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314" r:id="rId4"/>
    <p:sldId id="261" r:id="rId5"/>
    <p:sldId id="313" r:id="rId6"/>
    <p:sldId id="262" r:id="rId7"/>
    <p:sldId id="260" r:id="rId8"/>
    <p:sldId id="350" r:id="rId9"/>
    <p:sldId id="345" r:id="rId10"/>
    <p:sldId id="353" r:id="rId11"/>
    <p:sldId id="319" r:id="rId12"/>
    <p:sldId id="315" r:id="rId13"/>
    <p:sldId id="354" r:id="rId14"/>
    <p:sldId id="351" r:id="rId15"/>
    <p:sldId id="265" r:id="rId16"/>
    <p:sldId id="317" r:id="rId17"/>
    <p:sldId id="355" r:id="rId18"/>
    <p:sldId id="318" r:id="rId19"/>
    <p:sldId id="274" r:id="rId20"/>
    <p:sldId id="322" r:id="rId21"/>
    <p:sldId id="325" r:id="rId22"/>
    <p:sldId id="311" r:id="rId23"/>
    <p:sldId id="275" r:id="rId24"/>
    <p:sldId id="324" r:id="rId25"/>
    <p:sldId id="276" r:id="rId26"/>
    <p:sldId id="321" r:id="rId27"/>
    <p:sldId id="357" r:id="rId28"/>
    <p:sldId id="331" r:id="rId29"/>
    <p:sldId id="330" r:id="rId30"/>
    <p:sldId id="285" r:id="rId31"/>
    <p:sldId id="333" r:id="rId32"/>
    <p:sldId id="341" r:id="rId33"/>
    <p:sldId id="343" r:id="rId34"/>
    <p:sldId id="329" r:id="rId35"/>
    <p:sldId id="339" r:id="rId36"/>
    <p:sldId id="338" r:id="rId37"/>
    <p:sldId id="323" r:id="rId38"/>
    <p:sldId id="352" r:id="rId39"/>
    <p:sldId id="336" r:id="rId40"/>
    <p:sldId id="334" r:id="rId41"/>
    <p:sldId id="328" r:id="rId42"/>
    <p:sldId id="309" r:id="rId43"/>
    <p:sldId id="335" r:id="rId44"/>
    <p:sldId id="359" r:id="rId45"/>
    <p:sldId id="358" r:id="rId46"/>
    <p:sldId id="288" r:id="rId47"/>
    <p:sldId id="361" r:id="rId48"/>
    <p:sldId id="362" r:id="rId49"/>
    <p:sldId id="367" r:id="rId50"/>
    <p:sldId id="364" r:id="rId51"/>
    <p:sldId id="356" r:id="rId52"/>
    <p:sldId id="365" r:id="rId53"/>
    <p:sldId id="36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4949"/>
    <a:srgbClr val="3A1404"/>
    <a:srgbClr val="CB755D"/>
    <a:srgbClr val="BD92DE"/>
    <a:srgbClr val="9A2AA6"/>
    <a:srgbClr val="33CCFF"/>
    <a:srgbClr val="00CC99"/>
    <a:srgbClr val="E7E6E6"/>
    <a:srgbClr val="05A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 autoAdjust="0"/>
    <p:restoredTop sz="74366" autoAdjust="0"/>
  </p:normalViewPr>
  <p:slideViewPr>
    <p:cSldViewPr snapToGrid="0">
      <p:cViewPr varScale="1">
        <p:scale>
          <a:sx n="79" d="100"/>
          <a:sy n="79" d="100"/>
        </p:scale>
        <p:origin x="990" y="54"/>
      </p:cViewPr>
      <p:guideLst>
        <p:guide orient="horz" pos="2136"/>
        <p:guide pos="43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B463-0C75-4AA3-AED5-719BDFC1BD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6BC3-1943-47EB-9B67-55CF5965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65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42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5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2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2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4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2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4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0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6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3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6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8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4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1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4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52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2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2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9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1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7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6BC3-1943-47EB-9B67-55CF59652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9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0F61-AADE-4FAD-A9A2-86AE1285482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8719-E6F9-4176-9C73-C178D26AD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uthn-demo.azurewebsites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2217154"/>
            <a:ext cx="9144000" cy="2387600"/>
          </a:xfrm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  <a:latin typeface="Lato" panose="020F0502020204030203" pitchFamily="34" charset="0"/>
              </a:rPr>
              <a:t>A World Without Passwords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28392" y="3950640"/>
            <a:ext cx="5809861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73726" y="5530700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</a:rPr>
              <a:t>@</a:t>
            </a:r>
            <a:r>
              <a:rPr lang="en-US" dirty="0" err="1">
                <a:solidFill>
                  <a:schemeClr val="bg2"/>
                </a:solidFill>
                <a:latin typeface="Lato" panose="020F0502020204030203" pitchFamily="34" charset="0"/>
              </a:rPr>
              <a:t>mollyadalton</a:t>
            </a:r>
            <a:endParaRPr lang="en-US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8129" y="524706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Lato" panose="020F0502020204030203" pitchFamily="34" charset="0"/>
              </a:rPr>
              <a:t>Molly Dalton</a:t>
            </a:r>
          </a:p>
        </p:txBody>
      </p:sp>
    </p:spTree>
    <p:extLst>
      <p:ext uri="{BB962C8B-B14F-4D97-AF65-F5344CB8AC3E}">
        <p14:creationId xmlns:p14="http://schemas.microsoft.com/office/powerpoint/2010/main" val="15314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1"/>
    </mc:Choice>
    <mc:Fallback xmlns="">
      <p:transition spd="slow" advTm="217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cxnSpLocks/>
          </p:cNvCxnSpPr>
          <p:nvPr/>
        </p:nvCxnSpPr>
        <p:spPr>
          <a:xfrm>
            <a:off x="6169789" y="3293433"/>
            <a:ext cx="0" cy="3372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085" y="3122244"/>
            <a:ext cx="1374207" cy="121651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985542" y="4570301"/>
            <a:ext cx="1374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CC4949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Browser</a:t>
            </a:r>
          </a:p>
          <a:p>
            <a:pPr algn="ctr"/>
            <a:endParaRPr lang="en-US" sz="2400" dirty="0">
              <a:solidFill>
                <a:srgbClr val="CC4949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Platform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47375" y="4570301"/>
            <a:ext cx="1316258" cy="145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Server</a:t>
            </a: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Website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893177" y="365011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7725" y="525382"/>
            <a:ext cx="5238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CC4949"/>
                </a:solidFill>
                <a:latin typeface="Lato" panose="020F0502020204030203" pitchFamily="34" charset="0"/>
              </a:rPr>
              <a:t>Let’s make a few things clear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8147375" y="3137583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31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77299" y="2225668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6228" y="2017382"/>
            <a:ext cx="2278829" cy="81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</p:spTree>
    <p:extLst>
      <p:ext uri="{BB962C8B-B14F-4D97-AF65-F5344CB8AC3E}">
        <p14:creationId xmlns:p14="http://schemas.microsoft.com/office/powerpoint/2010/main" val="227573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4644236" y="2721659"/>
            <a:ext cx="3175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22" y="679118"/>
            <a:ext cx="1374207" cy="1216511"/>
          </a:xfrm>
          <a:prstGeom prst="rect">
            <a:avLst/>
          </a:prstGeom>
        </p:spPr>
      </p:pic>
      <p:sp>
        <p:nvSpPr>
          <p:cNvPr id="24" name="Rounded Rectangle 57"/>
          <p:cNvSpPr/>
          <p:nvPr/>
        </p:nvSpPr>
        <p:spPr bwMode="auto">
          <a:xfrm>
            <a:off x="2812435" y="3867618"/>
            <a:ext cx="3292801" cy="2269620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357382" y="3340897"/>
            <a:ext cx="349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Authenticator</a:t>
            </a:r>
          </a:p>
        </p:txBody>
      </p:sp>
      <p:sp>
        <p:nvSpPr>
          <p:cNvPr id="14" name="Rounded Rectangle 57"/>
          <p:cNvSpPr/>
          <p:nvPr/>
        </p:nvSpPr>
        <p:spPr bwMode="auto">
          <a:xfrm>
            <a:off x="7001135" y="4794971"/>
            <a:ext cx="1636835" cy="1342267"/>
          </a:xfrm>
          <a:prstGeom prst="roundRect">
            <a:avLst>
              <a:gd name="adj" fmla="val 7423"/>
            </a:avLst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38279" y="1270984"/>
            <a:ext cx="1261398" cy="458788"/>
            <a:chOff x="499175" y="1966876"/>
            <a:chExt cx="1261398" cy="458788"/>
          </a:xfrm>
        </p:grpSpPr>
        <p:grpSp>
          <p:nvGrpSpPr>
            <p:cNvPr id="17" name="print"/>
            <p:cNvGrpSpPr>
              <a:grpSpLocks noChangeAspect="1"/>
            </p:cNvGrpSpPr>
            <p:nvPr/>
          </p:nvGrpSpPr>
          <p:grpSpPr bwMode="auto">
            <a:xfrm>
              <a:off x="499175" y="1967262"/>
              <a:ext cx="327025" cy="400050"/>
              <a:chOff x="4570" y="187"/>
              <a:chExt cx="206" cy="252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4602" y="342"/>
                <a:ext cx="66" cy="80"/>
              </a:xfrm>
              <a:custGeom>
                <a:avLst/>
                <a:gdLst>
                  <a:gd name="T0" fmla="*/ 0 w 27"/>
                  <a:gd name="T1" fmla="*/ 33 h 33"/>
                  <a:gd name="T2" fmla="*/ 27 w 27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cubicBezTo>
                      <a:pt x="16" y="27"/>
                      <a:pt x="25" y="7"/>
                      <a:pt x="27" y="0"/>
                    </a:cubicBezTo>
                  </a:path>
                </a:pathLst>
              </a:cu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4590" y="303"/>
                <a:ext cx="117" cy="136"/>
              </a:xfrm>
              <a:custGeom>
                <a:avLst/>
                <a:gdLst>
                  <a:gd name="T0" fmla="*/ 0 w 48"/>
                  <a:gd name="T1" fmla="*/ 32 h 56"/>
                  <a:gd name="T2" fmla="*/ 15 w 48"/>
                  <a:gd name="T3" fmla="*/ 17 h 56"/>
                  <a:gd name="T4" fmla="*/ 32 w 48"/>
                  <a:gd name="T5" fmla="*/ 0 h 56"/>
                  <a:gd name="T6" fmla="*/ 48 w 48"/>
                  <a:gd name="T7" fmla="*/ 17 h 56"/>
                  <a:gd name="T8" fmla="*/ 24 w 4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0" y="32"/>
                    </a:moveTo>
                    <a:cubicBezTo>
                      <a:pt x="7" y="29"/>
                      <a:pt x="13" y="23"/>
                      <a:pt x="15" y="17"/>
                    </a:cubicBezTo>
                    <a:cubicBezTo>
                      <a:pt x="19" y="9"/>
                      <a:pt x="22" y="0"/>
                      <a:pt x="32" y="0"/>
                    </a:cubicBezTo>
                    <a:cubicBezTo>
                      <a:pt x="48" y="0"/>
                      <a:pt x="48" y="10"/>
                      <a:pt x="48" y="17"/>
                    </a:cubicBezTo>
                    <a:cubicBezTo>
                      <a:pt x="48" y="27"/>
                      <a:pt x="35" y="49"/>
                      <a:pt x="24" y="56"/>
                    </a:cubicBezTo>
                  </a:path>
                </a:pathLst>
              </a:cu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4570" y="264"/>
                <a:ext cx="181" cy="175"/>
              </a:xfrm>
              <a:custGeom>
                <a:avLst/>
                <a:gdLst>
                  <a:gd name="T0" fmla="*/ 0 w 74"/>
                  <a:gd name="T1" fmla="*/ 32 h 72"/>
                  <a:gd name="T2" fmla="*/ 16 w 74"/>
                  <a:gd name="T3" fmla="*/ 16 h 72"/>
                  <a:gd name="T4" fmla="*/ 44 w 74"/>
                  <a:gd name="T5" fmla="*/ 0 h 72"/>
                  <a:gd name="T6" fmla="*/ 73 w 74"/>
                  <a:gd name="T7" fmla="*/ 32 h 72"/>
                  <a:gd name="T8" fmla="*/ 68 w 74"/>
                  <a:gd name="T9" fmla="*/ 55 h 72"/>
                  <a:gd name="T10" fmla="*/ 56 w 74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2">
                    <a:moveTo>
                      <a:pt x="0" y="32"/>
                    </a:moveTo>
                    <a:cubicBezTo>
                      <a:pt x="7" y="30"/>
                      <a:pt x="14" y="20"/>
                      <a:pt x="16" y="16"/>
                    </a:cubicBezTo>
                    <a:cubicBezTo>
                      <a:pt x="23" y="1"/>
                      <a:pt x="33" y="0"/>
                      <a:pt x="44" y="0"/>
                    </a:cubicBezTo>
                    <a:cubicBezTo>
                      <a:pt x="59" y="0"/>
                      <a:pt x="74" y="14"/>
                      <a:pt x="73" y="32"/>
                    </a:cubicBezTo>
                    <a:cubicBezTo>
                      <a:pt x="73" y="40"/>
                      <a:pt x="71" y="49"/>
                      <a:pt x="68" y="55"/>
                    </a:cubicBezTo>
                    <a:cubicBezTo>
                      <a:pt x="65" y="61"/>
                      <a:pt x="60" y="69"/>
                      <a:pt x="56" y="72"/>
                    </a:cubicBezTo>
                  </a:path>
                </a:pathLst>
              </a:cu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4590" y="225"/>
                <a:ext cx="186" cy="59"/>
              </a:xfrm>
              <a:custGeom>
                <a:avLst/>
                <a:gdLst>
                  <a:gd name="T0" fmla="*/ 0 w 76"/>
                  <a:gd name="T1" fmla="*/ 16 h 24"/>
                  <a:gd name="T2" fmla="*/ 36 w 76"/>
                  <a:gd name="T3" fmla="*/ 0 h 24"/>
                  <a:gd name="T4" fmla="*/ 76 w 7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24">
                    <a:moveTo>
                      <a:pt x="0" y="16"/>
                    </a:moveTo>
                    <a:cubicBezTo>
                      <a:pt x="7" y="3"/>
                      <a:pt x="23" y="0"/>
                      <a:pt x="36" y="0"/>
                    </a:cubicBezTo>
                    <a:cubicBezTo>
                      <a:pt x="54" y="0"/>
                      <a:pt x="69" y="9"/>
                      <a:pt x="76" y="24"/>
                    </a:cubicBezTo>
                  </a:path>
                </a:pathLst>
              </a:cu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756" y="206"/>
                <a:ext cx="0" cy="0"/>
              </a:xfrm>
              <a:prstGeom prst="line">
                <a:avLst/>
              </a:pr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4609" y="187"/>
                <a:ext cx="147" cy="19"/>
              </a:xfrm>
              <a:custGeom>
                <a:avLst/>
                <a:gdLst>
                  <a:gd name="T0" fmla="*/ 0 w 60"/>
                  <a:gd name="T1" fmla="*/ 6 h 8"/>
                  <a:gd name="T2" fmla="*/ 28 w 60"/>
                  <a:gd name="T3" fmla="*/ 0 h 8"/>
                  <a:gd name="T4" fmla="*/ 60 w 6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8">
                    <a:moveTo>
                      <a:pt x="0" y="6"/>
                    </a:moveTo>
                    <a:cubicBezTo>
                      <a:pt x="8" y="2"/>
                      <a:pt x="18" y="0"/>
                      <a:pt x="28" y="0"/>
                    </a:cubicBezTo>
                    <a:cubicBezTo>
                      <a:pt x="39" y="0"/>
                      <a:pt x="50" y="3"/>
                      <a:pt x="60" y="8"/>
                    </a:cubicBezTo>
                  </a:path>
                </a:pathLst>
              </a:custGeom>
              <a:noFill/>
              <a:ln w="31750" cap="rnd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</p:grpSp>
        <p:grpSp>
          <p:nvGrpSpPr>
            <p:cNvPr id="18" name="face"/>
            <p:cNvGrpSpPr>
              <a:grpSpLocks noChangeAspect="1"/>
            </p:cNvGrpSpPr>
            <p:nvPr/>
          </p:nvGrpSpPr>
          <p:grpSpPr bwMode="auto">
            <a:xfrm>
              <a:off x="1300198" y="1966876"/>
              <a:ext cx="460375" cy="458788"/>
              <a:chOff x="4902" y="166"/>
              <a:chExt cx="290" cy="289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4969" y="252"/>
                <a:ext cx="39" cy="39"/>
              </a:xfrm>
              <a:prstGeom prst="ellipse">
                <a:avLst/>
              </a:prstGeom>
              <a:solidFill>
                <a:srgbClr val="CC4949"/>
              </a:solidFill>
              <a:ln w="9525">
                <a:solidFill>
                  <a:srgbClr val="CC4949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5085" y="252"/>
                <a:ext cx="39" cy="39"/>
              </a:xfrm>
              <a:prstGeom prst="ellipse">
                <a:avLst/>
              </a:prstGeom>
              <a:solidFill>
                <a:srgbClr val="CC4949"/>
              </a:solidFill>
              <a:ln w="9525">
                <a:solidFill>
                  <a:srgbClr val="CC4949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4902" y="166"/>
                <a:ext cx="290" cy="289"/>
              </a:xfrm>
              <a:prstGeom prst="ellipse">
                <a:avLst/>
              </a:prstGeom>
              <a:noFill/>
              <a:ln w="31750" cap="flat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4969" y="349"/>
                <a:ext cx="155" cy="48"/>
              </a:xfrm>
              <a:custGeom>
                <a:avLst/>
                <a:gdLst>
                  <a:gd name="T0" fmla="*/ 0 w 64"/>
                  <a:gd name="T1" fmla="*/ 0 h 20"/>
                  <a:gd name="T2" fmla="*/ 32 w 64"/>
                  <a:gd name="T3" fmla="*/ 20 h 20"/>
                  <a:gd name="T4" fmla="*/ 64 w 6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20">
                    <a:moveTo>
                      <a:pt x="0" y="0"/>
                    </a:moveTo>
                    <a:cubicBezTo>
                      <a:pt x="6" y="12"/>
                      <a:pt x="18" y="20"/>
                      <a:pt x="32" y="20"/>
                    </a:cubicBezTo>
                    <a:cubicBezTo>
                      <a:pt x="46" y="20"/>
                      <a:pt x="58" y="12"/>
                      <a:pt x="64" y="0"/>
                    </a:cubicBezTo>
                  </a:path>
                </a:pathLst>
              </a:custGeom>
              <a:noFill/>
              <a:ln w="31750" cap="flat">
                <a:solidFill>
                  <a:srgbClr val="CC4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C4949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677151" y="1373444"/>
            <a:ext cx="1021035" cy="247011"/>
          </a:xfrm>
          <a:prstGeom prst="rect">
            <a:avLst/>
          </a:prstGeom>
          <a:noFill/>
          <a:ln>
            <a:solidFill>
              <a:srgbClr val="CC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192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2667" dirty="0">
                <a:solidFill>
                  <a:srgbClr val="CC4949"/>
                </a:solidFill>
              </a:rPr>
              <a:t>*****</a:t>
            </a:r>
          </a:p>
        </p:txBody>
      </p:sp>
      <p:sp>
        <p:nvSpPr>
          <p:cNvPr id="35" name="Freeform 158"/>
          <p:cNvSpPr>
            <a:spLocks/>
          </p:cNvSpPr>
          <p:nvPr/>
        </p:nvSpPr>
        <p:spPr bwMode="auto">
          <a:xfrm>
            <a:off x="3886480" y="1270984"/>
            <a:ext cx="712788" cy="407988"/>
          </a:xfrm>
          <a:custGeom>
            <a:avLst/>
            <a:gdLst>
              <a:gd name="T0" fmla="*/ 104 w 208"/>
              <a:gd name="T1" fmla="*/ 0 h 120"/>
              <a:gd name="T2" fmla="*/ 0 w 208"/>
              <a:gd name="T3" fmla="*/ 60 h 120"/>
              <a:gd name="T4" fmla="*/ 104 w 208"/>
              <a:gd name="T5" fmla="*/ 120 h 120"/>
              <a:gd name="T6" fmla="*/ 208 w 208"/>
              <a:gd name="T7" fmla="*/ 60 h 120"/>
              <a:gd name="T8" fmla="*/ 104 w 208"/>
              <a:gd name="T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120">
                <a:moveTo>
                  <a:pt x="104" y="0"/>
                </a:moveTo>
                <a:cubicBezTo>
                  <a:pt x="60" y="0"/>
                  <a:pt x="21" y="25"/>
                  <a:pt x="0" y="60"/>
                </a:cubicBezTo>
                <a:cubicBezTo>
                  <a:pt x="21" y="96"/>
                  <a:pt x="60" y="120"/>
                  <a:pt x="104" y="120"/>
                </a:cubicBezTo>
                <a:cubicBezTo>
                  <a:pt x="149" y="120"/>
                  <a:pt x="187" y="96"/>
                  <a:pt x="208" y="60"/>
                </a:cubicBezTo>
                <a:cubicBezTo>
                  <a:pt x="187" y="25"/>
                  <a:pt x="149" y="0"/>
                  <a:pt x="104" y="0"/>
                </a:cubicBezTo>
                <a:close/>
              </a:path>
            </a:pathLst>
          </a:custGeom>
          <a:noFill/>
          <a:ln w="190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9"/>
          <p:cNvSpPr>
            <a:spLocks noChangeArrowheads="1"/>
          </p:cNvSpPr>
          <p:nvPr/>
        </p:nvSpPr>
        <p:spPr bwMode="auto">
          <a:xfrm>
            <a:off x="4111164" y="1352423"/>
            <a:ext cx="254000" cy="249238"/>
          </a:xfrm>
          <a:prstGeom prst="ellipse">
            <a:avLst/>
          </a:prstGeom>
          <a:noFill/>
          <a:ln w="190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0"/>
          <p:cNvSpPr>
            <a:spLocks noChangeArrowheads="1"/>
          </p:cNvSpPr>
          <p:nvPr/>
        </p:nvSpPr>
        <p:spPr bwMode="auto">
          <a:xfrm>
            <a:off x="4181014" y="1420686"/>
            <a:ext cx="115888" cy="112713"/>
          </a:xfrm>
          <a:prstGeom prst="ellipse">
            <a:avLst/>
          </a:prstGeom>
          <a:solidFill>
            <a:srgbClr val="CC4949"/>
          </a:solidFill>
          <a:ln w="190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ounded Rectangle 57"/>
          <p:cNvSpPr/>
          <p:nvPr/>
        </p:nvSpPr>
        <p:spPr bwMode="auto">
          <a:xfrm>
            <a:off x="475953" y="434134"/>
            <a:ext cx="4552031" cy="1461495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1931086" y="547355"/>
            <a:ext cx="259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Gestures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0426" y="4752058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Windows Hello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71504" y="1960685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9855" y="523702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TPM</a:t>
            </a:r>
          </a:p>
        </p:txBody>
      </p:sp>
    </p:spTree>
    <p:extLst>
      <p:ext uri="{BB962C8B-B14F-4D97-AF65-F5344CB8AC3E}">
        <p14:creationId xmlns:p14="http://schemas.microsoft.com/office/powerpoint/2010/main" val="49431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433844" y="1719330"/>
            <a:ext cx="2477269" cy="2495799"/>
            <a:chOff x="1318" y="1654"/>
            <a:chExt cx="1738" cy="1751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8" y="1654"/>
              <a:ext cx="1738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2189" y="2633"/>
              <a:ext cx="487" cy="388"/>
            </a:xfrm>
            <a:custGeom>
              <a:avLst/>
              <a:gdLst>
                <a:gd name="T0" fmla="*/ 400 w 487"/>
                <a:gd name="T1" fmla="*/ 388 h 388"/>
                <a:gd name="T2" fmla="*/ 0 w 487"/>
                <a:gd name="T3" fmla="*/ 233 h 388"/>
                <a:gd name="T4" fmla="*/ 88 w 487"/>
                <a:gd name="T5" fmla="*/ 0 h 388"/>
                <a:gd name="T6" fmla="*/ 487 w 487"/>
                <a:gd name="T7" fmla="*/ 154 h 388"/>
                <a:gd name="T8" fmla="*/ 400 w 487"/>
                <a:gd name="T9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388">
                  <a:moveTo>
                    <a:pt x="400" y="388"/>
                  </a:moveTo>
                  <a:lnTo>
                    <a:pt x="0" y="233"/>
                  </a:lnTo>
                  <a:lnTo>
                    <a:pt x="88" y="0"/>
                  </a:lnTo>
                  <a:lnTo>
                    <a:pt x="487" y="154"/>
                  </a:lnTo>
                  <a:lnTo>
                    <a:pt x="400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535" y="2802"/>
              <a:ext cx="241" cy="499"/>
            </a:xfrm>
            <a:custGeom>
              <a:avLst/>
              <a:gdLst>
                <a:gd name="T0" fmla="*/ 99 w 99"/>
                <a:gd name="T1" fmla="*/ 150 h 203"/>
                <a:gd name="T2" fmla="*/ 73 w 99"/>
                <a:gd name="T3" fmla="*/ 172 h 203"/>
                <a:gd name="T4" fmla="*/ 26 w 99"/>
                <a:gd name="T5" fmla="*/ 203 h 203"/>
                <a:gd name="T6" fmla="*/ 22 w 99"/>
                <a:gd name="T7" fmla="*/ 179 h 203"/>
                <a:gd name="T8" fmla="*/ 22 w 99"/>
                <a:gd name="T9" fmla="*/ 178 h 203"/>
                <a:gd name="T10" fmla="*/ 7 w 99"/>
                <a:gd name="T11" fmla="*/ 85 h 203"/>
                <a:gd name="T12" fmla="*/ 7 w 99"/>
                <a:gd name="T13" fmla="*/ 83 h 203"/>
                <a:gd name="T14" fmla="*/ 6 w 99"/>
                <a:gd name="T15" fmla="*/ 79 h 203"/>
                <a:gd name="T16" fmla="*/ 4 w 99"/>
                <a:gd name="T17" fmla="*/ 70 h 203"/>
                <a:gd name="T18" fmla="*/ 1 w 99"/>
                <a:gd name="T19" fmla="*/ 52 h 203"/>
                <a:gd name="T20" fmla="*/ 1 w 99"/>
                <a:gd name="T21" fmla="*/ 48 h 203"/>
                <a:gd name="T22" fmla="*/ 1 w 99"/>
                <a:gd name="T23" fmla="*/ 36 h 203"/>
                <a:gd name="T24" fmla="*/ 2 w 99"/>
                <a:gd name="T25" fmla="*/ 32 h 203"/>
                <a:gd name="T26" fmla="*/ 6 w 99"/>
                <a:gd name="T27" fmla="*/ 21 h 203"/>
                <a:gd name="T28" fmla="*/ 30 w 99"/>
                <a:gd name="T29" fmla="*/ 2 h 203"/>
                <a:gd name="T30" fmla="*/ 55 w 99"/>
                <a:gd name="T31" fmla="*/ 4 h 203"/>
                <a:gd name="T32" fmla="*/ 79 w 99"/>
                <a:gd name="T33" fmla="*/ 31 h 203"/>
                <a:gd name="T34" fmla="*/ 80 w 99"/>
                <a:gd name="T35" fmla="*/ 35 h 203"/>
                <a:gd name="T36" fmla="*/ 85 w 99"/>
                <a:gd name="T37" fmla="*/ 65 h 203"/>
                <a:gd name="T38" fmla="*/ 99 w 99"/>
                <a:gd name="T39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203">
                  <a:moveTo>
                    <a:pt x="99" y="150"/>
                  </a:moveTo>
                  <a:cubicBezTo>
                    <a:pt x="91" y="158"/>
                    <a:pt x="82" y="165"/>
                    <a:pt x="73" y="172"/>
                  </a:cubicBezTo>
                  <a:cubicBezTo>
                    <a:pt x="58" y="183"/>
                    <a:pt x="42" y="194"/>
                    <a:pt x="26" y="203"/>
                  </a:cubicBezTo>
                  <a:cubicBezTo>
                    <a:pt x="25" y="195"/>
                    <a:pt x="23" y="187"/>
                    <a:pt x="22" y="179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18" y="147"/>
                    <a:pt x="12" y="116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ubicBezTo>
                    <a:pt x="6" y="82"/>
                    <a:pt x="6" y="80"/>
                    <a:pt x="6" y="79"/>
                  </a:cubicBezTo>
                  <a:cubicBezTo>
                    <a:pt x="5" y="76"/>
                    <a:pt x="5" y="73"/>
                    <a:pt x="4" y="70"/>
                  </a:cubicBezTo>
                  <a:cubicBezTo>
                    <a:pt x="3" y="64"/>
                    <a:pt x="2" y="58"/>
                    <a:pt x="1" y="52"/>
                  </a:cubicBezTo>
                  <a:cubicBezTo>
                    <a:pt x="1" y="51"/>
                    <a:pt x="1" y="49"/>
                    <a:pt x="1" y="48"/>
                  </a:cubicBezTo>
                  <a:cubicBezTo>
                    <a:pt x="0" y="44"/>
                    <a:pt x="1" y="40"/>
                    <a:pt x="1" y="36"/>
                  </a:cubicBezTo>
                  <a:cubicBezTo>
                    <a:pt x="1" y="35"/>
                    <a:pt x="1" y="34"/>
                    <a:pt x="2" y="32"/>
                  </a:cubicBezTo>
                  <a:cubicBezTo>
                    <a:pt x="3" y="28"/>
                    <a:pt x="4" y="25"/>
                    <a:pt x="6" y="21"/>
                  </a:cubicBezTo>
                  <a:cubicBezTo>
                    <a:pt x="10" y="13"/>
                    <a:pt x="18" y="6"/>
                    <a:pt x="30" y="2"/>
                  </a:cubicBezTo>
                  <a:cubicBezTo>
                    <a:pt x="37" y="0"/>
                    <a:pt x="46" y="1"/>
                    <a:pt x="55" y="4"/>
                  </a:cubicBezTo>
                  <a:cubicBezTo>
                    <a:pt x="67" y="8"/>
                    <a:pt x="77" y="18"/>
                    <a:pt x="79" y="31"/>
                  </a:cubicBezTo>
                  <a:cubicBezTo>
                    <a:pt x="80" y="32"/>
                    <a:pt x="80" y="33"/>
                    <a:pt x="80" y="35"/>
                  </a:cubicBezTo>
                  <a:cubicBezTo>
                    <a:pt x="82" y="45"/>
                    <a:pt x="83" y="55"/>
                    <a:pt x="85" y="65"/>
                  </a:cubicBezTo>
                  <a:cubicBezTo>
                    <a:pt x="90" y="93"/>
                    <a:pt x="95" y="122"/>
                    <a:pt x="9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1698" y="2628"/>
              <a:ext cx="489" cy="388"/>
            </a:xfrm>
            <a:custGeom>
              <a:avLst/>
              <a:gdLst>
                <a:gd name="T0" fmla="*/ 87 w 489"/>
                <a:gd name="T1" fmla="*/ 388 h 388"/>
                <a:gd name="T2" fmla="*/ 0 w 489"/>
                <a:gd name="T3" fmla="*/ 154 h 388"/>
                <a:gd name="T4" fmla="*/ 401 w 489"/>
                <a:gd name="T5" fmla="*/ 0 h 388"/>
                <a:gd name="T6" fmla="*/ 489 w 489"/>
                <a:gd name="T7" fmla="*/ 233 h 388"/>
                <a:gd name="T8" fmla="*/ 87 w 489"/>
                <a:gd name="T9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388">
                  <a:moveTo>
                    <a:pt x="87" y="388"/>
                  </a:moveTo>
                  <a:lnTo>
                    <a:pt x="0" y="154"/>
                  </a:lnTo>
                  <a:lnTo>
                    <a:pt x="401" y="0"/>
                  </a:lnTo>
                  <a:lnTo>
                    <a:pt x="489" y="233"/>
                  </a:lnTo>
                  <a:lnTo>
                    <a:pt x="87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1868" y="1927"/>
              <a:ext cx="667" cy="976"/>
            </a:xfrm>
            <a:custGeom>
              <a:avLst/>
              <a:gdLst>
                <a:gd name="T0" fmla="*/ 203 w 274"/>
                <a:gd name="T1" fmla="*/ 0 h 397"/>
                <a:gd name="T2" fmla="*/ 202 w 274"/>
                <a:gd name="T3" fmla="*/ 17 h 397"/>
                <a:gd name="T4" fmla="*/ 138 w 274"/>
                <a:gd name="T5" fmla="*/ 8 h 397"/>
                <a:gd name="T6" fmla="*/ 8 w 274"/>
                <a:gd name="T7" fmla="*/ 75 h 397"/>
                <a:gd name="T8" fmla="*/ 11 w 274"/>
                <a:gd name="T9" fmla="*/ 316 h 397"/>
                <a:gd name="T10" fmla="*/ 246 w 274"/>
                <a:gd name="T11" fmla="*/ 304 h 397"/>
                <a:gd name="T12" fmla="*/ 254 w 274"/>
                <a:gd name="T13" fmla="*/ 203 h 397"/>
                <a:gd name="T14" fmla="*/ 203 w 274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397">
                  <a:moveTo>
                    <a:pt x="203" y="0"/>
                  </a:moveTo>
                  <a:cubicBezTo>
                    <a:pt x="202" y="17"/>
                    <a:pt x="202" y="17"/>
                    <a:pt x="202" y="17"/>
                  </a:cubicBezTo>
                  <a:cubicBezTo>
                    <a:pt x="186" y="11"/>
                    <a:pt x="165" y="8"/>
                    <a:pt x="138" y="8"/>
                  </a:cubicBezTo>
                  <a:cubicBezTo>
                    <a:pt x="84" y="8"/>
                    <a:pt x="25" y="14"/>
                    <a:pt x="8" y="75"/>
                  </a:cubicBezTo>
                  <a:cubicBezTo>
                    <a:pt x="6" y="143"/>
                    <a:pt x="0" y="306"/>
                    <a:pt x="11" y="316"/>
                  </a:cubicBezTo>
                  <a:cubicBezTo>
                    <a:pt x="5" y="315"/>
                    <a:pt x="182" y="397"/>
                    <a:pt x="246" y="304"/>
                  </a:cubicBezTo>
                  <a:cubicBezTo>
                    <a:pt x="266" y="277"/>
                    <a:pt x="246" y="241"/>
                    <a:pt x="254" y="203"/>
                  </a:cubicBezTo>
                  <a:cubicBezTo>
                    <a:pt x="274" y="111"/>
                    <a:pt x="258" y="7"/>
                    <a:pt x="2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1895" y="2441"/>
              <a:ext cx="565" cy="344"/>
            </a:xfrm>
            <a:custGeom>
              <a:avLst/>
              <a:gdLst>
                <a:gd name="T0" fmla="*/ 175 w 232"/>
                <a:gd name="T1" fmla="*/ 0 h 140"/>
                <a:gd name="T2" fmla="*/ 179 w 232"/>
                <a:gd name="T3" fmla="*/ 83 h 140"/>
                <a:gd name="T4" fmla="*/ 232 w 232"/>
                <a:gd name="T5" fmla="*/ 107 h 140"/>
                <a:gd name="T6" fmla="*/ 117 w 232"/>
                <a:gd name="T7" fmla="*/ 140 h 140"/>
                <a:gd name="T8" fmla="*/ 0 w 232"/>
                <a:gd name="T9" fmla="*/ 109 h 140"/>
                <a:gd name="T10" fmla="*/ 53 w 232"/>
                <a:gd name="T11" fmla="*/ 84 h 140"/>
                <a:gd name="T12" fmla="*/ 58 w 232"/>
                <a:gd name="T13" fmla="*/ 0 h 140"/>
                <a:gd name="T14" fmla="*/ 175 w 232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40">
                  <a:moveTo>
                    <a:pt x="175" y="0"/>
                  </a:moveTo>
                  <a:cubicBezTo>
                    <a:pt x="179" y="83"/>
                    <a:pt x="179" y="83"/>
                    <a:pt x="179" y="83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17" y="115"/>
                    <a:pt x="151" y="140"/>
                    <a:pt x="117" y="140"/>
                  </a:cubicBezTo>
                  <a:cubicBezTo>
                    <a:pt x="83" y="140"/>
                    <a:pt x="15" y="117"/>
                    <a:pt x="0" y="109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2367" y="2148"/>
              <a:ext cx="105" cy="241"/>
            </a:xfrm>
            <a:custGeom>
              <a:avLst/>
              <a:gdLst>
                <a:gd name="T0" fmla="*/ 7 w 43"/>
                <a:gd name="T1" fmla="*/ 98 h 98"/>
                <a:gd name="T2" fmla="*/ 41 w 43"/>
                <a:gd name="T3" fmla="*/ 53 h 98"/>
                <a:gd name="T4" fmla="*/ 0 w 43"/>
                <a:gd name="T5" fmla="*/ 0 h 98"/>
                <a:gd name="T6" fmla="*/ 7 w 43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8">
                  <a:moveTo>
                    <a:pt x="7" y="98"/>
                  </a:moveTo>
                  <a:cubicBezTo>
                    <a:pt x="28" y="98"/>
                    <a:pt x="43" y="81"/>
                    <a:pt x="41" y="53"/>
                  </a:cubicBezTo>
                  <a:cubicBezTo>
                    <a:pt x="38" y="27"/>
                    <a:pt x="20" y="0"/>
                    <a:pt x="0" y="0"/>
                  </a:cubicBezTo>
                  <a:lnTo>
                    <a:pt x="7" y="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1885" y="2148"/>
              <a:ext cx="107" cy="241"/>
            </a:xfrm>
            <a:custGeom>
              <a:avLst/>
              <a:gdLst>
                <a:gd name="T0" fmla="*/ 37 w 44"/>
                <a:gd name="T1" fmla="*/ 98 h 98"/>
                <a:gd name="T2" fmla="*/ 3 w 44"/>
                <a:gd name="T3" fmla="*/ 53 h 98"/>
                <a:gd name="T4" fmla="*/ 44 w 44"/>
                <a:gd name="T5" fmla="*/ 0 h 98"/>
                <a:gd name="T6" fmla="*/ 37 w 44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8">
                  <a:moveTo>
                    <a:pt x="37" y="98"/>
                  </a:moveTo>
                  <a:cubicBezTo>
                    <a:pt x="15" y="98"/>
                    <a:pt x="0" y="81"/>
                    <a:pt x="3" y="53"/>
                  </a:cubicBezTo>
                  <a:cubicBezTo>
                    <a:pt x="6" y="27"/>
                    <a:pt x="24" y="0"/>
                    <a:pt x="44" y="0"/>
                  </a:cubicBezTo>
                  <a:lnTo>
                    <a:pt x="37" y="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1927" y="1912"/>
              <a:ext cx="503" cy="686"/>
            </a:xfrm>
            <a:custGeom>
              <a:avLst/>
              <a:gdLst>
                <a:gd name="T0" fmla="*/ 104 w 207"/>
                <a:gd name="T1" fmla="*/ 279 h 279"/>
                <a:gd name="T2" fmla="*/ 131 w 207"/>
                <a:gd name="T3" fmla="*/ 270 h 279"/>
                <a:gd name="T4" fmla="*/ 207 w 207"/>
                <a:gd name="T5" fmla="*/ 126 h 279"/>
                <a:gd name="T6" fmla="*/ 196 w 207"/>
                <a:gd name="T7" fmla="*/ 62 h 279"/>
                <a:gd name="T8" fmla="*/ 104 w 207"/>
                <a:gd name="T9" fmla="*/ 0 h 279"/>
                <a:gd name="T10" fmla="*/ 12 w 207"/>
                <a:gd name="T11" fmla="*/ 62 h 279"/>
                <a:gd name="T12" fmla="*/ 0 w 207"/>
                <a:gd name="T13" fmla="*/ 126 h 279"/>
                <a:gd name="T14" fmla="*/ 76 w 207"/>
                <a:gd name="T15" fmla="*/ 270 h 279"/>
                <a:gd name="T16" fmla="*/ 104 w 207"/>
                <a:gd name="T1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79">
                  <a:moveTo>
                    <a:pt x="104" y="279"/>
                  </a:moveTo>
                  <a:cubicBezTo>
                    <a:pt x="124" y="279"/>
                    <a:pt x="130" y="274"/>
                    <a:pt x="131" y="270"/>
                  </a:cubicBezTo>
                  <a:cubicBezTo>
                    <a:pt x="190" y="248"/>
                    <a:pt x="200" y="176"/>
                    <a:pt x="207" y="126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89" y="29"/>
                    <a:pt x="136" y="0"/>
                    <a:pt x="104" y="0"/>
                  </a:cubicBezTo>
                  <a:cubicBezTo>
                    <a:pt x="71" y="0"/>
                    <a:pt x="19" y="29"/>
                    <a:pt x="12" y="6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7" y="176"/>
                    <a:pt x="17" y="248"/>
                    <a:pt x="76" y="270"/>
                  </a:cubicBezTo>
                  <a:cubicBezTo>
                    <a:pt x="78" y="274"/>
                    <a:pt x="84" y="279"/>
                    <a:pt x="104" y="2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2272" y="2215"/>
              <a:ext cx="39" cy="36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16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1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048" y="2215"/>
              <a:ext cx="37" cy="36"/>
            </a:xfrm>
            <a:custGeom>
              <a:avLst/>
              <a:gdLst>
                <a:gd name="T0" fmla="*/ 8 w 15"/>
                <a:gd name="T1" fmla="*/ 15 h 15"/>
                <a:gd name="T2" fmla="*/ 15 w 15"/>
                <a:gd name="T3" fmla="*/ 7 h 15"/>
                <a:gd name="T4" fmla="*/ 7 w 15"/>
                <a:gd name="T5" fmla="*/ 0 h 15"/>
                <a:gd name="T6" fmla="*/ 0 w 15"/>
                <a:gd name="T7" fmla="*/ 8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2" y="15"/>
                    <a:pt x="15" y="12"/>
                    <a:pt x="15" y="7"/>
                  </a:cubicBezTo>
                  <a:cubicBezTo>
                    <a:pt x="15" y="4"/>
                    <a:pt x="11" y="0"/>
                    <a:pt x="7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1883" y="1853"/>
              <a:ext cx="623" cy="450"/>
            </a:xfrm>
            <a:custGeom>
              <a:avLst/>
              <a:gdLst>
                <a:gd name="T0" fmla="*/ 256 w 256"/>
                <a:gd name="T1" fmla="*/ 142 h 183"/>
                <a:gd name="T2" fmla="*/ 216 w 256"/>
                <a:gd name="T3" fmla="*/ 37 h 183"/>
                <a:gd name="T4" fmla="*/ 197 w 256"/>
                <a:gd name="T5" fmla="*/ 29 h 183"/>
                <a:gd name="T6" fmla="*/ 121 w 256"/>
                <a:gd name="T7" fmla="*/ 0 h 183"/>
                <a:gd name="T8" fmla="*/ 1 w 256"/>
                <a:gd name="T9" fmla="*/ 127 h 183"/>
                <a:gd name="T10" fmla="*/ 36 w 256"/>
                <a:gd name="T11" fmla="*/ 124 h 183"/>
                <a:gd name="T12" fmla="*/ 122 w 256"/>
                <a:gd name="T13" fmla="*/ 41 h 183"/>
                <a:gd name="T14" fmla="*/ 148 w 256"/>
                <a:gd name="T15" fmla="*/ 38 h 183"/>
                <a:gd name="T16" fmla="*/ 151 w 256"/>
                <a:gd name="T17" fmla="*/ 37 h 183"/>
                <a:gd name="T18" fmla="*/ 240 w 256"/>
                <a:gd name="T19" fmla="*/ 177 h 183"/>
                <a:gd name="T20" fmla="*/ 253 w 256"/>
                <a:gd name="T21" fmla="*/ 163 h 183"/>
                <a:gd name="T22" fmla="*/ 256 w 256"/>
                <a:gd name="T23" fmla="*/ 14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83">
                  <a:moveTo>
                    <a:pt x="256" y="142"/>
                  </a:moveTo>
                  <a:cubicBezTo>
                    <a:pt x="254" y="94"/>
                    <a:pt x="241" y="53"/>
                    <a:pt x="216" y="37"/>
                  </a:cubicBezTo>
                  <a:cubicBezTo>
                    <a:pt x="209" y="32"/>
                    <a:pt x="203" y="29"/>
                    <a:pt x="197" y="29"/>
                  </a:cubicBezTo>
                  <a:cubicBezTo>
                    <a:pt x="197" y="29"/>
                    <a:pt x="186" y="0"/>
                    <a:pt x="121" y="0"/>
                  </a:cubicBezTo>
                  <a:cubicBezTo>
                    <a:pt x="64" y="0"/>
                    <a:pt x="0" y="27"/>
                    <a:pt x="1" y="127"/>
                  </a:cubicBezTo>
                  <a:cubicBezTo>
                    <a:pt x="0" y="149"/>
                    <a:pt x="37" y="183"/>
                    <a:pt x="36" y="124"/>
                  </a:cubicBezTo>
                  <a:cubicBezTo>
                    <a:pt x="42" y="59"/>
                    <a:pt x="47" y="33"/>
                    <a:pt x="122" y="41"/>
                  </a:cubicBezTo>
                  <a:cubicBezTo>
                    <a:pt x="130" y="42"/>
                    <a:pt x="139" y="38"/>
                    <a:pt x="148" y="38"/>
                  </a:cubicBezTo>
                  <a:cubicBezTo>
                    <a:pt x="149" y="37"/>
                    <a:pt x="150" y="37"/>
                    <a:pt x="151" y="37"/>
                  </a:cubicBezTo>
                  <a:cubicBezTo>
                    <a:pt x="224" y="46"/>
                    <a:pt x="196" y="157"/>
                    <a:pt x="240" y="177"/>
                  </a:cubicBezTo>
                  <a:cubicBezTo>
                    <a:pt x="240" y="177"/>
                    <a:pt x="249" y="181"/>
                    <a:pt x="253" y="163"/>
                  </a:cubicBezTo>
                  <a:cubicBezTo>
                    <a:pt x="254" y="155"/>
                    <a:pt x="256" y="142"/>
                    <a:pt x="256" y="1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2031" y="2522"/>
              <a:ext cx="295" cy="93"/>
            </a:xfrm>
            <a:custGeom>
              <a:avLst/>
              <a:gdLst>
                <a:gd name="T0" fmla="*/ 120 w 121"/>
                <a:gd name="T1" fmla="*/ 1 h 38"/>
                <a:gd name="T2" fmla="*/ 120 w 121"/>
                <a:gd name="T3" fmla="*/ 1 h 38"/>
                <a:gd name="T4" fmla="*/ 99 w 121"/>
                <a:gd name="T5" fmla="*/ 17 h 38"/>
                <a:gd name="T6" fmla="*/ 96 w 121"/>
                <a:gd name="T7" fmla="*/ 19 h 38"/>
                <a:gd name="T8" fmla="*/ 93 w 121"/>
                <a:gd name="T9" fmla="*/ 20 h 38"/>
                <a:gd name="T10" fmla="*/ 88 w 121"/>
                <a:gd name="T11" fmla="*/ 22 h 38"/>
                <a:gd name="T12" fmla="*/ 61 w 121"/>
                <a:gd name="T13" fmla="*/ 31 h 38"/>
                <a:gd name="T14" fmla="*/ 33 w 121"/>
                <a:gd name="T15" fmla="*/ 22 h 38"/>
                <a:gd name="T16" fmla="*/ 30 w 121"/>
                <a:gd name="T17" fmla="*/ 20 h 38"/>
                <a:gd name="T18" fmla="*/ 26 w 121"/>
                <a:gd name="T19" fmla="*/ 19 h 38"/>
                <a:gd name="T20" fmla="*/ 23 w 121"/>
                <a:gd name="T21" fmla="*/ 17 h 38"/>
                <a:gd name="T22" fmla="*/ 3 w 121"/>
                <a:gd name="T23" fmla="*/ 2 h 38"/>
                <a:gd name="T24" fmla="*/ 0 w 121"/>
                <a:gd name="T25" fmla="*/ 0 h 38"/>
                <a:gd name="T26" fmla="*/ 0 w 121"/>
                <a:gd name="T27" fmla="*/ 7 h 38"/>
                <a:gd name="T28" fmla="*/ 33 w 121"/>
                <a:gd name="T29" fmla="*/ 29 h 38"/>
                <a:gd name="T30" fmla="*/ 61 w 121"/>
                <a:gd name="T31" fmla="*/ 38 h 38"/>
                <a:gd name="T32" fmla="*/ 88 w 121"/>
                <a:gd name="T33" fmla="*/ 29 h 38"/>
                <a:gd name="T34" fmla="*/ 121 w 121"/>
                <a:gd name="T35" fmla="*/ 8 h 38"/>
                <a:gd name="T36" fmla="*/ 120 w 121"/>
                <a:gd name="T3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38">
                  <a:moveTo>
                    <a:pt x="120" y="1"/>
                  </a:moveTo>
                  <a:cubicBezTo>
                    <a:pt x="120" y="1"/>
                    <a:pt x="120" y="1"/>
                    <a:pt x="120" y="1"/>
                  </a:cubicBezTo>
                  <a:cubicBezTo>
                    <a:pt x="111" y="9"/>
                    <a:pt x="105" y="14"/>
                    <a:pt x="99" y="17"/>
                  </a:cubicBezTo>
                  <a:cubicBezTo>
                    <a:pt x="98" y="17"/>
                    <a:pt x="97" y="18"/>
                    <a:pt x="96" y="19"/>
                  </a:cubicBezTo>
                  <a:cubicBezTo>
                    <a:pt x="95" y="19"/>
                    <a:pt x="94" y="19"/>
                    <a:pt x="93" y="20"/>
                  </a:cubicBezTo>
                  <a:cubicBezTo>
                    <a:pt x="92" y="20"/>
                    <a:pt x="90" y="21"/>
                    <a:pt x="88" y="22"/>
                  </a:cubicBezTo>
                  <a:cubicBezTo>
                    <a:pt x="87" y="26"/>
                    <a:pt x="81" y="31"/>
                    <a:pt x="61" y="31"/>
                  </a:cubicBezTo>
                  <a:cubicBezTo>
                    <a:pt x="41" y="31"/>
                    <a:pt x="35" y="26"/>
                    <a:pt x="33" y="22"/>
                  </a:cubicBezTo>
                  <a:cubicBezTo>
                    <a:pt x="32" y="21"/>
                    <a:pt x="31" y="21"/>
                    <a:pt x="30" y="20"/>
                  </a:cubicBezTo>
                  <a:cubicBezTo>
                    <a:pt x="29" y="20"/>
                    <a:pt x="27" y="19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17" y="14"/>
                    <a:pt x="11" y="9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20"/>
                    <a:pt x="24" y="25"/>
                    <a:pt x="33" y="29"/>
                  </a:cubicBezTo>
                  <a:cubicBezTo>
                    <a:pt x="35" y="33"/>
                    <a:pt x="41" y="38"/>
                    <a:pt x="61" y="38"/>
                  </a:cubicBezTo>
                  <a:cubicBezTo>
                    <a:pt x="81" y="38"/>
                    <a:pt x="87" y="33"/>
                    <a:pt x="88" y="29"/>
                  </a:cubicBezTo>
                  <a:cubicBezTo>
                    <a:pt x="98" y="25"/>
                    <a:pt x="107" y="20"/>
                    <a:pt x="121" y="8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2090" y="2455"/>
              <a:ext cx="180" cy="35"/>
            </a:xfrm>
            <a:custGeom>
              <a:avLst/>
              <a:gdLst>
                <a:gd name="T0" fmla="*/ 37 w 74"/>
                <a:gd name="T1" fmla="*/ 14 h 14"/>
                <a:gd name="T2" fmla="*/ 5 w 74"/>
                <a:gd name="T3" fmla="*/ 10 h 14"/>
                <a:gd name="T4" fmla="*/ 1 w 74"/>
                <a:gd name="T5" fmla="*/ 4 h 14"/>
                <a:gd name="T6" fmla="*/ 6 w 74"/>
                <a:gd name="T7" fmla="*/ 1 h 14"/>
                <a:gd name="T8" fmla="*/ 68 w 74"/>
                <a:gd name="T9" fmla="*/ 1 h 14"/>
                <a:gd name="T10" fmla="*/ 73 w 74"/>
                <a:gd name="T11" fmla="*/ 4 h 14"/>
                <a:gd name="T12" fmla="*/ 70 w 74"/>
                <a:gd name="T13" fmla="*/ 10 h 14"/>
                <a:gd name="T14" fmla="*/ 37 w 7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">
                  <a:moveTo>
                    <a:pt x="37" y="14"/>
                  </a:moveTo>
                  <a:cubicBezTo>
                    <a:pt x="27" y="14"/>
                    <a:pt x="17" y="13"/>
                    <a:pt x="5" y="10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30" y="6"/>
                    <a:pt x="44" y="6"/>
                    <a:pt x="68" y="1"/>
                  </a:cubicBezTo>
                  <a:cubicBezTo>
                    <a:pt x="70" y="0"/>
                    <a:pt x="73" y="2"/>
                    <a:pt x="73" y="4"/>
                  </a:cubicBezTo>
                  <a:cubicBezTo>
                    <a:pt x="74" y="7"/>
                    <a:pt x="72" y="9"/>
                    <a:pt x="70" y="10"/>
                  </a:cubicBezTo>
                  <a:cubicBezTo>
                    <a:pt x="57" y="13"/>
                    <a:pt x="47" y="14"/>
                    <a:pt x="37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6" name="Freeform 20"/>
            <p:cNvSpPr>
              <a:spLocks/>
            </p:cNvSpPr>
            <p:nvPr/>
          </p:nvSpPr>
          <p:spPr bwMode="auto">
            <a:xfrm>
              <a:off x="2124" y="2229"/>
              <a:ext cx="56" cy="145"/>
            </a:xfrm>
            <a:custGeom>
              <a:avLst/>
              <a:gdLst>
                <a:gd name="T0" fmla="*/ 23 w 23"/>
                <a:gd name="T1" fmla="*/ 0 h 59"/>
                <a:gd name="T2" fmla="*/ 23 w 23"/>
                <a:gd name="T3" fmla="*/ 59 h 59"/>
                <a:gd name="T4" fmla="*/ 0 w 23"/>
                <a:gd name="T5" fmla="*/ 59 h 59"/>
                <a:gd name="T6" fmla="*/ 3 w 23"/>
                <a:gd name="T7" fmla="*/ 53 h 59"/>
                <a:gd name="T8" fmla="*/ 12 w 23"/>
                <a:gd name="T9" fmla="*/ 35 h 59"/>
                <a:gd name="T10" fmla="*/ 13 w 23"/>
                <a:gd name="T11" fmla="*/ 10 h 59"/>
                <a:gd name="T12" fmla="*/ 23 w 23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9">
                  <a:moveTo>
                    <a:pt x="23" y="0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2" y="54"/>
                    <a:pt x="3" y="53"/>
                  </a:cubicBezTo>
                  <a:cubicBezTo>
                    <a:pt x="7" y="50"/>
                    <a:pt x="10" y="43"/>
                    <a:pt x="12" y="35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2"/>
                    <a:pt x="21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2124" y="2374"/>
              <a:ext cx="112" cy="37"/>
            </a:xfrm>
            <a:custGeom>
              <a:avLst/>
              <a:gdLst>
                <a:gd name="T0" fmla="*/ 46 w 46"/>
                <a:gd name="T1" fmla="*/ 0 h 15"/>
                <a:gd name="T2" fmla="*/ 38 w 46"/>
                <a:gd name="T3" fmla="*/ 7 h 15"/>
                <a:gd name="T4" fmla="*/ 33 w 46"/>
                <a:gd name="T5" fmla="*/ 11 h 15"/>
                <a:gd name="T6" fmla="*/ 23 w 46"/>
                <a:gd name="T7" fmla="*/ 15 h 15"/>
                <a:gd name="T8" fmla="*/ 13 w 46"/>
                <a:gd name="T9" fmla="*/ 11 h 15"/>
                <a:gd name="T10" fmla="*/ 9 w 46"/>
                <a:gd name="T11" fmla="*/ 7 h 15"/>
                <a:gd name="T12" fmla="*/ 0 w 46"/>
                <a:gd name="T13" fmla="*/ 0 h 15"/>
                <a:gd name="T14" fmla="*/ 0 w 46"/>
                <a:gd name="T15" fmla="*/ 0 h 15"/>
                <a:gd name="T16" fmla="*/ 46 w 46"/>
                <a:gd name="T17" fmla="*/ 0 h 15"/>
                <a:gd name="T18" fmla="*/ 46 w 4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5">
                  <a:moveTo>
                    <a:pt x="46" y="0"/>
                  </a:moveTo>
                  <a:cubicBezTo>
                    <a:pt x="46" y="4"/>
                    <a:pt x="43" y="7"/>
                    <a:pt x="38" y="7"/>
                  </a:cubicBezTo>
                  <a:cubicBezTo>
                    <a:pt x="36" y="7"/>
                    <a:pt x="35" y="9"/>
                    <a:pt x="33" y="11"/>
                  </a:cubicBezTo>
                  <a:cubicBezTo>
                    <a:pt x="30" y="13"/>
                    <a:pt x="27" y="15"/>
                    <a:pt x="23" y="15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1" y="9"/>
                    <a:pt x="10" y="7"/>
                    <a:pt x="9" y="7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1931" y="2360"/>
              <a:ext cx="10" cy="49"/>
            </a:xfrm>
            <a:custGeom>
              <a:avLst/>
              <a:gdLst>
                <a:gd name="T0" fmla="*/ 4 w 4"/>
                <a:gd name="T1" fmla="*/ 18 h 20"/>
                <a:gd name="T2" fmla="*/ 4 w 4"/>
                <a:gd name="T3" fmla="*/ 3 h 20"/>
                <a:gd name="T4" fmla="*/ 0 w 4"/>
                <a:gd name="T5" fmla="*/ 3 h 20"/>
                <a:gd name="T6" fmla="*/ 0 w 4"/>
                <a:gd name="T7" fmla="*/ 18 h 20"/>
                <a:gd name="T8" fmla="*/ 4 w 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0"/>
                    <a:pt x="4" y="20"/>
                    <a:pt x="4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1919" y="2396"/>
              <a:ext cx="37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2418" y="2357"/>
              <a:ext cx="8" cy="49"/>
            </a:xfrm>
            <a:custGeom>
              <a:avLst/>
              <a:gdLst>
                <a:gd name="T0" fmla="*/ 3 w 3"/>
                <a:gd name="T1" fmla="*/ 18 h 20"/>
                <a:gd name="T2" fmla="*/ 3 w 3"/>
                <a:gd name="T3" fmla="*/ 3 h 20"/>
                <a:gd name="T4" fmla="*/ 0 w 3"/>
                <a:gd name="T5" fmla="*/ 3 h 20"/>
                <a:gd name="T6" fmla="*/ 0 w 3"/>
                <a:gd name="T7" fmla="*/ 18 h 20"/>
                <a:gd name="T8" fmla="*/ 3 w 3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3" y="18"/>
                  </a:moveTo>
                  <a:cubicBezTo>
                    <a:pt x="3" y="13"/>
                    <a:pt x="3" y="8"/>
                    <a:pt x="3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0"/>
                    <a:pt x="3" y="20"/>
                    <a:pt x="3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2404" y="2394"/>
              <a:ext cx="36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>
              <a:off x="1963" y="1898"/>
              <a:ext cx="280" cy="248"/>
            </a:xfrm>
            <a:custGeom>
              <a:avLst/>
              <a:gdLst>
                <a:gd name="T0" fmla="*/ 0 w 115"/>
                <a:gd name="T1" fmla="*/ 101 h 101"/>
                <a:gd name="T2" fmla="*/ 115 w 115"/>
                <a:gd name="T3" fmla="*/ 14 h 101"/>
                <a:gd name="T4" fmla="*/ 75 w 115"/>
                <a:gd name="T5" fmla="*/ 0 h 101"/>
                <a:gd name="T6" fmla="*/ 12 w 115"/>
                <a:gd name="T7" fmla="*/ 20 h 101"/>
                <a:gd name="T8" fmla="*/ 0 w 115"/>
                <a:gd name="T9" fmla="*/ 78 h 101"/>
                <a:gd name="T10" fmla="*/ 0 w 115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01">
                  <a:moveTo>
                    <a:pt x="0" y="101"/>
                  </a:moveTo>
                  <a:cubicBezTo>
                    <a:pt x="0" y="101"/>
                    <a:pt x="103" y="50"/>
                    <a:pt x="115" y="1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78"/>
                    <a:pt x="0" y="78"/>
                    <a:pt x="0" y="78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3" name="Freeform 27"/>
            <p:cNvSpPr>
              <a:spLocks/>
            </p:cNvSpPr>
            <p:nvPr/>
          </p:nvSpPr>
          <p:spPr bwMode="auto">
            <a:xfrm>
              <a:off x="2172" y="1922"/>
              <a:ext cx="241" cy="214"/>
            </a:xfrm>
            <a:custGeom>
              <a:avLst/>
              <a:gdLst>
                <a:gd name="T0" fmla="*/ 99 w 99"/>
                <a:gd name="T1" fmla="*/ 87 h 87"/>
                <a:gd name="T2" fmla="*/ 0 w 99"/>
                <a:gd name="T3" fmla="*/ 12 h 87"/>
                <a:gd name="T4" fmla="*/ 34 w 99"/>
                <a:gd name="T5" fmla="*/ 0 h 87"/>
                <a:gd name="T6" fmla="*/ 88 w 99"/>
                <a:gd name="T7" fmla="*/ 17 h 87"/>
                <a:gd name="T8" fmla="*/ 99 w 99"/>
                <a:gd name="T9" fmla="*/ 67 h 87"/>
                <a:gd name="T10" fmla="*/ 99 w 99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7">
                  <a:moveTo>
                    <a:pt x="99" y="87"/>
                  </a:moveTo>
                  <a:cubicBezTo>
                    <a:pt x="99" y="87"/>
                    <a:pt x="10" y="43"/>
                    <a:pt x="0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9" y="67"/>
                    <a:pt x="99" y="67"/>
                    <a:pt x="99" y="67"/>
                  </a:cubicBezTo>
                  <a:lnTo>
                    <a:pt x="99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2496" y="2765"/>
              <a:ext cx="275" cy="278"/>
            </a:xfrm>
            <a:custGeom>
              <a:avLst/>
              <a:gdLst>
                <a:gd name="T0" fmla="*/ 7 w 113"/>
                <a:gd name="T1" fmla="*/ 43 h 113"/>
                <a:gd name="T2" fmla="*/ 43 w 113"/>
                <a:gd name="T3" fmla="*/ 105 h 113"/>
                <a:gd name="T4" fmla="*/ 106 w 113"/>
                <a:gd name="T5" fmla="*/ 69 h 113"/>
                <a:gd name="T6" fmla="*/ 69 w 113"/>
                <a:gd name="T7" fmla="*/ 7 h 113"/>
                <a:gd name="T8" fmla="*/ 7 w 113"/>
                <a:gd name="T9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" y="43"/>
                  </a:moveTo>
                  <a:cubicBezTo>
                    <a:pt x="0" y="70"/>
                    <a:pt x="16" y="98"/>
                    <a:pt x="43" y="105"/>
                  </a:cubicBezTo>
                  <a:cubicBezTo>
                    <a:pt x="70" y="113"/>
                    <a:pt x="98" y="97"/>
                    <a:pt x="106" y="69"/>
                  </a:cubicBezTo>
                  <a:cubicBezTo>
                    <a:pt x="113" y="42"/>
                    <a:pt x="97" y="15"/>
                    <a:pt x="69" y="7"/>
                  </a:cubicBezTo>
                  <a:cubicBezTo>
                    <a:pt x="42" y="0"/>
                    <a:pt x="14" y="16"/>
                    <a:pt x="7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1766" y="2829"/>
              <a:ext cx="423" cy="576"/>
            </a:xfrm>
            <a:custGeom>
              <a:avLst/>
              <a:gdLst>
                <a:gd name="T0" fmla="*/ 174 w 174"/>
                <a:gd name="T1" fmla="*/ 0 h 234"/>
                <a:gd name="T2" fmla="*/ 174 w 174"/>
                <a:gd name="T3" fmla="*/ 234 h 234"/>
                <a:gd name="T4" fmla="*/ 172 w 174"/>
                <a:gd name="T5" fmla="*/ 234 h 234"/>
                <a:gd name="T6" fmla="*/ 123 w 174"/>
                <a:gd name="T7" fmla="*/ 231 h 234"/>
                <a:gd name="T8" fmla="*/ 108 w 174"/>
                <a:gd name="T9" fmla="*/ 228 h 234"/>
                <a:gd name="T10" fmla="*/ 69 w 174"/>
                <a:gd name="T11" fmla="*/ 219 h 234"/>
                <a:gd name="T12" fmla="*/ 8 w 174"/>
                <a:gd name="T13" fmla="*/ 194 h 234"/>
                <a:gd name="T14" fmla="*/ 8 w 174"/>
                <a:gd name="T15" fmla="*/ 173 h 234"/>
                <a:gd name="T16" fmla="*/ 8 w 174"/>
                <a:gd name="T17" fmla="*/ 170 h 234"/>
                <a:gd name="T18" fmla="*/ 7 w 174"/>
                <a:gd name="T19" fmla="*/ 167 h 234"/>
                <a:gd name="T20" fmla="*/ 3 w 174"/>
                <a:gd name="T21" fmla="*/ 77 h 234"/>
                <a:gd name="T22" fmla="*/ 2 w 174"/>
                <a:gd name="T23" fmla="*/ 60 h 234"/>
                <a:gd name="T24" fmla="*/ 1 w 174"/>
                <a:gd name="T25" fmla="*/ 30 h 234"/>
                <a:gd name="T26" fmla="*/ 0 w 174"/>
                <a:gd name="T27" fmla="*/ 24 h 234"/>
                <a:gd name="T28" fmla="*/ 0 w 174"/>
                <a:gd name="T29" fmla="*/ 12 h 234"/>
                <a:gd name="T30" fmla="*/ 26 w 174"/>
                <a:gd name="T31" fmla="*/ 10 h 234"/>
                <a:gd name="T32" fmla="*/ 30 w 174"/>
                <a:gd name="T33" fmla="*/ 10 h 234"/>
                <a:gd name="T34" fmla="*/ 37 w 174"/>
                <a:gd name="T35" fmla="*/ 9 h 234"/>
                <a:gd name="T36" fmla="*/ 40 w 174"/>
                <a:gd name="T37" fmla="*/ 9 h 234"/>
                <a:gd name="T38" fmla="*/ 91 w 174"/>
                <a:gd name="T39" fmla="*/ 6 h 234"/>
                <a:gd name="T40" fmla="*/ 107 w 174"/>
                <a:gd name="T41" fmla="*/ 4 h 234"/>
                <a:gd name="T42" fmla="*/ 153 w 174"/>
                <a:gd name="T43" fmla="*/ 1 h 234"/>
                <a:gd name="T44" fmla="*/ 168 w 174"/>
                <a:gd name="T45" fmla="*/ 0 h 234"/>
                <a:gd name="T46" fmla="*/ 172 w 174"/>
                <a:gd name="T47" fmla="*/ 0 h 234"/>
                <a:gd name="T48" fmla="*/ 173 w 174"/>
                <a:gd name="T49" fmla="*/ 0 h 234"/>
                <a:gd name="T50" fmla="*/ 174 w 174"/>
                <a:gd name="T5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234">
                  <a:moveTo>
                    <a:pt x="174" y="0"/>
                  </a:moveTo>
                  <a:cubicBezTo>
                    <a:pt x="174" y="234"/>
                    <a:pt x="174" y="234"/>
                    <a:pt x="174" y="234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55" y="234"/>
                    <a:pt x="139" y="233"/>
                    <a:pt x="123" y="231"/>
                  </a:cubicBezTo>
                  <a:cubicBezTo>
                    <a:pt x="118" y="230"/>
                    <a:pt x="113" y="229"/>
                    <a:pt x="108" y="228"/>
                  </a:cubicBezTo>
                  <a:cubicBezTo>
                    <a:pt x="95" y="226"/>
                    <a:pt x="82" y="223"/>
                    <a:pt x="69" y="219"/>
                  </a:cubicBezTo>
                  <a:cubicBezTo>
                    <a:pt x="48" y="212"/>
                    <a:pt x="27" y="204"/>
                    <a:pt x="8" y="194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2185" y="2815"/>
              <a:ext cx="423" cy="576"/>
            </a:xfrm>
            <a:custGeom>
              <a:avLst/>
              <a:gdLst>
                <a:gd name="T0" fmla="*/ 174 w 174"/>
                <a:gd name="T1" fmla="*/ 12 h 234"/>
                <a:gd name="T2" fmla="*/ 173 w 174"/>
                <a:gd name="T3" fmla="*/ 32 h 234"/>
                <a:gd name="T4" fmla="*/ 171 w 174"/>
                <a:gd name="T5" fmla="*/ 65 h 234"/>
                <a:gd name="T6" fmla="*/ 171 w 174"/>
                <a:gd name="T7" fmla="*/ 79 h 234"/>
                <a:gd name="T8" fmla="*/ 166 w 174"/>
                <a:gd name="T9" fmla="*/ 167 h 234"/>
                <a:gd name="T10" fmla="*/ 166 w 174"/>
                <a:gd name="T11" fmla="*/ 168 h 234"/>
                <a:gd name="T12" fmla="*/ 166 w 174"/>
                <a:gd name="T13" fmla="*/ 173 h 234"/>
                <a:gd name="T14" fmla="*/ 166 w 174"/>
                <a:gd name="T15" fmla="*/ 194 h 234"/>
                <a:gd name="T16" fmla="*/ 104 w 174"/>
                <a:gd name="T17" fmla="*/ 219 h 234"/>
                <a:gd name="T18" fmla="*/ 77 w 174"/>
                <a:gd name="T19" fmla="*/ 226 h 234"/>
                <a:gd name="T20" fmla="*/ 49 w 174"/>
                <a:gd name="T21" fmla="*/ 231 h 234"/>
                <a:gd name="T22" fmla="*/ 2 w 174"/>
                <a:gd name="T23" fmla="*/ 234 h 234"/>
                <a:gd name="T24" fmla="*/ 0 w 174"/>
                <a:gd name="T25" fmla="*/ 234 h 234"/>
                <a:gd name="T26" fmla="*/ 0 w 174"/>
                <a:gd name="T27" fmla="*/ 0 h 234"/>
                <a:gd name="T28" fmla="*/ 1 w 174"/>
                <a:gd name="T29" fmla="*/ 0 h 234"/>
                <a:gd name="T30" fmla="*/ 2 w 174"/>
                <a:gd name="T31" fmla="*/ 0 h 234"/>
                <a:gd name="T32" fmla="*/ 7 w 174"/>
                <a:gd name="T33" fmla="*/ 0 h 234"/>
                <a:gd name="T34" fmla="*/ 13 w 174"/>
                <a:gd name="T35" fmla="*/ 1 h 234"/>
                <a:gd name="T36" fmla="*/ 65 w 174"/>
                <a:gd name="T37" fmla="*/ 4 h 234"/>
                <a:gd name="T38" fmla="*/ 86 w 174"/>
                <a:gd name="T39" fmla="*/ 6 h 234"/>
                <a:gd name="T40" fmla="*/ 138 w 174"/>
                <a:gd name="T41" fmla="*/ 10 h 234"/>
                <a:gd name="T42" fmla="*/ 143 w 174"/>
                <a:gd name="T43" fmla="*/ 10 h 234"/>
                <a:gd name="T44" fmla="*/ 150 w 174"/>
                <a:gd name="T45" fmla="*/ 10 h 234"/>
                <a:gd name="T46" fmla="*/ 174 w 174"/>
                <a:gd name="T47" fmla="*/ 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34">
                  <a:moveTo>
                    <a:pt x="174" y="12"/>
                  </a:moveTo>
                  <a:cubicBezTo>
                    <a:pt x="173" y="32"/>
                    <a:pt x="173" y="32"/>
                    <a:pt x="173" y="32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6" y="168"/>
                    <a:pt x="166" y="168"/>
                    <a:pt x="166" y="168"/>
                  </a:cubicBezTo>
                  <a:cubicBezTo>
                    <a:pt x="166" y="173"/>
                    <a:pt x="166" y="173"/>
                    <a:pt x="166" y="173"/>
                  </a:cubicBezTo>
                  <a:cubicBezTo>
                    <a:pt x="166" y="194"/>
                    <a:pt x="166" y="194"/>
                    <a:pt x="166" y="194"/>
                  </a:cubicBezTo>
                  <a:cubicBezTo>
                    <a:pt x="146" y="204"/>
                    <a:pt x="125" y="213"/>
                    <a:pt x="104" y="219"/>
                  </a:cubicBezTo>
                  <a:cubicBezTo>
                    <a:pt x="95" y="222"/>
                    <a:pt x="86" y="224"/>
                    <a:pt x="77" y="226"/>
                  </a:cubicBezTo>
                  <a:cubicBezTo>
                    <a:pt x="68" y="228"/>
                    <a:pt x="59" y="230"/>
                    <a:pt x="49" y="231"/>
                  </a:cubicBezTo>
                  <a:cubicBezTo>
                    <a:pt x="34" y="233"/>
                    <a:pt x="18" y="234"/>
                    <a:pt x="2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50" y="10"/>
                    <a:pt x="150" y="10"/>
                    <a:pt x="150" y="10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1598" y="2783"/>
              <a:ext cx="241" cy="504"/>
            </a:xfrm>
            <a:custGeom>
              <a:avLst/>
              <a:gdLst>
                <a:gd name="T0" fmla="*/ 99 w 99"/>
                <a:gd name="T1" fmla="*/ 48 h 205"/>
                <a:gd name="T2" fmla="*/ 98 w 99"/>
                <a:gd name="T3" fmla="*/ 52 h 205"/>
                <a:gd name="T4" fmla="*/ 95 w 99"/>
                <a:gd name="T5" fmla="*/ 69 h 205"/>
                <a:gd name="T6" fmla="*/ 94 w 99"/>
                <a:gd name="T7" fmla="*/ 78 h 205"/>
                <a:gd name="T8" fmla="*/ 93 w 99"/>
                <a:gd name="T9" fmla="*/ 83 h 205"/>
                <a:gd name="T10" fmla="*/ 92 w 99"/>
                <a:gd name="T11" fmla="*/ 89 h 205"/>
                <a:gd name="T12" fmla="*/ 77 w 99"/>
                <a:gd name="T13" fmla="*/ 180 h 205"/>
                <a:gd name="T14" fmla="*/ 77 w 99"/>
                <a:gd name="T15" fmla="*/ 183 h 205"/>
                <a:gd name="T16" fmla="*/ 74 w 99"/>
                <a:gd name="T17" fmla="*/ 205 h 205"/>
                <a:gd name="T18" fmla="*/ 25 w 99"/>
                <a:gd name="T19" fmla="*/ 174 h 205"/>
                <a:gd name="T20" fmla="*/ 0 w 99"/>
                <a:gd name="T21" fmla="*/ 152 h 205"/>
                <a:gd name="T22" fmla="*/ 14 w 99"/>
                <a:gd name="T23" fmla="*/ 65 h 205"/>
                <a:gd name="T24" fmla="*/ 20 w 99"/>
                <a:gd name="T25" fmla="*/ 34 h 205"/>
                <a:gd name="T26" fmla="*/ 20 w 99"/>
                <a:gd name="T27" fmla="*/ 30 h 205"/>
                <a:gd name="T28" fmla="*/ 45 w 99"/>
                <a:gd name="T29" fmla="*/ 4 h 205"/>
                <a:gd name="T30" fmla="*/ 70 w 99"/>
                <a:gd name="T31" fmla="*/ 2 h 205"/>
                <a:gd name="T32" fmla="*/ 95 w 99"/>
                <a:gd name="T33" fmla="*/ 23 h 205"/>
                <a:gd name="T34" fmla="*/ 96 w 99"/>
                <a:gd name="T35" fmla="*/ 27 h 205"/>
                <a:gd name="T36" fmla="*/ 97 w 99"/>
                <a:gd name="T37" fmla="*/ 30 h 205"/>
                <a:gd name="T38" fmla="*/ 99 w 99"/>
                <a:gd name="T39" fmla="*/ 38 h 205"/>
                <a:gd name="T40" fmla="*/ 99 w 99"/>
                <a:gd name="T41" fmla="*/ 4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205">
                  <a:moveTo>
                    <a:pt x="99" y="48"/>
                  </a:moveTo>
                  <a:cubicBezTo>
                    <a:pt x="99" y="49"/>
                    <a:pt x="98" y="50"/>
                    <a:pt x="98" y="52"/>
                  </a:cubicBezTo>
                  <a:cubicBezTo>
                    <a:pt x="97" y="58"/>
                    <a:pt x="96" y="63"/>
                    <a:pt x="95" y="69"/>
                  </a:cubicBezTo>
                  <a:cubicBezTo>
                    <a:pt x="95" y="72"/>
                    <a:pt x="94" y="75"/>
                    <a:pt x="94" y="78"/>
                  </a:cubicBezTo>
                  <a:cubicBezTo>
                    <a:pt x="93" y="80"/>
                    <a:pt x="93" y="81"/>
                    <a:pt x="93" y="83"/>
                  </a:cubicBezTo>
                  <a:cubicBezTo>
                    <a:pt x="93" y="85"/>
                    <a:pt x="92" y="87"/>
                    <a:pt x="92" y="89"/>
                  </a:cubicBezTo>
                  <a:cubicBezTo>
                    <a:pt x="87" y="119"/>
                    <a:pt x="81" y="149"/>
                    <a:pt x="77" y="180"/>
                  </a:cubicBezTo>
                  <a:cubicBezTo>
                    <a:pt x="77" y="181"/>
                    <a:pt x="77" y="182"/>
                    <a:pt x="77" y="183"/>
                  </a:cubicBezTo>
                  <a:cubicBezTo>
                    <a:pt x="76" y="191"/>
                    <a:pt x="75" y="198"/>
                    <a:pt x="74" y="205"/>
                  </a:cubicBezTo>
                  <a:cubicBezTo>
                    <a:pt x="57" y="196"/>
                    <a:pt x="41" y="186"/>
                    <a:pt x="25" y="174"/>
                  </a:cubicBezTo>
                  <a:cubicBezTo>
                    <a:pt x="17" y="167"/>
                    <a:pt x="8" y="160"/>
                    <a:pt x="0" y="152"/>
                  </a:cubicBezTo>
                  <a:cubicBezTo>
                    <a:pt x="4" y="123"/>
                    <a:pt x="9" y="94"/>
                    <a:pt x="14" y="65"/>
                  </a:cubicBezTo>
                  <a:cubicBezTo>
                    <a:pt x="16" y="55"/>
                    <a:pt x="18" y="45"/>
                    <a:pt x="20" y="34"/>
                  </a:cubicBezTo>
                  <a:cubicBezTo>
                    <a:pt x="20" y="33"/>
                    <a:pt x="20" y="32"/>
                    <a:pt x="20" y="30"/>
                  </a:cubicBezTo>
                  <a:cubicBezTo>
                    <a:pt x="22" y="17"/>
                    <a:pt x="33" y="8"/>
                    <a:pt x="45" y="4"/>
                  </a:cubicBezTo>
                  <a:cubicBezTo>
                    <a:pt x="53" y="1"/>
                    <a:pt x="62" y="0"/>
                    <a:pt x="70" y="2"/>
                  </a:cubicBezTo>
                  <a:cubicBezTo>
                    <a:pt x="82" y="5"/>
                    <a:pt x="90" y="13"/>
                    <a:pt x="95" y="23"/>
                  </a:cubicBezTo>
                  <a:cubicBezTo>
                    <a:pt x="95" y="25"/>
                    <a:pt x="96" y="26"/>
                    <a:pt x="96" y="27"/>
                  </a:cubicBezTo>
                  <a:cubicBezTo>
                    <a:pt x="97" y="28"/>
                    <a:pt x="97" y="29"/>
                    <a:pt x="97" y="30"/>
                  </a:cubicBezTo>
                  <a:cubicBezTo>
                    <a:pt x="98" y="32"/>
                    <a:pt x="98" y="35"/>
                    <a:pt x="99" y="38"/>
                  </a:cubicBezTo>
                  <a:cubicBezTo>
                    <a:pt x="99" y="41"/>
                    <a:pt x="99" y="44"/>
                    <a:pt x="99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2124" y="2731"/>
              <a:ext cx="104" cy="337"/>
            </a:xfrm>
            <a:custGeom>
              <a:avLst/>
              <a:gdLst>
                <a:gd name="T0" fmla="*/ 0 w 104"/>
                <a:gd name="T1" fmla="*/ 24 h 337"/>
                <a:gd name="T2" fmla="*/ 53 w 104"/>
                <a:gd name="T3" fmla="*/ 337 h 337"/>
                <a:gd name="T4" fmla="*/ 104 w 104"/>
                <a:gd name="T5" fmla="*/ 27 h 337"/>
                <a:gd name="T6" fmla="*/ 97 w 104"/>
                <a:gd name="T7" fmla="*/ 0 h 337"/>
                <a:gd name="T8" fmla="*/ 0 w 104"/>
                <a:gd name="T9" fmla="*/ 2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37">
                  <a:moveTo>
                    <a:pt x="0" y="24"/>
                  </a:moveTo>
                  <a:lnTo>
                    <a:pt x="53" y="337"/>
                  </a:lnTo>
                  <a:lnTo>
                    <a:pt x="104" y="27"/>
                  </a:lnTo>
                  <a:lnTo>
                    <a:pt x="9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1812" y="2633"/>
              <a:ext cx="253" cy="750"/>
            </a:xfrm>
            <a:custGeom>
              <a:avLst/>
              <a:gdLst>
                <a:gd name="T0" fmla="*/ 104 w 104"/>
                <a:gd name="T1" fmla="*/ 305 h 305"/>
                <a:gd name="T2" fmla="*/ 89 w 104"/>
                <a:gd name="T3" fmla="*/ 302 h 305"/>
                <a:gd name="T4" fmla="*/ 50 w 104"/>
                <a:gd name="T5" fmla="*/ 293 h 305"/>
                <a:gd name="T6" fmla="*/ 11 w 104"/>
                <a:gd name="T7" fmla="*/ 173 h 305"/>
                <a:gd name="T8" fmla="*/ 4 w 104"/>
                <a:gd name="T9" fmla="*/ 150 h 305"/>
                <a:gd name="T10" fmla="*/ 2 w 104"/>
                <a:gd name="T11" fmla="*/ 145 h 305"/>
                <a:gd name="T12" fmla="*/ 2 w 104"/>
                <a:gd name="T13" fmla="*/ 144 h 305"/>
                <a:gd name="T14" fmla="*/ 2 w 104"/>
                <a:gd name="T15" fmla="*/ 143 h 305"/>
                <a:gd name="T16" fmla="*/ 7 w 104"/>
                <a:gd name="T17" fmla="*/ 130 h 305"/>
                <a:gd name="T18" fmla="*/ 7 w 104"/>
                <a:gd name="T19" fmla="*/ 130 h 305"/>
                <a:gd name="T20" fmla="*/ 16 w 104"/>
                <a:gd name="T21" fmla="*/ 126 h 305"/>
                <a:gd name="T22" fmla="*/ 19 w 104"/>
                <a:gd name="T23" fmla="*/ 125 h 305"/>
                <a:gd name="T24" fmla="*/ 36 w 104"/>
                <a:gd name="T25" fmla="*/ 118 h 305"/>
                <a:gd name="T26" fmla="*/ 22 w 104"/>
                <a:gd name="T27" fmla="*/ 107 h 305"/>
                <a:gd name="T28" fmla="*/ 11 w 104"/>
                <a:gd name="T29" fmla="*/ 99 h 305"/>
                <a:gd name="T30" fmla="*/ 7 w 104"/>
                <a:gd name="T31" fmla="*/ 97 h 305"/>
                <a:gd name="T32" fmla="*/ 9 w 104"/>
                <a:gd name="T33" fmla="*/ 91 h 305"/>
                <a:gd name="T34" fmla="*/ 10 w 104"/>
                <a:gd name="T35" fmla="*/ 87 h 305"/>
                <a:gd name="T36" fmla="*/ 11 w 104"/>
                <a:gd name="T37" fmla="*/ 84 h 305"/>
                <a:gd name="T38" fmla="*/ 14 w 104"/>
                <a:gd name="T39" fmla="*/ 75 h 305"/>
                <a:gd name="T40" fmla="*/ 32 w 104"/>
                <a:gd name="T41" fmla="*/ 25 h 305"/>
                <a:gd name="T42" fmla="*/ 35 w 104"/>
                <a:gd name="T43" fmla="*/ 24 h 305"/>
                <a:gd name="T44" fmla="*/ 36 w 104"/>
                <a:gd name="T45" fmla="*/ 23 h 305"/>
                <a:gd name="T46" fmla="*/ 87 w 104"/>
                <a:gd name="T47" fmla="*/ 0 h 305"/>
                <a:gd name="T48" fmla="*/ 87 w 104"/>
                <a:gd name="T49" fmla="*/ 4 h 305"/>
                <a:gd name="T50" fmla="*/ 88 w 104"/>
                <a:gd name="T51" fmla="*/ 37 h 305"/>
                <a:gd name="T52" fmla="*/ 88 w 104"/>
                <a:gd name="T53" fmla="*/ 43 h 305"/>
                <a:gd name="T54" fmla="*/ 88 w 104"/>
                <a:gd name="T55" fmla="*/ 44 h 305"/>
                <a:gd name="T56" fmla="*/ 88 w 104"/>
                <a:gd name="T57" fmla="*/ 58 h 305"/>
                <a:gd name="T58" fmla="*/ 88 w 104"/>
                <a:gd name="T59" fmla="*/ 78 h 305"/>
                <a:gd name="T60" fmla="*/ 88 w 104"/>
                <a:gd name="T61" fmla="*/ 83 h 305"/>
                <a:gd name="T62" fmla="*/ 89 w 104"/>
                <a:gd name="T63" fmla="*/ 103 h 305"/>
                <a:gd name="T64" fmla="*/ 90 w 104"/>
                <a:gd name="T65" fmla="*/ 112 h 305"/>
                <a:gd name="T66" fmla="*/ 93 w 104"/>
                <a:gd name="T67" fmla="*/ 163 h 305"/>
                <a:gd name="T68" fmla="*/ 104 w 104"/>
                <a:gd name="T6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05">
                  <a:moveTo>
                    <a:pt x="104" y="305"/>
                  </a:moveTo>
                  <a:cubicBezTo>
                    <a:pt x="99" y="304"/>
                    <a:pt x="94" y="303"/>
                    <a:pt x="89" y="302"/>
                  </a:cubicBezTo>
                  <a:cubicBezTo>
                    <a:pt x="76" y="300"/>
                    <a:pt x="63" y="297"/>
                    <a:pt x="50" y="29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3"/>
                    <a:pt x="2" y="143"/>
                  </a:cubicBezTo>
                  <a:cubicBezTo>
                    <a:pt x="0" y="134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96" y="196"/>
                    <a:pt x="100" y="255"/>
                    <a:pt x="104" y="3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1934" y="2183"/>
              <a:ext cx="496" cy="152"/>
            </a:xfrm>
            <a:custGeom>
              <a:avLst/>
              <a:gdLst>
                <a:gd name="T0" fmla="*/ 202 w 204"/>
                <a:gd name="T1" fmla="*/ 3 h 62"/>
                <a:gd name="T2" fmla="*/ 193 w 204"/>
                <a:gd name="T3" fmla="*/ 2 h 62"/>
                <a:gd name="T4" fmla="*/ 179 w 204"/>
                <a:gd name="T5" fmla="*/ 1 h 62"/>
                <a:gd name="T6" fmla="*/ 137 w 204"/>
                <a:gd name="T7" fmla="*/ 3 h 62"/>
                <a:gd name="T8" fmla="*/ 102 w 204"/>
                <a:gd name="T9" fmla="*/ 7 h 62"/>
                <a:gd name="T10" fmla="*/ 67 w 204"/>
                <a:gd name="T11" fmla="*/ 3 h 62"/>
                <a:gd name="T12" fmla="*/ 23 w 204"/>
                <a:gd name="T13" fmla="*/ 1 h 62"/>
                <a:gd name="T14" fmla="*/ 11 w 204"/>
                <a:gd name="T15" fmla="*/ 2 h 62"/>
                <a:gd name="T16" fmla="*/ 0 w 204"/>
                <a:gd name="T17" fmla="*/ 5 h 62"/>
                <a:gd name="T18" fmla="*/ 2 w 204"/>
                <a:gd name="T19" fmla="*/ 23 h 62"/>
                <a:gd name="T20" fmla="*/ 6 w 204"/>
                <a:gd name="T21" fmla="*/ 29 h 62"/>
                <a:gd name="T22" fmla="*/ 19 w 204"/>
                <a:gd name="T23" fmla="*/ 55 h 62"/>
                <a:gd name="T24" fmla="*/ 51 w 204"/>
                <a:gd name="T25" fmla="*/ 62 h 62"/>
                <a:gd name="T26" fmla="*/ 90 w 204"/>
                <a:gd name="T27" fmla="*/ 36 h 62"/>
                <a:gd name="T28" fmla="*/ 93 w 204"/>
                <a:gd name="T29" fmla="*/ 29 h 62"/>
                <a:gd name="T30" fmla="*/ 93 w 204"/>
                <a:gd name="T31" fmla="*/ 23 h 62"/>
                <a:gd name="T32" fmla="*/ 110 w 204"/>
                <a:gd name="T33" fmla="*/ 23 h 62"/>
                <a:gd name="T34" fmla="*/ 114 w 204"/>
                <a:gd name="T35" fmla="*/ 36 h 62"/>
                <a:gd name="T36" fmla="*/ 153 w 204"/>
                <a:gd name="T37" fmla="*/ 62 h 62"/>
                <a:gd name="T38" fmla="*/ 183 w 204"/>
                <a:gd name="T39" fmla="*/ 56 h 62"/>
                <a:gd name="T40" fmla="*/ 198 w 204"/>
                <a:gd name="T41" fmla="*/ 29 h 62"/>
                <a:gd name="T42" fmla="*/ 201 w 204"/>
                <a:gd name="T43" fmla="*/ 23 h 62"/>
                <a:gd name="T44" fmla="*/ 204 w 204"/>
                <a:gd name="T45" fmla="*/ 13 h 62"/>
                <a:gd name="T46" fmla="*/ 85 w 204"/>
                <a:gd name="T47" fmla="*/ 35 h 62"/>
                <a:gd name="T48" fmla="*/ 52 w 204"/>
                <a:gd name="T49" fmla="*/ 58 h 62"/>
                <a:gd name="T50" fmla="*/ 20 w 204"/>
                <a:gd name="T51" fmla="*/ 49 h 62"/>
                <a:gd name="T52" fmla="*/ 12 w 204"/>
                <a:gd name="T53" fmla="*/ 15 h 62"/>
                <a:gd name="T54" fmla="*/ 20 w 204"/>
                <a:gd name="T55" fmla="*/ 7 h 62"/>
                <a:gd name="T56" fmla="*/ 43 w 204"/>
                <a:gd name="T57" fmla="*/ 6 h 62"/>
                <a:gd name="T58" fmla="*/ 85 w 204"/>
                <a:gd name="T59" fmla="*/ 16 h 62"/>
                <a:gd name="T60" fmla="*/ 188 w 204"/>
                <a:gd name="T61" fmla="*/ 43 h 62"/>
                <a:gd name="T62" fmla="*/ 175 w 204"/>
                <a:gd name="T63" fmla="*/ 55 h 62"/>
                <a:gd name="T64" fmla="*/ 129 w 204"/>
                <a:gd name="T65" fmla="*/ 53 h 62"/>
                <a:gd name="T66" fmla="*/ 118 w 204"/>
                <a:gd name="T67" fmla="*/ 16 h 62"/>
                <a:gd name="T68" fmla="*/ 161 w 204"/>
                <a:gd name="T69" fmla="*/ 6 h 62"/>
                <a:gd name="T70" fmla="*/ 184 w 204"/>
                <a:gd name="T7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4" h="62">
                  <a:moveTo>
                    <a:pt x="203" y="5"/>
                  </a:moveTo>
                  <a:cubicBezTo>
                    <a:pt x="203" y="4"/>
                    <a:pt x="203" y="3"/>
                    <a:pt x="202" y="3"/>
                  </a:cubicBezTo>
                  <a:cubicBezTo>
                    <a:pt x="201" y="3"/>
                    <a:pt x="200" y="3"/>
                    <a:pt x="200" y="2"/>
                  </a:cubicBezTo>
                  <a:cubicBezTo>
                    <a:pt x="197" y="2"/>
                    <a:pt x="195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88" y="1"/>
                    <a:pt x="183" y="1"/>
                    <a:pt x="179" y="1"/>
                  </a:cubicBezTo>
                  <a:cubicBezTo>
                    <a:pt x="174" y="0"/>
                    <a:pt x="170" y="0"/>
                    <a:pt x="165" y="0"/>
                  </a:cubicBezTo>
                  <a:cubicBezTo>
                    <a:pt x="156" y="0"/>
                    <a:pt x="146" y="1"/>
                    <a:pt x="137" y="3"/>
                  </a:cubicBezTo>
                  <a:cubicBezTo>
                    <a:pt x="127" y="4"/>
                    <a:pt x="117" y="6"/>
                    <a:pt x="107" y="7"/>
                  </a:cubicBezTo>
                  <a:cubicBezTo>
                    <a:pt x="107" y="7"/>
                    <a:pt x="104" y="7"/>
                    <a:pt x="102" y="7"/>
                  </a:cubicBezTo>
                  <a:cubicBezTo>
                    <a:pt x="100" y="7"/>
                    <a:pt x="96" y="7"/>
                    <a:pt x="96" y="7"/>
                  </a:cubicBezTo>
                  <a:cubicBezTo>
                    <a:pt x="86" y="6"/>
                    <a:pt x="77" y="4"/>
                    <a:pt x="67" y="3"/>
                  </a:cubicBezTo>
                  <a:cubicBezTo>
                    <a:pt x="57" y="1"/>
                    <a:pt x="48" y="0"/>
                    <a:pt x="38" y="0"/>
                  </a:cubicBezTo>
                  <a:cubicBezTo>
                    <a:pt x="33" y="0"/>
                    <a:pt x="28" y="0"/>
                    <a:pt x="23" y="1"/>
                  </a:cubicBezTo>
                  <a:cubicBezTo>
                    <a:pt x="20" y="1"/>
                    <a:pt x="17" y="1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9" y="2"/>
                    <a:pt x="6" y="2"/>
                    <a:pt x="4" y="2"/>
                  </a:cubicBezTo>
                  <a:cubicBezTo>
                    <a:pt x="2" y="3"/>
                    <a:pt x="1" y="3"/>
                    <a:pt x="0" y="5"/>
                  </a:cubicBezTo>
                  <a:cubicBezTo>
                    <a:pt x="0" y="7"/>
                    <a:pt x="0" y="17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5"/>
                    <a:pt x="5" y="27"/>
                    <a:pt x="6" y="29"/>
                  </a:cubicBezTo>
                  <a:cubicBezTo>
                    <a:pt x="7" y="33"/>
                    <a:pt x="8" y="37"/>
                    <a:pt x="10" y="41"/>
                  </a:cubicBezTo>
                  <a:cubicBezTo>
                    <a:pt x="12" y="47"/>
                    <a:pt x="14" y="52"/>
                    <a:pt x="19" y="55"/>
                  </a:cubicBezTo>
                  <a:cubicBezTo>
                    <a:pt x="20" y="56"/>
                    <a:pt x="22" y="57"/>
                    <a:pt x="23" y="57"/>
                  </a:cubicBezTo>
                  <a:cubicBezTo>
                    <a:pt x="32" y="61"/>
                    <a:pt x="41" y="62"/>
                    <a:pt x="51" y="62"/>
                  </a:cubicBezTo>
                  <a:cubicBezTo>
                    <a:pt x="59" y="62"/>
                    <a:pt x="68" y="62"/>
                    <a:pt x="75" y="57"/>
                  </a:cubicBezTo>
                  <a:cubicBezTo>
                    <a:pt x="82" y="53"/>
                    <a:pt x="87" y="44"/>
                    <a:pt x="90" y="36"/>
                  </a:cubicBezTo>
                  <a:cubicBezTo>
                    <a:pt x="90" y="36"/>
                    <a:pt x="90" y="36"/>
                    <a:pt x="90" y="35"/>
                  </a:cubicBezTo>
                  <a:cubicBezTo>
                    <a:pt x="91" y="33"/>
                    <a:pt x="92" y="31"/>
                    <a:pt x="93" y="29"/>
                  </a:cubicBezTo>
                  <a:cubicBezTo>
                    <a:pt x="93" y="27"/>
                    <a:pt x="94" y="25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18"/>
                    <a:pt x="98" y="17"/>
                    <a:pt x="102" y="17"/>
                  </a:cubicBezTo>
                  <a:cubicBezTo>
                    <a:pt x="105" y="17"/>
                    <a:pt x="111" y="18"/>
                    <a:pt x="110" y="23"/>
                  </a:cubicBezTo>
                  <a:cubicBezTo>
                    <a:pt x="110" y="25"/>
                    <a:pt x="110" y="27"/>
                    <a:pt x="111" y="29"/>
                  </a:cubicBezTo>
                  <a:cubicBezTo>
                    <a:pt x="112" y="32"/>
                    <a:pt x="113" y="34"/>
                    <a:pt x="114" y="36"/>
                  </a:cubicBezTo>
                  <a:cubicBezTo>
                    <a:pt x="117" y="44"/>
                    <a:pt x="121" y="53"/>
                    <a:pt x="129" y="57"/>
                  </a:cubicBezTo>
                  <a:cubicBezTo>
                    <a:pt x="136" y="62"/>
                    <a:pt x="145" y="62"/>
                    <a:pt x="153" y="62"/>
                  </a:cubicBezTo>
                  <a:cubicBezTo>
                    <a:pt x="162" y="62"/>
                    <a:pt x="172" y="61"/>
                    <a:pt x="180" y="57"/>
                  </a:cubicBezTo>
                  <a:cubicBezTo>
                    <a:pt x="181" y="57"/>
                    <a:pt x="182" y="57"/>
                    <a:pt x="183" y="56"/>
                  </a:cubicBezTo>
                  <a:cubicBezTo>
                    <a:pt x="189" y="53"/>
                    <a:pt x="192" y="48"/>
                    <a:pt x="194" y="41"/>
                  </a:cubicBezTo>
                  <a:cubicBezTo>
                    <a:pt x="195" y="37"/>
                    <a:pt x="196" y="33"/>
                    <a:pt x="198" y="29"/>
                  </a:cubicBezTo>
                  <a:cubicBezTo>
                    <a:pt x="199" y="27"/>
                    <a:pt x="199" y="25"/>
                    <a:pt x="201" y="24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2" y="22"/>
                    <a:pt x="203" y="21"/>
                    <a:pt x="203" y="20"/>
                  </a:cubicBezTo>
                  <a:cubicBezTo>
                    <a:pt x="204" y="18"/>
                    <a:pt x="204" y="16"/>
                    <a:pt x="204" y="13"/>
                  </a:cubicBezTo>
                  <a:cubicBezTo>
                    <a:pt x="204" y="9"/>
                    <a:pt x="204" y="6"/>
                    <a:pt x="203" y="5"/>
                  </a:cubicBezTo>
                  <a:close/>
                  <a:moveTo>
                    <a:pt x="85" y="35"/>
                  </a:moveTo>
                  <a:cubicBezTo>
                    <a:pt x="83" y="41"/>
                    <a:pt x="80" y="49"/>
                    <a:pt x="74" y="53"/>
                  </a:cubicBezTo>
                  <a:cubicBezTo>
                    <a:pt x="68" y="58"/>
                    <a:pt x="59" y="57"/>
                    <a:pt x="52" y="58"/>
                  </a:cubicBezTo>
                  <a:cubicBezTo>
                    <a:pt x="44" y="58"/>
                    <a:pt x="36" y="57"/>
                    <a:pt x="29" y="55"/>
                  </a:cubicBezTo>
                  <a:cubicBezTo>
                    <a:pt x="25" y="53"/>
                    <a:pt x="22" y="52"/>
                    <a:pt x="20" y="49"/>
                  </a:cubicBezTo>
                  <a:cubicBezTo>
                    <a:pt x="18" y="47"/>
                    <a:pt x="17" y="45"/>
                    <a:pt x="16" y="43"/>
                  </a:cubicBezTo>
                  <a:cubicBezTo>
                    <a:pt x="13" y="36"/>
                    <a:pt x="9" y="23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1"/>
                    <a:pt x="16" y="8"/>
                    <a:pt x="20" y="7"/>
                  </a:cubicBezTo>
                  <a:cubicBezTo>
                    <a:pt x="21" y="7"/>
                    <a:pt x="22" y="7"/>
                    <a:pt x="23" y="6"/>
                  </a:cubicBezTo>
                  <a:cubicBezTo>
                    <a:pt x="29" y="5"/>
                    <a:pt x="37" y="5"/>
                    <a:pt x="43" y="6"/>
                  </a:cubicBezTo>
                  <a:cubicBezTo>
                    <a:pt x="51" y="6"/>
                    <a:pt x="59" y="7"/>
                    <a:pt x="66" y="8"/>
                  </a:cubicBezTo>
                  <a:cubicBezTo>
                    <a:pt x="73" y="9"/>
                    <a:pt x="81" y="10"/>
                    <a:pt x="85" y="16"/>
                  </a:cubicBezTo>
                  <a:cubicBezTo>
                    <a:pt x="89" y="22"/>
                    <a:pt x="86" y="29"/>
                    <a:pt x="85" y="35"/>
                  </a:cubicBezTo>
                  <a:close/>
                  <a:moveTo>
                    <a:pt x="188" y="43"/>
                  </a:moveTo>
                  <a:cubicBezTo>
                    <a:pt x="186" y="46"/>
                    <a:pt x="185" y="49"/>
                    <a:pt x="182" y="51"/>
                  </a:cubicBezTo>
                  <a:cubicBezTo>
                    <a:pt x="180" y="52"/>
                    <a:pt x="178" y="54"/>
                    <a:pt x="175" y="55"/>
                  </a:cubicBezTo>
                  <a:cubicBezTo>
                    <a:pt x="168" y="57"/>
                    <a:pt x="160" y="58"/>
                    <a:pt x="152" y="58"/>
                  </a:cubicBezTo>
                  <a:cubicBezTo>
                    <a:pt x="145" y="57"/>
                    <a:pt x="136" y="58"/>
                    <a:pt x="129" y="53"/>
                  </a:cubicBezTo>
                  <a:cubicBezTo>
                    <a:pt x="124" y="49"/>
                    <a:pt x="121" y="41"/>
                    <a:pt x="119" y="35"/>
                  </a:cubicBezTo>
                  <a:cubicBezTo>
                    <a:pt x="117" y="29"/>
                    <a:pt x="115" y="22"/>
                    <a:pt x="118" y="16"/>
                  </a:cubicBezTo>
                  <a:cubicBezTo>
                    <a:pt x="123" y="10"/>
                    <a:pt x="131" y="9"/>
                    <a:pt x="137" y="8"/>
                  </a:cubicBezTo>
                  <a:cubicBezTo>
                    <a:pt x="145" y="7"/>
                    <a:pt x="153" y="6"/>
                    <a:pt x="161" y="6"/>
                  </a:cubicBezTo>
                  <a:cubicBezTo>
                    <a:pt x="166" y="5"/>
                    <a:pt x="173" y="5"/>
                    <a:pt x="179" y="6"/>
                  </a:cubicBezTo>
                  <a:cubicBezTo>
                    <a:pt x="181" y="6"/>
                    <a:pt x="182" y="7"/>
                    <a:pt x="184" y="7"/>
                  </a:cubicBezTo>
                  <a:cubicBezTo>
                    <a:pt x="199" y="11"/>
                    <a:pt x="192" y="33"/>
                    <a:pt x="188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101" name="Flowchart: Stored Data 100"/>
          <p:cNvSpPr/>
          <p:nvPr/>
        </p:nvSpPr>
        <p:spPr>
          <a:xfrm rot="16200000">
            <a:off x="807249" y="3197337"/>
            <a:ext cx="1691957" cy="1958916"/>
          </a:xfrm>
          <a:prstGeom prst="flowChartOnlineStorag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2" name="Rectangle 101"/>
          <p:cNvSpPr/>
          <p:nvPr/>
        </p:nvSpPr>
        <p:spPr>
          <a:xfrm>
            <a:off x="6505069" y="2784432"/>
            <a:ext cx="6015005" cy="369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work@outlook.com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295144" y="1507399"/>
            <a:ext cx="2486779" cy="2356748"/>
            <a:chOff x="2824856" y="3469384"/>
            <a:chExt cx="1117884" cy="981303"/>
          </a:xfrm>
          <a:solidFill>
            <a:srgbClr val="CC4949"/>
          </a:solidFill>
        </p:grpSpPr>
        <p:sp>
          <p:nvSpPr>
            <p:cNvPr id="104" name="Freeform 20"/>
            <p:cNvSpPr>
              <a:spLocks noEditPoints="1"/>
            </p:cNvSpPr>
            <p:nvPr/>
          </p:nvSpPr>
          <p:spPr bwMode="black">
            <a:xfrm>
              <a:off x="2824856" y="3673493"/>
              <a:ext cx="1117884" cy="777194"/>
            </a:xfrm>
            <a:custGeom>
              <a:avLst/>
              <a:gdLst/>
              <a:ahLst/>
              <a:cxnLst>
                <a:cxn ang="0">
                  <a:pos x="774" y="456"/>
                </a:cxn>
                <a:cxn ang="0">
                  <a:pos x="774" y="36"/>
                </a:cxn>
                <a:cxn ang="0">
                  <a:pos x="737" y="0"/>
                </a:cxn>
                <a:cxn ang="0">
                  <a:pos x="107" y="0"/>
                </a:cxn>
                <a:cxn ang="0">
                  <a:pos x="71" y="36"/>
                </a:cxn>
                <a:cxn ang="0">
                  <a:pos x="71" y="456"/>
                </a:cxn>
                <a:cxn ang="0">
                  <a:pos x="0" y="544"/>
                </a:cxn>
                <a:cxn ang="0">
                  <a:pos x="44" y="588"/>
                </a:cxn>
                <a:cxn ang="0">
                  <a:pos x="800" y="588"/>
                </a:cxn>
                <a:cxn ang="0">
                  <a:pos x="844" y="544"/>
                </a:cxn>
                <a:cxn ang="0">
                  <a:pos x="774" y="456"/>
                </a:cxn>
                <a:cxn ang="0">
                  <a:pos x="481" y="554"/>
                </a:cxn>
                <a:cxn ang="0">
                  <a:pos x="350" y="554"/>
                </a:cxn>
                <a:cxn ang="0">
                  <a:pos x="337" y="547"/>
                </a:cxn>
                <a:cxn ang="0">
                  <a:pos x="352" y="519"/>
                </a:cxn>
                <a:cxn ang="0">
                  <a:pos x="363" y="514"/>
                </a:cxn>
                <a:cxn ang="0">
                  <a:pos x="468" y="514"/>
                </a:cxn>
                <a:cxn ang="0">
                  <a:pos x="478" y="519"/>
                </a:cxn>
                <a:cxn ang="0">
                  <a:pos x="494" y="547"/>
                </a:cxn>
                <a:cxn ang="0">
                  <a:pos x="481" y="554"/>
                </a:cxn>
                <a:cxn ang="0">
                  <a:pos x="748" y="456"/>
                </a:cxn>
                <a:cxn ang="0">
                  <a:pos x="99" y="456"/>
                </a:cxn>
                <a:cxn ang="0">
                  <a:pos x="99" y="42"/>
                </a:cxn>
                <a:cxn ang="0">
                  <a:pos x="117" y="24"/>
                </a:cxn>
                <a:cxn ang="0">
                  <a:pos x="730" y="24"/>
                </a:cxn>
                <a:cxn ang="0">
                  <a:pos x="748" y="42"/>
                </a:cxn>
                <a:cxn ang="0">
                  <a:pos x="748" y="456"/>
                </a:cxn>
              </a:cxnLst>
              <a:rect l="0" t="0" r="r" b="b"/>
              <a:pathLst>
                <a:path w="844" h="588">
                  <a:moveTo>
                    <a:pt x="774" y="456"/>
                  </a:moveTo>
                  <a:cubicBezTo>
                    <a:pt x="774" y="36"/>
                    <a:pt x="774" y="36"/>
                    <a:pt x="774" y="36"/>
                  </a:cubicBezTo>
                  <a:cubicBezTo>
                    <a:pt x="774" y="16"/>
                    <a:pt x="757" y="0"/>
                    <a:pt x="73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71" y="16"/>
                    <a:pt x="71" y="36"/>
                  </a:cubicBezTo>
                  <a:cubicBezTo>
                    <a:pt x="71" y="456"/>
                    <a:pt x="71" y="456"/>
                    <a:pt x="71" y="456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68"/>
                    <a:pt x="20" y="588"/>
                    <a:pt x="44" y="588"/>
                  </a:cubicBezTo>
                  <a:cubicBezTo>
                    <a:pt x="800" y="588"/>
                    <a:pt x="800" y="588"/>
                    <a:pt x="800" y="588"/>
                  </a:cubicBezTo>
                  <a:cubicBezTo>
                    <a:pt x="824" y="588"/>
                    <a:pt x="844" y="568"/>
                    <a:pt x="844" y="544"/>
                  </a:cubicBezTo>
                  <a:lnTo>
                    <a:pt x="774" y="456"/>
                  </a:lnTo>
                  <a:close/>
                  <a:moveTo>
                    <a:pt x="481" y="554"/>
                  </a:moveTo>
                  <a:cubicBezTo>
                    <a:pt x="350" y="554"/>
                    <a:pt x="350" y="554"/>
                    <a:pt x="350" y="554"/>
                  </a:cubicBezTo>
                  <a:cubicBezTo>
                    <a:pt x="343" y="554"/>
                    <a:pt x="337" y="551"/>
                    <a:pt x="337" y="547"/>
                  </a:cubicBezTo>
                  <a:cubicBezTo>
                    <a:pt x="352" y="519"/>
                    <a:pt x="352" y="519"/>
                    <a:pt x="352" y="519"/>
                  </a:cubicBezTo>
                  <a:cubicBezTo>
                    <a:pt x="352" y="516"/>
                    <a:pt x="357" y="514"/>
                    <a:pt x="363" y="514"/>
                  </a:cubicBezTo>
                  <a:cubicBezTo>
                    <a:pt x="468" y="514"/>
                    <a:pt x="468" y="514"/>
                    <a:pt x="468" y="514"/>
                  </a:cubicBezTo>
                  <a:cubicBezTo>
                    <a:pt x="473" y="514"/>
                    <a:pt x="478" y="516"/>
                    <a:pt x="478" y="519"/>
                  </a:cubicBezTo>
                  <a:cubicBezTo>
                    <a:pt x="494" y="547"/>
                    <a:pt x="494" y="547"/>
                    <a:pt x="494" y="547"/>
                  </a:cubicBezTo>
                  <a:cubicBezTo>
                    <a:pt x="494" y="551"/>
                    <a:pt x="488" y="554"/>
                    <a:pt x="481" y="554"/>
                  </a:cubicBezTo>
                  <a:close/>
                  <a:moveTo>
                    <a:pt x="748" y="456"/>
                  </a:moveTo>
                  <a:cubicBezTo>
                    <a:pt x="99" y="456"/>
                    <a:pt x="99" y="456"/>
                    <a:pt x="99" y="45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32"/>
                    <a:pt x="107" y="24"/>
                    <a:pt x="117" y="24"/>
                  </a:cubicBezTo>
                  <a:cubicBezTo>
                    <a:pt x="730" y="24"/>
                    <a:pt x="730" y="24"/>
                    <a:pt x="730" y="24"/>
                  </a:cubicBezTo>
                  <a:cubicBezTo>
                    <a:pt x="740" y="24"/>
                    <a:pt x="748" y="32"/>
                    <a:pt x="748" y="42"/>
                  </a:cubicBezTo>
                  <a:lnTo>
                    <a:pt x="748" y="456"/>
                  </a:lnTo>
                  <a:close/>
                </a:path>
              </a:pathLst>
            </a:custGeom>
            <a:grpFill/>
            <a:ln>
              <a:solidFill>
                <a:srgbClr val="CC4949"/>
              </a:solidFill>
            </a:ln>
            <a:extLst/>
          </p:spPr>
          <p:txBody>
            <a:bodyPr vert="horz" wrap="square" lIns="61720" tIns="30860" rIns="61720" bIns="3086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CC4949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343011" y="3469384"/>
              <a:ext cx="29" cy="1794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 dirty="0">
                <a:solidFill>
                  <a:srgbClr val="CC4949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 flipH="1">
            <a:off x="693020" y="4134125"/>
            <a:ext cx="182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One User </a:t>
            </a:r>
          </a:p>
        </p:txBody>
      </p:sp>
      <p:sp>
        <p:nvSpPr>
          <p:cNvPr id="107" name="TextBox 106"/>
          <p:cNvSpPr txBox="1"/>
          <p:nvPr/>
        </p:nvSpPr>
        <p:spPr>
          <a:xfrm flipH="1">
            <a:off x="4555672" y="4134125"/>
            <a:ext cx="260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One Device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323973" y="4134125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One Account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502063" y="1633305"/>
            <a:ext cx="577228" cy="1003785"/>
            <a:chOff x="6170618" y="4144969"/>
            <a:chExt cx="431800" cy="750889"/>
          </a:xfrm>
          <a:solidFill>
            <a:schemeClr val="tx1"/>
          </a:solidFill>
        </p:grpSpPr>
        <p:sp>
          <p:nvSpPr>
            <p:cNvPr id="110" name="Freeform 22"/>
            <p:cNvSpPr>
              <a:spLocks/>
            </p:cNvSpPr>
            <p:nvPr/>
          </p:nvSpPr>
          <p:spPr bwMode="auto">
            <a:xfrm>
              <a:off x="6232531" y="4197357"/>
              <a:ext cx="160338" cy="160338"/>
            </a:xfrm>
            <a:custGeom>
              <a:avLst/>
              <a:gdLst>
                <a:gd name="T0" fmla="*/ 46 w 47"/>
                <a:gd name="T1" fmla="*/ 24 h 47"/>
                <a:gd name="T2" fmla="*/ 45 w 47"/>
                <a:gd name="T3" fmla="*/ 24 h 47"/>
                <a:gd name="T4" fmla="*/ 39 w 47"/>
                <a:gd name="T5" fmla="*/ 39 h 47"/>
                <a:gd name="T6" fmla="*/ 24 w 47"/>
                <a:gd name="T7" fmla="*/ 45 h 47"/>
                <a:gd name="T8" fmla="*/ 9 w 47"/>
                <a:gd name="T9" fmla="*/ 39 h 47"/>
                <a:gd name="T10" fmla="*/ 3 w 47"/>
                <a:gd name="T11" fmla="*/ 24 h 47"/>
                <a:gd name="T12" fmla="*/ 9 w 47"/>
                <a:gd name="T13" fmla="*/ 9 h 47"/>
                <a:gd name="T14" fmla="*/ 24 w 47"/>
                <a:gd name="T15" fmla="*/ 3 h 47"/>
                <a:gd name="T16" fmla="*/ 39 w 47"/>
                <a:gd name="T17" fmla="*/ 9 h 47"/>
                <a:gd name="T18" fmla="*/ 45 w 47"/>
                <a:gd name="T19" fmla="*/ 24 h 47"/>
                <a:gd name="T20" fmla="*/ 46 w 47"/>
                <a:gd name="T21" fmla="*/ 24 h 47"/>
                <a:gd name="T22" fmla="*/ 47 w 47"/>
                <a:gd name="T23" fmla="*/ 24 h 47"/>
                <a:gd name="T24" fmla="*/ 24 w 47"/>
                <a:gd name="T25" fmla="*/ 0 h 47"/>
                <a:gd name="T26" fmla="*/ 0 w 47"/>
                <a:gd name="T27" fmla="*/ 24 h 47"/>
                <a:gd name="T28" fmla="*/ 24 w 47"/>
                <a:gd name="T29" fmla="*/ 47 h 47"/>
                <a:gd name="T30" fmla="*/ 47 w 47"/>
                <a:gd name="T31" fmla="*/ 24 h 47"/>
                <a:gd name="T32" fmla="*/ 46 w 47"/>
                <a:gd name="T33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6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30"/>
                    <a:pt x="42" y="35"/>
                    <a:pt x="39" y="39"/>
                  </a:cubicBezTo>
                  <a:cubicBezTo>
                    <a:pt x="35" y="43"/>
                    <a:pt x="30" y="45"/>
                    <a:pt x="24" y="45"/>
                  </a:cubicBezTo>
                  <a:cubicBezTo>
                    <a:pt x="18" y="45"/>
                    <a:pt x="13" y="43"/>
                    <a:pt x="9" y="39"/>
                  </a:cubicBezTo>
                  <a:cubicBezTo>
                    <a:pt x="5" y="35"/>
                    <a:pt x="3" y="30"/>
                    <a:pt x="3" y="24"/>
                  </a:cubicBezTo>
                  <a:cubicBezTo>
                    <a:pt x="3" y="18"/>
                    <a:pt x="5" y="13"/>
                    <a:pt x="9" y="9"/>
                  </a:cubicBezTo>
                  <a:cubicBezTo>
                    <a:pt x="13" y="5"/>
                    <a:pt x="18" y="3"/>
                    <a:pt x="24" y="3"/>
                  </a:cubicBezTo>
                  <a:cubicBezTo>
                    <a:pt x="30" y="3"/>
                    <a:pt x="35" y="5"/>
                    <a:pt x="39" y="9"/>
                  </a:cubicBezTo>
                  <a:cubicBezTo>
                    <a:pt x="42" y="13"/>
                    <a:pt x="45" y="18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lnTo>
                    <a:pt x="4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6176968" y="4144969"/>
              <a:ext cx="271463" cy="266700"/>
            </a:xfrm>
            <a:custGeom>
              <a:avLst/>
              <a:gdLst>
                <a:gd name="T0" fmla="*/ 78 w 79"/>
                <a:gd name="T1" fmla="*/ 39 h 78"/>
                <a:gd name="T2" fmla="*/ 76 w 79"/>
                <a:gd name="T3" fmla="*/ 39 h 78"/>
                <a:gd name="T4" fmla="*/ 66 w 79"/>
                <a:gd name="T5" fmla="*/ 65 h 78"/>
                <a:gd name="T6" fmla="*/ 40 w 79"/>
                <a:gd name="T7" fmla="*/ 75 h 78"/>
                <a:gd name="T8" fmla="*/ 14 w 79"/>
                <a:gd name="T9" fmla="*/ 65 h 78"/>
                <a:gd name="T10" fmla="*/ 3 w 79"/>
                <a:gd name="T11" fmla="*/ 39 h 78"/>
                <a:gd name="T12" fmla="*/ 14 w 79"/>
                <a:gd name="T13" fmla="*/ 13 h 78"/>
                <a:gd name="T14" fmla="*/ 40 w 79"/>
                <a:gd name="T15" fmla="*/ 2 h 78"/>
                <a:gd name="T16" fmla="*/ 66 w 79"/>
                <a:gd name="T17" fmla="*/ 13 h 78"/>
                <a:gd name="T18" fmla="*/ 76 w 79"/>
                <a:gd name="T19" fmla="*/ 39 h 78"/>
                <a:gd name="T20" fmla="*/ 78 w 79"/>
                <a:gd name="T21" fmla="*/ 39 h 78"/>
                <a:gd name="T22" fmla="*/ 79 w 79"/>
                <a:gd name="T23" fmla="*/ 39 h 78"/>
                <a:gd name="T24" fmla="*/ 40 w 79"/>
                <a:gd name="T25" fmla="*/ 0 h 78"/>
                <a:gd name="T26" fmla="*/ 0 w 79"/>
                <a:gd name="T27" fmla="*/ 39 h 78"/>
                <a:gd name="T28" fmla="*/ 40 w 79"/>
                <a:gd name="T29" fmla="*/ 78 h 78"/>
                <a:gd name="T30" fmla="*/ 79 w 79"/>
                <a:gd name="T31" fmla="*/ 39 h 78"/>
                <a:gd name="T32" fmla="*/ 78 w 79"/>
                <a:gd name="T33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78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49"/>
                    <a:pt x="72" y="58"/>
                    <a:pt x="66" y="65"/>
                  </a:cubicBezTo>
                  <a:cubicBezTo>
                    <a:pt x="59" y="71"/>
                    <a:pt x="50" y="75"/>
                    <a:pt x="40" y="75"/>
                  </a:cubicBezTo>
                  <a:cubicBezTo>
                    <a:pt x="30" y="75"/>
                    <a:pt x="20" y="71"/>
                    <a:pt x="14" y="65"/>
                  </a:cubicBezTo>
                  <a:cubicBezTo>
                    <a:pt x="7" y="58"/>
                    <a:pt x="3" y="49"/>
                    <a:pt x="3" y="39"/>
                  </a:cubicBezTo>
                  <a:cubicBezTo>
                    <a:pt x="3" y="29"/>
                    <a:pt x="7" y="19"/>
                    <a:pt x="14" y="13"/>
                  </a:cubicBezTo>
                  <a:cubicBezTo>
                    <a:pt x="20" y="6"/>
                    <a:pt x="30" y="2"/>
                    <a:pt x="40" y="2"/>
                  </a:cubicBezTo>
                  <a:cubicBezTo>
                    <a:pt x="50" y="2"/>
                    <a:pt x="59" y="6"/>
                    <a:pt x="66" y="13"/>
                  </a:cubicBezTo>
                  <a:cubicBezTo>
                    <a:pt x="72" y="19"/>
                    <a:pt x="76" y="29"/>
                    <a:pt x="76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7"/>
                    <a:pt x="61" y="0"/>
                    <a:pt x="40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8"/>
                    <a:pt x="40" y="78"/>
                  </a:cubicBezTo>
                  <a:cubicBezTo>
                    <a:pt x="61" y="78"/>
                    <a:pt x="79" y="60"/>
                    <a:pt x="79" y="39"/>
                  </a:cubicBezTo>
                  <a:lnTo>
                    <a:pt x="7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6170618" y="4241807"/>
              <a:ext cx="431800" cy="654051"/>
            </a:xfrm>
            <a:custGeom>
              <a:avLst/>
              <a:gdLst>
                <a:gd name="T0" fmla="*/ 126 w 126"/>
                <a:gd name="T1" fmla="*/ 134 h 192"/>
                <a:gd name="T2" fmla="*/ 126 w 126"/>
                <a:gd name="T3" fmla="*/ 129 h 192"/>
                <a:gd name="T4" fmla="*/ 126 w 126"/>
                <a:gd name="T5" fmla="*/ 129 h 192"/>
                <a:gd name="T6" fmla="*/ 126 w 126"/>
                <a:gd name="T7" fmla="*/ 109 h 192"/>
                <a:gd name="T8" fmla="*/ 126 w 126"/>
                <a:gd name="T9" fmla="*/ 82 h 192"/>
                <a:gd name="T10" fmla="*/ 126 w 126"/>
                <a:gd name="T11" fmla="*/ 82 h 192"/>
                <a:gd name="T12" fmla="*/ 114 w 126"/>
                <a:gd name="T13" fmla="*/ 70 h 192"/>
                <a:gd name="T14" fmla="*/ 102 w 126"/>
                <a:gd name="T15" fmla="*/ 82 h 192"/>
                <a:gd name="T16" fmla="*/ 102 w 126"/>
                <a:gd name="T17" fmla="*/ 76 h 192"/>
                <a:gd name="T18" fmla="*/ 90 w 126"/>
                <a:gd name="T19" fmla="*/ 64 h 192"/>
                <a:gd name="T20" fmla="*/ 78 w 126"/>
                <a:gd name="T21" fmla="*/ 76 h 192"/>
                <a:gd name="T22" fmla="*/ 78 w 126"/>
                <a:gd name="T23" fmla="*/ 70 h 192"/>
                <a:gd name="T24" fmla="*/ 65 w 126"/>
                <a:gd name="T25" fmla="*/ 58 h 192"/>
                <a:gd name="T26" fmla="*/ 53 w 126"/>
                <a:gd name="T27" fmla="*/ 70 h 192"/>
                <a:gd name="T28" fmla="*/ 53 w 126"/>
                <a:gd name="T29" fmla="*/ 12 h 192"/>
                <a:gd name="T30" fmla="*/ 41 w 126"/>
                <a:gd name="T31" fmla="*/ 0 h 192"/>
                <a:gd name="T32" fmla="*/ 29 w 126"/>
                <a:gd name="T33" fmla="*/ 12 h 192"/>
                <a:gd name="T34" fmla="*/ 29 w 126"/>
                <a:gd name="T35" fmla="*/ 82 h 192"/>
                <a:gd name="T36" fmla="*/ 29 w 126"/>
                <a:gd name="T37" fmla="*/ 116 h 192"/>
                <a:gd name="T38" fmla="*/ 24 w 126"/>
                <a:gd name="T39" fmla="*/ 123 h 192"/>
                <a:gd name="T40" fmla="*/ 24 w 126"/>
                <a:gd name="T41" fmla="*/ 93 h 192"/>
                <a:gd name="T42" fmla="*/ 12 w 126"/>
                <a:gd name="T43" fmla="*/ 81 h 192"/>
                <a:gd name="T44" fmla="*/ 0 w 126"/>
                <a:gd name="T45" fmla="*/ 81 h 192"/>
                <a:gd name="T46" fmla="*/ 0 w 126"/>
                <a:gd name="T47" fmla="*/ 93 h 192"/>
                <a:gd name="T48" fmla="*/ 0 w 126"/>
                <a:gd name="T49" fmla="*/ 129 h 192"/>
                <a:gd name="T50" fmla="*/ 0 w 126"/>
                <a:gd name="T51" fmla="*/ 129 h 192"/>
                <a:gd name="T52" fmla="*/ 0 w 126"/>
                <a:gd name="T53" fmla="*/ 129 h 192"/>
                <a:gd name="T54" fmla="*/ 63 w 126"/>
                <a:gd name="T55" fmla="*/ 192 h 192"/>
                <a:gd name="T56" fmla="*/ 126 w 126"/>
                <a:gd name="T57" fmla="*/ 136 h 192"/>
                <a:gd name="T58" fmla="*/ 126 w 126"/>
                <a:gd name="T59" fmla="*/ 136 h 192"/>
                <a:gd name="T60" fmla="*/ 126 w 126"/>
                <a:gd name="T61" fmla="*/ 1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192">
                  <a:moveTo>
                    <a:pt x="126" y="134"/>
                  </a:moveTo>
                  <a:cubicBezTo>
                    <a:pt x="126" y="132"/>
                    <a:pt x="126" y="130"/>
                    <a:pt x="126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76"/>
                    <a:pt x="120" y="70"/>
                    <a:pt x="114" y="70"/>
                  </a:cubicBezTo>
                  <a:cubicBezTo>
                    <a:pt x="107" y="70"/>
                    <a:pt x="102" y="76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69"/>
                    <a:pt x="96" y="64"/>
                    <a:pt x="90" y="64"/>
                  </a:cubicBezTo>
                  <a:cubicBezTo>
                    <a:pt x="83" y="64"/>
                    <a:pt x="78" y="69"/>
                    <a:pt x="78" y="76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63"/>
                    <a:pt x="72" y="58"/>
                    <a:pt x="65" y="58"/>
                  </a:cubicBezTo>
                  <a:cubicBezTo>
                    <a:pt x="59" y="58"/>
                    <a:pt x="53" y="63"/>
                    <a:pt x="53" y="7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48" y="0"/>
                    <a:pt x="41" y="0"/>
                  </a:cubicBezTo>
                  <a:cubicBezTo>
                    <a:pt x="35" y="0"/>
                    <a:pt x="29" y="5"/>
                    <a:pt x="29" y="1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9"/>
                    <a:pt x="28" y="123"/>
                    <a:pt x="24" y="12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7"/>
                    <a:pt x="19" y="81"/>
                    <a:pt x="12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64"/>
                    <a:pt x="28" y="192"/>
                    <a:pt x="63" y="192"/>
                  </a:cubicBezTo>
                  <a:cubicBezTo>
                    <a:pt x="95" y="192"/>
                    <a:pt x="122" y="167"/>
                    <a:pt x="126" y="136"/>
                  </a:cubicBezTo>
                  <a:cubicBezTo>
                    <a:pt x="126" y="136"/>
                    <a:pt x="126" y="136"/>
                    <a:pt x="126" y="136"/>
                  </a:cubicBezTo>
                  <a:lnTo>
                    <a:pt x="12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2714320" y="4395735"/>
            <a:ext cx="1280162" cy="0"/>
          </a:xfrm>
          <a:prstGeom prst="line">
            <a:avLst/>
          </a:prstGeom>
          <a:ln w="31750">
            <a:solidFill>
              <a:srgbClr val="CC49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</p:cNvCxnSpPr>
          <p:nvPr/>
        </p:nvCxnSpPr>
        <p:spPr>
          <a:xfrm>
            <a:off x="6803453" y="4395735"/>
            <a:ext cx="1214392" cy="0"/>
          </a:xfrm>
          <a:prstGeom prst="line">
            <a:avLst/>
          </a:prstGeom>
          <a:ln w="31750">
            <a:solidFill>
              <a:srgbClr val="CC49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/>
          <p:cNvSpPr/>
          <p:nvPr/>
        </p:nvSpPr>
        <p:spPr>
          <a:xfrm>
            <a:off x="7921592" y="2538736"/>
            <a:ext cx="3073438" cy="911432"/>
          </a:xfrm>
          <a:prstGeom prst="round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51430" y="5637707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</a:rPr>
              <a:t>One credential</a:t>
            </a:r>
          </a:p>
        </p:txBody>
      </p:sp>
      <p:cxnSp>
        <p:nvCxnSpPr>
          <p:cNvPr id="117" name="Straight Connector 116"/>
          <p:cNvCxnSpPr>
            <a:cxnSpLocks/>
          </p:cNvCxnSpPr>
          <p:nvPr/>
        </p:nvCxnSpPr>
        <p:spPr>
          <a:xfrm>
            <a:off x="832944" y="5106119"/>
            <a:ext cx="10380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8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277497" y="1876915"/>
            <a:ext cx="1989447" cy="1559513"/>
            <a:chOff x="1510756" y="5226492"/>
            <a:chExt cx="1334300" cy="1151195"/>
          </a:xfrm>
          <a:solidFill>
            <a:srgbClr val="CC4949"/>
          </a:solidFill>
        </p:grpSpPr>
        <p:sp>
          <p:nvSpPr>
            <p:cNvPr id="5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8103" y="5684210"/>
              <a:ext cx="1217724" cy="2271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</a:rPr>
                <a:t>outlook.com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468" y="1041833"/>
            <a:ext cx="3200400" cy="3033055"/>
            <a:chOff x="2824856" y="3469384"/>
            <a:chExt cx="1117884" cy="981303"/>
          </a:xfrm>
          <a:solidFill>
            <a:srgbClr val="CC4949"/>
          </a:solidFill>
        </p:grpSpPr>
        <p:sp>
          <p:nvSpPr>
            <p:cNvPr id="8" name="Freeform 20"/>
            <p:cNvSpPr>
              <a:spLocks noEditPoints="1"/>
            </p:cNvSpPr>
            <p:nvPr/>
          </p:nvSpPr>
          <p:spPr bwMode="black">
            <a:xfrm>
              <a:off x="2824856" y="3673493"/>
              <a:ext cx="1117884" cy="777194"/>
            </a:xfrm>
            <a:custGeom>
              <a:avLst/>
              <a:gdLst/>
              <a:ahLst/>
              <a:cxnLst>
                <a:cxn ang="0">
                  <a:pos x="774" y="456"/>
                </a:cxn>
                <a:cxn ang="0">
                  <a:pos x="774" y="36"/>
                </a:cxn>
                <a:cxn ang="0">
                  <a:pos x="737" y="0"/>
                </a:cxn>
                <a:cxn ang="0">
                  <a:pos x="107" y="0"/>
                </a:cxn>
                <a:cxn ang="0">
                  <a:pos x="71" y="36"/>
                </a:cxn>
                <a:cxn ang="0">
                  <a:pos x="71" y="456"/>
                </a:cxn>
                <a:cxn ang="0">
                  <a:pos x="0" y="544"/>
                </a:cxn>
                <a:cxn ang="0">
                  <a:pos x="44" y="588"/>
                </a:cxn>
                <a:cxn ang="0">
                  <a:pos x="800" y="588"/>
                </a:cxn>
                <a:cxn ang="0">
                  <a:pos x="844" y="544"/>
                </a:cxn>
                <a:cxn ang="0">
                  <a:pos x="774" y="456"/>
                </a:cxn>
                <a:cxn ang="0">
                  <a:pos x="481" y="554"/>
                </a:cxn>
                <a:cxn ang="0">
                  <a:pos x="350" y="554"/>
                </a:cxn>
                <a:cxn ang="0">
                  <a:pos x="337" y="547"/>
                </a:cxn>
                <a:cxn ang="0">
                  <a:pos x="352" y="519"/>
                </a:cxn>
                <a:cxn ang="0">
                  <a:pos x="363" y="514"/>
                </a:cxn>
                <a:cxn ang="0">
                  <a:pos x="468" y="514"/>
                </a:cxn>
                <a:cxn ang="0">
                  <a:pos x="478" y="519"/>
                </a:cxn>
                <a:cxn ang="0">
                  <a:pos x="494" y="547"/>
                </a:cxn>
                <a:cxn ang="0">
                  <a:pos x="481" y="554"/>
                </a:cxn>
                <a:cxn ang="0">
                  <a:pos x="748" y="456"/>
                </a:cxn>
                <a:cxn ang="0">
                  <a:pos x="99" y="456"/>
                </a:cxn>
                <a:cxn ang="0">
                  <a:pos x="99" y="42"/>
                </a:cxn>
                <a:cxn ang="0">
                  <a:pos x="117" y="24"/>
                </a:cxn>
                <a:cxn ang="0">
                  <a:pos x="730" y="24"/>
                </a:cxn>
                <a:cxn ang="0">
                  <a:pos x="748" y="42"/>
                </a:cxn>
                <a:cxn ang="0">
                  <a:pos x="748" y="456"/>
                </a:cxn>
              </a:cxnLst>
              <a:rect l="0" t="0" r="r" b="b"/>
              <a:pathLst>
                <a:path w="844" h="588">
                  <a:moveTo>
                    <a:pt x="774" y="456"/>
                  </a:moveTo>
                  <a:cubicBezTo>
                    <a:pt x="774" y="36"/>
                    <a:pt x="774" y="36"/>
                    <a:pt x="774" y="36"/>
                  </a:cubicBezTo>
                  <a:cubicBezTo>
                    <a:pt x="774" y="16"/>
                    <a:pt x="757" y="0"/>
                    <a:pt x="73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71" y="16"/>
                    <a:pt x="71" y="36"/>
                  </a:cubicBezTo>
                  <a:cubicBezTo>
                    <a:pt x="71" y="456"/>
                    <a:pt x="71" y="456"/>
                    <a:pt x="71" y="456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68"/>
                    <a:pt x="20" y="588"/>
                    <a:pt x="44" y="588"/>
                  </a:cubicBezTo>
                  <a:cubicBezTo>
                    <a:pt x="800" y="588"/>
                    <a:pt x="800" y="588"/>
                    <a:pt x="800" y="588"/>
                  </a:cubicBezTo>
                  <a:cubicBezTo>
                    <a:pt x="824" y="588"/>
                    <a:pt x="844" y="568"/>
                    <a:pt x="844" y="544"/>
                  </a:cubicBezTo>
                  <a:lnTo>
                    <a:pt x="774" y="456"/>
                  </a:lnTo>
                  <a:close/>
                  <a:moveTo>
                    <a:pt x="481" y="554"/>
                  </a:moveTo>
                  <a:cubicBezTo>
                    <a:pt x="350" y="554"/>
                    <a:pt x="350" y="554"/>
                    <a:pt x="350" y="554"/>
                  </a:cubicBezTo>
                  <a:cubicBezTo>
                    <a:pt x="343" y="554"/>
                    <a:pt x="337" y="551"/>
                    <a:pt x="337" y="547"/>
                  </a:cubicBezTo>
                  <a:cubicBezTo>
                    <a:pt x="352" y="519"/>
                    <a:pt x="352" y="519"/>
                    <a:pt x="352" y="519"/>
                  </a:cubicBezTo>
                  <a:cubicBezTo>
                    <a:pt x="352" y="516"/>
                    <a:pt x="357" y="514"/>
                    <a:pt x="363" y="514"/>
                  </a:cubicBezTo>
                  <a:cubicBezTo>
                    <a:pt x="468" y="514"/>
                    <a:pt x="468" y="514"/>
                    <a:pt x="468" y="514"/>
                  </a:cubicBezTo>
                  <a:cubicBezTo>
                    <a:pt x="473" y="514"/>
                    <a:pt x="478" y="516"/>
                    <a:pt x="478" y="519"/>
                  </a:cubicBezTo>
                  <a:cubicBezTo>
                    <a:pt x="494" y="547"/>
                    <a:pt x="494" y="547"/>
                    <a:pt x="494" y="547"/>
                  </a:cubicBezTo>
                  <a:cubicBezTo>
                    <a:pt x="494" y="551"/>
                    <a:pt x="488" y="554"/>
                    <a:pt x="481" y="554"/>
                  </a:cubicBezTo>
                  <a:close/>
                  <a:moveTo>
                    <a:pt x="748" y="456"/>
                  </a:moveTo>
                  <a:cubicBezTo>
                    <a:pt x="99" y="456"/>
                    <a:pt x="99" y="456"/>
                    <a:pt x="99" y="45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32"/>
                    <a:pt x="107" y="24"/>
                    <a:pt x="117" y="24"/>
                  </a:cubicBezTo>
                  <a:cubicBezTo>
                    <a:pt x="730" y="24"/>
                    <a:pt x="730" y="24"/>
                    <a:pt x="730" y="24"/>
                  </a:cubicBezTo>
                  <a:cubicBezTo>
                    <a:pt x="740" y="24"/>
                    <a:pt x="748" y="32"/>
                    <a:pt x="748" y="42"/>
                  </a:cubicBezTo>
                  <a:lnTo>
                    <a:pt x="748" y="456"/>
                  </a:lnTo>
                  <a:close/>
                </a:path>
              </a:pathLst>
            </a:custGeom>
            <a:grpFill/>
            <a:ln>
              <a:solidFill>
                <a:srgbClr val="CC4949"/>
              </a:solidFill>
            </a:ln>
            <a:extLst/>
          </p:spPr>
          <p:txBody>
            <a:bodyPr vert="horz" wrap="square" lIns="61720" tIns="30860" rIns="61720" bIns="3086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rgbClr val="CC4949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8049" y="3469384"/>
              <a:ext cx="569955" cy="99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CC4949"/>
                  </a:solidFill>
                  <a:latin typeface="Lato" panose="020F0502020204030203" pitchFamily="34" charset="0"/>
                </a:rPr>
                <a:t>Molly’s Device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4784" y="1672702"/>
            <a:ext cx="237116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molly work account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91868" y="2213814"/>
            <a:ext cx="4156995" cy="0"/>
          </a:xfrm>
          <a:prstGeom prst="straightConnector1">
            <a:avLst/>
          </a:prstGeom>
          <a:ln w="28575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56332" y="2791476"/>
            <a:ext cx="27638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molly personal account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27700" y="3296039"/>
            <a:ext cx="4156995" cy="0"/>
          </a:xfrm>
          <a:prstGeom prst="straightConnector1">
            <a:avLst/>
          </a:prstGeom>
          <a:ln w="28575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/>
          <p:cNvSpPr/>
          <p:nvPr/>
        </p:nvSpPr>
        <p:spPr>
          <a:xfrm>
            <a:off x="591468" y="4847157"/>
            <a:ext cx="4012616" cy="1320474"/>
          </a:xfrm>
          <a:prstGeom prst="round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124"/>
          <p:cNvSpPr>
            <a:spLocks noEditPoints="1"/>
          </p:cNvSpPr>
          <p:nvPr/>
        </p:nvSpPr>
        <p:spPr bwMode="auto">
          <a:xfrm>
            <a:off x="3224397" y="5137478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359644" y="5243686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19" name="Freeform 124"/>
          <p:cNvSpPr>
            <a:spLocks noEditPoints="1"/>
          </p:cNvSpPr>
          <p:nvPr/>
        </p:nvSpPr>
        <p:spPr bwMode="auto">
          <a:xfrm>
            <a:off x="1165008" y="5163877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300255" y="5270085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406" y="5743922"/>
            <a:ext cx="158248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Outlook work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8527" y="5751387"/>
            <a:ext cx="193674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Outlook personal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52804" y="4352156"/>
            <a:ext cx="236635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4949"/>
                </a:solidFill>
                <a:latin typeface="Lato" panose="020F0502020204030203" pitchFamily="34" charset="0"/>
              </a:rPr>
              <a:t>Credentials for Molly </a:t>
            </a:r>
            <a:endParaRPr lang="en-US" dirty="0">
              <a:solidFill>
                <a:srgbClr val="CC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6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4622569" y="3174690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7551159" y="3175696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flipV="1">
            <a:off x="4826737" y="3454727"/>
            <a:ext cx="2520541" cy="6343"/>
          </a:xfrm>
          <a:prstGeom prst="straightConnector1">
            <a:avLst/>
          </a:prstGeom>
          <a:ln w="2222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11303180" y="4876571"/>
            <a:ext cx="471725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 flipH="1">
            <a:off x="4872007" y="5888501"/>
            <a:ext cx="2419016" cy="608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32" y="1381179"/>
            <a:ext cx="1374207" cy="121651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4199528" y="26568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028680" y="2684070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Lato" panose="020F0502020204030203" pitchFamily="34" charset="0"/>
              </a:rPr>
              <a:t>Server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938165" y="3544691"/>
            <a:ext cx="217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4949"/>
                </a:solidFill>
                <a:latin typeface="Lato" panose="020F0502020204030203" pitchFamily="34" charset="0"/>
              </a:rPr>
              <a:t>Input password to site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377754" y="35661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500162" y="549775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Lato" panose="020F0502020204030203" pitchFamily="34" charset="0"/>
              </a:rPr>
              <a:t>Sign-in user</a:t>
            </a:r>
          </a:p>
        </p:txBody>
      </p:sp>
      <p:sp>
        <p:nvSpPr>
          <p:cNvPr id="24" name="Rounded Rectangle 57"/>
          <p:cNvSpPr/>
          <p:nvPr/>
        </p:nvSpPr>
        <p:spPr bwMode="auto">
          <a:xfrm>
            <a:off x="1147262" y="3566102"/>
            <a:ext cx="2450215" cy="2009270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1724" y="3918804"/>
            <a:ext cx="1909245" cy="471267"/>
          </a:xfrm>
          <a:prstGeom prst="rect">
            <a:avLst/>
          </a:prstGeom>
          <a:noFill/>
          <a:ln w="25400">
            <a:solidFill>
              <a:srgbClr val="CC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33703" y="4662278"/>
            <a:ext cx="1909245" cy="471267"/>
          </a:xfrm>
          <a:prstGeom prst="rect">
            <a:avLst/>
          </a:prstGeom>
          <a:noFill/>
          <a:ln w="25400">
            <a:solidFill>
              <a:srgbClr val="CC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0470" y="3969771"/>
            <a:ext cx="12202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Username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3909" y="4742773"/>
            <a:ext cx="116153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Password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5573" y="3685141"/>
            <a:ext cx="1997663" cy="400110"/>
          </a:xfrm>
          <a:prstGeom prst="rect">
            <a:avLst/>
          </a:prstGeom>
          <a:ln>
            <a:solidFill>
              <a:srgbClr val="CC4949"/>
            </a:solidFill>
          </a:ln>
        </p:spPr>
        <p:txBody>
          <a:bodyPr wrap="none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Password </a:t>
            </a:r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+ Salt</a:t>
            </a:r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4548" y="4638594"/>
            <a:ext cx="2728632" cy="400110"/>
          </a:xfrm>
          <a:prstGeom prst="rect">
            <a:avLst/>
          </a:prstGeom>
          <a:noFill/>
          <a:ln>
            <a:solidFill>
              <a:srgbClr val="CC494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Hash (Password </a:t>
            </a:r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+ Salt</a:t>
            </a:r>
            <a:r>
              <a:rPr lang="en-US" sz="2000">
                <a:latin typeface="Lato" panose="020F0502020204030203" pitchFamily="34" charset="0"/>
              </a:rPr>
              <a:t>)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7842019" y="3962956"/>
            <a:ext cx="593554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7842019" y="3962956"/>
            <a:ext cx="0" cy="1018656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854977" y="4973813"/>
            <a:ext cx="645986" cy="0"/>
          </a:xfrm>
          <a:prstGeom prst="straightConnector1">
            <a:avLst/>
          </a:prstGeom>
          <a:ln w="25400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72369" y="282567"/>
            <a:ext cx="7789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Overview of traditional password authentication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1766884" y="4868550"/>
            <a:ext cx="0" cy="1018656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1304748" y="5896236"/>
            <a:ext cx="471725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729061" y="5498088"/>
            <a:ext cx="2552302" cy="707886"/>
          </a:xfrm>
          <a:prstGeom prst="rect">
            <a:avLst/>
          </a:prstGeom>
          <a:ln>
            <a:solidFill>
              <a:srgbClr val="CC49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Compare with stored</a:t>
            </a:r>
          </a:p>
          <a:p>
            <a:pPr algn="ctr"/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 hashed password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7654163" y="5836312"/>
            <a:ext cx="1068855" cy="0"/>
          </a:xfrm>
          <a:prstGeom prst="straightConnector1">
            <a:avLst/>
          </a:prstGeom>
          <a:ln w="2857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664209" y="1372166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31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88296" y="5509134"/>
            <a:ext cx="782337" cy="656095"/>
            <a:chOff x="5402263" y="2921000"/>
            <a:chExt cx="698501" cy="585788"/>
          </a:xfrm>
        </p:grpSpPr>
        <p:sp>
          <p:nvSpPr>
            <p:cNvPr id="61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31400" y="1403636"/>
            <a:ext cx="782337" cy="656095"/>
            <a:chOff x="5402263" y="2921000"/>
            <a:chExt cx="698501" cy="585788"/>
          </a:xfrm>
        </p:grpSpPr>
        <p:sp>
          <p:nvSpPr>
            <p:cNvPr id="73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249610" y="3189809"/>
            <a:ext cx="782337" cy="656095"/>
            <a:chOff x="5402263" y="2921000"/>
            <a:chExt cx="698501" cy="585788"/>
          </a:xfrm>
        </p:grpSpPr>
        <p:sp>
          <p:nvSpPr>
            <p:cNvPr id="85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62994" y="3215016"/>
            <a:ext cx="782337" cy="656095"/>
            <a:chOff x="5402263" y="2921000"/>
            <a:chExt cx="698501" cy="585788"/>
          </a:xfrm>
        </p:grpSpPr>
        <p:sp>
          <p:nvSpPr>
            <p:cNvPr id="103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412499" y="4456010"/>
            <a:ext cx="782337" cy="656095"/>
            <a:chOff x="5402263" y="2921000"/>
            <a:chExt cx="698501" cy="585788"/>
          </a:xfrm>
        </p:grpSpPr>
        <p:sp>
          <p:nvSpPr>
            <p:cNvPr id="114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52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3724217" y="3204508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8433477" y="3205514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H="1">
            <a:off x="3928385" y="4109311"/>
            <a:ext cx="4210384" cy="10596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rot="10800000" flipH="1">
            <a:off x="3928385" y="3480292"/>
            <a:ext cx="4210384" cy="10596"/>
          </a:xfrm>
          <a:prstGeom prst="straightConnector1">
            <a:avLst/>
          </a:prstGeom>
          <a:ln w="2222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3982830" y="4724463"/>
            <a:ext cx="3033630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7016460" y="4724461"/>
            <a:ext cx="0" cy="327006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982830" y="5051467"/>
            <a:ext cx="3033630" cy="0"/>
          </a:xfrm>
          <a:prstGeom prst="straightConnector1">
            <a:avLst/>
          </a:prstGeom>
          <a:ln w="25400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 rot="10800000" flipH="1">
            <a:off x="3982830" y="5648969"/>
            <a:ext cx="4210384" cy="10596"/>
          </a:xfrm>
          <a:prstGeom prst="straightConnector1">
            <a:avLst/>
          </a:prstGeom>
          <a:ln w="2222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647443" y="5642915"/>
            <a:ext cx="763009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410452" y="5630803"/>
            <a:ext cx="0" cy="335076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8629279" y="5965879"/>
            <a:ext cx="775121" cy="0"/>
          </a:xfrm>
          <a:prstGeom prst="straightConnector1">
            <a:avLst/>
          </a:prstGeom>
          <a:ln w="25400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 flipH="1">
            <a:off x="3973655" y="5977979"/>
            <a:ext cx="4210384" cy="10596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113" y="1425291"/>
            <a:ext cx="1374207" cy="121651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289373" y="267167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25262" y="2764813"/>
            <a:ext cx="84850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4949"/>
                </a:solidFill>
                <a:latin typeface="Lato" panose="020F0502020204030203" pitchFamily="34" charset="0"/>
              </a:rPr>
              <a:t>Server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25099" y="3043745"/>
            <a:ext cx="349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Request information from Server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377754" y="3708213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Challenge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338086" y="4315208"/>
            <a:ext cx="3377078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Sign Challenge with Private Key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231803" y="5193804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Signed Challenge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642657" y="562378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Check signature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141234" y="606886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Return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2369" y="282567"/>
            <a:ext cx="666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Overview of </a:t>
            </a:r>
            <a:r>
              <a:rPr lang="en-US" sz="280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 authentication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817252" y="1491587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8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latin typeface="Lato" panose="020F0502020204030203" pitchFamily="34" charset="0"/>
                </a:rPr>
                <a:t>contoso.com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73405" y="2932177"/>
            <a:ext cx="782337" cy="656095"/>
            <a:chOff x="5402263" y="2921000"/>
            <a:chExt cx="698501" cy="585788"/>
          </a:xfrm>
        </p:grpSpPr>
        <p:sp>
          <p:nvSpPr>
            <p:cNvPr id="42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92574" y="5563136"/>
            <a:ext cx="782337" cy="656095"/>
            <a:chOff x="5402263" y="2921000"/>
            <a:chExt cx="698501" cy="585788"/>
          </a:xfrm>
        </p:grpSpPr>
        <p:sp>
          <p:nvSpPr>
            <p:cNvPr id="67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138769" y="3200807"/>
            <a:ext cx="782337" cy="656095"/>
            <a:chOff x="5402263" y="2921000"/>
            <a:chExt cx="698501" cy="585788"/>
          </a:xfrm>
        </p:grpSpPr>
        <p:sp>
          <p:nvSpPr>
            <p:cNvPr id="85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057932" y="4262736"/>
            <a:ext cx="782337" cy="656095"/>
            <a:chOff x="5402263" y="2921000"/>
            <a:chExt cx="698501" cy="585788"/>
          </a:xfrm>
        </p:grpSpPr>
        <p:sp>
          <p:nvSpPr>
            <p:cNvPr id="106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401853" y="1465820"/>
            <a:ext cx="782337" cy="656095"/>
            <a:chOff x="5402263" y="2921000"/>
            <a:chExt cx="698501" cy="585788"/>
          </a:xfrm>
        </p:grpSpPr>
        <p:sp>
          <p:nvSpPr>
            <p:cNvPr id="117" name="Oval 125"/>
            <p:cNvSpPr>
              <a:spLocks noChangeArrowheads="1"/>
            </p:cNvSpPr>
            <p:nvPr/>
          </p:nvSpPr>
          <p:spPr bwMode="auto">
            <a:xfrm>
              <a:off x="5402263" y="2921000"/>
              <a:ext cx="587375" cy="585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126"/>
            <p:cNvSpPr>
              <a:spLocks noChangeArrowheads="1"/>
            </p:cNvSpPr>
            <p:nvPr/>
          </p:nvSpPr>
          <p:spPr bwMode="auto">
            <a:xfrm>
              <a:off x="5467351" y="2987675"/>
              <a:ext cx="455613" cy="454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27"/>
            <p:cNvSpPr>
              <a:spLocks noChangeArrowheads="1"/>
            </p:cNvSpPr>
            <p:nvPr/>
          </p:nvSpPr>
          <p:spPr bwMode="auto">
            <a:xfrm>
              <a:off x="5530851" y="3046413"/>
              <a:ext cx="333375" cy="331788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28"/>
            <p:cNvSpPr>
              <a:spLocks noChangeArrowheads="1"/>
            </p:cNvSpPr>
            <p:nvPr/>
          </p:nvSpPr>
          <p:spPr bwMode="auto">
            <a:xfrm>
              <a:off x="5589588" y="3108325"/>
              <a:ext cx="212725" cy="211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29"/>
            <p:cNvSpPr>
              <a:spLocks noChangeArrowheads="1"/>
            </p:cNvSpPr>
            <p:nvPr/>
          </p:nvSpPr>
          <p:spPr bwMode="auto">
            <a:xfrm>
              <a:off x="5638801" y="3157538"/>
              <a:ext cx="114300" cy="114300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5"/>
            <p:cNvSpPr>
              <a:spLocks/>
            </p:cNvSpPr>
            <p:nvPr/>
          </p:nvSpPr>
          <p:spPr bwMode="auto">
            <a:xfrm>
              <a:off x="6038851" y="3152775"/>
              <a:ext cx="49213" cy="119063"/>
            </a:xfrm>
            <a:custGeom>
              <a:avLst/>
              <a:gdLst>
                <a:gd name="T0" fmla="*/ 14 w 14"/>
                <a:gd name="T1" fmla="*/ 0 h 34"/>
                <a:gd name="T2" fmla="*/ 0 w 14"/>
                <a:gd name="T3" fmla="*/ 11 h 34"/>
                <a:gd name="T4" fmla="*/ 0 w 14"/>
                <a:gd name="T5" fmla="*/ 23 h 34"/>
                <a:gd name="T6" fmla="*/ 14 w 14"/>
                <a:gd name="T7" fmla="*/ 34 h 34"/>
                <a:gd name="T8" fmla="*/ 11 w 14"/>
                <a:gd name="T9" fmla="*/ 17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7" y="34"/>
                    <a:pt x="14" y="34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6"/>
            <p:cNvSpPr>
              <a:spLocks/>
            </p:cNvSpPr>
            <p:nvPr/>
          </p:nvSpPr>
          <p:spPr bwMode="auto">
            <a:xfrm>
              <a:off x="5776913" y="3208338"/>
              <a:ext cx="119063" cy="7938"/>
            </a:xfrm>
            <a:custGeom>
              <a:avLst/>
              <a:gdLst>
                <a:gd name="T0" fmla="*/ 75 w 75"/>
                <a:gd name="T1" fmla="*/ 5 h 5"/>
                <a:gd name="T2" fmla="*/ 24 w 75"/>
                <a:gd name="T3" fmla="*/ 5 h 5"/>
                <a:gd name="T4" fmla="*/ 0 w 75"/>
                <a:gd name="T5" fmla="*/ 2 h 5"/>
                <a:gd name="T6" fmla="*/ 24 w 75"/>
                <a:gd name="T7" fmla="*/ 0 h 5"/>
                <a:gd name="T8" fmla="*/ 75 w 75"/>
                <a:gd name="T9" fmla="*/ 0 h 5"/>
                <a:gd name="T10" fmla="*/ 75 w 7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">
                  <a:moveTo>
                    <a:pt x="75" y="5"/>
                  </a:moveTo>
                  <a:lnTo>
                    <a:pt x="24" y="5"/>
                  </a:lnTo>
                  <a:lnTo>
                    <a:pt x="0" y="2"/>
                  </a:lnTo>
                  <a:lnTo>
                    <a:pt x="24" y="0"/>
                  </a:lnTo>
                  <a:lnTo>
                    <a:pt x="75" y="0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7"/>
            <p:cNvSpPr>
              <a:spLocks/>
            </p:cNvSpPr>
            <p:nvPr/>
          </p:nvSpPr>
          <p:spPr bwMode="auto">
            <a:xfrm>
              <a:off x="5907088" y="3198813"/>
              <a:ext cx="169863" cy="30163"/>
            </a:xfrm>
            <a:custGeom>
              <a:avLst/>
              <a:gdLst>
                <a:gd name="T0" fmla="*/ 107 w 107"/>
                <a:gd name="T1" fmla="*/ 15 h 19"/>
                <a:gd name="T2" fmla="*/ 0 w 107"/>
                <a:gd name="T3" fmla="*/ 19 h 19"/>
                <a:gd name="T4" fmla="*/ 0 w 107"/>
                <a:gd name="T5" fmla="*/ 0 h 19"/>
                <a:gd name="T6" fmla="*/ 107 w 107"/>
                <a:gd name="T7" fmla="*/ 4 h 19"/>
                <a:gd name="T8" fmla="*/ 107 w 10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9">
                  <a:moveTo>
                    <a:pt x="107" y="15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7" y="4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8"/>
            <p:cNvSpPr>
              <a:spLocks/>
            </p:cNvSpPr>
            <p:nvPr/>
          </p:nvSpPr>
          <p:spPr bwMode="auto">
            <a:xfrm>
              <a:off x="5861051" y="3198813"/>
              <a:ext cx="46038" cy="30163"/>
            </a:xfrm>
            <a:custGeom>
              <a:avLst/>
              <a:gdLst>
                <a:gd name="T0" fmla="*/ 29 w 29"/>
                <a:gd name="T1" fmla="*/ 19 h 19"/>
                <a:gd name="T2" fmla="*/ 0 w 29"/>
                <a:gd name="T3" fmla="*/ 17 h 19"/>
                <a:gd name="T4" fmla="*/ 0 w 29"/>
                <a:gd name="T5" fmla="*/ 2 h 19"/>
                <a:gd name="T6" fmla="*/ 29 w 29"/>
                <a:gd name="T7" fmla="*/ 0 h 19"/>
                <a:gd name="T8" fmla="*/ 29 w 2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19"/>
                  </a:moveTo>
                  <a:lnTo>
                    <a:pt x="0" y="17"/>
                  </a:lnTo>
                  <a:lnTo>
                    <a:pt x="0" y="2"/>
                  </a:lnTo>
                  <a:lnTo>
                    <a:pt x="2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39"/>
            <p:cNvSpPr>
              <a:spLocks noChangeShapeType="1"/>
            </p:cNvSpPr>
            <p:nvPr/>
          </p:nvSpPr>
          <p:spPr bwMode="auto">
            <a:xfrm>
              <a:off x="6038851" y="3211513"/>
              <a:ext cx="61913" cy="0"/>
            </a:xfrm>
            <a:prstGeom prst="line">
              <a:avLst/>
            </a:prstGeom>
            <a:noFill/>
            <a:ln w="3175" cap="flat">
              <a:solidFill>
                <a:srgbClr val="E811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39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499" y="2815389"/>
            <a:ext cx="6171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>
                <a:solidFill>
                  <a:schemeClr val="bg2"/>
                </a:solidFill>
                <a:latin typeface="Lato" panose="020F0502020204030203" pitchFamily="34" charset="0"/>
                <a:hlinkClick r:id="rId3"/>
              </a:rPr>
              <a:t>DEMO</a:t>
            </a:r>
            <a:endParaRPr lang="en-US" sz="8000" u="sng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9055" y="3925453"/>
            <a:ext cx="5624945" cy="840509"/>
          </a:xfrm>
          <a:prstGeom prst="rect">
            <a:avLst/>
          </a:prstGeom>
          <a:solidFill>
            <a:srgbClr val="CC4949"/>
          </a:solidFill>
          <a:ln>
            <a:solidFill>
              <a:srgbClr val="CC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473" y="1339273"/>
            <a:ext cx="109392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ato" panose="020F0502020204030203" pitchFamily="34" charset="0"/>
              </a:rPr>
              <a:t>Web Authentication API</a:t>
            </a:r>
          </a:p>
          <a:p>
            <a:endParaRPr lang="en-US" sz="4400" dirty="0">
              <a:latin typeface="Lato" panose="020F0502020204030203" pitchFamily="34" charset="0"/>
            </a:endParaRPr>
          </a:p>
          <a:p>
            <a:r>
              <a:rPr lang="en-US" sz="4400" dirty="0">
                <a:latin typeface="Lato" panose="020F0502020204030203" pitchFamily="34" charset="0"/>
              </a:rPr>
              <a:t>	- 	</a:t>
            </a:r>
            <a:r>
              <a:rPr lang="en-US" sz="4400" dirty="0" err="1">
                <a:latin typeface="Lato" panose="020F0502020204030203" pitchFamily="34" charset="0"/>
              </a:rPr>
              <a:t>makeCredential</a:t>
            </a:r>
            <a:r>
              <a:rPr lang="en-US" sz="4400" dirty="0">
                <a:latin typeface="Lato" panose="020F0502020204030203" pitchFamily="34" charset="0"/>
              </a:rPr>
              <a:t> (</a:t>
            </a:r>
            <a:r>
              <a:rPr lang="en-US" sz="4400" dirty="0">
                <a:solidFill>
                  <a:srgbClr val="CC4949"/>
                </a:solidFill>
                <a:latin typeface="Lato" panose="020F0502020204030203" pitchFamily="34" charset="0"/>
              </a:rPr>
              <a:t>registering a user</a:t>
            </a:r>
            <a:r>
              <a:rPr lang="en-US" sz="4400" dirty="0">
                <a:latin typeface="Lato" panose="020F0502020204030203" pitchFamily="34" charset="0"/>
              </a:rPr>
              <a:t>) </a:t>
            </a:r>
          </a:p>
          <a:p>
            <a:r>
              <a:rPr lang="en-US" sz="4400" dirty="0">
                <a:latin typeface="Lato" panose="020F0502020204030203" pitchFamily="34" charset="0"/>
              </a:rPr>
              <a:t>	-	 </a:t>
            </a:r>
            <a:r>
              <a:rPr lang="en-US" sz="4400" dirty="0" err="1">
                <a:latin typeface="Lato" panose="020F0502020204030203" pitchFamily="34" charset="0"/>
              </a:rPr>
              <a:t>getAssertion</a:t>
            </a:r>
            <a:r>
              <a:rPr lang="en-US" sz="4400" dirty="0">
                <a:latin typeface="Lato" panose="020F0502020204030203" pitchFamily="34" charset="0"/>
              </a:rPr>
              <a:t> (</a:t>
            </a:r>
            <a:r>
              <a:rPr lang="en-US" sz="4400" dirty="0">
                <a:solidFill>
                  <a:srgbClr val="CC4949"/>
                </a:solidFill>
                <a:latin typeface="Lato" panose="020F0502020204030203" pitchFamily="34" charset="0"/>
              </a:rPr>
              <a:t>authenticating a user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rPr>
              <a:t>)</a:t>
            </a:r>
            <a:endParaRPr lang="en-US" sz="4400" dirty="0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9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1" y="3161404"/>
            <a:ext cx="1374207" cy="121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272" y="463296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30675" y="4065721"/>
            <a:ext cx="7104081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88260" y="3360750"/>
            <a:ext cx="684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4949"/>
                </a:solidFill>
                <a:latin typeface="Lato" panose="020F0502020204030203" pitchFamily="34" charset="0"/>
              </a:rPr>
              <a:t>User requests to use </a:t>
            </a:r>
            <a:r>
              <a:rPr lang="en-US" sz="2800" dirty="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800" dirty="0">
                <a:solidFill>
                  <a:srgbClr val="CC4949"/>
                </a:solidFill>
                <a:latin typeface="Lato" panose="020F0502020204030203" pitchFamily="34" charset="0"/>
              </a:rPr>
              <a:t> login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6527" y="366530"/>
            <a:ext cx="624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Lato" panose="020F0502020204030203" pitchFamily="34" charset="0"/>
              </a:rPr>
              <a:t>Overview of registering a 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45833" y="4438258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0545833" y="3165032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1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39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51" y="2098993"/>
            <a:ext cx="93073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webauthnAPI</a:t>
            </a:r>
            <a:r>
              <a:rPr lang="en-US" sz="2400" dirty="0">
                <a:solidFill>
                  <a:srgbClr val="00CC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 err="1">
                <a:solidFill>
                  <a:schemeClr val="bg2"/>
                </a:solidFill>
                <a:latin typeface="Consolas" panose="020B0609020204030204" pitchFamily="49" charset="0"/>
              </a:rPr>
              <a:t>navigator.authentication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	</a:t>
            </a:r>
            <a:r>
              <a:rPr lang="en-US" sz="2400" dirty="0">
                <a:solidFill>
                  <a:srgbClr val="BD92DE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(!</a:t>
            </a:r>
            <a:r>
              <a:rPr lang="en-US" sz="2400" dirty="0" err="1">
                <a:solidFill>
                  <a:schemeClr val="bg2"/>
                </a:solidFill>
                <a:latin typeface="Consolas" panose="020B0609020204030204" pitchFamily="49" charset="0"/>
              </a:rPr>
              <a:t>webauthnAPI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){ </a:t>
            </a:r>
          </a:p>
          <a:p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>
                <a:latin typeface="Consolas" panose="020B0609020204030204" pitchFamily="49" charset="0"/>
              </a:rPr>
              <a:t>	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	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/*Handle Error*/</a:t>
            </a:r>
          </a:p>
          <a:p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	}</a:t>
            </a:r>
          </a:p>
          <a:p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689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233342" y="1638689"/>
            <a:ext cx="393613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4383" y="885346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  <a:latin typeface="Lato" panose="020F0502020204030203" pitchFamily="34" charset="0"/>
              </a:rPr>
              <a:t>Molly Dalton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47" y="1531677"/>
            <a:ext cx="6225608" cy="324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0381" y="1963882"/>
            <a:ext cx="46094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</a:rPr>
              <a:t>Program Manager on Microsoft Edge</a:t>
            </a:r>
          </a:p>
          <a:p>
            <a:endParaRPr lang="en-US" sz="2000">
              <a:solidFill>
                <a:schemeClr val="bg2"/>
              </a:solidFill>
              <a:latin typeface="Lato" panose="020F0502020204030203" pitchFamily="34" charset="0"/>
            </a:endParaRPr>
          </a:p>
          <a:p>
            <a:r>
              <a:rPr lang="en-US" sz="2000">
                <a:solidFill>
                  <a:schemeClr val="bg2"/>
                </a:solidFill>
                <a:latin typeface="Lato" panose="020F0502020204030203" pitchFamily="34" charset="0"/>
              </a:rPr>
              <a:t>Works on partner &amp; developer relations</a:t>
            </a:r>
          </a:p>
          <a:p>
            <a:endParaRPr lang="en-US" sz="2000">
              <a:solidFill>
                <a:schemeClr val="bg2"/>
              </a:solidFill>
              <a:latin typeface="Lato" panose="020F0502020204030203" pitchFamily="34" charset="0"/>
            </a:endParaRPr>
          </a:p>
          <a:p>
            <a:endParaRPr lang="en-US" sz="2000">
              <a:solidFill>
                <a:schemeClr val="bg2"/>
              </a:solidFill>
              <a:latin typeface="Lato" panose="020F0502020204030203" pitchFamily="34" charset="0"/>
            </a:endParaRPr>
          </a:p>
          <a:p>
            <a:endParaRPr lang="en-US" sz="2000">
              <a:solidFill>
                <a:schemeClr val="bg2"/>
              </a:solidFill>
              <a:latin typeface="Lato" panose="020F0502020204030203" pitchFamily="34" charset="0"/>
            </a:endParaRPr>
          </a:p>
          <a:p>
            <a:endParaRPr lang="en-US" sz="200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06357" y="1462467"/>
            <a:ext cx="379412" cy="841375"/>
            <a:chOff x="4267" y="908"/>
            <a:chExt cx="239" cy="5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67" y="908"/>
              <a:ext cx="23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381" y="1007"/>
              <a:ext cx="10" cy="100"/>
            </a:xfrm>
            <a:custGeom>
              <a:avLst/>
              <a:gdLst>
                <a:gd name="T0" fmla="*/ 13 w 13"/>
                <a:gd name="T1" fmla="*/ 0 h 133"/>
                <a:gd name="T2" fmla="*/ 0 w 13"/>
                <a:gd name="T3" fmla="*/ 2 h 133"/>
                <a:gd name="T4" fmla="*/ 0 w 13"/>
                <a:gd name="T5" fmla="*/ 120 h 133"/>
                <a:gd name="T6" fmla="*/ 13 w 13"/>
                <a:gd name="T7" fmla="*/ 133 h 133"/>
                <a:gd name="T8" fmla="*/ 13 w 1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3">
                  <a:moveTo>
                    <a:pt x="1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63"/>
                    <a:pt x="0" y="120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13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96" y="999"/>
              <a:ext cx="34" cy="121"/>
            </a:xfrm>
            <a:custGeom>
              <a:avLst/>
              <a:gdLst>
                <a:gd name="T0" fmla="*/ 11 w 45"/>
                <a:gd name="T1" fmla="*/ 161 h 161"/>
                <a:gd name="T2" fmla="*/ 45 w 45"/>
                <a:gd name="T3" fmla="*/ 2 h 161"/>
                <a:gd name="T4" fmla="*/ 29 w 45"/>
                <a:gd name="T5" fmla="*/ 0 h 161"/>
                <a:gd name="T6" fmla="*/ 0 w 45"/>
                <a:gd name="T7" fmla="*/ 150 h 161"/>
                <a:gd name="T8" fmla="*/ 11 w 45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61">
                  <a:moveTo>
                    <a:pt x="11" y="161"/>
                  </a:moveTo>
                  <a:cubicBezTo>
                    <a:pt x="18" y="107"/>
                    <a:pt x="30" y="54"/>
                    <a:pt x="45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54"/>
                    <a:pt x="6" y="102"/>
                    <a:pt x="0" y="150"/>
                  </a:cubicBezTo>
                  <a:lnTo>
                    <a:pt x="11" y="161"/>
                  </a:lnTo>
                  <a:close/>
                </a:path>
              </a:pathLst>
            </a:custGeom>
            <a:solidFill>
              <a:srgbClr val="0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43" y="999"/>
              <a:ext cx="30" cy="90"/>
            </a:xfrm>
            <a:custGeom>
              <a:avLst/>
              <a:gdLst>
                <a:gd name="T0" fmla="*/ 39 w 39"/>
                <a:gd name="T1" fmla="*/ 120 h 120"/>
                <a:gd name="T2" fmla="*/ 12 w 39"/>
                <a:gd name="T3" fmla="*/ 0 h 120"/>
                <a:gd name="T4" fmla="*/ 0 w 39"/>
                <a:gd name="T5" fmla="*/ 3 h 120"/>
                <a:gd name="T6" fmla="*/ 24 w 39"/>
                <a:gd name="T7" fmla="*/ 104 h 120"/>
                <a:gd name="T8" fmla="*/ 39 w 39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0">
                  <a:moveTo>
                    <a:pt x="39" y="120"/>
                  </a:moveTo>
                  <a:cubicBezTo>
                    <a:pt x="32" y="77"/>
                    <a:pt x="25" y="42"/>
                    <a:pt x="1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37"/>
                    <a:pt x="18" y="70"/>
                    <a:pt x="24" y="104"/>
                  </a:cubicBezTo>
                  <a:lnTo>
                    <a:pt x="39" y="12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269" y="969"/>
              <a:ext cx="236" cy="29"/>
            </a:xfrm>
            <a:custGeom>
              <a:avLst/>
              <a:gdLst>
                <a:gd name="T0" fmla="*/ 156 w 312"/>
                <a:gd name="T1" fmla="*/ 0 h 38"/>
                <a:gd name="T2" fmla="*/ 0 w 312"/>
                <a:gd name="T3" fmla="*/ 29 h 38"/>
                <a:gd name="T4" fmla="*/ 25 w 312"/>
                <a:gd name="T5" fmla="*/ 35 h 38"/>
                <a:gd name="T6" fmla="*/ 152 w 312"/>
                <a:gd name="T7" fmla="*/ 38 h 38"/>
                <a:gd name="T8" fmla="*/ 312 w 312"/>
                <a:gd name="T9" fmla="*/ 29 h 38"/>
                <a:gd name="T10" fmla="*/ 156 w 31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8">
                  <a:moveTo>
                    <a:pt x="156" y="0"/>
                  </a:moveTo>
                  <a:cubicBezTo>
                    <a:pt x="101" y="0"/>
                    <a:pt x="48" y="11"/>
                    <a:pt x="0" y="2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312" y="29"/>
                    <a:pt x="312" y="29"/>
                    <a:pt x="312" y="29"/>
                  </a:cubicBezTo>
                  <a:cubicBezTo>
                    <a:pt x="263" y="11"/>
                    <a:pt x="211" y="0"/>
                    <a:pt x="156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344" y="1077"/>
              <a:ext cx="83" cy="362"/>
            </a:xfrm>
            <a:custGeom>
              <a:avLst/>
              <a:gdLst>
                <a:gd name="T0" fmla="*/ 0 w 109"/>
                <a:gd name="T1" fmla="*/ 479 h 479"/>
                <a:gd name="T2" fmla="*/ 13 w 109"/>
                <a:gd name="T3" fmla="*/ 479 h 479"/>
                <a:gd name="T4" fmla="*/ 48 w 109"/>
                <a:gd name="T5" fmla="*/ 266 h 479"/>
                <a:gd name="T6" fmla="*/ 48 w 109"/>
                <a:gd name="T7" fmla="*/ 479 h 479"/>
                <a:gd name="T8" fmla="*/ 61 w 109"/>
                <a:gd name="T9" fmla="*/ 479 h 479"/>
                <a:gd name="T10" fmla="*/ 61 w 109"/>
                <a:gd name="T11" fmla="*/ 266 h 479"/>
                <a:gd name="T12" fmla="*/ 97 w 109"/>
                <a:gd name="T13" fmla="*/ 479 h 479"/>
                <a:gd name="T14" fmla="*/ 109 w 109"/>
                <a:gd name="T15" fmla="*/ 479 h 479"/>
                <a:gd name="T16" fmla="*/ 71 w 109"/>
                <a:gd name="T17" fmla="*/ 191 h 479"/>
                <a:gd name="T18" fmla="*/ 79 w 109"/>
                <a:gd name="T19" fmla="*/ 57 h 479"/>
                <a:gd name="T20" fmla="*/ 68 w 109"/>
                <a:gd name="T21" fmla="*/ 46 h 479"/>
                <a:gd name="T22" fmla="*/ 61 w 109"/>
                <a:gd name="T23" fmla="*/ 117 h 479"/>
                <a:gd name="T24" fmla="*/ 61 w 109"/>
                <a:gd name="T25" fmla="*/ 39 h 479"/>
                <a:gd name="T26" fmla="*/ 48 w 109"/>
                <a:gd name="T27" fmla="*/ 26 h 479"/>
                <a:gd name="T28" fmla="*/ 48 w 109"/>
                <a:gd name="T29" fmla="*/ 117 h 479"/>
                <a:gd name="T30" fmla="*/ 37 w 109"/>
                <a:gd name="T31" fmla="*/ 14 h 479"/>
                <a:gd name="T32" fmla="*/ 22 w 109"/>
                <a:gd name="T33" fmla="*/ 0 h 479"/>
                <a:gd name="T34" fmla="*/ 39 w 109"/>
                <a:gd name="T35" fmla="*/ 191 h 479"/>
                <a:gd name="T36" fmla="*/ 0 w 109"/>
                <a:gd name="T3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479">
                  <a:moveTo>
                    <a:pt x="0" y="479"/>
                  </a:moveTo>
                  <a:cubicBezTo>
                    <a:pt x="13" y="479"/>
                    <a:pt x="13" y="479"/>
                    <a:pt x="13" y="479"/>
                  </a:cubicBezTo>
                  <a:cubicBezTo>
                    <a:pt x="32" y="409"/>
                    <a:pt x="44" y="338"/>
                    <a:pt x="48" y="266"/>
                  </a:cubicBezTo>
                  <a:cubicBezTo>
                    <a:pt x="48" y="479"/>
                    <a:pt x="48" y="479"/>
                    <a:pt x="48" y="479"/>
                  </a:cubicBezTo>
                  <a:cubicBezTo>
                    <a:pt x="61" y="479"/>
                    <a:pt x="61" y="479"/>
                    <a:pt x="61" y="479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6" y="338"/>
                    <a:pt x="78" y="409"/>
                    <a:pt x="97" y="479"/>
                  </a:cubicBezTo>
                  <a:cubicBezTo>
                    <a:pt x="109" y="479"/>
                    <a:pt x="109" y="479"/>
                    <a:pt x="109" y="479"/>
                  </a:cubicBezTo>
                  <a:cubicBezTo>
                    <a:pt x="84" y="385"/>
                    <a:pt x="71" y="288"/>
                    <a:pt x="71" y="191"/>
                  </a:cubicBezTo>
                  <a:cubicBezTo>
                    <a:pt x="71" y="146"/>
                    <a:pt x="74" y="101"/>
                    <a:pt x="79" y="5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5" y="70"/>
                    <a:pt x="63" y="93"/>
                    <a:pt x="61" y="1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6" y="83"/>
                    <a:pt x="42" y="48"/>
                    <a:pt x="37" y="1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63"/>
                    <a:pt x="39" y="127"/>
                    <a:pt x="39" y="191"/>
                  </a:cubicBezTo>
                  <a:cubicBezTo>
                    <a:pt x="39" y="288"/>
                    <a:pt x="26" y="385"/>
                    <a:pt x="0" y="47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376" y="907"/>
              <a:ext cx="15" cy="73"/>
            </a:xfrm>
            <a:custGeom>
              <a:avLst/>
              <a:gdLst>
                <a:gd name="T0" fmla="*/ 8 w 15"/>
                <a:gd name="T1" fmla="*/ 0 h 73"/>
                <a:gd name="T2" fmla="*/ 0 w 15"/>
                <a:gd name="T3" fmla="*/ 73 h 73"/>
                <a:gd name="T4" fmla="*/ 15 w 15"/>
                <a:gd name="T5" fmla="*/ 73 h 73"/>
                <a:gd name="T6" fmla="*/ 10 w 15"/>
                <a:gd name="T7" fmla="*/ 0 h 73"/>
                <a:gd name="T8" fmla="*/ 8 w 15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3">
                  <a:moveTo>
                    <a:pt x="8" y="0"/>
                  </a:moveTo>
                  <a:lnTo>
                    <a:pt x="0" y="73"/>
                  </a:lnTo>
                  <a:lnTo>
                    <a:pt x="15" y="73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386" y="907"/>
              <a:ext cx="9" cy="73"/>
            </a:xfrm>
            <a:custGeom>
              <a:avLst/>
              <a:gdLst>
                <a:gd name="T0" fmla="*/ 0 w 9"/>
                <a:gd name="T1" fmla="*/ 0 h 73"/>
                <a:gd name="T2" fmla="*/ 0 w 9"/>
                <a:gd name="T3" fmla="*/ 73 h 73"/>
                <a:gd name="T4" fmla="*/ 9 w 9"/>
                <a:gd name="T5" fmla="*/ 73 h 73"/>
                <a:gd name="T6" fmla="*/ 2 w 9"/>
                <a:gd name="T7" fmla="*/ 0 h 73"/>
                <a:gd name="T8" fmla="*/ 0 w 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3">
                  <a:moveTo>
                    <a:pt x="0" y="0"/>
                  </a:moveTo>
                  <a:lnTo>
                    <a:pt x="0" y="73"/>
                  </a:lnTo>
                  <a:lnTo>
                    <a:pt x="9" y="7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268" y="991"/>
              <a:ext cx="237" cy="22"/>
            </a:xfrm>
            <a:custGeom>
              <a:avLst/>
              <a:gdLst>
                <a:gd name="T0" fmla="*/ 156 w 312"/>
                <a:gd name="T1" fmla="*/ 29 h 29"/>
                <a:gd name="T2" fmla="*/ 312 w 312"/>
                <a:gd name="T3" fmla="*/ 0 h 29"/>
                <a:gd name="T4" fmla="*/ 0 w 312"/>
                <a:gd name="T5" fmla="*/ 0 h 29"/>
                <a:gd name="T6" fmla="*/ 156 w 3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211" y="29"/>
                    <a:pt x="263" y="19"/>
                    <a:pt x="3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9"/>
                    <a:pt x="101" y="29"/>
                    <a:pt x="156" y="2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334" y="1275"/>
              <a:ext cx="105" cy="11"/>
            </a:xfrm>
            <a:custGeom>
              <a:avLst/>
              <a:gdLst>
                <a:gd name="T0" fmla="*/ 138 w 138"/>
                <a:gd name="T1" fmla="*/ 15 h 15"/>
                <a:gd name="T2" fmla="*/ 69 w 138"/>
                <a:gd name="T3" fmla="*/ 0 h 15"/>
                <a:gd name="T4" fmla="*/ 0 w 138"/>
                <a:gd name="T5" fmla="*/ 15 h 15"/>
                <a:gd name="T6" fmla="*/ 138 w 13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5">
                  <a:moveTo>
                    <a:pt x="138" y="15"/>
                  </a:moveTo>
                  <a:cubicBezTo>
                    <a:pt x="128" y="6"/>
                    <a:pt x="101" y="0"/>
                    <a:pt x="69" y="0"/>
                  </a:cubicBezTo>
                  <a:cubicBezTo>
                    <a:pt x="37" y="0"/>
                    <a:pt x="10" y="6"/>
                    <a:pt x="0" y="15"/>
                  </a:cubicBezTo>
                  <a:lnTo>
                    <a:pt x="138" y="1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334" y="1286"/>
              <a:ext cx="105" cy="11"/>
            </a:xfrm>
            <a:custGeom>
              <a:avLst/>
              <a:gdLst>
                <a:gd name="T0" fmla="*/ 0 w 138"/>
                <a:gd name="T1" fmla="*/ 0 h 14"/>
                <a:gd name="T2" fmla="*/ 69 w 138"/>
                <a:gd name="T3" fmla="*/ 14 h 14"/>
                <a:gd name="T4" fmla="*/ 138 w 138"/>
                <a:gd name="T5" fmla="*/ 0 h 14"/>
                <a:gd name="T6" fmla="*/ 0 w 13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4">
                  <a:moveTo>
                    <a:pt x="0" y="0"/>
                  </a:moveTo>
                  <a:cubicBezTo>
                    <a:pt x="10" y="8"/>
                    <a:pt x="37" y="14"/>
                    <a:pt x="69" y="14"/>
                  </a:cubicBezTo>
                  <a:cubicBezTo>
                    <a:pt x="101" y="14"/>
                    <a:pt x="128" y="8"/>
                    <a:pt x="1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57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1" y="3161404"/>
            <a:ext cx="1374207" cy="121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272" y="463296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30675" y="2913329"/>
            <a:ext cx="7104081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88260" y="2079701"/>
            <a:ext cx="684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4949"/>
                </a:solidFill>
                <a:latin typeface="Lato" panose="020F0502020204030203" pitchFamily="34" charset="0"/>
              </a:rPr>
              <a:t>User requests to use </a:t>
            </a:r>
            <a:r>
              <a:rPr lang="en-US" sz="2800" dirty="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800" dirty="0">
                <a:solidFill>
                  <a:srgbClr val="CC4949"/>
                </a:solidFill>
                <a:latin typeface="Lato" panose="020F0502020204030203" pitchFamily="34" charset="0"/>
              </a:rPr>
              <a:t> login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6527" y="366530"/>
            <a:ext cx="624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Lato" panose="020F0502020204030203" pitchFamily="34" charset="0"/>
              </a:rPr>
              <a:t>Overview of registering a 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5203" y="4406174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0305203" y="3132948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1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2730676" y="4057367"/>
            <a:ext cx="6950253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2418" y="4284370"/>
            <a:ext cx="46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makeCredential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</p:spTree>
    <p:extLst>
      <p:ext uri="{BB962C8B-B14F-4D97-AF65-F5344CB8AC3E}">
        <p14:creationId xmlns:p14="http://schemas.microsoft.com/office/powerpoint/2010/main" val="316562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2322" y="1858361"/>
            <a:ext cx="93073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webauthnAPI.makeCredential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cryptoParams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, challenge, options)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.then(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function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newCredentialInfo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endParaRPr lang="en-US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/* Send new credential info to server */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}).catch(function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err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endParaRPr lang="en-US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/* No hardware or permission*/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});</a:t>
            </a:r>
            <a:endParaRPr lang="en-US" sz="12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147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7965" y="2494919"/>
            <a:ext cx="930735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= {</a:t>
            </a:r>
          </a:p>
          <a:p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err="1">
                <a:solidFill>
                  <a:schemeClr val="bg2"/>
                </a:solidFill>
                <a:latin typeface="Consolas" panose="020B0609020204030204" pitchFamily="49" charset="0"/>
              </a:rPr>
              <a:t>rpDisplayName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: </a:t>
            </a:r>
            <a:r>
              <a:rPr lang="EN-US">
                <a:solidFill>
                  <a:srgbClr val="CB755D"/>
                </a:solidFill>
                <a:latin typeface="Consolas" panose="020B0609020204030204" pitchFamily="49" charset="0"/>
              </a:rPr>
              <a:t>“Contoso Email”,</a:t>
            </a:r>
          </a:p>
          <a:p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err="1">
                <a:solidFill>
                  <a:schemeClr val="bg2"/>
                </a:solidFill>
                <a:latin typeface="Consolas" panose="020B0609020204030204" pitchFamily="49" charset="0"/>
              </a:rPr>
              <a:t>displayName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: </a:t>
            </a:r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>
                <a:solidFill>
                  <a:srgbClr val="CB755D"/>
                </a:solidFill>
                <a:latin typeface="Consolas" panose="020B0609020204030204" pitchFamily="49" charset="0"/>
              </a:rPr>
              <a:t>“Molly Dalton”,</a:t>
            </a:r>
          </a:p>
          <a:p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name: </a:t>
            </a:r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  <a:r>
              <a:rPr lang="EN-US">
                <a:solidFill>
                  <a:srgbClr val="CB755D"/>
                </a:solidFill>
                <a:latin typeface="Consolas" panose="020B0609020204030204" pitchFamily="49" charset="0"/>
              </a:rPr>
              <a:t>“mollypersonal@outlook.com”,</a:t>
            </a:r>
          </a:p>
          <a:p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id:		</a:t>
            </a:r>
            <a:r>
              <a:rPr lang="EN-US">
                <a:solidFill>
                  <a:srgbClr val="CB755D"/>
                </a:solidFill>
                <a:latin typeface="Consolas" panose="020B0609020204030204" pitchFamily="49" charset="0"/>
              </a:rPr>
              <a:t>“123345436344234242”,</a:t>
            </a:r>
          </a:p>
          <a:p>
            <a:r>
              <a:rPr lang="EN-US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err="1">
                <a:solidFill>
                  <a:schemeClr val="bg2"/>
                </a:solidFill>
                <a:latin typeface="Consolas" panose="020B0609020204030204" pitchFamily="49" charset="0"/>
              </a:rPr>
              <a:t>imageURL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: 	</a:t>
            </a:r>
            <a:r>
              <a:rPr lang="EN-US">
                <a:solidFill>
                  <a:srgbClr val="CB755D"/>
                </a:solidFill>
                <a:latin typeface="Consolas" panose="020B0609020204030204" pitchFamily="49" charset="0"/>
              </a:rPr>
              <a:t>https:///pics.contoso.com/mad</a:t>
            </a:r>
          </a:p>
          <a:p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63" y="823127"/>
            <a:ext cx="1170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makeCredential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cryptoParams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challenge, options)</a:t>
            </a:r>
          </a:p>
        </p:txBody>
      </p:sp>
    </p:spTree>
    <p:extLst>
      <p:ext uri="{BB962C8B-B14F-4D97-AF65-F5344CB8AC3E}">
        <p14:creationId xmlns:p14="http://schemas.microsoft.com/office/powerpoint/2010/main" val="40779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9134" y="2247037"/>
            <a:ext cx="38779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cryptoParams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= [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    type: "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ScopedCred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",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    algorithm: "ES256"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},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    type: "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ScopedCred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",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    algorithm: "RS256"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bg2"/>
                </a:solidFill>
              </a:rPr>
              <a:t>];</a:t>
            </a:r>
            <a:endParaRPr lang="en-US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763" y="823127"/>
            <a:ext cx="1170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makeCredential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cryptoParams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challenge, options)</a:t>
            </a:r>
          </a:p>
        </p:txBody>
      </p:sp>
    </p:spTree>
    <p:extLst>
      <p:ext uri="{BB962C8B-B14F-4D97-AF65-F5344CB8AC3E}">
        <p14:creationId xmlns:p14="http://schemas.microsoft.com/office/powerpoint/2010/main" val="1205089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7893" y="2898051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chemeClr val="bg2"/>
                </a:solidFill>
                <a:latin typeface="Consolas" panose="020B0609020204030204" pitchFamily="49" charset="0"/>
              </a:rPr>
              <a:t>challenge = "Y2xpbWIgYSBtb3VudGFpbg";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763" y="823127"/>
            <a:ext cx="1170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makeCredential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cryptoParams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challenge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options)</a:t>
            </a:r>
          </a:p>
        </p:txBody>
      </p:sp>
    </p:spTree>
    <p:extLst>
      <p:ext uri="{BB962C8B-B14F-4D97-AF65-F5344CB8AC3E}">
        <p14:creationId xmlns:p14="http://schemas.microsoft.com/office/powerpoint/2010/main" val="155503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0647" y="2202704"/>
            <a:ext cx="90584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33CCFF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33CC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options</a:t>
            </a:r>
            <a:r>
              <a:rPr lang="en-US" dirty="0">
                <a:solidFill>
                  <a:srgbClr val="33CC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= { 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timeoutSeconds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300,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3CCFF"/>
                </a:solidFill>
                <a:latin typeface="Consolas" panose="020B0609020204030204" pitchFamily="49" charset="0"/>
              </a:rPr>
              <a:t>		 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excludeList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[]   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 // No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excludeList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chemeClr val="bg2"/>
              </a:solidFill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4290" y="18333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763" y="823127"/>
            <a:ext cx="1170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makeCredential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cryptoParams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challenge,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options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65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3241165"/>
            <a:ext cx="1374207" cy="121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3885" y="471273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rot="10800000">
            <a:off x="3191425" y="4154830"/>
            <a:ext cx="572256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8402" y="4229520"/>
            <a:ext cx="240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makeCredential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4946" y="3653206"/>
            <a:ext cx="772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User account information, crypto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params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, and attestation challenge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863517" y="3134397"/>
            <a:ext cx="6368716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93421" y="2655157"/>
            <a:ext cx="684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User requests to use </a:t>
            </a:r>
            <a:r>
              <a:rPr lang="en-US" sz="2000" dirty="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 login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2100" y="280567"/>
            <a:ext cx="489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registering a user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97182" y="4566594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0297182" y="3293368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2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15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2551" y="2098993"/>
            <a:ext cx="930735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600">
              <a:latin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1" y="1309119"/>
            <a:ext cx="5409247" cy="43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371" y="1385756"/>
            <a:ext cx="1941783" cy="1718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9638" y="3600395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6985" y="384840"/>
            <a:ext cx="577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Lato" panose="020F0502020204030203" pitchFamily="34" charset="0"/>
              </a:rPr>
              <a:t>Overview of generating a credential</a:t>
            </a:r>
          </a:p>
        </p:txBody>
      </p:sp>
      <p:sp>
        <p:nvSpPr>
          <p:cNvPr id="14" name="Rounded Rectangle 57"/>
          <p:cNvSpPr/>
          <p:nvPr/>
        </p:nvSpPr>
        <p:spPr bwMode="auto">
          <a:xfrm>
            <a:off x="616170" y="4223826"/>
            <a:ext cx="2450215" cy="2009270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21333" y="3564547"/>
            <a:ext cx="259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Authenticator</a:t>
            </a:r>
          </a:p>
        </p:txBody>
      </p:sp>
      <p:sp>
        <p:nvSpPr>
          <p:cNvPr id="24" name="Freeform 124"/>
          <p:cNvSpPr>
            <a:spLocks noEditPoints="1"/>
          </p:cNvSpPr>
          <p:nvPr/>
        </p:nvSpPr>
        <p:spPr bwMode="auto">
          <a:xfrm>
            <a:off x="3988574" y="5000385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4113727" y="5072404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3658853" y="5702598"/>
            <a:ext cx="259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Private Key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696963" y="4891698"/>
            <a:ext cx="25974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Public Key</a:t>
            </a:r>
          </a:p>
        </p:txBody>
      </p:sp>
      <p:sp>
        <p:nvSpPr>
          <p:cNvPr id="3" name="Rectangle 2"/>
          <p:cNvSpPr/>
          <p:nvPr/>
        </p:nvSpPr>
        <p:spPr>
          <a:xfrm>
            <a:off x="8941099" y="4891698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+ Credential ID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637901" y="5271293"/>
            <a:ext cx="1302767" cy="0"/>
          </a:xfrm>
          <a:prstGeom prst="straightConnector1">
            <a:avLst/>
          </a:prstGeom>
          <a:ln w="28575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53210" y="5504240"/>
            <a:ext cx="269657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Attestation Statement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1614065" y="2266555"/>
            <a:ext cx="0" cy="857768"/>
          </a:xfrm>
          <a:prstGeom prst="straightConnector1">
            <a:avLst/>
          </a:prstGeom>
          <a:ln w="28575">
            <a:solidFill>
              <a:srgbClr val="3A140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7123" y="1669691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Unlock with Fingerprint</a:t>
            </a:r>
          </a:p>
        </p:txBody>
      </p:sp>
      <p:sp>
        <p:nvSpPr>
          <p:cNvPr id="20" name="Rounded Rectangle 57"/>
          <p:cNvSpPr/>
          <p:nvPr/>
        </p:nvSpPr>
        <p:spPr bwMode="auto">
          <a:xfrm>
            <a:off x="7501198" y="4267200"/>
            <a:ext cx="3455409" cy="2008187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ounded Rectangle 57"/>
          <p:cNvSpPr/>
          <p:nvPr/>
        </p:nvSpPr>
        <p:spPr bwMode="auto">
          <a:xfrm>
            <a:off x="3479771" y="4833106"/>
            <a:ext cx="1636835" cy="1342267"/>
          </a:xfrm>
          <a:prstGeom prst="roundRect">
            <a:avLst>
              <a:gd name="adj" fmla="val 7423"/>
            </a:avLst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9643" y="6324267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TPM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333" y="4997628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Windows Hello</a:t>
            </a:r>
          </a:p>
        </p:txBody>
      </p:sp>
      <p:grpSp>
        <p:nvGrpSpPr>
          <p:cNvPr id="23" name="print"/>
          <p:cNvGrpSpPr>
            <a:grpSpLocks noChangeAspect="1"/>
          </p:cNvGrpSpPr>
          <p:nvPr/>
        </p:nvGrpSpPr>
        <p:grpSpPr bwMode="auto">
          <a:xfrm>
            <a:off x="1491733" y="883088"/>
            <a:ext cx="327025" cy="400050"/>
            <a:chOff x="4570" y="187"/>
            <a:chExt cx="206" cy="2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602" y="342"/>
              <a:ext cx="66" cy="80"/>
            </a:xfrm>
            <a:custGeom>
              <a:avLst/>
              <a:gdLst>
                <a:gd name="T0" fmla="*/ 0 w 27"/>
                <a:gd name="T1" fmla="*/ 33 h 33"/>
                <a:gd name="T2" fmla="*/ 27 w 27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cubicBezTo>
                    <a:pt x="16" y="27"/>
                    <a:pt x="25" y="7"/>
                    <a:pt x="27" y="0"/>
                  </a:cubicBezTo>
                </a:path>
              </a:pathLst>
            </a:cu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590" y="303"/>
              <a:ext cx="117" cy="136"/>
            </a:xfrm>
            <a:custGeom>
              <a:avLst/>
              <a:gdLst>
                <a:gd name="T0" fmla="*/ 0 w 48"/>
                <a:gd name="T1" fmla="*/ 32 h 56"/>
                <a:gd name="T2" fmla="*/ 15 w 48"/>
                <a:gd name="T3" fmla="*/ 17 h 56"/>
                <a:gd name="T4" fmla="*/ 32 w 48"/>
                <a:gd name="T5" fmla="*/ 0 h 56"/>
                <a:gd name="T6" fmla="*/ 48 w 48"/>
                <a:gd name="T7" fmla="*/ 17 h 56"/>
                <a:gd name="T8" fmla="*/ 24 w 48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6">
                  <a:moveTo>
                    <a:pt x="0" y="32"/>
                  </a:moveTo>
                  <a:cubicBezTo>
                    <a:pt x="7" y="29"/>
                    <a:pt x="13" y="23"/>
                    <a:pt x="15" y="17"/>
                  </a:cubicBezTo>
                  <a:cubicBezTo>
                    <a:pt x="19" y="9"/>
                    <a:pt x="22" y="0"/>
                    <a:pt x="32" y="0"/>
                  </a:cubicBezTo>
                  <a:cubicBezTo>
                    <a:pt x="48" y="0"/>
                    <a:pt x="48" y="10"/>
                    <a:pt x="48" y="17"/>
                  </a:cubicBezTo>
                  <a:cubicBezTo>
                    <a:pt x="48" y="27"/>
                    <a:pt x="35" y="49"/>
                    <a:pt x="24" y="56"/>
                  </a:cubicBezTo>
                </a:path>
              </a:pathLst>
            </a:cu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570" y="264"/>
              <a:ext cx="181" cy="175"/>
            </a:xfrm>
            <a:custGeom>
              <a:avLst/>
              <a:gdLst>
                <a:gd name="T0" fmla="*/ 0 w 74"/>
                <a:gd name="T1" fmla="*/ 32 h 72"/>
                <a:gd name="T2" fmla="*/ 16 w 74"/>
                <a:gd name="T3" fmla="*/ 16 h 72"/>
                <a:gd name="T4" fmla="*/ 44 w 74"/>
                <a:gd name="T5" fmla="*/ 0 h 72"/>
                <a:gd name="T6" fmla="*/ 73 w 74"/>
                <a:gd name="T7" fmla="*/ 32 h 72"/>
                <a:gd name="T8" fmla="*/ 68 w 74"/>
                <a:gd name="T9" fmla="*/ 55 h 72"/>
                <a:gd name="T10" fmla="*/ 56 w 7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2">
                  <a:moveTo>
                    <a:pt x="0" y="32"/>
                  </a:moveTo>
                  <a:cubicBezTo>
                    <a:pt x="7" y="30"/>
                    <a:pt x="14" y="20"/>
                    <a:pt x="16" y="16"/>
                  </a:cubicBezTo>
                  <a:cubicBezTo>
                    <a:pt x="23" y="1"/>
                    <a:pt x="33" y="0"/>
                    <a:pt x="44" y="0"/>
                  </a:cubicBezTo>
                  <a:cubicBezTo>
                    <a:pt x="59" y="0"/>
                    <a:pt x="74" y="14"/>
                    <a:pt x="73" y="32"/>
                  </a:cubicBezTo>
                  <a:cubicBezTo>
                    <a:pt x="73" y="40"/>
                    <a:pt x="71" y="49"/>
                    <a:pt x="68" y="55"/>
                  </a:cubicBezTo>
                  <a:cubicBezTo>
                    <a:pt x="65" y="61"/>
                    <a:pt x="60" y="69"/>
                    <a:pt x="56" y="72"/>
                  </a:cubicBezTo>
                </a:path>
              </a:pathLst>
            </a:cu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4590" y="225"/>
              <a:ext cx="186" cy="59"/>
            </a:xfrm>
            <a:custGeom>
              <a:avLst/>
              <a:gdLst>
                <a:gd name="T0" fmla="*/ 0 w 76"/>
                <a:gd name="T1" fmla="*/ 16 h 24"/>
                <a:gd name="T2" fmla="*/ 36 w 76"/>
                <a:gd name="T3" fmla="*/ 0 h 24"/>
                <a:gd name="T4" fmla="*/ 76 w 7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24">
                  <a:moveTo>
                    <a:pt x="0" y="16"/>
                  </a:moveTo>
                  <a:cubicBezTo>
                    <a:pt x="7" y="3"/>
                    <a:pt x="23" y="0"/>
                    <a:pt x="36" y="0"/>
                  </a:cubicBezTo>
                  <a:cubicBezTo>
                    <a:pt x="54" y="0"/>
                    <a:pt x="69" y="9"/>
                    <a:pt x="76" y="24"/>
                  </a:cubicBezTo>
                </a:path>
              </a:pathLst>
            </a:cu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4756" y="206"/>
              <a:ext cx="0" cy="0"/>
            </a:xfrm>
            <a:prstGeom prst="line">
              <a:avLst/>
            </a:pr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609" y="187"/>
              <a:ext cx="147" cy="19"/>
            </a:xfrm>
            <a:custGeom>
              <a:avLst/>
              <a:gdLst>
                <a:gd name="T0" fmla="*/ 0 w 60"/>
                <a:gd name="T1" fmla="*/ 6 h 8"/>
                <a:gd name="T2" fmla="*/ 28 w 60"/>
                <a:gd name="T3" fmla="*/ 0 h 8"/>
                <a:gd name="T4" fmla="*/ 60 w 6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8">
                  <a:moveTo>
                    <a:pt x="0" y="6"/>
                  </a:moveTo>
                  <a:cubicBezTo>
                    <a:pt x="8" y="2"/>
                    <a:pt x="18" y="0"/>
                    <a:pt x="28" y="0"/>
                  </a:cubicBezTo>
                  <a:cubicBezTo>
                    <a:pt x="39" y="0"/>
                    <a:pt x="50" y="3"/>
                    <a:pt x="60" y="8"/>
                  </a:cubicBezTo>
                </a:path>
              </a:pathLst>
            </a:custGeom>
            <a:noFill/>
            <a:ln w="31750" cap="rnd">
              <a:solidFill>
                <a:srgbClr val="CC49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C4949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33812" y="4268326"/>
            <a:ext cx="197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Generate key pair</a:t>
            </a:r>
          </a:p>
        </p:txBody>
      </p:sp>
    </p:spTree>
    <p:extLst>
      <p:ext uri="{BB962C8B-B14F-4D97-AF65-F5344CB8AC3E}">
        <p14:creationId xmlns:p14="http://schemas.microsoft.com/office/powerpoint/2010/main" val="73962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3241165"/>
            <a:ext cx="1374207" cy="121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3885" y="471273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712100" y="4972372"/>
            <a:ext cx="5722569" cy="0"/>
          </a:xfrm>
          <a:prstGeom prst="straightConnector1">
            <a:avLst/>
          </a:prstGeom>
          <a:ln w="19050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10800000">
            <a:off x="3664664" y="3031890"/>
            <a:ext cx="572256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1641" y="3106580"/>
            <a:ext cx="240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makeCredential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8185" y="2594434"/>
            <a:ext cx="821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User account information, crypto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params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, and attestation challenge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5484" y="5009718"/>
            <a:ext cx="4494727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dirty="0" err="1">
                <a:solidFill>
                  <a:srgbClr val="CC4949"/>
                </a:solidFill>
                <a:latin typeface="Lato" panose="020F0502020204030203" pitchFamily="34" charset="0"/>
              </a:rPr>
              <a:t>makeCredential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 promise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 resolved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4664" y="4457676"/>
            <a:ext cx="684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C4949"/>
                </a:solidFill>
                <a:latin typeface="Lato" panose="020F0502020204030203" pitchFamily="34" charset="0"/>
              </a:rPr>
              <a:t>Public key</a:t>
            </a:r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, attestation statement, and </a:t>
            </a:r>
            <a:r>
              <a:rPr lang="en-US" sz="2000" b="1">
                <a:solidFill>
                  <a:srgbClr val="CC4949"/>
                </a:solidFill>
                <a:latin typeface="Lato" panose="020F0502020204030203" pitchFamily="34" charset="0"/>
              </a:rPr>
              <a:t>credential id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111829" y="2011457"/>
            <a:ext cx="8399331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58639" y="1532217"/>
            <a:ext cx="684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User requests to use </a:t>
            </a:r>
            <a:r>
              <a:rPr lang="en-US" sz="200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 login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2269499" y="5992804"/>
            <a:ext cx="8568062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0479" y="6030150"/>
            <a:ext cx="345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User is now registered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7528" y="473071"/>
            <a:ext cx="489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registering a 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97182" y="4566594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0297182" y="3293368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1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5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12" y="507843"/>
            <a:ext cx="6848181" cy="59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0"/>
    </mc:Choice>
    <mc:Fallback xmlns="">
      <p:transition spd="slow" advTm="1356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89471" y="819150"/>
            <a:ext cx="1580228" cy="1238729"/>
            <a:chOff x="1494617" y="5321228"/>
            <a:chExt cx="1059841" cy="914400"/>
          </a:xfrm>
          <a:solidFill>
            <a:srgbClr val="CC4949"/>
          </a:solidFill>
        </p:grpSpPr>
        <p:sp>
          <p:nvSpPr>
            <p:cNvPr id="19" name="Rounded Rectangle 2067"/>
            <p:cNvSpPr>
              <a:spLocks noChangeAspect="1"/>
            </p:cNvSpPr>
            <p:nvPr/>
          </p:nvSpPr>
          <p:spPr bwMode="auto">
            <a:xfrm>
              <a:off x="1494617" y="5321228"/>
              <a:ext cx="1059841" cy="914400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68103" y="5684210"/>
              <a:ext cx="930138" cy="2271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</a:rPr>
                <a:t>bank.com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87678" y="3438525"/>
            <a:ext cx="1982227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Authenticator</a:t>
            </a:r>
          </a:p>
        </p:txBody>
      </p:sp>
      <p:sp>
        <p:nvSpPr>
          <p:cNvPr id="51" name="Rounded Rectangle 57"/>
          <p:cNvSpPr/>
          <p:nvPr/>
        </p:nvSpPr>
        <p:spPr bwMode="auto">
          <a:xfrm>
            <a:off x="1611200" y="4029075"/>
            <a:ext cx="2450215" cy="2009270"/>
          </a:xfrm>
          <a:prstGeom prst="roundRect">
            <a:avLst>
              <a:gd name="adj" fmla="val 7423"/>
            </a:avLst>
          </a:prstGeom>
          <a:noFill/>
          <a:ln w="38100">
            <a:solidFill>
              <a:srgbClr val="CC4949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9200045" y="2781300"/>
            <a:ext cx="1580228" cy="1238729"/>
            <a:chOff x="1494617" y="5321228"/>
            <a:chExt cx="1059841" cy="914400"/>
          </a:xfrm>
          <a:solidFill>
            <a:srgbClr val="CC4949"/>
          </a:solidFill>
        </p:grpSpPr>
        <p:sp>
          <p:nvSpPr>
            <p:cNvPr id="104" name="Rounded Rectangle 2067"/>
            <p:cNvSpPr>
              <a:spLocks noChangeAspect="1"/>
            </p:cNvSpPr>
            <p:nvPr/>
          </p:nvSpPr>
          <p:spPr bwMode="auto">
            <a:xfrm>
              <a:off x="1494617" y="5321228"/>
              <a:ext cx="1059841" cy="914400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568103" y="5684210"/>
              <a:ext cx="930138" cy="2271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</a:rPr>
                <a:t>social.com</a:t>
              </a:r>
            </a:p>
          </p:txBody>
        </p:sp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8275274" y="4657725"/>
            <a:ext cx="1580228" cy="1238729"/>
            <a:chOff x="1494617" y="5321228"/>
            <a:chExt cx="1059841" cy="914400"/>
          </a:xfrm>
          <a:solidFill>
            <a:srgbClr val="CC4949"/>
          </a:solidFill>
        </p:grpSpPr>
        <p:sp>
          <p:nvSpPr>
            <p:cNvPr id="110" name="Rounded Rectangle 2067"/>
            <p:cNvSpPr>
              <a:spLocks noChangeAspect="1"/>
            </p:cNvSpPr>
            <p:nvPr/>
          </p:nvSpPr>
          <p:spPr bwMode="auto">
            <a:xfrm>
              <a:off x="1494617" y="5321228"/>
              <a:ext cx="1059841" cy="914400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68103" y="5684210"/>
              <a:ext cx="930138" cy="2271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</a:rPr>
                <a:t>medical.com</a:t>
              </a:r>
            </a:p>
          </p:txBody>
        </p:sp>
      </p:grpSp>
      <p:sp>
        <p:nvSpPr>
          <p:cNvPr id="113" name="Freeform 124"/>
          <p:cNvSpPr>
            <a:spLocks noEditPoints="1"/>
          </p:cNvSpPr>
          <p:nvPr/>
        </p:nvSpPr>
        <p:spPr bwMode="auto">
          <a:xfrm>
            <a:off x="7855790" y="3190875"/>
            <a:ext cx="468640" cy="467752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"/>
          <p:cNvSpPr>
            <a:spLocks noChangeArrowheads="1"/>
          </p:cNvSpPr>
          <p:nvPr/>
        </p:nvSpPr>
        <p:spPr bwMode="auto">
          <a:xfrm>
            <a:off x="7941593" y="3276600"/>
            <a:ext cx="58469" cy="58469"/>
          </a:xfrm>
          <a:prstGeom prst="ellipse">
            <a:avLst/>
          </a:prstGeom>
          <a:solidFill>
            <a:srgbClr val="CC4949"/>
          </a:soli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24"/>
          <p:cNvSpPr>
            <a:spLocks noEditPoints="1"/>
          </p:cNvSpPr>
          <p:nvPr/>
        </p:nvSpPr>
        <p:spPr bwMode="auto">
          <a:xfrm>
            <a:off x="10763577" y="1276350"/>
            <a:ext cx="468640" cy="467752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"/>
          <p:cNvSpPr>
            <a:spLocks noChangeArrowheads="1"/>
          </p:cNvSpPr>
          <p:nvPr/>
        </p:nvSpPr>
        <p:spPr bwMode="auto">
          <a:xfrm>
            <a:off x="10858914" y="1362075"/>
            <a:ext cx="58469" cy="58469"/>
          </a:xfrm>
          <a:prstGeom prst="ellipse">
            <a:avLst/>
          </a:prstGeom>
          <a:solidFill>
            <a:srgbClr val="CC4949"/>
          </a:soli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24"/>
          <p:cNvSpPr>
            <a:spLocks noEditPoints="1"/>
          </p:cNvSpPr>
          <p:nvPr/>
        </p:nvSpPr>
        <p:spPr bwMode="auto">
          <a:xfrm>
            <a:off x="10839846" y="4953000"/>
            <a:ext cx="468640" cy="467752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6"/>
          <p:cNvSpPr>
            <a:spLocks noChangeArrowheads="1"/>
          </p:cNvSpPr>
          <p:nvPr/>
        </p:nvSpPr>
        <p:spPr bwMode="auto">
          <a:xfrm>
            <a:off x="10925650" y="5038725"/>
            <a:ext cx="58469" cy="58469"/>
          </a:xfrm>
          <a:prstGeom prst="ellipse">
            <a:avLst/>
          </a:prstGeom>
          <a:solidFill>
            <a:srgbClr val="CC4949"/>
          </a:solidFill>
          <a:ln w="6350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9981811" y="1447800"/>
            <a:ext cx="686568" cy="0"/>
          </a:xfrm>
          <a:prstGeom prst="line">
            <a:avLst/>
          </a:prstGeom>
          <a:ln w="19050">
            <a:solidFill>
              <a:srgbClr val="CC49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61078" y="3371850"/>
            <a:ext cx="686568" cy="0"/>
          </a:xfrm>
          <a:prstGeom prst="line">
            <a:avLst/>
          </a:prstGeom>
          <a:ln w="19050">
            <a:solidFill>
              <a:srgbClr val="CC49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0010412" y="5181600"/>
            <a:ext cx="686568" cy="0"/>
          </a:xfrm>
          <a:prstGeom prst="line">
            <a:avLst/>
          </a:prstGeom>
          <a:ln w="19050">
            <a:solidFill>
              <a:srgbClr val="CC49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531644" y="3752850"/>
            <a:ext cx="13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Public Key for </a:t>
            </a:r>
          </a:p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social.com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496632" y="1847850"/>
            <a:ext cx="13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Public Key for </a:t>
            </a:r>
          </a:p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bank.com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0582436" y="5591175"/>
            <a:ext cx="13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Public Key for </a:t>
            </a:r>
          </a:p>
          <a:p>
            <a:pPr algn="ctr"/>
            <a:r>
              <a:rPr lang="en-US" sz="1400">
                <a:solidFill>
                  <a:srgbClr val="CC4949"/>
                </a:solidFill>
                <a:latin typeface="Lato" panose="020F0502020204030203" pitchFamily="34" charset="0"/>
              </a:rPr>
              <a:t>medical.com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2059285" y="4210050"/>
            <a:ext cx="390525" cy="424016"/>
            <a:chOff x="6542559" y="3561676"/>
            <a:chExt cx="390525" cy="424016"/>
          </a:xfrm>
        </p:grpSpPr>
        <p:sp>
          <p:nvSpPr>
            <p:cNvPr id="135" name="Rectangle 487"/>
            <p:cNvSpPr>
              <a:spLocks noChangeArrowheads="1"/>
            </p:cNvSpPr>
            <p:nvPr/>
          </p:nvSpPr>
          <p:spPr bwMode="auto">
            <a:xfrm>
              <a:off x="6572722" y="3753916"/>
              <a:ext cx="336550" cy="2079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88"/>
            <p:cNvSpPr>
              <a:spLocks/>
            </p:cNvSpPr>
            <p:nvPr/>
          </p:nvSpPr>
          <p:spPr bwMode="auto">
            <a:xfrm>
              <a:off x="6625109" y="3561676"/>
              <a:ext cx="231775" cy="261938"/>
            </a:xfrm>
            <a:custGeom>
              <a:avLst/>
              <a:gdLst>
                <a:gd name="T0" fmla="*/ 35 w 68"/>
                <a:gd name="T1" fmla="*/ 0 h 77"/>
                <a:gd name="T2" fmla="*/ 33 w 68"/>
                <a:gd name="T3" fmla="*/ 0 h 77"/>
                <a:gd name="T4" fmla="*/ 0 w 68"/>
                <a:gd name="T5" fmla="*/ 33 h 77"/>
                <a:gd name="T6" fmla="*/ 0 w 68"/>
                <a:gd name="T7" fmla="*/ 77 h 77"/>
                <a:gd name="T8" fmla="*/ 11 w 68"/>
                <a:gd name="T9" fmla="*/ 77 h 77"/>
                <a:gd name="T10" fmla="*/ 11 w 68"/>
                <a:gd name="T11" fmla="*/ 33 h 77"/>
                <a:gd name="T12" fmla="*/ 33 w 68"/>
                <a:gd name="T13" fmla="*/ 11 h 77"/>
                <a:gd name="T14" fmla="*/ 35 w 68"/>
                <a:gd name="T15" fmla="*/ 11 h 77"/>
                <a:gd name="T16" fmla="*/ 57 w 68"/>
                <a:gd name="T17" fmla="*/ 33 h 77"/>
                <a:gd name="T18" fmla="*/ 57 w 68"/>
                <a:gd name="T19" fmla="*/ 36 h 77"/>
                <a:gd name="T20" fmla="*/ 64 w 68"/>
                <a:gd name="T21" fmla="*/ 36 h 77"/>
                <a:gd name="T22" fmla="*/ 57 w 68"/>
                <a:gd name="T23" fmla="*/ 43 h 77"/>
                <a:gd name="T24" fmla="*/ 57 w 68"/>
                <a:gd name="T25" fmla="*/ 52 h 77"/>
                <a:gd name="T26" fmla="*/ 68 w 68"/>
                <a:gd name="T27" fmla="*/ 52 h 77"/>
                <a:gd name="T28" fmla="*/ 68 w 68"/>
                <a:gd name="T29" fmla="*/ 33 h 77"/>
                <a:gd name="T30" fmla="*/ 35 w 68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7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21"/>
                    <a:pt x="21" y="11"/>
                    <a:pt x="3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7" y="11"/>
                    <a:pt x="57" y="21"/>
                    <a:pt x="57" y="3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5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492"/>
            <p:cNvSpPr>
              <a:spLocks noChangeArrowheads="1"/>
            </p:cNvSpPr>
            <p:nvPr/>
          </p:nvSpPr>
          <p:spPr bwMode="auto">
            <a:xfrm>
              <a:off x="6542559" y="3730104"/>
              <a:ext cx="390525" cy="2555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493"/>
            <p:cNvSpPr>
              <a:spLocks noChangeArrowheads="1"/>
            </p:cNvSpPr>
            <p:nvPr/>
          </p:nvSpPr>
          <p:spPr bwMode="auto">
            <a:xfrm>
              <a:off x="6706072" y="3812654"/>
              <a:ext cx="61913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94"/>
            <p:cNvSpPr>
              <a:spLocks/>
            </p:cNvSpPr>
            <p:nvPr/>
          </p:nvSpPr>
          <p:spPr bwMode="auto">
            <a:xfrm>
              <a:off x="6714009" y="3850754"/>
              <a:ext cx="47625" cy="63500"/>
            </a:xfrm>
            <a:custGeom>
              <a:avLst/>
              <a:gdLst>
                <a:gd name="T0" fmla="*/ 30 w 30"/>
                <a:gd name="T1" fmla="*/ 40 h 40"/>
                <a:gd name="T2" fmla="*/ 0 w 30"/>
                <a:gd name="T3" fmla="*/ 40 h 40"/>
                <a:gd name="T4" fmla="*/ 6 w 30"/>
                <a:gd name="T5" fmla="*/ 0 h 40"/>
                <a:gd name="T6" fmla="*/ 24 w 30"/>
                <a:gd name="T7" fmla="*/ 0 h 40"/>
                <a:gd name="T8" fmla="*/ 30 w 3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30" y="40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355872" y="4238625"/>
            <a:ext cx="390525" cy="424016"/>
            <a:chOff x="6542559" y="3561676"/>
            <a:chExt cx="390525" cy="424016"/>
          </a:xfrm>
        </p:grpSpPr>
        <p:sp>
          <p:nvSpPr>
            <p:cNvPr id="145" name="Rectangle 487"/>
            <p:cNvSpPr>
              <a:spLocks noChangeArrowheads="1"/>
            </p:cNvSpPr>
            <p:nvPr/>
          </p:nvSpPr>
          <p:spPr bwMode="auto">
            <a:xfrm>
              <a:off x="6572722" y="3753916"/>
              <a:ext cx="336550" cy="2079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88"/>
            <p:cNvSpPr>
              <a:spLocks/>
            </p:cNvSpPr>
            <p:nvPr/>
          </p:nvSpPr>
          <p:spPr bwMode="auto">
            <a:xfrm>
              <a:off x="6625109" y="3561676"/>
              <a:ext cx="231775" cy="261938"/>
            </a:xfrm>
            <a:custGeom>
              <a:avLst/>
              <a:gdLst>
                <a:gd name="T0" fmla="*/ 35 w 68"/>
                <a:gd name="T1" fmla="*/ 0 h 77"/>
                <a:gd name="T2" fmla="*/ 33 w 68"/>
                <a:gd name="T3" fmla="*/ 0 h 77"/>
                <a:gd name="T4" fmla="*/ 0 w 68"/>
                <a:gd name="T5" fmla="*/ 33 h 77"/>
                <a:gd name="T6" fmla="*/ 0 w 68"/>
                <a:gd name="T7" fmla="*/ 77 h 77"/>
                <a:gd name="T8" fmla="*/ 11 w 68"/>
                <a:gd name="T9" fmla="*/ 77 h 77"/>
                <a:gd name="T10" fmla="*/ 11 w 68"/>
                <a:gd name="T11" fmla="*/ 33 h 77"/>
                <a:gd name="T12" fmla="*/ 33 w 68"/>
                <a:gd name="T13" fmla="*/ 11 h 77"/>
                <a:gd name="T14" fmla="*/ 35 w 68"/>
                <a:gd name="T15" fmla="*/ 11 h 77"/>
                <a:gd name="T16" fmla="*/ 57 w 68"/>
                <a:gd name="T17" fmla="*/ 33 h 77"/>
                <a:gd name="T18" fmla="*/ 57 w 68"/>
                <a:gd name="T19" fmla="*/ 36 h 77"/>
                <a:gd name="T20" fmla="*/ 64 w 68"/>
                <a:gd name="T21" fmla="*/ 36 h 77"/>
                <a:gd name="T22" fmla="*/ 57 w 68"/>
                <a:gd name="T23" fmla="*/ 43 h 77"/>
                <a:gd name="T24" fmla="*/ 57 w 68"/>
                <a:gd name="T25" fmla="*/ 52 h 77"/>
                <a:gd name="T26" fmla="*/ 68 w 68"/>
                <a:gd name="T27" fmla="*/ 52 h 77"/>
                <a:gd name="T28" fmla="*/ 68 w 68"/>
                <a:gd name="T29" fmla="*/ 33 h 77"/>
                <a:gd name="T30" fmla="*/ 35 w 68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7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21"/>
                    <a:pt x="21" y="11"/>
                    <a:pt x="3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7" y="11"/>
                    <a:pt x="57" y="21"/>
                    <a:pt x="57" y="3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5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492"/>
            <p:cNvSpPr>
              <a:spLocks noChangeArrowheads="1"/>
            </p:cNvSpPr>
            <p:nvPr/>
          </p:nvSpPr>
          <p:spPr bwMode="auto">
            <a:xfrm>
              <a:off x="6542559" y="3730104"/>
              <a:ext cx="390525" cy="2555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493"/>
            <p:cNvSpPr>
              <a:spLocks noChangeArrowheads="1"/>
            </p:cNvSpPr>
            <p:nvPr/>
          </p:nvSpPr>
          <p:spPr bwMode="auto">
            <a:xfrm>
              <a:off x="6706072" y="3812654"/>
              <a:ext cx="61913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94"/>
            <p:cNvSpPr>
              <a:spLocks/>
            </p:cNvSpPr>
            <p:nvPr/>
          </p:nvSpPr>
          <p:spPr bwMode="auto">
            <a:xfrm>
              <a:off x="6714009" y="3850754"/>
              <a:ext cx="47625" cy="63500"/>
            </a:xfrm>
            <a:custGeom>
              <a:avLst/>
              <a:gdLst>
                <a:gd name="T0" fmla="*/ 30 w 30"/>
                <a:gd name="T1" fmla="*/ 40 h 40"/>
                <a:gd name="T2" fmla="*/ 0 w 30"/>
                <a:gd name="T3" fmla="*/ 40 h 40"/>
                <a:gd name="T4" fmla="*/ 6 w 30"/>
                <a:gd name="T5" fmla="*/ 0 h 40"/>
                <a:gd name="T6" fmla="*/ 24 w 30"/>
                <a:gd name="T7" fmla="*/ 0 h 40"/>
                <a:gd name="T8" fmla="*/ 30 w 3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30" y="40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707578" y="5038725"/>
            <a:ext cx="390525" cy="424016"/>
            <a:chOff x="6542559" y="3561676"/>
            <a:chExt cx="390525" cy="424016"/>
          </a:xfrm>
        </p:grpSpPr>
        <p:sp>
          <p:nvSpPr>
            <p:cNvPr id="151" name="Rectangle 487"/>
            <p:cNvSpPr>
              <a:spLocks noChangeArrowheads="1"/>
            </p:cNvSpPr>
            <p:nvPr/>
          </p:nvSpPr>
          <p:spPr bwMode="auto">
            <a:xfrm>
              <a:off x="6572722" y="3753916"/>
              <a:ext cx="336550" cy="20796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88"/>
            <p:cNvSpPr>
              <a:spLocks/>
            </p:cNvSpPr>
            <p:nvPr/>
          </p:nvSpPr>
          <p:spPr bwMode="auto">
            <a:xfrm>
              <a:off x="6625109" y="3561676"/>
              <a:ext cx="231775" cy="261938"/>
            </a:xfrm>
            <a:custGeom>
              <a:avLst/>
              <a:gdLst>
                <a:gd name="T0" fmla="*/ 35 w 68"/>
                <a:gd name="T1" fmla="*/ 0 h 77"/>
                <a:gd name="T2" fmla="*/ 33 w 68"/>
                <a:gd name="T3" fmla="*/ 0 h 77"/>
                <a:gd name="T4" fmla="*/ 0 w 68"/>
                <a:gd name="T5" fmla="*/ 33 h 77"/>
                <a:gd name="T6" fmla="*/ 0 w 68"/>
                <a:gd name="T7" fmla="*/ 77 h 77"/>
                <a:gd name="T8" fmla="*/ 11 w 68"/>
                <a:gd name="T9" fmla="*/ 77 h 77"/>
                <a:gd name="T10" fmla="*/ 11 w 68"/>
                <a:gd name="T11" fmla="*/ 33 h 77"/>
                <a:gd name="T12" fmla="*/ 33 w 68"/>
                <a:gd name="T13" fmla="*/ 11 h 77"/>
                <a:gd name="T14" fmla="*/ 35 w 68"/>
                <a:gd name="T15" fmla="*/ 11 h 77"/>
                <a:gd name="T16" fmla="*/ 57 w 68"/>
                <a:gd name="T17" fmla="*/ 33 h 77"/>
                <a:gd name="T18" fmla="*/ 57 w 68"/>
                <a:gd name="T19" fmla="*/ 36 h 77"/>
                <a:gd name="T20" fmla="*/ 64 w 68"/>
                <a:gd name="T21" fmla="*/ 36 h 77"/>
                <a:gd name="T22" fmla="*/ 57 w 68"/>
                <a:gd name="T23" fmla="*/ 43 h 77"/>
                <a:gd name="T24" fmla="*/ 57 w 68"/>
                <a:gd name="T25" fmla="*/ 52 h 77"/>
                <a:gd name="T26" fmla="*/ 68 w 68"/>
                <a:gd name="T27" fmla="*/ 52 h 77"/>
                <a:gd name="T28" fmla="*/ 68 w 68"/>
                <a:gd name="T29" fmla="*/ 33 h 77"/>
                <a:gd name="T30" fmla="*/ 35 w 68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7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21"/>
                    <a:pt x="21" y="11"/>
                    <a:pt x="3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7" y="11"/>
                    <a:pt x="57" y="21"/>
                    <a:pt x="57" y="3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5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492"/>
            <p:cNvSpPr>
              <a:spLocks noChangeArrowheads="1"/>
            </p:cNvSpPr>
            <p:nvPr/>
          </p:nvSpPr>
          <p:spPr bwMode="auto">
            <a:xfrm>
              <a:off x="6542559" y="3730104"/>
              <a:ext cx="390525" cy="2555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493"/>
            <p:cNvSpPr>
              <a:spLocks noChangeArrowheads="1"/>
            </p:cNvSpPr>
            <p:nvPr/>
          </p:nvSpPr>
          <p:spPr bwMode="auto">
            <a:xfrm>
              <a:off x="6706072" y="3812654"/>
              <a:ext cx="61913" cy="57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94"/>
            <p:cNvSpPr>
              <a:spLocks/>
            </p:cNvSpPr>
            <p:nvPr/>
          </p:nvSpPr>
          <p:spPr bwMode="auto">
            <a:xfrm>
              <a:off x="6714009" y="3850754"/>
              <a:ext cx="47625" cy="63500"/>
            </a:xfrm>
            <a:custGeom>
              <a:avLst/>
              <a:gdLst>
                <a:gd name="T0" fmla="*/ 30 w 30"/>
                <a:gd name="T1" fmla="*/ 40 h 40"/>
                <a:gd name="T2" fmla="*/ 0 w 30"/>
                <a:gd name="T3" fmla="*/ 40 h 40"/>
                <a:gd name="T4" fmla="*/ 6 w 30"/>
                <a:gd name="T5" fmla="*/ 0 h 40"/>
                <a:gd name="T6" fmla="*/ 24 w 30"/>
                <a:gd name="T7" fmla="*/ 0 h 40"/>
                <a:gd name="T8" fmla="*/ 30 w 3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30" y="40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4" y="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649335" y="4648200"/>
            <a:ext cx="122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Private Key for </a:t>
            </a:r>
          </a:p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social.com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831517" y="4667250"/>
            <a:ext cx="122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Private Key for </a:t>
            </a:r>
          </a:p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bank.com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326229" y="5476875"/>
            <a:ext cx="122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Private Key for </a:t>
            </a:r>
          </a:p>
          <a:p>
            <a:pPr algn="ctr"/>
            <a:r>
              <a:rPr lang="en-US" sz="1200">
                <a:solidFill>
                  <a:srgbClr val="CC4949"/>
                </a:solidFill>
                <a:latin typeface="Lato" panose="020F0502020204030203" pitchFamily="34" charset="0"/>
              </a:rPr>
              <a:t>medical.com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02" y="971550"/>
            <a:ext cx="2516215" cy="2227469"/>
          </a:xfrm>
          <a:prstGeom prst="rect">
            <a:avLst/>
          </a:prstGeom>
        </p:spPr>
      </p:pic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11393236" y="-345946"/>
            <a:ext cx="269509" cy="27240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1676089" y="-345945"/>
            <a:ext cx="272408" cy="27240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8" name="Freeform 22"/>
          <p:cNvSpPr>
            <a:spLocks/>
          </p:cNvSpPr>
          <p:nvPr/>
        </p:nvSpPr>
        <p:spPr bwMode="auto">
          <a:xfrm>
            <a:off x="10272001" y="39638"/>
            <a:ext cx="1261959" cy="393515"/>
          </a:xfrm>
          <a:custGeom>
            <a:avLst/>
            <a:gdLst>
              <a:gd name="T0" fmla="*/ 155 w 155"/>
              <a:gd name="T1" fmla="*/ 0 h 48"/>
              <a:gd name="T2" fmla="*/ 77 w 155"/>
              <a:gd name="T3" fmla="*/ 48 h 48"/>
              <a:gd name="T4" fmla="*/ 0 w 155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48">
                <a:moveTo>
                  <a:pt x="155" y="0"/>
                </a:moveTo>
                <a:cubicBezTo>
                  <a:pt x="141" y="28"/>
                  <a:pt x="111" y="48"/>
                  <a:pt x="77" y="48"/>
                </a:cubicBezTo>
                <a:cubicBezTo>
                  <a:pt x="43" y="48"/>
                  <a:pt x="14" y="28"/>
                  <a:pt x="0" y="0"/>
                </a:cubicBezTo>
              </a:path>
            </a:pathLst>
          </a:custGeom>
          <a:noFill/>
          <a:ln w="61913" cap="rnd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077" y="361950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Molly’s Computer</a:t>
            </a:r>
          </a:p>
        </p:txBody>
      </p:sp>
    </p:spTree>
    <p:extLst>
      <p:ext uri="{BB962C8B-B14F-4D97-AF65-F5344CB8AC3E}">
        <p14:creationId xmlns:p14="http://schemas.microsoft.com/office/powerpoint/2010/main" val="4283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2671674"/>
            <a:ext cx="1374207" cy="1216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014" y="39180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639786" y="3425520"/>
            <a:ext cx="7049646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11454" y="2938810"/>
            <a:ext cx="4102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User requests to be authenticated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1297" y="486506"/>
            <a:ext cx="548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authenticating a 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7182" y="4173565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297182" y="2900339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3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217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8884" y="171932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51" y="2596295"/>
            <a:ext cx="930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latin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3073" y="2212811"/>
            <a:ext cx="7251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webauthnAPI.getAssertion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(challenge, options)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   .then(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assertion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/* Send assertion to server for verification*/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}).catch(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err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/*No hardware or rejected*/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853180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51" y="2098993"/>
            <a:ext cx="930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sz="1600"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967" y="3135630"/>
            <a:ext cx="715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chemeClr val="bg2"/>
                </a:solidFill>
                <a:latin typeface="Consolas" panose="020B0609020204030204" pitchFamily="49" charset="0"/>
              </a:rPr>
              <a:t>challenge = "Y2xpbWIgYSBtb3VudGFpbg";</a:t>
            </a:r>
          </a:p>
        </p:txBody>
      </p:sp>
      <p:sp>
        <p:nvSpPr>
          <p:cNvPr id="5" name="Rectangle 4"/>
          <p:cNvSpPr/>
          <p:nvPr/>
        </p:nvSpPr>
        <p:spPr>
          <a:xfrm>
            <a:off x="3100016" y="816701"/>
            <a:ext cx="5867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getAssertion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challenge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options)</a:t>
            </a:r>
          </a:p>
        </p:txBody>
      </p:sp>
    </p:spTree>
    <p:extLst>
      <p:ext uri="{BB962C8B-B14F-4D97-AF65-F5344CB8AC3E}">
        <p14:creationId xmlns:p14="http://schemas.microsoft.com/office/powerpoint/2010/main" val="2065741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51" y="2596295"/>
            <a:ext cx="9307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options</a:t>
            </a:r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= {</a:t>
            </a:r>
          </a:p>
          <a:p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 err="1">
                <a:solidFill>
                  <a:schemeClr val="bg2"/>
                </a:solidFill>
                <a:latin typeface="Consolas" panose="020B0609020204030204" pitchFamily="49" charset="0"/>
              </a:rPr>
              <a:t>timeoutSeconds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300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  // 5 minutes</a:t>
            </a:r>
          </a:p>
          <a:p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 err="1">
                <a:solidFill>
                  <a:schemeClr val="bg2"/>
                </a:solidFill>
                <a:latin typeface="Consolas" panose="020B0609020204030204" pitchFamily="49" charset="0"/>
              </a:rPr>
              <a:t>allowList</a:t>
            </a: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: []</a:t>
            </a:r>
          </a:p>
          <a:p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              };</a:t>
            </a:r>
            <a:endParaRPr lang="en-US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9895" y="910939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getAssertion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(challenge,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options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50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2182" y="1492394"/>
            <a:ext cx="10063018" cy="47995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1039" y="1751009"/>
            <a:ext cx="7023076" cy="42473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cred1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 = {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type: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ScopedCred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id: "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ISEhISEhIWhpIHRoZXJlISEhISEhIQo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="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cred2 = {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type: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ScopedCred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id: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"cm9zZXMgYXJlIHJlZCwgdmlvbGV0cyBhcmUgYmx1ZQo="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options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= {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                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timeoutSeconds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300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	  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allowList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[cred1,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cred2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}; </a:t>
            </a:r>
            <a:r>
              <a:rPr lang="EN-US" sz="1200" dirty="0">
                <a:latin typeface="Consolas" panose="020B0609020204030204" pitchFamily="49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9740" y="660090"/>
            <a:ext cx="5622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getAssertion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(challenge,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options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8215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484" y="503296"/>
            <a:ext cx="421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Login using no credentials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1729" y="5279633"/>
            <a:ext cx="53605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All credentials from Outlook.com</a:t>
            </a:r>
          </a:p>
        </p:txBody>
      </p:sp>
      <p:sp>
        <p:nvSpPr>
          <p:cNvPr id="22" name="Rounded Rectangle 2067"/>
          <p:cNvSpPr>
            <a:spLocks noChangeAspect="1"/>
          </p:cNvSpPr>
          <p:nvPr/>
        </p:nvSpPr>
        <p:spPr bwMode="auto">
          <a:xfrm>
            <a:off x="728066" y="1375409"/>
            <a:ext cx="3964250" cy="3107546"/>
          </a:xfrm>
          <a:custGeom>
            <a:avLst/>
            <a:gdLst/>
            <a:ahLst/>
            <a:cxnLst/>
            <a:rect l="l" t="t" r="r" b="b"/>
            <a:pathLst>
              <a:path w="774642" h="668338">
                <a:moveTo>
                  <a:pt x="23096" y="125998"/>
                </a:moveTo>
                <a:lnTo>
                  <a:pt x="23096" y="644525"/>
                </a:lnTo>
                <a:lnTo>
                  <a:pt x="751547" y="644525"/>
                </a:lnTo>
                <a:lnTo>
                  <a:pt x="751547" y="125998"/>
                </a:lnTo>
                <a:close/>
                <a:moveTo>
                  <a:pt x="217683" y="31750"/>
                </a:moveTo>
                <a:cubicBezTo>
                  <a:pt x="200008" y="31750"/>
                  <a:pt x="185679" y="46079"/>
                  <a:pt x="185679" y="63754"/>
                </a:cubicBezTo>
                <a:cubicBezTo>
                  <a:pt x="185679" y="81429"/>
                  <a:pt x="200008" y="95758"/>
                  <a:pt x="217683" y="95758"/>
                </a:cubicBezTo>
                <a:cubicBezTo>
                  <a:pt x="235358" y="95758"/>
                  <a:pt x="249687" y="81429"/>
                  <a:pt x="249687" y="63754"/>
                </a:cubicBezTo>
                <a:cubicBezTo>
                  <a:pt x="249687" y="46079"/>
                  <a:pt x="235358" y="31750"/>
                  <a:pt x="217683" y="31750"/>
                </a:cubicBezTo>
                <a:close/>
                <a:moveTo>
                  <a:pt x="136392" y="31750"/>
                </a:moveTo>
                <a:cubicBezTo>
                  <a:pt x="118717" y="31750"/>
                  <a:pt x="104388" y="46079"/>
                  <a:pt x="104388" y="63754"/>
                </a:cubicBezTo>
                <a:cubicBezTo>
                  <a:pt x="104388" y="81429"/>
                  <a:pt x="118717" y="95758"/>
                  <a:pt x="136392" y="95758"/>
                </a:cubicBezTo>
                <a:cubicBezTo>
                  <a:pt x="154067" y="95758"/>
                  <a:pt x="168396" y="81429"/>
                  <a:pt x="168396" y="63754"/>
                </a:cubicBezTo>
                <a:cubicBezTo>
                  <a:pt x="168396" y="46079"/>
                  <a:pt x="154067" y="31750"/>
                  <a:pt x="136392" y="31750"/>
                </a:cubicBezTo>
                <a:close/>
                <a:moveTo>
                  <a:pt x="55100" y="31750"/>
                </a:moveTo>
                <a:cubicBezTo>
                  <a:pt x="37425" y="31750"/>
                  <a:pt x="23096" y="46079"/>
                  <a:pt x="23096" y="63754"/>
                </a:cubicBezTo>
                <a:cubicBezTo>
                  <a:pt x="23096" y="81429"/>
                  <a:pt x="37425" y="95758"/>
                  <a:pt x="55100" y="95758"/>
                </a:cubicBezTo>
                <a:cubicBezTo>
                  <a:pt x="72775" y="95758"/>
                  <a:pt x="87104" y="81429"/>
                  <a:pt x="87104" y="63754"/>
                </a:cubicBezTo>
                <a:cubicBezTo>
                  <a:pt x="87104" y="46079"/>
                  <a:pt x="72775" y="31750"/>
                  <a:pt x="55100" y="31750"/>
                </a:cubicBezTo>
                <a:close/>
                <a:moveTo>
                  <a:pt x="27255" y="0"/>
                </a:moveTo>
                <a:lnTo>
                  <a:pt x="747387" y="0"/>
                </a:lnTo>
                <a:cubicBezTo>
                  <a:pt x="762440" y="0"/>
                  <a:pt x="774642" y="12202"/>
                  <a:pt x="774642" y="27255"/>
                </a:cubicBezTo>
                <a:lnTo>
                  <a:pt x="774642" y="641083"/>
                </a:lnTo>
                <a:cubicBezTo>
                  <a:pt x="774642" y="656136"/>
                  <a:pt x="762440" y="668338"/>
                  <a:pt x="747387" y="668338"/>
                </a:cubicBezTo>
                <a:lnTo>
                  <a:pt x="27255" y="668338"/>
                </a:lnTo>
                <a:cubicBezTo>
                  <a:pt x="12202" y="668338"/>
                  <a:pt x="0" y="656136"/>
                  <a:pt x="0" y="641083"/>
                </a:cubicBezTo>
                <a:lnTo>
                  <a:pt x="0" y="27255"/>
                </a:lnTo>
                <a:cubicBezTo>
                  <a:pt x="0" y="12202"/>
                  <a:pt x="12202" y="0"/>
                  <a:pt x="27255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spc="-38" err="1">
              <a:solidFill>
                <a:srgbClr val="CC4949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ounded Rectangle 57"/>
          <p:cNvSpPr/>
          <p:nvPr/>
        </p:nvSpPr>
        <p:spPr bwMode="auto">
          <a:xfrm>
            <a:off x="1074821" y="2122318"/>
            <a:ext cx="3328737" cy="2009270"/>
          </a:xfrm>
          <a:prstGeom prst="roundRect">
            <a:avLst>
              <a:gd name="adj" fmla="val 7423"/>
            </a:avLst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4335" y="3068574"/>
            <a:ext cx="2126358" cy="5248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094" y="3142441"/>
            <a:ext cx="260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	Login Here</a:t>
            </a:r>
          </a:p>
        </p:txBody>
      </p:sp>
      <p:cxnSp>
        <p:nvCxnSpPr>
          <p:cNvPr id="37" name="Connector: Elbow 36"/>
          <p:cNvCxnSpPr>
            <a:cxnSpLocks/>
          </p:cNvCxnSpPr>
          <p:nvPr/>
        </p:nvCxnSpPr>
        <p:spPr>
          <a:xfrm rot="10800000" flipV="1">
            <a:off x="5140853" y="2414728"/>
            <a:ext cx="1452453" cy="97778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80735" y="1796714"/>
            <a:ext cx="4924926" cy="11069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03094" y="4876803"/>
            <a:ext cx="0" cy="649705"/>
          </a:xfrm>
          <a:prstGeom prst="line">
            <a:avLst/>
          </a:prstGeom>
          <a:ln w="28575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95073" y="5526508"/>
            <a:ext cx="2437759" cy="0"/>
          </a:xfrm>
          <a:prstGeom prst="straightConnector1">
            <a:avLst/>
          </a:prstGeom>
          <a:ln w="2857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62370" y="2230061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allowList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[]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8953" y="2230061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Outlook.com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139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1418" y="609600"/>
            <a:ext cx="7868652" cy="55024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476" y="985838"/>
            <a:ext cx="6810549" cy="4619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Lato" panose="020F0502020204030203" pitchFamily="34" charset="0"/>
              </a:rPr>
              <a:t>Microsoft.com needs your identity</a:t>
            </a:r>
            <a:endParaRPr lang="en-US" sz="240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622" y="1983451"/>
            <a:ext cx="2983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mollywork@outlook.com</a:t>
            </a:r>
          </a:p>
          <a:p>
            <a:r>
              <a:rPr lang="en-US" sz="2000">
                <a:latin typeface="Lato" panose="020F0502020204030203" pitchFamily="34" charset="0"/>
              </a:rPr>
              <a:t>Molly Dalton</a:t>
            </a:r>
          </a:p>
          <a:p>
            <a:r>
              <a:rPr lang="en-US" sz="2000">
                <a:latin typeface="Lato" panose="020F0502020204030203" pitchFamily="34" charset="0"/>
              </a:rPr>
              <a:t>Microsoft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622" y="3578887"/>
            <a:ext cx="3376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mollypersonal@outlook.com</a:t>
            </a:r>
          </a:p>
          <a:p>
            <a:r>
              <a:rPr lang="en-US" sz="2000">
                <a:latin typeface="Lato" panose="020F0502020204030203" pitchFamily="34" charset="0"/>
              </a:rPr>
              <a:t>Molly Dalton</a:t>
            </a:r>
          </a:p>
          <a:p>
            <a:r>
              <a:rPr lang="en-US" sz="2000">
                <a:latin typeface="Lato" panose="020F0502020204030203" pitchFamily="34" charset="0"/>
              </a:rPr>
              <a:t>Microsoft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93" y="3411194"/>
            <a:ext cx="1433368" cy="1497267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t="6565" r="26090" b="18190"/>
          <a:stretch/>
        </p:blipFill>
        <p:spPr>
          <a:xfrm>
            <a:off x="2924461" y="1748963"/>
            <a:ext cx="1433368" cy="1484638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200268" y="5125453"/>
            <a:ext cx="1331495" cy="505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80324" y="5120686"/>
            <a:ext cx="1331495" cy="505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1397" y="518868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8290" y="518868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253861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47131"/>
            <a:ext cx="10058400" cy="3657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7965" y="2494919"/>
            <a:ext cx="930735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userAccountInformation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= {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rpDisplayName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“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Outlook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 Email”,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displayName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“Molly Dalton”,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name: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“mollypersonal@outlook.com”,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id:		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“123345436344234242”,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Consolas" panose="020B0609020204030204" pitchFamily="49" charset="0"/>
              </a:rPr>
              <a:t>imageURL</a:t>
            </a:r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: 	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https:///pics.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outlook</a:t>
            </a:r>
            <a:r>
              <a:rPr lang="EN-US" dirty="0">
                <a:solidFill>
                  <a:srgbClr val="CB755D"/>
                </a:solidFill>
                <a:latin typeface="Consolas" panose="020B0609020204030204" pitchFamily="49" charset="0"/>
              </a:rPr>
              <a:t>.com/mad</a:t>
            </a:r>
          </a:p>
          <a:p>
            <a:r>
              <a:rPr lang="EN-US" dirty="0">
                <a:solidFill>
                  <a:schemeClr val="bg2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864" y="6692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4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44589" y="1674112"/>
            <a:ext cx="3561348" cy="460408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2484" y="503296"/>
            <a:ext cx="35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Login using username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8254" y="3810781"/>
            <a:ext cx="347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“12321232312” -</a:t>
            </a:r>
            <a:r>
              <a:rPr lang="en-US">
                <a:latin typeface="Lato" panose="020F0502020204030203" pitchFamily="34" charset="0"/>
              </a:rPr>
              <a:t> Credential ID</a:t>
            </a:r>
          </a:p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1118" y="5351726"/>
            <a:ext cx="20712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Outlook.com</a:t>
            </a:r>
          </a:p>
        </p:txBody>
      </p:sp>
      <p:sp>
        <p:nvSpPr>
          <p:cNvPr id="22" name="Rounded Rectangle 2067"/>
          <p:cNvSpPr>
            <a:spLocks noChangeAspect="1"/>
          </p:cNvSpPr>
          <p:nvPr/>
        </p:nvSpPr>
        <p:spPr bwMode="auto">
          <a:xfrm>
            <a:off x="728066" y="2009068"/>
            <a:ext cx="3964250" cy="3107546"/>
          </a:xfrm>
          <a:custGeom>
            <a:avLst/>
            <a:gdLst/>
            <a:ahLst/>
            <a:cxnLst/>
            <a:rect l="l" t="t" r="r" b="b"/>
            <a:pathLst>
              <a:path w="774642" h="668338">
                <a:moveTo>
                  <a:pt x="23096" y="125998"/>
                </a:moveTo>
                <a:lnTo>
                  <a:pt x="23096" y="644525"/>
                </a:lnTo>
                <a:lnTo>
                  <a:pt x="751547" y="644525"/>
                </a:lnTo>
                <a:lnTo>
                  <a:pt x="751547" y="125998"/>
                </a:lnTo>
                <a:close/>
                <a:moveTo>
                  <a:pt x="217683" y="31750"/>
                </a:moveTo>
                <a:cubicBezTo>
                  <a:pt x="200008" y="31750"/>
                  <a:pt x="185679" y="46079"/>
                  <a:pt x="185679" y="63754"/>
                </a:cubicBezTo>
                <a:cubicBezTo>
                  <a:pt x="185679" y="81429"/>
                  <a:pt x="200008" y="95758"/>
                  <a:pt x="217683" y="95758"/>
                </a:cubicBezTo>
                <a:cubicBezTo>
                  <a:pt x="235358" y="95758"/>
                  <a:pt x="249687" y="81429"/>
                  <a:pt x="249687" y="63754"/>
                </a:cubicBezTo>
                <a:cubicBezTo>
                  <a:pt x="249687" y="46079"/>
                  <a:pt x="235358" y="31750"/>
                  <a:pt x="217683" y="31750"/>
                </a:cubicBezTo>
                <a:close/>
                <a:moveTo>
                  <a:pt x="136392" y="31750"/>
                </a:moveTo>
                <a:cubicBezTo>
                  <a:pt x="118717" y="31750"/>
                  <a:pt x="104388" y="46079"/>
                  <a:pt x="104388" y="63754"/>
                </a:cubicBezTo>
                <a:cubicBezTo>
                  <a:pt x="104388" y="81429"/>
                  <a:pt x="118717" y="95758"/>
                  <a:pt x="136392" y="95758"/>
                </a:cubicBezTo>
                <a:cubicBezTo>
                  <a:pt x="154067" y="95758"/>
                  <a:pt x="168396" y="81429"/>
                  <a:pt x="168396" y="63754"/>
                </a:cubicBezTo>
                <a:cubicBezTo>
                  <a:pt x="168396" y="46079"/>
                  <a:pt x="154067" y="31750"/>
                  <a:pt x="136392" y="31750"/>
                </a:cubicBezTo>
                <a:close/>
                <a:moveTo>
                  <a:pt x="55100" y="31750"/>
                </a:moveTo>
                <a:cubicBezTo>
                  <a:pt x="37425" y="31750"/>
                  <a:pt x="23096" y="46079"/>
                  <a:pt x="23096" y="63754"/>
                </a:cubicBezTo>
                <a:cubicBezTo>
                  <a:pt x="23096" y="81429"/>
                  <a:pt x="37425" y="95758"/>
                  <a:pt x="55100" y="95758"/>
                </a:cubicBezTo>
                <a:cubicBezTo>
                  <a:pt x="72775" y="95758"/>
                  <a:pt x="87104" y="81429"/>
                  <a:pt x="87104" y="63754"/>
                </a:cubicBezTo>
                <a:cubicBezTo>
                  <a:pt x="87104" y="46079"/>
                  <a:pt x="72775" y="31750"/>
                  <a:pt x="55100" y="31750"/>
                </a:cubicBezTo>
                <a:close/>
                <a:moveTo>
                  <a:pt x="27255" y="0"/>
                </a:moveTo>
                <a:lnTo>
                  <a:pt x="747387" y="0"/>
                </a:lnTo>
                <a:cubicBezTo>
                  <a:pt x="762440" y="0"/>
                  <a:pt x="774642" y="12202"/>
                  <a:pt x="774642" y="27255"/>
                </a:cubicBezTo>
                <a:lnTo>
                  <a:pt x="774642" y="641083"/>
                </a:lnTo>
                <a:cubicBezTo>
                  <a:pt x="774642" y="656136"/>
                  <a:pt x="762440" y="668338"/>
                  <a:pt x="747387" y="668338"/>
                </a:cubicBezTo>
                <a:lnTo>
                  <a:pt x="27255" y="668338"/>
                </a:lnTo>
                <a:cubicBezTo>
                  <a:pt x="12202" y="668338"/>
                  <a:pt x="0" y="656136"/>
                  <a:pt x="0" y="641083"/>
                </a:cubicBezTo>
                <a:lnTo>
                  <a:pt x="0" y="27255"/>
                </a:lnTo>
                <a:cubicBezTo>
                  <a:pt x="0" y="12202"/>
                  <a:pt x="12202" y="0"/>
                  <a:pt x="27255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spc="-38" err="1">
              <a:solidFill>
                <a:srgbClr val="CC4949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ounded Rectangle 57"/>
          <p:cNvSpPr/>
          <p:nvPr/>
        </p:nvSpPr>
        <p:spPr bwMode="auto">
          <a:xfrm>
            <a:off x="1074821" y="2755977"/>
            <a:ext cx="3328737" cy="2009270"/>
          </a:xfrm>
          <a:prstGeom prst="roundRect">
            <a:avLst>
              <a:gd name="adj" fmla="val 7423"/>
            </a:avLst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4335" y="3742338"/>
            <a:ext cx="2126358" cy="5248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094" y="3776100"/>
            <a:ext cx="260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	</a:t>
            </a:r>
            <a:r>
              <a:rPr lang="en-US" sz="2000" err="1">
                <a:latin typeface="Lato" panose="020F0502020204030203" pitchFamily="34" charset="0"/>
              </a:rPr>
              <a:t>madMolly</a:t>
            </a:r>
            <a:endParaRPr lang="en-US" sz="200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7788" y="3120975"/>
            <a:ext cx="2502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Login with username</a:t>
            </a:r>
            <a:endParaRPr lang="en-US" sz="200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7836568" y="2518611"/>
            <a:ext cx="3569369" cy="17583"/>
          </a:xfrm>
          <a:prstGeom prst="line">
            <a:avLst/>
          </a:prstGeom>
          <a:ln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80199" y="1868112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Lato" panose="020F0502020204030203" pitchFamily="34" charset="0"/>
              </a:rPr>
              <a:t>UserInfo</a:t>
            </a:r>
            <a:endParaRPr lang="en-US" sz="2400">
              <a:latin typeface="Lato" panose="020F0502020204030203" pitchFamily="34" charset="0"/>
            </a:endParaRPr>
          </a:p>
        </p:txBody>
      </p:sp>
      <p:cxnSp>
        <p:nvCxnSpPr>
          <p:cNvPr id="37" name="Connector: Elbow 36"/>
          <p:cNvCxnSpPr/>
          <p:nvPr/>
        </p:nvCxnSpPr>
        <p:spPr>
          <a:xfrm>
            <a:off x="4908884" y="3120975"/>
            <a:ext cx="2550695" cy="122643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124"/>
          <p:cNvSpPr>
            <a:spLocks noEditPoints="1"/>
          </p:cNvSpPr>
          <p:nvPr/>
        </p:nvSpPr>
        <p:spPr bwMode="auto">
          <a:xfrm>
            <a:off x="8411434" y="4527243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46681" y="4641472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147061" y="5473817"/>
            <a:ext cx="255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Additional Information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44939" y="4684173"/>
            <a:ext cx="136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- Public Key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89910" y="3117651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Lato" panose="020F0502020204030203" pitchFamily="34" charset="0"/>
              </a:rPr>
              <a:t>madMolly</a:t>
            </a:r>
            <a:r>
              <a:rPr lang="en-US">
                <a:latin typeface="Lato" panose="020F0502020204030203" pitchFamily="34" charset="0"/>
              </a:rPr>
              <a:t> - Username</a:t>
            </a:r>
          </a:p>
        </p:txBody>
      </p:sp>
    </p:spTree>
    <p:extLst>
      <p:ext uri="{BB962C8B-B14F-4D97-AF65-F5344CB8AC3E}">
        <p14:creationId xmlns:p14="http://schemas.microsoft.com/office/powerpoint/2010/main" val="277447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5" y="593558"/>
            <a:ext cx="7573418" cy="55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2671674"/>
            <a:ext cx="1374207" cy="1216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014" y="39180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10800000">
            <a:off x="3340959" y="4102190"/>
            <a:ext cx="572256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9877" y="4176878"/>
            <a:ext cx="240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getAssertion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8103" y="3702078"/>
            <a:ext cx="508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sends Challenge down to the authenticator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880416" y="3048528"/>
            <a:ext cx="6792972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80660" y="2561818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Requests to be authenticated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1297" y="486506"/>
            <a:ext cx="548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authenticating a 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97182" y="4165540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0297182" y="2916377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7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845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7051" y="3074074"/>
            <a:ext cx="930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en-US" sz="1600">
                <a:latin typeface="Consolas" panose="020B0609020204030204" pitchFamily="49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44" y="1462468"/>
            <a:ext cx="6369969" cy="3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219" y="1435768"/>
            <a:ext cx="3834063" cy="633664"/>
          </a:xfrm>
          <a:prstGeom prst="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9530" y="1443790"/>
            <a:ext cx="3834063" cy="633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24"/>
          <p:cNvSpPr>
            <a:spLocks noEditPoints="1"/>
          </p:cNvSpPr>
          <p:nvPr/>
        </p:nvSpPr>
        <p:spPr bwMode="auto">
          <a:xfrm>
            <a:off x="1994820" y="3273416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2130067" y="3355561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1588741" y="2893168"/>
            <a:ext cx="1320474" cy="1320474"/>
          </a:xfrm>
          <a:prstGeom prst="round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3177" y="1592181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Lato" panose="020F0502020204030203" pitchFamily="34" charset="0"/>
              </a:rPr>
              <a:t>authenticatorData</a:t>
            </a:r>
            <a:endParaRPr lang="en-US" sz="2000">
              <a:latin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54066" y="1567934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latin typeface="Lato" panose="020F0502020204030203" pitchFamily="34" charset="0"/>
              </a:rPr>
              <a:t>clientDataHash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469" y="3372295"/>
            <a:ext cx="2552065" cy="326870"/>
          </a:xfrm>
          <a:prstGeom prst="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Rectangle 26"/>
          <p:cNvSpPr/>
          <p:nvPr/>
        </p:nvSpPr>
        <p:spPr>
          <a:xfrm>
            <a:off x="8624416" y="3369612"/>
            <a:ext cx="2552065" cy="32687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TextBox 27"/>
          <p:cNvSpPr txBox="1"/>
          <p:nvPr/>
        </p:nvSpPr>
        <p:spPr>
          <a:xfrm>
            <a:off x="6788428" y="3419916"/>
            <a:ext cx="151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latin typeface="Lato" panose="020F0502020204030203" pitchFamily="34" charset="0"/>
              </a:rPr>
              <a:t>authenticatorData</a:t>
            </a:r>
            <a:endParaRPr lang="en-US" sz="1200"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59449" y="3393929"/>
            <a:ext cx="11707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err="1">
                <a:latin typeface="Lato" panose="020F0502020204030203" pitchFamily="34" charset="0"/>
              </a:rPr>
              <a:t>clientDataHash</a:t>
            </a:r>
            <a:endParaRPr lang="en-US" sz="1100">
              <a:latin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200" y="4588329"/>
            <a:ext cx="6438900" cy="511628"/>
          </a:xfrm>
          <a:prstGeom prst="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81520" y="462813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Lato" panose="020F0502020204030203" pitchFamily="34" charset="0"/>
              </a:rPr>
              <a:t>Signature</a:t>
            </a:r>
          </a:p>
        </p:txBody>
      </p:sp>
      <p:cxnSp>
        <p:nvCxnSpPr>
          <p:cNvPr id="40" name="Connector: Elbow 39"/>
          <p:cNvCxnSpPr>
            <a:cxnSpLocks/>
          </p:cNvCxnSpPr>
          <p:nvPr/>
        </p:nvCxnSpPr>
        <p:spPr>
          <a:xfrm rot="5400000">
            <a:off x="8013992" y="2653439"/>
            <a:ext cx="1151970" cy="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/>
          <p:cNvCxnSpPr>
            <a:cxnSpLocks/>
            <a:stCxn id="3" idx="2"/>
          </p:cNvCxnSpPr>
          <p:nvPr/>
        </p:nvCxnSpPr>
        <p:spPr>
          <a:xfrm rot="16200000" flipH="1">
            <a:off x="5560835" y="-347153"/>
            <a:ext cx="612557" cy="544572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589976" y="3837214"/>
            <a:ext cx="0" cy="636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4" idx="3"/>
          </p:cNvCxnSpPr>
          <p:nvPr/>
        </p:nvCxnSpPr>
        <p:spPr>
          <a:xfrm>
            <a:off x="2909215" y="3553405"/>
            <a:ext cx="29578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449464" y="414477"/>
            <a:ext cx="509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signing a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7140" y="4619134"/>
            <a:ext cx="148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Private Key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025" y="149855"/>
            <a:ext cx="1374207" cy="12165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853285" y="139623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039938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2671674"/>
            <a:ext cx="1374207" cy="1216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014" y="39180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695771" y="4032645"/>
            <a:ext cx="5722569" cy="0"/>
          </a:xfrm>
          <a:prstGeom prst="straightConnector1">
            <a:avLst/>
          </a:prstGeom>
          <a:ln w="19050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rot="10800000">
            <a:off x="3653778" y="2921836"/>
            <a:ext cx="572256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696" y="2996524"/>
            <a:ext cx="240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getAssertion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4056" y="2521724"/>
            <a:ext cx="508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sends Challenge down to the authenticator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63586" y="4107333"/>
            <a:ext cx="400715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dirty="0" err="1">
                <a:solidFill>
                  <a:srgbClr val="CC4949"/>
                </a:solidFill>
                <a:latin typeface="Lato" panose="020F0502020204030203" pitchFamily="34" charset="0"/>
              </a:rPr>
              <a:t>getAssertion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 promise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 resolved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6101" y="369797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signs challenge with private key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639786" y="1933609"/>
            <a:ext cx="7760237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80660" y="1446899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Requests to be authenticated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1297" y="486506"/>
            <a:ext cx="548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authenticating a 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97182" y="3863463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0297182" y="2614300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7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71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44589" y="1674112"/>
            <a:ext cx="3561348" cy="460408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8254" y="3810781"/>
            <a:ext cx="347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“12321232312” -</a:t>
            </a:r>
            <a:r>
              <a:rPr lang="en-US">
                <a:latin typeface="Lato" panose="020F0502020204030203" pitchFamily="34" charset="0"/>
              </a:rPr>
              <a:t> Credential ID</a:t>
            </a:r>
          </a:p>
          <a:p>
            <a:endParaRPr lang="en-US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79" y="2015357"/>
            <a:ext cx="20712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sp>
        <p:nvSpPr>
          <p:cNvPr id="22" name="Rounded Rectangle 2067"/>
          <p:cNvSpPr>
            <a:spLocks noChangeAspect="1"/>
          </p:cNvSpPr>
          <p:nvPr/>
        </p:nvSpPr>
        <p:spPr bwMode="auto">
          <a:xfrm>
            <a:off x="328496" y="431199"/>
            <a:ext cx="1833048" cy="1436913"/>
          </a:xfrm>
          <a:custGeom>
            <a:avLst/>
            <a:gdLst/>
            <a:ahLst/>
            <a:cxnLst/>
            <a:rect l="l" t="t" r="r" b="b"/>
            <a:pathLst>
              <a:path w="774642" h="668338">
                <a:moveTo>
                  <a:pt x="23096" y="125998"/>
                </a:moveTo>
                <a:lnTo>
                  <a:pt x="23096" y="644525"/>
                </a:lnTo>
                <a:lnTo>
                  <a:pt x="751547" y="644525"/>
                </a:lnTo>
                <a:lnTo>
                  <a:pt x="751547" y="125998"/>
                </a:lnTo>
                <a:close/>
                <a:moveTo>
                  <a:pt x="217683" y="31750"/>
                </a:moveTo>
                <a:cubicBezTo>
                  <a:pt x="200008" y="31750"/>
                  <a:pt x="185679" y="46079"/>
                  <a:pt x="185679" y="63754"/>
                </a:cubicBezTo>
                <a:cubicBezTo>
                  <a:pt x="185679" y="81429"/>
                  <a:pt x="200008" y="95758"/>
                  <a:pt x="217683" y="95758"/>
                </a:cubicBezTo>
                <a:cubicBezTo>
                  <a:pt x="235358" y="95758"/>
                  <a:pt x="249687" y="81429"/>
                  <a:pt x="249687" y="63754"/>
                </a:cubicBezTo>
                <a:cubicBezTo>
                  <a:pt x="249687" y="46079"/>
                  <a:pt x="235358" y="31750"/>
                  <a:pt x="217683" y="31750"/>
                </a:cubicBezTo>
                <a:close/>
                <a:moveTo>
                  <a:pt x="136392" y="31750"/>
                </a:moveTo>
                <a:cubicBezTo>
                  <a:pt x="118717" y="31750"/>
                  <a:pt x="104388" y="46079"/>
                  <a:pt x="104388" y="63754"/>
                </a:cubicBezTo>
                <a:cubicBezTo>
                  <a:pt x="104388" y="81429"/>
                  <a:pt x="118717" y="95758"/>
                  <a:pt x="136392" y="95758"/>
                </a:cubicBezTo>
                <a:cubicBezTo>
                  <a:pt x="154067" y="95758"/>
                  <a:pt x="168396" y="81429"/>
                  <a:pt x="168396" y="63754"/>
                </a:cubicBezTo>
                <a:cubicBezTo>
                  <a:pt x="168396" y="46079"/>
                  <a:pt x="154067" y="31750"/>
                  <a:pt x="136392" y="31750"/>
                </a:cubicBezTo>
                <a:close/>
                <a:moveTo>
                  <a:pt x="55100" y="31750"/>
                </a:moveTo>
                <a:cubicBezTo>
                  <a:pt x="37425" y="31750"/>
                  <a:pt x="23096" y="46079"/>
                  <a:pt x="23096" y="63754"/>
                </a:cubicBezTo>
                <a:cubicBezTo>
                  <a:pt x="23096" y="81429"/>
                  <a:pt x="37425" y="95758"/>
                  <a:pt x="55100" y="95758"/>
                </a:cubicBezTo>
                <a:cubicBezTo>
                  <a:pt x="72775" y="95758"/>
                  <a:pt x="87104" y="81429"/>
                  <a:pt x="87104" y="63754"/>
                </a:cubicBezTo>
                <a:cubicBezTo>
                  <a:pt x="87104" y="46079"/>
                  <a:pt x="72775" y="31750"/>
                  <a:pt x="55100" y="31750"/>
                </a:cubicBezTo>
                <a:close/>
                <a:moveTo>
                  <a:pt x="27255" y="0"/>
                </a:moveTo>
                <a:lnTo>
                  <a:pt x="747387" y="0"/>
                </a:lnTo>
                <a:cubicBezTo>
                  <a:pt x="762440" y="0"/>
                  <a:pt x="774642" y="12202"/>
                  <a:pt x="774642" y="27255"/>
                </a:cubicBezTo>
                <a:lnTo>
                  <a:pt x="774642" y="641083"/>
                </a:lnTo>
                <a:cubicBezTo>
                  <a:pt x="774642" y="656136"/>
                  <a:pt x="762440" y="668338"/>
                  <a:pt x="747387" y="668338"/>
                </a:cubicBezTo>
                <a:lnTo>
                  <a:pt x="27255" y="668338"/>
                </a:lnTo>
                <a:cubicBezTo>
                  <a:pt x="12202" y="668338"/>
                  <a:pt x="0" y="656136"/>
                  <a:pt x="0" y="641083"/>
                </a:cubicBezTo>
                <a:lnTo>
                  <a:pt x="0" y="27255"/>
                </a:lnTo>
                <a:cubicBezTo>
                  <a:pt x="0" y="12202"/>
                  <a:pt x="12202" y="0"/>
                  <a:pt x="27255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spc="-38" err="1">
              <a:solidFill>
                <a:srgbClr val="CC4949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ounded Rectangle 57"/>
          <p:cNvSpPr/>
          <p:nvPr/>
        </p:nvSpPr>
        <p:spPr bwMode="auto">
          <a:xfrm>
            <a:off x="537883" y="809277"/>
            <a:ext cx="1400814" cy="881212"/>
          </a:xfrm>
          <a:prstGeom prst="roundRect">
            <a:avLst>
              <a:gd name="adj" fmla="val 7423"/>
            </a:avLst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2"/>
              </a:solidFill>
              <a:latin typeface="Lato" panose="020F0502020204030203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7836568" y="2518611"/>
            <a:ext cx="3569369" cy="17583"/>
          </a:xfrm>
          <a:prstGeom prst="line">
            <a:avLst/>
          </a:prstGeom>
          <a:ln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780199" y="1868112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>
                <a:latin typeface="Lato" panose="020F0502020204030203" pitchFamily="34" charset="0"/>
              </a:rPr>
              <a:t>UserInfo</a:t>
            </a:r>
            <a:endParaRPr lang="en-US" sz="2400">
              <a:latin typeface="Lato" panose="020F0502020204030203" pitchFamily="34" charset="0"/>
            </a:endParaRPr>
          </a:p>
        </p:txBody>
      </p:sp>
      <p:cxnSp>
        <p:nvCxnSpPr>
          <p:cNvPr id="33" name="Connector: Elbow 32"/>
          <p:cNvCxnSpPr/>
          <p:nvPr/>
        </p:nvCxnSpPr>
        <p:spPr>
          <a:xfrm>
            <a:off x="4756609" y="4074211"/>
            <a:ext cx="2550695" cy="122643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124"/>
          <p:cNvSpPr>
            <a:spLocks noEditPoints="1"/>
          </p:cNvSpPr>
          <p:nvPr/>
        </p:nvSpPr>
        <p:spPr bwMode="auto">
          <a:xfrm>
            <a:off x="8411434" y="4527243"/>
            <a:ext cx="553115" cy="552067"/>
          </a:xfrm>
          <a:custGeom>
            <a:avLst/>
            <a:gdLst>
              <a:gd name="T0" fmla="*/ 128 w 128"/>
              <a:gd name="T1" fmla="*/ 128 h 128"/>
              <a:gd name="T2" fmla="*/ 96 w 128"/>
              <a:gd name="T3" fmla="*/ 128 h 128"/>
              <a:gd name="T4" fmla="*/ 96 w 128"/>
              <a:gd name="T5" fmla="*/ 112 h 128"/>
              <a:gd name="T6" fmla="*/ 80 w 128"/>
              <a:gd name="T7" fmla="*/ 112 h 128"/>
              <a:gd name="T8" fmla="*/ 80 w 128"/>
              <a:gd name="T9" fmla="*/ 96 h 128"/>
              <a:gd name="T10" fmla="*/ 64 w 128"/>
              <a:gd name="T11" fmla="*/ 96 h 128"/>
              <a:gd name="T12" fmla="*/ 64 w 128"/>
              <a:gd name="T13" fmla="*/ 83 h 128"/>
              <a:gd name="T14" fmla="*/ 44 w 128"/>
              <a:gd name="T15" fmla="*/ 88 h 128"/>
              <a:gd name="T16" fmla="*/ 0 w 128"/>
              <a:gd name="T17" fmla="*/ 44 h 128"/>
              <a:gd name="T18" fmla="*/ 44 w 128"/>
              <a:gd name="T19" fmla="*/ 0 h 128"/>
              <a:gd name="T20" fmla="*/ 88 w 128"/>
              <a:gd name="T21" fmla="*/ 44 h 128"/>
              <a:gd name="T22" fmla="*/ 86 w 128"/>
              <a:gd name="T23" fmla="*/ 56 h 128"/>
              <a:gd name="T24" fmla="*/ 128 w 128"/>
              <a:gd name="T25" fmla="*/ 98 h 128"/>
              <a:gd name="T26" fmla="*/ 128 w 128"/>
              <a:gd name="T27" fmla="*/ 128 h 128"/>
              <a:gd name="T28" fmla="*/ 104 w 128"/>
              <a:gd name="T29" fmla="*/ 120 h 128"/>
              <a:gd name="T30" fmla="*/ 120 w 128"/>
              <a:gd name="T31" fmla="*/ 120 h 128"/>
              <a:gd name="T32" fmla="*/ 120 w 128"/>
              <a:gd name="T33" fmla="*/ 102 h 128"/>
              <a:gd name="T34" fmla="*/ 77 w 128"/>
              <a:gd name="T35" fmla="*/ 59 h 128"/>
              <a:gd name="T36" fmla="*/ 78 w 128"/>
              <a:gd name="T37" fmla="*/ 56 h 128"/>
              <a:gd name="T38" fmla="*/ 80 w 128"/>
              <a:gd name="T39" fmla="*/ 44 h 128"/>
              <a:gd name="T40" fmla="*/ 44 w 128"/>
              <a:gd name="T41" fmla="*/ 8 h 128"/>
              <a:gd name="T42" fmla="*/ 8 w 128"/>
              <a:gd name="T43" fmla="*/ 44 h 128"/>
              <a:gd name="T44" fmla="*/ 44 w 128"/>
              <a:gd name="T45" fmla="*/ 80 h 128"/>
              <a:gd name="T46" fmla="*/ 65 w 128"/>
              <a:gd name="T47" fmla="*/ 73 h 128"/>
              <a:gd name="T48" fmla="*/ 66 w 128"/>
              <a:gd name="T49" fmla="*/ 72 h 128"/>
              <a:gd name="T50" fmla="*/ 72 w 128"/>
              <a:gd name="T51" fmla="*/ 72 h 128"/>
              <a:gd name="T52" fmla="*/ 72 w 128"/>
              <a:gd name="T53" fmla="*/ 76 h 128"/>
              <a:gd name="T54" fmla="*/ 72 w 128"/>
              <a:gd name="T55" fmla="*/ 88 h 128"/>
              <a:gd name="T56" fmla="*/ 88 w 128"/>
              <a:gd name="T57" fmla="*/ 88 h 128"/>
              <a:gd name="T58" fmla="*/ 88 w 128"/>
              <a:gd name="T59" fmla="*/ 104 h 128"/>
              <a:gd name="T60" fmla="*/ 104 w 128"/>
              <a:gd name="T61" fmla="*/ 104 h 128"/>
              <a:gd name="T62" fmla="*/ 104 w 128"/>
              <a:gd name="T6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83"/>
                  <a:pt x="64" y="83"/>
                  <a:pt x="64" y="83"/>
                </a:cubicBezTo>
                <a:cubicBezTo>
                  <a:pt x="58" y="86"/>
                  <a:pt x="51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48"/>
                  <a:pt x="87" y="52"/>
                  <a:pt x="86" y="56"/>
                </a:cubicBezTo>
                <a:cubicBezTo>
                  <a:pt x="128" y="98"/>
                  <a:pt x="128" y="98"/>
                  <a:pt x="128" y="98"/>
                </a:cubicBezTo>
                <a:lnTo>
                  <a:pt x="128" y="128"/>
                </a:lnTo>
                <a:close/>
                <a:moveTo>
                  <a:pt x="10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77" y="59"/>
                  <a:pt x="77" y="59"/>
                  <a:pt x="77" y="59"/>
                </a:cubicBezTo>
                <a:cubicBezTo>
                  <a:pt x="78" y="56"/>
                  <a:pt x="78" y="56"/>
                  <a:pt x="78" y="56"/>
                </a:cubicBezTo>
                <a:cubicBezTo>
                  <a:pt x="79" y="52"/>
                  <a:pt x="80" y="48"/>
                  <a:pt x="80" y="44"/>
                </a:cubicBezTo>
                <a:cubicBezTo>
                  <a:pt x="80" y="24"/>
                  <a:pt x="64" y="8"/>
                  <a:pt x="44" y="8"/>
                </a:cubicBezTo>
                <a:cubicBezTo>
                  <a:pt x="24" y="8"/>
                  <a:pt x="8" y="24"/>
                  <a:pt x="8" y="44"/>
                </a:cubicBezTo>
                <a:cubicBezTo>
                  <a:pt x="8" y="64"/>
                  <a:pt x="24" y="80"/>
                  <a:pt x="44" y="80"/>
                </a:cubicBezTo>
                <a:cubicBezTo>
                  <a:pt x="51" y="80"/>
                  <a:pt x="59" y="78"/>
                  <a:pt x="65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</a:path>
            </a:pathLst>
          </a:cu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8546681" y="4641472"/>
            <a:ext cx="69009" cy="69009"/>
          </a:xfrm>
          <a:prstGeom prst="ellipse">
            <a:avLst/>
          </a:prstGeom>
          <a:solidFill>
            <a:srgbClr val="CC4949"/>
          </a:solidFill>
          <a:ln w="6350">
            <a:solidFill>
              <a:srgbClr val="CC4949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47061" y="5473817"/>
            <a:ext cx="255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Additional Information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44939" y="4684173"/>
            <a:ext cx="136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- Public Key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9910" y="3117651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Lato" panose="020F0502020204030203" pitchFamily="34" charset="0"/>
              </a:rPr>
              <a:t>madMolly</a:t>
            </a:r>
            <a:r>
              <a:rPr lang="en-US">
                <a:latin typeface="Lato" panose="020F0502020204030203" pitchFamily="34" charset="0"/>
              </a:rPr>
              <a:t> - Username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61153" y="3772525"/>
            <a:ext cx="2734437" cy="511628"/>
          </a:xfrm>
          <a:prstGeom prst="rect">
            <a:avLst/>
          </a:prstGeom>
          <a:noFill/>
          <a:ln w="28575">
            <a:solidFill>
              <a:srgbClr val="CC49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24651" y="3802156"/>
            <a:ext cx="2120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Lato" panose="020F0502020204030203" pitchFamily="34" charset="0"/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731178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4" y="2671674"/>
            <a:ext cx="1374207" cy="1216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014" y="39180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695771" y="4098080"/>
            <a:ext cx="5722569" cy="0"/>
          </a:xfrm>
          <a:prstGeom prst="straightConnector1">
            <a:avLst/>
          </a:prstGeom>
          <a:ln w="19050">
            <a:solidFill>
              <a:srgbClr val="CC494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rot="10800000">
            <a:off x="3653778" y="2987271"/>
            <a:ext cx="572256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696" y="3061959"/>
            <a:ext cx="240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getAssertion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4056" y="2587159"/>
            <a:ext cx="508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sends Challenge down to the authenticator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01317" y="4118113"/>
            <a:ext cx="362748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dirty="0" err="1">
                <a:solidFill>
                  <a:srgbClr val="CC4949"/>
                </a:solidFill>
                <a:latin typeface="Lato" panose="020F0502020204030203" pitchFamily="34" charset="0"/>
              </a:rPr>
              <a:t>getAssertion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 promise</a:t>
            </a:r>
            <a:r>
              <a:rPr lang="en-US" sz="2000" dirty="0">
                <a:solidFill>
                  <a:srgbClr val="CC4949"/>
                </a:solidFill>
                <a:latin typeface="Lato" panose="020F0502020204030203" pitchFamily="34" charset="0"/>
              </a:rPr>
              <a:t> resolved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86101" y="369797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signs challenge with private key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639786" y="1933609"/>
            <a:ext cx="7760237" cy="0"/>
          </a:xfrm>
          <a:prstGeom prst="straightConnector1">
            <a:avLst/>
          </a:prstGeom>
          <a:ln w="19050">
            <a:solidFill>
              <a:srgbClr val="CC494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80660" y="1446899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C4949"/>
                </a:solidFill>
                <a:latin typeface="Lato" panose="020F0502020204030203" pitchFamily="34" charset="0"/>
              </a:rPr>
              <a:t>Requests to be authenticated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2454729" y="5280203"/>
            <a:ext cx="7988419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5254" y="5354890"/>
            <a:ext cx="442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User is authenticated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1297" y="486506"/>
            <a:ext cx="5481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Overview of authenticating a 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97182" y="3863463"/>
            <a:ext cx="1533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Relying Party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0297182" y="2614300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7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rgbClr val="CC4949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3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03" y="2841274"/>
            <a:ext cx="4202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Lato" panose="020F0502020204030203" pitchFamily="34" charset="0"/>
              </a:rPr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1443257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188" y="2756750"/>
            <a:ext cx="777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ato" panose="020F0502020204030203" pitchFamily="34" charset="0"/>
              </a:rPr>
              <a:t>1. Experimental version now</a:t>
            </a:r>
          </a:p>
        </p:txBody>
      </p:sp>
    </p:spTree>
    <p:extLst>
      <p:ext uri="{BB962C8B-B14F-4D97-AF65-F5344CB8AC3E}">
        <p14:creationId xmlns:p14="http://schemas.microsoft.com/office/powerpoint/2010/main" val="3835027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578" y="2795170"/>
            <a:ext cx="5309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ato" panose="020F0502020204030203" pitchFamily="34" charset="0"/>
              </a:rPr>
              <a:t>2. </a:t>
            </a:r>
            <a:r>
              <a:rPr lang="en-US" sz="4800" dirty="0" err="1">
                <a:solidFill>
                  <a:schemeClr val="bg2"/>
                </a:solidFill>
                <a:latin typeface="Lato" panose="020F0502020204030203" pitchFamily="34" charset="0"/>
              </a:rPr>
              <a:t>Polyfill</a:t>
            </a:r>
            <a:r>
              <a:rPr lang="en-US" sz="4800" dirty="0">
                <a:solidFill>
                  <a:schemeClr val="bg2"/>
                </a:solidFill>
                <a:latin typeface="Lato" panose="020F0502020204030203" pitchFamily="34" charset="0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2615256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476" y="2810538"/>
            <a:ext cx="984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ato" panose="020F0502020204030203" pitchFamily="34" charset="0"/>
              </a:rPr>
              <a:t>3. Build experience with new update</a:t>
            </a:r>
          </a:p>
        </p:txBody>
      </p:sp>
    </p:spTree>
    <p:extLst>
      <p:ext uri="{BB962C8B-B14F-4D97-AF65-F5344CB8AC3E}">
        <p14:creationId xmlns:p14="http://schemas.microsoft.com/office/powerpoint/2010/main" val="167054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52" y="889634"/>
            <a:ext cx="7795328" cy="50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7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529" y="2787486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Lato" panose="020F0502020204030203" pitchFamily="34" charset="0"/>
              </a:rPr>
              <a:t>4. Read the spec</a:t>
            </a:r>
          </a:p>
        </p:txBody>
      </p:sp>
    </p:spTree>
    <p:extLst>
      <p:ext uri="{BB962C8B-B14F-4D97-AF65-F5344CB8AC3E}">
        <p14:creationId xmlns:p14="http://schemas.microsoft.com/office/powerpoint/2010/main" val="1322921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1761423"/>
            <a:ext cx="12192000" cy="5788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689" y="626263"/>
            <a:ext cx="6094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4949"/>
                </a:solidFill>
                <a:latin typeface="Lato" panose="020F0502020204030203" pitchFamily="34" charset="0"/>
              </a:rPr>
              <a:t>blog.microsoftedge.com</a:t>
            </a:r>
          </a:p>
        </p:txBody>
      </p:sp>
    </p:spTree>
    <p:extLst>
      <p:ext uri="{BB962C8B-B14F-4D97-AF65-F5344CB8AC3E}">
        <p14:creationId xmlns:p14="http://schemas.microsoft.com/office/powerpoint/2010/main" val="1070968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6689" y="626263"/>
            <a:ext cx="6542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4949"/>
                </a:solidFill>
                <a:latin typeface="Lato" panose="020F0502020204030203" pitchFamily="34" charset="0"/>
              </a:rPr>
              <a:t>status.microsoftedge.com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426"/>
            <a:ext cx="12192000" cy="60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22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6689" y="626263"/>
            <a:ext cx="6542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4949"/>
                </a:solidFill>
                <a:latin typeface="Lato" panose="020F0502020204030203" pitchFamily="34" charset="0"/>
              </a:rPr>
              <a:t>issues.microsoftedge.com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771"/>
            <a:ext cx="12192000" cy="60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5" y="2349387"/>
            <a:ext cx="11157857" cy="2387600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ato" panose="020F0502020204030203" pitchFamily="34" charset="0"/>
              </a:rPr>
              <a:t>“People are prone to taking mental shortcuts. “</a:t>
            </a:r>
            <a:br>
              <a:rPr lang="en-US" sz="2800" dirty="0">
                <a:solidFill>
                  <a:srgbClr val="FF0000"/>
                </a:solidFill>
                <a:latin typeface="Lato" panose="020F0502020204030203" pitchFamily="34" charset="0"/>
              </a:rPr>
            </a:br>
            <a:br>
              <a:rPr lang="en-US" sz="2800" dirty="0">
                <a:solidFill>
                  <a:srgbClr val="FF0000"/>
                </a:solidFill>
                <a:latin typeface="Lato" panose="020F0502020204030203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Lato" panose="020F0502020204030203" pitchFamily="34" charset="0"/>
              </a:rPr>
              <a:t>						- </a:t>
            </a:r>
            <a: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  <a:t>Kevin </a:t>
            </a:r>
            <a:r>
              <a:rPr lang="en-US" sz="2400" dirty="0" err="1">
                <a:solidFill>
                  <a:srgbClr val="FF0000"/>
                </a:solidFill>
                <a:latin typeface="Lato" panose="020F0502020204030203" pitchFamily="34" charset="0"/>
              </a:rPr>
              <a:t>Mitnick</a:t>
            </a:r>
            <a:b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  <a:t>								</a:t>
            </a:r>
            <a:r>
              <a:rPr lang="en-US" sz="2400" i="1" dirty="0">
                <a:solidFill>
                  <a:srgbClr val="FF0000"/>
                </a:solidFill>
                <a:latin typeface="Lato" panose="020F0502020204030203" pitchFamily="34" charset="0"/>
              </a:rPr>
              <a:t>Infamous information stealer</a:t>
            </a:r>
            <a:b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		</a:t>
            </a:r>
            <a:b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Lato" panose="020F0502020204030203" pitchFamily="34" charset="0"/>
              </a:rPr>
              <a:t>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4736987"/>
            <a:ext cx="392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Lato" panose="020F0502020204030203" pitchFamily="34" charset="0"/>
              </a:rPr>
              <a:t>	</a:t>
            </a:r>
            <a:r>
              <a:rPr lang="en-US" i="1">
                <a:solidFill>
                  <a:schemeClr val="bg2"/>
                </a:solidFill>
                <a:latin typeface="Lato" panose="020F0502020204030203" pitchFamily="34" charset="0"/>
              </a:rPr>
              <a:t>Top-notch Information Stealer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65" y="1493265"/>
            <a:ext cx="4593849" cy="41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350"/>
            <a:ext cx="12192000" cy="49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7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3724217" y="3204508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8433477" y="3205514"/>
            <a:ext cx="0" cy="33729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H="1">
            <a:off x="3928385" y="4109311"/>
            <a:ext cx="4210384" cy="10596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rot="10800000" flipH="1">
            <a:off x="3928385" y="3480292"/>
            <a:ext cx="4210384" cy="10596"/>
          </a:xfrm>
          <a:prstGeom prst="straightConnector1">
            <a:avLst/>
          </a:prstGeom>
          <a:ln w="2222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3982830" y="4724463"/>
            <a:ext cx="3033630" cy="0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7016460" y="4724461"/>
            <a:ext cx="0" cy="327006"/>
          </a:xfrm>
          <a:prstGeom prst="line">
            <a:avLst/>
          </a:prstGeom>
          <a:ln w="25400">
            <a:solidFill>
              <a:srgbClr val="CC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982830" y="5051467"/>
            <a:ext cx="3033630" cy="0"/>
          </a:xfrm>
          <a:prstGeom prst="straightConnector1">
            <a:avLst/>
          </a:prstGeom>
          <a:ln w="25400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 rot="10800000" flipH="1">
            <a:off x="3982830" y="5648969"/>
            <a:ext cx="4210384" cy="10596"/>
          </a:xfrm>
          <a:prstGeom prst="straightConnector1">
            <a:avLst/>
          </a:prstGeom>
          <a:ln w="22225">
            <a:solidFill>
              <a:srgbClr val="CC49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 flipH="1">
            <a:off x="3973655" y="5977979"/>
            <a:ext cx="4210384" cy="10596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113" y="1425291"/>
            <a:ext cx="1374207" cy="121651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289373" y="267167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Client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077134" y="2764813"/>
            <a:ext cx="84850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4949"/>
                </a:solidFill>
                <a:latin typeface="Lato" panose="020F0502020204030203" pitchFamily="34" charset="0"/>
              </a:rPr>
              <a:t>Server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079103" y="3043745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User requests to use passwordless login</a:t>
            </a:r>
            <a:endParaRPr lang="en-US" dirty="0">
              <a:solidFill>
                <a:srgbClr val="CC4949"/>
              </a:solidFill>
              <a:latin typeface="Lato" panose="020F050202020403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377754" y="3708213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Lato" panose="020F0502020204030203" pitchFamily="34" charset="0"/>
              </a:rPr>
              <a:t>Challenge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338086" y="4315208"/>
            <a:ext cx="3377078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Sign Challenge with Private Key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231803" y="5193804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4949"/>
                </a:solidFill>
                <a:latin typeface="Lato" panose="020F0502020204030203" pitchFamily="34" charset="0"/>
              </a:rPr>
              <a:t>Signed Challenge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29279" y="5623780"/>
            <a:ext cx="2877991" cy="369332"/>
            <a:chOff x="8629279" y="5623780"/>
            <a:chExt cx="2877991" cy="36933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647443" y="5642915"/>
              <a:ext cx="763009" cy="0"/>
            </a:xfrm>
            <a:prstGeom prst="line">
              <a:avLst/>
            </a:prstGeom>
            <a:ln w="25400">
              <a:solidFill>
                <a:srgbClr val="CC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410452" y="5630803"/>
              <a:ext cx="0" cy="335076"/>
            </a:xfrm>
            <a:prstGeom prst="line">
              <a:avLst/>
            </a:prstGeom>
            <a:ln w="25400">
              <a:solidFill>
                <a:srgbClr val="CC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8629279" y="5965879"/>
              <a:ext cx="775121" cy="0"/>
            </a:xfrm>
            <a:prstGeom prst="straightConnector1">
              <a:avLst/>
            </a:prstGeom>
            <a:ln w="25400">
              <a:solidFill>
                <a:srgbClr val="CC49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9642657" y="5623780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</a:rPr>
                <a:t>Check signature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141234" y="606886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Return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72369" y="282567"/>
            <a:ext cx="666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Overview of </a:t>
            </a:r>
            <a:r>
              <a:rPr lang="en-US" sz="2800" err="1">
                <a:solidFill>
                  <a:srgbClr val="CC4949"/>
                </a:solidFill>
                <a:latin typeface="Lato" panose="020F0502020204030203" pitchFamily="34" charset="0"/>
              </a:rPr>
              <a:t>passwordless</a:t>
            </a:r>
            <a:r>
              <a:rPr lang="en-US" sz="2800">
                <a:solidFill>
                  <a:srgbClr val="CC4949"/>
                </a:solidFill>
                <a:latin typeface="Lato" panose="020F0502020204030203" pitchFamily="34" charset="0"/>
              </a:rPr>
              <a:t> authentication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817252" y="1491587"/>
            <a:ext cx="1467312" cy="1150215"/>
            <a:chOff x="1510756" y="5226492"/>
            <a:chExt cx="1334300" cy="1151195"/>
          </a:xfrm>
          <a:solidFill>
            <a:schemeClr val="bg2"/>
          </a:solidFill>
        </p:grpSpPr>
        <p:sp>
          <p:nvSpPr>
            <p:cNvPr id="28" name="Rounded Rectangle 2067"/>
            <p:cNvSpPr>
              <a:spLocks noChangeAspect="1"/>
            </p:cNvSpPr>
            <p:nvPr/>
          </p:nvSpPr>
          <p:spPr bwMode="auto">
            <a:xfrm>
              <a:off x="1510756" y="5226492"/>
              <a:ext cx="1334300" cy="1151195"/>
            </a:xfrm>
            <a:custGeom>
              <a:avLst/>
              <a:gdLst/>
              <a:ahLst/>
              <a:cxnLst/>
              <a:rect l="l" t="t" r="r" b="b"/>
              <a:pathLst>
                <a:path w="774642" h="668338">
                  <a:moveTo>
                    <a:pt x="23096" y="125998"/>
                  </a:moveTo>
                  <a:lnTo>
                    <a:pt x="23096" y="644525"/>
                  </a:lnTo>
                  <a:lnTo>
                    <a:pt x="751547" y="644525"/>
                  </a:lnTo>
                  <a:lnTo>
                    <a:pt x="751547" y="125998"/>
                  </a:lnTo>
                  <a:close/>
                  <a:moveTo>
                    <a:pt x="217683" y="31750"/>
                  </a:moveTo>
                  <a:cubicBezTo>
                    <a:pt x="200008" y="31750"/>
                    <a:pt x="185679" y="46079"/>
                    <a:pt x="185679" y="63754"/>
                  </a:cubicBezTo>
                  <a:cubicBezTo>
                    <a:pt x="185679" y="81429"/>
                    <a:pt x="200008" y="95758"/>
                    <a:pt x="217683" y="95758"/>
                  </a:cubicBezTo>
                  <a:cubicBezTo>
                    <a:pt x="235358" y="95758"/>
                    <a:pt x="249687" y="81429"/>
                    <a:pt x="249687" y="63754"/>
                  </a:cubicBezTo>
                  <a:cubicBezTo>
                    <a:pt x="249687" y="46079"/>
                    <a:pt x="235358" y="31750"/>
                    <a:pt x="217683" y="31750"/>
                  </a:cubicBezTo>
                  <a:close/>
                  <a:moveTo>
                    <a:pt x="136392" y="31750"/>
                  </a:moveTo>
                  <a:cubicBezTo>
                    <a:pt x="118717" y="31750"/>
                    <a:pt x="104388" y="46079"/>
                    <a:pt x="104388" y="63754"/>
                  </a:cubicBezTo>
                  <a:cubicBezTo>
                    <a:pt x="104388" y="81429"/>
                    <a:pt x="118717" y="95758"/>
                    <a:pt x="136392" y="95758"/>
                  </a:cubicBezTo>
                  <a:cubicBezTo>
                    <a:pt x="154067" y="95758"/>
                    <a:pt x="168396" y="81429"/>
                    <a:pt x="168396" y="63754"/>
                  </a:cubicBezTo>
                  <a:cubicBezTo>
                    <a:pt x="168396" y="46079"/>
                    <a:pt x="154067" y="31750"/>
                    <a:pt x="136392" y="31750"/>
                  </a:cubicBezTo>
                  <a:close/>
                  <a:moveTo>
                    <a:pt x="55100" y="31750"/>
                  </a:moveTo>
                  <a:cubicBezTo>
                    <a:pt x="37425" y="31750"/>
                    <a:pt x="23096" y="46079"/>
                    <a:pt x="23096" y="63754"/>
                  </a:cubicBezTo>
                  <a:cubicBezTo>
                    <a:pt x="23096" y="81429"/>
                    <a:pt x="37425" y="95758"/>
                    <a:pt x="55100" y="95758"/>
                  </a:cubicBezTo>
                  <a:cubicBezTo>
                    <a:pt x="72775" y="95758"/>
                    <a:pt x="87104" y="81429"/>
                    <a:pt x="87104" y="63754"/>
                  </a:cubicBezTo>
                  <a:cubicBezTo>
                    <a:pt x="87104" y="46079"/>
                    <a:pt x="72775" y="31750"/>
                    <a:pt x="55100" y="31750"/>
                  </a:cubicBezTo>
                  <a:close/>
                  <a:moveTo>
                    <a:pt x="27255" y="0"/>
                  </a:moveTo>
                  <a:lnTo>
                    <a:pt x="747387" y="0"/>
                  </a:lnTo>
                  <a:cubicBezTo>
                    <a:pt x="762440" y="0"/>
                    <a:pt x="774642" y="12202"/>
                    <a:pt x="774642" y="27255"/>
                  </a:cubicBezTo>
                  <a:lnTo>
                    <a:pt x="774642" y="641083"/>
                  </a:lnTo>
                  <a:cubicBezTo>
                    <a:pt x="774642" y="656136"/>
                    <a:pt x="762440" y="668338"/>
                    <a:pt x="747387" y="668338"/>
                  </a:cubicBezTo>
                  <a:lnTo>
                    <a:pt x="27255" y="668338"/>
                  </a:lnTo>
                  <a:cubicBezTo>
                    <a:pt x="12202" y="668338"/>
                    <a:pt x="0" y="656136"/>
                    <a:pt x="0" y="641083"/>
                  </a:cubicBezTo>
                  <a:lnTo>
                    <a:pt x="0" y="27255"/>
                  </a:lnTo>
                  <a:cubicBezTo>
                    <a:pt x="0" y="12202"/>
                    <a:pt x="12202" y="0"/>
                    <a:pt x="2725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 spc="-38" err="1">
                <a:solidFill>
                  <a:schemeClr val="bg2"/>
                </a:solidFill>
                <a:latin typeface="Lato" panose="020F0502020204030203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68103" y="5684210"/>
              <a:ext cx="1217724" cy="27723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>
                  <a:latin typeface="Lato" panose="020F0502020204030203" pitchFamily="34" charset="0"/>
                </a:rPr>
                <a:t>contoso.com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86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 animBg="1"/>
      <p:bldP spid="95" grpId="0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6.3|3.7|4.2|18.7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2.5|21.4|42.5|9|12|2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2|1|0.7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834</Words>
  <Application>Microsoft Office PowerPoint</Application>
  <PresentationFormat>Widescreen</PresentationFormat>
  <Paragraphs>345</Paragraphs>
  <Slides>53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Consolas</vt:lpstr>
      <vt:lpstr>Lato</vt:lpstr>
      <vt:lpstr>Segoe UI</vt:lpstr>
      <vt:lpstr>Office Theme</vt:lpstr>
      <vt:lpstr>A World Without Passwords</vt:lpstr>
      <vt:lpstr>PowerPoint Presentation</vt:lpstr>
      <vt:lpstr>PowerPoint Presentation</vt:lpstr>
      <vt:lpstr>PowerPoint Presentation</vt:lpstr>
      <vt:lpstr>PowerPoint Presentation</vt:lpstr>
      <vt:lpstr>“People are prone to taking mental shortcuts. “        - Kevin Mitnick         Infamous information stealer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Without Passwords</dc:title>
  <dc:creator>Molly Dalton</dc:creator>
  <cp:lastModifiedBy>Aidan Clifford (Adecco Personnel Limited)</cp:lastModifiedBy>
  <cp:revision>100</cp:revision>
  <dcterms:modified xsi:type="dcterms:W3CDTF">2016-10-27T04:22:51Z</dcterms:modified>
</cp:coreProperties>
</file>