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29" r:id="rId1"/>
  </p:sldMasterIdLst>
  <p:notesMasterIdLst>
    <p:notesMasterId r:id="rId27"/>
  </p:notesMasterIdLst>
  <p:handoutMasterIdLst>
    <p:handoutMasterId r:id="rId28"/>
  </p:handoutMasterIdLst>
  <p:sldIdLst>
    <p:sldId id="1408" r:id="rId2"/>
    <p:sldId id="1411" r:id="rId3"/>
    <p:sldId id="1424" r:id="rId4"/>
    <p:sldId id="1419" r:id="rId5"/>
    <p:sldId id="1416" r:id="rId6"/>
    <p:sldId id="1413" r:id="rId7"/>
    <p:sldId id="1418" r:id="rId8"/>
    <p:sldId id="1417" r:id="rId9"/>
    <p:sldId id="1420" r:id="rId10"/>
    <p:sldId id="1421" r:id="rId11"/>
    <p:sldId id="1422" r:id="rId12"/>
    <p:sldId id="1414" r:id="rId13"/>
    <p:sldId id="1415" r:id="rId14"/>
    <p:sldId id="1427" r:id="rId15"/>
    <p:sldId id="1428" r:id="rId16"/>
    <p:sldId id="1429" r:id="rId17"/>
    <p:sldId id="1430" r:id="rId18"/>
    <p:sldId id="1431" r:id="rId19"/>
    <p:sldId id="1433" r:id="rId20"/>
    <p:sldId id="1432" r:id="rId21"/>
    <p:sldId id="1434" r:id="rId22"/>
    <p:sldId id="1423" r:id="rId23"/>
    <p:sldId id="1425" r:id="rId24"/>
    <p:sldId id="1426" r:id="rId25"/>
    <p:sldId id="1326" r:id="rId2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24"/>
            <p14:sldId id="1419"/>
            <p14:sldId id="1416"/>
            <p14:sldId id="1413"/>
            <p14:sldId id="1418"/>
            <p14:sldId id="1417"/>
            <p14:sldId id="1420"/>
            <p14:sldId id="1421"/>
            <p14:sldId id="1422"/>
            <p14:sldId id="1414"/>
            <p14:sldId id="1415"/>
            <p14:sldId id="1427"/>
            <p14:sldId id="1428"/>
            <p14:sldId id="1429"/>
            <p14:sldId id="1430"/>
            <p14:sldId id="1431"/>
            <p14:sldId id="1433"/>
            <p14:sldId id="1432"/>
            <p14:sldId id="1434"/>
            <p14:sldId id="1423"/>
            <p14:sldId id="1425"/>
            <p14:sldId id="1426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D83B01"/>
    <a:srgbClr val="505050"/>
    <a:srgbClr val="FFB900"/>
    <a:srgbClr val="292929"/>
    <a:srgbClr val="FFFFFF"/>
    <a:srgbClr val="BAD80A"/>
    <a:srgbClr val="A80000"/>
    <a:srgbClr val="5C2D91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1" autoAdjust="0"/>
    <p:restoredTop sz="71150" autoAdjust="0"/>
  </p:normalViewPr>
  <p:slideViewPr>
    <p:cSldViewPr>
      <p:cViewPr varScale="1">
        <p:scale>
          <a:sx n="74" d="100"/>
          <a:sy n="74" d="100"/>
        </p:scale>
        <p:origin x="8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13F0C-43D5-4B16-836C-66CF90B53871}" type="datetime8">
              <a:rPr lang="en-US" smtClean="0">
                <a:latin typeface="Segoe UI" pitchFamily="34" charset="0"/>
              </a:rPr>
              <a:t>10/27/2016 1:14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183BEEF4-C86E-49F8-9E39-C79FA1A604B2}" type="datetime8">
              <a:rPr lang="en-US" smtClean="0"/>
              <a:t>10/27/2016 1:13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7C5A074-A897-4FCD-BE29-BCB45CA39BA4}" type="datetime8">
              <a:rPr lang="en-US" smtClean="0"/>
              <a:t>10/27/2016 1:13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5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83BEEF4-C86E-49F8-9E39-C79FA1A604B2}" type="datetime8">
              <a:rPr lang="en-US" smtClean="0"/>
              <a:t>10/27/2016 1:13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5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83BEEF4-C86E-49F8-9E39-C79FA1A604B2}" type="datetime8">
              <a:rPr lang="en-US" smtClean="0"/>
              <a:t>10/27/2016 1:13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83BEEF4-C86E-49F8-9E39-C79FA1A604B2}" type="datetime8">
              <a:rPr lang="en-US" smtClean="0"/>
              <a:t>10/27/2016 1:13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2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795E11-46D0-43B7-8782-88720D80EFC4}" type="datetime8">
              <a:rPr lang="en-US" smtClean="0">
                <a:solidFill>
                  <a:prstClr val="black"/>
                </a:solidFill>
              </a:rPr>
              <a:t>10/27/2016 1:13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pbicustomvi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pbicustomvi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://bit.ly/pbi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biinde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ortal.azure.com/#create/Microsoft.PowerB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pbi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bit.ly/pbi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pbi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bi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bit.ly/pbi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pbi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bi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powerbi.com/" TargetMode="External"/><Relationship Id="rId2" Type="http://schemas.openxmlformats.org/officeDocument/2006/relationships/hyperlink" Target="http://bit.ly/pbiindex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pbicustomviz" TargetMode="External"/><Relationship Id="rId2" Type="http://schemas.openxmlformats.org/officeDocument/2006/relationships/hyperlink" Target="https://github.com/Microsoft/PowerBI-visuals-tool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pbicustomviz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pbicustomvi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t.ly/pbicustomvi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b="1" dirty="0"/>
              <a:t>Custom Visual – Format Properties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Define Property Metadata</a:t>
            </a:r>
          </a:p>
          <a:p>
            <a:r>
              <a:rPr lang="en-US" dirty="0"/>
              <a:t>Set Property Value - </a:t>
            </a:r>
            <a:r>
              <a:rPr lang="en-US" dirty="0" err="1"/>
              <a:t>enumerateObjectInstances</a:t>
            </a:r>
            <a:endParaRPr lang="en-US" dirty="0"/>
          </a:p>
          <a:p>
            <a:r>
              <a:rPr lang="en-US" dirty="0"/>
              <a:t>Get Property Value – </a:t>
            </a:r>
            <a:r>
              <a:rPr lang="en-US" dirty="0" err="1"/>
              <a:t>getValue</a:t>
            </a:r>
            <a:r>
              <a:rPr lang="en-US" dirty="0"/>
              <a:t>&lt;T&gt;</a:t>
            </a:r>
          </a:p>
          <a:p>
            <a:r>
              <a:rPr lang="en-US" dirty="0"/>
              <a:t>Pass Property Values to Instantiation Code</a:t>
            </a:r>
          </a:p>
          <a:p>
            <a:r>
              <a:rPr lang="en-US" dirty="0"/>
              <a:t>Package &amp; Test Visual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73" y="4505374"/>
            <a:ext cx="1152525" cy="110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9096" y="6449590"/>
            <a:ext cx="28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https://bit.ly/pbicustomviz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9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b="1" dirty="0"/>
              <a:t>Custom Visual – Recap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Setup Dev </a:t>
            </a:r>
            <a:r>
              <a:rPr lang="en-US" dirty="0" err="1"/>
              <a:t>Env</a:t>
            </a:r>
            <a:endParaRPr lang="en-US" dirty="0"/>
          </a:p>
          <a:p>
            <a:r>
              <a:rPr lang="en-US" dirty="0"/>
              <a:t>Created Visual</a:t>
            </a:r>
          </a:p>
          <a:p>
            <a:r>
              <a:rPr lang="en-US" dirty="0"/>
              <a:t>Referenced d3</a:t>
            </a:r>
          </a:p>
          <a:p>
            <a:r>
              <a:rPr lang="en-US" dirty="0"/>
              <a:t>Imported OSS d3 Visual</a:t>
            </a:r>
          </a:p>
          <a:p>
            <a:r>
              <a:rPr lang="en-US" dirty="0"/>
              <a:t>Data Mapping</a:t>
            </a:r>
          </a:p>
          <a:p>
            <a:r>
              <a:rPr lang="en-US" dirty="0"/>
              <a:t>Format Properties</a:t>
            </a:r>
          </a:p>
        </p:txBody>
      </p:sp>
      <p:pic>
        <p:nvPicPr>
          <p:cNvPr id="4" name="Picture 4" descr="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77" y="3137222"/>
            <a:ext cx="2615033" cy="25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9096" y="6449590"/>
            <a:ext cx="28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https://bit.ly/pbicustomviz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77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Data with the new </a:t>
            </a:r>
            <a:r>
              <a:rPr lang="en-US" b="1" dirty="0"/>
              <a:t>Push with Key </a:t>
            </a:r>
            <a:r>
              <a:rPr lang="en-US" dirty="0"/>
              <a:t>API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6447655" cy="2769989"/>
          </a:xfrm>
        </p:spPr>
        <p:txBody>
          <a:bodyPr/>
          <a:lstStyle/>
          <a:p>
            <a:r>
              <a:rPr lang="en-US" dirty="0"/>
              <a:t>Create Streaming Dataset</a:t>
            </a:r>
          </a:p>
          <a:p>
            <a:r>
              <a:rPr lang="en-US" dirty="0"/>
              <a:t>Create Report</a:t>
            </a:r>
          </a:p>
          <a:p>
            <a:r>
              <a:rPr lang="en-US" dirty="0"/>
              <a:t>Pin to Dashboard</a:t>
            </a:r>
          </a:p>
          <a:p>
            <a:r>
              <a:rPr lang="en-US" dirty="0"/>
              <a:t>Push Data “Near Real Time”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25" y="1409030"/>
            <a:ext cx="4981575" cy="499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40" y="5628605"/>
            <a:ext cx="48958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922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Custom Visual in </a:t>
            </a:r>
            <a:r>
              <a:rPr lang="en-US" b="1" dirty="0"/>
              <a:t>Power BI Embedded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Create PBIX with Power BI Desktop</a:t>
            </a:r>
          </a:p>
          <a:p>
            <a:r>
              <a:rPr lang="en-US" dirty="0"/>
              <a:t>Import Custom Visual</a:t>
            </a:r>
          </a:p>
          <a:p>
            <a:r>
              <a:rPr lang="en-US" dirty="0"/>
              <a:t>Create PBIE Workspace Collection</a:t>
            </a:r>
          </a:p>
          <a:p>
            <a:r>
              <a:rPr lang="en-US" dirty="0"/>
              <a:t>Create PBIE Workspace</a:t>
            </a:r>
          </a:p>
          <a:p>
            <a:r>
              <a:rPr lang="en-US" dirty="0"/>
              <a:t>Import PBIX</a:t>
            </a:r>
          </a:p>
          <a:p>
            <a:r>
              <a:rPr lang="en-US" dirty="0"/>
              <a:t>Embed into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437" y="994412"/>
            <a:ext cx="3952875" cy="360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5931" y="637758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http://bit.ly/pbie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071" y="4647209"/>
            <a:ext cx="25622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041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PBIX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r>
              <a:rPr lang="en-US" dirty="0"/>
              <a:t>Power BI Desktop</a:t>
            </a:r>
          </a:p>
          <a:p>
            <a:endParaRPr lang="en-US" dirty="0"/>
          </a:p>
          <a:p>
            <a:r>
              <a:rPr lang="en-US" dirty="0"/>
              <a:t>Import Custom Viz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101" y="904974"/>
            <a:ext cx="6336704" cy="5787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3701" y="6304103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http://bit.ly/pbiindex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628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PBIE Workspace Collection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https://portal.azure.com/#create/Microsoft.PowerBI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89" y="2561158"/>
            <a:ext cx="11860548" cy="3240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5931" y="637758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http://bit.ly/pbie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1706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PBIE Workspace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ProvisionSample</a:t>
            </a:r>
            <a:r>
              <a:rPr lang="en-US" dirty="0"/>
              <a:t> – </a:t>
            </a:r>
          </a:p>
          <a:p>
            <a:r>
              <a:rPr lang="en-US" dirty="0"/>
              <a:t>     Option 5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5931" y="637758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http://bit.ly/pbie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7" y="3641278"/>
            <a:ext cx="10791825" cy="267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365" y="767571"/>
            <a:ext cx="48672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96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PBIE Workspace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Get Access Keys from </a:t>
            </a:r>
          </a:p>
          <a:p>
            <a:r>
              <a:rPr lang="en-US" dirty="0"/>
              <a:t>Azure Portal</a:t>
            </a:r>
          </a:p>
          <a:p>
            <a:endParaRPr lang="en-US" dirty="0"/>
          </a:p>
          <a:p>
            <a:r>
              <a:rPr lang="en-US" dirty="0" err="1"/>
              <a:t>ProvisionSample</a:t>
            </a:r>
            <a:r>
              <a:rPr lang="en-US" dirty="0"/>
              <a:t> Creates </a:t>
            </a:r>
          </a:p>
          <a:p>
            <a:r>
              <a:rPr lang="en-US" dirty="0"/>
              <a:t>Workspace and Outputs 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09" y="1265014"/>
            <a:ext cx="4104456" cy="2889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757" y="4776189"/>
            <a:ext cx="8801100" cy="1552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85931" y="637758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http://bit.ly/pbie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681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PBIE Workspace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You can get IDs from Azure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941" y="1993760"/>
            <a:ext cx="5040560" cy="4303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5931" y="637758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http://bit.ly/pbie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0407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PBIX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738664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ProvisionSample</a:t>
            </a:r>
            <a:r>
              <a:rPr lang="en-US" dirty="0"/>
              <a:t> – Option 6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5931" y="637758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http://bit.ly/pbie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05" y="2166173"/>
            <a:ext cx="9505056" cy="286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00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US" b="1" dirty="0"/>
              <a:t>Power BI for Developers </a:t>
            </a:r>
            <a:br>
              <a:rPr lang="en-US" dirty="0"/>
            </a:br>
            <a:r>
              <a:rPr lang="en-US" sz="4400" dirty="0"/>
              <a:t>Custom Visual SDK, Push with Key API &amp; </a:t>
            </a:r>
            <a:br>
              <a:rPr lang="en-US" sz="4400" dirty="0"/>
            </a:br>
            <a:r>
              <a:rPr lang="en-US" sz="4400" dirty="0"/>
              <a:t>Power BI Embedded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M317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003" y="3497262"/>
            <a:ext cx="11272826" cy="829612"/>
          </a:xfrm>
        </p:spPr>
        <p:txBody>
          <a:bodyPr/>
          <a:lstStyle/>
          <a:p>
            <a:r>
              <a:rPr lang="en-NZ" dirty="0"/>
              <a:t>Jon Gallant, Principal SDE, Developer Experience, Microsoft</a:t>
            </a:r>
          </a:p>
          <a:p>
            <a:r>
              <a:rPr lang="en-NZ" dirty="0"/>
              <a:t>@</a:t>
            </a:r>
            <a:r>
              <a:rPr lang="en-NZ" dirty="0" err="1"/>
              <a:t>jongallant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 into Website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EmbedSample</a:t>
            </a:r>
            <a:endParaRPr lang="en-US" dirty="0"/>
          </a:p>
          <a:p>
            <a:endParaRPr lang="en-US" dirty="0"/>
          </a:p>
          <a:p>
            <a:r>
              <a:rPr lang="en-US" dirty="0"/>
              <a:t>Put </a:t>
            </a:r>
            <a:r>
              <a:rPr lang="en-US" dirty="0" err="1"/>
              <a:t>AccessKey</a:t>
            </a:r>
            <a:r>
              <a:rPr lang="en-US" dirty="0"/>
              <a:t>, </a:t>
            </a:r>
          </a:p>
          <a:p>
            <a:r>
              <a:rPr lang="en-US" dirty="0" err="1"/>
              <a:t>WorkspaceCollection</a:t>
            </a:r>
            <a:r>
              <a:rPr lang="en-US" dirty="0"/>
              <a:t> and </a:t>
            </a:r>
          </a:p>
          <a:p>
            <a:r>
              <a:rPr lang="en-US" dirty="0" err="1"/>
              <a:t>WorkspaceId</a:t>
            </a:r>
            <a:r>
              <a:rPr lang="en-US" dirty="0"/>
              <a:t> in </a:t>
            </a:r>
            <a:r>
              <a:rPr lang="en-US" dirty="0" err="1"/>
              <a:t>Web.config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85" y="754061"/>
            <a:ext cx="4905375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05" y="4721398"/>
            <a:ext cx="11144250" cy="1952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85931" y="6550807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http://bit.ly/pbie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202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Website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/>
          <a:lstStyle/>
          <a:p>
            <a:r>
              <a:rPr lang="en-US" dirty="0"/>
              <a:t>Our Custom Visual</a:t>
            </a:r>
          </a:p>
          <a:p>
            <a:r>
              <a:rPr lang="en-US" dirty="0"/>
              <a:t>Embedded into</a:t>
            </a:r>
          </a:p>
          <a:p>
            <a:r>
              <a:rPr lang="en-US" dirty="0"/>
              <a:t>a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149" y="1337022"/>
            <a:ext cx="5929858" cy="4837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5931" y="6377582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http://bit.ly/pbie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851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20087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Created a Power BI </a:t>
            </a:r>
            <a:r>
              <a:rPr lang="en-US" b="1" dirty="0"/>
              <a:t>Custom Visual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Sent “Near Real Time” Data to Power BI using the new </a:t>
            </a:r>
            <a:r>
              <a:rPr lang="en-US" b="1" dirty="0"/>
              <a:t>“Push with Key” API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Embedded a Report with a Custom Visual into a Website using </a:t>
            </a:r>
            <a:r>
              <a:rPr lang="en-US" b="1" dirty="0"/>
              <a:t>Power BI Embedded</a:t>
            </a:r>
          </a:p>
        </p:txBody>
      </p:sp>
    </p:spTree>
    <p:extLst>
      <p:ext uri="{BB962C8B-B14F-4D97-AF65-F5344CB8AC3E}">
        <p14:creationId xmlns:p14="http://schemas.microsoft.com/office/powerpoint/2010/main" val="317231661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Ignite NZ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b="1" dirty="0"/>
              <a:t>Azure IoT </a:t>
            </a:r>
            <a:r>
              <a:rPr lang="en-US" dirty="0"/>
              <a:t>– Tues, 2:55pm, NZ 4</a:t>
            </a:r>
          </a:p>
          <a:p>
            <a:endParaRPr lang="en-US" dirty="0"/>
          </a:p>
          <a:p>
            <a:r>
              <a:rPr lang="en-US" b="1" dirty="0"/>
              <a:t>Power BI for Developers </a:t>
            </a:r>
            <a:r>
              <a:rPr lang="en-US" dirty="0"/>
              <a:t>– Wed, 9:00am, NZ 3</a:t>
            </a:r>
          </a:p>
          <a:p>
            <a:endParaRPr lang="en-US" dirty="0"/>
          </a:p>
          <a:p>
            <a:r>
              <a:rPr lang="en-US" b="1" dirty="0" err="1"/>
              <a:t>Work:life</a:t>
            </a:r>
            <a:r>
              <a:rPr lang="en-US" b="1" dirty="0"/>
              <a:t> Balance </a:t>
            </a:r>
            <a:r>
              <a:rPr lang="en-US" dirty="0"/>
              <a:t>– Wed, 1:40pm, Theatre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418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3583407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50285" y="2716090"/>
            <a:ext cx="5486399" cy="3994940"/>
          </a:xfrm>
          <a:solidFill>
            <a:srgbClr val="D83B01"/>
          </a:solidFill>
        </p:spPr>
        <p:txBody>
          <a:bodyPr anchor="b"/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“A man is a success if he gets up in the morning and goes to bed at night and in between does what he wants to do.”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Bob Dylan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74640" y="1212849"/>
            <a:ext cx="2703238" cy="562615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sz="32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1775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u="sng" dirty="0"/>
              <a:t>Life</a:t>
            </a:r>
          </a:p>
          <a:p>
            <a:pPr algn="ctr"/>
            <a:r>
              <a:rPr lang="en-US" dirty="0"/>
              <a:t>Family</a:t>
            </a:r>
          </a:p>
          <a:p>
            <a:pPr algn="ctr"/>
            <a:r>
              <a:rPr lang="en-US" dirty="0"/>
              <a:t>Blog</a:t>
            </a:r>
          </a:p>
          <a:p>
            <a:pPr algn="ctr"/>
            <a:r>
              <a:rPr lang="en-US" dirty="0"/>
              <a:t>Coding</a:t>
            </a:r>
          </a:p>
          <a:p>
            <a:pPr algn="ctr"/>
            <a:r>
              <a:rPr lang="en-US" dirty="0"/>
              <a:t>3D Printing</a:t>
            </a:r>
          </a:p>
          <a:p>
            <a:pPr algn="ctr"/>
            <a:r>
              <a:rPr lang="en-US" dirty="0"/>
              <a:t>Coffee</a:t>
            </a:r>
          </a:p>
          <a:p>
            <a:pPr algn="ctr"/>
            <a:r>
              <a:rPr lang="en-US" dirty="0"/>
              <a:t>Music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049885" y="1241590"/>
            <a:ext cx="2343201" cy="3834896"/>
          </a:xfrm>
          <a:prstGeom prst="rect">
            <a:avLst/>
          </a:prstGeom>
          <a:noFill/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sz="32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1775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u="sng" dirty="0">
                <a:solidFill>
                  <a:srgbClr val="D83B01"/>
                </a:solidFill>
              </a:rPr>
              <a:t>Work</a:t>
            </a:r>
            <a:endParaRPr lang="en-US" b="1" u="sng" dirty="0">
              <a:solidFill>
                <a:srgbClr val="D83B01"/>
              </a:solidFill>
            </a:endParaRPr>
          </a:p>
          <a:p>
            <a:pPr algn="ctr"/>
            <a:r>
              <a:rPr lang="en-US" dirty="0">
                <a:solidFill>
                  <a:srgbClr val="D83B01"/>
                </a:solidFill>
              </a:rPr>
              <a:t>Microsoft</a:t>
            </a:r>
          </a:p>
          <a:p>
            <a:pPr algn="ctr"/>
            <a:r>
              <a:rPr lang="en-US" dirty="0">
                <a:solidFill>
                  <a:srgbClr val="D83B01"/>
                </a:solidFill>
              </a:rPr>
              <a:t>Blog</a:t>
            </a:r>
          </a:p>
          <a:p>
            <a:pPr algn="ctr"/>
            <a:r>
              <a:rPr lang="en-US" dirty="0">
                <a:solidFill>
                  <a:srgbClr val="D83B01"/>
                </a:solidFill>
              </a:rPr>
              <a:t>Coding</a:t>
            </a:r>
          </a:p>
          <a:p>
            <a:pPr algn="ctr"/>
            <a:r>
              <a:rPr lang="en-US" dirty="0">
                <a:solidFill>
                  <a:srgbClr val="D83B01"/>
                </a:solidFill>
              </a:rPr>
              <a:t>3D Printing</a:t>
            </a:r>
          </a:p>
          <a:p>
            <a:pPr algn="ctr"/>
            <a:r>
              <a:rPr lang="en-US" dirty="0">
                <a:solidFill>
                  <a:srgbClr val="D83B01"/>
                </a:solidFill>
              </a:rPr>
              <a:t>Manager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0285" y="1158714"/>
            <a:ext cx="5486399" cy="161274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Jon Gallant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@</a:t>
            </a:r>
            <a:r>
              <a:rPr lang="en-US" sz="28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jongallant</a:t>
            </a:r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jongallant.com</a:t>
            </a:r>
          </a:p>
        </p:txBody>
      </p:sp>
    </p:spTree>
    <p:extLst>
      <p:ext uri="{BB962C8B-B14F-4D97-AF65-F5344CB8AC3E}">
        <p14:creationId xmlns:p14="http://schemas.microsoft.com/office/powerpoint/2010/main" val="2554574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769989"/>
          </a:xfrm>
        </p:spPr>
        <p:txBody>
          <a:bodyPr/>
          <a:lstStyle/>
          <a:p>
            <a:r>
              <a:rPr lang="en-US" dirty="0"/>
              <a:t>Power BI for Developers Overview</a:t>
            </a:r>
          </a:p>
          <a:p>
            <a:r>
              <a:rPr lang="en-US" dirty="0"/>
              <a:t>Create a </a:t>
            </a:r>
            <a:r>
              <a:rPr lang="en-US" b="1" dirty="0"/>
              <a:t>Custom Visual</a:t>
            </a:r>
          </a:p>
          <a:p>
            <a:r>
              <a:rPr lang="en-US" dirty="0"/>
              <a:t>Send Data with the </a:t>
            </a:r>
            <a:r>
              <a:rPr lang="en-US" b="1" dirty="0"/>
              <a:t>Push with Key API</a:t>
            </a:r>
          </a:p>
          <a:p>
            <a:r>
              <a:rPr lang="en-US" dirty="0"/>
              <a:t>Embed in Website with </a:t>
            </a:r>
            <a:r>
              <a:rPr lang="en-US" b="1" dirty="0"/>
              <a:t>Power BI Embedded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435807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for Developers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786199"/>
          </a:xfrm>
        </p:spPr>
        <p:txBody>
          <a:bodyPr/>
          <a:lstStyle/>
          <a:p>
            <a:r>
              <a:rPr lang="en-US" dirty="0"/>
              <a:t>Power BI is Microsoft’s self-service cloud based BI offering.</a:t>
            </a:r>
          </a:p>
          <a:p>
            <a:endParaRPr lang="en-US" dirty="0"/>
          </a:p>
          <a:p>
            <a:r>
              <a:rPr lang="en-US" b="1" dirty="0"/>
              <a:t>Consumer</a:t>
            </a:r>
            <a:r>
              <a:rPr lang="en-US" dirty="0"/>
              <a:t>: Desktop, Web, Mobile, Gateway, Publish to Web, Data Stories, Visuals Gallery</a:t>
            </a:r>
          </a:p>
          <a:p>
            <a:endParaRPr lang="en-US" dirty="0"/>
          </a:p>
          <a:p>
            <a:r>
              <a:rPr lang="en-US" b="1" dirty="0"/>
              <a:t>Developer</a:t>
            </a:r>
            <a:r>
              <a:rPr lang="en-US" dirty="0"/>
              <a:t>: Embedded, REST APIs, Custom Visuals, SDKs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9986" y="6377582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http://bit.ly/pbiindex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84133" y="6377582"/>
            <a:ext cx="2559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http://dev.powerbi.com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939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b="1" dirty="0"/>
              <a:t>Custom Visual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New Node.js SDK Released in July</a:t>
            </a:r>
          </a:p>
          <a:p>
            <a:r>
              <a:rPr lang="en-US" dirty="0">
                <a:hlinkClick r:id="rId2"/>
              </a:rPr>
              <a:t>https://github.com/Microsoft/PowerBI-visuals-tools</a:t>
            </a:r>
            <a:endParaRPr lang="en-US" dirty="0"/>
          </a:p>
          <a:p>
            <a:endParaRPr lang="en-US" dirty="0"/>
          </a:p>
          <a:p>
            <a:r>
              <a:rPr lang="en-US" dirty="0"/>
              <a:t>Big improvement </a:t>
            </a:r>
          </a:p>
          <a:p>
            <a:r>
              <a:rPr lang="en-US" dirty="0"/>
              <a:t>over previous custom </a:t>
            </a:r>
          </a:p>
          <a:p>
            <a:r>
              <a:rPr lang="en-US" dirty="0"/>
              <a:t>visuals tools.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9096" y="6449590"/>
            <a:ext cx="28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https://bit.ly/pbicustomviz</a:t>
            </a:r>
            <a:endParaRPr lang="en-US" dirty="0"/>
          </a:p>
        </p:txBody>
      </p:sp>
      <p:pic>
        <p:nvPicPr>
          <p:cNvPr id="3076" name="Picture 4" descr="screen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77" y="3137222"/>
            <a:ext cx="2615033" cy="25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316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b="1" dirty="0"/>
              <a:t>Custom Visual – Dev </a:t>
            </a:r>
            <a:r>
              <a:rPr lang="en-US" b="1" dirty="0" err="1"/>
              <a:t>Env</a:t>
            </a:r>
            <a:r>
              <a:rPr lang="en-US" b="1" dirty="0"/>
              <a:t> Setup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Install Node.js</a:t>
            </a:r>
          </a:p>
          <a:p>
            <a:r>
              <a:rPr lang="en-US" dirty="0"/>
              <a:t>Install Power BI Visuals SDK</a:t>
            </a:r>
          </a:p>
          <a:p>
            <a:r>
              <a:rPr lang="en-US" dirty="0"/>
              <a:t>Install Local Cert</a:t>
            </a:r>
          </a:p>
          <a:p>
            <a:r>
              <a:rPr lang="en-US" dirty="0"/>
              <a:t>Enable Developer Visual</a:t>
            </a:r>
          </a:p>
          <a:p>
            <a:r>
              <a:rPr lang="en-US" dirty="0"/>
              <a:t>Create Sample Visual</a:t>
            </a:r>
          </a:p>
          <a:p>
            <a:r>
              <a:rPr lang="en-US" dirty="0"/>
              <a:t>Test Sample Visual on PowerBI.com</a:t>
            </a: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17" y="3497262"/>
            <a:ext cx="30003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9096" y="6449590"/>
            <a:ext cx="28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https://bit.ly/pbicustomviz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21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b="1" dirty="0"/>
              <a:t>Custom Visual – Reference Code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Create New Visual</a:t>
            </a:r>
          </a:p>
          <a:p>
            <a:r>
              <a:rPr lang="en-US" dirty="0"/>
              <a:t>Reference &amp; Test d3</a:t>
            </a:r>
          </a:p>
          <a:p>
            <a:r>
              <a:rPr lang="en-US" dirty="0"/>
              <a:t>Add Liquid Fill Gauge OSS Code</a:t>
            </a:r>
          </a:p>
          <a:p>
            <a:r>
              <a:rPr lang="en-US" dirty="0"/>
              <a:t>Add </a:t>
            </a:r>
            <a:r>
              <a:rPr lang="en-US" dirty="0" err="1"/>
              <a:t>TypeScript</a:t>
            </a:r>
            <a:r>
              <a:rPr lang="en-US" dirty="0"/>
              <a:t> Definition File</a:t>
            </a:r>
          </a:p>
          <a:p>
            <a:r>
              <a:rPr lang="en-US" dirty="0"/>
              <a:t>Update References File (</a:t>
            </a:r>
            <a:r>
              <a:rPr lang="en-US" dirty="0" err="1"/>
              <a:t>tsconfig.json</a:t>
            </a:r>
            <a:r>
              <a:rPr lang="en-US" dirty="0"/>
              <a:t>)</a:t>
            </a:r>
          </a:p>
          <a:p>
            <a:r>
              <a:rPr lang="en-US" dirty="0"/>
              <a:t>Add Liquid Fill Gauge Instantiation Code</a:t>
            </a:r>
          </a:p>
          <a:p>
            <a:r>
              <a:rPr lang="en-US" dirty="0"/>
              <a:t>Test on PowerBI.com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061" y="4649390"/>
            <a:ext cx="17145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011" y="1409030"/>
            <a:ext cx="1752600" cy="181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9096" y="6449590"/>
            <a:ext cx="28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https://bit.ly/pbicustomviz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777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b="1" dirty="0"/>
              <a:t>Custom Visual – Capabilities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/>
              <a:t>Simplify </a:t>
            </a:r>
            <a:r>
              <a:rPr lang="en-US" dirty="0" err="1"/>
              <a:t>dataRoles</a:t>
            </a:r>
            <a:r>
              <a:rPr lang="en-US" dirty="0"/>
              <a:t> &amp; </a:t>
            </a:r>
            <a:r>
              <a:rPr lang="en-US" dirty="0" err="1"/>
              <a:t>dataViewMappings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74" y="2993206"/>
            <a:ext cx="38385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5" y="2561158"/>
            <a:ext cx="3771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89096" y="6449590"/>
            <a:ext cx="285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https://bit.ly/pbicustomviz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126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825</Words>
  <Application>Microsoft Office PowerPoint</Application>
  <PresentationFormat>Custom</PresentationFormat>
  <Paragraphs>162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Power BI for Developers  Custom Visual SDK, Push with Key API &amp;  Power BI Embedded</vt:lpstr>
      <vt:lpstr>About Me</vt:lpstr>
      <vt:lpstr>Agenda</vt:lpstr>
      <vt:lpstr>Power BI for Developers Overview</vt:lpstr>
      <vt:lpstr>Create a Custom Visual </vt:lpstr>
      <vt:lpstr>Create a Custom Visual – Dev Env Setup </vt:lpstr>
      <vt:lpstr>Create a Custom Visual – Reference Code </vt:lpstr>
      <vt:lpstr>Create a Custom Visual – Capabilities </vt:lpstr>
      <vt:lpstr>Create a Custom Visual – Format Properties </vt:lpstr>
      <vt:lpstr>Create a Custom Visual – Recap </vt:lpstr>
      <vt:lpstr>Send Data with the new Push with Key API </vt:lpstr>
      <vt:lpstr>Use Custom Visual in Power BI Embedded </vt:lpstr>
      <vt:lpstr>Create PBIX</vt:lpstr>
      <vt:lpstr>Create PBIE Workspace Collection</vt:lpstr>
      <vt:lpstr>Create PBIE Workspace</vt:lpstr>
      <vt:lpstr>Create PBIE Workspace</vt:lpstr>
      <vt:lpstr>Create PBIE Workspace</vt:lpstr>
      <vt:lpstr>Import PBIX</vt:lpstr>
      <vt:lpstr>Embed into Website</vt:lpstr>
      <vt:lpstr>Run Website</vt:lpstr>
      <vt:lpstr>Wrap up</vt:lpstr>
      <vt:lpstr>My Ignite NZ Sessions</vt:lpstr>
      <vt:lpstr>Q&amp;A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2016-10-27T00:14:39Z</dcterms:modified>
  <cp:category/>
</cp:coreProperties>
</file>