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 id="2147484344" r:id="rId2"/>
    <p:sldMasterId id="2147484358" r:id="rId3"/>
  </p:sldMasterIdLst>
  <p:notesMasterIdLst>
    <p:notesMasterId r:id="rId54"/>
  </p:notesMasterIdLst>
  <p:handoutMasterIdLst>
    <p:handoutMasterId r:id="rId55"/>
  </p:handoutMasterIdLst>
  <p:sldIdLst>
    <p:sldId id="1408" r:id="rId4"/>
    <p:sldId id="1467" r:id="rId5"/>
    <p:sldId id="1417" r:id="rId6"/>
    <p:sldId id="1452" r:id="rId7"/>
    <p:sldId id="1455" r:id="rId8"/>
    <p:sldId id="1456" r:id="rId9"/>
    <p:sldId id="1415" r:id="rId10"/>
    <p:sldId id="1412" r:id="rId11"/>
    <p:sldId id="1468" r:id="rId12"/>
    <p:sldId id="1481" r:id="rId13"/>
    <p:sldId id="1459" r:id="rId14"/>
    <p:sldId id="1457" r:id="rId15"/>
    <p:sldId id="1458" r:id="rId16"/>
    <p:sldId id="1443" r:id="rId17"/>
    <p:sldId id="1428" r:id="rId18"/>
    <p:sldId id="1444" r:id="rId19"/>
    <p:sldId id="1460" r:id="rId20"/>
    <p:sldId id="1461" r:id="rId21"/>
    <p:sldId id="1462" r:id="rId22"/>
    <p:sldId id="1463" r:id="rId23"/>
    <p:sldId id="1465" r:id="rId24"/>
    <p:sldId id="1466" r:id="rId25"/>
    <p:sldId id="1441" r:id="rId26"/>
    <p:sldId id="1483" r:id="rId27"/>
    <p:sldId id="1488" r:id="rId28"/>
    <p:sldId id="1364" r:id="rId29"/>
    <p:sldId id="1490" r:id="rId30"/>
    <p:sldId id="1491" r:id="rId31"/>
    <p:sldId id="1464" r:id="rId32"/>
    <p:sldId id="1446" r:id="rId33"/>
    <p:sldId id="1485" r:id="rId34"/>
    <p:sldId id="1486" r:id="rId35"/>
    <p:sldId id="1487" r:id="rId36"/>
    <p:sldId id="1419" r:id="rId37"/>
    <p:sldId id="1420" r:id="rId38"/>
    <p:sldId id="1421" r:id="rId39"/>
    <p:sldId id="1433" r:id="rId40"/>
    <p:sldId id="1426" r:id="rId41"/>
    <p:sldId id="1422" r:id="rId42"/>
    <p:sldId id="1493" r:id="rId43"/>
    <p:sldId id="1495" r:id="rId44"/>
    <p:sldId id="1494" r:id="rId45"/>
    <p:sldId id="1451" r:id="rId46"/>
    <p:sldId id="1423" r:id="rId47"/>
    <p:sldId id="1474" r:id="rId48"/>
    <p:sldId id="1471" r:id="rId49"/>
    <p:sldId id="1489" r:id="rId50"/>
    <p:sldId id="1475" r:id="rId51"/>
    <p:sldId id="1454" r:id="rId52"/>
    <p:sldId id="1326" r:id="rId5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gnite 2016 Template Light" id="{A073DAE3-B461-442F-A3D3-6642BD875E45}">
          <p14:sldIdLst>
            <p14:sldId id="1408"/>
            <p14:sldId id="1467"/>
            <p14:sldId id="1417"/>
            <p14:sldId id="1452"/>
            <p14:sldId id="1455"/>
            <p14:sldId id="1456"/>
            <p14:sldId id="1415"/>
            <p14:sldId id="1412"/>
            <p14:sldId id="1468"/>
            <p14:sldId id="1481"/>
            <p14:sldId id="1459"/>
            <p14:sldId id="1457"/>
            <p14:sldId id="1458"/>
            <p14:sldId id="1443"/>
            <p14:sldId id="1428"/>
            <p14:sldId id="1444"/>
            <p14:sldId id="1460"/>
            <p14:sldId id="1461"/>
            <p14:sldId id="1462"/>
            <p14:sldId id="1463"/>
            <p14:sldId id="1465"/>
            <p14:sldId id="1466"/>
            <p14:sldId id="1441"/>
            <p14:sldId id="1483"/>
            <p14:sldId id="1488"/>
            <p14:sldId id="1364"/>
            <p14:sldId id="1490"/>
            <p14:sldId id="1491"/>
            <p14:sldId id="1464"/>
            <p14:sldId id="1446"/>
            <p14:sldId id="1485"/>
            <p14:sldId id="1486"/>
            <p14:sldId id="1487"/>
            <p14:sldId id="1419"/>
            <p14:sldId id="1420"/>
            <p14:sldId id="1421"/>
            <p14:sldId id="1433"/>
            <p14:sldId id="1426"/>
            <p14:sldId id="1422"/>
            <p14:sldId id="1493"/>
            <p14:sldId id="1495"/>
            <p14:sldId id="1494"/>
            <p14:sldId id="1451"/>
            <p14:sldId id="1423"/>
            <p14:sldId id="1474"/>
            <p14:sldId id="1471"/>
            <p14:sldId id="1489"/>
            <p14:sldId id="1475"/>
            <p14:sldId id="1454"/>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3B01"/>
    <a:srgbClr val="505050"/>
    <a:srgbClr val="FFB900"/>
    <a:srgbClr val="292929"/>
    <a:srgbClr val="FFFFFF"/>
    <a:srgbClr val="BAD80A"/>
    <a:srgbClr val="A80000"/>
    <a:srgbClr val="5C2D91"/>
    <a:srgbClr val="0078D7"/>
    <a:srgbClr val="107C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7" autoAdjust="0"/>
    <p:restoredTop sz="96215" autoAdjust="0"/>
  </p:normalViewPr>
  <p:slideViewPr>
    <p:cSldViewPr>
      <p:cViewPr varScale="1">
        <p:scale>
          <a:sx n="95" d="100"/>
          <a:sy n="95" d="100"/>
        </p:scale>
        <p:origin x="66" y="16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122"/>
    </p:cViewPr>
  </p:sorterViewPr>
  <p:notesViewPr>
    <p:cSldViewPr showGuides="1">
      <p:cViewPr varScale="1">
        <p:scale>
          <a:sx n="73" d="100"/>
          <a:sy n="73" d="100"/>
        </p:scale>
        <p:origin x="3174"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258BE6-3075-4A96-BBED-B9A00002535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NZ"/>
        </a:p>
      </dgm:t>
    </dgm:pt>
    <dgm:pt modelId="{E125D31A-F702-47D7-92D4-C4E25BAC37F0}">
      <dgm:prSet phldrT="[Text]" custT="1"/>
      <dgm:spPr>
        <a:solidFill>
          <a:schemeClr val="accent2"/>
        </a:solidFill>
      </dgm:spPr>
      <dgm:t>
        <a:bodyPr/>
        <a:lstStyle/>
        <a:p>
          <a:r>
            <a:rPr lang="en-NZ" sz="2000" dirty="0"/>
            <a:t>Overview</a:t>
          </a:r>
        </a:p>
      </dgm:t>
    </dgm:pt>
    <dgm:pt modelId="{0B5620A9-E2B9-450F-8C44-42F2B0B9CE08}" type="parTrans" cxnId="{688E596A-1600-4559-A3D9-408A2C6F32AE}">
      <dgm:prSet/>
      <dgm:spPr/>
      <dgm:t>
        <a:bodyPr/>
        <a:lstStyle/>
        <a:p>
          <a:endParaRPr lang="en-NZ"/>
        </a:p>
      </dgm:t>
    </dgm:pt>
    <dgm:pt modelId="{8C57BBB2-F794-45DE-925A-C1413CE44827}" type="sibTrans" cxnId="{688E596A-1600-4559-A3D9-408A2C6F32AE}">
      <dgm:prSet/>
      <dgm:spPr/>
      <dgm:t>
        <a:bodyPr/>
        <a:lstStyle/>
        <a:p>
          <a:endParaRPr lang="en-NZ" dirty="0"/>
        </a:p>
      </dgm:t>
    </dgm:pt>
    <dgm:pt modelId="{668130F4-D251-45E9-B71B-2E31C1FF04E2}">
      <dgm:prSet phldrT="[Text]" custT="1"/>
      <dgm:spPr>
        <a:solidFill>
          <a:schemeClr val="accent2"/>
        </a:solidFill>
      </dgm:spPr>
      <dgm:t>
        <a:bodyPr/>
        <a:lstStyle/>
        <a:p>
          <a:r>
            <a:rPr lang="en-NZ" sz="2000" dirty="0"/>
            <a:t>AAD / ADFS</a:t>
          </a:r>
        </a:p>
      </dgm:t>
    </dgm:pt>
    <dgm:pt modelId="{6BBF7F66-0F09-4D54-9739-0956156311B1}" type="parTrans" cxnId="{DF624A59-B9F9-4379-83DD-0B499B661D0C}">
      <dgm:prSet/>
      <dgm:spPr/>
      <dgm:t>
        <a:bodyPr/>
        <a:lstStyle/>
        <a:p>
          <a:endParaRPr lang="en-NZ"/>
        </a:p>
      </dgm:t>
    </dgm:pt>
    <dgm:pt modelId="{64A09218-72A3-44A3-8F14-00F164294C2D}" type="sibTrans" cxnId="{DF624A59-B9F9-4379-83DD-0B499B661D0C}">
      <dgm:prSet/>
      <dgm:spPr/>
      <dgm:t>
        <a:bodyPr/>
        <a:lstStyle/>
        <a:p>
          <a:endParaRPr lang="en-NZ" dirty="0"/>
        </a:p>
      </dgm:t>
    </dgm:pt>
    <dgm:pt modelId="{5489DDE5-986E-413B-A28D-6156450B2B86}">
      <dgm:prSet phldrT="[Text]"/>
      <dgm:spPr>
        <a:solidFill>
          <a:schemeClr val="accent2"/>
        </a:solidFill>
      </dgm:spPr>
      <dgm:t>
        <a:bodyPr/>
        <a:lstStyle/>
        <a:p>
          <a:r>
            <a:rPr lang="en-NZ" dirty="0"/>
            <a:t>OIDC / OAuth 2.0</a:t>
          </a:r>
        </a:p>
      </dgm:t>
    </dgm:pt>
    <dgm:pt modelId="{F1D2B768-02D2-4757-8244-742F3047E06E}" type="parTrans" cxnId="{DDC62A74-37B2-4A08-880E-99B425D841BF}">
      <dgm:prSet/>
      <dgm:spPr/>
      <dgm:t>
        <a:bodyPr/>
        <a:lstStyle/>
        <a:p>
          <a:endParaRPr lang="en-NZ"/>
        </a:p>
      </dgm:t>
    </dgm:pt>
    <dgm:pt modelId="{951EB87F-30E7-4724-94E8-59887159796F}" type="sibTrans" cxnId="{DDC62A74-37B2-4A08-880E-99B425D841BF}">
      <dgm:prSet/>
      <dgm:spPr/>
      <dgm:t>
        <a:bodyPr/>
        <a:lstStyle/>
        <a:p>
          <a:endParaRPr lang="en-NZ" dirty="0"/>
        </a:p>
      </dgm:t>
    </dgm:pt>
    <dgm:pt modelId="{E0ECEAC9-20D9-4EFB-A0C2-3B797849BDCD}">
      <dgm:prSet phldrT="[Text]"/>
      <dgm:spPr>
        <a:solidFill>
          <a:schemeClr val="accent2"/>
        </a:solidFill>
      </dgm:spPr>
      <dgm:t>
        <a:bodyPr/>
        <a:lstStyle/>
        <a:p>
          <a:r>
            <a:rPr lang="en-NZ" dirty="0"/>
            <a:t>Protocols</a:t>
          </a:r>
        </a:p>
      </dgm:t>
    </dgm:pt>
    <dgm:pt modelId="{55F51779-5647-47D7-9D33-06F263A34095}" type="parTrans" cxnId="{3930D1CF-8CF3-41F5-8D76-ABF217140D48}">
      <dgm:prSet/>
      <dgm:spPr/>
      <dgm:t>
        <a:bodyPr/>
        <a:lstStyle/>
        <a:p>
          <a:endParaRPr lang="en-NZ"/>
        </a:p>
      </dgm:t>
    </dgm:pt>
    <dgm:pt modelId="{0944B455-0470-4197-B316-61B363D293DC}" type="sibTrans" cxnId="{3930D1CF-8CF3-41F5-8D76-ABF217140D48}">
      <dgm:prSet/>
      <dgm:spPr/>
      <dgm:t>
        <a:bodyPr/>
        <a:lstStyle/>
        <a:p>
          <a:endParaRPr lang="en-NZ" dirty="0"/>
        </a:p>
      </dgm:t>
    </dgm:pt>
    <dgm:pt modelId="{147E705F-0E7B-4C98-A673-0558BC3FA44D}">
      <dgm:prSet phldrT="[Text]" custT="1"/>
      <dgm:spPr>
        <a:solidFill>
          <a:schemeClr val="accent2"/>
        </a:solidFill>
      </dgm:spPr>
      <dgm:t>
        <a:bodyPr/>
        <a:lstStyle/>
        <a:p>
          <a:r>
            <a:rPr lang="en-NZ" sz="2000" dirty="0"/>
            <a:t>Stacks</a:t>
          </a:r>
        </a:p>
      </dgm:t>
    </dgm:pt>
    <dgm:pt modelId="{5116C37B-D66F-4236-BCE6-B3B05AA8F2C8}" type="parTrans" cxnId="{49620BB9-5175-4E35-B1DA-9757A1B7B5DA}">
      <dgm:prSet/>
      <dgm:spPr/>
      <dgm:t>
        <a:bodyPr/>
        <a:lstStyle/>
        <a:p>
          <a:endParaRPr lang="en-NZ"/>
        </a:p>
      </dgm:t>
    </dgm:pt>
    <dgm:pt modelId="{232F87D2-D1A0-4162-B6D8-B8F87377E65D}" type="sibTrans" cxnId="{49620BB9-5175-4E35-B1DA-9757A1B7B5DA}">
      <dgm:prSet/>
      <dgm:spPr/>
      <dgm:t>
        <a:bodyPr/>
        <a:lstStyle/>
        <a:p>
          <a:endParaRPr lang="en-NZ" dirty="0"/>
        </a:p>
      </dgm:t>
    </dgm:pt>
    <dgm:pt modelId="{3EE1964D-C51F-4DD5-811B-CC16AB9ADF4E}">
      <dgm:prSet phldrT="[Text]" custT="1"/>
      <dgm:spPr>
        <a:solidFill>
          <a:schemeClr val="accent2"/>
        </a:solidFill>
      </dgm:spPr>
      <dgm:t>
        <a:bodyPr/>
        <a:lstStyle/>
        <a:p>
          <a:r>
            <a:rPr lang="en-NZ" sz="2000" dirty="0"/>
            <a:t>Use cases</a:t>
          </a:r>
        </a:p>
      </dgm:t>
    </dgm:pt>
    <dgm:pt modelId="{55971329-3A68-4541-A95F-E669A3EA9148}" type="parTrans" cxnId="{2F0EBC75-30AD-481B-AF09-29E6B2A0D33E}">
      <dgm:prSet/>
      <dgm:spPr/>
      <dgm:t>
        <a:bodyPr/>
        <a:lstStyle/>
        <a:p>
          <a:endParaRPr lang="en-NZ"/>
        </a:p>
      </dgm:t>
    </dgm:pt>
    <dgm:pt modelId="{CB7CD341-F57B-47BE-806C-88757AEF5FDD}" type="sibTrans" cxnId="{2F0EBC75-30AD-481B-AF09-29E6B2A0D33E}">
      <dgm:prSet/>
      <dgm:spPr/>
      <dgm:t>
        <a:bodyPr/>
        <a:lstStyle/>
        <a:p>
          <a:endParaRPr lang="en-NZ" dirty="0"/>
        </a:p>
      </dgm:t>
    </dgm:pt>
    <dgm:pt modelId="{20A455D9-8779-4D6C-A24E-17E96E1B71A3}">
      <dgm:prSet phldrT="[Text]" custT="1"/>
      <dgm:spPr>
        <a:solidFill>
          <a:schemeClr val="accent2"/>
        </a:solidFill>
      </dgm:spPr>
      <dgm:t>
        <a:bodyPr/>
        <a:lstStyle/>
        <a:p>
          <a:r>
            <a:rPr lang="en-NZ" sz="2000" dirty="0"/>
            <a:t>Demos</a:t>
          </a:r>
        </a:p>
      </dgm:t>
    </dgm:pt>
    <dgm:pt modelId="{B7FC4F40-CE0A-476E-8870-27846BDA5267}" type="parTrans" cxnId="{1A20FAF8-168B-4514-AEFE-21B26FE0B848}">
      <dgm:prSet/>
      <dgm:spPr/>
      <dgm:t>
        <a:bodyPr/>
        <a:lstStyle/>
        <a:p>
          <a:endParaRPr lang="en-NZ"/>
        </a:p>
      </dgm:t>
    </dgm:pt>
    <dgm:pt modelId="{872679B6-DBCB-4FB5-9B7E-7F3109768A76}" type="sibTrans" cxnId="{1A20FAF8-168B-4514-AEFE-21B26FE0B848}">
      <dgm:prSet/>
      <dgm:spPr>
        <a:solidFill>
          <a:schemeClr val="accent2"/>
        </a:solidFill>
      </dgm:spPr>
      <dgm:t>
        <a:bodyPr/>
        <a:lstStyle/>
        <a:p>
          <a:endParaRPr lang="en-NZ" dirty="0"/>
        </a:p>
      </dgm:t>
    </dgm:pt>
    <dgm:pt modelId="{23EDEF80-E1F2-4753-A70B-A3412BA71F2C}" type="pres">
      <dgm:prSet presAssocID="{00258BE6-3075-4A96-BBED-B9A000025352}" presName="cycle" presStyleCnt="0">
        <dgm:presLayoutVars>
          <dgm:dir/>
          <dgm:resizeHandles val="exact"/>
        </dgm:presLayoutVars>
      </dgm:prSet>
      <dgm:spPr/>
    </dgm:pt>
    <dgm:pt modelId="{86971E60-B81C-4156-BE73-DE40BBCC34AE}" type="pres">
      <dgm:prSet presAssocID="{E125D31A-F702-47D7-92D4-C4E25BAC37F0}" presName="node" presStyleLbl="node1" presStyleIdx="0" presStyleCnt="7" custScaleX="123042" custScaleY="123042" custRadScaleRad="84432" custRadScaleInc="130">
        <dgm:presLayoutVars>
          <dgm:bulletEnabled val="1"/>
        </dgm:presLayoutVars>
      </dgm:prSet>
      <dgm:spPr/>
    </dgm:pt>
    <dgm:pt modelId="{7C769210-6C0A-42BB-A1E7-58381443831A}" type="pres">
      <dgm:prSet presAssocID="{8C57BBB2-F794-45DE-925A-C1413CE44827}" presName="sibTrans" presStyleLbl="sibTrans2D1" presStyleIdx="0" presStyleCnt="7"/>
      <dgm:spPr/>
    </dgm:pt>
    <dgm:pt modelId="{03FBEED3-826C-460D-9511-FD27CDB428C5}" type="pres">
      <dgm:prSet presAssocID="{8C57BBB2-F794-45DE-925A-C1413CE44827}" presName="connectorText" presStyleLbl="sibTrans2D1" presStyleIdx="0" presStyleCnt="7"/>
      <dgm:spPr/>
    </dgm:pt>
    <dgm:pt modelId="{56C8B5E9-E6D3-47EF-A47E-42CAFCBE499F}" type="pres">
      <dgm:prSet presAssocID="{668130F4-D251-45E9-B71B-2E31C1FF04E2}" presName="node" presStyleLbl="node1" presStyleIdx="1" presStyleCnt="7" custScaleX="123042" custScaleY="123042" custRadScaleRad="104251" custRadScaleInc="-10429">
        <dgm:presLayoutVars>
          <dgm:bulletEnabled val="1"/>
        </dgm:presLayoutVars>
      </dgm:prSet>
      <dgm:spPr/>
    </dgm:pt>
    <dgm:pt modelId="{5F6B89D3-A197-4398-9CBE-8B9F1FF48D18}" type="pres">
      <dgm:prSet presAssocID="{64A09218-72A3-44A3-8F14-00F164294C2D}" presName="sibTrans" presStyleLbl="sibTrans2D1" presStyleIdx="1" presStyleCnt="7"/>
      <dgm:spPr/>
    </dgm:pt>
    <dgm:pt modelId="{D2D235BD-D9AF-45EC-91DF-90D7CED49112}" type="pres">
      <dgm:prSet presAssocID="{64A09218-72A3-44A3-8F14-00F164294C2D}" presName="connectorText" presStyleLbl="sibTrans2D1" presStyleIdx="1" presStyleCnt="7"/>
      <dgm:spPr/>
    </dgm:pt>
    <dgm:pt modelId="{7AF7FEE9-6B16-4595-A7B0-56CC95314596}" type="pres">
      <dgm:prSet presAssocID="{5489DDE5-986E-413B-A28D-6156450B2B86}" presName="node" presStyleLbl="node1" presStyleIdx="2" presStyleCnt="7" custScaleX="123042" custScaleY="123042" custRadScaleRad="98965" custRadScaleInc="-14139">
        <dgm:presLayoutVars>
          <dgm:bulletEnabled val="1"/>
        </dgm:presLayoutVars>
      </dgm:prSet>
      <dgm:spPr/>
    </dgm:pt>
    <dgm:pt modelId="{85577CBF-3E5D-45AA-A026-29A948DC7D82}" type="pres">
      <dgm:prSet presAssocID="{951EB87F-30E7-4724-94E8-59887159796F}" presName="sibTrans" presStyleLbl="sibTrans2D1" presStyleIdx="2" presStyleCnt="7"/>
      <dgm:spPr/>
    </dgm:pt>
    <dgm:pt modelId="{6A279FEB-B102-43DA-90E6-AD6A6A1408CC}" type="pres">
      <dgm:prSet presAssocID="{951EB87F-30E7-4724-94E8-59887159796F}" presName="connectorText" presStyleLbl="sibTrans2D1" presStyleIdx="2" presStyleCnt="7"/>
      <dgm:spPr/>
    </dgm:pt>
    <dgm:pt modelId="{AB426D58-DCA1-4A1A-BF49-B81D5AC10747}" type="pres">
      <dgm:prSet presAssocID="{E0ECEAC9-20D9-4EFB-A0C2-3B797849BDCD}" presName="node" presStyleLbl="node1" presStyleIdx="3" presStyleCnt="7" custScaleX="123042" custScaleY="123042" custRadScaleRad="94370" custRadScaleInc="-6961">
        <dgm:presLayoutVars>
          <dgm:bulletEnabled val="1"/>
        </dgm:presLayoutVars>
      </dgm:prSet>
      <dgm:spPr/>
    </dgm:pt>
    <dgm:pt modelId="{CD2A9D08-3F32-4E65-AFA3-F5DE2F2C6D99}" type="pres">
      <dgm:prSet presAssocID="{0944B455-0470-4197-B316-61B363D293DC}" presName="sibTrans" presStyleLbl="sibTrans2D1" presStyleIdx="3" presStyleCnt="7"/>
      <dgm:spPr/>
    </dgm:pt>
    <dgm:pt modelId="{FDAEC11F-E953-4EAB-809B-467931D02BE4}" type="pres">
      <dgm:prSet presAssocID="{0944B455-0470-4197-B316-61B363D293DC}" presName="connectorText" presStyleLbl="sibTrans2D1" presStyleIdx="3" presStyleCnt="7"/>
      <dgm:spPr/>
    </dgm:pt>
    <dgm:pt modelId="{6C5DE5FE-1DDF-4DD2-9564-0E20B4F4864A}" type="pres">
      <dgm:prSet presAssocID="{147E705F-0E7B-4C98-A673-0558BC3FA44D}" presName="node" presStyleLbl="node1" presStyleIdx="4" presStyleCnt="7" custScaleX="123042" custScaleY="123042" custRadScaleRad="91512" custRadScaleInc="5602">
        <dgm:presLayoutVars>
          <dgm:bulletEnabled val="1"/>
        </dgm:presLayoutVars>
      </dgm:prSet>
      <dgm:spPr/>
    </dgm:pt>
    <dgm:pt modelId="{9E9470D7-39D2-49F0-A31D-7AB20CFA33D1}" type="pres">
      <dgm:prSet presAssocID="{232F87D2-D1A0-4162-B6D8-B8F87377E65D}" presName="sibTrans" presStyleLbl="sibTrans2D1" presStyleIdx="4" presStyleCnt="7"/>
      <dgm:spPr/>
    </dgm:pt>
    <dgm:pt modelId="{A414BB79-F92C-4018-BD90-0693BB48968D}" type="pres">
      <dgm:prSet presAssocID="{232F87D2-D1A0-4162-B6D8-B8F87377E65D}" presName="connectorText" presStyleLbl="sibTrans2D1" presStyleIdx="4" presStyleCnt="7"/>
      <dgm:spPr/>
    </dgm:pt>
    <dgm:pt modelId="{CE9596CD-C581-4001-8CCA-6FD43EDEC1AE}" type="pres">
      <dgm:prSet presAssocID="{3EE1964D-C51F-4DD5-811B-CC16AB9ADF4E}" presName="node" presStyleLbl="node1" presStyleIdx="5" presStyleCnt="7" custScaleX="123042" custScaleY="123042" custRadScaleRad="98111" custRadScaleInc="14481">
        <dgm:presLayoutVars>
          <dgm:bulletEnabled val="1"/>
        </dgm:presLayoutVars>
      </dgm:prSet>
      <dgm:spPr/>
    </dgm:pt>
    <dgm:pt modelId="{4D5961C8-5EBC-4F2E-8D97-A7EA5F31056E}" type="pres">
      <dgm:prSet presAssocID="{CB7CD341-F57B-47BE-806C-88757AEF5FDD}" presName="sibTrans" presStyleLbl="sibTrans2D1" presStyleIdx="5" presStyleCnt="7"/>
      <dgm:spPr/>
    </dgm:pt>
    <dgm:pt modelId="{BA3E84D8-DBBC-4A01-915D-3FDF972BD737}" type="pres">
      <dgm:prSet presAssocID="{CB7CD341-F57B-47BE-806C-88757AEF5FDD}" presName="connectorText" presStyleLbl="sibTrans2D1" presStyleIdx="5" presStyleCnt="7"/>
      <dgm:spPr/>
    </dgm:pt>
    <dgm:pt modelId="{872D4384-ADBF-4D89-8F37-6824A1BE543B}" type="pres">
      <dgm:prSet presAssocID="{20A455D9-8779-4D6C-A24E-17E96E1B71A3}" presName="node" presStyleLbl="node1" presStyleIdx="6" presStyleCnt="7" custScaleX="123042" custScaleY="123042" custRadScaleRad="99016" custRadScaleInc="-5121">
        <dgm:presLayoutVars>
          <dgm:bulletEnabled val="1"/>
        </dgm:presLayoutVars>
      </dgm:prSet>
      <dgm:spPr/>
    </dgm:pt>
    <dgm:pt modelId="{2F581433-37C6-41A1-AF73-CB9DA5DEB533}" type="pres">
      <dgm:prSet presAssocID="{872679B6-DBCB-4FB5-9B7E-7F3109768A76}" presName="sibTrans" presStyleLbl="sibTrans2D1" presStyleIdx="6" presStyleCnt="7" custLinFactX="260835" custLinFactY="-31682" custLinFactNeighborX="300000" custLinFactNeighborY="-100000"/>
      <dgm:spPr/>
    </dgm:pt>
    <dgm:pt modelId="{B9D8C754-9655-4A25-BC7F-EB37D9123EF1}" type="pres">
      <dgm:prSet presAssocID="{872679B6-DBCB-4FB5-9B7E-7F3109768A76}" presName="connectorText" presStyleLbl="sibTrans2D1" presStyleIdx="6" presStyleCnt="7"/>
      <dgm:spPr/>
    </dgm:pt>
  </dgm:ptLst>
  <dgm:cxnLst>
    <dgm:cxn modelId="{49620BB9-5175-4E35-B1DA-9757A1B7B5DA}" srcId="{00258BE6-3075-4A96-BBED-B9A000025352}" destId="{147E705F-0E7B-4C98-A673-0558BC3FA44D}" srcOrd="4" destOrd="0" parTransId="{5116C37B-D66F-4236-BCE6-B3B05AA8F2C8}" sibTransId="{232F87D2-D1A0-4162-B6D8-B8F87377E65D}"/>
    <dgm:cxn modelId="{954E377A-FDC3-40C7-8A26-D0910AF98647}" type="presOf" srcId="{232F87D2-D1A0-4162-B6D8-B8F87377E65D}" destId="{9E9470D7-39D2-49F0-A31D-7AB20CFA33D1}" srcOrd="0" destOrd="0" presId="urn:microsoft.com/office/officeart/2005/8/layout/cycle2"/>
    <dgm:cxn modelId="{3930D1CF-8CF3-41F5-8D76-ABF217140D48}" srcId="{00258BE6-3075-4A96-BBED-B9A000025352}" destId="{E0ECEAC9-20D9-4EFB-A0C2-3B797849BDCD}" srcOrd="3" destOrd="0" parTransId="{55F51779-5647-47D7-9D33-06F263A34095}" sibTransId="{0944B455-0470-4197-B316-61B363D293DC}"/>
    <dgm:cxn modelId="{E0DBB8AE-3607-4146-B1C4-EBD3F5ADE363}" type="presOf" srcId="{E125D31A-F702-47D7-92D4-C4E25BAC37F0}" destId="{86971E60-B81C-4156-BE73-DE40BBCC34AE}" srcOrd="0" destOrd="0" presId="urn:microsoft.com/office/officeart/2005/8/layout/cycle2"/>
    <dgm:cxn modelId="{0B47F580-C06A-4CE8-91D0-35C0E7B522F8}" type="presOf" srcId="{5489DDE5-986E-413B-A28D-6156450B2B86}" destId="{7AF7FEE9-6B16-4595-A7B0-56CC95314596}" srcOrd="0" destOrd="0" presId="urn:microsoft.com/office/officeart/2005/8/layout/cycle2"/>
    <dgm:cxn modelId="{679780DF-CC23-4F3F-A619-0E4EADFD66B4}" type="presOf" srcId="{E0ECEAC9-20D9-4EFB-A0C2-3B797849BDCD}" destId="{AB426D58-DCA1-4A1A-BF49-B81D5AC10747}" srcOrd="0" destOrd="0" presId="urn:microsoft.com/office/officeart/2005/8/layout/cycle2"/>
    <dgm:cxn modelId="{C36A5C7A-7609-4BAA-B358-FF94FC6599F9}" type="presOf" srcId="{0944B455-0470-4197-B316-61B363D293DC}" destId="{FDAEC11F-E953-4EAB-809B-467931D02BE4}" srcOrd="1" destOrd="0" presId="urn:microsoft.com/office/officeart/2005/8/layout/cycle2"/>
    <dgm:cxn modelId="{8923987E-901C-46DD-A03B-71789FF70746}" type="presOf" srcId="{951EB87F-30E7-4724-94E8-59887159796F}" destId="{85577CBF-3E5D-45AA-A026-29A948DC7D82}" srcOrd="0" destOrd="0" presId="urn:microsoft.com/office/officeart/2005/8/layout/cycle2"/>
    <dgm:cxn modelId="{91FCC395-642F-4343-B57D-2B38CA10D895}" type="presOf" srcId="{232F87D2-D1A0-4162-B6D8-B8F87377E65D}" destId="{A414BB79-F92C-4018-BD90-0693BB48968D}" srcOrd="1" destOrd="0" presId="urn:microsoft.com/office/officeart/2005/8/layout/cycle2"/>
    <dgm:cxn modelId="{688E596A-1600-4559-A3D9-408A2C6F32AE}" srcId="{00258BE6-3075-4A96-BBED-B9A000025352}" destId="{E125D31A-F702-47D7-92D4-C4E25BAC37F0}" srcOrd="0" destOrd="0" parTransId="{0B5620A9-E2B9-450F-8C44-42F2B0B9CE08}" sibTransId="{8C57BBB2-F794-45DE-925A-C1413CE44827}"/>
    <dgm:cxn modelId="{87761799-8D53-4B8D-8EA3-5D070B2A6CC9}" type="presOf" srcId="{668130F4-D251-45E9-B71B-2E31C1FF04E2}" destId="{56C8B5E9-E6D3-47EF-A47E-42CAFCBE499F}" srcOrd="0" destOrd="0" presId="urn:microsoft.com/office/officeart/2005/8/layout/cycle2"/>
    <dgm:cxn modelId="{52954DAE-9B2D-4C7A-9403-F742F8D2D045}" type="presOf" srcId="{20A455D9-8779-4D6C-A24E-17E96E1B71A3}" destId="{872D4384-ADBF-4D89-8F37-6824A1BE543B}" srcOrd="0" destOrd="0" presId="urn:microsoft.com/office/officeart/2005/8/layout/cycle2"/>
    <dgm:cxn modelId="{F9085742-DA74-4347-A079-E7F021FAC99B}" type="presOf" srcId="{8C57BBB2-F794-45DE-925A-C1413CE44827}" destId="{7C769210-6C0A-42BB-A1E7-58381443831A}" srcOrd="0" destOrd="0" presId="urn:microsoft.com/office/officeart/2005/8/layout/cycle2"/>
    <dgm:cxn modelId="{DF624A59-B9F9-4379-83DD-0B499B661D0C}" srcId="{00258BE6-3075-4A96-BBED-B9A000025352}" destId="{668130F4-D251-45E9-B71B-2E31C1FF04E2}" srcOrd="1" destOrd="0" parTransId="{6BBF7F66-0F09-4D54-9739-0956156311B1}" sibTransId="{64A09218-72A3-44A3-8F14-00F164294C2D}"/>
    <dgm:cxn modelId="{DF8437AA-5AFE-4F8E-9244-DA15A87D5807}" type="presOf" srcId="{CB7CD341-F57B-47BE-806C-88757AEF5FDD}" destId="{BA3E84D8-DBBC-4A01-915D-3FDF972BD737}" srcOrd="1" destOrd="0" presId="urn:microsoft.com/office/officeart/2005/8/layout/cycle2"/>
    <dgm:cxn modelId="{BB698AC0-7A90-490B-B20E-2641A9DDEC58}" type="presOf" srcId="{147E705F-0E7B-4C98-A673-0558BC3FA44D}" destId="{6C5DE5FE-1DDF-4DD2-9564-0E20B4F4864A}" srcOrd="0" destOrd="0" presId="urn:microsoft.com/office/officeart/2005/8/layout/cycle2"/>
    <dgm:cxn modelId="{1A20FAF8-168B-4514-AEFE-21B26FE0B848}" srcId="{00258BE6-3075-4A96-BBED-B9A000025352}" destId="{20A455D9-8779-4D6C-A24E-17E96E1B71A3}" srcOrd="6" destOrd="0" parTransId="{B7FC4F40-CE0A-476E-8870-27846BDA5267}" sibTransId="{872679B6-DBCB-4FB5-9B7E-7F3109768A76}"/>
    <dgm:cxn modelId="{2F0EBC75-30AD-481B-AF09-29E6B2A0D33E}" srcId="{00258BE6-3075-4A96-BBED-B9A000025352}" destId="{3EE1964D-C51F-4DD5-811B-CC16AB9ADF4E}" srcOrd="5" destOrd="0" parTransId="{55971329-3A68-4541-A95F-E669A3EA9148}" sibTransId="{CB7CD341-F57B-47BE-806C-88757AEF5FDD}"/>
    <dgm:cxn modelId="{EAD337DE-77A6-4672-B98A-CAD73C9F6EE7}" type="presOf" srcId="{CB7CD341-F57B-47BE-806C-88757AEF5FDD}" destId="{4D5961C8-5EBC-4F2E-8D97-A7EA5F31056E}" srcOrd="0" destOrd="0" presId="urn:microsoft.com/office/officeart/2005/8/layout/cycle2"/>
    <dgm:cxn modelId="{BE9F4F38-6707-4065-9780-11CC794C8305}" type="presOf" srcId="{872679B6-DBCB-4FB5-9B7E-7F3109768A76}" destId="{B9D8C754-9655-4A25-BC7F-EB37D9123EF1}" srcOrd="1" destOrd="0" presId="urn:microsoft.com/office/officeart/2005/8/layout/cycle2"/>
    <dgm:cxn modelId="{28EE8F15-00B7-4B27-8F84-A8DC9E629CEB}" type="presOf" srcId="{0944B455-0470-4197-B316-61B363D293DC}" destId="{CD2A9D08-3F32-4E65-AFA3-F5DE2F2C6D99}" srcOrd="0" destOrd="0" presId="urn:microsoft.com/office/officeart/2005/8/layout/cycle2"/>
    <dgm:cxn modelId="{26DFEE4B-37FC-4F54-A251-BE78F8565EA6}" type="presOf" srcId="{951EB87F-30E7-4724-94E8-59887159796F}" destId="{6A279FEB-B102-43DA-90E6-AD6A6A1408CC}" srcOrd="1" destOrd="0" presId="urn:microsoft.com/office/officeart/2005/8/layout/cycle2"/>
    <dgm:cxn modelId="{697AC5F4-8AF6-40A8-A8AC-A8FB165F90A2}" type="presOf" srcId="{64A09218-72A3-44A3-8F14-00F164294C2D}" destId="{D2D235BD-D9AF-45EC-91DF-90D7CED49112}" srcOrd="1" destOrd="0" presId="urn:microsoft.com/office/officeart/2005/8/layout/cycle2"/>
    <dgm:cxn modelId="{0DF2BFE2-1DE0-44A3-BFB8-169D4F5D76DE}" type="presOf" srcId="{64A09218-72A3-44A3-8F14-00F164294C2D}" destId="{5F6B89D3-A197-4398-9CBE-8B9F1FF48D18}" srcOrd="0" destOrd="0" presId="urn:microsoft.com/office/officeart/2005/8/layout/cycle2"/>
    <dgm:cxn modelId="{2D75B066-7DD1-4E28-B814-B9C9034C56B8}" type="presOf" srcId="{3EE1964D-C51F-4DD5-811B-CC16AB9ADF4E}" destId="{CE9596CD-C581-4001-8CCA-6FD43EDEC1AE}" srcOrd="0" destOrd="0" presId="urn:microsoft.com/office/officeart/2005/8/layout/cycle2"/>
    <dgm:cxn modelId="{B9E6A6EE-9535-4118-B9A3-4C8BDCBAC8F6}" type="presOf" srcId="{872679B6-DBCB-4FB5-9B7E-7F3109768A76}" destId="{2F581433-37C6-41A1-AF73-CB9DA5DEB533}" srcOrd="0" destOrd="0" presId="urn:microsoft.com/office/officeart/2005/8/layout/cycle2"/>
    <dgm:cxn modelId="{3C7D0909-0B56-4AF6-A9ED-44F8D92F0EFA}" type="presOf" srcId="{00258BE6-3075-4A96-BBED-B9A000025352}" destId="{23EDEF80-E1F2-4753-A70B-A3412BA71F2C}" srcOrd="0" destOrd="0" presId="urn:microsoft.com/office/officeart/2005/8/layout/cycle2"/>
    <dgm:cxn modelId="{DDC62A74-37B2-4A08-880E-99B425D841BF}" srcId="{00258BE6-3075-4A96-BBED-B9A000025352}" destId="{5489DDE5-986E-413B-A28D-6156450B2B86}" srcOrd="2" destOrd="0" parTransId="{F1D2B768-02D2-4757-8244-742F3047E06E}" sibTransId="{951EB87F-30E7-4724-94E8-59887159796F}"/>
    <dgm:cxn modelId="{378B7E85-E788-4B7B-BE6E-5FF790A96A00}" type="presOf" srcId="{8C57BBB2-F794-45DE-925A-C1413CE44827}" destId="{03FBEED3-826C-460D-9511-FD27CDB428C5}" srcOrd="1" destOrd="0" presId="urn:microsoft.com/office/officeart/2005/8/layout/cycle2"/>
    <dgm:cxn modelId="{0D19B365-8A5B-43A3-A2CA-FB334ADC19C7}" type="presParOf" srcId="{23EDEF80-E1F2-4753-A70B-A3412BA71F2C}" destId="{86971E60-B81C-4156-BE73-DE40BBCC34AE}" srcOrd="0" destOrd="0" presId="urn:microsoft.com/office/officeart/2005/8/layout/cycle2"/>
    <dgm:cxn modelId="{102ABF9C-BE41-4D01-9D05-BAF3E5437F33}" type="presParOf" srcId="{23EDEF80-E1F2-4753-A70B-A3412BA71F2C}" destId="{7C769210-6C0A-42BB-A1E7-58381443831A}" srcOrd="1" destOrd="0" presId="urn:microsoft.com/office/officeart/2005/8/layout/cycle2"/>
    <dgm:cxn modelId="{98E70BE2-1BF2-4CBA-882E-F56BCF080571}" type="presParOf" srcId="{7C769210-6C0A-42BB-A1E7-58381443831A}" destId="{03FBEED3-826C-460D-9511-FD27CDB428C5}" srcOrd="0" destOrd="0" presId="urn:microsoft.com/office/officeart/2005/8/layout/cycle2"/>
    <dgm:cxn modelId="{563BEF6E-496A-442A-8B0F-3DB190187199}" type="presParOf" srcId="{23EDEF80-E1F2-4753-A70B-A3412BA71F2C}" destId="{56C8B5E9-E6D3-47EF-A47E-42CAFCBE499F}" srcOrd="2" destOrd="0" presId="urn:microsoft.com/office/officeart/2005/8/layout/cycle2"/>
    <dgm:cxn modelId="{6C925F5D-E808-4D3D-A247-DD43084CC193}" type="presParOf" srcId="{23EDEF80-E1F2-4753-A70B-A3412BA71F2C}" destId="{5F6B89D3-A197-4398-9CBE-8B9F1FF48D18}" srcOrd="3" destOrd="0" presId="urn:microsoft.com/office/officeart/2005/8/layout/cycle2"/>
    <dgm:cxn modelId="{8E60A0E8-EC28-4D7D-A99C-F8FDDAB5BCA1}" type="presParOf" srcId="{5F6B89D3-A197-4398-9CBE-8B9F1FF48D18}" destId="{D2D235BD-D9AF-45EC-91DF-90D7CED49112}" srcOrd="0" destOrd="0" presId="urn:microsoft.com/office/officeart/2005/8/layout/cycle2"/>
    <dgm:cxn modelId="{87A5D27C-CE97-4C81-824D-0AB415234E1B}" type="presParOf" srcId="{23EDEF80-E1F2-4753-A70B-A3412BA71F2C}" destId="{7AF7FEE9-6B16-4595-A7B0-56CC95314596}" srcOrd="4" destOrd="0" presId="urn:microsoft.com/office/officeart/2005/8/layout/cycle2"/>
    <dgm:cxn modelId="{24EDD246-5669-4CA5-8D1F-AF2AD90A4E09}" type="presParOf" srcId="{23EDEF80-E1F2-4753-A70B-A3412BA71F2C}" destId="{85577CBF-3E5D-45AA-A026-29A948DC7D82}" srcOrd="5" destOrd="0" presId="urn:microsoft.com/office/officeart/2005/8/layout/cycle2"/>
    <dgm:cxn modelId="{2779E729-45AA-42C6-9DA9-FFEDAC6A5E58}" type="presParOf" srcId="{85577CBF-3E5D-45AA-A026-29A948DC7D82}" destId="{6A279FEB-B102-43DA-90E6-AD6A6A1408CC}" srcOrd="0" destOrd="0" presId="urn:microsoft.com/office/officeart/2005/8/layout/cycle2"/>
    <dgm:cxn modelId="{930E3848-28E3-44E5-89AF-D4C69A07C64B}" type="presParOf" srcId="{23EDEF80-E1F2-4753-A70B-A3412BA71F2C}" destId="{AB426D58-DCA1-4A1A-BF49-B81D5AC10747}" srcOrd="6" destOrd="0" presId="urn:microsoft.com/office/officeart/2005/8/layout/cycle2"/>
    <dgm:cxn modelId="{7CCA2FC9-BE9C-4DF3-B605-9281269B307E}" type="presParOf" srcId="{23EDEF80-E1F2-4753-A70B-A3412BA71F2C}" destId="{CD2A9D08-3F32-4E65-AFA3-F5DE2F2C6D99}" srcOrd="7" destOrd="0" presId="urn:microsoft.com/office/officeart/2005/8/layout/cycle2"/>
    <dgm:cxn modelId="{C16B08C6-C694-4139-A9BA-5D9554728DD3}" type="presParOf" srcId="{CD2A9D08-3F32-4E65-AFA3-F5DE2F2C6D99}" destId="{FDAEC11F-E953-4EAB-809B-467931D02BE4}" srcOrd="0" destOrd="0" presId="urn:microsoft.com/office/officeart/2005/8/layout/cycle2"/>
    <dgm:cxn modelId="{2E005FC8-E78D-4479-ABAA-90725AF91F23}" type="presParOf" srcId="{23EDEF80-E1F2-4753-A70B-A3412BA71F2C}" destId="{6C5DE5FE-1DDF-4DD2-9564-0E20B4F4864A}" srcOrd="8" destOrd="0" presId="urn:microsoft.com/office/officeart/2005/8/layout/cycle2"/>
    <dgm:cxn modelId="{84B9C321-DA47-453B-87E9-E73339CB9704}" type="presParOf" srcId="{23EDEF80-E1F2-4753-A70B-A3412BA71F2C}" destId="{9E9470D7-39D2-49F0-A31D-7AB20CFA33D1}" srcOrd="9" destOrd="0" presId="urn:microsoft.com/office/officeart/2005/8/layout/cycle2"/>
    <dgm:cxn modelId="{3C162000-18FC-4F05-948B-38CE20AAF92B}" type="presParOf" srcId="{9E9470D7-39D2-49F0-A31D-7AB20CFA33D1}" destId="{A414BB79-F92C-4018-BD90-0693BB48968D}" srcOrd="0" destOrd="0" presId="urn:microsoft.com/office/officeart/2005/8/layout/cycle2"/>
    <dgm:cxn modelId="{5E803664-68AE-49A9-A0F4-2E04CF5117E1}" type="presParOf" srcId="{23EDEF80-E1F2-4753-A70B-A3412BA71F2C}" destId="{CE9596CD-C581-4001-8CCA-6FD43EDEC1AE}" srcOrd="10" destOrd="0" presId="urn:microsoft.com/office/officeart/2005/8/layout/cycle2"/>
    <dgm:cxn modelId="{D5F9BF39-C222-413A-B588-FC61A91A3EFB}" type="presParOf" srcId="{23EDEF80-E1F2-4753-A70B-A3412BA71F2C}" destId="{4D5961C8-5EBC-4F2E-8D97-A7EA5F31056E}" srcOrd="11" destOrd="0" presId="urn:microsoft.com/office/officeart/2005/8/layout/cycle2"/>
    <dgm:cxn modelId="{FABDA61B-E91A-4BFF-BCDA-F22F7513AD87}" type="presParOf" srcId="{4D5961C8-5EBC-4F2E-8D97-A7EA5F31056E}" destId="{BA3E84D8-DBBC-4A01-915D-3FDF972BD737}" srcOrd="0" destOrd="0" presId="urn:microsoft.com/office/officeart/2005/8/layout/cycle2"/>
    <dgm:cxn modelId="{E5DD3F12-EBFE-499C-A54F-198560C8EDFB}" type="presParOf" srcId="{23EDEF80-E1F2-4753-A70B-A3412BA71F2C}" destId="{872D4384-ADBF-4D89-8F37-6824A1BE543B}" srcOrd="12" destOrd="0" presId="urn:microsoft.com/office/officeart/2005/8/layout/cycle2"/>
    <dgm:cxn modelId="{77D3610B-8253-4F38-B611-C760DB782BBB}" type="presParOf" srcId="{23EDEF80-E1F2-4753-A70B-A3412BA71F2C}" destId="{2F581433-37C6-41A1-AF73-CB9DA5DEB533}" srcOrd="13" destOrd="0" presId="urn:microsoft.com/office/officeart/2005/8/layout/cycle2"/>
    <dgm:cxn modelId="{C2166C0B-AA28-4437-981F-8DE41A63355E}" type="presParOf" srcId="{2F581433-37C6-41A1-AF73-CB9DA5DEB533}" destId="{B9D8C754-9655-4A25-BC7F-EB37D9123EF1}"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F0900E-04CA-4D0D-A0D9-455D6F71242C}" type="doc">
      <dgm:prSet loTypeId="urn:microsoft.com/office/officeart/2008/layout/AlternatingHexagons" loCatId="list" qsTypeId="urn:microsoft.com/office/officeart/2005/8/quickstyle/simple1" qsCatId="simple" csTypeId="urn:microsoft.com/office/officeart/2005/8/colors/accent3_4" csCatId="accent3" phldr="1"/>
      <dgm:spPr/>
      <dgm:t>
        <a:bodyPr/>
        <a:lstStyle/>
        <a:p>
          <a:endParaRPr lang="en-NZ"/>
        </a:p>
      </dgm:t>
    </dgm:pt>
    <dgm:pt modelId="{F462407A-3F69-42F0-8B41-A2BDB5FE80C9}">
      <dgm:prSet phldrT="[Text]"/>
      <dgm:spPr/>
      <dgm:t>
        <a:bodyPr/>
        <a:lstStyle/>
        <a:p>
          <a:r>
            <a:rPr lang="en-NZ" dirty="0"/>
            <a:t>SAML Token</a:t>
          </a:r>
        </a:p>
      </dgm:t>
    </dgm:pt>
    <dgm:pt modelId="{1D4EBD04-6C56-4716-88F3-E7CB745E736B}" type="parTrans" cxnId="{A1C764C3-D60F-497B-B69D-DEDEE33B7D60}">
      <dgm:prSet/>
      <dgm:spPr/>
      <dgm:t>
        <a:bodyPr/>
        <a:lstStyle/>
        <a:p>
          <a:endParaRPr lang="en-NZ"/>
        </a:p>
      </dgm:t>
    </dgm:pt>
    <dgm:pt modelId="{C524A137-F79F-4882-BA99-02B087461A2A}" type="sibTrans" cxnId="{A1C764C3-D60F-497B-B69D-DEDEE33B7D60}">
      <dgm:prSet/>
      <dgm:spPr/>
      <dgm:t>
        <a:bodyPr/>
        <a:lstStyle/>
        <a:p>
          <a:r>
            <a:rPr lang="en-NZ" dirty="0"/>
            <a:t>IDP</a:t>
          </a:r>
        </a:p>
      </dgm:t>
    </dgm:pt>
    <dgm:pt modelId="{1950BF1D-3E4A-43E3-827E-770131903FE5}">
      <dgm:prSet phldrT="[Text]" phldr="1"/>
      <dgm:spPr/>
      <dgm:t>
        <a:bodyPr/>
        <a:lstStyle/>
        <a:p>
          <a:endParaRPr lang="en-NZ" dirty="0"/>
        </a:p>
      </dgm:t>
    </dgm:pt>
    <dgm:pt modelId="{E5715F53-D959-47FA-A09A-E85AEB9244CD}" type="parTrans" cxnId="{9BE7020D-1861-49A3-A0F5-D824F0B6DC79}">
      <dgm:prSet/>
      <dgm:spPr/>
      <dgm:t>
        <a:bodyPr/>
        <a:lstStyle/>
        <a:p>
          <a:endParaRPr lang="en-NZ"/>
        </a:p>
      </dgm:t>
    </dgm:pt>
    <dgm:pt modelId="{092CE93E-3062-4D7E-9BDD-5DE922329984}" type="sibTrans" cxnId="{9BE7020D-1861-49A3-A0F5-D824F0B6DC79}">
      <dgm:prSet/>
      <dgm:spPr/>
      <dgm:t>
        <a:bodyPr/>
        <a:lstStyle/>
        <a:p>
          <a:endParaRPr lang="en-NZ"/>
        </a:p>
      </dgm:t>
    </dgm:pt>
    <dgm:pt modelId="{8E1DB12E-610E-4CC4-8FF4-DB3AEC9361B5}">
      <dgm:prSet phldrT="[Text]"/>
      <dgm:spPr/>
      <dgm:t>
        <a:bodyPr/>
        <a:lstStyle/>
        <a:p>
          <a:r>
            <a:rPr lang="en-NZ" dirty="0"/>
            <a:t>JWT Token</a:t>
          </a:r>
        </a:p>
      </dgm:t>
    </dgm:pt>
    <dgm:pt modelId="{7B707A75-2C45-4C1E-8929-E93A68BA9516}" type="parTrans" cxnId="{C9BA8603-2864-45C9-ABCA-7E61CB0CC309}">
      <dgm:prSet/>
      <dgm:spPr/>
      <dgm:t>
        <a:bodyPr/>
        <a:lstStyle/>
        <a:p>
          <a:endParaRPr lang="en-NZ"/>
        </a:p>
      </dgm:t>
    </dgm:pt>
    <dgm:pt modelId="{9F087A60-ABEA-455A-92CB-4EF32CC22C75}" type="sibTrans" cxnId="{C9BA8603-2864-45C9-ABCA-7E61CB0CC309}">
      <dgm:prSet/>
      <dgm:spPr/>
      <dgm:t>
        <a:bodyPr/>
        <a:lstStyle/>
        <a:p>
          <a:r>
            <a:rPr lang="en-NZ" dirty="0"/>
            <a:t>Claims</a:t>
          </a:r>
        </a:p>
      </dgm:t>
    </dgm:pt>
    <dgm:pt modelId="{2138F035-CEF9-4AEC-A147-094C9C03325B}">
      <dgm:prSet phldrT="[Text]" phldr="1"/>
      <dgm:spPr/>
      <dgm:t>
        <a:bodyPr/>
        <a:lstStyle/>
        <a:p>
          <a:endParaRPr lang="en-NZ" dirty="0"/>
        </a:p>
      </dgm:t>
    </dgm:pt>
    <dgm:pt modelId="{A2598D52-4EE3-4878-888F-B57D52B5EA26}" type="parTrans" cxnId="{CE66B1ED-EB38-472B-B6BA-E7617D38C0FF}">
      <dgm:prSet/>
      <dgm:spPr/>
      <dgm:t>
        <a:bodyPr/>
        <a:lstStyle/>
        <a:p>
          <a:endParaRPr lang="en-NZ"/>
        </a:p>
      </dgm:t>
    </dgm:pt>
    <dgm:pt modelId="{E36C0363-17FF-4411-B815-6FC4D42C26C7}" type="sibTrans" cxnId="{CE66B1ED-EB38-472B-B6BA-E7617D38C0FF}">
      <dgm:prSet/>
      <dgm:spPr/>
      <dgm:t>
        <a:bodyPr/>
        <a:lstStyle/>
        <a:p>
          <a:endParaRPr lang="en-NZ"/>
        </a:p>
      </dgm:t>
    </dgm:pt>
    <dgm:pt modelId="{2B5721DA-84E3-4AEF-9025-7DA34E57698A}">
      <dgm:prSet phldrT="[Text]"/>
      <dgm:spPr/>
      <dgm:t>
        <a:bodyPr/>
        <a:lstStyle/>
        <a:p>
          <a:r>
            <a:rPr lang="en-NZ" dirty="0"/>
            <a:t>OIDC OAuth</a:t>
          </a:r>
        </a:p>
      </dgm:t>
    </dgm:pt>
    <dgm:pt modelId="{7032E757-98A6-453B-B0C4-A7A731D192F2}" type="parTrans" cxnId="{B830D651-D6CF-4EC3-9412-EEB39921D3ED}">
      <dgm:prSet/>
      <dgm:spPr/>
      <dgm:t>
        <a:bodyPr/>
        <a:lstStyle/>
        <a:p>
          <a:endParaRPr lang="en-NZ"/>
        </a:p>
      </dgm:t>
    </dgm:pt>
    <dgm:pt modelId="{F1DDC5D4-A4FA-461C-9EA6-4CE340C9FF75}" type="sibTrans" cxnId="{B830D651-D6CF-4EC3-9412-EEB39921D3ED}">
      <dgm:prSet/>
      <dgm:spPr/>
      <dgm:t>
        <a:bodyPr/>
        <a:lstStyle/>
        <a:p>
          <a:r>
            <a:rPr lang="en-NZ" dirty="0"/>
            <a:t>WS-Fed SAML</a:t>
          </a:r>
        </a:p>
      </dgm:t>
    </dgm:pt>
    <dgm:pt modelId="{FB4EDE2A-8741-4934-8CEE-FC67B7F01165}">
      <dgm:prSet phldrT="[Text]" phldr="1"/>
      <dgm:spPr/>
      <dgm:t>
        <a:bodyPr/>
        <a:lstStyle/>
        <a:p>
          <a:endParaRPr lang="en-NZ" dirty="0"/>
        </a:p>
      </dgm:t>
    </dgm:pt>
    <dgm:pt modelId="{7BC23D1F-E57E-4FE1-B043-38BC609E9573}" type="parTrans" cxnId="{864F2539-43B2-4E84-A93F-9708A8A6256B}">
      <dgm:prSet/>
      <dgm:spPr/>
      <dgm:t>
        <a:bodyPr/>
        <a:lstStyle/>
        <a:p>
          <a:endParaRPr lang="en-NZ"/>
        </a:p>
      </dgm:t>
    </dgm:pt>
    <dgm:pt modelId="{35094C38-B567-433C-851C-E9DE381E0075}" type="sibTrans" cxnId="{864F2539-43B2-4E84-A93F-9708A8A6256B}">
      <dgm:prSet/>
      <dgm:spPr/>
      <dgm:t>
        <a:bodyPr/>
        <a:lstStyle/>
        <a:p>
          <a:endParaRPr lang="en-NZ"/>
        </a:p>
      </dgm:t>
    </dgm:pt>
    <dgm:pt modelId="{976AA7E4-ECD1-41F9-B144-29404E067F24}" type="pres">
      <dgm:prSet presAssocID="{53F0900E-04CA-4D0D-A0D9-455D6F71242C}" presName="Name0" presStyleCnt="0">
        <dgm:presLayoutVars>
          <dgm:chMax/>
          <dgm:chPref/>
          <dgm:dir/>
          <dgm:animLvl val="lvl"/>
        </dgm:presLayoutVars>
      </dgm:prSet>
      <dgm:spPr/>
    </dgm:pt>
    <dgm:pt modelId="{519E8EBE-9CC3-48B1-BCBE-164C8C0597DB}" type="pres">
      <dgm:prSet presAssocID="{F462407A-3F69-42F0-8B41-A2BDB5FE80C9}" presName="composite" presStyleCnt="0"/>
      <dgm:spPr/>
    </dgm:pt>
    <dgm:pt modelId="{B0740E4F-0DA2-486E-A383-6F17C70A21FA}" type="pres">
      <dgm:prSet presAssocID="{F462407A-3F69-42F0-8B41-A2BDB5FE80C9}" presName="Parent1" presStyleLbl="node1" presStyleIdx="0" presStyleCnt="6" custLinFactNeighborX="1914" custLinFactNeighborY="-896">
        <dgm:presLayoutVars>
          <dgm:chMax val="1"/>
          <dgm:chPref val="1"/>
          <dgm:bulletEnabled val="1"/>
        </dgm:presLayoutVars>
      </dgm:prSet>
      <dgm:spPr/>
    </dgm:pt>
    <dgm:pt modelId="{94DF3CC8-6A05-489B-AB7C-1D80CED01884}" type="pres">
      <dgm:prSet presAssocID="{F462407A-3F69-42F0-8B41-A2BDB5FE80C9}" presName="Childtext1" presStyleLbl="revTx" presStyleIdx="0" presStyleCnt="3">
        <dgm:presLayoutVars>
          <dgm:chMax val="0"/>
          <dgm:chPref val="0"/>
          <dgm:bulletEnabled val="1"/>
        </dgm:presLayoutVars>
      </dgm:prSet>
      <dgm:spPr/>
    </dgm:pt>
    <dgm:pt modelId="{3A925ED8-5690-49E9-A42C-0E5924313ACC}" type="pres">
      <dgm:prSet presAssocID="{F462407A-3F69-42F0-8B41-A2BDB5FE80C9}" presName="BalanceSpacing" presStyleCnt="0"/>
      <dgm:spPr/>
    </dgm:pt>
    <dgm:pt modelId="{154ACBA9-8DE4-4688-B030-7387CF475130}" type="pres">
      <dgm:prSet presAssocID="{F462407A-3F69-42F0-8B41-A2BDB5FE80C9}" presName="BalanceSpacing1" presStyleCnt="0"/>
      <dgm:spPr/>
    </dgm:pt>
    <dgm:pt modelId="{8E2C668E-CDD9-46CC-BE4D-260C17A30E68}" type="pres">
      <dgm:prSet presAssocID="{C524A137-F79F-4882-BA99-02B087461A2A}" presName="Accent1Text" presStyleLbl="node1" presStyleIdx="1" presStyleCnt="6" custLinFactNeighborX="844" custLinFactNeighborY="28"/>
      <dgm:spPr/>
    </dgm:pt>
    <dgm:pt modelId="{FF94B046-21E6-42C0-B0A1-473AC911DBC6}" type="pres">
      <dgm:prSet presAssocID="{C524A137-F79F-4882-BA99-02B087461A2A}" presName="spaceBetweenRectangles" presStyleCnt="0"/>
      <dgm:spPr/>
    </dgm:pt>
    <dgm:pt modelId="{9279D8C4-F26F-4133-BF7E-1F6A42C4FC3F}" type="pres">
      <dgm:prSet presAssocID="{8E1DB12E-610E-4CC4-8FF4-DB3AEC9361B5}" presName="composite" presStyleCnt="0"/>
      <dgm:spPr/>
    </dgm:pt>
    <dgm:pt modelId="{D9F00597-865C-4F6E-A9C5-A19BB549B8FF}" type="pres">
      <dgm:prSet presAssocID="{8E1DB12E-610E-4CC4-8FF4-DB3AEC9361B5}" presName="Parent1" presStyleLbl="node1" presStyleIdx="2" presStyleCnt="6">
        <dgm:presLayoutVars>
          <dgm:chMax val="1"/>
          <dgm:chPref val="1"/>
          <dgm:bulletEnabled val="1"/>
        </dgm:presLayoutVars>
      </dgm:prSet>
      <dgm:spPr/>
    </dgm:pt>
    <dgm:pt modelId="{CB445227-9BBE-46BB-B035-64020230F93F}" type="pres">
      <dgm:prSet presAssocID="{8E1DB12E-610E-4CC4-8FF4-DB3AEC9361B5}" presName="Childtext1" presStyleLbl="revTx" presStyleIdx="1" presStyleCnt="3">
        <dgm:presLayoutVars>
          <dgm:chMax val="0"/>
          <dgm:chPref val="0"/>
          <dgm:bulletEnabled val="1"/>
        </dgm:presLayoutVars>
      </dgm:prSet>
      <dgm:spPr/>
    </dgm:pt>
    <dgm:pt modelId="{A806C72D-C272-4351-9D52-4DB5657193DD}" type="pres">
      <dgm:prSet presAssocID="{8E1DB12E-610E-4CC4-8FF4-DB3AEC9361B5}" presName="BalanceSpacing" presStyleCnt="0"/>
      <dgm:spPr/>
    </dgm:pt>
    <dgm:pt modelId="{0DC644BC-728A-4A93-B32E-BBF2CBBE9170}" type="pres">
      <dgm:prSet presAssocID="{8E1DB12E-610E-4CC4-8FF4-DB3AEC9361B5}" presName="BalanceSpacing1" presStyleCnt="0"/>
      <dgm:spPr/>
    </dgm:pt>
    <dgm:pt modelId="{09C9E09D-2622-4F44-A8B9-A8865DD5409C}" type="pres">
      <dgm:prSet presAssocID="{9F087A60-ABEA-455A-92CB-4EF32CC22C75}" presName="Accent1Text" presStyleLbl="node1" presStyleIdx="3" presStyleCnt="6"/>
      <dgm:spPr/>
    </dgm:pt>
    <dgm:pt modelId="{C1FA617D-BDEF-42F9-966C-098F7AA67F3A}" type="pres">
      <dgm:prSet presAssocID="{9F087A60-ABEA-455A-92CB-4EF32CC22C75}" presName="spaceBetweenRectangles" presStyleCnt="0"/>
      <dgm:spPr/>
    </dgm:pt>
    <dgm:pt modelId="{23F2BFA0-E674-41D4-97E4-F467AE85172E}" type="pres">
      <dgm:prSet presAssocID="{2B5721DA-84E3-4AEF-9025-7DA34E57698A}" presName="composite" presStyleCnt="0"/>
      <dgm:spPr/>
    </dgm:pt>
    <dgm:pt modelId="{94B92D8D-1FDB-408B-8898-4E5636F5C992}" type="pres">
      <dgm:prSet presAssocID="{2B5721DA-84E3-4AEF-9025-7DA34E57698A}" presName="Parent1" presStyleLbl="node1" presStyleIdx="4" presStyleCnt="6">
        <dgm:presLayoutVars>
          <dgm:chMax val="1"/>
          <dgm:chPref val="1"/>
          <dgm:bulletEnabled val="1"/>
        </dgm:presLayoutVars>
      </dgm:prSet>
      <dgm:spPr/>
    </dgm:pt>
    <dgm:pt modelId="{F70583A9-BFCF-4D24-893C-44B18FBD0C27}" type="pres">
      <dgm:prSet presAssocID="{2B5721DA-84E3-4AEF-9025-7DA34E57698A}" presName="Childtext1" presStyleLbl="revTx" presStyleIdx="2" presStyleCnt="3">
        <dgm:presLayoutVars>
          <dgm:chMax val="0"/>
          <dgm:chPref val="0"/>
          <dgm:bulletEnabled val="1"/>
        </dgm:presLayoutVars>
      </dgm:prSet>
      <dgm:spPr/>
    </dgm:pt>
    <dgm:pt modelId="{0D0653ED-13F8-494C-8990-0915E8F77375}" type="pres">
      <dgm:prSet presAssocID="{2B5721DA-84E3-4AEF-9025-7DA34E57698A}" presName="BalanceSpacing" presStyleCnt="0"/>
      <dgm:spPr/>
    </dgm:pt>
    <dgm:pt modelId="{34B02961-ECED-4198-AC3D-EAD45203DCCB}" type="pres">
      <dgm:prSet presAssocID="{2B5721DA-84E3-4AEF-9025-7DA34E57698A}" presName="BalanceSpacing1" presStyleCnt="0"/>
      <dgm:spPr/>
    </dgm:pt>
    <dgm:pt modelId="{78E64F1C-B132-4F1F-B0A1-51AE18EFA76E}" type="pres">
      <dgm:prSet presAssocID="{F1DDC5D4-A4FA-461C-9EA6-4CE340C9FF75}" presName="Accent1Text" presStyleLbl="node1" presStyleIdx="5" presStyleCnt="6"/>
      <dgm:spPr/>
    </dgm:pt>
  </dgm:ptLst>
  <dgm:cxnLst>
    <dgm:cxn modelId="{864F2539-43B2-4E84-A93F-9708A8A6256B}" srcId="{2B5721DA-84E3-4AEF-9025-7DA34E57698A}" destId="{FB4EDE2A-8741-4934-8CEE-FC67B7F01165}" srcOrd="0" destOrd="0" parTransId="{7BC23D1F-E57E-4FE1-B043-38BC609E9573}" sibTransId="{35094C38-B567-433C-851C-E9DE381E0075}"/>
    <dgm:cxn modelId="{C7D0AEA8-F7B2-4742-B5F4-21841C9DE769}" type="presOf" srcId="{2138F035-CEF9-4AEC-A147-094C9C03325B}" destId="{CB445227-9BBE-46BB-B035-64020230F93F}" srcOrd="0" destOrd="0" presId="urn:microsoft.com/office/officeart/2008/layout/AlternatingHexagons"/>
    <dgm:cxn modelId="{B830D651-D6CF-4EC3-9412-EEB39921D3ED}" srcId="{53F0900E-04CA-4D0D-A0D9-455D6F71242C}" destId="{2B5721DA-84E3-4AEF-9025-7DA34E57698A}" srcOrd="2" destOrd="0" parTransId="{7032E757-98A6-453B-B0C4-A7A731D192F2}" sibTransId="{F1DDC5D4-A4FA-461C-9EA6-4CE340C9FF75}"/>
    <dgm:cxn modelId="{AA5D990B-FD6D-4BDC-9B36-A397B44A206F}" type="presOf" srcId="{F462407A-3F69-42F0-8B41-A2BDB5FE80C9}" destId="{B0740E4F-0DA2-486E-A383-6F17C70A21FA}" srcOrd="0" destOrd="0" presId="urn:microsoft.com/office/officeart/2008/layout/AlternatingHexagons"/>
    <dgm:cxn modelId="{EDE81016-B317-426A-98B3-59968125AC28}" type="presOf" srcId="{2B5721DA-84E3-4AEF-9025-7DA34E57698A}" destId="{94B92D8D-1FDB-408B-8898-4E5636F5C992}" srcOrd="0" destOrd="0" presId="urn:microsoft.com/office/officeart/2008/layout/AlternatingHexagons"/>
    <dgm:cxn modelId="{33AC5751-4F4C-4405-8F15-BBA856CF4B68}" type="presOf" srcId="{FB4EDE2A-8741-4934-8CEE-FC67B7F01165}" destId="{F70583A9-BFCF-4D24-893C-44B18FBD0C27}" srcOrd="0" destOrd="0" presId="urn:microsoft.com/office/officeart/2008/layout/AlternatingHexagons"/>
    <dgm:cxn modelId="{B1BA5ADE-E508-4AC9-9D12-562B93CD1810}" type="presOf" srcId="{53F0900E-04CA-4D0D-A0D9-455D6F71242C}" destId="{976AA7E4-ECD1-41F9-B144-29404E067F24}" srcOrd="0" destOrd="0" presId="urn:microsoft.com/office/officeart/2008/layout/AlternatingHexagons"/>
    <dgm:cxn modelId="{A1C764C3-D60F-497B-B69D-DEDEE33B7D60}" srcId="{53F0900E-04CA-4D0D-A0D9-455D6F71242C}" destId="{F462407A-3F69-42F0-8B41-A2BDB5FE80C9}" srcOrd="0" destOrd="0" parTransId="{1D4EBD04-6C56-4716-88F3-E7CB745E736B}" sibTransId="{C524A137-F79F-4882-BA99-02B087461A2A}"/>
    <dgm:cxn modelId="{CE66B1ED-EB38-472B-B6BA-E7617D38C0FF}" srcId="{8E1DB12E-610E-4CC4-8FF4-DB3AEC9361B5}" destId="{2138F035-CEF9-4AEC-A147-094C9C03325B}" srcOrd="0" destOrd="0" parTransId="{A2598D52-4EE3-4878-888F-B57D52B5EA26}" sibTransId="{E36C0363-17FF-4411-B815-6FC4D42C26C7}"/>
    <dgm:cxn modelId="{2A5F734E-2691-4CE1-8C71-4FCDD1D6C405}" type="presOf" srcId="{F1DDC5D4-A4FA-461C-9EA6-4CE340C9FF75}" destId="{78E64F1C-B132-4F1F-B0A1-51AE18EFA76E}" srcOrd="0" destOrd="0" presId="urn:microsoft.com/office/officeart/2008/layout/AlternatingHexagons"/>
    <dgm:cxn modelId="{B76BA563-D563-436D-9544-0B827AB11E79}" type="presOf" srcId="{9F087A60-ABEA-455A-92CB-4EF32CC22C75}" destId="{09C9E09D-2622-4F44-A8B9-A8865DD5409C}" srcOrd="0" destOrd="0" presId="urn:microsoft.com/office/officeart/2008/layout/AlternatingHexagons"/>
    <dgm:cxn modelId="{EDC60773-AC5C-4FCE-98F9-17469D5F07B1}" type="presOf" srcId="{C524A137-F79F-4882-BA99-02B087461A2A}" destId="{8E2C668E-CDD9-46CC-BE4D-260C17A30E68}" srcOrd="0" destOrd="0" presId="urn:microsoft.com/office/officeart/2008/layout/AlternatingHexagons"/>
    <dgm:cxn modelId="{C9BA8603-2864-45C9-ABCA-7E61CB0CC309}" srcId="{53F0900E-04CA-4D0D-A0D9-455D6F71242C}" destId="{8E1DB12E-610E-4CC4-8FF4-DB3AEC9361B5}" srcOrd="1" destOrd="0" parTransId="{7B707A75-2C45-4C1E-8929-E93A68BA9516}" sibTransId="{9F087A60-ABEA-455A-92CB-4EF32CC22C75}"/>
    <dgm:cxn modelId="{5555B9E3-BBFC-4A82-A202-5A248CCF5044}" type="presOf" srcId="{1950BF1D-3E4A-43E3-827E-770131903FE5}" destId="{94DF3CC8-6A05-489B-AB7C-1D80CED01884}" srcOrd="0" destOrd="0" presId="urn:microsoft.com/office/officeart/2008/layout/AlternatingHexagons"/>
    <dgm:cxn modelId="{9BE7020D-1861-49A3-A0F5-D824F0B6DC79}" srcId="{F462407A-3F69-42F0-8B41-A2BDB5FE80C9}" destId="{1950BF1D-3E4A-43E3-827E-770131903FE5}" srcOrd="0" destOrd="0" parTransId="{E5715F53-D959-47FA-A09A-E85AEB9244CD}" sibTransId="{092CE93E-3062-4D7E-9BDD-5DE922329984}"/>
    <dgm:cxn modelId="{228A3AB3-E14C-4826-A3FB-69D62EA48C38}" type="presOf" srcId="{8E1DB12E-610E-4CC4-8FF4-DB3AEC9361B5}" destId="{D9F00597-865C-4F6E-A9C5-A19BB549B8FF}" srcOrd="0" destOrd="0" presId="urn:microsoft.com/office/officeart/2008/layout/AlternatingHexagons"/>
    <dgm:cxn modelId="{DBA631AD-E2C9-4E26-9DFB-E4C02044A317}" type="presParOf" srcId="{976AA7E4-ECD1-41F9-B144-29404E067F24}" destId="{519E8EBE-9CC3-48B1-BCBE-164C8C0597DB}" srcOrd="0" destOrd="0" presId="urn:microsoft.com/office/officeart/2008/layout/AlternatingHexagons"/>
    <dgm:cxn modelId="{1F53BB12-0A00-4C74-B52F-01F7F9ACB30E}" type="presParOf" srcId="{519E8EBE-9CC3-48B1-BCBE-164C8C0597DB}" destId="{B0740E4F-0DA2-486E-A383-6F17C70A21FA}" srcOrd="0" destOrd="0" presId="urn:microsoft.com/office/officeart/2008/layout/AlternatingHexagons"/>
    <dgm:cxn modelId="{D65FF936-0EFD-4B14-BE56-C4C0C5D4E7E7}" type="presParOf" srcId="{519E8EBE-9CC3-48B1-BCBE-164C8C0597DB}" destId="{94DF3CC8-6A05-489B-AB7C-1D80CED01884}" srcOrd="1" destOrd="0" presId="urn:microsoft.com/office/officeart/2008/layout/AlternatingHexagons"/>
    <dgm:cxn modelId="{557BA7E4-3DA2-4F75-93E8-ACADE9002283}" type="presParOf" srcId="{519E8EBE-9CC3-48B1-BCBE-164C8C0597DB}" destId="{3A925ED8-5690-49E9-A42C-0E5924313ACC}" srcOrd="2" destOrd="0" presId="urn:microsoft.com/office/officeart/2008/layout/AlternatingHexagons"/>
    <dgm:cxn modelId="{EC510374-8C10-4448-8D2C-14CEDEA53DC7}" type="presParOf" srcId="{519E8EBE-9CC3-48B1-BCBE-164C8C0597DB}" destId="{154ACBA9-8DE4-4688-B030-7387CF475130}" srcOrd="3" destOrd="0" presId="urn:microsoft.com/office/officeart/2008/layout/AlternatingHexagons"/>
    <dgm:cxn modelId="{5EFD0DB1-26E4-40DD-B98B-0D8252956413}" type="presParOf" srcId="{519E8EBE-9CC3-48B1-BCBE-164C8C0597DB}" destId="{8E2C668E-CDD9-46CC-BE4D-260C17A30E68}" srcOrd="4" destOrd="0" presId="urn:microsoft.com/office/officeart/2008/layout/AlternatingHexagons"/>
    <dgm:cxn modelId="{AD0CF1DF-37AF-4F8E-9755-AFA84CE5C4FC}" type="presParOf" srcId="{976AA7E4-ECD1-41F9-B144-29404E067F24}" destId="{FF94B046-21E6-42C0-B0A1-473AC911DBC6}" srcOrd="1" destOrd="0" presId="urn:microsoft.com/office/officeart/2008/layout/AlternatingHexagons"/>
    <dgm:cxn modelId="{E0463585-0EFA-478B-913B-886C07D45D9D}" type="presParOf" srcId="{976AA7E4-ECD1-41F9-B144-29404E067F24}" destId="{9279D8C4-F26F-4133-BF7E-1F6A42C4FC3F}" srcOrd="2" destOrd="0" presId="urn:microsoft.com/office/officeart/2008/layout/AlternatingHexagons"/>
    <dgm:cxn modelId="{E8E928BD-76A7-4C44-9485-64C5485F90F2}" type="presParOf" srcId="{9279D8C4-F26F-4133-BF7E-1F6A42C4FC3F}" destId="{D9F00597-865C-4F6E-A9C5-A19BB549B8FF}" srcOrd="0" destOrd="0" presId="urn:microsoft.com/office/officeart/2008/layout/AlternatingHexagons"/>
    <dgm:cxn modelId="{7C02930E-CE52-40B7-8E42-E52014FB6F43}" type="presParOf" srcId="{9279D8C4-F26F-4133-BF7E-1F6A42C4FC3F}" destId="{CB445227-9BBE-46BB-B035-64020230F93F}" srcOrd="1" destOrd="0" presId="urn:microsoft.com/office/officeart/2008/layout/AlternatingHexagons"/>
    <dgm:cxn modelId="{34940E44-983F-4523-82D6-13F9D7663E23}" type="presParOf" srcId="{9279D8C4-F26F-4133-BF7E-1F6A42C4FC3F}" destId="{A806C72D-C272-4351-9D52-4DB5657193DD}" srcOrd="2" destOrd="0" presId="urn:microsoft.com/office/officeart/2008/layout/AlternatingHexagons"/>
    <dgm:cxn modelId="{5B0D19F4-3FB6-46BE-8E9F-AC491529FC84}" type="presParOf" srcId="{9279D8C4-F26F-4133-BF7E-1F6A42C4FC3F}" destId="{0DC644BC-728A-4A93-B32E-BBF2CBBE9170}" srcOrd="3" destOrd="0" presId="urn:microsoft.com/office/officeart/2008/layout/AlternatingHexagons"/>
    <dgm:cxn modelId="{E4135B8E-DEA3-4ED7-8735-8FD7344A8927}" type="presParOf" srcId="{9279D8C4-F26F-4133-BF7E-1F6A42C4FC3F}" destId="{09C9E09D-2622-4F44-A8B9-A8865DD5409C}" srcOrd="4" destOrd="0" presId="urn:microsoft.com/office/officeart/2008/layout/AlternatingHexagons"/>
    <dgm:cxn modelId="{6862679C-F36E-4B06-9DD7-9A70B93DA19F}" type="presParOf" srcId="{976AA7E4-ECD1-41F9-B144-29404E067F24}" destId="{C1FA617D-BDEF-42F9-966C-098F7AA67F3A}" srcOrd="3" destOrd="0" presId="urn:microsoft.com/office/officeart/2008/layout/AlternatingHexagons"/>
    <dgm:cxn modelId="{51BC633A-BB2C-4317-AD27-1E6119E42D25}" type="presParOf" srcId="{976AA7E4-ECD1-41F9-B144-29404E067F24}" destId="{23F2BFA0-E674-41D4-97E4-F467AE85172E}" srcOrd="4" destOrd="0" presId="urn:microsoft.com/office/officeart/2008/layout/AlternatingHexagons"/>
    <dgm:cxn modelId="{FF6A4883-F29F-4E43-A89B-C986D40A0DDA}" type="presParOf" srcId="{23F2BFA0-E674-41D4-97E4-F467AE85172E}" destId="{94B92D8D-1FDB-408B-8898-4E5636F5C992}" srcOrd="0" destOrd="0" presId="urn:microsoft.com/office/officeart/2008/layout/AlternatingHexagons"/>
    <dgm:cxn modelId="{46A9A005-2700-43F4-B4CA-E1631928FAB6}" type="presParOf" srcId="{23F2BFA0-E674-41D4-97E4-F467AE85172E}" destId="{F70583A9-BFCF-4D24-893C-44B18FBD0C27}" srcOrd="1" destOrd="0" presId="urn:microsoft.com/office/officeart/2008/layout/AlternatingHexagons"/>
    <dgm:cxn modelId="{CF42872B-0FD3-443E-84DE-6A1BD00E80C0}" type="presParOf" srcId="{23F2BFA0-E674-41D4-97E4-F467AE85172E}" destId="{0D0653ED-13F8-494C-8990-0915E8F77375}" srcOrd="2" destOrd="0" presId="urn:microsoft.com/office/officeart/2008/layout/AlternatingHexagons"/>
    <dgm:cxn modelId="{C7FA51CB-E10C-43D3-BA28-EDDCA022CD8B}" type="presParOf" srcId="{23F2BFA0-E674-41D4-97E4-F467AE85172E}" destId="{34B02961-ECED-4198-AC3D-EAD45203DCCB}" srcOrd="3" destOrd="0" presId="urn:microsoft.com/office/officeart/2008/layout/AlternatingHexagons"/>
    <dgm:cxn modelId="{306B9C95-1204-4866-B7AC-0BD4409ADE6C}" type="presParOf" srcId="{23F2BFA0-E674-41D4-97E4-F467AE85172E}" destId="{78E64F1C-B132-4F1F-B0A1-51AE18EFA76E}"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70FF1C-7623-48E6-814F-43113FA219E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NZ"/>
        </a:p>
      </dgm:t>
    </dgm:pt>
    <dgm:pt modelId="{3319E36D-C474-4DDD-853F-BD143873817D}">
      <dgm:prSet phldrT="[Text]"/>
      <dgm:spPr>
        <a:solidFill>
          <a:schemeClr val="accent4"/>
        </a:solidFill>
      </dgm:spPr>
      <dgm:t>
        <a:bodyPr/>
        <a:lstStyle/>
        <a:p>
          <a:r>
            <a:rPr lang="en-NZ" dirty="0">
              <a:solidFill>
                <a:schemeClr val="tx1"/>
              </a:solidFill>
            </a:rPr>
            <a:t>ADFS</a:t>
          </a:r>
        </a:p>
      </dgm:t>
    </dgm:pt>
    <dgm:pt modelId="{EA4C6C53-CDC5-4BAE-B61F-D29E85018048}" type="parTrans" cxnId="{4C22B08E-C3D0-4047-A62C-FA1DDD198417}">
      <dgm:prSet/>
      <dgm:spPr/>
      <dgm:t>
        <a:bodyPr/>
        <a:lstStyle/>
        <a:p>
          <a:endParaRPr lang="en-NZ"/>
        </a:p>
      </dgm:t>
    </dgm:pt>
    <dgm:pt modelId="{439A69E9-F733-4788-B9A6-41A205E052F3}" type="sibTrans" cxnId="{4C22B08E-C3D0-4047-A62C-FA1DDD198417}">
      <dgm:prSet/>
      <dgm:spPr/>
      <dgm:t>
        <a:bodyPr/>
        <a:lstStyle/>
        <a:p>
          <a:endParaRPr lang="en-NZ"/>
        </a:p>
      </dgm:t>
    </dgm:pt>
    <dgm:pt modelId="{997BF909-90D6-4F67-83E6-8E0B45E85432}">
      <dgm:prSet phldrT="[Text]"/>
      <dgm:spPr>
        <a:solidFill>
          <a:schemeClr val="tx1"/>
        </a:solidFill>
      </dgm:spPr>
      <dgm:t>
        <a:bodyPr/>
        <a:lstStyle/>
        <a:p>
          <a:r>
            <a:rPr lang="en-NZ" dirty="0"/>
            <a:t>On premises</a:t>
          </a:r>
        </a:p>
      </dgm:t>
    </dgm:pt>
    <dgm:pt modelId="{FDA16292-8E8D-4286-AF86-041D5A40BFFA}" type="parTrans" cxnId="{A9FC5FC7-3B3D-4B75-B473-8AB49795B8B8}">
      <dgm:prSet/>
      <dgm:spPr/>
      <dgm:t>
        <a:bodyPr/>
        <a:lstStyle/>
        <a:p>
          <a:endParaRPr lang="en-NZ"/>
        </a:p>
      </dgm:t>
    </dgm:pt>
    <dgm:pt modelId="{25E408A1-8647-4B97-880C-DD022EE21DDF}" type="sibTrans" cxnId="{A9FC5FC7-3B3D-4B75-B473-8AB49795B8B8}">
      <dgm:prSet/>
      <dgm:spPr/>
      <dgm:t>
        <a:bodyPr/>
        <a:lstStyle/>
        <a:p>
          <a:endParaRPr lang="en-NZ"/>
        </a:p>
      </dgm:t>
    </dgm:pt>
    <dgm:pt modelId="{BDF65657-0A61-4E9C-A227-D87EEAE9367E}">
      <dgm:prSet phldrT="[Text]"/>
      <dgm:spPr>
        <a:solidFill>
          <a:schemeClr val="tx1"/>
        </a:solidFill>
      </dgm:spPr>
      <dgm:t>
        <a:bodyPr/>
        <a:lstStyle/>
        <a:p>
          <a:r>
            <a:rPr lang="en-NZ" dirty="0"/>
            <a:t>Claims rules</a:t>
          </a:r>
        </a:p>
      </dgm:t>
    </dgm:pt>
    <dgm:pt modelId="{3356A580-B1DA-4ADE-9C61-D7811AC12F09}" type="parTrans" cxnId="{C9C9AD47-089B-405A-BC4A-0CD08759F91C}">
      <dgm:prSet/>
      <dgm:spPr/>
      <dgm:t>
        <a:bodyPr/>
        <a:lstStyle/>
        <a:p>
          <a:endParaRPr lang="en-NZ"/>
        </a:p>
      </dgm:t>
    </dgm:pt>
    <dgm:pt modelId="{14D2FB2D-9E19-4F51-A563-B5723424A46A}" type="sibTrans" cxnId="{C9C9AD47-089B-405A-BC4A-0CD08759F91C}">
      <dgm:prSet/>
      <dgm:spPr/>
      <dgm:t>
        <a:bodyPr/>
        <a:lstStyle/>
        <a:p>
          <a:endParaRPr lang="en-NZ"/>
        </a:p>
      </dgm:t>
    </dgm:pt>
    <dgm:pt modelId="{88E672DC-8040-4096-8DED-4935C8CA05E5}">
      <dgm:prSet phldrT="[Text]"/>
      <dgm:spPr>
        <a:solidFill>
          <a:schemeClr val="tx1"/>
        </a:solidFill>
      </dgm:spPr>
      <dgm:t>
        <a:bodyPr/>
        <a:lstStyle/>
        <a:p>
          <a:r>
            <a:rPr lang="en-NZ" dirty="0"/>
            <a:t>SaaS Applications</a:t>
          </a:r>
        </a:p>
      </dgm:t>
    </dgm:pt>
    <dgm:pt modelId="{345C8885-D4D4-45C6-A422-34FA7786E98E}" type="parTrans" cxnId="{F76B563D-59AC-4302-869F-17201F686E29}">
      <dgm:prSet/>
      <dgm:spPr/>
      <dgm:t>
        <a:bodyPr/>
        <a:lstStyle/>
        <a:p>
          <a:endParaRPr lang="en-NZ"/>
        </a:p>
      </dgm:t>
    </dgm:pt>
    <dgm:pt modelId="{F4FA144A-FA83-4811-966F-3779E7879EE9}" type="sibTrans" cxnId="{F76B563D-59AC-4302-869F-17201F686E29}">
      <dgm:prSet/>
      <dgm:spPr/>
      <dgm:t>
        <a:bodyPr/>
        <a:lstStyle/>
        <a:p>
          <a:endParaRPr lang="en-NZ"/>
        </a:p>
      </dgm:t>
    </dgm:pt>
    <dgm:pt modelId="{3CE0D22E-B7A7-447D-8407-10A088B8C512}">
      <dgm:prSet phldrT="[Text]"/>
      <dgm:spPr>
        <a:solidFill>
          <a:schemeClr val="tx1"/>
        </a:solidFill>
      </dgm:spPr>
      <dgm:t>
        <a:bodyPr/>
        <a:lstStyle/>
        <a:p>
          <a:r>
            <a:rPr lang="en-NZ" dirty="0"/>
            <a:t>Sync. to AAD</a:t>
          </a:r>
        </a:p>
      </dgm:t>
    </dgm:pt>
    <dgm:pt modelId="{E90FA557-9844-4618-B24D-AF1A59D8659C}" type="sibTrans" cxnId="{B451E12F-9CBA-4DD9-A4BC-D54A7343D859}">
      <dgm:prSet/>
      <dgm:spPr/>
      <dgm:t>
        <a:bodyPr/>
        <a:lstStyle/>
        <a:p>
          <a:endParaRPr lang="en-NZ"/>
        </a:p>
      </dgm:t>
    </dgm:pt>
    <dgm:pt modelId="{46DA6BC6-1F9F-49B8-9589-32EB6BECC6E0}" type="parTrans" cxnId="{B451E12F-9CBA-4DD9-A4BC-D54A7343D859}">
      <dgm:prSet/>
      <dgm:spPr/>
      <dgm:t>
        <a:bodyPr/>
        <a:lstStyle/>
        <a:p>
          <a:endParaRPr lang="en-NZ"/>
        </a:p>
      </dgm:t>
    </dgm:pt>
    <dgm:pt modelId="{16B1B4A8-C482-4675-8B61-BF1A221DC713}">
      <dgm:prSet/>
      <dgm:spPr/>
      <dgm:t>
        <a:bodyPr/>
        <a:lstStyle/>
        <a:p>
          <a:endParaRPr lang="en-NZ"/>
        </a:p>
      </dgm:t>
    </dgm:pt>
    <dgm:pt modelId="{79432279-EB65-4B06-9DFC-A231C9EBB83C}" type="parTrans" cxnId="{D90B447E-1595-44ED-9D31-F9BBD89D8B8B}">
      <dgm:prSet/>
      <dgm:spPr/>
      <dgm:t>
        <a:bodyPr/>
        <a:lstStyle/>
        <a:p>
          <a:endParaRPr lang="en-NZ"/>
        </a:p>
      </dgm:t>
    </dgm:pt>
    <dgm:pt modelId="{DCD071AD-FE66-47D2-94A9-7C51197AE89A}" type="sibTrans" cxnId="{D90B447E-1595-44ED-9D31-F9BBD89D8B8B}">
      <dgm:prSet/>
      <dgm:spPr/>
      <dgm:t>
        <a:bodyPr/>
        <a:lstStyle/>
        <a:p>
          <a:endParaRPr lang="en-NZ"/>
        </a:p>
      </dgm:t>
    </dgm:pt>
    <dgm:pt modelId="{A217F4BA-71C0-44DE-8ED0-63C648B39F7F}" type="pres">
      <dgm:prSet presAssocID="{7770FF1C-7623-48E6-814F-43113FA219E8}" presName="diagram" presStyleCnt="0">
        <dgm:presLayoutVars>
          <dgm:chMax val="1"/>
          <dgm:dir/>
          <dgm:animLvl val="ctr"/>
          <dgm:resizeHandles val="exact"/>
        </dgm:presLayoutVars>
      </dgm:prSet>
      <dgm:spPr/>
    </dgm:pt>
    <dgm:pt modelId="{C11F52D0-A5B6-456E-A150-692AC94CBF9C}" type="pres">
      <dgm:prSet presAssocID="{7770FF1C-7623-48E6-814F-43113FA219E8}" presName="matrix" presStyleCnt="0"/>
      <dgm:spPr/>
    </dgm:pt>
    <dgm:pt modelId="{FB5D9B4E-F323-43E6-A8D2-6054E14C291A}" type="pres">
      <dgm:prSet presAssocID="{7770FF1C-7623-48E6-814F-43113FA219E8}" presName="tile1" presStyleLbl="node1" presStyleIdx="0" presStyleCnt="4"/>
      <dgm:spPr/>
    </dgm:pt>
    <dgm:pt modelId="{80A13BBD-9D40-40CF-97F2-DF3A0C446B39}" type="pres">
      <dgm:prSet presAssocID="{7770FF1C-7623-48E6-814F-43113FA219E8}" presName="tile1text" presStyleLbl="node1" presStyleIdx="0" presStyleCnt="4">
        <dgm:presLayoutVars>
          <dgm:chMax val="0"/>
          <dgm:chPref val="0"/>
          <dgm:bulletEnabled val="1"/>
        </dgm:presLayoutVars>
      </dgm:prSet>
      <dgm:spPr/>
    </dgm:pt>
    <dgm:pt modelId="{8B715C46-6CF3-49C8-9183-C2F7446E9CD6}" type="pres">
      <dgm:prSet presAssocID="{7770FF1C-7623-48E6-814F-43113FA219E8}" presName="tile2" presStyleLbl="node1" presStyleIdx="1" presStyleCnt="4"/>
      <dgm:spPr/>
    </dgm:pt>
    <dgm:pt modelId="{36357B45-B9B9-4077-99B5-FEA9147A5497}" type="pres">
      <dgm:prSet presAssocID="{7770FF1C-7623-48E6-814F-43113FA219E8}" presName="tile2text" presStyleLbl="node1" presStyleIdx="1" presStyleCnt="4">
        <dgm:presLayoutVars>
          <dgm:chMax val="0"/>
          <dgm:chPref val="0"/>
          <dgm:bulletEnabled val="1"/>
        </dgm:presLayoutVars>
      </dgm:prSet>
      <dgm:spPr/>
    </dgm:pt>
    <dgm:pt modelId="{DAE357A6-853F-4F03-8A7F-59C30A467DA0}" type="pres">
      <dgm:prSet presAssocID="{7770FF1C-7623-48E6-814F-43113FA219E8}" presName="tile3" presStyleLbl="node1" presStyleIdx="2" presStyleCnt="4"/>
      <dgm:spPr/>
    </dgm:pt>
    <dgm:pt modelId="{EC614018-393B-4279-89E2-781C287D7CDC}" type="pres">
      <dgm:prSet presAssocID="{7770FF1C-7623-48E6-814F-43113FA219E8}" presName="tile3text" presStyleLbl="node1" presStyleIdx="2" presStyleCnt="4">
        <dgm:presLayoutVars>
          <dgm:chMax val="0"/>
          <dgm:chPref val="0"/>
          <dgm:bulletEnabled val="1"/>
        </dgm:presLayoutVars>
      </dgm:prSet>
      <dgm:spPr/>
    </dgm:pt>
    <dgm:pt modelId="{F0FE515D-1C18-4098-B070-1EEA4E5226B2}" type="pres">
      <dgm:prSet presAssocID="{7770FF1C-7623-48E6-814F-43113FA219E8}" presName="tile4" presStyleLbl="node1" presStyleIdx="3" presStyleCnt="4"/>
      <dgm:spPr/>
    </dgm:pt>
    <dgm:pt modelId="{760A91EB-975B-4B35-90DB-3C22EA984BC7}" type="pres">
      <dgm:prSet presAssocID="{7770FF1C-7623-48E6-814F-43113FA219E8}" presName="tile4text" presStyleLbl="node1" presStyleIdx="3" presStyleCnt="4">
        <dgm:presLayoutVars>
          <dgm:chMax val="0"/>
          <dgm:chPref val="0"/>
          <dgm:bulletEnabled val="1"/>
        </dgm:presLayoutVars>
      </dgm:prSet>
      <dgm:spPr/>
    </dgm:pt>
    <dgm:pt modelId="{563B0600-1690-4164-B771-D79EE1688D17}" type="pres">
      <dgm:prSet presAssocID="{7770FF1C-7623-48E6-814F-43113FA219E8}" presName="centerTile" presStyleLbl="fgShp" presStyleIdx="0" presStyleCnt="1">
        <dgm:presLayoutVars>
          <dgm:chMax val="0"/>
          <dgm:chPref val="0"/>
        </dgm:presLayoutVars>
      </dgm:prSet>
      <dgm:spPr/>
    </dgm:pt>
  </dgm:ptLst>
  <dgm:cxnLst>
    <dgm:cxn modelId="{4DA21ED8-1DE2-452C-A660-C0D00C06E3A0}" type="presOf" srcId="{997BF909-90D6-4F67-83E6-8E0B45E85432}" destId="{FB5D9B4E-F323-43E6-A8D2-6054E14C291A}" srcOrd="0" destOrd="0" presId="urn:microsoft.com/office/officeart/2005/8/layout/matrix1"/>
    <dgm:cxn modelId="{4C22B08E-C3D0-4047-A62C-FA1DDD198417}" srcId="{7770FF1C-7623-48E6-814F-43113FA219E8}" destId="{3319E36D-C474-4DDD-853F-BD143873817D}" srcOrd="0" destOrd="0" parTransId="{EA4C6C53-CDC5-4BAE-B61F-D29E85018048}" sibTransId="{439A69E9-F733-4788-B9A6-41A205E052F3}"/>
    <dgm:cxn modelId="{A9FC5FC7-3B3D-4B75-B473-8AB49795B8B8}" srcId="{3319E36D-C474-4DDD-853F-BD143873817D}" destId="{997BF909-90D6-4F67-83E6-8E0B45E85432}" srcOrd="0" destOrd="0" parTransId="{FDA16292-8E8D-4286-AF86-041D5A40BFFA}" sibTransId="{25E408A1-8647-4B97-880C-DD022EE21DDF}"/>
    <dgm:cxn modelId="{2DC6D2C5-8352-4E91-B80E-13EA590742BF}" type="presOf" srcId="{BDF65657-0A61-4E9C-A227-D87EEAE9367E}" destId="{36357B45-B9B9-4077-99B5-FEA9147A5497}" srcOrd="1" destOrd="0" presId="urn:microsoft.com/office/officeart/2005/8/layout/matrix1"/>
    <dgm:cxn modelId="{A5FC9095-5D7F-4140-B117-4331EDF21D3E}" type="presOf" srcId="{88E672DC-8040-4096-8DED-4935C8CA05E5}" destId="{EC614018-393B-4279-89E2-781C287D7CDC}" srcOrd="1" destOrd="0" presId="urn:microsoft.com/office/officeart/2005/8/layout/matrix1"/>
    <dgm:cxn modelId="{87A1A48A-FBF7-4524-ACA2-26F5AB688315}" type="presOf" srcId="{3CE0D22E-B7A7-447D-8407-10A088B8C512}" destId="{F0FE515D-1C18-4098-B070-1EEA4E5226B2}" srcOrd="0" destOrd="0" presId="urn:microsoft.com/office/officeart/2005/8/layout/matrix1"/>
    <dgm:cxn modelId="{D3646A01-02AA-4808-8381-9EBDEB9C3A5F}" type="presOf" srcId="{BDF65657-0A61-4E9C-A227-D87EEAE9367E}" destId="{8B715C46-6CF3-49C8-9183-C2F7446E9CD6}" srcOrd="0" destOrd="0" presId="urn:microsoft.com/office/officeart/2005/8/layout/matrix1"/>
    <dgm:cxn modelId="{C9C9AD47-089B-405A-BC4A-0CD08759F91C}" srcId="{3319E36D-C474-4DDD-853F-BD143873817D}" destId="{BDF65657-0A61-4E9C-A227-D87EEAE9367E}" srcOrd="1" destOrd="0" parTransId="{3356A580-B1DA-4ADE-9C61-D7811AC12F09}" sibTransId="{14D2FB2D-9E19-4F51-A563-B5723424A46A}"/>
    <dgm:cxn modelId="{7BD0BB6A-1DA6-49F5-B75C-CED8457A670E}" type="presOf" srcId="{3CE0D22E-B7A7-447D-8407-10A088B8C512}" destId="{760A91EB-975B-4B35-90DB-3C22EA984BC7}" srcOrd="1" destOrd="0" presId="urn:microsoft.com/office/officeart/2005/8/layout/matrix1"/>
    <dgm:cxn modelId="{D8D5B57A-E841-44BE-A99F-F4716B438779}" type="presOf" srcId="{997BF909-90D6-4F67-83E6-8E0B45E85432}" destId="{80A13BBD-9D40-40CF-97F2-DF3A0C446B39}" srcOrd="1" destOrd="0" presId="urn:microsoft.com/office/officeart/2005/8/layout/matrix1"/>
    <dgm:cxn modelId="{D90B447E-1595-44ED-9D31-F9BBD89D8B8B}" srcId="{3319E36D-C474-4DDD-853F-BD143873817D}" destId="{16B1B4A8-C482-4675-8B61-BF1A221DC713}" srcOrd="4" destOrd="0" parTransId="{79432279-EB65-4B06-9DFC-A231C9EBB83C}" sibTransId="{DCD071AD-FE66-47D2-94A9-7C51197AE89A}"/>
    <dgm:cxn modelId="{B451E12F-9CBA-4DD9-A4BC-D54A7343D859}" srcId="{3319E36D-C474-4DDD-853F-BD143873817D}" destId="{3CE0D22E-B7A7-447D-8407-10A088B8C512}" srcOrd="3" destOrd="0" parTransId="{46DA6BC6-1F9F-49B8-9589-32EB6BECC6E0}" sibTransId="{E90FA557-9844-4618-B24D-AF1A59D8659C}"/>
    <dgm:cxn modelId="{675EA6F4-A9CD-4B6E-AB0B-3E2EA2F02535}" type="presOf" srcId="{88E672DC-8040-4096-8DED-4935C8CA05E5}" destId="{DAE357A6-853F-4F03-8A7F-59C30A467DA0}" srcOrd="0" destOrd="0" presId="urn:microsoft.com/office/officeart/2005/8/layout/matrix1"/>
    <dgm:cxn modelId="{F76B563D-59AC-4302-869F-17201F686E29}" srcId="{3319E36D-C474-4DDD-853F-BD143873817D}" destId="{88E672DC-8040-4096-8DED-4935C8CA05E5}" srcOrd="2" destOrd="0" parTransId="{345C8885-D4D4-45C6-A422-34FA7786E98E}" sibTransId="{F4FA144A-FA83-4811-966F-3779E7879EE9}"/>
    <dgm:cxn modelId="{BA924B87-3B71-40DE-87D1-33B430DF046A}" type="presOf" srcId="{7770FF1C-7623-48E6-814F-43113FA219E8}" destId="{A217F4BA-71C0-44DE-8ED0-63C648B39F7F}" srcOrd="0" destOrd="0" presId="urn:microsoft.com/office/officeart/2005/8/layout/matrix1"/>
    <dgm:cxn modelId="{1E34EE47-89FB-4EA7-A4E4-1EDFDC45D270}" type="presOf" srcId="{3319E36D-C474-4DDD-853F-BD143873817D}" destId="{563B0600-1690-4164-B771-D79EE1688D17}" srcOrd="0" destOrd="0" presId="urn:microsoft.com/office/officeart/2005/8/layout/matrix1"/>
    <dgm:cxn modelId="{5108418B-9E3F-4184-A9D7-2BFFEA8B15A6}" type="presParOf" srcId="{A217F4BA-71C0-44DE-8ED0-63C648B39F7F}" destId="{C11F52D0-A5B6-456E-A150-692AC94CBF9C}" srcOrd="0" destOrd="0" presId="urn:microsoft.com/office/officeart/2005/8/layout/matrix1"/>
    <dgm:cxn modelId="{8204DD37-3DC0-49CB-89D7-D65429CB692E}" type="presParOf" srcId="{C11F52D0-A5B6-456E-A150-692AC94CBF9C}" destId="{FB5D9B4E-F323-43E6-A8D2-6054E14C291A}" srcOrd="0" destOrd="0" presId="urn:microsoft.com/office/officeart/2005/8/layout/matrix1"/>
    <dgm:cxn modelId="{93B6A6D9-9C2C-43F7-BA62-405E88088BF4}" type="presParOf" srcId="{C11F52D0-A5B6-456E-A150-692AC94CBF9C}" destId="{80A13BBD-9D40-40CF-97F2-DF3A0C446B39}" srcOrd="1" destOrd="0" presId="urn:microsoft.com/office/officeart/2005/8/layout/matrix1"/>
    <dgm:cxn modelId="{2FEF961F-E164-4581-A507-FAA88021E51E}" type="presParOf" srcId="{C11F52D0-A5B6-456E-A150-692AC94CBF9C}" destId="{8B715C46-6CF3-49C8-9183-C2F7446E9CD6}" srcOrd="2" destOrd="0" presId="urn:microsoft.com/office/officeart/2005/8/layout/matrix1"/>
    <dgm:cxn modelId="{59BA523A-FA06-4639-AA5C-4F055CA4EF41}" type="presParOf" srcId="{C11F52D0-A5B6-456E-A150-692AC94CBF9C}" destId="{36357B45-B9B9-4077-99B5-FEA9147A5497}" srcOrd="3" destOrd="0" presId="urn:microsoft.com/office/officeart/2005/8/layout/matrix1"/>
    <dgm:cxn modelId="{4F98EF86-0593-467D-BF0A-98362AF2F41A}" type="presParOf" srcId="{C11F52D0-A5B6-456E-A150-692AC94CBF9C}" destId="{DAE357A6-853F-4F03-8A7F-59C30A467DA0}" srcOrd="4" destOrd="0" presId="urn:microsoft.com/office/officeart/2005/8/layout/matrix1"/>
    <dgm:cxn modelId="{531D6F95-5130-4C1A-B8E5-D7B275008CDA}" type="presParOf" srcId="{C11F52D0-A5B6-456E-A150-692AC94CBF9C}" destId="{EC614018-393B-4279-89E2-781C287D7CDC}" srcOrd="5" destOrd="0" presId="urn:microsoft.com/office/officeart/2005/8/layout/matrix1"/>
    <dgm:cxn modelId="{687D8F7F-F727-4E1B-924D-0912DB7180A2}" type="presParOf" srcId="{C11F52D0-A5B6-456E-A150-692AC94CBF9C}" destId="{F0FE515D-1C18-4098-B070-1EEA4E5226B2}" srcOrd="6" destOrd="0" presId="urn:microsoft.com/office/officeart/2005/8/layout/matrix1"/>
    <dgm:cxn modelId="{EE099750-3123-4A3A-8FA3-6EA84E9E32BD}" type="presParOf" srcId="{C11F52D0-A5B6-456E-A150-692AC94CBF9C}" destId="{760A91EB-975B-4B35-90DB-3C22EA984BC7}" srcOrd="7" destOrd="0" presId="urn:microsoft.com/office/officeart/2005/8/layout/matrix1"/>
    <dgm:cxn modelId="{92AEF44B-EE76-4E0F-97FF-33FA8A697D32}" type="presParOf" srcId="{A217F4BA-71C0-44DE-8ED0-63C648B39F7F}" destId="{563B0600-1690-4164-B771-D79EE1688D17}"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70FF1C-7623-48E6-814F-43113FA219E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NZ"/>
        </a:p>
      </dgm:t>
    </dgm:pt>
    <dgm:pt modelId="{3319E36D-C474-4DDD-853F-BD143873817D}">
      <dgm:prSet phldrT="[Text]"/>
      <dgm:spPr>
        <a:solidFill>
          <a:schemeClr val="accent4"/>
        </a:solidFill>
      </dgm:spPr>
      <dgm:t>
        <a:bodyPr/>
        <a:lstStyle/>
        <a:p>
          <a:r>
            <a:rPr lang="en-NZ" dirty="0"/>
            <a:t>AAD</a:t>
          </a:r>
        </a:p>
      </dgm:t>
    </dgm:pt>
    <dgm:pt modelId="{EA4C6C53-CDC5-4BAE-B61F-D29E85018048}" type="parTrans" cxnId="{4C22B08E-C3D0-4047-A62C-FA1DDD198417}">
      <dgm:prSet/>
      <dgm:spPr/>
      <dgm:t>
        <a:bodyPr/>
        <a:lstStyle/>
        <a:p>
          <a:endParaRPr lang="en-NZ"/>
        </a:p>
      </dgm:t>
    </dgm:pt>
    <dgm:pt modelId="{439A69E9-F733-4788-B9A6-41A205E052F3}" type="sibTrans" cxnId="{4C22B08E-C3D0-4047-A62C-FA1DDD198417}">
      <dgm:prSet/>
      <dgm:spPr/>
      <dgm:t>
        <a:bodyPr/>
        <a:lstStyle/>
        <a:p>
          <a:endParaRPr lang="en-NZ"/>
        </a:p>
      </dgm:t>
    </dgm:pt>
    <dgm:pt modelId="{997BF909-90D6-4F67-83E6-8E0B45E85432}">
      <dgm:prSet phldrT="[Text]"/>
      <dgm:spPr>
        <a:solidFill>
          <a:schemeClr val="tx1"/>
        </a:solidFill>
      </dgm:spPr>
      <dgm:t>
        <a:bodyPr/>
        <a:lstStyle/>
        <a:p>
          <a:r>
            <a:rPr lang="en-NZ" dirty="0"/>
            <a:t>Cloud</a:t>
          </a:r>
        </a:p>
      </dgm:t>
    </dgm:pt>
    <dgm:pt modelId="{FDA16292-8E8D-4286-AF86-041D5A40BFFA}" type="parTrans" cxnId="{A9FC5FC7-3B3D-4B75-B473-8AB49795B8B8}">
      <dgm:prSet/>
      <dgm:spPr/>
      <dgm:t>
        <a:bodyPr/>
        <a:lstStyle/>
        <a:p>
          <a:endParaRPr lang="en-NZ"/>
        </a:p>
      </dgm:t>
    </dgm:pt>
    <dgm:pt modelId="{25E408A1-8647-4B97-880C-DD022EE21DDF}" type="sibTrans" cxnId="{A9FC5FC7-3B3D-4B75-B473-8AB49795B8B8}">
      <dgm:prSet/>
      <dgm:spPr/>
      <dgm:t>
        <a:bodyPr/>
        <a:lstStyle/>
        <a:p>
          <a:endParaRPr lang="en-NZ"/>
        </a:p>
      </dgm:t>
    </dgm:pt>
    <dgm:pt modelId="{BDF65657-0A61-4E9C-A227-D87EEAE9367E}">
      <dgm:prSet phldrT="[Text]"/>
      <dgm:spPr>
        <a:solidFill>
          <a:schemeClr val="tx1"/>
        </a:solidFill>
      </dgm:spPr>
      <dgm:t>
        <a:bodyPr/>
        <a:lstStyle/>
        <a:p>
          <a:r>
            <a:rPr lang="en-NZ" dirty="0"/>
            <a:t>No claims rules</a:t>
          </a:r>
        </a:p>
      </dgm:t>
    </dgm:pt>
    <dgm:pt modelId="{3356A580-B1DA-4ADE-9C61-D7811AC12F09}" type="parTrans" cxnId="{C9C9AD47-089B-405A-BC4A-0CD08759F91C}">
      <dgm:prSet/>
      <dgm:spPr/>
      <dgm:t>
        <a:bodyPr/>
        <a:lstStyle/>
        <a:p>
          <a:endParaRPr lang="en-NZ"/>
        </a:p>
      </dgm:t>
    </dgm:pt>
    <dgm:pt modelId="{14D2FB2D-9E19-4F51-A563-B5723424A46A}" type="sibTrans" cxnId="{C9C9AD47-089B-405A-BC4A-0CD08759F91C}">
      <dgm:prSet/>
      <dgm:spPr/>
      <dgm:t>
        <a:bodyPr/>
        <a:lstStyle/>
        <a:p>
          <a:endParaRPr lang="en-NZ"/>
        </a:p>
      </dgm:t>
    </dgm:pt>
    <dgm:pt modelId="{88E672DC-8040-4096-8DED-4935C8CA05E5}">
      <dgm:prSet phldrT="[Text]"/>
      <dgm:spPr>
        <a:solidFill>
          <a:schemeClr val="tx1"/>
        </a:solidFill>
      </dgm:spPr>
      <dgm:t>
        <a:bodyPr/>
        <a:lstStyle/>
        <a:p>
          <a:r>
            <a:rPr lang="en-NZ" dirty="0"/>
            <a:t>SaaS Applications</a:t>
          </a:r>
        </a:p>
      </dgm:t>
    </dgm:pt>
    <dgm:pt modelId="{345C8885-D4D4-45C6-A422-34FA7786E98E}" type="parTrans" cxnId="{F76B563D-59AC-4302-869F-17201F686E29}">
      <dgm:prSet/>
      <dgm:spPr/>
      <dgm:t>
        <a:bodyPr/>
        <a:lstStyle/>
        <a:p>
          <a:endParaRPr lang="en-NZ"/>
        </a:p>
      </dgm:t>
    </dgm:pt>
    <dgm:pt modelId="{F4FA144A-FA83-4811-966F-3779E7879EE9}" type="sibTrans" cxnId="{F76B563D-59AC-4302-869F-17201F686E29}">
      <dgm:prSet/>
      <dgm:spPr/>
      <dgm:t>
        <a:bodyPr/>
        <a:lstStyle/>
        <a:p>
          <a:endParaRPr lang="en-NZ"/>
        </a:p>
      </dgm:t>
    </dgm:pt>
    <dgm:pt modelId="{3CE0D22E-B7A7-447D-8407-10A088B8C512}">
      <dgm:prSet phldrT="[Text]"/>
      <dgm:spPr>
        <a:solidFill>
          <a:schemeClr val="tx1"/>
        </a:solidFill>
      </dgm:spPr>
      <dgm:t>
        <a:bodyPr/>
        <a:lstStyle/>
        <a:p>
          <a:r>
            <a:rPr lang="en-NZ" dirty="0"/>
            <a:t>Office 365</a:t>
          </a:r>
        </a:p>
      </dgm:t>
    </dgm:pt>
    <dgm:pt modelId="{E90FA557-9844-4618-B24D-AF1A59D8659C}" type="sibTrans" cxnId="{B451E12F-9CBA-4DD9-A4BC-D54A7343D859}">
      <dgm:prSet/>
      <dgm:spPr/>
      <dgm:t>
        <a:bodyPr/>
        <a:lstStyle/>
        <a:p>
          <a:endParaRPr lang="en-NZ"/>
        </a:p>
      </dgm:t>
    </dgm:pt>
    <dgm:pt modelId="{46DA6BC6-1F9F-49B8-9589-32EB6BECC6E0}" type="parTrans" cxnId="{B451E12F-9CBA-4DD9-A4BC-D54A7343D859}">
      <dgm:prSet/>
      <dgm:spPr/>
      <dgm:t>
        <a:bodyPr/>
        <a:lstStyle/>
        <a:p>
          <a:endParaRPr lang="en-NZ"/>
        </a:p>
      </dgm:t>
    </dgm:pt>
    <dgm:pt modelId="{16B1B4A8-C482-4675-8B61-BF1A221DC713}">
      <dgm:prSet/>
      <dgm:spPr/>
      <dgm:t>
        <a:bodyPr/>
        <a:lstStyle/>
        <a:p>
          <a:endParaRPr lang="en-NZ"/>
        </a:p>
      </dgm:t>
    </dgm:pt>
    <dgm:pt modelId="{79432279-EB65-4B06-9DFC-A231C9EBB83C}" type="parTrans" cxnId="{D90B447E-1595-44ED-9D31-F9BBD89D8B8B}">
      <dgm:prSet/>
      <dgm:spPr/>
      <dgm:t>
        <a:bodyPr/>
        <a:lstStyle/>
        <a:p>
          <a:endParaRPr lang="en-NZ"/>
        </a:p>
      </dgm:t>
    </dgm:pt>
    <dgm:pt modelId="{DCD071AD-FE66-47D2-94A9-7C51197AE89A}" type="sibTrans" cxnId="{D90B447E-1595-44ED-9D31-F9BBD89D8B8B}">
      <dgm:prSet/>
      <dgm:spPr/>
      <dgm:t>
        <a:bodyPr/>
        <a:lstStyle/>
        <a:p>
          <a:endParaRPr lang="en-NZ"/>
        </a:p>
      </dgm:t>
    </dgm:pt>
    <dgm:pt modelId="{A217F4BA-71C0-44DE-8ED0-63C648B39F7F}" type="pres">
      <dgm:prSet presAssocID="{7770FF1C-7623-48E6-814F-43113FA219E8}" presName="diagram" presStyleCnt="0">
        <dgm:presLayoutVars>
          <dgm:chMax val="1"/>
          <dgm:dir/>
          <dgm:animLvl val="ctr"/>
          <dgm:resizeHandles val="exact"/>
        </dgm:presLayoutVars>
      </dgm:prSet>
      <dgm:spPr/>
    </dgm:pt>
    <dgm:pt modelId="{C11F52D0-A5B6-456E-A150-692AC94CBF9C}" type="pres">
      <dgm:prSet presAssocID="{7770FF1C-7623-48E6-814F-43113FA219E8}" presName="matrix" presStyleCnt="0"/>
      <dgm:spPr/>
    </dgm:pt>
    <dgm:pt modelId="{FB5D9B4E-F323-43E6-A8D2-6054E14C291A}" type="pres">
      <dgm:prSet presAssocID="{7770FF1C-7623-48E6-814F-43113FA219E8}" presName="tile1" presStyleLbl="node1" presStyleIdx="0" presStyleCnt="4"/>
      <dgm:spPr/>
    </dgm:pt>
    <dgm:pt modelId="{80A13BBD-9D40-40CF-97F2-DF3A0C446B39}" type="pres">
      <dgm:prSet presAssocID="{7770FF1C-7623-48E6-814F-43113FA219E8}" presName="tile1text" presStyleLbl="node1" presStyleIdx="0" presStyleCnt="4">
        <dgm:presLayoutVars>
          <dgm:chMax val="0"/>
          <dgm:chPref val="0"/>
          <dgm:bulletEnabled val="1"/>
        </dgm:presLayoutVars>
      </dgm:prSet>
      <dgm:spPr/>
    </dgm:pt>
    <dgm:pt modelId="{8B715C46-6CF3-49C8-9183-C2F7446E9CD6}" type="pres">
      <dgm:prSet presAssocID="{7770FF1C-7623-48E6-814F-43113FA219E8}" presName="tile2" presStyleLbl="node1" presStyleIdx="1" presStyleCnt="4"/>
      <dgm:spPr/>
    </dgm:pt>
    <dgm:pt modelId="{36357B45-B9B9-4077-99B5-FEA9147A5497}" type="pres">
      <dgm:prSet presAssocID="{7770FF1C-7623-48E6-814F-43113FA219E8}" presName="tile2text" presStyleLbl="node1" presStyleIdx="1" presStyleCnt="4">
        <dgm:presLayoutVars>
          <dgm:chMax val="0"/>
          <dgm:chPref val="0"/>
          <dgm:bulletEnabled val="1"/>
        </dgm:presLayoutVars>
      </dgm:prSet>
      <dgm:spPr/>
    </dgm:pt>
    <dgm:pt modelId="{DAE357A6-853F-4F03-8A7F-59C30A467DA0}" type="pres">
      <dgm:prSet presAssocID="{7770FF1C-7623-48E6-814F-43113FA219E8}" presName="tile3" presStyleLbl="node1" presStyleIdx="2" presStyleCnt="4"/>
      <dgm:spPr/>
    </dgm:pt>
    <dgm:pt modelId="{EC614018-393B-4279-89E2-781C287D7CDC}" type="pres">
      <dgm:prSet presAssocID="{7770FF1C-7623-48E6-814F-43113FA219E8}" presName="tile3text" presStyleLbl="node1" presStyleIdx="2" presStyleCnt="4">
        <dgm:presLayoutVars>
          <dgm:chMax val="0"/>
          <dgm:chPref val="0"/>
          <dgm:bulletEnabled val="1"/>
        </dgm:presLayoutVars>
      </dgm:prSet>
      <dgm:spPr/>
    </dgm:pt>
    <dgm:pt modelId="{F0FE515D-1C18-4098-B070-1EEA4E5226B2}" type="pres">
      <dgm:prSet presAssocID="{7770FF1C-7623-48E6-814F-43113FA219E8}" presName="tile4" presStyleLbl="node1" presStyleIdx="3" presStyleCnt="4"/>
      <dgm:spPr/>
    </dgm:pt>
    <dgm:pt modelId="{760A91EB-975B-4B35-90DB-3C22EA984BC7}" type="pres">
      <dgm:prSet presAssocID="{7770FF1C-7623-48E6-814F-43113FA219E8}" presName="tile4text" presStyleLbl="node1" presStyleIdx="3" presStyleCnt="4">
        <dgm:presLayoutVars>
          <dgm:chMax val="0"/>
          <dgm:chPref val="0"/>
          <dgm:bulletEnabled val="1"/>
        </dgm:presLayoutVars>
      </dgm:prSet>
      <dgm:spPr/>
    </dgm:pt>
    <dgm:pt modelId="{563B0600-1690-4164-B771-D79EE1688D17}" type="pres">
      <dgm:prSet presAssocID="{7770FF1C-7623-48E6-814F-43113FA219E8}" presName="centerTile" presStyleLbl="fgShp" presStyleIdx="0" presStyleCnt="1">
        <dgm:presLayoutVars>
          <dgm:chMax val="0"/>
          <dgm:chPref val="0"/>
        </dgm:presLayoutVars>
      </dgm:prSet>
      <dgm:spPr/>
    </dgm:pt>
  </dgm:ptLst>
  <dgm:cxnLst>
    <dgm:cxn modelId="{64D0EE39-D942-4039-97C6-3FE3E961AE74}" type="presOf" srcId="{BDF65657-0A61-4E9C-A227-D87EEAE9367E}" destId="{8B715C46-6CF3-49C8-9183-C2F7446E9CD6}" srcOrd="0" destOrd="0" presId="urn:microsoft.com/office/officeart/2005/8/layout/matrix1"/>
    <dgm:cxn modelId="{DE41D282-8166-4F40-A155-A5E2EC7FC8BD}" type="presOf" srcId="{88E672DC-8040-4096-8DED-4935C8CA05E5}" destId="{DAE357A6-853F-4F03-8A7F-59C30A467DA0}" srcOrd="0" destOrd="0" presId="urn:microsoft.com/office/officeart/2005/8/layout/matrix1"/>
    <dgm:cxn modelId="{283ED84D-5789-4C14-BA12-29F5E526BD44}" type="presOf" srcId="{3319E36D-C474-4DDD-853F-BD143873817D}" destId="{563B0600-1690-4164-B771-D79EE1688D17}" srcOrd="0" destOrd="0" presId="urn:microsoft.com/office/officeart/2005/8/layout/matrix1"/>
    <dgm:cxn modelId="{4C22B08E-C3D0-4047-A62C-FA1DDD198417}" srcId="{7770FF1C-7623-48E6-814F-43113FA219E8}" destId="{3319E36D-C474-4DDD-853F-BD143873817D}" srcOrd="0" destOrd="0" parTransId="{EA4C6C53-CDC5-4BAE-B61F-D29E85018048}" sibTransId="{439A69E9-F733-4788-B9A6-41A205E052F3}"/>
    <dgm:cxn modelId="{6D7BEAD3-5AA4-4F37-AA5B-AE9786B28779}" type="presOf" srcId="{88E672DC-8040-4096-8DED-4935C8CA05E5}" destId="{EC614018-393B-4279-89E2-781C287D7CDC}" srcOrd="1" destOrd="0" presId="urn:microsoft.com/office/officeart/2005/8/layout/matrix1"/>
    <dgm:cxn modelId="{A9FC5FC7-3B3D-4B75-B473-8AB49795B8B8}" srcId="{3319E36D-C474-4DDD-853F-BD143873817D}" destId="{997BF909-90D6-4F67-83E6-8E0B45E85432}" srcOrd="0" destOrd="0" parTransId="{FDA16292-8E8D-4286-AF86-041D5A40BFFA}" sibTransId="{25E408A1-8647-4B97-880C-DD022EE21DDF}"/>
    <dgm:cxn modelId="{CF0F6CE7-C1E3-46EF-82B8-4C89A53B808E}" type="presOf" srcId="{3CE0D22E-B7A7-447D-8407-10A088B8C512}" destId="{760A91EB-975B-4B35-90DB-3C22EA984BC7}" srcOrd="1" destOrd="0" presId="urn:microsoft.com/office/officeart/2005/8/layout/matrix1"/>
    <dgm:cxn modelId="{A6F87BF8-C4B4-4B10-94B6-0E48FD11070F}" type="presOf" srcId="{997BF909-90D6-4F67-83E6-8E0B45E85432}" destId="{FB5D9B4E-F323-43E6-A8D2-6054E14C291A}" srcOrd="0" destOrd="0" presId="urn:microsoft.com/office/officeart/2005/8/layout/matrix1"/>
    <dgm:cxn modelId="{9D297205-F37F-48F4-84E9-7995C4C8212F}" type="presOf" srcId="{3CE0D22E-B7A7-447D-8407-10A088B8C512}" destId="{F0FE515D-1C18-4098-B070-1EEA4E5226B2}" srcOrd="0" destOrd="0" presId="urn:microsoft.com/office/officeart/2005/8/layout/matrix1"/>
    <dgm:cxn modelId="{F76B563D-59AC-4302-869F-17201F686E29}" srcId="{3319E36D-C474-4DDD-853F-BD143873817D}" destId="{88E672DC-8040-4096-8DED-4935C8CA05E5}" srcOrd="2" destOrd="0" parTransId="{345C8885-D4D4-45C6-A422-34FA7786E98E}" sibTransId="{F4FA144A-FA83-4811-966F-3779E7879EE9}"/>
    <dgm:cxn modelId="{D90B447E-1595-44ED-9D31-F9BBD89D8B8B}" srcId="{3319E36D-C474-4DDD-853F-BD143873817D}" destId="{16B1B4A8-C482-4675-8B61-BF1A221DC713}" srcOrd="4" destOrd="0" parTransId="{79432279-EB65-4B06-9DFC-A231C9EBB83C}" sibTransId="{DCD071AD-FE66-47D2-94A9-7C51197AE89A}"/>
    <dgm:cxn modelId="{CAF961EA-F270-4FC5-B2A1-2B1FF70F3E0D}" type="presOf" srcId="{997BF909-90D6-4F67-83E6-8E0B45E85432}" destId="{80A13BBD-9D40-40CF-97F2-DF3A0C446B39}" srcOrd="1" destOrd="0" presId="urn:microsoft.com/office/officeart/2005/8/layout/matrix1"/>
    <dgm:cxn modelId="{0B093436-FB64-4DCF-A54A-DB0326A2343E}" type="presOf" srcId="{BDF65657-0A61-4E9C-A227-D87EEAE9367E}" destId="{36357B45-B9B9-4077-99B5-FEA9147A5497}" srcOrd="1" destOrd="0" presId="urn:microsoft.com/office/officeart/2005/8/layout/matrix1"/>
    <dgm:cxn modelId="{B451E12F-9CBA-4DD9-A4BC-D54A7343D859}" srcId="{3319E36D-C474-4DDD-853F-BD143873817D}" destId="{3CE0D22E-B7A7-447D-8407-10A088B8C512}" srcOrd="3" destOrd="0" parTransId="{46DA6BC6-1F9F-49B8-9589-32EB6BECC6E0}" sibTransId="{E90FA557-9844-4618-B24D-AF1A59D8659C}"/>
    <dgm:cxn modelId="{7B5CB7C4-DFC4-4724-83A4-EE846612639C}" type="presOf" srcId="{7770FF1C-7623-48E6-814F-43113FA219E8}" destId="{A217F4BA-71C0-44DE-8ED0-63C648B39F7F}" srcOrd="0" destOrd="0" presId="urn:microsoft.com/office/officeart/2005/8/layout/matrix1"/>
    <dgm:cxn modelId="{C9C9AD47-089B-405A-BC4A-0CD08759F91C}" srcId="{3319E36D-C474-4DDD-853F-BD143873817D}" destId="{BDF65657-0A61-4E9C-A227-D87EEAE9367E}" srcOrd="1" destOrd="0" parTransId="{3356A580-B1DA-4ADE-9C61-D7811AC12F09}" sibTransId="{14D2FB2D-9E19-4F51-A563-B5723424A46A}"/>
    <dgm:cxn modelId="{7E205A21-0BB8-4F28-9165-02812B38BBB8}" type="presParOf" srcId="{A217F4BA-71C0-44DE-8ED0-63C648B39F7F}" destId="{C11F52D0-A5B6-456E-A150-692AC94CBF9C}" srcOrd="0" destOrd="0" presId="urn:microsoft.com/office/officeart/2005/8/layout/matrix1"/>
    <dgm:cxn modelId="{46C76413-7076-4C63-8BC5-27D8C9A16F89}" type="presParOf" srcId="{C11F52D0-A5B6-456E-A150-692AC94CBF9C}" destId="{FB5D9B4E-F323-43E6-A8D2-6054E14C291A}" srcOrd="0" destOrd="0" presId="urn:microsoft.com/office/officeart/2005/8/layout/matrix1"/>
    <dgm:cxn modelId="{659DE57C-61C3-4D39-B44E-DA311830599E}" type="presParOf" srcId="{C11F52D0-A5B6-456E-A150-692AC94CBF9C}" destId="{80A13BBD-9D40-40CF-97F2-DF3A0C446B39}" srcOrd="1" destOrd="0" presId="urn:microsoft.com/office/officeart/2005/8/layout/matrix1"/>
    <dgm:cxn modelId="{11A19BE4-4485-431F-949F-D7C380CD1FC7}" type="presParOf" srcId="{C11F52D0-A5B6-456E-A150-692AC94CBF9C}" destId="{8B715C46-6CF3-49C8-9183-C2F7446E9CD6}" srcOrd="2" destOrd="0" presId="urn:microsoft.com/office/officeart/2005/8/layout/matrix1"/>
    <dgm:cxn modelId="{49D910CE-C018-4B32-8E7E-1722995A0F56}" type="presParOf" srcId="{C11F52D0-A5B6-456E-A150-692AC94CBF9C}" destId="{36357B45-B9B9-4077-99B5-FEA9147A5497}" srcOrd="3" destOrd="0" presId="urn:microsoft.com/office/officeart/2005/8/layout/matrix1"/>
    <dgm:cxn modelId="{74ABCE63-4907-43D3-BD52-CE958258E11E}" type="presParOf" srcId="{C11F52D0-A5B6-456E-A150-692AC94CBF9C}" destId="{DAE357A6-853F-4F03-8A7F-59C30A467DA0}" srcOrd="4" destOrd="0" presId="urn:microsoft.com/office/officeart/2005/8/layout/matrix1"/>
    <dgm:cxn modelId="{A3A0207F-921B-4CF3-8440-3D518B4EC5EA}" type="presParOf" srcId="{C11F52D0-A5B6-456E-A150-692AC94CBF9C}" destId="{EC614018-393B-4279-89E2-781C287D7CDC}" srcOrd="5" destOrd="0" presId="urn:microsoft.com/office/officeart/2005/8/layout/matrix1"/>
    <dgm:cxn modelId="{03814276-4EA0-4F87-9A4E-C7CE9AEBB341}" type="presParOf" srcId="{C11F52D0-A5B6-456E-A150-692AC94CBF9C}" destId="{F0FE515D-1C18-4098-B070-1EEA4E5226B2}" srcOrd="6" destOrd="0" presId="urn:microsoft.com/office/officeart/2005/8/layout/matrix1"/>
    <dgm:cxn modelId="{140F95E7-46AE-4E86-A49D-F4F84E973F7E}" type="presParOf" srcId="{C11F52D0-A5B6-456E-A150-692AC94CBF9C}" destId="{760A91EB-975B-4B35-90DB-3C22EA984BC7}" srcOrd="7" destOrd="0" presId="urn:microsoft.com/office/officeart/2005/8/layout/matrix1"/>
    <dgm:cxn modelId="{81F0DF7F-8C05-4D93-8806-82DCB4A5B718}" type="presParOf" srcId="{A217F4BA-71C0-44DE-8ED0-63C648B39F7F}" destId="{563B0600-1690-4164-B771-D79EE1688D17}"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B73A82-A79A-461A-8FA9-125622E7CAED}" type="doc">
      <dgm:prSet loTypeId="urn:microsoft.com/office/officeart/2005/8/layout/hierarchy4" loCatId="hierarchy" qsTypeId="urn:microsoft.com/office/officeart/2005/8/quickstyle/simple1" qsCatId="simple" csTypeId="urn:microsoft.com/office/officeart/2005/8/colors/colorful1" csCatId="colorful" phldr="1"/>
      <dgm:spPr/>
      <dgm:t>
        <a:bodyPr/>
        <a:lstStyle/>
        <a:p>
          <a:endParaRPr lang="en-NZ"/>
        </a:p>
      </dgm:t>
    </dgm:pt>
    <dgm:pt modelId="{20959D36-2805-4B34-A225-27069EB58870}">
      <dgm:prSet phldrT="[Text]"/>
      <dgm:spPr/>
      <dgm:t>
        <a:bodyPr/>
        <a:lstStyle/>
        <a:p>
          <a:r>
            <a:rPr lang="en-NZ" dirty="0"/>
            <a:t>OIDC specifies how to use OAuth 2.0 to communicate identity data </a:t>
          </a:r>
        </a:p>
      </dgm:t>
    </dgm:pt>
    <dgm:pt modelId="{A77C23D5-004A-443C-96C7-09B44891D3FD}" type="parTrans" cxnId="{0F9AAEC5-DE86-4A8D-9566-ABD05F4086DC}">
      <dgm:prSet/>
      <dgm:spPr/>
      <dgm:t>
        <a:bodyPr/>
        <a:lstStyle/>
        <a:p>
          <a:endParaRPr lang="en-NZ"/>
        </a:p>
      </dgm:t>
    </dgm:pt>
    <dgm:pt modelId="{38193D9F-FCED-479D-9454-0305F2CBAB7E}" type="sibTrans" cxnId="{0F9AAEC5-DE86-4A8D-9566-ABD05F4086DC}">
      <dgm:prSet/>
      <dgm:spPr/>
      <dgm:t>
        <a:bodyPr/>
        <a:lstStyle/>
        <a:p>
          <a:endParaRPr lang="en-NZ"/>
        </a:p>
      </dgm:t>
    </dgm:pt>
    <dgm:pt modelId="{14E722B2-9295-49F7-81A8-0C42A1AB0115}">
      <dgm:prSet phldrT="[Text]"/>
      <dgm:spPr/>
      <dgm:t>
        <a:bodyPr/>
        <a:lstStyle/>
        <a:p>
          <a:r>
            <a:rPr lang="en-NZ" dirty="0"/>
            <a:t>OAuth 2.0</a:t>
          </a:r>
        </a:p>
      </dgm:t>
    </dgm:pt>
    <dgm:pt modelId="{28DD6368-83FD-4097-B9A9-C66DEA89BF17}" type="parTrans" cxnId="{3CD8315C-4453-43A9-BE6A-2881291915E9}">
      <dgm:prSet/>
      <dgm:spPr/>
      <dgm:t>
        <a:bodyPr/>
        <a:lstStyle/>
        <a:p>
          <a:endParaRPr lang="en-NZ"/>
        </a:p>
      </dgm:t>
    </dgm:pt>
    <dgm:pt modelId="{C8FE19D1-30AF-4206-B2A1-56F0169E161A}" type="sibTrans" cxnId="{3CD8315C-4453-43A9-BE6A-2881291915E9}">
      <dgm:prSet/>
      <dgm:spPr/>
      <dgm:t>
        <a:bodyPr/>
        <a:lstStyle/>
        <a:p>
          <a:endParaRPr lang="en-NZ"/>
        </a:p>
      </dgm:t>
    </dgm:pt>
    <dgm:pt modelId="{AE9553DA-B0FE-463A-9908-19BD8BAD9A7A}" type="pres">
      <dgm:prSet presAssocID="{4FB73A82-A79A-461A-8FA9-125622E7CAED}" presName="Name0" presStyleCnt="0">
        <dgm:presLayoutVars>
          <dgm:chPref val="1"/>
          <dgm:dir/>
          <dgm:animOne val="branch"/>
          <dgm:animLvl val="lvl"/>
          <dgm:resizeHandles/>
        </dgm:presLayoutVars>
      </dgm:prSet>
      <dgm:spPr/>
    </dgm:pt>
    <dgm:pt modelId="{AE662A41-0B55-4BCA-B6D3-F05E226CF480}" type="pres">
      <dgm:prSet presAssocID="{20959D36-2805-4B34-A225-27069EB58870}" presName="vertOne" presStyleCnt="0"/>
      <dgm:spPr/>
    </dgm:pt>
    <dgm:pt modelId="{381B995E-C9FF-4E8A-B2B5-292EEE9D60F0}" type="pres">
      <dgm:prSet presAssocID="{20959D36-2805-4B34-A225-27069EB58870}" presName="txOne" presStyleLbl="node0" presStyleIdx="0" presStyleCnt="1">
        <dgm:presLayoutVars>
          <dgm:chPref val="3"/>
        </dgm:presLayoutVars>
      </dgm:prSet>
      <dgm:spPr/>
    </dgm:pt>
    <dgm:pt modelId="{2D623390-F924-4F08-B705-DB2579D9DA0B}" type="pres">
      <dgm:prSet presAssocID="{20959D36-2805-4B34-A225-27069EB58870}" presName="parTransOne" presStyleCnt="0"/>
      <dgm:spPr/>
    </dgm:pt>
    <dgm:pt modelId="{53700245-C495-443C-A1A5-849E65DFB760}" type="pres">
      <dgm:prSet presAssocID="{20959D36-2805-4B34-A225-27069EB58870}" presName="horzOne" presStyleCnt="0"/>
      <dgm:spPr/>
    </dgm:pt>
    <dgm:pt modelId="{4B57B452-48D8-424A-9E71-5CA7978F8426}" type="pres">
      <dgm:prSet presAssocID="{14E722B2-9295-49F7-81A8-0C42A1AB0115}" presName="vertTwo" presStyleCnt="0"/>
      <dgm:spPr/>
    </dgm:pt>
    <dgm:pt modelId="{7548B30D-8236-47FC-902C-DBC15AA8D7C6}" type="pres">
      <dgm:prSet presAssocID="{14E722B2-9295-49F7-81A8-0C42A1AB0115}" presName="txTwo" presStyleLbl="node2" presStyleIdx="0" presStyleCnt="1" custScaleX="46917">
        <dgm:presLayoutVars>
          <dgm:chPref val="3"/>
        </dgm:presLayoutVars>
      </dgm:prSet>
      <dgm:spPr/>
    </dgm:pt>
    <dgm:pt modelId="{381F5E87-F3E2-4F42-B745-055AE2444858}" type="pres">
      <dgm:prSet presAssocID="{14E722B2-9295-49F7-81A8-0C42A1AB0115}" presName="horzTwo" presStyleCnt="0"/>
      <dgm:spPr/>
    </dgm:pt>
  </dgm:ptLst>
  <dgm:cxnLst>
    <dgm:cxn modelId="{A7AD26BB-8129-4E44-9C43-F27FC1AD007E}" type="presOf" srcId="{14E722B2-9295-49F7-81A8-0C42A1AB0115}" destId="{7548B30D-8236-47FC-902C-DBC15AA8D7C6}" srcOrd="0" destOrd="0" presId="urn:microsoft.com/office/officeart/2005/8/layout/hierarchy4"/>
    <dgm:cxn modelId="{3CD8315C-4453-43A9-BE6A-2881291915E9}" srcId="{20959D36-2805-4B34-A225-27069EB58870}" destId="{14E722B2-9295-49F7-81A8-0C42A1AB0115}" srcOrd="0" destOrd="0" parTransId="{28DD6368-83FD-4097-B9A9-C66DEA89BF17}" sibTransId="{C8FE19D1-30AF-4206-B2A1-56F0169E161A}"/>
    <dgm:cxn modelId="{646F9FBB-A001-4E93-91D7-204DAEB34022}" type="presOf" srcId="{20959D36-2805-4B34-A225-27069EB58870}" destId="{381B995E-C9FF-4E8A-B2B5-292EEE9D60F0}" srcOrd="0" destOrd="0" presId="urn:microsoft.com/office/officeart/2005/8/layout/hierarchy4"/>
    <dgm:cxn modelId="{FF6E4B1C-14C7-4011-802A-52F3F838DF41}" type="presOf" srcId="{4FB73A82-A79A-461A-8FA9-125622E7CAED}" destId="{AE9553DA-B0FE-463A-9908-19BD8BAD9A7A}" srcOrd="0" destOrd="0" presId="urn:microsoft.com/office/officeart/2005/8/layout/hierarchy4"/>
    <dgm:cxn modelId="{0F9AAEC5-DE86-4A8D-9566-ABD05F4086DC}" srcId="{4FB73A82-A79A-461A-8FA9-125622E7CAED}" destId="{20959D36-2805-4B34-A225-27069EB58870}" srcOrd="0" destOrd="0" parTransId="{A77C23D5-004A-443C-96C7-09B44891D3FD}" sibTransId="{38193D9F-FCED-479D-9454-0305F2CBAB7E}"/>
    <dgm:cxn modelId="{44944EE9-2BBC-4172-9E5F-47A524A1A06D}" type="presParOf" srcId="{AE9553DA-B0FE-463A-9908-19BD8BAD9A7A}" destId="{AE662A41-0B55-4BCA-B6D3-F05E226CF480}" srcOrd="0" destOrd="0" presId="urn:microsoft.com/office/officeart/2005/8/layout/hierarchy4"/>
    <dgm:cxn modelId="{64ED70BE-7B48-496E-884F-559D941DECB7}" type="presParOf" srcId="{AE662A41-0B55-4BCA-B6D3-F05E226CF480}" destId="{381B995E-C9FF-4E8A-B2B5-292EEE9D60F0}" srcOrd="0" destOrd="0" presId="urn:microsoft.com/office/officeart/2005/8/layout/hierarchy4"/>
    <dgm:cxn modelId="{3E7017E8-0E79-4460-BA51-40DD2F62CE6B}" type="presParOf" srcId="{AE662A41-0B55-4BCA-B6D3-F05E226CF480}" destId="{2D623390-F924-4F08-B705-DB2579D9DA0B}" srcOrd="1" destOrd="0" presId="urn:microsoft.com/office/officeart/2005/8/layout/hierarchy4"/>
    <dgm:cxn modelId="{CD56247A-89C3-420B-87EE-6A32E8D0B81C}" type="presParOf" srcId="{AE662A41-0B55-4BCA-B6D3-F05E226CF480}" destId="{53700245-C495-443C-A1A5-849E65DFB760}" srcOrd="2" destOrd="0" presId="urn:microsoft.com/office/officeart/2005/8/layout/hierarchy4"/>
    <dgm:cxn modelId="{677EFDB6-0C68-41C1-B77F-C54EF9430F68}" type="presParOf" srcId="{53700245-C495-443C-A1A5-849E65DFB760}" destId="{4B57B452-48D8-424A-9E71-5CA7978F8426}" srcOrd="0" destOrd="0" presId="urn:microsoft.com/office/officeart/2005/8/layout/hierarchy4"/>
    <dgm:cxn modelId="{9DCD8B38-6827-494A-8D89-AF173B8BF161}" type="presParOf" srcId="{4B57B452-48D8-424A-9E71-5CA7978F8426}" destId="{7548B30D-8236-47FC-902C-DBC15AA8D7C6}" srcOrd="0" destOrd="0" presId="urn:microsoft.com/office/officeart/2005/8/layout/hierarchy4"/>
    <dgm:cxn modelId="{086CB635-9208-4285-AD6A-6769F0D3D502}" type="presParOf" srcId="{4B57B452-48D8-424A-9E71-5CA7978F8426}" destId="{381F5E87-F3E2-4F42-B745-055AE244485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71E60-B81C-4156-BE73-DE40BBCC34AE}">
      <dsp:nvSpPr>
        <dsp:cNvPr id="0" name=""/>
        <dsp:cNvSpPr/>
      </dsp:nvSpPr>
      <dsp:spPr>
        <a:xfrm>
          <a:off x="3289921" y="216025"/>
          <a:ext cx="1713514" cy="1713514"/>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NZ" sz="2000" kern="1200" dirty="0"/>
            <a:t>Overview</a:t>
          </a:r>
        </a:p>
      </dsp:txBody>
      <dsp:txXfrm>
        <a:off x="3540859" y="466963"/>
        <a:ext cx="1211638" cy="1211638"/>
      </dsp:txXfrm>
    </dsp:sp>
    <dsp:sp modelId="{7C769210-6C0A-42BB-A1E7-58381443831A}">
      <dsp:nvSpPr>
        <dsp:cNvPr id="0" name=""/>
        <dsp:cNvSpPr/>
      </dsp:nvSpPr>
      <dsp:spPr>
        <a:xfrm rot="679642">
          <a:off x="5031329" y="1026227"/>
          <a:ext cx="112220" cy="4700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NZ" sz="1800" kern="1200" dirty="0"/>
        </a:p>
      </dsp:txBody>
      <dsp:txXfrm>
        <a:off x="5031657" y="1116923"/>
        <a:ext cx="78554" cy="282007"/>
      </dsp:txXfrm>
    </dsp:sp>
    <dsp:sp modelId="{56C8B5E9-E6D3-47EF-A47E-42CAFCBE499F}">
      <dsp:nvSpPr>
        <dsp:cNvPr id="0" name=""/>
        <dsp:cNvSpPr/>
      </dsp:nvSpPr>
      <dsp:spPr>
        <a:xfrm>
          <a:off x="5177671" y="594172"/>
          <a:ext cx="1713514" cy="1713514"/>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NZ" sz="2000" kern="1200" dirty="0"/>
            <a:t>AAD / ADFS</a:t>
          </a:r>
        </a:p>
      </dsp:txBody>
      <dsp:txXfrm>
        <a:off x="5428609" y="845110"/>
        <a:ext cx="1211638" cy="1211638"/>
      </dsp:txXfrm>
    </dsp:sp>
    <dsp:sp modelId="{5F6B89D3-A197-4398-9CBE-8B9F1FF48D18}">
      <dsp:nvSpPr>
        <dsp:cNvPr id="0" name=""/>
        <dsp:cNvSpPr/>
      </dsp:nvSpPr>
      <dsp:spPr>
        <a:xfrm rot="4628565">
          <a:off x="6165720" y="2229877"/>
          <a:ext cx="200275" cy="4700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NZ" sz="1800" kern="1200" dirty="0"/>
        </a:p>
      </dsp:txBody>
      <dsp:txXfrm>
        <a:off x="6189076" y="2294591"/>
        <a:ext cx="140193" cy="282007"/>
      </dsp:txXfrm>
    </dsp:sp>
    <dsp:sp modelId="{7AF7FEE9-6B16-4595-A7B0-56CC95314596}">
      <dsp:nvSpPr>
        <dsp:cNvPr id="0" name=""/>
        <dsp:cNvSpPr/>
      </dsp:nvSpPr>
      <dsp:spPr>
        <a:xfrm>
          <a:off x="5643054" y="2633130"/>
          <a:ext cx="1713514" cy="1713514"/>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NZ" sz="2200" kern="1200" dirty="0"/>
            <a:t>OIDC / OAuth 2.0</a:t>
          </a:r>
        </a:p>
      </dsp:txBody>
      <dsp:txXfrm>
        <a:off x="5893992" y="2884068"/>
        <a:ext cx="1211638" cy="1211638"/>
      </dsp:txXfrm>
    </dsp:sp>
    <dsp:sp modelId="{85577CBF-3E5D-45AA-A026-29A948DC7D82}">
      <dsp:nvSpPr>
        <dsp:cNvPr id="0" name=""/>
        <dsp:cNvSpPr/>
      </dsp:nvSpPr>
      <dsp:spPr>
        <a:xfrm rot="7714290">
          <a:off x="5751221" y="4068011"/>
          <a:ext cx="200279" cy="4700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NZ" sz="1800" kern="1200" dirty="0"/>
        </a:p>
      </dsp:txBody>
      <dsp:txXfrm rot="10800000">
        <a:off x="5799994" y="4138525"/>
        <a:ext cx="140195" cy="282007"/>
      </dsp:txXfrm>
    </dsp:sp>
    <dsp:sp modelId="{AB426D58-DCA1-4A1A-BF49-B81D5AC10747}">
      <dsp:nvSpPr>
        <dsp:cNvPr id="0" name=""/>
        <dsp:cNvSpPr/>
      </dsp:nvSpPr>
      <dsp:spPr>
        <a:xfrm>
          <a:off x="4339085" y="4268251"/>
          <a:ext cx="1713514" cy="1713514"/>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NZ" sz="2200" kern="1200" dirty="0"/>
            <a:t>Protocols</a:t>
          </a:r>
        </a:p>
      </dsp:txBody>
      <dsp:txXfrm>
        <a:off x="4590023" y="4519189"/>
        <a:ext cx="1211638" cy="1211638"/>
      </dsp:txXfrm>
    </dsp:sp>
    <dsp:sp modelId="{CD2A9D08-3F32-4E65-AFA3-F5DE2F2C6D99}">
      <dsp:nvSpPr>
        <dsp:cNvPr id="0" name=""/>
        <dsp:cNvSpPr/>
      </dsp:nvSpPr>
      <dsp:spPr>
        <a:xfrm rot="10891764">
          <a:off x="4081329" y="4862681"/>
          <a:ext cx="182405" cy="4700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NZ" sz="1800" kern="1200" dirty="0"/>
        </a:p>
      </dsp:txBody>
      <dsp:txXfrm rot="10800000">
        <a:off x="4136040" y="4957413"/>
        <a:ext cx="127684" cy="282007"/>
      </dsp:txXfrm>
    </dsp:sp>
    <dsp:sp modelId="{6C5DE5FE-1DDF-4DD2-9564-0E20B4F4864A}">
      <dsp:nvSpPr>
        <dsp:cNvPr id="0" name=""/>
        <dsp:cNvSpPr/>
      </dsp:nvSpPr>
      <dsp:spPr>
        <a:xfrm>
          <a:off x="2282142" y="4213332"/>
          <a:ext cx="1713514" cy="1713514"/>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NZ" sz="2000" kern="1200" dirty="0"/>
            <a:t>Stacks</a:t>
          </a:r>
        </a:p>
      </dsp:txBody>
      <dsp:txXfrm>
        <a:off x="2533080" y="4464270"/>
        <a:ext cx="1211638" cy="1211638"/>
      </dsp:txXfrm>
    </dsp:sp>
    <dsp:sp modelId="{9E9470D7-39D2-49F0-A31D-7AB20CFA33D1}">
      <dsp:nvSpPr>
        <dsp:cNvPr id="0" name=""/>
        <dsp:cNvSpPr/>
      </dsp:nvSpPr>
      <dsp:spPr>
        <a:xfrm rot="13804745">
          <a:off x="2384022" y="4045636"/>
          <a:ext cx="188616" cy="4700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NZ" sz="1800" kern="1200" dirty="0"/>
        </a:p>
      </dsp:txBody>
      <dsp:txXfrm rot="10800000">
        <a:off x="2430471" y="4161336"/>
        <a:ext cx="132031" cy="282007"/>
      </dsp:txXfrm>
    </dsp:sp>
    <dsp:sp modelId="{CE9596CD-C581-4001-8CCA-6FD43EDEC1AE}">
      <dsp:nvSpPr>
        <dsp:cNvPr id="0" name=""/>
        <dsp:cNvSpPr/>
      </dsp:nvSpPr>
      <dsp:spPr>
        <a:xfrm>
          <a:off x="954151" y="2626249"/>
          <a:ext cx="1713514" cy="1713514"/>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NZ" sz="2000" kern="1200" dirty="0"/>
            <a:t>Use cases</a:t>
          </a:r>
        </a:p>
      </dsp:txBody>
      <dsp:txXfrm>
        <a:off x="1205089" y="2877187"/>
        <a:ext cx="1211638" cy="1211638"/>
      </dsp:txXfrm>
    </dsp:sp>
    <dsp:sp modelId="{4D5961C8-5EBC-4F2E-8D97-A7EA5F31056E}">
      <dsp:nvSpPr>
        <dsp:cNvPr id="0" name=""/>
        <dsp:cNvSpPr/>
      </dsp:nvSpPr>
      <dsp:spPr>
        <a:xfrm rot="17006802">
          <a:off x="1986130" y="2340328"/>
          <a:ext cx="83597" cy="4700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NZ" sz="1800" kern="1200" dirty="0"/>
        </a:p>
      </dsp:txBody>
      <dsp:txXfrm>
        <a:off x="1995754" y="2446526"/>
        <a:ext cx="58518" cy="282007"/>
      </dsp:txXfrm>
    </dsp:sp>
    <dsp:sp modelId="{872D4384-ADBF-4D89-8F37-6824A1BE543B}">
      <dsp:nvSpPr>
        <dsp:cNvPr id="0" name=""/>
        <dsp:cNvSpPr/>
      </dsp:nvSpPr>
      <dsp:spPr>
        <a:xfrm>
          <a:off x="1389291" y="806301"/>
          <a:ext cx="1713514" cy="1713514"/>
        </a:xfrm>
        <a:prstGeom prst="ellips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NZ" sz="2000" kern="1200" dirty="0"/>
            <a:t>Demos</a:t>
          </a:r>
        </a:p>
      </dsp:txBody>
      <dsp:txXfrm>
        <a:off x="1640229" y="1057239"/>
        <a:ext cx="1211638" cy="1211638"/>
      </dsp:txXfrm>
    </dsp:sp>
    <dsp:sp modelId="{2F581433-37C6-41A1-AF73-CB9DA5DEB533}">
      <dsp:nvSpPr>
        <dsp:cNvPr id="0" name=""/>
        <dsp:cNvSpPr/>
      </dsp:nvSpPr>
      <dsp:spPr>
        <a:xfrm rot="20564811">
          <a:off x="3941451" y="515225"/>
          <a:ext cx="146632" cy="470011"/>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NZ" sz="1800" kern="1200" dirty="0"/>
        </a:p>
      </dsp:txBody>
      <dsp:txXfrm>
        <a:off x="3942441" y="615751"/>
        <a:ext cx="102642" cy="2820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40E4F-0DA2-486E-A383-6F17C70A21FA}">
      <dsp:nvSpPr>
        <dsp:cNvPr id="0" name=""/>
        <dsp:cNvSpPr/>
      </dsp:nvSpPr>
      <dsp:spPr>
        <a:xfrm rot="5400000">
          <a:off x="3611243" y="133178"/>
          <a:ext cx="2048905" cy="1782547"/>
        </a:xfrm>
        <a:prstGeom prst="hexagon">
          <a:avLst>
            <a:gd name="adj" fmla="val 25000"/>
            <a:gd name="vf" fmla="val 115470"/>
          </a:avLst>
        </a:prstGeom>
        <a:solidFill>
          <a:schemeClr val="accent3">
            <a:shade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NZ" sz="2700" kern="1200" dirty="0"/>
            <a:t>SAML Token</a:t>
          </a:r>
        </a:p>
      </dsp:txBody>
      <dsp:txXfrm rot="-5400000">
        <a:off x="4022202" y="319287"/>
        <a:ext cx="1226987" cy="1410329"/>
      </dsp:txXfrm>
    </dsp:sp>
    <dsp:sp modelId="{94DF3CC8-6A05-489B-AB7C-1D80CED01884}">
      <dsp:nvSpPr>
        <dsp:cNvPr id="0" name=""/>
        <dsp:cNvSpPr/>
      </dsp:nvSpPr>
      <dsp:spPr>
        <a:xfrm>
          <a:off x="5546942" y="409878"/>
          <a:ext cx="2286578" cy="1229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endParaRPr lang="en-NZ" sz="2700" kern="1200" dirty="0"/>
        </a:p>
      </dsp:txBody>
      <dsp:txXfrm>
        <a:off x="5546942" y="409878"/>
        <a:ext cx="2286578" cy="1229343"/>
      </dsp:txXfrm>
    </dsp:sp>
    <dsp:sp modelId="{8E2C668E-CDD9-46CC-BE4D-260C17A30E68}">
      <dsp:nvSpPr>
        <dsp:cNvPr id="0" name=""/>
        <dsp:cNvSpPr/>
      </dsp:nvSpPr>
      <dsp:spPr>
        <a:xfrm rot="5400000">
          <a:off x="1667018" y="133849"/>
          <a:ext cx="2048905" cy="1782547"/>
        </a:xfrm>
        <a:prstGeom prst="hexagon">
          <a:avLst>
            <a:gd name="adj" fmla="val 25000"/>
            <a:gd name="vf" fmla="val 115470"/>
          </a:avLst>
        </a:prstGeom>
        <a:solidFill>
          <a:schemeClr val="accent3">
            <a:shade val="50000"/>
            <a:hueOff val="0"/>
            <a:satOff val="0"/>
            <a:lumOff val="1700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NZ" sz="3600" kern="1200" dirty="0"/>
            <a:t>IDP</a:t>
          </a:r>
        </a:p>
      </dsp:txBody>
      <dsp:txXfrm rot="-5400000">
        <a:off x="2077977" y="319958"/>
        <a:ext cx="1226987" cy="1410329"/>
      </dsp:txXfrm>
    </dsp:sp>
    <dsp:sp modelId="{D9F00597-865C-4F6E-A9C5-A19BB549B8FF}">
      <dsp:nvSpPr>
        <dsp:cNvPr id="0" name=""/>
        <dsp:cNvSpPr/>
      </dsp:nvSpPr>
      <dsp:spPr>
        <a:xfrm rot="5400000">
          <a:off x="2610861" y="1872387"/>
          <a:ext cx="2048905" cy="1782547"/>
        </a:xfrm>
        <a:prstGeom prst="hexagon">
          <a:avLst>
            <a:gd name="adj" fmla="val 25000"/>
            <a:gd name="vf" fmla="val 115470"/>
          </a:avLst>
        </a:prstGeom>
        <a:solidFill>
          <a:schemeClr val="accent3">
            <a:shade val="50000"/>
            <a:hueOff val="0"/>
            <a:satOff val="0"/>
            <a:lumOff val="3401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NZ" sz="2700" kern="1200" dirty="0"/>
            <a:t>JWT Token</a:t>
          </a:r>
        </a:p>
      </dsp:txBody>
      <dsp:txXfrm rot="-5400000">
        <a:off x="3021820" y="2058496"/>
        <a:ext cx="1226987" cy="1410329"/>
      </dsp:txXfrm>
    </dsp:sp>
    <dsp:sp modelId="{CB445227-9BBE-46BB-B035-64020230F93F}">
      <dsp:nvSpPr>
        <dsp:cNvPr id="0" name=""/>
        <dsp:cNvSpPr/>
      </dsp:nvSpPr>
      <dsp:spPr>
        <a:xfrm>
          <a:off x="457461" y="2148989"/>
          <a:ext cx="2212818" cy="1229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r" defTabSz="1200150">
            <a:lnSpc>
              <a:spcPct val="90000"/>
            </a:lnSpc>
            <a:spcBef>
              <a:spcPct val="0"/>
            </a:spcBef>
            <a:spcAft>
              <a:spcPct val="35000"/>
            </a:spcAft>
            <a:buNone/>
          </a:pPr>
          <a:endParaRPr lang="en-NZ" sz="2700" kern="1200" dirty="0"/>
        </a:p>
      </dsp:txBody>
      <dsp:txXfrm>
        <a:off x="457461" y="2148989"/>
        <a:ext cx="2212818" cy="1229343"/>
      </dsp:txXfrm>
    </dsp:sp>
    <dsp:sp modelId="{09C9E09D-2622-4F44-A8B9-A8865DD5409C}">
      <dsp:nvSpPr>
        <dsp:cNvPr id="0" name=""/>
        <dsp:cNvSpPr/>
      </dsp:nvSpPr>
      <dsp:spPr>
        <a:xfrm rot="5400000">
          <a:off x="4536012" y="1872387"/>
          <a:ext cx="2048905" cy="1782547"/>
        </a:xfrm>
        <a:prstGeom prst="hexagon">
          <a:avLst>
            <a:gd name="adj" fmla="val 25000"/>
            <a:gd name="vf" fmla="val 115470"/>
          </a:avLst>
        </a:prstGeom>
        <a:solidFill>
          <a:schemeClr val="accent3">
            <a:shade val="50000"/>
            <a:hueOff val="0"/>
            <a:satOff val="0"/>
            <a:lumOff val="5102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NZ" sz="3300" kern="1200" dirty="0"/>
            <a:t>Claims</a:t>
          </a:r>
        </a:p>
      </dsp:txBody>
      <dsp:txXfrm rot="-5400000">
        <a:off x="4946971" y="2058496"/>
        <a:ext cx="1226987" cy="1410329"/>
      </dsp:txXfrm>
    </dsp:sp>
    <dsp:sp modelId="{94B92D8D-1FDB-408B-8898-4E5636F5C992}">
      <dsp:nvSpPr>
        <dsp:cNvPr id="0" name=""/>
        <dsp:cNvSpPr/>
      </dsp:nvSpPr>
      <dsp:spPr>
        <a:xfrm rot="5400000">
          <a:off x="3577125" y="3611498"/>
          <a:ext cx="2048905" cy="1782547"/>
        </a:xfrm>
        <a:prstGeom prst="hexagon">
          <a:avLst>
            <a:gd name="adj" fmla="val 25000"/>
            <a:gd name="vf" fmla="val 115470"/>
          </a:avLst>
        </a:prstGeom>
        <a:solidFill>
          <a:schemeClr val="accent3">
            <a:shade val="50000"/>
            <a:hueOff val="0"/>
            <a:satOff val="0"/>
            <a:lumOff val="3401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NZ" sz="2700" kern="1200" dirty="0"/>
            <a:t>OIDC OAuth</a:t>
          </a:r>
        </a:p>
      </dsp:txBody>
      <dsp:txXfrm rot="-5400000">
        <a:off x="3988084" y="3797607"/>
        <a:ext cx="1226987" cy="1410329"/>
      </dsp:txXfrm>
    </dsp:sp>
    <dsp:sp modelId="{F70583A9-BFCF-4D24-893C-44B18FBD0C27}">
      <dsp:nvSpPr>
        <dsp:cNvPr id="0" name=""/>
        <dsp:cNvSpPr/>
      </dsp:nvSpPr>
      <dsp:spPr>
        <a:xfrm>
          <a:off x="5546942" y="3888100"/>
          <a:ext cx="2286578" cy="1229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endParaRPr lang="en-NZ" sz="2700" kern="1200" dirty="0"/>
        </a:p>
      </dsp:txBody>
      <dsp:txXfrm>
        <a:off x="5546942" y="3888100"/>
        <a:ext cx="2286578" cy="1229343"/>
      </dsp:txXfrm>
    </dsp:sp>
    <dsp:sp modelId="{78E64F1C-B132-4F1F-B0A1-51AE18EFA76E}">
      <dsp:nvSpPr>
        <dsp:cNvPr id="0" name=""/>
        <dsp:cNvSpPr/>
      </dsp:nvSpPr>
      <dsp:spPr>
        <a:xfrm rot="5400000">
          <a:off x="1651973" y="3611498"/>
          <a:ext cx="2048905" cy="1782547"/>
        </a:xfrm>
        <a:prstGeom prst="hexagon">
          <a:avLst>
            <a:gd name="adj" fmla="val 25000"/>
            <a:gd name="vf" fmla="val 115470"/>
          </a:avLst>
        </a:prstGeom>
        <a:solidFill>
          <a:schemeClr val="accent3">
            <a:shade val="50000"/>
            <a:hueOff val="0"/>
            <a:satOff val="0"/>
            <a:lumOff val="1700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NZ" sz="3000" kern="1200" dirty="0"/>
            <a:t>WS-Fed SAML</a:t>
          </a:r>
        </a:p>
      </dsp:txBody>
      <dsp:txXfrm rot="-5400000">
        <a:off x="2062932" y="3797607"/>
        <a:ext cx="1226987" cy="14103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D9B4E-F323-43E6-A8D2-6054E14C291A}">
      <dsp:nvSpPr>
        <dsp:cNvPr id="0" name=""/>
        <dsp:cNvSpPr/>
      </dsp:nvSpPr>
      <dsp:spPr>
        <a:xfrm rot="16200000">
          <a:off x="539422" y="-539422"/>
          <a:ext cx="2449546" cy="3528392"/>
        </a:xfrm>
        <a:prstGeom prst="round1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en-NZ" sz="4100" kern="1200" dirty="0"/>
            <a:t>On premises</a:t>
          </a:r>
        </a:p>
      </dsp:txBody>
      <dsp:txXfrm rot="5400000">
        <a:off x="0" y="0"/>
        <a:ext cx="3528392" cy="1837159"/>
      </dsp:txXfrm>
    </dsp:sp>
    <dsp:sp modelId="{8B715C46-6CF3-49C8-9183-C2F7446E9CD6}">
      <dsp:nvSpPr>
        <dsp:cNvPr id="0" name=""/>
        <dsp:cNvSpPr/>
      </dsp:nvSpPr>
      <dsp:spPr>
        <a:xfrm>
          <a:off x="3528392" y="0"/>
          <a:ext cx="3528392" cy="2449546"/>
        </a:xfrm>
        <a:prstGeom prst="round1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en-NZ" sz="4100" kern="1200" dirty="0"/>
            <a:t>Claims rules</a:t>
          </a:r>
        </a:p>
      </dsp:txBody>
      <dsp:txXfrm>
        <a:off x="3528392" y="0"/>
        <a:ext cx="3528392" cy="1837159"/>
      </dsp:txXfrm>
    </dsp:sp>
    <dsp:sp modelId="{DAE357A6-853F-4F03-8A7F-59C30A467DA0}">
      <dsp:nvSpPr>
        <dsp:cNvPr id="0" name=""/>
        <dsp:cNvSpPr/>
      </dsp:nvSpPr>
      <dsp:spPr>
        <a:xfrm rot="10800000">
          <a:off x="0" y="2449546"/>
          <a:ext cx="3528392" cy="2449546"/>
        </a:xfrm>
        <a:prstGeom prst="round1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en-NZ" sz="4100" kern="1200" dirty="0"/>
            <a:t>SaaS Applications</a:t>
          </a:r>
        </a:p>
      </dsp:txBody>
      <dsp:txXfrm rot="10800000">
        <a:off x="0" y="3061933"/>
        <a:ext cx="3528392" cy="1837159"/>
      </dsp:txXfrm>
    </dsp:sp>
    <dsp:sp modelId="{F0FE515D-1C18-4098-B070-1EEA4E5226B2}">
      <dsp:nvSpPr>
        <dsp:cNvPr id="0" name=""/>
        <dsp:cNvSpPr/>
      </dsp:nvSpPr>
      <dsp:spPr>
        <a:xfrm rot="5400000">
          <a:off x="4067814" y="1910123"/>
          <a:ext cx="2449546" cy="3528392"/>
        </a:xfrm>
        <a:prstGeom prst="round1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en-NZ" sz="4100" kern="1200" dirty="0"/>
            <a:t>Sync. to AAD</a:t>
          </a:r>
        </a:p>
      </dsp:txBody>
      <dsp:txXfrm rot="-5400000">
        <a:off x="3528392" y="3061933"/>
        <a:ext cx="3528392" cy="1837159"/>
      </dsp:txXfrm>
    </dsp:sp>
    <dsp:sp modelId="{563B0600-1690-4164-B771-D79EE1688D17}">
      <dsp:nvSpPr>
        <dsp:cNvPr id="0" name=""/>
        <dsp:cNvSpPr/>
      </dsp:nvSpPr>
      <dsp:spPr>
        <a:xfrm>
          <a:off x="2469874" y="1837159"/>
          <a:ext cx="2117035" cy="1224773"/>
        </a:xfrm>
        <a:prstGeom prst="roundRect">
          <a:avLst/>
        </a:prstGeom>
        <a:solidFill>
          <a:schemeClr val="accent4"/>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NZ" sz="4100" kern="1200" dirty="0">
              <a:solidFill>
                <a:schemeClr val="tx1"/>
              </a:solidFill>
            </a:rPr>
            <a:t>ADFS</a:t>
          </a:r>
        </a:p>
      </dsp:txBody>
      <dsp:txXfrm>
        <a:off x="2529662" y="1896947"/>
        <a:ext cx="1997459" cy="11051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D9B4E-F323-43E6-A8D2-6054E14C291A}">
      <dsp:nvSpPr>
        <dsp:cNvPr id="0" name=""/>
        <dsp:cNvSpPr/>
      </dsp:nvSpPr>
      <dsp:spPr>
        <a:xfrm rot="16200000">
          <a:off x="539422" y="-539422"/>
          <a:ext cx="2449546" cy="3528392"/>
        </a:xfrm>
        <a:prstGeom prst="round1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en-NZ" sz="4100" kern="1200" dirty="0"/>
            <a:t>Cloud</a:t>
          </a:r>
        </a:p>
      </dsp:txBody>
      <dsp:txXfrm rot="5400000">
        <a:off x="0" y="0"/>
        <a:ext cx="3528392" cy="1837159"/>
      </dsp:txXfrm>
    </dsp:sp>
    <dsp:sp modelId="{8B715C46-6CF3-49C8-9183-C2F7446E9CD6}">
      <dsp:nvSpPr>
        <dsp:cNvPr id="0" name=""/>
        <dsp:cNvSpPr/>
      </dsp:nvSpPr>
      <dsp:spPr>
        <a:xfrm>
          <a:off x="3528392" y="0"/>
          <a:ext cx="3528392" cy="2449546"/>
        </a:xfrm>
        <a:prstGeom prst="round1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en-NZ" sz="4100" kern="1200" dirty="0"/>
            <a:t>No claims rules</a:t>
          </a:r>
        </a:p>
      </dsp:txBody>
      <dsp:txXfrm>
        <a:off x="3528392" y="0"/>
        <a:ext cx="3528392" cy="1837159"/>
      </dsp:txXfrm>
    </dsp:sp>
    <dsp:sp modelId="{DAE357A6-853F-4F03-8A7F-59C30A467DA0}">
      <dsp:nvSpPr>
        <dsp:cNvPr id="0" name=""/>
        <dsp:cNvSpPr/>
      </dsp:nvSpPr>
      <dsp:spPr>
        <a:xfrm rot="10800000">
          <a:off x="0" y="2449546"/>
          <a:ext cx="3528392" cy="2449546"/>
        </a:xfrm>
        <a:prstGeom prst="round1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en-NZ" sz="4100" kern="1200" dirty="0"/>
            <a:t>SaaS Applications</a:t>
          </a:r>
        </a:p>
      </dsp:txBody>
      <dsp:txXfrm rot="10800000">
        <a:off x="0" y="3061933"/>
        <a:ext cx="3528392" cy="1837159"/>
      </dsp:txXfrm>
    </dsp:sp>
    <dsp:sp modelId="{F0FE515D-1C18-4098-B070-1EEA4E5226B2}">
      <dsp:nvSpPr>
        <dsp:cNvPr id="0" name=""/>
        <dsp:cNvSpPr/>
      </dsp:nvSpPr>
      <dsp:spPr>
        <a:xfrm rot="5400000">
          <a:off x="4067814" y="1910123"/>
          <a:ext cx="2449546" cy="3528392"/>
        </a:xfrm>
        <a:prstGeom prst="round1Rect">
          <a:avLst/>
        </a:prstGeom>
        <a:solidFill>
          <a:schemeClr val="tx1"/>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en-NZ" sz="4100" kern="1200" dirty="0"/>
            <a:t>Office 365</a:t>
          </a:r>
        </a:p>
      </dsp:txBody>
      <dsp:txXfrm rot="-5400000">
        <a:off x="3528392" y="3061933"/>
        <a:ext cx="3528392" cy="1837159"/>
      </dsp:txXfrm>
    </dsp:sp>
    <dsp:sp modelId="{563B0600-1690-4164-B771-D79EE1688D17}">
      <dsp:nvSpPr>
        <dsp:cNvPr id="0" name=""/>
        <dsp:cNvSpPr/>
      </dsp:nvSpPr>
      <dsp:spPr>
        <a:xfrm>
          <a:off x="2469874" y="1837159"/>
          <a:ext cx="2117035" cy="1224773"/>
        </a:xfrm>
        <a:prstGeom prst="roundRect">
          <a:avLst/>
        </a:prstGeom>
        <a:solidFill>
          <a:schemeClr val="accent4"/>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NZ" sz="4100" kern="1200" dirty="0"/>
            <a:t>AAD</a:t>
          </a:r>
        </a:p>
      </dsp:txBody>
      <dsp:txXfrm>
        <a:off x="2529662" y="1896947"/>
        <a:ext cx="1997459" cy="11051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B995E-C9FF-4E8A-B2B5-292EEE9D60F0}">
      <dsp:nvSpPr>
        <dsp:cNvPr id="0" name=""/>
        <dsp:cNvSpPr/>
      </dsp:nvSpPr>
      <dsp:spPr>
        <a:xfrm>
          <a:off x="4048" y="2040"/>
          <a:ext cx="8282886" cy="2650307"/>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NZ" sz="4600" kern="1200" dirty="0"/>
            <a:t>OIDC specifies how to use OAuth 2.0 to communicate identity data </a:t>
          </a:r>
        </a:p>
      </dsp:txBody>
      <dsp:txXfrm>
        <a:off x="81673" y="79665"/>
        <a:ext cx="8127636" cy="2495057"/>
      </dsp:txXfrm>
    </dsp:sp>
    <dsp:sp modelId="{7548B30D-8236-47FC-902C-DBC15AA8D7C6}">
      <dsp:nvSpPr>
        <dsp:cNvPr id="0" name=""/>
        <dsp:cNvSpPr/>
      </dsp:nvSpPr>
      <dsp:spPr>
        <a:xfrm>
          <a:off x="2202450" y="2874973"/>
          <a:ext cx="3886081" cy="2650307"/>
        </a:xfrm>
        <a:prstGeom prst="roundRect">
          <a:avLst>
            <a:gd name="adj" fmla="val 10000"/>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NZ" sz="4600" kern="1200" dirty="0"/>
            <a:t>OAuth 2.0</a:t>
          </a:r>
        </a:p>
      </dsp:txBody>
      <dsp:txXfrm>
        <a:off x="2280075" y="2952598"/>
        <a:ext cx="3730831" cy="249505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Ignite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10/27/2016 1:03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Ignite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10/27/2016 12:41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10/27/2016 12:41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334502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10/27/2016 12:41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872919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10/27/2016 12:41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3665419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10/27/2016 12:41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50</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dirty="0">
                <a:solidFill>
                  <a:prstClr val="black"/>
                </a:solidFill>
              </a:rPr>
              <a:t>TechEd 2013</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10/27/2016 12:41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196706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10/27/2016 12:41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4290033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Header Placeholder 3"/>
          <p:cNvSpPr>
            <a:spLocks noGrp="1"/>
          </p:cNvSpPr>
          <p:nvPr>
            <p:ph type="hdr" sz="quarter" idx="10"/>
          </p:nvPr>
        </p:nvSpPr>
        <p:spPr/>
        <p:txBody>
          <a:bodyPr/>
          <a:lstStyle/>
          <a:p>
            <a:r>
              <a:rPr lang="en-US" dirty="0">
                <a:solidFill>
                  <a:prstClr val="black"/>
                </a:solidFill>
              </a:rPr>
              <a:t>TechEd 2013</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10/27/2016 12:41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419681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10/27/2016 12:41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2870838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solidFill>
                  <a:prstClr val="black"/>
                </a:solidFill>
              </a:rPr>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10/27/2016 12:41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810895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10/27/2016 12:41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37</a:t>
            </a:fld>
            <a:endParaRPr lang="en-US" dirty="0"/>
          </a:p>
        </p:txBody>
      </p:sp>
    </p:spTree>
    <p:extLst>
      <p:ext uri="{BB962C8B-B14F-4D97-AF65-F5344CB8AC3E}">
        <p14:creationId xmlns:p14="http://schemas.microsoft.com/office/powerpoint/2010/main" val="3220057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10/27/2016 12:41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70990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Microsoft Ignite 2016</a:t>
            </a: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10/27/2016 12:41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1844537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vmlDrawing" Target="../drawings/vmlDrawing3.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vmlDrawing" Target="../drawings/vmlDrawing4.v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w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_Walk_in">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ext uri="{D42A27DB-BD31-4B8C-83A1-F6EECF244321}">
                <p14:modId xmlns:p14="http://schemas.microsoft.com/office/powerpoint/2010/main" val="1331019803"/>
              </p:ext>
            </p:extLst>
          </p:nvPr>
        </p:nvGraphicFramePr>
        <p:xfrm>
          <a:off x="0" y="0"/>
          <a:ext cx="12435839" cy="5999384"/>
        </p:xfrm>
        <a:graphic>
          <a:graphicData uri="http://schemas.openxmlformats.org/presentationml/2006/ole">
            <mc:AlternateContent xmlns:mc="http://schemas.openxmlformats.org/markup-compatibility/2006">
              <mc:Choice xmlns:v="urn:schemas-microsoft-com:vml" Requires="v">
                <p:oleObj spid="_x0000_s2164" name="Image" r:id="rId3" imgW="24380640" imgH="15238080" progId="Photoshop.Image.12">
                  <p:embed/>
                </p:oleObj>
              </mc:Choice>
              <mc:Fallback>
                <p:oleObj name="Image" r:id="rId3" imgW="24380640" imgH="15238080" progId="Photoshop.Image.12">
                  <p:embed/>
                  <p:pic>
                    <p:nvPicPr>
                      <p:cNvPr id="2" name="Object 1"/>
                      <p:cNvPicPr/>
                      <p:nvPr/>
                    </p:nvPicPr>
                    <p:blipFill>
                      <a:blip r:embed="rId4"/>
                      <a:stretch>
                        <a:fillRect/>
                      </a:stretch>
                    </p:blipFill>
                    <p:spPr>
                      <a:xfrm>
                        <a:off x="0" y="0"/>
                        <a:ext cx="12435839" cy="59993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385589" y="6233566"/>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3" name="TextBox 2"/>
          <p:cNvSpPr txBox="1"/>
          <p:nvPr userDrawn="1"/>
        </p:nvSpPr>
        <p:spPr>
          <a:xfrm>
            <a:off x="241573" y="1913086"/>
            <a:ext cx="8568952" cy="1264962"/>
          </a:xfrm>
          <a:prstGeom prst="rect">
            <a:avLst/>
          </a:prstGeom>
          <a:noFill/>
        </p:spPr>
        <p:txBody>
          <a:bodyPr wrap="square" lIns="182880" tIns="146304" rIns="182880" bIns="146304" rtlCol="0">
            <a:spAutoFit/>
          </a:bodyPr>
          <a:lstStyle/>
          <a:p>
            <a:pPr>
              <a:lnSpc>
                <a:spcPct val="90000"/>
              </a:lnSpc>
              <a:spcAft>
                <a:spcPts val="600"/>
              </a:spcAft>
            </a:pPr>
            <a:r>
              <a:rPr lang="en-NZ" sz="7000" dirty="0">
                <a:solidFill>
                  <a:schemeClr val="bg1"/>
                </a:solidFill>
                <a:latin typeface="+mn-lt"/>
              </a:rPr>
              <a:t>Microsoft Ignite</a:t>
            </a:r>
            <a:r>
              <a:rPr lang="en-NZ" sz="7000" baseline="0" dirty="0">
                <a:solidFill>
                  <a:schemeClr val="bg1"/>
                </a:solidFill>
                <a:latin typeface="+mn-lt"/>
              </a:rPr>
              <a:t> NZ</a:t>
            </a:r>
            <a:endParaRPr lang="en-NZ" sz="7000" dirty="0">
              <a:solidFill>
                <a:schemeClr val="bg1"/>
              </a:solidFill>
              <a:latin typeface="+mn-lt"/>
            </a:endParaRPr>
          </a:p>
        </p:txBody>
      </p:sp>
      <p:sp>
        <p:nvSpPr>
          <p:cNvPr id="5" name="TextBox 4"/>
          <p:cNvSpPr txBox="1"/>
          <p:nvPr userDrawn="1"/>
        </p:nvSpPr>
        <p:spPr>
          <a:xfrm>
            <a:off x="241573" y="2921198"/>
            <a:ext cx="8208912" cy="1480405"/>
          </a:xfrm>
          <a:prstGeom prst="rect">
            <a:avLst/>
          </a:prstGeom>
          <a:noFill/>
        </p:spPr>
        <p:txBody>
          <a:bodyPr wrap="square" lIns="182880" tIns="146304" rIns="182880" bIns="146304" rtlCol="0">
            <a:spAutoFit/>
          </a:bodyPr>
          <a:lstStyle/>
          <a:p>
            <a:pPr>
              <a:lnSpc>
                <a:spcPct val="90000"/>
              </a:lnSpc>
              <a:spcAft>
                <a:spcPts val="600"/>
              </a:spcAft>
            </a:pPr>
            <a:r>
              <a:rPr lang="en-NZ" sz="4000" dirty="0">
                <a:solidFill>
                  <a:schemeClr val="bg1"/>
                </a:solidFill>
                <a:latin typeface="+mn-lt"/>
              </a:rPr>
              <a:t>25-28</a:t>
            </a:r>
            <a:r>
              <a:rPr lang="en-NZ" sz="4000" baseline="0" dirty="0">
                <a:solidFill>
                  <a:schemeClr val="bg1"/>
                </a:solidFill>
                <a:latin typeface="+mn-lt"/>
              </a:rPr>
              <a:t> October 2016</a:t>
            </a:r>
          </a:p>
          <a:p>
            <a:pPr>
              <a:lnSpc>
                <a:spcPct val="90000"/>
              </a:lnSpc>
              <a:spcAft>
                <a:spcPts val="600"/>
              </a:spcAft>
            </a:pPr>
            <a:r>
              <a:rPr lang="en-NZ" sz="4000" baseline="0" dirty="0">
                <a:solidFill>
                  <a:schemeClr val="bg1"/>
                </a:solidFill>
                <a:latin typeface="+mn-lt"/>
              </a:rPr>
              <a:t>SKYCITY, Auckland</a:t>
            </a:r>
            <a:endParaRPr lang="en-NZ" sz="4000" dirty="0">
              <a:solidFill>
                <a:schemeClr val="bg1"/>
              </a:solidFill>
              <a:latin typeface="+mn-lt"/>
            </a:endParaRPr>
          </a:p>
        </p:txBody>
      </p:sp>
      <p:pic>
        <p:nvPicPr>
          <p:cNvPr id="8" name="Picture 7"/>
          <p:cNvPicPr>
            <a:picLocks noChangeAspect="1"/>
          </p:cNvPicPr>
          <p:nvPr userDrawn="1"/>
        </p:nvPicPr>
        <p:blipFill>
          <a:blip r:embed="rId7"/>
          <a:stretch>
            <a:fillRect/>
          </a:stretch>
        </p:blipFill>
        <p:spPr>
          <a:xfrm>
            <a:off x="31410" y="-234182"/>
            <a:ext cx="12405065" cy="2205345"/>
          </a:xfrm>
          <a:prstGeom prst="rect">
            <a:avLst/>
          </a:prstGeom>
        </p:spPr>
      </p:pic>
    </p:spTree>
    <p:extLst>
      <p:ext uri="{BB962C8B-B14F-4D97-AF65-F5344CB8AC3E}">
        <p14:creationId xmlns:p14="http://schemas.microsoft.com/office/powerpoint/2010/main" val="215290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Click icon to add picture</a:t>
            </a:r>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ext uri="{D42A27DB-BD31-4B8C-83A1-F6EECF244321}">
                <p14:modId xmlns:p14="http://schemas.microsoft.com/office/powerpoint/2010/main" val="1740786856"/>
              </p:ext>
            </p:extLst>
          </p:nvPr>
        </p:nvGraphicFramePr>
        <p:xfrm>
          <a:off x="636" y="0"/>
          <a:ext cx="12435839" cy="6080284"/>
        </p:xfrm>
        <a:graphic>
          <a:graphicData uri="http://schemas.openxmlformats.org/presentationml/2006/ole">
            <mc:AlternateContent xmlns:mc="http://schemas.openxmlformats.org/markup-compatibility/2006">
              <mc:Choice xmlns:v="urn:schemas-microsoft-com:vml" Requires="v">
                <p:oleObj spid="_x0000_s1141" name="Image" r:id="rId3" imgW="24380640" imgH="15238080" progId="Photoshop.Image.12">
                  <p:embed/>
                </p:oleObj>
              </mc:Choice>
              <mc:Fallback>
                <p:oleObj name="Image" r:id="rId3" imgW="24380640" imgH="15238080" progId="Photoshop.Image.12">
                  <p:embed/>
                  <p:pic>
                    <p:nvPicPr>
                      <p:cNvPr id="0" name=""/>
                      <p:cNvPicPr/>
                      <p:nvPr/>
                    </p:nvPicPr>
                    <p:blipFill>
                      <a:blip r:embed="rId4"/>
                      <a:stretch>
                        <a:fillRect/>
                      </a:stretch>
                    </p:blipFill>
                    <p:spPr>
                      <a:xfrm>
                        <a:off x="636" y="0"/>
                        <a:ext cx="12435839" cy="60802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457597" y="6285063"/>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87481" y="182554"/>
            <a:ext cx="11672947" cy="2119277"/>
          </a:xfrm>
          <a:noFill/>
        </p:spPr>
        <p:txBody>
          <a:bodyPr lIns="146304" tIns="91440" rIns="146304" bIns="91440" anchor="t" anchorCtr="0"/>
          <a:lstStyle>
            <a:lvl1pPr>
              <a:defRPr sz="6000" spc="-100" baseline="0">
                <a:solidFill>
                  <a:schemeClr val="bg1"/>
                </a:soli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003" y="3497262"/>
            <a:ext cx="7640499" cy="829612"/>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Speaker Name</a:t>
            </a:r>
          </a:p>
        </p:txBody>
      </p:sp>
      <p:sp>
        <p:nvSpPr>
          <p:cNvPr id="12" name="Text Placeholder 4"/>
          <p:cNvSpPr>
            <a:spLocks noGrp="1"/>
          </p:cNvSpPr>
          <p:nvPr>
            <p:ph type="body" sz="quarter" idx="13" hasCustomPrompt="1"/>
          </p:nvPr>
        </p:nvSpPr>
        <p:spPr bwMode="white">
          <a:xfrm>
            <a:off x="287481" y="2506609"/>
            <a:ext cx="7382067" cy="888264"/>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Session Code</a:t>
            </a:r>
          </a:p>
        </p:txBody>
      </p:sp>
    </p:spTree>
    <p:extLst>
      <p:ext uri="{BB962C8B-B14F-4D97-AF65-F5344CB8AC3E}">
        <p14:creationId xmlns:p14="http://schemas.microsoft.com/office/powerpoint/2010/main" val="1685010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emo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a:t>Demo</a:t>
            </a:r>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a:t>Optional Demo Title</a:t>
            </a:r>
          </a:p>
        </p:txBody>
      </p:sp>
    </p:spTree>
    <p:extLst>
      <p:ext uri="{BB962C8B-B14F-4D97-AF65-F5344CB8AC3E}">
        <p14:creationId xmlns:p14="http://schemas.microsoft.com/office/powerpoint/2010/main" val="26240888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ssion Title Slide">
    <p:spTree>
      <p:nvGrpSpPr>
        <p:cNvPr id="1" name=""/>
        <p:cNvGrpSpPr/>
        <p:nvPr/>
      </p:nvGrpSpPr>
      <p:grpSpPr>
        <a:xfrm>
          <a:off x="0" y="0"/>
          <a:ext cx="0" cy="0"/>
          <a:chOff x="0" y="0"/>
          <a:chExt cx="0" cy="0"/>
        </a:xfrm>
      </p:grpSpPr>
      <p:sp>
        <p:nvSpPr>
          <p:cNvPr id="28" name="Rectangle 27"/>
          <p:cNvSpPr/>
          <p:nvPr userDrawn="1"/>
        </p:nvSpPr>
        <p:spPr bwMode="auto">
          <a:xfrm>
            <a:off x="-66" y="3943350"/>
            <a:ext cx="6687522"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userDrawn="1"/>
        </p:nvSpPr>
        <p:spPr bwMode="auto">
          <a:xfrm>
            <a:off x="6687458" y="3943350"/>
            <a:ext cx="3279251" cy="1828800"/>
          </a:xfrm>
          <a:prstGeom prst="rect">
            <a:avLst/>
          </a:prstGeom>
          <a:solidFill>
            <a:srgbClr val="7FBA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userDrawn="1"/>
        </p:nvSpPr>
        <p:spPr bwMode="ltGray">
          <a:xfrm>
            <a:off x="-66" y="2125663"/>
            <a:ext cx="9966775"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1" name="Title 1"/>
          <p:cNvSpPr>
            <a:spLocks noGrp="1"/>
          </p:cNvSpPr>
          <p:nvPr>
            <p:ph type="title" hasCustomPrompt="1"/>
          </p:nvPr>
        </p:nvSpPr>
        <p:spPr>
          <a:xfrm>
            <a:off x="359999" y="2125678"/>
            <a:ext cx="9606709" cy="1828786"/>
          </a:xfrm>
          <a:noFill/>
        </p:spPr>
        <p:txBody>
          <a:bodyPr lIns="180000" tIns="180000" rIns="180000" bIns="180000" anchor="b" anchorCtr="0"/>
          <a:lstStyle>
            <a:lvl1pPr>
              <a:defRPr sz="3500" spc="-100" baseline="0">
                <a:gradFill>
                  <a:gsLst>
                    <a:gs pos="5833">
                      <a:srgbClr val="FFFFFF"/>
                    </a:gs>
                    <a:gs pos="18000">
                      <a:srgbClr val="FFFFFF"/>
                    </a:gs>
                  </a:gsLst>
                  <a:lin ang="5400000" scaled="0"/>
                </a:gradFill>
              </a:defRPr>
            </a:lvl1pPr>
          </a:lstStyle>
          <a:p>
            <a:r>
              <a:rPr lang="en-US" dirty="0"/>
              <a:t>Session Title</a:t>
            </a:r>
          </a:p>
        </p:txBody>
      </p:sp>
      <p:sp>
        <p:nvSpPr>
          <p:cNvPr id="32" name="Text Placeholder 4"/>
          <p:cNvSpPr>
            <a:spLocks noGrp="1"/>
          </p:cNvSpPr>
          <p:nvPr>
            <p:ph type="body" sz="quarter" idx="12" hasCustomPrompt="1"/>
          </p:nvPr>
        </p:nvSpPr>
        <p:spPr>
          <a:xfrm>
            <a:off x="360001" y="3955786"/>
            <a:ext cx="6327456" cy="1828007"/>
          </a:xfrm>
          <a:noFill/>
        </p:spPr>
        <p:txBody>
          <a:bodyPr lIns="180000" tIns="180000" rIns="180000" bIns="180000">
            <a:noAutofit/>
          </a:bodyPr>
          <a:lstStyle>
            <a:lvl1pPr marL="0" indent="0">
              <a:spcBef>
                <a:spcPts val="0"/>
              </a:spcBef>
              <a:buNone/>
              <a:defRPr sz="3500" spc="0" baseline="0">
                <a:gradFill>
                  <a:gsLst>
                    <a:gs pos="0">
                      <a:schemeClr val="bg2"/>
                    </a:gs>
                    <a:gs pos="100000">
                      <a:schemeClr val="bg2"/>
                    </a:gs>
                  </a:gsLst>
                  <a:lin ang="5400000" scaled="0"/>
                </a:gradFill>
                <a:latin typeface="+mj-lt"/>
              </a:defRPr>
            </a:lvl1pPr>
          </a:lstStyle>
          <a:p>
            <a:pPr lvl="0"/>
            <a:r>
              <a:rPr lang="en-US" dirty="0"/>
              <a:t>Speaker Name</a:t>
            </a:r>
          </a:p>
        </p:txBody>
      </p:sp>
      <p:pic>
        <p:nvPicPr>
          <p:cNvPr id="120" name="Picture 1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515" y="339989"/>
            <a:ext cx="2574853" cy="1287427"/>
          </a:xfrm>
          <a:prstGeom prst="rect">
            <a:avLst/>
          </a:prstGeom>
        </p:spPr>
      </p:pic>
      <p:sp>
        <p:nvSpPr>
          <p:cNvPr id="121" name="Text Placeholder 4"/>
          <p:cNvSpPr>
            <a:spLocks noGrp="1"/>
          </p:cNvSpPr>
          <p:nvPr>
            <p:ph type="body" sz="quarter" idx="14" hasCustomPrompt="1"/>
          </p:nvPr>
        </p:nvSpPr>
        <p:spPr>
          <a:xfrm>
            <a:off x="6687457" y="3955786"/>
            <a:ext cx="3279251" cy="1828007"/>
          </a:xfrm>
          <a:noFill/>
        </p:spPr>
        <p:txBody>
          <a:bodyPr lIns="180000" tIns="180000" rIns="180000" bIns="180000">
            <a:noAutofit/>
          </a:bodyPr>
          <a:lstStyle>
            <a:lvl1pPr marL="0" indent="0">
              <a:spcBef>
                <a:spcPts val="0"/>
              </a:spcBef>
              <a:buNone/>
              <a:defRPr sz="3500" spc="0" baseline="0">
                <a:solidFill>
                  <a:schemeClr val="tx1"/>
                </a:solidFill>
                <a:latin typeface="+mj-lt"/>
              </a:defRPr>
            </a:lvl1pPr>
          </a:lstStyle>
          <a:p>
            <a:pPr lvl="0"/>
            <a:r>
              <a:rPr lang="en-US" dirty="0"/>
              <a:t>ABC101</a:t>
            </a:r>
          </a:p>
        </p:txBody>
      </p:sp>
      <p:pic>
        <p:nvPicPr>
          <p:cNvPr id="35" name="Picture 3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97514" y="6236900"/>
            <a:ext cx="1552931" cy="33266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61249" y="4053296"/>
            <a:ext cx="1106651" cy="1632985"/>
          </a:xfrm>
          <a:prstGeom prst="rect">
            <a:avLst/>
          </a:prstGeom>
        </p:spPr>
      </p:pic>
    </p:spTree>
    <p:extLst>
      <p:ext uri="{BB962C8B-B14F-4D97-AF65-F5344CB8AC3E}">
        <p14:creationId xmlns:p14="http://schemas.microsoft.com/office/powerpoint/2010/main" val="29300300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a:t>Demo</a:t>
            </a:r>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a:t>Optional Demo Title</a:t>
            </a:r>
          </a:p>
        </p:txBody>
      </p:sp>
    </p:spTree>
    <p:extLst>
      <p:ext uri="{BB962C8B-B14F-4D97-AF65-F5344CB8AC3E}">
        <p14:creationId xmlns:p14="http://schemas.microsoft.com/office/powerpoint/2010/main" val="14111825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a:t>Video</a:t>
            </a:r>
          </a:p>
        </p:txBody>
      </p:sp>
      <p:sp>
        <p:nvSpPr>
          <p:cNvPr id="3"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a:t>Optional Video Title</a:t>
            </a:r>
          </a:p>
        </p:txBody>
      </p:sp>
    </p:spTree>
    <p:extLst>
      <p:ext uri="{BB962C8B-B14F-4D97-AF65-F5344CB8AC3E}">
        <p14:creationId xmlns:p14="http://schemas.microsoft.com/office/powerpoint/2010/main" val="25830027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6052042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65759683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2558037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606570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99563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34032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76522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75796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17339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952820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_Walk_in">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nvPr>
        </p:nvGraphicFramePr>
        <p:xfrm>
          <a:off x="0" y="0"/>
          <a:ext cx="12435839" cy="5999384"/>
        </p:xfrm>
        <a:graphic>
          <a:graphicData uri="http://schemas.openxmlformats.org/presentationml/2006/ole">
            <mc:AlternateContent xmlns:mc="http://schemas.openxmlformats.org/markup-compatibility/2006">
              <mc:Choice xmlns:v="urn:schemas-microsoft-com:vml" Requires="v">
                <p:oleObj spid="_x0000_s3117" name="Image" r:id="rId3" imgW="24380640" imgH="15238080" progId="Photoshop.Image.12">
                  <p:embed/>
                </p:oleObj>
              </mc:Choice>
              <mc:Fallback>
                <p:oleObj name="Image" r:id="rId3" imgW="24380640" imgH="15238080" progId="Photoshop.Image.12">
                  <p:embed/>
                  <p:pic>
                    <p:nvPicPr>
                      <p:cNvPr id="0" name=""/>
                      <p:cNvPicPr/>
                      <p:nvPr/>
                    </p:nvPicPr>
                    <p:blipFill>
                      <a:blip r:embed="rId4"/>
                      <a:stretch>
                        <a:fillRect/>
                      </a:stretch>
                    </p:blipFill>
                    <p:spPr>
                      <a:xfrm>
                        <a:off x="0" y="0"/>
                        <a:ext cx="12435839" cy="59993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385589" y="6233566"/>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3" name="TextBox 2"/>
          <p:cNvSpPr txBox="1"/>
          <p:nvPr userDrawn="1"/>
        </p:nvSpPr>
        <p:spPr>
          <a:xfrm>
            <a:off x="241573" y="1913086"/>
            <a:ext cx="8568952" cy="1264962"/>
          </a:xfrm>
          <a:prstGeom prst="rect">
            <a:avLst/>
          </a:prstGeom>
          <a:noFill/>
        </p:spPr>
        <p:txBody>
          <a:bodyPr wrap="square" lIns="182880" tIns="146304" rIns="182880" bIns="146304" rtlCol="0">
            <a:spAutoFit/>
          </a:bodyPr>
          <a:lstStyle/>
          <a:p>
            <a:pPr>
              <a:lnSpc>
                <a:spcPct val="90000"/>
              </a:lnSpc>
              <a:spcAft>
                <a:spcPts val="600"/>
              </a:spcAft>
            </a:pPr>
            <a:r>
              <a:rPr lang="en-NZ" sz="7000" dirty="0">
                <a:solidFill>
                  <a:srgbClr val="FFFFFF"/>
                </a:solidFill>
              </a:rPr>
              <a:t>Microsoft Ignite NZ</a:t>
            </a:r>
          </a:p>
        </p:txBody>
      </p:sp>
      <p:sp>
        <p:nvSpPr>
          <p:cNvPr id="5" name="TextBox 4"/>
          <p:cNvSpPr txBox="1"/>
          <p:nvPr userDrawn="1"/>
        </p:nvSpPr>
        <p:spPr>
          <a:xfrm>
            <a:off x="241573" y="2921198"/>
            <a:ext cx="8208912" cy="1480405"/>
          </a:xfrm>
          <a:prstGeom prst="rect">
            <a:avLst/>
          </a:prstGeom>
          <a:noFill/>
        </p:spPr>
        <p:txBody>
          <a:bodyPr wrap="square" lIns="182880" tIns="146304" rIns="182880" bIns="146304" rtlCol="0">
            <a:spAutoFit/>
          </a:bodyPr>
          <a:lstStyle/>
          <a:p>
            <a:pPr>
              <a:lnSpc>
                <a:spcPct val="90000"/>
              </a:lnSpc>
              <a:spcAft>
                <a:spcPts val="600"/>
              </a:spcAft>
            </a:pPr>
            <a:r>
              <a:rPr lang="en-NZ" sz="4000" dirty="0">
                <a:solidFill>
                  <a:srgbClr val="FFFFFF"/>
                </a:solidFill>
              </a:rPr>
              <a:t>25-28 October 2016</a:t>
            </a:r>
          </a:p>
          <a:p>
            <a:pPr>
              <a:lnSpc>
                <a:spcPct val="90000"/>
              </a:lnSpc>
              <a:spcAft>
                <a:spcPts val="600"/>
              </a:spcAft>
            </a:pPr>
            <a:r>
              <a:rPr lang="en-NZ" sz="4000" dirty="0">
                <a:solidFill>
                  <a:srgbClr val="FFFFFF"/>
                </a:solidFill>
              </a:rPr>
              <a:t>SKYCITY, Auckland</a:t>
            </a:r>
          </a:p>
        </p:txBody>
      </p:sp>
      <p:pic>
        <p:nvPicPr>
          <p:cNvPr id="8" name="Picture 7"/>
          <p:cNvPicPr>
            <a:picLocks noChangeAspect="1"/>
          </p:cNvPicPr>
          <p:nvPr userDrawn="1"/>
        </p:nvPicPr>
        <p:blipFill>
          <a:blip r:embed="rId7"/>
          <a:stretch>
            <a:fillRect/>
          </a:stretch>
        </p:blipFill>
        <p:spPr>
          <a:xfrm>
            <a:off x="31410" y="-234182"/>
            <a:ext cx="12405065" cy="2205345"/>
          </a:xfrm>
          <a:prstGeom prst="rect">
            <a:avLst/>
          </a:prstGeom>
        </p:spPr>
      </p:pic>
    </p:spTree>
    <p:extLst>
      <p:ext uri="{BB962C8B-B14F-4D97-AF65-F5344CB8AC3E}">
        <p14:creationId xmlns:p14="http://schemas.microsoft.com/office/powerpoint/2010/main" val="255509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userDrawn="1">
            <p:extLst/>
          </p:nvPr>
        </p:nvGraphicFramePr>
        <p:xfrm>
          <a:off x="636" y="0"/>
          <a:ext cx="12435839" cy="6080284"/>
        </p:xfrm>
        <a:graphic>
          <a:graphicData uri="http://schemas.openxmlformats.org/presentationml/2006/ole">
            <mc:AlternateContent xmlns:mc="http://schemas.openxmlformats.org/markup-compatibility/2006">
              <mc:Choice xmlns:v="urn:schemas-microsoft-com:vml" Requires="v">
                <p:oleObj spid="_x0000_s4141" name="Image" r:id="rId3" imgW="24380640" imgH="15238080" progId="Photoshop.Image.12">
                  <p:embed/>
                </p:oleObj>
              </mc:Choice>
              <mc:Fallback>
                <p:oleObj name="Image" r:id="rId3" imgW="24380640" imgH="15238080" progId="Photoshop.Image.12">
                  <p:embed/>
                  <p:pic>
                    <p:nvPicPr>
                      <p:cNvPr id="0" name=""/>
                      <p:cNvPicPr/>
                      <p:nvPr/>
                    </p:nvPicPr>
                    <p:blipFill>
                      <a:blip r:embed="rId4"/>
                      <a:stretch>
                        <a:fillRect/>
                      </a:stretch>
                    </p:blipFill>
                    <p:spPr>
                      <a:xfrm>
                        <a:off x="636" y="0"/>
                        <a:ext cx="12435839" cy="6080284"/>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a:xfrm>
            <a:off x="457597" y="6285063"/>
            <a:ext cx="1456418" cy="310896"/>
          </a:xfrm>
          <a:prstGeom prst="rect">
            <a:avLst/>
          </a:prstGeom>
        </p:spPr>
      </p:pic>
      <p:pic>
        <p:nvPicPr>
          <p:cNvPr id="16" name="Picture 15" hidden="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87481" y="182554"/>
            <a:ext cx="11672947" cy="2119277"/>
          </a:xfrm>
          <a:noFill/>
        </p:spPr>
        <p:txBody>
          <a:bodyPr lIns="146304" tIns="91440" rIns="146304" bIns="91440" anchor="t" anchorCtr="0"/>
          <a:lstStyle>
            <a:lvl1pPr>
              <a:defRPr sz="6000" spc="-100" baseline="0">
                <a:solidFill>
                  <a:schemeClr val="bg1"/>
                </a:soli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003" y="3497262"/>
            <a:ext cx="7640499" cy="829612"/>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Speaker Name</a:t>
            </a:r>
          </a:p>
        </p:txBody>
      </p:sp>
      <p:sp>
        <p:nvSpPr>
          <p:cNvPr id="12" name="Text Placeholder 4"/>
          <p:cNvSpPr>
            <a:spLocks noGrp="1"/>
          </p:cNvSpPr>
          <p:nvPr>
            <p:ph type="body" sz="quarter" idx="13" hasCustomPrompt="1"/>
          </p:nvPr>
        </p:nvSpPr>
        <p:spPr bwMode="white">
          <a:xfrm>
            <a:off x="287481" y="2506609"/>
            <a:ext cx="7382067" cy="888264"/>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Session Code</a:t>
            </a:r>
          </a:p>
        </p:txBody>
      </p:sp>
    </p:spTree>
    <p:extLst>
      <p:ext uri="{BB962C8B-B14F-4D97-AF65-F5344CB8AC3E}">
        <p14:creationId xmlns:p14="http://schemas.microsoft.com/office/powerpoint/2010/main" val="39883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9185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88785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27643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67308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97694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026882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28893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91382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429582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Click icon to add picture</a:t>
            </a:r>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312113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974019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989736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40956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92681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4983258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082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097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6125013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3632363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36897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045483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41" r:id="rId1"/>
    <p:sldLayoutId id="2147484300" r:id="rId2"/>
    <p:sldLayoutId id="2147484295" r:id="rId3"/>
    <p:sldLayoutId id="2147484240" r:id="rId4"/>
    <p:sldLayoutId id="2147484296" r:id="rId5"/>
    <p:sldLayoutId id="2147484241" r:id="rId6"/>
    <p:sldLayoutId id="2147484297" r:id="rId7"/>
    <p:sldLayoutId id="2147484244" r:id="rId8"/>
    <p:sldLayoutId id="2147484298" r:id="rId9"/>
    <p:sldLayoutId id="2147484245" r:id="rId10"/>
    <p:sldLayoutId id="2147484247" r:id="rId11"/>
    <p:sldLayoutId id="2147484331" r:id="rId12"/>
    <p:sldLayoutId id="2147484249" r:id="rId13"/>
    <p:sldLayoutId id="2147484301" r:id="rId14"/>
    <p:sldLayoutId id="2147484251" r:id="rId15"/>
    <p:sldLayoutId id="2147484252" r:id="rId16"/>
    <p:sldLayoutId id="2147484254" r:id="rId17"/>
    <p:sldLayoutId id="2147484257" r:id="rId18"/>
    <p:sldLayoutId id="2147484258" r:id="rId19"/>
    <p:sldLayoutId id="2147484260" r:id="rId20"/>
    <p:sldLayoutId id="2147484299" r:id="rId21"/>
    <p:sldLayoutId id="2147484263" r:id="rId22"/>
    <p:sldLayoutId id="2147484343" r:id="rId23"/>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1741104"/>
      </p:ext>
    </p:extLst>
  </p:cSld>
  <p:clrMap bg1="dk1" tx1="lt1" bg2="dk2" tx2="lt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 id="2147484356" r:id="rId12"/>
    <p:sldLayoutId id="2147484357" r:id="rId13"/>
  </p:sldLayoutIdLst>
  <p:transition>
    <p:fade/>
  </p:transition>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err="1">
                    <a:gradFill>
                      <a:gsLst>
                        <a:gs pos="0">
                          <a:srgbClr val="FFFFFF"/>
                        </a:gs>
                        <a:gs pos="100000">
                          <a:srgbClr val="FFFFFF"/>
                        </a:gs>
                      </a:gsLst>
                      <a:lin ang="5400000" scaled="0"/>
                    </a:gradFill>
                    <a:ea typeface="Segoe UI" pitchFamily="34" charset="0"/>
                    <a:cs typeface="Segoe UI" pitchFamily="34" charset="0"/>
                  </a:rPr>
                  <a:t>Oragen</a:t>
                </a:r>
                <a:endParaRPr lang="en-US" sz="500" b="1" dirty="0">
                  <a:gradFill>
                    <a:gsLst>
                      <a:gs pos="0">
                        <a:srgbClr val="FFFFFF"/>
                      </a:gs>
                      <a:gs pos="100000">
                        <a:srgbClr val="FFFFFF"/>
                      </a:gs>
                    </a:gsLst>
                    <a:lin ang="5400000" scaled="0"/>
                  </a:gradFill>
                  <a:ea typeface="Segoe UI" pitchFamily="34" charset="0"/>
                  <a:cs typeface="Segoe UI" pitchFamily="34" charset="0"/>
                </a:endParaRPr>
              </a:p>
              <a:p>
                <a:pPr defTabSz="932472" fontAlgn="base">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R:216 G:59 B:1</a:t>
                </a: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Blue</a:t>
                </a:r>
              </a:p>
              <a:p>
                <a:pPr defTabSz="932472"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Dark Gray</a:t>
                </a:r>
              </a:p>
              <a:p>
                <a:pPr defTabSz="932472"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a:gradFill>
                      <a:gsLst>
                        <a:gs pos="37168">
                          <a:srgbClr val="292929"/>
                        </a:gs>
                        <a:gs pos="72000">
                          <a:srgbClr val="292929"/>
                        </a:gs>
                      </a:gsLst>
                      <a:lin ang="5400000" scaled="0"/>
                    </a:gradFill>
                    <a:ea typeface="Segoe UI" pitchFamily="34" charset="0"/>
                    <a:cs typeface="Segoe UI" pitchFamily="34" charset="0"/>
                  </a:rPr>
                  <a:t>Yellow</a:t>
                </a:r>
              </a:p>
              <a:p>
                <a:pPr defTabSz="932472" fontAlgn="base">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a:gradFill>
                      <a:gsLst>
                        <a:gs pos="37168">
                          <a:srgbClr val="292929"/>
                        </a:gs>
                        <a:gs pos="72000">
                          <a:srgbClr val="292929"/>
                        </a:gs>
                      </a:gsLst>
                      <a:lin ang="5400000" scaled="0"/>
                    </a:gradFill>
                    <a:ea typeface="Segoe UI" pitchFamily="34" charset="0"/>
                    <a:cs typeface="Segoe UI" pitchFamily="34" charset="0"/>
                  </a:rPr>
                  <a:t>Light Orange</a:t>
                </a:r>
              </a:p>
              <a:p>
                <a:pPr defTabSz="932472" fontAlgn="base">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a:gradFill>
                      <a:gsLst>
                        <a:gs pos="37168">
                          <a:srgbClr val="292929"/>
                        </a:gs>
                        <a:gs pos="72000">
                          <a:srgbClr val="292929"/>
                        </a:gs>
                      </a:gsLst>
                      <a:lin ang="5400000" scaled="0"/>
                    </a:gradFill>
                    <a:ea typeface="Segoe UI" pitchFamily="34" charset="0"/>
                    <a:cs typeface="Segoe UI" pitchFamily="34" charset="0"/>
                  </a:rPr>
                  <a:t>Light Gray</a:t>
                </a:r>
              </a:p>
              <a:p>
                <a:pPr defTabSz="932472" fontAlgn="base">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R:210 G:210 B:210</a:t>
                </a: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82301">
                        <a:srgbClr val="292929"/>
                      </a:gs>
                      <a:gs pos="62000">
                        <a:srgbClr val="292929"/>
                      </a:gs>
                    </a:gsLst>
                    <a:lin ang="5400000" scaled="0"/>
                  </a:gradFill>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82301">
                        <a:srgbClr val="292929"/>
                      </a:gs>
                      <a:gs pos="62000">
                        <a:srgbClr val="292929"/>
                      </a:gs>
                    </a:gsLst>
                    <a:lin ang="5400000" scaled="0"/>
                  </a:gradFill>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Dark Red</a:t>
              </a:r>
            </a:p>
            <a:p>
              <a:pPr defTabSz="932472"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R:168 G:0 B:0</a:t>
              </a: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Light Blue</a:t>
              </a:r>
            </a:p>
            <a:p>
              <a:pPr defTabSz="932472"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 G:124 B:16</a:t>
              </a: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32472" fontAlgn="base">
                <a:spcBef>
                  <a:spcPct val="0"/>
                </a:spcBef>
                <a:spcAft>
                  <a:spcPct val="0"/>
                </a:spcAft>
              </a:pPr>
              <a:r>
                <a:rPr lang="en-US" sz="500" b="1" dirty="0">
                  <a:gradFill>
                    <a:gsLst>
                      <a:gs pos="0">
                        <a:srgbClr val="FFFFFF"/>
                      </a:gs>
                      <a:gs pos="100000">
                        <a:srgbClr val="FFFFFF"/>
                      </a:gs>
                    </a:gsLst>
                    <a:lin ang="5400000" scaled="0"/>
                  </a:gradFill>
                  <a:ea typeface="Segoe UI" pitchFamily="34" charset="0"/>
                  <a:cs typeface="Segoe UI" pitchFamily="34" charset="0"/>
                </a:rPr>
                <a:t>Dark Blue</a:t>
              </a:r>
            </a:p>
            <a:p>
              <a:pPr defTabSz="932472" fontAlgn="base">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847365084"/>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 id="2147484375" r:id="rId17"/>
    <p:sldLayoutId id="2147484376" r:id="rId18"/>
    <p:sldLayoutId id="2147484377" r:id="rId19"/>
    <p:sldLayoutId id="2147484378" r:id="rId20"/>
    <p:sldLayoutId id="2147484379" r:id="rId21"/>
    <p:sldLayoutId id="2147484380" r:id="rId22"/>
    <p:sldLayoutId id="2147484381" r:id="rId23"/>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533" y="1974535"/>
            <a:ext cx="9143936" cy="1828786"/>
          </a:xfrm>
        </p:spPr>
        <p:txBody>
          <a:bodyPr/>
          <a:lstStyle/>
          <a:p>
            <a:r>
              <a:rPr lang="en-NZ" sz="8000" dirty="0">
                <a:latin typeface="+mn-lt"/>
              </a:rPr>
              <a:t>Microsoft Ignite NZ</a:t>
            </a:r>
          </a:p>
        </p:txBody>
      </p:sp>
      <p:sp>
        <p:nvSpPr>
          <p:cNvPr id="4" name="TextBox 3"/>
          <p:cNvSpPr txBox="1"/>
          <p:nvPr/>
        </p:nvSpPr>
        <p:spPr>
          <a:xfrm>
            <a:off x="259500" y="3083633"/>
            <a:ext cx="8208912" cy="1480405"/>
          </a:xfrm>
          <a:prstGeom prst="rect">
            <a:avLst/>
          </a:prstGeom>
          <a:noFill/>
        </p:spPr>
        <p:txBody>
          <a:bodyPr wrap="square" lIns="182880" tIns="146304" rIns="182880" bIns="146304" rtlCol="0">
            <a:spAutoFit/>
          </a:bodyPr>
          <a:lstStyle/>
          <a:p>
            <a:pPr>
              <a:lnSpc>
                <a:spcPct val="90000"/>
              </a:lnSpc>
              <a:spcAft>
                <a:spcPts val="600"/>
              </a:spcAft>
            </a:pPr>
            <a:r>
              <a:rPr lang="en-NZ" sz="4000" dirty="0">
                <a:solidFill>
                  <a:schemeClr val="bg1"/>
                </a:solidFill>
                <a:latin typeface="+mn-lt"/>
              </a:rPr>
              <a:t>25-28</a:t>
            </a:r>
            <a:r>
              <a:rPr lang="en-NZ" sz="4000" baseline="0" dirty="0">
                <a:solidFill>
                  <a:schemeClr val="bg1"/>
                </a:solidFill>
                <a:latin typeface="+mn-lt"/>
              </a:rPr>
              <a:t> October 2016</a:t>
            </a:r>
          </a:p>
          <a:p>
            <a:pPr>
              <a:lnSpc>
                <a:spcPct val="90000"/>
              </a:lnSpc>
              <a:spcAft>
                <a:spcPts val="600"/>
              </a:spcAft>
            </a:pPr>
            <a:r>
              <a:rPr lang="en-NZ" sz="4000" baseline="0" dirty="0">
                <a:solidFill>
                  <a:schemeClr val="bg1"/>
                </a:solidFill>
                <a:latin typeface="+mn-lt"/>
              </a:rPr>
              <a:t>SKYCITY, Auckland</a:t>
            </a:r>
            <a:endParaRPr lang="en-NZ" sz="4000" dirty="0">
              <a:solidFill>
                <a:schemeClr val="bg1"/>
              </a:solidFill>
              <a:latin typeface="+mn-lt"/>
            </a:endParaRPr>
          </a:p>
        </p:txBody>
      </p:sp>
      <p:pic>
        <p:nvPicPr>
          <p:cNvPr id="3" name="Picture 2"/>
          <p:cNvPicPr>
            <a:picLocks noChangeAspect="1"/>
          </p:cNvPicPr>
          <p:nvPr/>
        </p:nvPicPr>
        <p:blipFill>
          <a:blip r:embed="rId2"/>
          <a:stretch>
            <a:fillRect/>
          </a:stretch>
        </p:blipFill>
        <p:spPr>
          <a:xfrm>
            <a:off x="0" y="-205224"/>
            <a:ext cx="12436475" cy="2210929"/>
          </a:xfrm>
          <a:prstGeom prst="rect">
            <a:avLst/>
          </a:prstGeom>
        </p:spPr>
      </p:pic>
    </p:spTree>
    <p:extLst>
      <p:ext uri="{BB962C8B-B14F-4D97-AF65-F5344CB8AC3E}">
        <p14:creationId xmlns:p14="http://schemas.microsoft.com/office/powerpoint/2010/main" val="219345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42" y="281344"/>
            <a:ext cx="11430991" cy="6431837"/>
          </a:xfrm>
          <a:prstGeom prst="rect">
            <a:avLst/>
          </a:prstGeom>
        </p:spPr>
      </p:pic>
    </p:spTree>
    <p:extLst>
      <p:ext uri="{BB962C8B-B14F-4D97-AF65-F5344CB8AC3E}">
        <p14:creationId xmlns:p14="http://schemas.microsoft.com/office/powerpoint/2010/main" val="192262987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sz="4800" dirty="0">
                <a:solidFill>
                  <a:schemeClr val="tx1"/>
                </a:solidFill>
              </a:rPr>
              <a:t>Azure AD and ADFS</a:t>
            </a:r>
          </a:p>
        </p:txBody>
      </p:sp>
      <p:graphicFrame>
        <p:nvGraphicFramePr>
          <p:cNvPr id="6" name="Diagram 5"/>
          <p:cNvGraphicFramePr/>
          <p:nvPr>
            <p:extLst>
              <p:ext uri="{D42A27DB-BD31-4B8C-83A1-F6EECF244321}">
                <p14:modId xmlns:p14="http://schemas.microsoft.com/office/powerpoint/2010/main" val="345736907"/>
              </p:ext>
            </p:extLst>
          </p:nvPr>
        </p:nvGraphicFramePr>
        <p:xfrm>
          <a:off x="2073610" y="1265014"/>
          <a:ext cx="8290983" cy="5527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721706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a:solidFill>
                  <a:schemeClr val="bg1"/>
                </a:solidFill>
              </a:rPr>
              <a:t>Differences between Azure AD and ADFS</a:t>
            </a:r>
          </a:p>
        </p:txBody>
      </p:sp>
      <p:graphicFrame>
        <p:nvGraphicFramePr>
          <p:cNvPr id="4" name="Diagram 3"/>
          <p:cNvGraphicFramePr/>
          <p:nvPr>
            <p:extLst>
              <p:ext uri="{D42A27DB-BD31-4B8C-83A1-F6EECF244321}">
                <p14:modId xmlns:p14="http://schemas.microsoft.com/office/powerpoint/2010/main" val="2643320228"/>
              </p:ext>
            </p:extLst>
          </p:nvPr>
        </p:nvGraphicFramePr>
        <p:xfrm>
          <a:off x="2689845" y="1841077"/>
          <a:ext cx="7056784" cy="4899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65396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a:solidFill>
                  <a:schemeClr val="bg1"/>
                </a:solidFill>
              </a:rPr>
              <a:t>Differences between Azure AD and ADFS</a:t>
            </a:r>
          </a:p>
        </p:txBody>
      </p:sp>
      <p:graphicFrame>
        <p:nvGraphicFramePr>
          <p:cNvPr id="4" name="Diagram 3"/>
          <p:cNvGraphicFramePr/>
          <p:nvPr>
            <p:extLst>
              <p:ext uri="{D42A27DB-BD31-4B8C-83A1-F6EECF244321}">
                <p14:modId xmlns:p14="http://schemas.microsoft.com/office/powerpoint/2010/main" val="3048771425"/>
              </p:ext>
            </p:extLst>
          </p:nvPr>
        </p:nvGraphicFramePr>
        <p:xfrm>
          <a:off x="2689845" y="1841077"/>
          <a:ext cx="7056784" cy="48990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080117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sz="4800" dirty="0"/>
              <a:t>Before OAuth</a:t>
            </a:r>
          </a:p>
        </p:txBody>
      </p:sp>
      <p:sp>
        <p:nvSpPr>
          <p:cNvPr id="4" name="Rectangle 3"/>
          <p:cNvSpPr/>
          <p:nvPr/>
        </p:nvSpPr>
        <p:spPr bwMode="auto">
          <a:xfrm>
            <a:off x="7658397" y="2088383"/>
            <a:ext cx="2877409" cy="140295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3" tIns="146218" rIns="182773" bIns="146218" numCol="1" spcCol="0" rtlCol="0" fromWordArt="0" anchor="t" anchorCtr="0" forceAA="0" compatLnSpc="1">
            <a:prstTxWarp prst="textNoShape">
              <a:avLst/>
            </a:prstTxWarp>
            <a:noAutofit/>
          </a:bodyPr>
          <a:lstStyle/>
          <a:p>
            <a:pPr algn="ctr" defTabSz="931927" fontAlgn="base">
              <a:lnSpc>
                <a:spcPct val="90000"/>
              </a:lnSpc>
              <a:spcBef>
                <a:spcPct val="0"/>
              </a:spcBef>
              <a:spcAft>
                <a:spcPct val="0"/>
              </a:spcAft>
            </a:pPr>
            <a:endParaRPr lang="en-NZ" sz="1600" dirty="0">
              <a:gradFill>
                <a:gsLst>
                  <a:gs pos="0">
                    <a:srgbClr val="FFFFFF"/>
                  </a:gs>
                  <a:gs pos="100000">
                    <a:srgbClr val="FFFFFF"/>
                  </a:gs>
                </a:gsLst>
                <a:lin ang="5400000" scaled="0"/>
              </a:gradFill>
              <a:ea typeface="Segoe UI" pitchFamily="34" charset="0"/>
              <a:cs typeface="Segoe UI" pitchFamily="34" charset="0"/>
            </a:endParaRPr>
          </a:p>
          <a:p>
            <a:pPr algn="ctr" defTabSz="931927" fontAlgn="base">
              <a:lnSpc>
                <a:spcPct val="90000"/>
              </a:lnSpc>
              <a:spcBef>
                <a:spcPct val="0"/>
              </a:spcBef>
              <a:spcAft>
                <a:spcPct val="0"/>
              </a:spcAft>
            </a:pPr>
            <a:r>
              <a:rPr lang="en-NZ" sz="2800" dirty="0">
                <a:gradFill>
                  <a:gsLst>
                    <a:gs pos="0">
                      <a:srgbClr val="FFFFFF"/>
                    </a:gs>
                    <a:gs pos="100000">
                      <a:srgbClr val="FFFFFF"/>
                    </a:gs>
                  </a:gsLst>
                  <a:lin ang="5400000" scaled="0"/>
                </a:gradFill>
                <a:ea typeface="Segoe UI" pitchFamily="34" charset="0"/>
                <a:cs typeface="Segoe UI" pitchFamily="34" charset="0"/>
              </a:rPr>
              <a:t>App A</a:t>
            </a:r>
          </a:p>
        </p:txBody>
      </p:sp>
      <p:cxnSp>
        <p:nvCxnSpPr>
          <p:cNvPr id="11" name="Straight Arrow Connector 10"/>
          <p:cNvCxnSpPr>
            <a:stCxn id="4" idx="2"/>
            <a:endCxn id="21" idx="0"/>
          </p:cNvCxnSpPr>
          <p:nvPr/>
        </p:nvCxnSpPr>
        <p:spPr>
          <a:xfrm flipH="1">
            <a:off x="7658397" y="3491335"/>
            <a:ext cx="1438705" cy="2217520"/>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Hexagon 20"/>
          <p:cNvSpPr/>
          <p:nvPr/>
        </p:nvSpPr>
        <p:spPr bwMode="auto">
          <a:xfrm>
            <a:off x="4842376" y="4968120"/>
            <a:ext cx="2816021" cy="1481470"/>
          </a:xfrm>
          <a:prstGeom prst="hexag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3" tIns="146218" rIns="182773" bIns="146218" numCol="1" spcCol="0" rtlCol="0" fromWordArt="0" anchor="t" anchorCtr="0" forceAA="0" compatLnSpc="1">
            <a:prstTxWarp prst="textNoShape">
              <a:avLst/>
            </a:prstTxWarp>
            <a:noAutofit/>
          </a:bodyPr>
          <a:lstStyle/>
          <a:p>
            <a:pPr algn="ctr" defTabSz="931927" fontAlgn="base">
              <a:lnSpc>
                <a:spcPct val="90000"/>
              </a:lnSpc>
              <a:spcBef>
                <a:spcPct val="0"/>
              </a:spcBef>
              <a:spcAft>
                <a:spcPct val="0"/>
              </a:spcAft>
            </a:pPr>
            <a:r>
              <a:rPr lang="en-NZ" sz="2800" dirty="0">
                <a:gradFill>
                  <a:gsLst>
                    <a:gs pos="0">
                      <a:srgbClr val="FFFFFF"/>
                    </a:gs>
                    <a:gs pos="100000">
                      <a:srgbClr val="FFFFFF"/>
                    </a:gs>
                  </a:gsLst>
                  <a:lin ang="5400000" scaled="0"/>
                </a:gradFill>
                <a:ea typeface="Segoe UI" pitchFamily="34" charset="0"/>
                <a:cs typeface="Segoe UI" pitchFamily="34" charset="0"/>
              </a:rPr>
              <a:t>User passes credentials</a:t>
            </a:r>
          </a:p>
        </p:txBody>
      </p:sp>
      <p:sp>
        <p:nvSpPr>
          <p:cNvPr id="28" name="Rectangle 27"/>
          <p:cNvSpPr/>
          <p:nvPr/>
        </p:nvSpPr>
        <p:spPr bwMode="auto">
          <a:xfrm>
            <a:off x="1893967" y="2088383"/>
            <a:ext cx="2927598" cy="143945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3" tIns="146218" rIns="182773" bIns="146218" numCol="1" spcCol="0" rtlCol="0" fromWordArt="0" anchor="t" anchorCtr="0" forceAA="0" compatLnSpc="1">
            <a:prstTxWarp prst="textNoShape">
              <a:avLst/>
            </a:prstTxWarp>
            <a:noAutofit/>
          </a:bodyPr>
          <a:lstStyle/>
          <a:p>
            <a:pPr algn="ctr" defTabSz="931927" fontAlgn="base">
              <a:lnSpc>
                <a:spcPct val="90000"/>
              </a:lnSpc>
              <a:spcBef>
                <a:spcPct val="0"/>
              </a:spcBef>
              <a:spcAft>
                <a:spcPct val="0"/>
              </a:spcAft>
            </a:pPr>
            <a:r>
              <a:rPr lang="en-NZ" sz="2800" dirty="0">
                <a:gradFill>
                  <a:gsLst>
                    <a:gs pos="0">
                      <a:srgbClr val="FFFFFF"/>
                    </a:gs>
                    <a:gs pos="100000">
                      <a:srgbClr val="FFFFFF"/>
                    </a:gs>
                  </a:gsLst>
                  <a:lin ang="5400000" scaled="0"/>
                </a:gradFill>
                <a:ea typeface="Segoe UI" pitchFamily="34" charset="0"/>
                <a:cs typeface="Segoe UI" pitchFamily="34" charset="0"/>
              </a:rPr>
              <a:t>App B needs user details from App A</a:t>
            </a:r>
          </a:p>
        </p:txBody>
      </p:sp>
      <p:cxnSp>
        <p:nvCxnSpPr>
          <p:cNvPr id="31" name="Straight Arrow Connector 30"/>
          <p:cNvCxnSpPr/>
          <p:nvPr/>
        </p:nvCxnSpPr>
        <p:spPr>
          <a:xfrm flipV="1">
            <a:off x="4842376" y="2390917"/>
            <a:ext cx="2836832" cy="18253"/>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487" y="1883595"/>
            <a:ext cx="4095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8174" y="3984967"/>
            <a:ext cx="4095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4662" y="4549029"/>
            <a:ext cx="4095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675" y="3226381"/>
            <a:ext cx="4095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a:stCxn id="21" idx="3"/>
            <a:endCxn id="28" idx="2"/>
          </p:cNvCxnSpPr>
          <p:nvPr/>
        </p:nvCxnSpPr>
        <p:spPr>
          <a:xfrm flipH="1" flipV="1">
            <a:off x="3357766" y="3527840"/>
            <a:ext cx="1484610" cy="2181015"/>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821565" y="3110382"/>
            <a:ext cx="2836832" cy="0"/>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1941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OIDC / OAuth 2.0</a:t>
            </a:r>
          </a:p>
        </p:txBody>
      </p:sp>
    </p:spTree>
    <p:extLst>
      <p:ext uri="{BB962C8B-B14F-4D97-AF65-F5344CB8AC3E}">
        <p14:creationId xmlns:p14="http://schemas.microsoft.com/office/powerpoint/2010/main" val="148324921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extBox 4"/>
          <p:cNvSpPr txBox="1"/>
          <p:nvPr/>
        </p:nvSpPr>
        <p:spPr>
          <a:xfrm>
            <a:off x="-14093" y="33635"/>
            <a:ext cx="2088232" cy="738664"/>
          </a:xfrm>
          <a:prstGeom prst="rect">
            <a:avLst/>
          </a:prstGeom>
          <a:noFill/>
        </p:spPr>
        <p:txBody>
          <a:bodyPr wrap="square" lIns="182880" tIns="146304" rIns="182880" bIns="146304" rtlCol="0">
            <a:spAutoFit/>
          </a:bodyPr>
          <a:lstStyle/>
          <a:p>
            <a:pPr>
              <a:lnSpc>
                <a:spcPct val="90000"/>
              </a:lnSpc>
              <a:spcAft>
                <a:spcPts val="600"/>
              </a:spcAft>
            </a:pPr>
            <a:r>
              <a:rPr lang="en-NZ" sz="3200" dirty="0">
                <a:solidFill>
                  <a:schemeClr val="bg1"/>
                </a:solidFill>
              </a:rPr>
              <a:t>RFC 6749</a:t>
            </a:r>
            <a:endParaRPr lang="en-NZ" sz="2400" dirty="0">
              <a:gradFill>
                <a:gsLst>
                  <a:gs pos="2917">
                    <a:schemeClr val="tx1"/>
                  </a:gs>
                  <a:gs pos="30000">
                    <a:schemeClr val="tx1"/>
                  </a:gs>
                </a:gsLst>
                <a:lin ang="5400000" scaled="0"/>
              </a:gradFill>
            </a:endParaRPr>
          </a:p>
        </p:txBody>
      </p:sp>
      <p:pic>
        <p:nvPicPr>
          <p:cNvPr id="10" name="Picture 9"/>
          <p:cNvPicPr>
            <a:picLocks noChangeAspect="1"/>
          </p:cNvPicPr>
          <p:nvPr/>
        </p:nvPicPr>
        <p:blipFill>
          <a:blip r:embed="rId2"/>
          <a:stretch>
            <a:fillRect/>
          </a:stretch>
        </p:blipFill>
        <p:spPr>
          <a:xfrm>
            <a:off x="1825749" y="616942"/>
            <a:ext cx="8784976" cy="5760640"/>
          </a:xfrm>
          <a:prstGeom prst="rect">
            <a:avLst/>
          </a:prstGeom>
        </p:spPr>
      </p:pic>
      <p:sp>
        <p:nvSpPr>
          <p:cNvPr id="11" name="TextBox 10"/>
          <p:cNvSpPr txBox="1"/>
          <p:nvPr/>
        </p:nvSpPr>
        <p:spPr>
          <a:xfrm>
            <a:off x="10652148" y="1265014"/>
            <a:ext cx="1656184" cy="627864"/>
          </a:xfrm>
          <a:prstGeom prst="rect">
            <a:avLst/>
          </a:prstGeom>
          <a:noFill/>
        </p:spPr>
        <p:txBody>
          <a:bodyPr wrap="square" lIns="182880" tIns="146304" rIns="182880" bIns="146304" rtlCol="0">
            <a:spAutoFit/>
          </a:bodyPr>
          <a:lstStyle/>
          <a:p>
            <a:pPr>
              <a:lnSpc>
                <a:spcPct val="90000"/>
              </a:lnSpc>
              <a:spcAft>
                <a:spcPts val="600"/>
              </a:spcAft>
            </a:pPr>
            <a:r>
              <a:rPr lang="en-NZ" sz="2400" dirty="0">
                <a:solidFill>
                  <a:schemeClr val="bg1"/>
                </a:solidFill>
              </a:rPr>
              <a:t>End User</a:t>
            </a:r>
          </a:p>
        </p:txBody>
      </p:sp>
      <p:sp>
        <p:nvSpPr>
          <p:cNvPr id="15" name="TextBox 14"/>
          <p:cNvSpPr txBox="1"/>
          <p:nvPr/>
        </p:nvSpPr>
        <p:spPr>
          <a:xfrm>
            <a:off x="201931" y="2921198"/>
            <a:ext cx="1656184" cy="1037207"/>
          </a:xfrm>
          <a:prstGeom prst="rect">
            <a:avLst/>
          </a:prstGeom>
          <a:noFill/>
        </p:spPr>
        <p:txBody>
          <a:bodyPr wrap="square" lIns="182880" tIns="146304" rIns="182880" bIns="146304" rtlCol="0">
            <a:spAutoFit/>
          </a:bodyPr>
          <a:lstStyle/>
          <a:p>
            <a:pPr>
              <a:lnSpc>
                <a:spcPct val="90000"/>
              </a:lnSpc>
              <a:spcAft>
                <a:spcPts val="600"/>
              </a:spcAft>
            </a:pPr>
            <a:r>
              <a:rPr lang="en-NZ" sz="2400" dirty="0">
                <a:solidFill>
                  <a:schemeClr val="bg1"/>
                </a:solidFill>
              </a:rPr>
              <a:t>Printing</a:t>
            </a:r>
          </a:p>
          <a:p>
            <a:pPr>
              <a:lnSpc>
                <a:spcPct val="90000"/>
              </a:lnSpc>
              <a:spcAft>
                <a:spcPts val="600"/>
              </a:spcAft>
            </a:pPr>
            <a:r>
              <a:rPr lang="en-NZ" sz="2400" dirty="0">
                <a:solidFill>
                  <a:schemeClr val="bg1"/>
                </a:solidFill>
              </a:rPr>
              <a:t>service</a:t>
            </a:r>
          </a:p>
        </p:txBody>
      </p:sp>
      <p:sp>
        <p:nvSpPr>
          <p:cNvPr id="16" name="TextBox 15"/>
          <p:cNvSpPr txBox="1"/>
          <p:nvPr/>
        </p:nvSpPr>
        <p:spPr>
          <a:xfrm>
            <a:off x="10940180" y="4649390"/>
            <a:ext cx="2736304" cy="1446550"/>
          </a:xfrm>
          <a:prstGeom prst="rect">
            <a:avLst/>
          </a:prstGeom>
          <a:noFill/>
        </p:spPr>
        <p:txBody>
          <a:bodyPr wrap="square" lIns="182880" tIns="146304" rIns="182880" bIns="146304" rtlCol="0">
            <a:spAutoFit/>
          </a:bodyPr>
          <a:lstStyle/>
          <a:p>
            <a:pPr>
              <a:lnSpc>
                <a:spcPct val="90000"/>
              </a:lnSpc>
              <a:spcAft>
                <a:spcPts val="600"/>
              </a:spcAft>
            </a:pPr>
            <a:r>
              <a:rPr lang="en-NZ" sz="2400" dirty="0">
                <a:solidFill>
                  <a:schemeClr val="bg1"/>
                </a:solidFill>
              </a:rPr>
              <a:t>Photo</a:t>
            </a:r>
          </a:p>
          <a:p>
            <a:pPr>
              <a:lnSpc>
                <a:spcPct val="90000"/>
              </a:lnSpc>
              <a:spcAft>
                <a:spcPts val="600"/>
              </a:spcAft>
            </a:pPr>
            <a:r>
              <a:rPr lang="en-NZ" sz="2400" dirty="0">
                <a:solidFill>
                  <a:schemeClr val="bg1"/>
                </a:solidFill>
              </a:rPr>
              <a:t>sharing</a:t>
            </a:r>
          </a:p>
          <a:p>
            <a:pPr>
              <a:lnSpc>
                <a:spcPct val="90000"/>
              </a:lnSpc>
              <a:spcAft>
                <a:spcPts val="600"/>
              </a:spcAft>
            </a:pPr>
            <a:r>
              <a:rPr lang="en-NZ" sz="2400" dirty="0">
                <a:solidFill>
                  <a:schemeClr val="bg1"/>
                </a:solidFill>
              </a:rPr>
              <a:t>service</a:t>
            </a:r>
          </a:p>
        </p:txBody>
      </p:sp>
      <p:sp>
        <p:nvSpPr>
          <p:cNvPr id="17" name="TextBox 16"/>
          <p:cNvSpPr txBox="1"/>
          <p:nvPr/>
        </p:nvSpPr>
        <p:spPr>
          <a:xfrm>
            <a:off x="10538717" y="3183330"/>
            <a:ext cx="2088232" cy="627864"/>
          </a:xfrm>
          <a:prstGeom prst="rect">
            <a:avLst/>
          </a:prstGeom>
          <a:noFill/>
        </p:spPr>
        <p:txBody>
          <a:bodyPr wrap="square" lIns="182880" tIns="146304" rIns="182880" bIns="146304" rtlCol="0">
            <a:spAutoFit/>
          </a:bodyPr>
          <a:lstStyle/>
          <a:p>
            <a:pPr>
              <a:lnSpc>
                <a:spcPct val="90000"/>
              </a:lnSpc>
              <a:spcAft>
                <a:spcPts val="600"/>
              </a:spcAft>
            </a:pPr>
            <a:r>
              <a:rPr lang="en-NZ" sz="2400" dirty="0">
                <a:solidFill>
                  <a:schemeClr val="bg1"/>
                </a:solidFill>
              </a:rPr>
              <a:t>Authenticate</a:t>
            </a:r>
          </a:p>
        </p:txBody>
      </p:sp>
      <p:sp>
        <p:nvSpPr>
          <p:cNvPr id="9" name="Rectangle 8"/>
          <p:cNvSpPr/>
          <p:nvPr/>
        </p:nvSpPr>
        <p:spPr bwMode="auto">
          <a:xfrm>
            <a:off x="8234461" y="1182902"/>
            <a:ext cx="1440160" cy="792088"/>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2329805" y="3232284"/>
            <a:ext cx="1152128" cy="529956"/>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8450485" y="4865414"/>
            <a:ext cx="1296144" cy="695354"/>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7910425" y="2970152"/>
            <a:ext cx="2088232" cy="841042"/>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768683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animBg="1"/>
      <p:bldP spid="12" grpId="1" animBg="1"/>
      <p:bldP spid="13" grpId="0" animBg="1"/>
      <p:bldP spid="13" grpId="1" animBg="1"/>
      <p:bldP spid="14" grpId="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chemeClr val="bg1"/>
                </a:solidFill>
              </a:rPr>
              <a:t>OIDC and OAuth 2.0</a:t>
            </a:r>
          </a:p>
        </p:txBody>
      </p:sp>
      <p:sp>
        <p:nvSpPr>
          <p:cNvPr id="17" name="TextBox 16"/>
          <p:cNvSpPr txBox="1"/>
          <p:nvPr/>
        </p:nvSpPr>
        <p:spPr>
          <a:xfrm>
            <a:off x="8099342" y="5369470"/>
            <a:ext cx="2304256" cy="960263"/>
          </a:xfrm>
          <a:prstGeom prst="rect">
            <a:avLst/>
          </a:prstGeom>
          <a:noFill/>
        </p:spPr>
        <p:txBody>
          <a:bodyPr wrap="square" lIns="182880" tIns="146304" rIns="182880" bIns="146304" rtlCol="0">
            <a:spAutoFit/>
          </a:bodyPr>
          <a:lstStyle/>
          <a:p>
            <a:pPr>
              <a:lnSpc>
                <a:spcPct val="90000"/>
              </a:lnSpc>
              <a:spcAft>
                <a:spcPts val="600"/>
              </a:spcAft>
            </a:pPr>
            <a:r>
              <a:rPr lang="en-NZ" sz="2400" dirty="0">
                <a:solidFill>
                  <a:srgbClr val="FFFFFF"/>
                </a:solidFill>
              </a:rPr>
              <a:t>OAuth 2.0 - User consents</a:t>
            </a:r>
          </a:p>
        </p:txBody>
      </p:sp>
      <p:sp>
        <p:nvSpPr>
          <p:cNvPr id="18" name="TextBox 17"/>
          <p:cNvSpPr txBox="1"/>
          <p:nvPr/>
        </p:nvSpPr>
        <p:spPr>
          <a:xfrm>
            <a:off x="2082225" y="5396556"/>
            <a:ext cx="2952328" cy="1037207"/>
          </a:xfrm>
          <a:prstGeom prst="rect">
            <a:avLst/>
          </a:prstGeom>
          <a:noFill/>
        </p:spPr>
        <p:txBody>
          <a:bodyPr wrap="square" lIns="182880" tIns="146304" rIns="182880" bIns="146304" rtlCol="0">
            <a:spAutoFit/>
          </a:bodyPr>
          <a:lstStyle/>
          <a:p>
            <a:pPr>
              <a:lnSpc>
                <a:spcPct val="90000"/>
              </a:lnSpc>
              <a:spcAft>
                <a:spcPts val="600"/>
              </a:spcAft>
            </a:pPr>
            <a:r>
              <a:rPr lang="en-NZ" sz="2400" dirty="0">
                <a:solidFill>
                  <a:srgbClr val="FFFFFF"/>
                </a:solidFill>
              </a:rPr>
              <a:t>OIDC – </a:t>
            </a:r>
          </a:p>
          <a:p>
            <a:pPr>
              <a:lnSpc>
                <a:spcPct val="90000"/>
              </a:lnSpc>
              <a:spcAft>
                <a:spcPts val="600"/>
              </a:spcAft>
            </a:pPr>
            <a:r>
              <a:rPr lang="en-NZ" sz="2400" dirty="0">
                <a:solidFill>
                  <a:srgbClr val="FFFFFF"/>
                </a:solidFill>
              </a:rPr>
              <a:t>User authenticates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2413" y="2064735"/>
            <a:ext cx="2601185" cy="260118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797" y="1769070"/>
            <a:ext cx="2601185" cy="2601185"/>
          </a:xfrm>
          <a:prstGeom prst="rect">
            <a:avLst/>
          </a:prstGeom>
        </p:spPr>
      </p:pic>
    </p:spTree>
    <p:extLst>
      <p:ext uri="{BB962C8B-B14F-4D97-AF65-F5344CB8AC3E}">
        <p14:creationId xmlns:p14="http://schemas.microsoft.com/office/powerpoint/2010/main" val="26965334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chemeClr val="bg1"/>
                </a:solidFill>
              </a:rPr>
              <a:t>OIDC and OAuth 2.0</a:t>
            </a:r>
          </a:p>
        </p:txBody>
      </p:sp>
      <p:sp>
        <p:nvSpPr>
          <p:cNvPr id="17" name="TextBox 16"/>
          <p:cNvSpPr txBox="1"/>
          <p:nvPr/>
        </p:nvSpPr>
        <p:spPr>
          <a:xfrm>
            <a:off x="7514381" y="5369470"/>
            <a:ext cx="3807528" cy="960263"/>
          </a:xfrm>
          <a:prstGeom prst="rect">
            <a:avLst/>
          </a:prstGeom>
          <a:noFill/>
        </p:spPr>
        <p:txBody>
          <a:bodyPr wrap="square" lIns="182880" tIns="146304" rIns="182880" bIns="146304" rtlCol="0">
            <a:spAutoFit/>
          </a:bodyPr>
          <a:lstStyle/>
          <a:p>
            <a:pPr>
              <a:lnSpc>
                <a:spcPct val="90000"/>
              </a:lnSpc>
              <a:spcAft>
                <a:spcPts val="600"/>
              </a:spcAft>
            </a:pPr>
            <a:r>
              <a:rPr lang="en-NZ" sz="2400" dirty="0">
                <a:solidFill>
                  <a:srgbClr val="FFFFFF"/>
                </a:solidFill>
              </a:rPr>
              <a:t>OAuth 2.0 - A</a:t>
            </a:r>
            <a:r>
              <a:rPr lang="en-NZ" sz="2400" b="1" dirty="0">
                <a:solidFill>
                  <a:schemeClr val="bg1"/>
                </a:solidFill>
              </a:rPr>
              <a:t>ccessing</a:t>
            </a:r>
            <a:r>
              <a:rPr lang="en-NZ" sz="2400" dirty="0">
                <a:solidFill>
                  <a:schemeClr val="bg1"/>
                </a:solidFill>
              </a:rPr>
              <a:t> a person's attributes</a:t>
            </a:r>
            <a:endParaRPr lang="en-NZ" sz="2400" dirty="0">
              <a:solidFill>
                <a:srgbClr val="FFFFFF"/>
              </a:solidFill>
            </a:endParaRPr>
          </a:p>
        </p:txBody>
      </p:sp>
      <p:sp>
        <p:nvSpPr>
          <p:cNvPr id="18" name="TextBox 17"/>
          <p:cNvSpPr txBox="1"/>
          <p:nvPr/>
        </p:nvSpPr>
        <p:spPr>
          <a:xfrm>
            <a:off x="1681733" y="5081438"/>
            <a:ext cx="4208020" cy="1037207"/>
          </a:xfrm>
          <a:prstGeom prst="rect">
            <a:avLst/>
          </a:prstGeom>
          <a:noFill/>
        </p:spPr>
        <p:txBody>
          <a:bodyPr wrap="square" lIns="182880" tIns="146304" rIns="182880" bIns="146304" rtlCol="0">
            <a:spAutoFit/>
          </a:bodyPr>
          <a:lstStyle/>
          <a:p>
            <a:pPr>
              <a:lnSpc>
                <a:spcPct val="90000"/>
              </a:lnSpc>
              <a:spcAft>
                <a:spcPts val="600"/>
              </a:spcAft>
            </a:pPr>
            <a:r>
              <a:rPr lang="en-NZ" sz="2400" dirty="0">
                <a:solidFill>
                  <a:srgbClr val="FFFFFF"/>
                </a:solidFill>
              </a:rPr>
              <a:t>OIDC – </a:t>
            </a:r>
          </a:p>
          <a:p>
            <a:pPr>
              <a:lnSpc>
                <a:spcPct val="90000"/>
              </a:lnSpc>
              <a:spcAft>
                <a:spcPts val="600"/>
              </a:spcAft>
            </a:pPr>
            <a:r>
              <a:rPr lang="en-NZ" sz="2400" b="1" dirty="0">
                <a:solidFill>
                  <a:schemeClr val="bg1"/>
                </a:solidFill>
              </a:rPr>
              <a:t>Verifying</a:t>
            </a:r>
            <a:r>
              <a:rPr lang="en-NZ" sz="2400" dirty="0">
                <a:solidFill>
                  <a:schemeClr val="bg1"/>
                </a:solidFill>
              </a:rPr>
              <a:t> a person's identity</a:t>
            </a:r>
            <a:endParaRPr lang="en-NZ" sz="2400" dirty="0">
              <a:solidFill>
                <a:srgbClr val="FFFFF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2413" y="2064735"/>
            <a:ext cx="2601185" cy="260118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797" y="1769070"/>
            <a:ext cx="2601185" cy="2601185"/>
          </a:xfrm>
          <a:prstGeom prst="rect">
            <a:avLst/>
          </a:prstGeom>
        </p:spPr>
      </p:pic>
    </p:spTree>
    <p:extLst>
      <p:ext uri="{BB962C8B-B14F-4D97-AF65-F5344CB8AC3E}">
        <p14:creationId xmlns:p14="http://schemas.microsoft.com/office/powerpoint/2010/main" val="338167999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274638" y="112886"/>
            <a:ext cx="11889564" cy="917575"/>
          </a:xfrm>
        </p:spPr>
        <p:txBody>
          <a:bodyPr/>
          <a:lstStyle/>
          <a:p>
            <a:r>
              <a:rPr lang="en-NZ" dirty="0">
                <a:solidFill>
                  <a:schemeClr val="bg1"/>
                </a:solidFill>
              </a:rPr>
              <a:t>OIDC and OAuth 2.0</a:t>
            </a:r>
          </a:p>
        </p:txBody>
      </p:sp>
      <p:graphicFrame>
        <p:nvGraphicFramePr>
          <p:cNvPr id="3" name="Diagram 2"/>
          <p:cNvGraphicFramePr/>
          <p:nvPr>
            <p:extLst>
              <p:ext uri="{D42A27DB-BD31-4B8C-83A1-F6EECF244321}">
                <p14:modId xmlns:p14="http://schemas.microsoft.com/office/powerpoint/2010/main" val="711162816"/>
              </p:ext>
            </p:extLst>
          </p:nvPr>
        </p:nvGraphicFramePr>
        <p:xfrm>
          <a:off x="2073928" y="1409030"/>
          <a:ext cx="8290983" cy="5527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6606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14" y="472926"/>
            <a:ext cx="11672947" cy="2119277"/>
          </a:xfrm>
        </p:spPr>
        <p:txBody>
          <a:bodyPr/>
          <a:lstStyle/>
          <a:p>
            <a:r>
              <a:rPr lang="en-NZ" dirty="0"/>
              <a:t>Integrating OpenID Connect &amp; OAuth2 with Azure AD and ADFS</a:t>
            </a:r>
          </a:p>
        </p:txBody>
      </p:sp>
      <p:sp>
        <p:nvSpPr>
          <p:cNvPr id="3" name="Text Placeholder 2"/>
          <p:cNvSpPr>
            <a:spLocks noGrp="1"/>
          </p:cNvSpPr>
          <p:nvPr>
            <p:ph type="body" sz="quarter" idx="12"/>
          </p:nvPr>
        </p:nvSpPr>
        <p:spPr/>
        <p:txBody>
          <a:bodyPr/>
          <a:lstStyle/>
          <a:p>
            <a:r>
              <a:rPr lang="en-NZ" dirty="0"/>
              <a:t>Rory Braybrook</a:t>
            </a:r>
          </a:p>
          <a:p>
            <a:endParaRPr lang="en-NZ" dirty="0"/>
          </a:p>
          <a:p>
            <a:r>
              <a:rPr lang="en-NZ" dirty="0"/>
              <a:t>@rbrayb</a:t>
            </a:r>
          </a:p>
        </p:txBody>
      </p:sp>
      <p:sp>
        <p:nvSpPr>
          <p:cNvPr id="4" name="Text Placeholder 3"/>
          <p:cNvSpPr>
            <a:spLocks noGrp="1"/>
          </p:cNvSpPr>
          <p:nvPr>
            <p:ph type="body" sz="quarter" idx="13"/>
          </p:nvPr>
        </p:nvSpPr>
        <p:spPr/>
        <p:txBody>
          <a:bodyPr/>
          <a:lstStyle/>
          <a:p>
            <a:r>
              <a:rPr lang="en-NZ" dirty="0"/>
              <a:t>M337</a:t>
            </a:r>
          </a:p>
        </p:txBody>
      </p:sp>
    </p:spTree>
    <p:extLst>
      <p:ext uri="{BB962C8B-B14F-4D97-AF65-F5344CB8AC3E}">
        <p14:creationId xmlns:p14="http://schemas.microsoft.com/office/powerpoint/2010/main" val="22851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6" name="Oval 15"/>
          <p:cNvSpPr/>
          <p:nvPr/>
        </p:nvSpPr>
        <p:spPr bwMode="auto">
          <a:xfrm>
            <a:off x="6938317" y="1361462"/>
            <a:ext cx="4320480" cy="2745847"/>
          </a:xfrm>
          <a:prstGeom prst="ellipse">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NZ" sz="2000" dirty="0">
              <a:gradFill>
                <a:gsLst>
                  <a:gs pos="5439">
                    <a:srgbClr val="F8F8F8"/>
                  </a:gs>
                  <a:gs pos="10000">
                    <a:srgbClr val="F8F8F8"/>
                  </a:gs>
                </a:gsLst>
                <a:lin ang="5400000" scaled="0"/>
              </a:gradFill>
            </a:endParaRPr>
          </a:p>
        </p:txBody>
      </p:sp>
      <p:sp>
        <p:nvSpPr>
          <p:cNvPr id="13" name="Title 12"/>
          <p:cNvSpPr>
            <a:spLocks noGrp="1"/>
          </p:cNvSpPr>
          <p:nvPr>
            <p:ph type="title"/>
          </p:nvPr>
        </p:nvSpPr>
        <p:spPr>
          <a:xfrm>
            <a:off x="274638" y="112886"/>
            <a:ext cx="11889564" cy="917575"/>
          </a:xfrm>
        </p:spPr>
        <p:txBody>
          <a:bodyPr/>
          <a:lstStyle/>
          <a:p>
            <a:r>
              <a:rPr lang="en-NZ" dirty="0">
                <a:solidFill>
                  <a:schemeClr val="bg1"/>
                </a:solidFill>
              </a:rPr>
              <a:t>OIDC and OAuth 2.0 Tokens</a:t>
            </a:r>
          </a:p>
        </p:txBody>
      </p:sp>
      <p:sp>
        <p:nvSpPr>
          <p:cNvPr id="5" name="Oval 4"/>
          <p:cNvSpPr/>
          <p:nvPr/>
        </p:nvSpPr>
        <p:spPr bwMode="auto">
          <a:xfrm>
            <a:off x="1199155" y="1373748"/>
            <a:ext cx="4295472" cy="2808312"/>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NZ" sz="2000" dirty="0">
              <a:gradFill>
                <a:gsLst>
                  <a:gs pos="5439">
                    <a:srgbClr val="F8F8F8"/>
                  </a:gs>
                  <a:gs pos="10000">
                    <a:srgbClr val="F8F8F8"/>
                  </a:gs>
                </a:gsLst>
                <a:lin ang="5400000" scaled="0"/>
              </a:gradFill>
            </a:endParaRPr>
          </a:p>
        </p:txBody>
      </p:sp>
      <p:sp>
        <p:nvSpPr>
          <p:cNvPr id="8" name="TextBox 7"/>
          <p:cNvSpPr txBox="1"/>
          <p:nvPr/>
        </p:nvSpPr>
        <p:spPr>
          <a:xfrm>
            <a:off x="2105795" y="2088054"/>
            <a:ext cx="2507776" cy="1292662"/>
          </a:xfrm>
          <a:prstGeom prst="rect">
            <a:avLst/>
          </a:prstGeom>
          <a:noFill/>
        </p:spPr>
        <p:txBody>
          <a:bodyPr wrap="square" lIns="182880" tIns="146304" rIns="182880" bIns="146304" rtlCol="0">
            <a:spAutoFit/>
          </a:bodyPr>
          <a:lstStyle/>
          <a:p>
            <a:pPr>
              <a:lnSpc>
                <a:spcPct val="90000"/>
              </a:lnSpc>
              <a:spcAft>
                <a:spcPts val="600"/>
              </a:spcAft>
            </a:pPr>
            <a:r>
              <a:rPr lang="en-NZ" sz="2400" dirty="0">
                <a:solidFill>
                  <a:schemeClr val="bg1"/>
                </a:solidFill>
              </a:rPr>
              <a:t>OIDC – Access token plus signed ID token</a:t>
            </a:r>
          </a:p>
        </p:txBody>
      </p:sp>
      <p:sp>
        <p:nvSpPr>
          <p:cNvPr id="11" name="TextBox 10"/>
          <p:cNvSpPr txBox="1"/>
          <p:nvPr/>
        </p:nvSpPr>
        <p:spPr>
          <a:xfrm>
            <a:off x="8234461" y="2088054"/>
            <a:ext cx="2154405" cy="960263"/>
          </a:xfrm>
          <a:prstGeom prst="rect">
            <a:avLst/>
          </a:prstGeom>
          <a:noFill/>
        </p:spPr>
        <p:txBody>
          <a:bodyPr wrap="square" lIns="182880" tIns="146304" rIns="182880" bIns="146304" rtlCol="0">
            <a:spAutoFit/>
          </a:bodyPr>
          <a:lstStyle/>
          <a:p>
            <a:pPr>
              <a:lnSpc>
                <a:spcPct val="90000"/>
              </a:lnSpc>
              <a:spcAft>
                <a:spcPts val="600"/>
              </a:spcAft>
            </a:pPr>
            <a:r>
              <a:rPr lang="en-NZ" sz="2400" dirty="0">
                <a:solidFill>
                  <a:schemeClr val="bg1"/>
                </a:solidFill>
              </a:rPr>
              <a:t>OAuth – Access token</a:t>
            </a:r>
          </a:p>
        </p:txBody>
      </p:sp>
      <p:sp>
        <p:nvSpPr>
          <p:cNvPr id="14" name="Oval 13"/>
          <p:cNvSpPr/>
          <p:nvPr/>
        </p:nvSpPr>
        <p:spPr bwMode="auto">
          <a:xfrm>
            <a:off x="4047730" y="4182060"/>
            <a:ext cx="4386653" cy="2808312"/>
          </a:xfrm>
          <a:prstGeom prst="ellipse">
            <a:avLst/>
          </a:prstGeom>
          <a:solidFill>
            <a:schemeClr val="accent2"/>
          </a:solid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NZ" sz="2000" dirty="0">
              <a:gradFill>
                <a:gsLst>
                  <a:gs pos="5439">
                    <a:srgbClr val="F8F8F8"/>
                  </a:gs>
                  <a:gs pos="10000">
                    <a:srgbClr val="F8F8F8"/>
                  </a:gs>
                </a:gsLst>
                <a:lin ang="5400000" scaled="0"/>
              </a:gradFill>
            </a:endParaRPr>
          </a:p>
        </p:txBody>
      </p:sp>
      <p:sp>
        <p:nvSpPr>
          <p:cNvPr id="15" name="TextBox 14"/>
          <p:cNvSpPr txBox="1"/>
          <p:nvPr/>
        </p:nvSpPr>
        <p:spPr>
          <a:xfrm>
            <a:off x="5103296" y="5369470"/>
            <a:ext cx="2232248" cy="627864"/>
          </a:xfrm>
          <a:prstGeom prst="rect">
            <a:avLst/>
          </a:prstGeom>
          <a:noFill/>
        </p:spPr>
        <p:txBody>
          <a:bodyPr wrap="square" lIns="182880" tIns="146304" rIns="182880" bIns="146304" rtlCol="0">
            <a:spAutoFit/>
          </a:bodyPr>
          <a:lstStyle/>
          <a:p>
            <a:pPr>
              <a:lnSpc>
                <a:spcPct val="90000"/>
              </a:lnSpc>
              <a:spcAft>
                <a:spcPts val="600"/>
              </a:spcAft>
            </a:pPr>
            <a:r>
              <a:rPr lang="en-NZ" sz="2400" dirty="0">
                <a:solidFill>
                  <a:schemeClr val="bg1"/>
                </a:solidFill>
              </a:rPr>
              <a:t>Refresh token</a:t>
            </a:r>
          </a:p>
        </p:txBody>
      </p:sp>
    </p:spTree>
    <p:extLst>
      <p:ext uri="{BB962C8B-B14F-4D97-AF65-F5344CB8AC3E}">
        <p14:creationId xmlns:p14="http://schemas.microsoft.com/office/powerpoint/2010/main" val="330266488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chemeClr val="bg1"/>
                </a:solidFill>
              </a:rPr>
              <a:t>OIDC and OAuth 2.0 endpoints</a:t>
            </a:r>
          </a:p>
        </p:txBody>
      </p:sp>
      <p:sp>
        <p:nvSpPr>
          <p:cNvPr id="17" name="TextBox 16"/>
          <p:cNvSpPr txBox="1"/>
          <p:nvPr/>
        </p:nvSpPr>
        <p:spPr>
          <a:xfrm>
            <a:off x="6722293" y="2859589"/>
            <a:ext cx="2376264" cy="664797"/>
          </a:xfrm>
          <a:prstGeom prst="rect">
            <a:avLst/>
          </a:prstGeom>
          <a:noFill/>
        </p:spPr>
        <p:txBody>
          <a:bodyPr wrap="square" lIns="182880" tIns="146304" rIns="182880" bIns="146304" rtlCol="0">
            <a:spAutoFit/>
          </a:bodyPr>
          <a:lstStyle/>
          <a:p>
            <a:r>
              <a:rPr lang="en-NZ" sz="2400" dirty="0">
                <a:solidFill>
                  <a:srgbClr val="FFFFFF"/>
                </a:solidFill>
              </a:rPr>
              <a:t>/token</a:t>
            </a:r>
          </a:p>
        </p:txBody>
      </p:sp>
      <p:sp>
        <p:nvSpPr>
          <p:cNvPr id="18" name="TextBox 17"/>
          <p:cNvSpPr txBox="1"/>
          <p:nvPr/>
        </p:nvSpPr>
        <p:spPr>
          <a:xfrm>
            <a:off x="6722293" y="1697062"/>
            <a:ext cx="2376264" cy="627864"/>
          </a:xfrm>
          <a:prstGeom prst="rect">
            <a:avLst/>
          </a:prstGeom>
          <a:noFill/>
        </p:spPr>
        <p:txBody>
          <a:bodyPr wrap="square" lIns="182880" tIns="146304" rIns="182880" bIns="146304" rtlCol="0">
            <a:spAutoFit/>
          </a:bodyPr>
          <a:lstStyle/>
          <a:p>
            <a:pPr>
              <a:lnSpc>
                <a:spcPct val="90000"/>
              </a:lnSpc>
              <a:spcAft>
                <a:spcPts val="600"/>
              </a:spcAft>
            </a:pPr>
            <a:r>
              <a:rPr lang="en-NZ" sz="2400" dirty="0">
                <a:solidFill>
                  <a:srgbClr val="FFFFFF"/>
                </a:solidFill>
              </a:rPr>
              <a:t>/authorize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685" y="2541167"/>
            <a:ext cx="2601185" cy="2601185"/>
          </a:xfrm>
          <a:prstGeom prst="rect">
            <a:avLst/>
          </a:prstGeom>
        </p:spPr>
      </p:pic>
      <p:sp>
        <p:nvSpPr>
          <p:cNvPr id="10" name="TextBox 9"/>
          <p:cNvSpPr txBox="1"/>
          <p:nvPr/>
        </p:nvSpPr>
        <p:spPr>
          <a:xfrm>
            <a:off x="6722293" y="4059049"/>
            <a:ext cx="2376264" cy="664797"/>
          </a:xfrm>
          <a:prstGeom prst="rect">
            <a:avLst/>
          </a:prstGeom>
          <a:noFill/>
        </p:spPr>
        <p:txBody>
          <a:bodyPr wrap="square" lIns="182880" tIns="146304" rIns="182880" bIns="146304" rtlCol="0">
            <a:spAutoFit/>
          </a:bodyPr>
          <a:lstStyle/>
          <a:p>
            <a:r>
              <a:rPr lang="en-NZ" sz="2400" dirty="0">
                <a:solidFill>
                  <a:srgbClr val="FFFFFF"/>
                </a:solidFill>
              </a:rPr>
              <a:t>/discovery</a:t>
            </a:r>
          </a:p>
        </p:txBody>
      </p:sp>
      <p:sp>
        <p:nvSpPr>
          <p:cNvPr id="11" name="TextBox 10"/>
          <p:cNvSpPr txBox="1"/>
          <p:nvPr/>
        </p:nvSpPr>
        <p:spPr>
          <a:xfrm>
            <a:off x="6722293" y="5258510"/>
            <a:ext cx="2376264" cy="664797"/>
          </a:xfrm>
          <a:prstGeom prst="rect">
            <a:avLst/>
          </a:prstGeom>
          <a:noFill/>
        </p:spPr>
        <p:txBody>
          <a:bodyPr wrap="square" lIns="182880" tIns="146304" rIns="182880" bIns="146304" rtlCol="0">
            <a:spAutoFit/>
          </a:bodyPr>
          <a:lstStyle/>
          <a:p>
            <a:r>
              <a:rPr lang="en-NZ" sz="2400" dirty="0">
                <a:solidFill>
                  <a:srgbClr val="FFFFFF"/>
                </a:solidFill>
              </a:rPr>
              <a:t>/userinfo</a:t>
            </a:r>
          </a:p>
        </p:txBody>
      </p:sp>
    </p:spTree>
    <p:extLst>
      <p:ext uri="{BB962C8B-B14F-4D97-AF65-F5344CB8AC3E}">
        <p14:creationId xmlns:p14="http://schemas.microsoft.com/office/powerpoint/2010/main" val="250190671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chemeClr val="bg1"/>
                </a:solidFill>
              </a:rPr>
              <a:t>OIDC and OAuth 2.0 Flows</a:t>
            </a:r>
          </a:p>
        </p:txBody>
      </p:sp>
      <p:sp>
        <p:nvSpPr>
          <p:cNvPr id="17" name="TextBox 16"/>
          <p:cNvSpPr txBox="1"/>
          <p:nvPr/>
        </p:nvSpPr>
        <p:spPr>
          <a:xfrm>
            <a:off x="5786189" y="2618904"/>
            <a:ext cx="2376264" cy="664797"/>
          </a:xfrm>
          <a:prstGeom prst="rect">
            <a:avLst/>
          </a:prstGeom>
          <a:noFill/>
        </p:spPr>
        <p:txBody>
          <a:bodyPr wrap="square" lIns="182880" tIns="146304" rIns="182880" bIns="146304" rtlCol="0">
            <a:spAutoFit/>
          </a:bodyPr>
          <a:lstStyle/>
          <a:p>
            <a:r>
              <a:rPr lang="en-NZ" sz="2400" dirty="0">
                <a:solidFill>
                  <a:schemeClr val="bg1">
                    <a:lumMod val="95000"/>
                  </a:schemeClr>
                </a:solidFill>
              </a:rPr>
              <a:t>Implicit Grant</a:t>
            </a:r>
          </a:p>
        </p:txBody>
      </p:sp>
      <p:sp>
        <p:nvSpPr>
          <p:cNvPr id="18" name="TextBox 17"/>
          <p:cNvSpPr txBox="1"/>
          <p:nvPr/>
        </p:nvSpPr>
        <p:spPr>
          <a:xfrm>
            <a:off x="5786189" y="1697062"/>
            <a:ext cx="3816424" cy="664797"/>
          </a:xfrm>
          <a:prstGeom prst="rect">
            <a:avLst/>
          </a:prstGeom>
          <a:noFill/>
        </p:spPr>
        <p:txBody>
          <a:bodyPr wrap="square" lIns="182880" tIns="146304" rIns="182880" bIns="146304" rtlCol="0">
            <a:spAutoFit/>
          </a:bodyPr>
          <a:lstStyle/>
          <a:p>
            <a:r>
              <a:rPr lang="en-NZ" sz="2400" dirty="0">
                <a:solidFill>
                  <a:schemeClr val="bg1">
                    <a:lumMod val="95000"/>
                  </a:schemeClr>
                </a:solidFill>
              </a:rPr>
              <a:t>Authorisation Code Grant</a:t>
            </a:r>
          </a:p>
        </p:txBody>
      </p:sp>
      <p:sp>
        <p:nvSpPr>
          <p:cNvPr id="10" name="TextBox 9"/>
          <p:cNvSpPr txBox="1"/>
          <p:nvPr/>
        </p:nvSpPr>
        <p:spPr>
          <a:xfrm>
            <a:off x="5786189" y="3540746"/>
            <a:ext cx="4536504" cy="664797"/>
          </a:xfrm>
          <a:prstGeom prst="rect">
            <a:avLst/>
          </a:prstGeom>
          <a:noFill/>
        </p:spPr>
        <p:txBody>
          <a:bodyPr wrap="square" lIns="182880" tIns="146304" rIns="182880" bIns="146304" rtlCol="0">
            <a:spAutoFit/>
          </a:bodyPr>
          <a:lstStyle/>
          <a:p>
            <a:r>
              <a:rPr lang="en-NZ" sz="2400" dirty="0">
                <a:solidFill>
                  <a:schemeClr val="bg1">
                    <a:lumMod val="95000"/>
                  </a:schemeClr>
                </a:solidFill>
              </a:rPr>
              <a:t>Client Credentials Grant</a:t>
            </a:r>
          </a:p>
        </p:txBody>
      </p:sp>
      <p:sp>
        <p:nvSpPr>
          <p:cNvPr id="11" name="TextBox 10"/>
          <p:cNvSpPr txBox="1"/>
          <p:nvPr/>
        </p:nvSpPr>
        <p:spPr>
          <a:xfrm>
            <a:off x="5786189" y="4462588"/>
            <a:ext cx="6336704" cy="664797"/>
          </a:xfrm>
          <a:prstGeom prst="rect">
            <a:avLst/>
          </a:prstGeom>
          <a:noFill/>
        </p:spPr>
        <p:txBody>
          <a:bodyPr wrap="square" lIns="182880" tIns="146304" rIns="182880" bIns="146304" rtlCol="0">
            <a:spAutoFit/>
          </a:bodyPr>
          <a:lstStyle/>
          <a:p>
            <a:r>
              <a:rPr lang="en-NZ" sz="2400" dirty="0">
                <a:solidFill>
                  <a:schemeClr val="bg1">
                    <a:lumMod val="95000"/>
                  </a:schemeClr>
                </a:solidFill>
              </a:rPr>
              <a:t>Resource Owner Password Credentials Grant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701" y="2309775"/>
            <a:ext cx="2601185" cy="2601185"/>
          </a:xfrm>
          <a:prstGeom prst="rect">
            <a:avLst/>
          </a:prstGeom>
        </p:spPr>
      </p:pic>
      <p:sp>
        <p:nvSpPr>
          <p:cNvPr id="4" name="Rectangle 3"/>
          <p:cNvSpPr/>
          <p:nvPr/>
        </p:nvSpPr>
        <p:spPr>
          <a:xfrm>
            <a:off x="5877546" y="5385487"/>
            <a:ext cx="1096775" cy="461665"/>
          </a:xfrm>
          <a:prstGeom prst="rect">
            <a:avLst/>
          </a:prstGeom>
        </p:spPr>
        <p:txBody>
          <a:bodyPr wrap="none">
            <a:spAutoFit/>
          </a:bodyPr>
          <a:lstStyle/>
          <a:p>
            <a:r>
              <a:rPr lang="en-NZ" sz="2400" dirty="0">
                <a:solidFill>
                  <a:schemeClr val="bg1">
                    <a:lumMod val="95000"/>
                  </a:schemeClr>
                </a:solidFill>
              </a:rPr>
              <a:t>Hybrid</a:t>
            </a:r>
          </a:p>
        </p:txBody>
      </p:sp>
    </p:spTree>
    <p:extLst>
      <p:ext uri="{BB962C8B-B14F-4D97-AF65-F5344CB8AC3E}">
        <p14:creationId xmlns:p14="http://schemas.microsoft.com/office/powerpoint/2010/main" val="293841096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sz="4800" dirty="0"/>
              <a:t>Manipulate (A)AD using API</a:t>
            </a:r>
          </a:p>
        </p:txBody>
      </p:sp>
      <p:sp>
        <p:nvSpPr>
          <p:cNvPr id="4" name="Rectangle 3"/>
          <p:cNvSpPr/>
          <p:nvPr/>
        </p:nvSpPr>
        <p:spPr bwMode="auto">
          <a:xfrm>
            <a:off x="4842376" y="2672199"/>
            <a:ext cx="2733393" cy="134299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3" tIns="146218" rIns="182773" bIns="146218" numCol="1" spcCol="0" rtlCol="0" fromWordArt="0" anchor="t" anchorCtr="0" forceAA="0" compatLnSpc="1">
            <a:prstTxWarp prst="textNoShape">
              <a:avLst/>
            </a:prstTxWarp>
            <a:noAutofit/>
          </a:bodyPr>
          <a:lstStyle/>
          <a:p>
            <a:pPr algn="ctr" defTabSz="931927" fontAlgn="base">
              <a:lnSpc>
                <a:spcPct val="90000"/>
              </a:lnSpc>
              <a:spcBef>
                <a:spcPct val="0"/>
              </a:spcBef>
              <a:spcAft>
                <a:spcPct val="0"/>
              </a:spcAft>
            </a:pPr>
            <a:endParaRPr lang="en-NZ" sz="1600" dirty="0">
              <a:gradFill>
                <a:gsLst>
                  <a:gs pos="0">
                    <a:srgbClr val="FFFFFF"/>
                  </a:gs>
                  <a:gs pos="100000">
                    <a:srgbClr val="FFFFFF"/>
                  </a:gs>
                </a:gsLst>
                <a:lin ang="5400000" scaled="0"/>
              </a:gradFill>
              <a:ea typeface="Segoe UI" pitchFamily="34" charset="0"/>
              <a:cs typeface="Segoe UI" pitchFamily="34" charset="0"/>
            </a:endParaRPr>
          </a:p>
          <a:p>
            <a:pPr algn="ctr" defTabSz="931927" fontAlgn="base">
              <a:lnSpc>
                <a:spcPct val="90000"/>
              </a:lnSpc>
              <a:spcBef>
                <a:spcPct val="0"/>
              </a:spcBef>
              <a:spcAft>
                <a:spcPct val="0"/>
              </a:spcAft>
            </a:pPr>
            <a:r>
              <a:rPr lang="en-NZ" sz="4000" dirty="0">
                <a:gradFill>
                  <a:gsLst>
                    <a:gs pos="0">
                      <a:srgbClr val="FFFFFF"/>
                    </a:gs>
                    <a:gs pos="100000">
                      <a:srgbClr val="FFFFFF"/>
                    </a:gs>
                  </a:gsLst>
                  <a:lin ang="5400000" scaled="0"/>
                </a:gradFill>
                <a:latin typeface="Segoe UI Light"/>
                <a:ea typeface="Segoe UI" pitchFamily="34" charset="0"/>
                <a:cs typeface="Segoe UI" pitchFamily="34" charset="0"/>
              </a:rPr>
              <a:t>(A)AD</a:t>
            </a:r>
          </a:p>
        </p:txBody>
      </p:sp>
      <p:cxnSp>
        <p:nvCxnSpPr>
          <p:cNvPr id="11" name="Straight Arrow Connector 10"/>
          <p:cNvCxnSpPr>
            <a:stCxn id="4" idx="2"/>
          </p:cNvCxnSpPr>
          <p:nvPr/>
        </p:nvCxnSpPr>
        <p:spPr>
          <a:xfrm>
            <a:off x="6209071" y="4015202"/>
            <a:ext cx="0" cy="1133465"/>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bwMode="auto">
          <a:xfrm>
            <a:off x="8942470" y="3065879"/>
            <a:ext cx="2359743" cy="155293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3" tIns="146218" rIns="182773" bIns="146218" numCol="1" spcCol="0" rtlCol="0" fromWordArt="0" anchor="t" anchorCtr="0" forceAA="0" compatLnSpc="1">
            <a:prstTxWarp prst="textNoShape">
              <a:avLst/>
            </a:prstTxWarp>
            <a:noAutofit/>
          </a:bodyPr>
          <a:lstStyle/>
          <a:p>
            <a:pPr algn="ctr" defTabSz="931927" fontAlgn="base">
              <a:lnSpc>
                <a:spcPct val="90000"/>
              </a:lnSpc>
              <a:spcBef>
                <a:spcPct val="0"/>
              </a:spcBef>
              <a:spcAft>
                <a:spcPct val="0"/>
              </a:spcAft>
            </a:pPr>
            <a:r>
              <a:rPr lang="en-NZ" sz="2400" dirty="0">
                <a:gradFill>
                  <a:gsLst>
                    <a:gs pos="0">
                      <a:srgbClr val="FFFFFF"/>
                    </a:gs>
                    <a:gs pos="100000">
                      <a:srgbClr val="FFFFFF"/>
                    </a:gs>
                  </a:gsLst>
                  <a:lin ang="5400000" scaled="0"/>
                </a:gradFill>
                <a:ea typeface="Segoe UI" pitchFamily="34" charset="0"/>
                <a:cs typeface="Segoe UI" pitchFamily="34" charset="0"/>
              </a:rPr>
              <a:t>Use token in REST call to  endpoint</a:t>
            </a:r>
          </a:p>
        </p:txBody>
      </p:sp>
      <p:cxnSp>
        <p:nvCxnSpPr>
          <p:cNvPr id="14" name="Straight Arrow Connector 13"/>
          <p:cNvCxnSpPr/>
          <p:nvPr/>
        </p:nvCxnSpPr>
        <p:spPr>
          <a:xfrm flipV="1">
            <a:off x="7166498" y="4686693"/>
            <a:ext cx="2558846" cy="930622"/>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1"/>
            <a:endCxn id="4" idx="3"/>
          </p:cNvCxnSpPr>
          <p:nvPr/>
        </p:nvCxnSpPr>
        <p:spPr>
          <a:xfrm flipH="1" flipV="1">
            <a:off x="7575772" y="3343697"/>
            <a:ext cx="1366697" cy="498651"/>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Hexagon 20"/>
          <p:cNvSpPr/>
          <p:nvPr/>
        </p:nvSpPr>
        <p:spPr bwMode="auto">
          <a:xfrm>
            <a:off x="5353668" y="5148660"/>
            <a:ext cx="1740311" cy="1237390"/>
          </a:xfrm>
          <a:prstGeom prst="hexag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3" tIns="146218" rIns="182773" bIns="146218" numCol="1" spcCol="0" rtlCol="0" fromWordArt="0" anchor="t" anchorCtr="0" forceAA="0" compatLnSpc="1">
            <a:prstTxWarp prst="textNoShape">
              <a:avLst/>
            </a:prstTxWarp>
            <a:noAutofit/>
          </a:bodyPr>
          <a:lstStyle/>
          <a:p>
            <a:pPr algn="ctr" defTabSz="931927" fontAlgn="base">
              <a:lnSpc>
                <a:spcPct val="90000"/>
              </a:lnSpc>
              <a:spcBef>
                <a:spcPct val="0"/>
              </a:spcBef>
              <a:spcAft>
                <a:spcPct val="0"/>
              </a:spcAft>
            </a:pPr>
            <a:r>
              <a:rPr lang="en-NZ" sz="2400" dirty="0">
                <a:gradFill>
                  <a:gsLst>
                    <a:gs pos="0">
                      <a:srgbClr val="FFFFFF"/>
                    </a:gs>
                    <a:gs pos="100000">
                      <a:srgbClr val="FFFFFF"/>
                    </a:gs>
                  </a:gsLst>
                  <a:lin ang="5400000" scaled="0"/>
                </a:gradFill>
                <a:ea typeface="Segoe UI" pitchFamily="34" charset="0"/>
                <a:cs typeface="Segoe UI" pitchFamily="34" charset="0"/>
              </a:rPr>
              <a:t>Token issued</a:t>
            </a:r>
          </a:p>
        </p:txBody>
      </p:sp>
      <p:sp>
        <p:nvSpPr>
          <p:cNvPr id="28" name="Rectangle 27"/>
          <p:cNvSpPr/>
          <p:nvPr/>
        </p:nvSpPr>
        <p:spPr bwMode="auto">
          <a:xfrm>
            <a:off x="1492043" y="2700807"/>
            <a:ext cx="2227006" cy="12978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73" tIns="146218" rIns="182773" bIns="146218" numCol="1" spcCol="0" rtlCol="0" fromWordArt="0" anchor="t" anchorCtr="0" forceAA="0" compatLnSpc="1">
            <a:prstTxWarp prst="textNoShape">
              <a:avLst/>
            </a:prstTxWarp>
            <a:noAutofit/>
          </a:bodyPr>
          <a:lstStyle/>
          <a:p>
            <a:pPr algn="ctr" defTabSz="931927" fontAlgn="base">
              <a:lnSpc>
                <a:spcPct val="90000"/>
              </a:lnSpc>
              <a:spcBef>
                <a:spcPct val="0"/>
              </a:spcBef>
              <a:spcAft>
                <a:spcPct val="0"/>
              </a:spcAft>
            </a:pPr>
            <a:r>
              <a:rPr lang="en-NZ" sz="2400" dirty="0">
                <a:gradFill>
                  <a:gsLst>
                    <a:gs pos="0">
                      <a:srgbClr val="FFFFFF"/>
                    </a:gs>
                    <a:gs pos="100000">
                      <a:srgbClr val="FFFFFF"/>
                    </a:gs>
                  </a:gsLst>
                  <a:lin ang="5400000" scaled="0"/>
                </a:gradFill>
                <a:ea typeface="Segoe UI" pitchFamily="34" charset="0"/>
                <a:cs typeface="Segoe UI" pitchFamily="34" charset="0"/>
              </a:rPr>
              <a:t>Use OAuth endpoint to get token</a:t>
            </a:r>
          </a:p>
        </p:txBody>
      </p:sp>
      <p:cxnSp>
        <p:nvCxnSpPr>
          <p:cNvPr id="31" name="Straight Arrow Connector 30"/>
          <p:cNvCxnSpPr>
            <a:stCxn id="28" idx="3"/>
            <a:endCxn id="4" idx="1"/>
          </p:cNvCxnSpPr>
          <p:nvPr/>
        </p:nvCxnSpPr>
        <p:spPr>
          <a:xfrm flipV="1">
            <a:off x="3719049" y="3343704"/>
            <a:ext cx="1123330" cy="6033"/>
          </a:xfrm>
          <a:prstGeom prst="straightConnector1">
            <a:avLst/>
          </a:prstGeom>
          <a:ln w="762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926" y="2700807"/>
            <a:ext cx="4095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1823" y="4306058"/>
            <a:ext cx="4095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1795" y="5357780"/>
            <a:ext cx="4095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7007" y="2940039"/>
            <a:ext cx="409575"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8612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42" y="243240"/>
            <a:ext cx="11430991" cy="6508044"/>
          </a:xfrm>
          <a:prstGeom prst="rect">
            <a:avLst/>
          </a:prstGeom>
        </p:spPr>
      </p:pic>
      <p:sp>
        <p:nvSpPr>
          <p:cNvPr id="3" name="Rectangle 2"/>
          <p:cNvSpPr/>
          <p:nvPr/>
        </p:nvSpPr>
        <p:spPr bwMode="auto">
          <a:xfrm>
            <a:off x="961653" y="2921198"/>
            <a:ext cx="2088232" cy="1008112"/>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986663" y="4073326"/>
            <a:ext cx="2063222" cy="1008112"/>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986663" y="5225454"/>
            <a:ext cx="2063222" cy="1008112"/>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3841973" y="2927106"/>
            <a:ext cx="2016224" cy="1506259"/>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6578277" y="4721398"/>
            <a:ext cx="2088232" cy="1512168"/>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9386589" y="2944524"/>
            <a:ext cx="2088232" cy="984786"/>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42827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107" y="0"/>
            <a:ext cx="8248261" cy="6994525"/>
          </a:xfrm>
          <a:prstGeom prst="rect">
            <a:avLst/>
          </a:prstGeom>
        </p:spPr>
      </p:pic>
      <p:sp>
        <p:nvSpPr>
          <p:cNvPr id="5" name="Rectangle 4"/>
          <p:cNvSpPr/>
          <p:nvPr/>
        </p:nvSpPr>
        <p:spPr bwMode="auto">
          <a:xfrm>
            <a:off x="7298357" y="1913086"/>
            <a:ext cx="720080" cy="288032"/>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6362253" y="3065214"/>
            <a:ext cx="432048" cy="344882"/>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7658397" y="4361358"/>
            <a:ext cx="850379" cy="360040"/>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4202013" y="3713286"/>
            <a:ext cx="1224136" cy="432048"/>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5354141" y="5009430"/>
            <a:ext cx="864096" cy="360040"/>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20546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38" y="3954463"/>
            <a:ext cx="8229599" cy="1181862"/>
          </a:xfrm>
        </p:spPr>
        <p:txBody>
          <a:bodyPr/>
          <a:lstStyle/>
          <a:p>
            <a:r>
              <a:rPr lang="en-US" dirty="0"/>
              <a:t>Using Visual Studio 2015 for OIDC / OAuth 2.0 with Azure AD</a:t>
            </a:r>
          </a:p>
        </p:txBody>
      </p:sp>
    </p:spTree>
    <p:extLst>
      <p:ext uri="{BB962C8B-B14F-4D97-AF65-F5344CB8AC3E}">
        <p14:creationId xmlns:p14="http://schemas.microsoft.com/office/powerpoint/2010/main" val="2982583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831" y="0"/>
            <a:ext cx="11618813" cy="6994525"/>
          </a:xfrm>
          <a:prstGeom prst="rect">
            <a:avLst/>
          </a:prstGeom>
        </p:spPr>
      </p:pic>
      <p:sp>
        <p:nvSpPr>
          <p:cNvPr id="5" name="Rectangle 4"/>
          <p:cNvSpPr/>
          <p:nvPr/>
        </p:nvSpPr>
        <p:spPr bwMode="auto">
          <a:xfrm>
            <a:off x="2977877" y="1481038"/>
            <a:ext cx="1080120" cy="1008112"/>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6434261" y="4793406"/>
            <a:ext cx="3312368" cy="266274"/>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3445929" y="5153446"/>
            <a:ext cx="2340260" cy="360040"/>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6408060" y="5441478"/>
            <a:ext cx="2042425" cy="288031"/>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95190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2473"/>
            <a:ext cx="12436475" cy="5629578"/>
          </a:xfrm>
          <a:prstGeom prst="rect">
            <a:avLst/>
          </a:prstGeom>
        </p:spPr>
      </p:pic>
      <p:sp>
        <p:nvSpPr>
          <p:cNvPr id="3" name="Rectangle 2"/>
          <p:cNvSpPr/>
          <p:nvPr/>
        </p:nvSpPr>
        <p:spPr bwMode="auto">
          <a:xfrm>
            <a:off x="4850085" y="4073326"/>
            <a:ext cx="1368152" cy="360040"/>
          </a:xfrm>
          <a:prstGeom prst="rect">
            <a:avLst/>
          </a:prstGeom>
          <a:noFill/>
          <a:ln w="6350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401397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chemeClr val="bg1"/>
                </a:solidFill>
              </a:rPr>
              <a:t>OIDC and OAuth 2.0 Stacks</a:t>
            </a:r>
          </a:p>
        </p:txBody>
      </p:sp>
      <p:sp>
        <p:nvSpPr>
          <p:cNvPr id="17" name="TextBox 16"/>
          <p:cNvSpPr txBox="1"/>
          <p:nvPr/>
        </p:nvSpPr>
        <p:spPr>
          <a:xfrm>
            <a:off x="6839201" y="4782458"/>
            <a:ext cx="4527608" cy="1772793"/>
          </a:xfrm>
          <a:prstGeom prst="rect">
            <a:avLst/>
          </a:prstGeom>
          <a:noFill/>
        </p:spPr>
        <p:txBody>
          <a:bodyPr wrap="square" lIns="182880" tIns="146304" rIns="182880" bIns="146304" rtlCol="0">
            <a:spAutoFit/>
          </a:bodyPr>
          <a:lstStyle/>
          <a:p>
            <a:r>
              <a:rPr lang="en-NZ" sz="2400" dirty="0">
                <a:solidFill>
                  <a:schemeClr val="bg1"/>
                </a:solidFill>
              </a:rPr>
              <a:t>ADAL - Library to abstract implementation of underlying protocol. </a:t>
            </a:r>
          </a:p>
          <a:p>
            <a:r>
              <a:rPr lang="en-NZ" sz="2400" dirty="0">
                <a:solidFill>
                  <a:schemeClr val="bg1"/>
                </a:solidFill>
              </a:rPr>
              <a:t>(Currently based on OIDC)</a:t>
            </a:r>
            <a:endParaRPr lang="en-NZ" sz="2400" dirty="0">
              <a:solidFill>
                <a:srgbClr val="FFFFFF"/>
              </a:solidFill>
            </a:endParaRPr>
          </a:p>
        </p:txBody>
      </p:sp>
      <p:sp>
        <p:nvSpPr>
          <p:cNvPr id="18" name="TextBox 17"/>
          <p:cNvSpPr txBox="1"/>
          <p:nvPr/>
        </p:nvSpPr>
        <p:spPr>
          <a:xfrm>
            <a:off x="1609725" y="4782458"/>
            <a:ext cx="4208020" cy="960263"/>
          </a:xfrm>
          <a:prstGeom prst="rect">
            <a:avLst/>
          </a:prstGeom>
          <a:noFill/>
        </p:spPr>
        <p:txBody>
          <a:bodyPr wrap="square" lIns="182880" tIns="146304" rIns="182880" bIns="146304" rtlCol="0">
            <a:spAutoFit/>
          </a:bodyPr>
          <a:lstStyle/>
          <a:p>
            <a:pPr>
              <a:lnSpc>
                <a:spcPct val="90000"/>
              </a:lnSpc>
              <a:spcAft>
                <a:spcPts val="600"/>
              </a:spcAft>
            </a:pPr>
            <a:r>
              <a:rPr lang="en-NZ" sz="2400" dirty="0">
                <a:solidFill>
                  <a:srgbClr val="FFFFFF"/>
                </a:solidFill>
              </a:rPr>
              <a:t>OWIN – NuGet Package for OIDC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797" y="1697062"/>
            <a:ext cx="2601185" cy="260118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2413" y="1697061"/>
            <a:ext cx="2601185" cy="2601185"/>
          </a:xfrm>
          <a:prstGeom prst="rect">
            <a:avLst/>
          </a:prstGeom>
        </p:spPr>
      </p:pic>
    </p:spTree>
    <p:extLst>
      <p:ext uri="{BB962C8B-B14F-4D97-AF65-F5344CB8AC3E}">
        <p14:creationId xmlns:p14="http://schemas.microsoft.com/office/powerpoint/2010/main" val="354512096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Rectangle 4"/>
          <p:cNvSpPr/>
          <p:nvPr/>
        </p:nvSpPr>
        <p:spPr>
          <a:xfrm>
            <a:off x="1177677" y="1973768"/>
            <a:ext cx="10081120" cy="3046988"/>
          </a:xfrm>
          <a:prstGeom prst="rect">
            <a:avLst/>
          </a:prstGeom>
        </p:spPr>
        <p:txBody>
          <a:bodyPr wrap="square" anchor="ctr">
            <a:spAutoFit/>
          </a:bodyPr>
          <a:lstStyle/>
          <a:p>
            <a:r>
              <a:rPr lang="en-NZ" sz="4800" b="1" dirty="0">
                <a:latin typeface="+mj-lt"/>
              </a:rPr>
              <a:t>OpenID Connect and OAuth 2.0 provide modern authentication across the Microsoft stack for both enterprise and mobile</a:t>
            </a:r>
            <a:endParaRPr lang="en-NZ" sz="4800" dirty="0">
              <a:latin typeface="+mj-lt"/>
            </a:endParaRPr>
          </a:p>
        </p:txBody>
      </p:sp>
    </p:spTree>
    <p:extLst>
      <p:ext uri="{BB962C8B-B14F-4D97-AF65-F5344CB8AC3E}">
        <p14:creationId xmlns:p14="http://schemas.microsoft.com/office/powerpoint/2010/main" val="211671710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05669" y="112886"/>
            <a:ext cx="10225136" cy="6768752"/>
          </a:xfrm>
          <a:prstGeom prst="rect">
            <a:avLst/>
          </a:prstGeom>
        </p:spPr>
      </p:pic>
    </p:spTree>
    <p:extLst>
      <p:ext uri="{BB962C8B-B14F-4D97-AF65-F5344CB8AC3E}">
        <p14:creationId xmlns:p14="http://schemas.microsoft.com/office/powerpoint/2010/main" val="411385112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chemeClr val="bg1"/>
                </a:solidFill>
              </a:rPr>
              <a:t>Active Directory Authentication Library (ADAL)</a:t>
            </a:r>
          </a:p>
        </p:txBody>
      </p:sp>
      <p:sp>
        <p:nvSpPr>
          <p:cNvPr id="17" name="TextBox 16"/>
          <p:cNvSpPr txBox="1"/>
          <p:nvPr/>
        </p:nvSpPr>
        <p:spPr>
          <a:xfrm>
            <a:off x="5786189" y="2295644"/>
            <a:ext cx="6480720" cy="1034129"/>
          </a:xfrm>
          <a:prstGeom prst="rect">
            <a:avLst/>
          </a:prstGeom>
          <a:noFill/>
        </p:spPr>
        <p:txBody>
          <a:bodyPr wrap="square" lIns="182880" tIns="146304" rIns="182880" bIns="146304" rtlCol="0">
            <a:spAutoFit/>
          </a:bodyPr>
          <a:lstStyle/>
          <a:p>
            <a:r>
              <a:rPr lang="en-NZ" sz="2400" dirty="0">
                <a:solidFill>
                  <a:srgbClr val="FFFFFF">
                    <a:lumMod val="95000"/>
                  </a:srgbClr>
                </a:solidFill>
              </a:rPr>
              <a:t>    .NET, Windows Store, UWP, iOS, Android,</a:t>
            </a:r>
          </a:p>
          <a:p>
            <a:r>
              <a:rPr lang="en-NZ" sz="2400" dirty="0">
                <a:solidFill>
                  <a:srgbClr val="FFFFFF">
                    <a:lumMod val="95000"/>
                  </a:srgbClr>
                </a:solidFill>
              </a:rPr>
              <a:t>    Node.JS, Java</a:t>
            </a:r>
          </a:p>
        </p:txBody>
      </p:sp>
      <p:sp>
        <p:nvSpPr>
          <p:cNvPr id="18" name="TextBox 17"/>
          <p:cNvSpPr txBox="1"/>
          <p:nvPr/>
        </p:nvSpPr>
        <p:spPr>
          <a:xfrm>
            <a:off x="5786189" y="1517055"/>
            <a:ext cx="3816424" cy="664797"/>
          </a:xfrm>
          <a:prstGeom prst="rect">
            <a:avLst/>
          </a:prstGeom>
          <a:noFill/>
        </p:spPr>
        <p:txBody>
          <a:bodyPr wrap="square" lIns="182880" tIns="146304" rIns="182880" bIns="146304" rtlCol="0">
            <a:spAutoFit/>
          </a:bodyPr>
          <a:lstStyle/>
          <a:p>
            <a:r>
              <a:rPr lang="en-NZ" sz="2400" dirty="0">
                <a:solidFill>
                  <a:srgbClr val="FFFFFF">
                    <a:lumMod val="95000"/>
                  </a:srgbClr>
                </a:solidFill>
              </a:rPr>
              <a:t>Multiple platforms</a:t>
            </a:r>
          </a:p>
        </p:txBody>
      </p:sp>
      <p:sp>
        <p:nvSpPr>
          <p:cNvPr id="10" name="TextBox 9"/>
          <p:cNvSpPr txBox="1"/>
          <p:nvPr/>
        </p:nvSpPr>
        <p:spPr>
          <a:xfrm>
            <a:off x="5786189" y="3443565"/>
            <a:ext cx="4536504" cy="664797"/>
          </a:xfrm>
          <a:prstGeom prst="rect">
            <a:avLst/>
          </a:prstGeom>
          <a:noFill/>
        </p:spPr>
        <p:txBody>
          <a:bodyPr wrap="square" lIns="182880" tIns="146304" rIns="182880" bIns="146304" rtlCol="0">
            <a:spAutoFit/>
          </a:bodyPr>
          <a:lstStyle/>
          <a:p>
            <a:r>
              <a:rPr lang="en-NZ" sz="2400" dirty="0">
                <a:solidFill>
                  <a:srgbClr val="FFFFFF">
                    <a:lumMod val="95000"/>
                  </a:srgbClr>
                </a:solidFill>
              </a:rPr>
              <a:t>Open source</a:t>
            </a:r>
          </a:p>
        </p:txBody>
      </p:sp>
      <p:sp>
        <p:nvSpPr>
          <p:cNvPr id="11" name="TextBox 10"/>
          <p:cNvSpPr txBox="1"/>
          <p:nvPr/>
        </p:nvSpPr>
        <p:spPr>
          <a:xfrm>
            <a:off x="5786189" y="4222154"/>
            <a:ext cx="6336704" cy="1034129"/>
          </a:xfrm>
          <a:prstGeom prst="rect">
            <a:avLst/>
          </a:prstGeom>
          <a:noFill/>
        </p:spPr>
        <p:txBody>
          <a:bodyPr wrap="square" lIns="182880" tIns="146304" rIns="182880" bIns="146304" rtlCol="0">
            <a:spAutoFit/>
          </a:bodyPr>
          <a:lstStyle/>
          <a:p>
            <a:r>
              <a:rPr lang="en-NZ" sz="2400" dirty="0">
                <a:solidFill>
                  <a:srgbClr val="FFFFFF">
                    <a:lumMod val="95000"/>
                  </a:srgbClr>
                </a:solidFill>
              </a:rPr>
              <a:t>Server 2016 and AAD with cache support and automatic refresh</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709" y="2807769"/>
            <a:ext cx="2601185" cy="2601185"/>
          </a:xfrm>
          <a:prstGeom prst="rect">
            <a:avLst/>
          </a:prstGeom>
        </p:spPr>
      </p:pic>
      <p:sp>
        <p:nvSpPr>
          <p:cNvPr id="12" name="Rectangle 11"/>
          <p:cNvSpPr/>
          <p:nvPr/>
        </p:nvSpPr>
        <p:spPr>
          <a:xfrm>
            <a:off x="5786189" y="5370075"/>
            <a:ext cx="6120680" cy="461665"/>
          </a:xfrm>
          <a:prstGeom prst="rect">
            <a:avLst/>
          </a:prstGeom>
        </p:spPr>
        <p:txBody>
          <a:bodyPr wrap="square">
            <a:spAutoFit/>
          </a:bodyPr>
          <a:lstStyle/>
          <a:p>
            <a:r>
              <a:rPr lang="en-NZ" sz="2400" b="1" dirty="0">
                <a:solidFill>
                  <a:srgbClr val="FFFFFF">
                    <a:lumMod val="95000"/>
                  </a:srgbClr>
                </a:solidFill>
              </a:rPr>
              <a:t>NOT</a:t>
            </a:r>
            <a:r>
              <a:rPr lang="en-NZ" sz="2400" dirty="0">
                <a:solidFill>
                  <a:srgbClr val="FFFFFF">
                    <a:lumMod val="95000"/>
                  </a:srgbClr>
                </a:solidFill>
              </a:rPr>
              <a:t> a protocol library </a:t>
            </a:r>
          </a:p>
        </p:txBody>
      </p:sp>
      <p:sp>
        <p:nvSpPr>
          <p:cNvPr id="13" name="Rectangle 12"/>
          <p:cNvSpPr/>
          <p:nvPr/>
        </p:nvSpPr>
        <p:spPr>
          <a:xfrm>
            <a:off x="5786189" y="5945534"/>
            <a:ext cx="6120680" cy="461665"/>
          </a:xfrm>
          <a:prstGeom prst="rect">
            <a:avLst/>
          </a:prstGeom>
        </p:spPr>
        <p:txBody>
          <a:bodyPr wrap="square">
            <a:spAutoFit/>
          </a:bodyPr>
          <a:lstStyle/>
          <a:p>
            <a:r>
              <a:rPr lang="en-NZ" sz="2400" dirty="0">
                <a:solidFill>
                  <a:srgbClr val="FFFFFF">
                    <a:lumMod val="95000"/>
                  </a:srgbClr>
                </a:solidFill>
              </a:rPr>
              <a:t>Works with ADFS and AAD only</a:t>
            </a:r>
          </a:p>
        </p:txBody>
      </p:sp>
    </p:spTree>
    <p:extLst>
      <p:ext uri="{BB962C8B-B14F-4D97-AF65-F5344CB8AC3E}">
        <p14:creationId xmlns:p14="http://schemas.microsoft.com/office/powerpoint/2010/main" val="130539685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chemeClr val="bg1"/>
                </a:solidFill>
              </a:rPr>
              <a:t>ADAL.NET</a:t>
            </a:r>
          </a:p>
        </p:txBody>
      </p:sp>
      <p:sp>
        <p:nvSpPr>
          <p:cNvPr id="17" name="TextBox 16"/>
          <p:cNvSpPr txBox="1"/>
          <p:nvPr/>
        </p:nvSpPr>
        <p:spPr>
          <a:xfrm>
            <a:off x="5786189" y="1724762"/>
            <a:ext cx="6480720" cy="664797"/>
          </a:xfrm>
          <a:prstGeom prst="rect">
            <a:avLst/>
          </a:prstGeom>
          <a:noFill/>
        </p:spPr>
        <p:txBody>
          <a:bodyPr wrap="square" lIns="182880" tIns="146304" rIns="182880" bIns="146304" rtlCol="0">
            <a:spAutoFit/>
          </a:bodyPr>
          <a:lstStyle/>
          <a:p>
            <a:r>
              <a:rPr lang="en-NZ" sz="2400" dirty="0">
                <a:solidFill>
                  <a:srgbClr val="FFFFFF">
                    <a:lumMod val="95000"/>
                  </a:srgbClr>
                </a:solidFill>
              </a:rPr>
              <a:t>Works with ADFS and AAD only</a:t>
            </a:r>
          </a:p>
        </p:txBody>
      </p:sp>
      <p:sp>
        <p:nvSpPr>
          <p:cNvPr id="18" name="TextBox 17"/>
          <p:cNvSpPr txBox="1"/>
          <p:nvPr/>
        </p:nvSpPr>
        <p:spPr>
          <a:xfrm>
            <a:off x="5786189" y="2646238"/>
            <a:ext cx="5256584" cy="664797"/>
          </a:xfrm>
          <a:prstGeom prst="rect">
            <a:avLst/>
          </a:prstGeom>
          <a:noFill/>
        </p:spPr>
        <p:txBody>
          <a:bodyPr wrap="square" lIns="182880" tIns="146304" rIns="182880" bIns="146304" rtlCol="0">
            <a:spAutoFit/>
          </a:bodyPr>
          <a:lstStyle/>
          <a:p>
            <a:r>
              <a:rPr lang="en-NZ" sz="2400" dirty="0">
                <a:solidFill>
                  <a:srgbClr val="FFFFFF">
                    <a:lumMod val="95000"/>
                  </a:srgbClr>
                </a:solidFill>
              </a:rPr>
              <a:t>Current (and last) version is 3.0</a:t>
            </a:r>
          </a:p>
        </p:txBody>
      </p:sp>
      <p:sp>
        <p:nvSpPr>
          <p:cNvPr id="10" name="TextBox 9"/>
          <p:cNvSpPr txBox="1"/>
          <p:nvPr/>
        </p:nvSpPr>
        <p:spPr>
          <a:xfrm>
            <a:off x="5786189" y="3567714"/>
            <a:ext cx="6336704" cy="1034129"/>
          </a:xfrm>
          <a:prstGeom prst="rect">
            <a:avLst/>
          </a:prstGeom>
          <a:noFill/>
        </p:spPr>
        <p:txBody>
          <a:bodyPr wrap="square" lIns="182880" tIns="146304" rIns="182880" bIns="146304" rtlCol="0">
            <a:spAutoFit/>
          </a:bodyPr>
          <a:lstStyle/>
          <a:p>
            <a:r>
              <a:rPr lang="en-NZ" sz="2400" dirty="0">
                <a:solidFill>
                  <a:srgbClr val="FFFFFF">
                    <a:lumMod val="95000"/>
                  </a:srgbClr>
                </a:solidFill>
              </a:rPr>
              <a:t>Being replaced by Microsoft Authentication Library (MSAL) (Converged model)</a:t>
            </a:r>
          </a:p>
        </p:txBody>
      </p:sp>
      <p:sp>
        <p:nvSpPr>
          <p:cNvPr id="11" name="TextBox 10"/>
          <p:cNvSpPr txBox="1"/>
          <p:nvPr/>
        </p:nvSpPr>
        <p:spPr>
          <a:xfrm>
            <a:off x="5786189" y="4858522"/>
            <a:ext cx="6336704" cy="1403461"/>
          </a:xfrm>
          <a:prstGeom prst="rect">
            <a:avLst/>
          </a:prstGeom>
          <a:noFill/>
        </p:spPr>
        <p:txBody>
          <a:bodyPr wrap="square" lIns="182880" tIns="146304" rIns="182880" bIns="146304" rtlCol="0">
            <a:spAutoFit/>
          </a:bodyPr>
          <a:lstStyle/>
          <a:p>
            <a:r>
              <a:rPr lang="en-NZ" sz="2400" dirty="0">
                <a:solidFill>
                  <a:schemeClr val="bg1"/>
                </a:solidFill>
              </a:rPr>
              <a:t>Unified library that helps you to develop applications that work with Microsoft Accounts, AAD accounts and AAD B2C users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717" y="2489150"/>
            <a:ext cx="2601185" cy="2601185"/>
          </a:xfrm>
          <a:prstGeom prst="rect">
            <a:avLst/>
          </a:prstGeom>
        </p:spPr>
      </p:pic>
    </p:spTree>
    <p:extLst>
      <p:ext uri="{BB962C8B-B14F-4D97-AF65-F5344CB8AC3E}">
        <p14:creationId xmlns:p14="http://schemas.microsoft.com/office/powerpoint/2010/main" val="174508524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38" y="3954463"/>
            <a:ext cx="11776247" cy="1625060"/>
          </a:xfrm>
        </p:spPr>
        <p:txBody>
          <a:bodyPr/>
          <a:lstStyle/>
          <a:p>
            <a:r>
              <a:rPr lang="en-US" dirty="0"/>
              <a:t>NuGet Package Explorer</a:t>
            </a:r>
          </a:p>
          <a:p>
            <a:endParaRPr lang="en-US" dirty="0"/>
          </a:p>
          <a:p>
            <a:endParaRPr lang="en-US" dirty="0"/>
          </a:p>
        </p:txBody>
      </p:sp>
    </p:spTree>
    <p:extLst>
      <p:ext uri="{BB962C8B-B14F-4D97-AF65-F5344CB8AC3E}">
        <p14:creationId xmlns:p14="http://schemas.microsoft.com/office/powerpoint/2010/main" val="1732494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chemeClr val="bg1"/>
                </a:solidFill>
              </a:rPr>
              <a:t>Use cases</a:t>
            </a:r>
          </a:p>
        </p:txBody>
      </p:sp>
      <p:sp>
        <p:nvSpPr>
          <p:cNvPr id="3" name="Text Placeholder 2"/>
          <p:cNvSpPr>
            <a:spLocks noGrp="1"/>
          </p:cNvSpPr>
          <p:nvPr>
            <p:ph type="body" sz="quarter" idx="12"/>
          </p:nvPr>
        </p:nvSpPr>
        <p:spPr/>
        <p:txBody>
          <a:bodyPr/>
          <a:lstStyle/>
          <a:p>
            <a:endParaRPr lang="en-NZ" dirty="0"/>
          </a:p>
        </p:txBody>
      </p:sp>
    </p:spTree>
    <p:extLst>
      <p:ext uri="{BB962C8B-B14F-4D97-AF65-F5344CB8AC3E}">
        <p14:creationId xmlns:p14="http://schemas.microsoft.com/office/powerpoint/2010/main" val="821643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4000" dirty="0"/>
              <a:t>Authentication scenarios</a:t>
            </a:r>
          </a:p>
        </p:txBody>
      </p:sp>
      <p:sp>
        <p:nvSpPr>
          <p:cNvPr id="4" name="Rectangle 3"/>
          <p:cNvSpPr/>
          <p:nvPr/>
        </p:nvSpPr>
        <p:spPr bwMode="auto">
          <a:xfrm>
            <a:off x="5463819" y="3968109"/>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a:solidFill>
                <a:srgbClr val="FFFFFF">
                  <a:alpha val="98824"/>
                </a:srgbClr>
              </a:solidFill>
              <a:ea typeface="Segoe UI" pitchFamily="34" charset="0"/>
              <a:cs typeface="Segoe UI" pitchFamily="34" charset="0"/>
            </a:endParaRPr>
          </a:p>
        </p:txBody>
      </p:sp>
      <p:sp>
        <p:nvSpPr>
          <p:cNvPr id="5" name="Rectangle 4"/>
          <p:cNvSpPr/>
          <p:nvPr/>
        </p:nvSpPr>
        <p:spPr bwMode="auto">
          <a:xfrm>
            <a:off x="5463819" y="1845470"/>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a:solidFill>
                <a:srgbClr val="FFFFFF">
                  <a:alpha val="98824"/>
                </a:srgbClr>
              </a:solidFill>
              <a:ea typeface="Segoe UI" pitchFamily="34" charset="0"/>
              <a:cs typeface="Segoe UI" pitchFamily="34" charset="0"/>
            </a:endParaRPr>
          </a:p>
        </p:txBody>
      </p:sp>
      <p:sp>
        <p:nvSpPr>
          <p:cNvPr id="6" name="TextBox 5"/>
          <p:cNvSpPr txBox="1"/>
          <p:nvPr/>
        </p:nvSpPr>
        <p:spPr>
          <a:xfrm>
            <a:off x="970386" y="5633547"/>
            <a:ext cx="4002367" cy="849463"/>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sz="2400" i="1" dirty="0">
                <a:solidFill>
                  <a:srgbClr val="FFFFFF">
                    <a:alpha val="99000"/>
                  </a:srgbClr>
                </a:solidFill>
              </a:rPr>
              <a:t>Clients using wide variety of devices/languages/platforms</a:t>
            </a:r>
          </a:p>
        </p:txBody>
      </p:sp>
      <p:sp>
        <p:nvSpPr>
          <p:cNvPr id="7" name="TextBox 6"/>
          <p:cNvSpPr txBox="1"/>
          <p:nvPr/>
        </p:nvSpPr>
        <p:spPr>
          <a:xfrm>
            <a:off x="6826952" y="5633547"/>
            <a:ext cx="4608512" cy="849463"/>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sz="2400" i="1" dirty="0">
                <a:solidFill>
                  <a:srgbClr val="FFFFFF">
                    <a:alpha val="99000"/>
                  </a:srgbClr>
                </a:solidFill>
              </a:rPr>
              <a:t>Server applications using wide variety of platforms/languages</a:t>
            </a:r>
          </a:p>
        </p:txBody>
      </p:sp>
      <p:sp>
        <p:nvSpPr>
          <p:cNvPr id="8" name="Rectangle 7"/>
          <p:cNvSpPr/>
          <p:nvPr/>
        </p:nvSpPr>
        <p:spPr bwMode="auto">
          <a:xfrm>
            <a:off x="931479" y="1703259"/>
            <a:ext cx="1547027" cy="60363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dirty="0">
                <a:solidFill>
                  <a:srgbClr val="FFFFFF">
                    <a:alpha val="98824"/>
                  </a:srgbClr>
                </a:solidFill>
                <a:ea typeface="Segoe UI" pitchFamily="34" charset="0"/>
                <a:cs typeface="Segoe UI" pitchFamily="34" charset="0"/>
              </a:rPr>
              <a:t>Browser</a:t>
            </a:r>
          </a:p>
        </p:txBody>
      </p:sp>
      <p:sp>
        <p:nvSpPr>
          <p:cNvPr id="9" name="Rectangle 8"/>
          <p:cNvSpPr/>
          <p:nvPr/>
        </p:nvSpPr>
        <p:spPr bwMode="auto">
          <a:xfrm>
            <a:off x="928851" y="3041420"/>
            <a:ext cx="1547028" cy="60363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dirty="0">
                <a:solidFill>
                  <a:srgbClr val="FFFFFF">
                    <a:alpha val="98824"/>
                  </a:srgbClr>
                </a:solidFill>
                <a:ea typeface="Segoe UI" pitchFamily="34" charset="0"/>
                <a:cs typeface="Segoe UI" pitchFamily="34" charset="0"/>
              </a:rPr>
              <a:t>Native app</a:t>
            </a:r>
          </a:p>
        </p:txBody>
      </p:sp>
      <p:sp>
        <p:nvSpPr>
          <p:cNvPr id="10" name="Rectangle 9"/>
          <p:cNvSpPr/>
          <p:nvPr/>
        </p:nvSpPr>
        <p:spPr bwMode="auto">
          <a:xfrm>
            <a:off x="928850" y="4662424"/>
            <a:ext cx="1547027" cy="60363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dirty="0">
                <a:solidFill>
                  <a:srgbClr val="FFFFFF">
                    <a:alpha val="98824"/>
                  </a:srgbClr>
                </a:solidFill>
                <a:ea typeface="Segoe UI" pitchFamily="34" charset="0"/>
                <a:cs typeface="Segoe UI" pitchFamily="34" charset="0"/>
              </a:rPr>
              <a:t>Server app</a:t>
            </a:r>
          </a:p>
        </p:txBody>
      </p:sp>
      <p:sp>
        <p:nvSpPr>
          <p:cNvPr id="11" name="Rectangle 10"/>
          <p:cNvSpPr/>
          <p:nvPr/>
        </p:nvSpPr>
        <p:spPr bwMode="auto">
          <a:xfrm>
            <a:off x="5311419" y="1693070"/>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a:solidFill>
                  <a:srgbClr val="FFFFFF">
                    <a:alpha val="98824"/>
                  </a:srgbClr>
                </a:solidFill>
                <a:ea typeface="Segoe UI" pitchFamily="34" charset="0"/>
                <a:cs typeface="Segoe UI" pitchFamily="34" charset="0"/>
              </a:rPr>
              <a:t>Web application</a:t>
            </a:r>
          </a:p>
        </p:txBody>
      </p:sp>
      <p:sp>
        <p:nvSpPr>
          <p:cNvPr id="12" name="Rectangle 11"/>
          <p:cNvSpPr/>
          <p:nvPr/>
        </p:nvSpPr>
        <p:spPr bwMode="auto">
          <a:xfrm>
            <a:off x="5311419" y="3815709"/>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a:solidFill>
                  <a:srgbClr val="FFFFFF">
                    <a:alpha val="98824"/>
                  </a:srgbClr>
                </a:solidFill>
                <a:ea typeface="Segoe UI" pitchFamily="34" charset="0"/>
                <a:cs typeface="Segoe UI" pitchFamily="34" charset="0"/>
              </a:rPr>
              <a:t>Web API</a:t>
            </a:r>
          </a:p>
        </p:txBody>
      </p:sp>
      <p:sp>
        <p:nvSpPr>
          <p:cNvPr id="13" name="Oval 12"/>
          <p:cNvSpPr/>
          <p:nvPr/>
        </p:nvSpPr>
        <p:spPr bwMode="auto">
          <a:xfrm>
            <a:off x="4694237" y="4289844"/>
            <a:ext cx="304800" cy="304800"/>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alpha val="98824"/>
                </a:srgbClr>
              </a:solidFill>
              <a:ea typeface="Segoe UI" pitchFamily="34" charset="0"/>
              <a:cs typeface="Segoe UI" pitchFamily="34" charset="0"/>
            </a:endParaRPr>
          </a:p>
        </p:txBody>
      </p:sp>
      <p:cxnSp>
        <p:nvCxnSpPr>
          <p:cNvPr id="14" name="Straight Connector 13"/>
          <p:cNvCxnSpPr>
            <a:stCxn id="13" idx="6"/>
            <a:endCxn id="12" idx="1"/>
          </p:cNvCxnSpPr>
          <p:nvPr/>
        </p:nvCxnSpPr>
        <p:spPr>
          <a:xfrm>
            <a:off x="4999037" y="4442244"/>
            <a:ext cx="312382"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3"/>
            <a:endCxn id="18" idx="2"/>
          </p:cNvCxnSpPr>
          <p:nvPr/>
        </p:nvCxnSpPr>
        <p:spPr>
          <a:xfrm>
            <a:off x="2478506" y="2005079"/>
            <a:ext cx="2215731" cy="31452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9" idx="3"/>
            <a:endCxn id="13" idx="2"/>
          </p:cNvCxnSpPr>
          <p:nvPr/>
        </p:nvCxnSpPr>
        <p:spPr>
          <a:xfrm>
            <a:off x="2475879" y="3343240"/>
            <a:ext cx="2218358" cy="10990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 idx="3"/>
            <a:endCxn id="13" idx="3"/>
          </p:cNvCxnSpPr>
          <p:nvPr/>
        </p:nvCxnSpPr>
        <p:spPr>
          <a:xfrm flipV="1">
            <a:off x="2475877" y="4550007"/>
            <a:ext cx="2262997" cy="41423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bwMode="auto">
          <a:xfrm>
            <a:off x="4694237" y="2167206"/>
            <a:ext cx="304800" cy="304800"/>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alpha val="98824"/>
                </a:srgbClr>
              </a:solidFill>
              <a:ea typeface="Segoe UI" pitchFamily="34" charset="0"/>
              <a:cs typeface="Segoe UI" pitchFamily="34" charset="0"/>
            </a:endParaRPr>
          </a:p>
        </p:txBody>
      </p:sp>
      <p:cxnSp>
        <p:nvCxnSpPr>
          <p:cNvPr id="19" name="Straight Connector 18"/>
          <p:cNvCxnSpPr>
            <a:stCxn id="18" idx="6"/>
            <a:endCxn id="11" idx="1"/>
          </p:cNvCxnSpPr>
          <p:nvPr/>
        </p:nvCxnSpPr>
        <p:spPr>
          <a:xfrm>
            <a:off x="4999037" y="2319606"/>
            <a:ext cx="31238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1" idx="2"/>
            <a:endCxn id="13" idx="0"/>
          </p:cNvCxnSpPr>
          <p:nvPr/>
        </p:nvCxnSpPr>
        <p:spPr>
          <a:xfrm rot="5400000">
            <a:off x="4747961" y="3044818"/>
            <a:ext cx="1343703" cy="1146349"/>
          </a:xfrm>
          <a:prstGeom prst="bentConnector3">
            <a:avLst>
              <a:gd name="adj1" fmla="val 50000"/>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3" descr="C:\Users\skwan\AppData\Local\Microsoft\Windows\Temporary Internet Files\Content.IE5\XV12CURU\MC90043524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930" y="4301648"/>
            <a:ext cx="673972"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skwan\AppData\Local\Microsoft\Windows\Temporary Internet Files\Content.IE5\UEHX77PN\MC90043983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037" y="2838657"/>
            <a:ext cx="896340" cy="8963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skwan\AppData\Local\Microsoft\Windows\Temporary Internet Files\Content.IE5\Y3QCPM7G\MC90044133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 y="147043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bwMode="auto">
          <a:xfrm>
            <a:off x="10121593" y="3965932"/>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a:solidFill>
                <a:srgbClr val="FFFFFF">
                  <a:alpha val="98824"/>
                </a:srgbClr>
              </a:solidFill>
              <a:ea typeface="Segoe UI" pitchFamily="34" charset="0"/>
              <a:cs typeface="Segoe UI" pitchFamily="34" charset="0"/>
            </a:endParaRPr>
          </a:p>
        </p:txBody>
      </p:sp>
      <p:sp>
        <p:nvSpPr>
          <p:cNvPr id="25" name="Rectangle 24"/>
          <p:cNvSpPr/>
          <p:nvPr/>
        </p:nvSpPr>
        <p:spPr bwMode="auto">
          <a:xfrm>
            <a:off x="10121593" y="1843293"/>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a:solidFill>
                <a:srgbClr val="FFFFFF">
                  <a:alpha val="98824"/>
                </a:srgbClr>
              </a:solidFill>
              <a:ea typeface="Segoe UI" pitchFamily="34" charset="0"/>
              <a:cs typeface="Segoe UI" pitchFamily="34" charset="0"/>
            </a:endParaRPr>
          </a:p>
        </p:txBody>
      </p:sp>
      <p:sp>
        <p:nvSpPr>
          <p:cNvPr id="26" name="Rectangle 25"/>
          <p:cNvSpPr/>
          <p:nvPr/>
        </p:nvSpPr>
        <p:spPr bwMode="auto">
          <a:xfrm>
            <a:off x="9969193" y="1690893"/>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a:solidFill>
                  <a:srgbClr val="FFFFFF">
                    <a:alpha val="98824"/>
                  </a:srgbClr>
                </a:solidFill>
                <a:ea typeface="Segoe UI" pitchFamily="34" charset="0"/>
                <a:cs typeface="Segoe UI" pitchFamily="34" charset="0"/>
              </a:rPr>
              <a:t>Web API</a:t>
            </a:r>
          </a:p>
        </p:txBody>
      </p:sp>
      <p:sp>
        <p:nvSpPr>
          <p:cNvPr id="27" name="Rectangle 26"/>
          <p:cNvSpPr/>
          <p:nvPr/>
        </p:nvSpPr>
        <p:spPr bwMode="auto">
          <a:xfrm>
            <a:off x="9969193" y="3813532"/>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a:solidFill>
                  <a:srgbClr val="FFFFFF">
                    <a:alpha val="98824"/>
                  </a:srgbClr>
                </a:solidFill>
                <a:ea typeface="Segoe UI" pitchFamily="34" charset="0"/>
                <a:cs typeface="Segoe UI" pitchFamily="34" charset="0"/>
              </a:rPr>
              <a:t>Web API</a:t>
            </a:r>
          </a:p>
        </p:txBody>
      </p:sp>
      <p:sp>
        <p:nvSpPr>
          <p:cNvPr id="28" name="Oval 27"/>
          <p:cNvSpPr/>
          <p:nvPr/>
        </p:nvSpPr>
        <p:spPr bwMode="auto">
          <a:xfrm>
            <a:off x="9352011" y="4287667"/>
            <a:ext cx="304800" cy="304800"/>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alpha val="98824"/>
                </a:srgbClr>
              </a:solidFill>
              <a:ea typeface="Segoe UI" pitchFamily="34" charset="0"/>
              <a:cs typeface="Segoe UI" pitchFamily="34" charset="0"/>
            </a:endParaRPr>
          </a:p>
        </p:txBody>
      </p:sp>
      <p:cxnSp>
        <p:nvCxnSpPr>
          <p:cNvPr id="29" name="Straight Connector 28"/>
          <p:cNvCxnSpPr>
            <a:stCxn id="28" idx="6"/>
            <a:endCxn id="27" idx="1"/>
          </p:cNvCxnSpPr>
          <p:nvPr/>
        </p:nvCxnSpPr>
        <p:spPr>
          <a:xfrm>
            <a:off x="9656811" y="4440067"/>
            <a:ext cx="312382"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bwMode="auto">
          <a:xfrm>
            <a:off x="9352011" y="2165029"/>
            <a:ext cx="304800" cy="304800"/>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alpha val="98824"/>
                </a:srgbClr>
              </a:solidFill>
              <a:ea typeface="Segoe UI" pitchFamily="34" charset="0"/>
              <a:cs typeface="Segoe UI" pitchFamily="34" charset="0"/>
            </a:endParaRPr>
          </a:p>
        </p:txBody>
      </p:sp>
      <p:cxnSp>
        <p:nvCxnSpPr>
          <p:cNvPr id="31" name="Straight Connector 30"/>
          <p:cNvCxnSpPr>
            <a:stCxn id="30" idx="6"/>
            <a:endCxn id="26" idx="1"/>
          </p:cNvCxnSpPr>
          <p:nvPr/>
        </p:nvCxnSpPr>
        <p:spPr>
          <a:xfrm>
            <a:off x="9656811" y="2317429"/>
            <a:ext cx="31238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2" idx="3"/>
            <a:endCxn id="28" idx="2"/>
          </p:cNvCxnSpPr>
          <p:nvPr/>
        </p:nvCxnSpPr>
        <p:spPr>
          <a:xfrm flipV="1">
            <a:off x="6674552" y="4440067"/>
            <a:ext cx="2677459" cy="217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1" idx="3"/>
            <a:endCxn id="30" idx="2"/>
          </p:cNvCxnSpPr>
          <p:nvPr/>
        </p:nvCxnSpPr>
        <p:spPr>
          <a:xfrm flipV="1">
            <a:off x="6674552" y="2317429"/>
            <a:ext cx="2677459" cy="217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5" idx="3"/>
            <a:endCxn id="13" idx="1"/>
          </p:cNvCxnSpPr>
          <p:nvPr/>
        </p:nvCxnSpPr>
        <p:spPr>
          <a:xfrm>
            <a:off x="2590800" y="2343699"/>
            <a:ext cx="2148074" cy="199078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bwMode="auto">
          <a:xfrm>
            <a:off x="2016369" y="2165029"/>
            <a:ext cx="574431" cy="357340"/>
          </a:xfrm>
          <a:prstGeom prst="rect">
            <a:avLst/>
          </a:prstGeom>
          <a:solidFill>
            <a:schemeClr val="accent2"/>
          </a:solid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js</a:t>
            </a:r>
          </a:p>
        </p:txBody>
      </p:sp>
      <p:sp>
        <p:nvSpPr>
          <p:cNvPr id="36" name="TextBox 35"/>
          <p:cNvSpPr txBox="1"/>
          <p:nvPr/>
        </p:nvSpPr>
        <p:spPr>
          <a:xfrm>
            <a:off x="8522493" y="6588260"/>
            <a:ext cx="3913982" cy="406265"/>
          </a:xfrm>
          <a:prstGeom prst="rect">
            <a:avLst/>
          </a:prstGeom>
          <a:noFill/>
        </p:spPr>
        <p:txBody>
          <a:bodyPr wrap="square" lIns="91440" tIns="91440" rIns="91440" bIns="91440" rtlCol="0">
            <a:spAutoFit/>
          </a:bodyPr>
          <a:lstStyle/>
          <a:p>
            <a:pPr algn="ctr">
              <a:lnSpc>
                <a:spcPct val="90000"/>
              </a:lnSpc>
              <a:spcBef>
                <a:spcPct val="20000"/>
              </a:spcBef>
              <a:buSzPct val="90000"/>
            </a:pPr>
            <a:r>
              <a:rPr lang="en-NZ" sz="1600" i="1" dirty="0"/>
              <a:t>video.ch9.ms/teched/2012/na/SIA209.pptx</a:t>
            </a:r>
            <a:endParaRPr lang="en-US" sz="1600" i="1" dirty="0">
              <a:solidFill>
                <a:srgbClr val="FFFFFF">
                  <a:alpha val="99000"/>
                </a:srgbClr>
              </a:solidFill>
            </a:endParaRPr>
          </a:p>
        </p:txBody>
      </p:sp>
    </p:spTree>
    <p:extLst>
      <p:ext uri="{BB962C8B-B14F-4D97-AF65-F5344CB8AC3E}">
        <p14:creationId xmlns:p14="http://schemas.microsoft.com/office/powerpoint/2010/main" val="28318497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4000" dirty="0"/>
              <a:t>Authentication scenarios</a:t>
            </a:r>
          </a:p>
        </p:txBody>
      </p:sp>
      <p:sp>
        <p:nvSpPr>
          <p:cNvPr id="4" name="Rectangle 3"/>
          <p:cNvSpPr/>
          <p:nvPr/>
        </p:nvSpPr>
        <p:spPr bwMode="auto">
          <a:xfrm>
            <a:off x="5463819" y="3968109"/>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a:solidFill>
                <a:srgbClr val="FFFFFF">
                  <a:alpha val="98824"/>
                </a:srgbClr>
              </a:solidFill>
              <a:ea typeface="Segoe UI" pitchFamily="34" charset="0"/>
              <a:cs typeface="Segoe UI" pitchFamily="34" charset="0"/>
            </a:endParaRPr>
          </a:p>
        </p:txBody>
      </p:sp>
      <p:sp>
        <p:nvSpPr>
          <p:cNvPr id="5" name="Rectangle 4"/>
          <p:cNvSpPr/>
          <p:nvPr/>
        </p:nvSpPr>
        <p:spPr bwMode="auto">
          <a:xfrm>
            <a:off x="5463819" y="1845470"/>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a:solidFill>
                <a:srgbClr val="FFFFFF">
                  <a:alpha val="98824"/>
                </a:srgbClr>
              </a:solidFill>
              <a:ea typeface="Segoe UI" pitchFamily="34" charset="0"/>
              <a:cs typeface="Segoe UI" pitchFamily="34" charset="0"/>
            </a:endParaRPr>
          </a:p>
        </p:txBody>
      </p:sp>
      <p:sp>
        <p:nvSpPr>
          <p:cNvPr id="6" name="Rectangle 5"/>
          <p:cNvSpPr/>
          <p:nvPr/>
        </p:nvSpPr>
        <p:spPr bwMode="auto">
          <a:xfrm>
            <a:off x="931479" y="1703259"/>
            <a:ext cx="1547027" cy="60363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dirty="0">
                <a:solidFill>
                  <a:srgbClr val="FFFFFF">
                    <a:alpha val="98824"/>
                  </a:srgbClr>
                </a:solidFill>
                <a:ea typeface="Segoe UI" pitchFamily="34" charset="0"/>
                <a:cs typeface="Segoe UI" pitchFamily="34" charset="0"/>
              </a:rPr>
              <a:t>Browser</a:t>
            </a:r>
          </a:p>
        </p:txBody>
      </p:sp>
      <p:sp>
        <p:nvSpPr>
          <p:cNvPr id="7" name="Rectangle 6"/>
          <p:cNvSpPr/>
          <p:nvPr/>
        </p:nvSpPr>
        <p:spPr bwMode="auto">
          <a:xfrm>
            <a:off x="928851" y="3041420"/>
            <a:ext cx="1547028" cy="60363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dirty="0">
                <a:solidFill>
                  <a:srgbClr val="FFFFFF">
                    <a:alpha val="98824"/>
                  </a:srgbClr>
                </a:solidFill>
                <a:ea typeface="Segoe UI" pitchFamily="34" charset="0"/>
                <a:cs typeface="Segoe UI" pitchFamily="34" charset="0"/>
              </a:rPr>
              <a:t>Native app</a:t>
            </a:r>
          </a:p>
        </p:txBody>
      </p:sp>
      <p:sp>
        <p:nvSpPr>
          <p:cNvPr id="8" name="Rectangle 7"/>
          <p:cNvSpPr/>
          <p:nvPr/>
        </p:nvSpPr>
        <p:spPr bwMode="auto">
          <a:xfrm>
            <a:off x="928850" y="4662424"/>
            <a:ext cx="1547027" cy="603639"/>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r" defTabSz="914099"/>
            <a:r>
              <a:rPr lang="en-US" dirty="0">
                <a:solidFill>
                  <a:srgbClr val="FFFFFF">
                    <a:alpha val="98824"/>
                  </a:srgbClr>
                </a:solidFill>
                <a:ea typeface="Segoe UI" pitchFamily="34" charset="0"/>
                <a:cs typeface="Segoe UI" pitchFamily="34" charset="0"/>
              </a:rPr>
              <a:t>Server app</a:t>
            </a:r>
          </a:p>
        </p:txBody>
      </p:sp>
      <p:sp>
        <p:nvSpPr>
          <p:cNvPr id="9" name="Rectangle 8"/>
          <p:cNvSpPr/>
          <p:nvPr/>
        </p:nvSpPr>
        <p:spPr bwMode="auto">
          <a:xfrm>
            <a:off x="5311419" y="1693070"/>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a:solidFill>
                  <a:srgbClr val="FFFFFF">
                    <a:alpha val="98824"/>
                  </a:srgbClr>
                </a:solidFill>
                <a:ea typeface="Segoe UI" pitchFamily="34" charset="0"/>
                <a:cs typeface="Segoe UI" pitchFamily="34" charset="0"/>
              </a:rPr>
              <a:t>Web application</a:t>
            </a:r>
          </a:p>
        </p:txBody>
      </p:sp>
      <p:sp>
        <p:nvSpPr>
          <p:cNvPr id="10" name="Rectangle 9"/>
          <p:cNvSpPr/>
          <p:nvPr/>
        </p:nvSpPr>
        <p:spPr bwMode="auto">
          <a:xfrm>
            <a:off x="5311419" y="3815709"/>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a:solidFill>
                  <a:srgbClr val="FFFFFF">
                    <a:alpha val="98824"/>
                  </a:srgbClr>
                </a:solidFill>
                <a:ea typeface="Segoe UI" pitchFamily="34" charset="0"/>
                <a:cs typeface="Segoe UI" pitchFamily="34" charset="0"/>
              </a:rPr>
              <a:t>Web API</a:t>
            </a:r>
          </a:p>
        </p:txBody>
      </p:sp>
      <p:sp>
        <p:nvSpPr>
          <p:cNvPr id="11" name="Oval 10"/>
          <p:cNvSpPr/>
          <p:nvPr/>
        </p:nvSpPr>
        <p:spPr bwMode="auto">
          <a:xfrm>
            <a:off x="4694237" y="4289844"/>
            <a:ext cx="304800" cy="304800"/>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alpha val="98824"/>
                </a:srgbClr>
              </a:solidFill>
              <a:ea typeface="Segoe UI" pitchFamily="34" charset="0"/>
              <a:cs typeface="Segoe UI" pitchFamily="34" charset="0"/>
            </a:endParaRPr>
          </a:p>
        </p:txBody>
      </p:sp>
      <p:cxnSp>
        <p:nvCxnSpPr>
          <p:cNvPr id="12" name="Straight Connector 11"/>
          <p:cNvCxnSpPr>
            <a:stCxn id="11" idx="6"/>
            <a:endCxn id="10" idx="1"/>
          </p:cNvCxnSpPr>
          <p:nvPr/>
        </p:nvCxnSpPr>
        <p:spPr>
          <a:xfrm>
            <a:off x="4999037" y="4442244"/>
            <a:ext cx="312382"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16" idx="2"/>
          </p:cNvCxnSpPr>
          <p:nvPr/>
        </p:nvCxnSpPr>
        <p:spPr>
          <a:xfrm>
            <a:off x="2478506" y="2005079"/>
            <a:ext cx="2215731" cy="31452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3"/>
            <a:endCxn id="11" idx="2"/>
          </p:cNvCxnSpPr>
          <p:nvPr/>
        </p:nvCxnSpPr>
        <p:spPr>
          <a:xfrm>
            <a:off x="2475879" y="3343240"/>
            <a:ext cx="2218358" cy="10990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3"/>
            <a:endCxn id="11" idx="3"/>
          </p:cNvCxnSpPr>
          <p:nvPr/>
        </p:nvCxnSpPr>
        <p:spPr>
          <a:xfrm flipV="1">
            <a:off x="2475877" y="4550007"/>
            <a:ext cx="2262997" cy="41423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bwMode="auto">
          <a:xfrm>
            <a:off x="4694237" y="2167206"/>
            <a:ext cx="304800" cy="304800"/>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alpha val="98824"/>
                </a:srgbClr>
              </a:solidFill>
              <a:ea typeface="Segoe UI" pitchFamily="34" charset="0"/>
              <a:cs typeface="Segoe UI" pitchFamily="34" charset="0"/>
            </a:endParaRPr>
          </a:p>
        </p:txBody>
      </p:sp>
      <p:cxnSp>
        <p:nvCxnSpPr>
          <p:cNvPr id="17" name="Straight Connector 16"/>
          <p:cNvCxnSpPr>
            <a:stCxn id="16" idx="6"/>
            <a:endCxn id="9" idx="1"/>
          </p:cNvCxnSpPr>
          <p:nvPr/>
        </p:nvCxnSpPr>
        <p:spPr>
          <a:xfrm>
            <a:off x="4999037" y="2319606"/>
            <a:ext cx="31238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9" idx="2"/>
            <a:endCxn id="11" idx="0"/>
          </p:cNvCxnSpPr>
          <p:nvPr/>
        </p:nvCxnSpPr>
        <p:spPr>
          <a:xfrm rot="5400000">
            <a:off x="4747961" y="3044818"/>
            <a:ext cx="1343703" cy="1146349"/>
          </a:xfrm>
          <a:prstGeom prst="bentConnector3">
            <a:avLst>
              <a:gd name="adj1" fmla="val 50000"/>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3" descr="C:\Users\skwan\AppData\Local\Microsoft\Windows\Temporary Internet Files\Content.IE5\XV12CURU\MC900435242[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930" y="4301648"/>
            <a:ext cx="673972"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skwan\AppData\Local\Microsoft\Windows\Temporary Internet Files\Content.IE5\UEHX77PN\MC90043983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037" y="2838657"/>
            <a:ext cx="896340" cy="8963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skwan\AppData\Local\Microsoft\Windows\Temporary Internet Files\Content.IE5\Y3QCPM7G\MC900441338[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64" y="147043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bwMode="auto">
          <a:xfrm>
            <a:off x="10121593" y="3965932"/>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a:solidFill>
                <a:srgbClr val="FFFFFF">
                  <a:alpha val="98824"/>
                </a:srgbClr>
              </a:solidFill>
              <a:ea typeface="Segoe UI" pitchFamily="34" charset="0"/>
              <a:cs typeface="Segoe UI" pitchFamily="34" charset="0"/>
            </a:endParaRPr>
          </a:p>
        </p:txBody>
      </p:sp>
      <p:sp>
        <p:nvSpPr>
          <p:cNvPr id="23" name="Rectangle 22"/>
          <p:cNvSpPr/>
          <p:nvPr/>
        </p:nvSpPr>
        <p:spPr bwMode="auto">
          <a:xfrm>
            <a:off x="10121593" y="1843293"/>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dirty="0">
              <a:solidFill>
                <a:srgbClr val="FFFFFF">
                  <a:alpha val="98824"/>
                </a:srgbClr>
              </a:solidFill>
              <a:ea typeface="Segoe UI" pitchFamily="34" charset="0"/>
              <a:cs typeface="Segoe UI" pitchFamily="34" charset="0"/>
            </a:endParaRPr>
          </a:p>
        </p:txBody>
      </p:sp>
      <p:sp>
        <p:nvSpPr>
          <p:cNvPr id="24" name="Rectangle 23"/>
          <p:cNvSpPr/>
          <p:nvPr/>
        </p:nvSpPr>
        <p:spPr bwMode="auto">
          <a:xfrm>
            <a:off x="9969193" y="1690893"/>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a:solidFill>
                  <a:srgbClr val="FFFFFF">
                    <a:alpha val="98824"/>
                  </a:srgbClr>
                </a:solidFill>
                <a:ea typeface="Segoe UI" pitchFamily="34" charset="0"/>
                <a:cs typeface="Segoe UI" pitchFamily="34" charset="0"/>
              </a:rPr>
              <a:t>Web API</a:t>
            </a:r>
          </a:p>
        </p:txBody>
      </p:sp>
      <p:sp>
        <p:nvSpPr>
          <p:cNvPr id="25" name="Rectangle 24"/>
          <p:cNvSpPr/>
          <p:nvPr/>
        </p:nvSpPr>
        <p:spPr bwMode="auto">
          <a:xfrm>
            <a:off x="9969193" y="3813532"/>
            <a:ext cx="1363133" cy="1253071"/>
          </a:xfrm>
          <a:prstGeom prst="rect">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dirty="0">
                <a:solidFill>
                  <a:srgbClr val="FFFFFF">
                    <a:alpha val="98824"/>
                  </a:srgbClr>
                </a:solidFill>
                <a:ea typeface="Segoe UI" pitchFamily="34" charset="0"/>
                <a:cs typeface="Segoe UI" pitchFamily="34" charset="0"/>
              </a:rPr>
              <a:t>Web API</a:t>
            </a:r>
          </a:p>
        </p:txBody>
      </p:sp>
      <p:sp>
        <p:nvSpPr>
          <p:cNvPr id="26" name="Oval 25"/>
          <p:cNvSpPr/>
          <p:nvPr/>
        </p:nvSpPr>
        <p:spPr bwMode="auto">
          <a:xfrm>
            <a:off x="9352011" y="4287667"/>
            <a:ext cx="304800" cy="304800"/>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alpha val="98824"/>
                </a:srgbClr>
              </a:solidFill>
              <a:ea typeface="Segoe UI" pitchFamily="34" charset="0"/>
              <a:cs typeface="Segoe UI" pitchFamily="34" charset="0"/>
            </a:endParaRPr>
          </a:p>
        </p:txBody>
      </p:sp>
      <p:cxnSp>
        <p:nvCxnSpPr>
          <p:cNvPr id="27" name="Straight Connector 26"/>
          <p:cNvCxnSpPr>
            <a:stCxn id="26" idx="6"/>
            <a:endCxn id="25" idx="1"/>
          </p:cNvCxnSpPr>
          <p:nvPr/>
        </p:nvCxnSpPr>
        <p:spPr>
          <a:xfrm>
            <a:off x="9656811" y="4440067"/>
            <a:ext cx="312382"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bwMode="auto">
          <a:xfrm>
            <a:off x="9352011" y="2165029"/>
            <a:ext cx="304800" cy="304800"/>
          </a:xfrm>
          <a:prstGeom prst="ellipse">
            <a:avLst/>
          </a:prstGeom>
          <a:solidFill>
            <a:schemeClr val="accent2"/>
          </a:solidFill>
          <a:ln>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rgbClr val="FFFFFF">
                  <a:alpha val="98824"/>
                </a:srgbClr>
              </a:solidFill>
              <a:ea typeface="Segoe UI" pitchFamily="34" charset="0"/>
              <a:cs typeface="Segoe UI" pitchFamily="34" charset="0"/>
            </a:endParaRPr>
          </a:p>
        </p:txBody>
      </p:sp>
      <p:cxnSp>
        <p:nvCxnSpPr>
          <p:cNvPr id="29" name="Straight Connector 28"/>
          <p:cNvCxnSpPr>
            <a:stCxn id="28" idx="6"/>
            <a:endCxn id="24" idx="1"/>
          </p:cNvCxnSpPr>
          <p:nvPr/>
        </p:nvCxnSpPr>
        <p:spPr>
          <a:xfrm>
            <a:off x="9656811" y="2317429"/>
            <a:ext cx="31238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 idx="3"/>
            <a:endCxn id="26" idx="2"/>
          </p:cNvCxnSpPr>
          <p:nvPr/>
        </p:nvCxnSpPr>
        <p:spPr>
          <a:xfrm flipV="1">
            <a:off x="6674552" y="4440067"/>
            <a:ext cx="2677459" cy="217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9" idx="3"/>
            <a:endCxn id="28" idx="2"/>
          </p:cNvCxnSpPr>
          <p:nvPr/>
        </p:nvCxnSpPr>
        <p:spPr>
          <a:xfrm flipV="1">
            <a:off x="6674552" y="2317429"/>
            <a:ext cx="2677459" cy="217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74639" y="5855328"/>
            <a:ext cx="9258765" cy="517065"/>
          </a:xfrm>
          <a:prstGeom prst="rect">
            <a:avLst/>
          </a:prstGeom>
          <a:noFill/>
        </p:spPr>
        <p:txBody>
          <a:bodyPr wrap="square" lIns="91440" tIns="91440" rIns="91440" bIns="91440" rtlCol="0">
            <a:spAutoFit/>
          </a:bodyPr>
          <a:lstStyle/>
          <a:p>
            <a:pPr algn="ctr">
              <a:lnSpc>
                <a:spcPct val="90000"/>
              </a:lnSpc>
              <a:spcBef>
                <a:spcPct val="20000"/>
              </a:spcBef>
              <a:buSzPct val="90000"/>
            </a:pPr>
            <a:r>
              <a:rPr lang="en-US" sz="2400" i="1" dirty="0">
                <a:solidFill>
                  <a:srgbClr val="FFFFFF">
                    <a:alpha val="99000"/>
                  </a:srgbClr>
                </a:solidFill>
              </a:rPr>
              <a:t>Standard-based, http-based protocols for maximum platform reach</a:t>
            </a:r>
          </a:p>
        </p:txBody>
      </p:sp>
      <p:sp>
        <p:nvSpPr>
          <p:cNvPr id="33" name="Rectangular Callout 32"/>
          <p:cNvSpPr/>
          <p:nvPr/>
        </p:nvSpPr>
        <p:spPr>
          <a:xfrm>
            <a:off x="3008262" y="1360762"/>
            <a:ext cx="1936462" cy="655534"/>
          </a:xfrm>
          <a:prstGeom prst="wedgeRectCallou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rPr>
              <a:t>WS-Fed, SAML 2.0, OpenID Connect</a:t>
            </a:r>
          </a:p>
        </p:txBody>
      </p:sp>
      <p:sp>
        <p:nvSpPr>
          <p:cNvPr id="34" name="Rectangular Callout 33"/>
          <p:cNvSpPr/>
          <p:nvPr/>
        </p:nvSpPr>
        <p:spPr>
          <a:xfrm>
            <a:off x="3015046" y="2907374"/>
            <a:ext cx="1730612" cy="655534"/>
          </a:xfrm>
          <a:prstGeom prst="wedgeRectCallout">
            <a:avLst>
              <a:gd name="adj1" fmla="val -20833"/>
              <a:gd name="adj2" fmla="val 78837"/>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rPr>
              <a:t>OAuth 2.0</a:t>
            </a:r>
          </a:p>
        </p:txBody>
      </p:sp>
      <p:sp>
        <p:nvSpPr>
          <p:cNvPr id="35" name="Rectangular Callout 34"/>
          <p:cNvSpPr/>
          <p:nvPr/>
        </p:nvSpPr>
        <p:spPr>
          <a:xfrm>
            <a:off x="3015046" y="4932722"/>
            <a:ext cx="1730612" cy="655534"/>
          </a:xfrm>
          <a:prstGeom prst="wedgeRectCallout">
            <a:avLst>
              <a:gd name="adj1" fmla="val -20833"/>
              <a:gd name="adj2" fmla="val -69449"/>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rPr>
              <a:t>OAuth 2.0</a:t>
            </a:r>
          </a:p>
        </p:txBody>
      </p:sp>
      <p:sp>
        <p:nvSpPr>
          <p:cNvPr id="36" name="Rectangular Callout 35"/>
          <p:cNvSpPr/>
          <p:nvPr/>
        </p:nvSpPr>
        <p:spPr>
          <a:xfrm>
            <a:off x="6145385" y="3183087"/>
            <a:ext cx="1596852" cy="478046"/>
          </a:xfrm>
          <a:prstGeom prst="wedgeRectCallout">
            <a:avLst>
              <a:gd name="adj1" fmla="val -57486"/>
              <a:gd name="adj2" fmla="val -25466"/>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rPr>
              <a:t>OAuth 2.0</a:t>
            </a:r>
          </a:p>
        </p:txBody>
      </p:sp>
      <p:sp>
        <p:nvSpPr>
          <p:cNvPr id="37" name="Rectangular Callout 36"/>
          <p:cNvSpPr/>
          <p:nvPr/>
        </p:nvSpPr>
        <p:spPr>
          <a:xfrm>
            <a:off x="7102304" y="1557922"/>
            <a:ext cx="1730612" cy="655534"/>
          </a:xfrm>
          <a:prstGeom prst="wedgeRectCallou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rPr>
              <a:t>OAuth 2.0</a:t>
            </a:r>
          </a:p>
        </p:txBody>
      </p:sp>
      <p:sp>
        <p:nvSpPr>
          <p:cNvPr id="38" name="Rectangular Callout 37"/>
          <p:cNvSpPr/>
          <p:nvPr/>
        </p:nvSpPr>
        <p:spPr>
          <a:xfrm>
            <a:off x="7147975" y="4604215"/>
            <a:ext cx="1730612" cy="655534"/>
          </a:xfrm>
          <a:prstGeom prst="wedgeRectCallout">
            <a:avLst>
              <a:gd name="adj1" fmla="val -20833"/>
              <a:gd name="adj2" fmla="val -70706"/>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FF"/>
                </a:solidFill>
              </a:rPr>
              <a:t>OAuth 2.0</a:t>
            </a:r>
          </a:p>
        </p:txBody>
      </p:sp>
      <p:cxnSp>
        <p:nvCxnSpPr>
          <p:cNvPr id="39" name="Straight Arrow Connector 38"/>
          <p:cNvCxnSpPr/>
          <p:nvPr/>
        </p:nvCxnSpPr>
        <p:spPr>
          <a:xfrm>
            <a:off x="2703978" y="2347849"/>
            <a:ext cx="2148074" cy="199078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bwMode="auto">
          <a:xfrm>
            <a:off x="2016369" y="2165029"/>
            <a:ext cx="574431" cy="357340"/>
          </a:xfrm>
          <a:prstGeom prst="rect">
            <a:avLst/>
          </a:prstGeom>
          <a:solidFill>
            <a:schemeClr val="accent2"/>
          </a:solidFill>
          <a:ln>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400" dirty="0">
                <a:gradFill>
                  <a:gsLst>
                    <a:gs pos="0">
                      <a:srgbClr val="FFFFFF"/>
                    </a:gs>
                    <a:gs pos="100000">
                      <a:srgbClr val="FFFFFF"/>
                    </a:gs>
                  </a:gsLst>
                  <a:lin ang="5400000" scaled="0"/>
                </a:gradFill>
                <a:ea typeface="Segoe UI" pitchFamily="34" charset="0"/>
                <a:cs typeface="Segoe UI" pitchFamily="34" charset="0"/>
              </a:rPr>
              <a:t>js</a:t>
            </a:r>
          </a:p>
        </p:txBody>
      </p:sp>
      <p:sp>
        <p:nvSpPr>
          <p:cNvPr id="2" name="Rectangle 1"/>
          <p:cNvSpPr/>
          <p:nvPr/>
        </p:nvSpPr>
        <p:spPr>
          <a:xfrm>
            <a:off x="8030754" y="6520433"/>
            <a:ext cx="4410695" cy="369332"/>
          </a:xfrm>
          <a:prstGeom prst="rect">
            <a:avLst/>
          </a:prstGeom>
        </p:spPr>
        <p:txBody>
          <a:bodyPr wrap="none">
            <a:spAutoFit/>
          </a:bodyPr>
          <a:lstStyle/>
          <a:p>
            <a:r>
              <a:rPr lang="en-NZ" i="1" dirty="0"/>
              <a:t>video.ch9.ms/teched/2012/na/SIA209.pptx</a:t>
            </a:r>
            <a:endParaRPr lang="en-NZ" dirty="0"/>
          </a:p>
        </p:txBody>
      </p:sp>
    </p:spTree>
    <p:extLst>
      <p:ext uri="{BB962C8B-B14F-4D97-AF65-F5344CB8AC3E}">
        <p14:creationId xmlns:p14="http://schemas.microsoft.com/office/powerpoint/2010/main" val="237096437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38" y="3954463"/>
            <a:ext cx="11776247" cy="2068259"/>
          </a:xfrm>
        </p:spPr>
        <p:txBody>
          <a:bodyPr/>
          <a:lstStyle/>
          <a:p>
            <a:r>
              <a:rPr lang="en-US" dirty="0"/>
              <a:t>JWT tokens with Postman and jwt.io with Azure AD and ADFS 4.0 on Windows Server 2016</a:t>
            </a:r>
          </a:p>
          <a:p>
            <a:endParaRPr lang="en-US" dirty="0"/>
          </a:p>
          <a:p>
            <a:endParaRPr lang="en-US" dirty="0"/>
          </a:p>
        </p:txBody>
      </p:sp>
    </p:spTree>
    <p:extLst>
      <p:ext uri="{BB962C8B-B14F-4D97-AF65-F5344CB8AC3E}">
        <p14:creationId xmlns:p14="http://schemas.microsoft.com/office/powerpoint/2010/main" val="3216218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38" y="3954463"/>
            <a:ext cx="8229599" cy="1181862"/>
          </a:xfrm>
        </p:spPr>
        <p:txBody>
          <a:bodyPr/>
          <a:lstStyle/>
          <a:p>
            <a:r>
              <a:rPr lang="en-US" dirty="0"/>
              <a:t>Using Visual Studio 2015 for OIDC / OAuth 2.0 with ADFS 4.0 on Windows Server 2016</a:t>
            </a:r>
          </a:p>
        </p:txBody>
      </p:sp>
    </p:spTree>
    <p:extLst>
      <p:ext uri="{BB962C8B-B14F-4D97-AF65-F5344CB8AC3E}">
        <p14:creationId xmlns:p14="http://schemas.microsoft.com/office/powerpoint/2010/main" val="148694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p:txBody>
          <a:bodyPr/>
          <a:lstStyle/>
          <a:p>
            <a:r>
              <a:rPr lang="en-US" dirty="0"/>
              <a:t>OIDC / OAuth 2.0 for native devices</a:t>
            </a:r>
          </a:p>
        </p:txBody>
      </p:sp>
    </p:spTree>
    <p:extLst>
      <p:ext uri="{BB962C8B-B14F-4D97-AF65-F5344CB8AC3E}">
        <p14:creationId xmlns:p14="http://schemas.microsoft.com/office/powerpoint/2010/main" val="720154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chemeClr val="bg1"/>
                </a:solidFill>
              </a:rPr>
              <a:t>Modern authentication</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4381" y="2057100"/>
            <a:ext cx="2601185" cy="2601185"/>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805" y="2057101"/>
            <a:ext cx="2601185" cy="2601185"/>
          </a:xfrm>
          <a:prstGeom prst="rect">
            <a:avLst/>
          </a:prstGeom>
        </p:spPr>
      </p:pic>
      <p:sp>
        <p:nvSpPr>
          <p:cNvPr id="17" name="TextBox 16"/>
          <p:cNvSpPr txBox="1"/>
          <p:nvPr/>
        </p:nvSpPr>
        <p:spPr>
          <a:xfrm>
            <a:off x="3193901" y="5502536"/>
            <a:ext cx="1152128" cy="627864"/>
          </a:xfrm>
          <a:prstGeom prst="rect">
            <a:avLst/>
          </a:prstGeom>
          <a:noFill/>
        </p:spPr>
        <p:txBody>
          <a:bodyPr wrap="square" lIns="182880" tIns="146304" rIns="182880" bIns="146304" rtlCol="0">
            <a:spAutoFit/>
          </a:bodyPr>
          <a:lstStyle/>
          <a:p>
            <a:pPr>
              <a:lnSpc>
                <a:spcPct val="90000"/>
              </a:lnSpc>
              <a:spcAft>
                <a:spcPts val="600"/>
              </a:spcAft>
            </a:pPr>
            <a:r>
              <a:rPr lang="en-NZ" sz="2400" dirty="0">
                <a:solidFill>
                  <a:schemeClr val="bg1"/>
                </a:solidFill>
              </a:rPr>
              <a:t>REST</a:t>
            </a:r>
          </a:p>
        </p:txBody>
      </p:sp>
      <p:sp>
        <p:nvSpPr>
          <p:cNvPr id="18" name="TextBox 17"/>
          <p:cNvSpPr txBox="1"/>
          <p:nvPr/>
        </p:nvSpPr>
        <p:spPr>
          <a:xfrm>
            <a:off x="8202905" y="5502536"/>
            <a:ext cx="1224136" cy="627864"/>
          </a:xfrm>
          <a:prstGeom prst="rect">
            <a:avLst/>
          </a:prstGeom>
          <a:noFill/>
        </p:spPr>
        <p:txBody>
          <a:bodyPr wrap="square" lIns="182880" tIns="146304" rIns="182880" bIns="146304" rtlCol="0">
            <a:spAutoFit/>
          </a:bodyPr>
          <a:lstStyle/>
          <a:p>
            <a:pPr>
              <a:lnSpc>
                <a:spcPct val="90000"/>
              </a:lnSpc>
              <a:spcAft>
                <a:spcPts val="600"/>
              </a:spcAft>
            </a:pPr>
            <a:r>
              <a:rPr lang="en-NZ" sz="2400" dirty="0">
                <a:solidFill>
                  <a:schemeClr val="bg1"/>
                </a:solidFill>
              </a:rPr>
              <a:t>SOAP</a:t>
            </a:r>
          </a:p>
        </p:txBody>
      </p:sp>
    </p:spTree>
    <p:extLst>
      <p:ext uri="{BB962C8B-B14F-4D97-AF65-F5344CB8AC3E}">
        <p14:creationId xmlns:p14="http://schemas.microsoft.com/office/powerpoint/2010/main" val="85765371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chemeClr val="bg1"/>
                </a:solidFill>
              </a:rPr>
              <a:t>Summary – OWIN vs ADAL “signatures”</a:t>
            </a:r>
          </a:p>
        </p:txBody>
      </p:sp>
      <p:sp>
        <p:nvSpPr>
          <p:cNvPr id="3" name="Text Placeholder 2"/>
          <p:cNvSpPr>
            <a:spLocks noGrp="1"/>
          </p:cNvSpPr>
          <p:nvPr>
            <p:ph type="body" sz="quarter" idx="12"/>
          </p:nvPr>
        </p:nvSpPr>
        <p:spPr/>
        <p:txBody>
          <a:bodyPr/>
          <a:lstStyle/>
          <a:p>
            <a:endParaRPr lang="en-NZ" dirty="0"/>
          </a:p>
        </p:txBody>
      </p:sp>
    </p:spTree>
    <p:extLst>
      <p:ext uri="{BB962C8B-B14F-4D97-AF65-F5344CB8AC3E}">
        <p14:creationId xmlns:p14="http://schemas.microsoft.com/office/powerpoint/2010/main" val="3879474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800" dirty="0"/>
              <a:t>OWIN</a:t>
            </a:r>
          </a:p>
        </p:txBody>
      </p:sp>
      <p:sp>
        <p:nvSpPr>
          <p:cNvPr id="3" name="Rectangle 2"/>
          <p:cNvSpPr/>
          <p:nvPr/>
        </p:nvSpPr>
        <p:spPr>
          <a:xfrm>
            <a:off x="458462" y="2057102"/>
            <a:ext cx="11521280" cy="4524315"/>
          </a:xfrm>
          <a:prstGeom prst="rect">
            <a:avLst/>
          </a:prstGeom>
        </p:spPr>
        <p:txBody>
          <a:bodyPr wrap="square">
            <a:spAutoFit/>
          </a:bodyPr>
          <a:lstStyle/>
          <a:p>
            <a:r>
              <a:rPr lang="en-NZ" sz="2400" dirty="0" err="1"/>
              <a:t>app.SetDefaultSignInAsAuthenticationType</a:t>
            </a:r>
            <a:endParaRPr lang="en-NZ" sz="2400" dirty="0"/>
          </a:p>
          <a:p>
            <a:r>
              <a:rPr lang="en-NZ" sz="2400" dirty="0"/>
              <a:t>    (</a:t>
            </a:r>
            <a:r>
              <a:rPr lang="en-NZ" sz="2400" dirty="0" err="1"/>
              <a:t>CookieAuthenticationDefaults.AuthenticationType</a:t>
            </a:r>
            <a:r>
              <a:rPr lang="en-NZ" sz="2400" dirty="0"/>
              <a:t>);</a:t>
            </a:r>
          </a:p>
          <a:p>
            <a:endParaRPr lang="en-NZ" sz="2400" dirty="0"/>
          </a:p>
          <a:p>
            <a:r>
              <a:rPr lang="en-NZ" sz="2400" dirty="0" err="1"/>
              <a:t>app.UseCookieAuthentication</a:t>
            </a:r>
            <a:r>
              <a:rPr lang="en-NZ" sz="2400" dirty="0"/>
              <a:t>(new </a:t>
            </a:r>
            <a:r>
              <a:rPr lang="en-NZ" sz="2400" dirty="0" err="1"/>
              <a:t>CookieAuthenticationOptions</a:t>
            </a:r>
            <a:r>
              <a:rPr lang="en-NZ" sz="2400" dirty="0"/>
              <a:t>());</a:t>
            </a:r>
          </a:p>
          <a:p>
            <a:endParaRPr lang="en-NZ" sz="2400" dirty="0"/>
          </a:p>
          <a:p>
            <a:r>
              <a:rPr lang="en-NZ" sz="2400" dirty="0"/>
              <a:t> </a:t>
            </a:r>
            <a:r>
              <a:rPr lang="en-NZ" sz="2400" dirty="0" err="1"/>
              <a:t>app.UseOpenIdConnectAuthentication</a:t>
            </a:r>
            <a:r>
              <a:rPr lang="en-NZ" sz="2400" dirty="0"/>
              <a:t>(</a:t>
            </a:r>
          </a:p>
          <a:p>
            <a:r>
              <a:rPr lang="en-NZ" sz="2400" dirty="0"/>
              <a:t>     new </a:t>
            </a:r>
            <a:r>
              <a:rPr lang="en-NZ" sz="2400" dirty="0" err="1"/>
              <a:t>OpenIdConnectAuthenticationOptions</a:t>
            </a:r>
            <a:endParaRPr lang="en-NZ" sz="2400" dirty="0"/>
          </a:p>
          <a:p>
            <a:r>
              <a:rPr lang="en-NZ" sz="2400" dirty="0"/>
              <a:t>     {</a:t>
            </a:r>
          </a:p>
          <a:p>
            <a:r>
              <a:rPr lang="en-NZ" sz="2400" dirty="0"/>
              <a:t>         </a:t>
            </a:r>
            <a:r>
              <a:rPr lang="en-NZ" sz="2400" dirty="0" err="1"/>
              <a:t>ClientId</a:t>
            </a:r>
            <a:r>
              <a:rPr lang="en-NZ" sz="2400" dirty="0"/>
              <a:t> = </a:t>
            </a:r>
            <a:r>
              <a:rPr lang="en-NZ" sz="2400" dirty="0" err="1"/>
              <a:t>clientId</a:t>
            </a:r>
            <a:r>
              <a:rPr lang="en-NZ" sz="2400" dirty="0"/>
              <a:t>,</a:t>
            </a:r>
          </a:p>
          <a:p>
            <a:r>
              <a:rPr lang="en-NZ" sz="2400" dirty="0"/>
              <a:t>         Authority = Authority</a:t>
            </a:r>
          </a:p>
          <a:p>
            <a:r>
              <a:rPr lang="en-NZ" sz="2400" dirty="0"/>
              <a:t>     };</a:t>
            </a:r>
          </a:p>
          <a:p>
            <a:r>
              <a:rPr lang="en-NZ" sz="2400" dirty="0"/>
              <a:t>                    </a:t>
            </a:r>
            <a:endParaRPr lang="en-NZ" sz="2400" dirty="0">
              <a:solidFill>
                <a:srgbClr val="FFFFFF"/>
              </a:solidFill>
            </a:endParaRPr>
          </a:p>
        </p:txBody>
      </p:sp>
    </p:spTree>
    <p:extLst>
      <p:ext uri="{BB962C8B-B14F-4D97-AF65-F5344CB8AC3E}">
        <p14:creationId xmlns:p14="http://schemas.microsoft.com/office/powerpoint/2010/main" val="266592913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800" dirty="0"/>
              <a:t>ADAL</a:t>
            </a:r>
          </a:p>
        </p:txBody>
      </p:sp>
      <p:sp>
        <p:nvSpPr>
          <p:cNvPr id="3" name="Rectangle 2"/>
          <p:cNvSpPr/>
          <p:nvPr/>
        </p:nvSpPr>
        <p:spPr>
          <a:xfrm>
            <a:off x="458462" y="2057102"/>
            <a:ext cx="11521280" cy="2308324"/>
          </a:xfrm>
          <a:prstGeom prst="rect">
            <a:avLst/>
          </a:prstGeom>
        </p:spPr>
        <p:txBody>
          <a:bodyPr wrap="square">
            <a:spAutoFit/>
          </a:bodyPr>
          <a:lstStyle/>
          <a:p>
            <a:r>
              <a:rPr lang="en-NZ" sz="2400" dirty="0" err="1">
                <a:latin typeface="Consolas" panose="020B0609020204030204" pitchFamily="49" charset="0"/>
              </a:rPr>
              <a:t>AuthenticationContext</a:t>
            </a:r>
            <a:r>
              <a:rPr lang="en-NZ" sz="2400" dirty="0">
                <a:latin typeface="Consolas" panose="020B0609020204030204" pitchFamily="49" charset="0"/>
              </a:rPr>
              <a:t> </a:t>
            </a:r>
            <a:r>
              <a:rPr lang="en-NZ" sz="2400" dirty="0" err="1">
                <a:latin typeface="Consolas" panose="020B0609020204030204" pitchFamily="49" charset="0"/>
              </a:rPr>
              <a:t>ctx</a:t>
            </a:r>
            <a:r>
              <a:rPr lang="en-NZ" sz="2400" dirty="0">
                <a:latin typeface="Consolas" panose="020B0609020204030204" pitchFamily="49" charset="0"/>
              </a:rPr>
              <a:t> = new </a:t>
            </a:r>
            <a:r>
              <a:rPr lang="en-NZ" sz="2400" dirty="0" err="1">
                <a:latin typeface="Consolas" panose="020B0609020204030204" pitchFamily="49" charset="0"/>
              </a:rPr>
              <a:t>AuthenticationContext</a:t>
            </a:r>
            <a:endParaRPr lang="en-NZ" sz="2400" dirty="0">
              <a:latin typeface="Consolas" panose="020B0609020204030204" pitchFamily="49" charset="0"/>
            </a:endParaRPr>
          </a:p>
          <a:p>
            <a:r>
              <a:rPr lang="en-NZ" sz="2400" dirty="0">
                <a:latin typeface="Consolas" panose="020B0609020204030204" pitchFamily="49" charset="0"/>
              </a:rPr>
              <a:t>    ("https://login.microsoftonline.com/tenant.onmicrosoft.com");</a:t>
            </a:r>
          </a:p>
          <a:p>
            <a:endParaRPr lang="en-NZ" sz="2400" dirty="0">
              <a:latin typeface="Consolas" panose="020B0609020204030204" pitchFamily="49" charset="0"/>
            </a:endParaRPr>
          </a:p>
          <a:p>
            <a:r>
              <a:rPr lang="en-NZ" sz="2400" dirty="0" err="1">
                <a:latin typeface="Consolas" panose="020B0609020204030204" pitchFamily="49" charset="0"/>
              </a:rPr>
              <a:t>AuthenticationResult</a:t>
            </a:r>
            <a:r>
              <a:rPr lang="en-NZ" sz="2400" dirty="0">
                <a:latin typeface="Consolas" panose="020B0609020204030204" pitchFamily="49" charset="0"/>
              </a:rPr>
              <a:t> </a:t>
            </a:r>
            <a:r>
              <a:rPr lang="en-NZ" sz="2400" dirty="0" err="1">
                <a:latin typeface="Consolas" panose="020B0609020204030204" pitchFamily="49" charset="0"/>
              </a:rPr>
              <a:t>ar</a:t>
            </a:r>
            <a:r>
              <a:rPr lang="en-NZ" sz="2400" dirty="0">
                <a:latin typeface="Consolas" panose="020B0609020204030204" pitchFamily="49" charset="0"/>
              </a:rPr>
              <a:t> = await </a:t>
            </a:r>
            <a:r>
              <a:rPr lang="en-NZ" sz="2400" dirty="0" err="1">
                <a:latin typeface="Consolas" panose="020B0609020204030204" pitchFamily="49" charset="0"/>
              </a:rPr>
              <a:t>ctx.AcquireTokenAsync</a:t>
            </a:r>
            <a:endParaRPr lang="en-NZ" sz="2400" dirty="0">
              <a:latin typeface="Consolas" panose="020B0609020204030204" pitchFamily="49" charset="0"/>
            </a:endParaRPr>
          </a:p>
          <a:p>
            <a:r>
              <a:rPr lang="en-NZ" sz="2400" dirty="0">
                <a:latin typeface="Consolas" panose="020B0609020204030204" pitchFamily="49" charset="0"/>
              </a:rPr>
              <a:t>    ("https://outlook.office365.com", </a:t>
            </a:r>
          </a:p>
          <a:p>
            <a:r>
              <a:rPr lang="en-NZ" sz="2400" dirty="0">
                <a:latin typeface="Consolas" panose="020B0609020204030204" pitchFamily="49" charset="0"/>
              </a:rPr>
              <a:t>    "bf1cf655-58ad-4618-9680-315f4cc815e3")</a:t>
            </a:r>
            <a:endParaRPr lang="en-NZ" sz="2400" dirty="0"/>
          </a:p>
        </p:txBody>
      </p:sp>
    </p:spTree>
    <p:extLst>
      <p:ext uri="{BB962C8B-B14F-4D97-AF65-F5344CB8AC3E}">
        <p14:creationId xmlns:p14="http://schemas.microsoft.com/office/powerpoint/2010/main" val="265629018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38" y="3954463"/>
            <a:ext cx="8229599" cy="1181862"/>
          </a:xfrm>
        </p:spPr>
        <p:txBody>
          <a:bodyPr/>
          <a:lstStyle/>
          <a:p>
            <a:r>
              <a:rPr lang="en-US" dirty="0"/>
              <a:t>Easy Auth with Azure AD</a:t>
            </a:r>
          </a:p>
          <a:p>
            <a:endParaRPr lang="en-US" dirty="0"/>
          </a:p>
        </p:txBody>
      </p:sp>
    </p:spTree>
    <p:extLst>
      <p:ext uri="{BB962C8B-B14F-4D97-AF65-F5344CB8AC3E}">
        <p14:creationId xmlns:p14="http://schemas.microsoft.com/office/powerpoint/2010/main" val="3496797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a:xfrm>
            <a:off x="274638" y="3954463"/>
            <a:ext cx="8229599" cy="1181862"/>
          </a:xfrm>
        </p:spPr>
        <p:txBody>
          <a:bodyPr/>
          <a:lstStyle/>
          <a:p>
            <a:r>
              <a:rPr lang="en-US" dirty="0"/>
              <a:t>Device profile with Azure AD</a:t>
            </a:r>
          </a:p>
          <a:p>
            <a:endParaRPr lang="en-US" dirty="0"/>
          </a:p>
        </p:txBody>
      </p:sp>
    </p:spTree>
    <p:extLst>
      <p:ext uri="{BB962C8B-B14F-4D97-AF65-F5344CB8AC3E}">
        <p14:creationId xmlns:p14="http://schemas.microsoft.com/office/powerpoint/2010/main" val="81737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a:solidFill>
                  <a:schemeClr val="bg1"/>
                </a:solidFill>
              </a:rPr>
              <a:t>Resources</a:t>
            </a:r>
          </a:p>
        </p:txBody>
      </p:sp>
      <p:sp>
        <p:nvSpPr>
          <p:cNvPr id="14" name="Text Placeholder 13"/>
          <p:cNvSpPr>
            <a:spLocks noGrp="1"/>
          </p:cNvSpPr>
          <p:nvPr>
            <p:ph type="body" sz="quarter" idx="10"/>
          </p:nvPr>
        </p:nvSpPr>
        <p:spPr>
          <a:xfrm>
            <a:off x="274638" y="1212850"/>
            <a:ext cx="11887200" cy="5946243"/>
          </a:xfrm>
        </p:spPr>
        <p:txBody>
          <a:bodyPr/>
          <a:lstStyle/>
          <a:p>
            <a:r>
              <a:rPr lang="en-NZ" sz="3200" b="1" dirty="0">
                <a:solidFill>
                  <a:schemeClr val="bg1"/>
                </a:solidFill>
              </a:rPr>
              <a:t>Azure Active Directory developer's guide – https://aka.ms/aaddev</a:t>
            </a:r>
          </a:p>
          <a:p>
            <a:endParaRPr lang="en-NZ" sz="3200" b="1" dirty="0">
              <a:solidFill>
                <a:schemeClr val="bg1"/>
              </a:solidFill>
            </a:endParaRPr>
          </a:p>
          <a:p>
            <a:r>
              <a:rPr lang="en-NZ" sz="3200" b="1" dirty="0">
                <a:solidFill>
                  <a:schemeClr val="bg1"/>
                </a:solidFill>
              </a:rPr>
              <a:t>Azure code samples - https://aka.ms/aadsamples</a:t>
            </a:r>
          </a:p>
          <a:p>
            <a:endParaRPr lang="en-NZ" sz="3200" b="1" dirty="0">
              <a:solidFill>
                <a:schemeClr val="bg1"/>
              </a:solidFill>
            </a:endParaRPr>
          </a:p>
          <a:p>
            <a:r>
              <a:rPr lang="en-NZ" sz="3200" b="1" dirty="0">
                <a:solidFill>
                  <a:schemeClr val="bg1"/>
                </a:solidFill>
              </a:rPr>
              <a:t>Secure your web applications with Microsoft identity - </a:t>
            </a:r>
          </a:p>
          <a:p>
            <a:r>
              <a:rPr lang="en-NZ" sz="3200" b="1" dirty="0">
                <a:solidFill>
                  <a:schemeClr val="bg1"/>
                </a:solidFill>
              </a:rPr>
              <a:t>https://channel9.msdn.com/Events/Ignite/2016/BRK3181</a:t>
            </a:r>
          </a:p>
          <a:p>
            <a:endParaRPr lang="en-NZ" sz="3200" b="1" dirty="0">
              <a:solidFill>
                <a:schemeClr val="bg1"/>
              </a:solidFill>
            </a:endParaRPr>
          </a:p>
          <a:p>
            <a:r>
              <a:rPr lang="en-NZ" sz="3200" b="1" dirty="0">
                <a:solidFill>
                  <a:schemeClr val="bg1"/>
                </a:solidFill>
              </a:rPr>
              <a:t>Secure your native and mobile applications with Microsoft identity and application management</a:t>
            </a:r>
          </a:p>
          <a:p>
            <a:r>
              <a:rPr lang="en-NZ" sz="3200" b="1" dirty="0">
                <a:solidFill>
                  <a:schemeClr val="bg1"/>
                </a:solidFill>
              </a:rPr>
              <a:t>https://channel9.msdn.com/Events/Ignite/2016/BRK3182</a:t>
            </a:r>
          </a:p>
          <a:p>
            <a:endParaRPr lang="en-NZ" sz="3200" dirty="0">
              <a:solidFill>
                <a:schemeClr val="bg1"/>
              </a:solidFill>
            </a:endParaRPr>
          </a:p>
        </p:txBody>
      </p:sp>
    </p:spTree>
    <p:extLst>
      <p:ext uri="{BB962C8B-B14F-4D97-AF65-F5344CB8AC3E}">
        <p14:creationId xmlns:p14="http://schemas.microsoft.com/office/powerpoint/2010/main" val="344556474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a:solidFill>
                  <a:schemeClr val="bg1"/>
                </a:solidFill>
              </a:rPr>
              <a:t>Resources</a:t>
            </a:r>
          </a:p>
        </p:txBody>
      </p:sp>
      <p:sp>
        <p:nvSpPr>
          <p:cNvPr id="14" name="Text Placeholder 13"/>
          <p:cNvSpPr>
            <a:spLocks noGrp="1"/>
          </p:cNvSpPr>
          <p:nvPr>
            <p:ph type="body" sz="quarter" idx="10"/>
          </p:nvPr>
        </p:nvSpPr>
        <p:spPr>
          <a:xfrm>
            <a:off x="274638" y="1212850"/>
            <a:ext cx="11887200" cy="5306068"/>
          </a:xfrm>
        </p:spPr>
        <p:txBody>
          <a:bodyPr/>
          <a:lstStyle/>
          <a:p>
            <a:r>
              <a:rPr lang="en-NZ" sz="3200" b="1" dirty="0">
                <a:solidFill>
                  <a:schemeClr val="bg1"/>
                </a:solidFill>
              </a:rPr>
              <a:t>Discover what's new in Active Directory Federation and domain services in Windows Server 2016</a:t>
            </a:r>
          </a:p>
          <a:p>
            <a:r>
              <a:rPr lang="en-NZ" sz="3200" b="1" dirty="0">
                <a:solidFill>
                  <a:schemeClr val="bg1"/>
                </a:solidFill>
              </a:rPr>
              <a:t>https://channel9.msdn.com/Events/Ignite/2016/BRK3074</a:t>
            </a:r>
          </a:p>
          <a:p>
            <a:endParaRPr lang="en-NZ" sz="3200" dirty="0">
              <a:solidFill>
                <a:schemeClr val="bg1"/>
              </a:solidFill>
            </a:endParaRPr>
          </a:p>
          <a:p>
            <a:r>
              <a:rPr lang="en-NZ" sz="3200" b="1" dirty="0">
                <a:solidFill>
                  <a:schemeClr val="bg1"/>
                </a:solidFill>
              </a:rPr>
              <a:t>Server 2016 ADFS Development - </a:t>
            </a:r>
          </a:p>
          <a:p>
            <a:r>
              <a:rPr lang="en-NZ" sz="3200" b="1" dirty="0">
                <a:solidFill>
                  <a:schemeClr val="bg1"/>
                </a:solidFill>
              </a:rPr>
              <a:t>https://technet.microsoft.com/en-us/windows-server-docs/identity/ad-fs/ad-fs-development</a:t>
            </a:r>
          </a:p>
          <a:p>
            <a:endParaRPr lang="en-NZ" sz="3200" b="1" dirty="0">
              <a:solidFill>
                <a:schemeClr val="bg1"/>
              </a:solidFill>
            </a:endParaRPr>
          </a:p>
          <a:p>
            <a:r>
              <a:rPr lang="en-NZ" sz="3200" b="1" dirty="0">
                <a:solidFill>
                  <a:schemeClr val="bg1"/>
                </a:solidFill>
              </a:rPr>
              <a:t>OInspector - https://github.com/vibronet/OInspector/tree/dev</a:t>
            </a:r>
          </a:p>
          <a:p>
            <a:endParaRPr lang="en-NZ" sz="3200" dirty="0">
              <a:solidFill>
                <a:schemeClr val="bg1"/>
              </a:solidFill>
            </a:endParaRPr>
          </a:p>
        </p:txBody>
      </p:sp>
    </p:spTree>
    <p:extLst>
      <p:ext uri="{BB962C8B-B14F-4D97-AF65-F5344CB8AC3E}">
        <p14:creationId xmlns:p14="http://schemas.microsoft.com/office/powerpoint/2010/main" val="75241865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a:solidFill>
                  <a:schemeClr val="bg1"/>
                </a:solidFill>
              </a:rPr>
              <a:t>Resources</a:t>
            </a:r>
          </a:p>
        </p:txBody>
      </p:sp>
      <p:sp>
        <p:nvSpPr>
          <p:cNvPr id="14" name="Text Placeholder 13"/>
          <p:cNvSpPr>
            <a:spLocks noGrp="1"/>
          </p:cNvSpPr>
          <p:nvPr>
            <p:ph type="body" sz="quarter" idx="10"/>
          </p:nvPr>
        </p:nvSpPr>
        <p:spPr>
          <a:xfrm>
            <a:off x="274638" y="1212850"/>
            <a:ext cx="11887200" cy="5404556"/>
          </a:xfrm>
        </p:spPr>
        <p:txBody>
          <a:bodyPr/>
          <a:lstStyle/>
          <a:p>
            <a:endParaRPr lang="en-NZ" sz="3200" b="1" dirty="0">
              <a:solidFill>
                <a:schemeClr val="bg1"/>
              </a:solidFill>
            </a:endParaRPr>
          </a:p>
          <a:p>
            <a:r>
              <a:rPr lang="en-NZ" sz="3200" b="1" dirty="0">
                <a:solidFill>
                  <a:schemeClr val="bg1"/>
                </a:solidFill>
              </a:rPr>
              <a:t>A Guide To OAuth 2.0 Grants - https://alexbilbie.com/guide-to-oauth-2-grants/</a:t>
            </a:r>
          </a:p>
          <a:p>
            <a:endParaRPr lang="en-NZ" sz="3200" b="1" dirty="0">
              <a:solidFill>
                <a:schemeClr val="bg1"/>
              </a:solidFill>
            </a:endParaRPr>
          </a:p>
          <a:p>
            <a:r>
              <a:rPr lang="en-NZ" sz="3200" b="1" dirty="0">
                <a:solidFill>
                  <a:schemeClr val="bg1"/>
                </a:solidFill>
              </a:rPr>
              <a:t>NuGet Package Explorer - https://github.com/NuGetPackageExplorer/NuGetPackageExplorer</a:t>
            </a:r>
          </a:p>
          <a:p>
            <a:endParaRPr lang="en-NZ" sz="3200" b="1" dirty="0">
              <a:solidFill>
                <a:schemeClr val="bg1"/>
              </a:solidFill>
            </a:endParaRPr>
          </a:p>
          <a:p>
            <a:endParaRPr lang="en-NZ" sz="3200" b="1" dirty="0">
              <a:solidFill>
                <a:schemeClr val="bg1"/>
              </a:solidFill>
            </a:endParaRPr>
          </a:p>
          <a:p>
            <a:endParaRPr lang="en-NZ" sz="3200" b="1" dirty="0">
              <a:solidFill>
                <a:schemeClr val="bg1"/>
              </a:solidFill>
            </a:endParaRPr>
          </a:p>
          <a:p>
            <a:endParaRPr lang="en-NZ" sz="3200" b="1" dirty="0">
              <a:solidFill>
                <a:schemeClr val="bg1"/>
              </a:solidFill>
            </a:endParaRPr>
          </a:p>
        </p:txBody>
      </p:sp>
    </p:spTree>
    <p:extLst>
      <p:ext uri="{BB962C8B-B14F-4D97-AF65-F5344CB8AC3E}">
        <p14:creationId xmlns:p14="http://schemas.microsoft.com/office/powerpoint/2010/main" val="130317927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a:solidFill>
                  <a:schemeClr val="bg1"/>
                </a:solidFill>
              </a:rPr>
              <a:t>Identity Sessions</a:t>
            </a:r>
          </a:p>
        </p:txBody>
      </p:sp>
      <p:sp>
        <p:nvSpPr>
          <p:cNvPr id="14" name="Text Placeholder 13"/>
          <p:cNvSpPr>
            <a:spLocks noGrp="1"/>
          </p:cNvSpPr>
          <p:nvPr>
            <p:ph type="body" sz="quarter" idx="10"/>
          </p:nvPr>
        </p:nvSpPr>
        <p:spPr>
          <a:xfrm>
            <a:off x="274638" y="1212850"/>
            <a:ext cx="11887200" cy="8913209"/>
          </a:xfrm>
        </p:spPr>
        <p:txBody>
          <a:bodyPr/>
          <a:lstStyle/>
          <a:p>
            <a:r>
              <a:rPr lang="en-NZ" sz="3200" b="1" dirty="0">
                <a:solidFill>
                  <a:schemeClr val="bg1"/>
                </a:solidFill>
              </a:rPr>
              <a:t>A lap around Azure AD B2C for developers (Business to Consumer) [M305] - Tue 25 Oct, 2:55 PM  </a:t>
            </a:r>
          </a:p>
          <a:p>
            <a:r>
              <a:rPr lang="en-NZ" sz="3200" b="1" dirty="0">
                <a:solidFill>
                  <a:schemeClr val="bg1"/>
                </a:solidFill>
              </a:rPr>
              <a:t>Identity; What you need to know to be in the Microsoft Cloud [M209] - Tue 25 Oct, 4:15 PM  </a:t>
            </a:r>
          </a:p>
          <a:p>
            <a:r>
              <a:rPr lang="en-NZ" sz="3200" b="1" dirty="0">
                <a:solidFill>
                  <a:schemeClr val="bg1"/>
                </a:solidFill>
              </a:rPr>
              <a:t>Deep Dive into the Microsoft Graph API [M331] - Wed 26 Oct, 1:40 PM  </a:t>
            </a:r>
          </a:p>
          <a:p>
            <a:r>
              <a:rPr lang="en-NZ" sz="3200" b="1" dirty="0">
                <a:solidFill>
                  <a:schemeClr val="bg1"/>
                </a:solidFill>
              </a:rPr>
              <a:t>Integrating OpenID Connect / OAuth2 with Azure AD and ADFS [M337] - Wed 26 Oct, 2:55 PM </a:t>
            </a:r>
          </a:p>
          <a:p>
            <a:r>
              <a:rPr lang="en-NZ" sz="3200" b="1" dirty="0">
                <a:solidFill>
                  <a:schemeClr val="bg1"/>
                </a:solidFill>
              </a:rPr>
              <a:t>A world without passwords: building a more secure web [M362] - Thu 27 Oct, 1:40 PM  </a:t>
            </a:r>
          </a:p>
          <a:p>
            <a:endParaRPr lang="en-NZ" sz="3200" b="1" dirty="0"/>
          </a:p>
          <a:p>
            <a:endParaRPr lang="en-NZ" sz="3200" b="1" dirty="0"/>
          </a:p>
          <a:p>
            <a:endParaRPr lang="en-NZ" sz="3200" b="1" dirty="0"/>
          </a:p>
          <a:p>
            <a:endParaRPr lang="en-NZ" sz="3200" b="1" dirty="0"/>
          </a:p>
          <a:p>
            <a:endParaRPr lang="en-NZ" sz="3200" dirty="0">
              <a:solidFill>
                <a:schemeClr val="bg1"/>
              </a:solidFill>
            </a:endParaRPr>
          </a:p>
          <a:p>
            <a:endParaRPr lang="en-NZ" sz="3200" dirty="0">
              <a:solidFill>
                <a:schemeClr val="bg1"/>
              </a:solidFill>
            </a:endParaRPr>
          </a:p>
          <a:p>
            <a:endParaRPr lang="en-NZ" sz="3200" dirty="0">
              <a:solidFill>
                <a:schemeClr val="bg1"/>
              </a:solidFill>
            </a:endParaRPr>
          </a:p>
        </p:txBody>
      </p:sp>
    </p:spTree>
    <p:extLst>
      <p:ext uri="{BB962C8B-B14F-4D97-AF65-F5344CB8AC3E}">
        <p14:creationId xmlns:p14="http://schemas.microsoft.com/office/powerpoint/2010/main" val="146119653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NZ" dirty="0">
                <a:solidFill>
                  <a:schemeClr val="bg1"/>
                </a:solidFill>
              </a:rPr>
              <a:t>Attribution</a:t>
            </a:r>
          </a:p>
        </p:txBody>
      </p:sp>
      <p:sp>
        <p:nvSpPr>
          <p:cNvPr id="14" name="Text Placeholder 13"/>
          <p:cNvSpPr>
            <a:spLocks noGrp="1"/>
          </p:cNvSpPr>
          <p:nvPr>
            <p:ph type="body" sz="quarter" idx="10"/>
          </p:nvPr>
        </p:nvSpPr>
        <p:spPr>
          <a:xfrm>
            <a:off x="274638" y="1212850"/>
            <a:ext cx="11887200" cy="4961358"/>
          </a:xfrm>
        </p:spPr>
        <p:txBody>
          <a:bodyPr/>
          <a:lstStyle/>
          <a:p>
            <a:r>
              <a:rPr lang="en-NZ" sz="3200" dirty="0">
                <a:solidFill>
                  <a:schemeClr val="bg1"/>
                </a:solidFill>
              </a:rPr>
              <a:t>Icon by Madebyoliver from flaticon.com</a:t>
            </a:r>
          </a:p>
          <a:p>
            <a:r>
              <a:rPr lang="en-NZ" sz="3200" dirty="0">
                <a:solidFill>
                  <a:schemeClr val="bg1"/>
                </a:solidFill>
              </a:rPr>
              <a:t>Icon by Freepik from flaticon.com</a:t>
            </a:r>
          </a:p>
          <a:p>
            <a:r>
              <a:rPr lang="en-NZ" sz="3200" dirty="0">
                <a:solidFill>
                  <a:schemeClr val="bg1"/>
                </a:solidFill>
              </a:rPr>
              <a:t>Icon by Hanan from flaticon.com</a:t>
            </a:r>
          </a:p>
          <a:p>
            <a:r>
              <a:rPr lang="en-NZ" sz="3200" dirty="0">
                <a:solidFill>
                  <a:schemeClr val="bg1"/>
                </a:solidFill>
              </a:rPr>
              <a:t>Icon by </a:t>
            </a:r>
            <a:r>
              <a:rPr lang="en-NZ" sz="3200" dirty="0" err="1">
                <a:solidFill>
                  <a:schemeClr val="bg1"/>
                </a:solidFill>
              </a:rPr>
              <a:t>Appzgear</a:t>
            </a:r>
            <a:r>
              <a:rPr lang="en-NZ" sz="3200" dirty="0">
                <a:solidFill>
                  <a:schemeClr val="bg1"/>
                </a:solidFill>
              </a:rPr>
              <a:t> from flaticon.com</a:t>
            </a:r>
          </a:p>
          <a:p>
            <a:r>
              <a:rPr lang="en-NZ" sz="3200" dirty="0">
                <a:solidFill>
                  <a:schemeClr val="bg1"/>
                </a:solidFill>
              </a:rPr>
              <a:t>Icon by Dave Gandy from flaticon.com</a:t>
            </a:r>
          </a:p>
          <a:p>
            <a:endParaRPr lang="en-NZ" sz="3200" dirty="0">
              <a:solidFill>
                <a:schemeClr val="bg1"/>
              </a:solidFill>
            </a:endParaRPr>
          </a:p>
          <a:p>
            <a:endParaRPr lang="en-NZ" sz="3200" dirty="0">
              <a:solidFill>
                <a:schemeClr val="bg1"/>
              </a:solidFill>
            </a:endParaRPr>
          </a:p>
          <a:p>
            <a:endParaRPr lang="en-NZ" sz="3200" dirty="0">
              <a:solidFill>
                <a:schemeClr val="bg1"/>
              </a:solidFill>
            </a:endParaRPr>
          </a:p>
          <a:p>
            <a:endParaRPr lang="en-NZ" sz="3200" dirty="0">
              <a:solidFill>
                <a:schemeClr val="bg1"/>
              </a:solidFill>
            </a:endParaRPr>
          </a:p>
        </p:txBody>
      </p:sp>
    </p:spTree>
    <p:extLst>
      <p:ext uri="{BB962C8B-B14F-4D97-AF65-F5344CB8AC3E}">
        <p14:creationId xmlns:p14="http://schemas.microsoft.com/office/powerpoint/2010/main" val="28033570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chemeClr val="bg1"/>
                </a:solidFill>
              </a:rPr>
              <a:t>Modern authentication</a:t>
            </a:r>
          </a:p>
        </p:txBody>
      </p:sp>
      <p:sp>
        <p:nvSpPr>
          <p:cNvPr id="17" name="TextBox 16"/>
          <p:cNvSpPr txBox="1"/>
          <p:nvPr/>
        </p:nvSpPr>
        <p:spPr>
          <a:xfrm>
            <a:off x="2617837" y="5502536"/>
            <a:ext cx="2376264" cy="627864"/>
          </a:xfrm>
          <a:prstGeom prst="rect">
            <a:avLst/>
          </a:prstGeom>
          <a:noFill/>
        </p:spPr>
        <p:txBody>
          <a:bodyPr wrap="square" lIns="182880" tIns="146304" rIns="182880" bIns="146304" rtlCol="0">
            <a:spAutoFit/>
          </a:bodyPr>
          <a:lstStyle/>
          <a:p>
            <a:pPr>
              <a:lnSpc>
                <a:spcPct val="90000"/>
              </a:lnSpc>
              <a:spcAft>
                <a:spcPts val="600"/>
              </a:spcAft>
            </a:pPr>
            <a:r>
              <a:rPr lang="en-NZ" sz="2400" dirty="0">
                <a:solidFill>
                  <a:srgbClr val="FFFFFF"/>
                </a:solidFill>
              </a:rPr>
              <a:t>User consents</a:t>
            </a:r>
          </a:p>
        </p:txBody>
      </p:sp>
      <p:sp>
        <p:nvSpPr>
          <p:cNvPr id="18" name="TextBox 17"/>
          <p:cNvSpPr txBox="1"/>
          <p:nvPr/>
        </p:nvSpPr>
        <p:spPr>
          <a:xfrm>
            <a:off x="8202905" y="5502536"/>
            <a:ext cx="1399708" cy="627864"/>
          </a:xfrm>
          <a:prstGeom prst="rect">
            <a:avLst/>
          </a:prstGeom>
          <a:noFill/>
        </p:spPr>
        <p:txBody>
          <a:bodyPr wrap="square" lIns="182880" tIns="146304" rIns="182880" bIns="146304" rtlCol="0">
            <a:spAutoFit/>
          </a:bodyPr>
          <a:lstStyle/>
          <a:p>
            <a:pPr>
              <a:lnSpc>
                <a:spcPct val="90000"/>
              </a:lnSpc>
              <a:spcAft>
                <a:spcPts val="600"/>
              </a:spcAft>
            </a:pPr>
            <a:r>
              <a:rPr lang="en-NZ" sz="2400" dirty="0">
                <a:solidFill>
                  <a:srgbClr val="FFFFFF"/>
                </a:solidFill>
              </a:rPr>
              <a:t>Admin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372" y="2057100"/>
            <a:ext cx="2601185" cy="26011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0365" y="2057100"/>
            <a:ext cx="2601185" cy="2601185"/>
          </a:xfrm>
          <a:prstGeom prst="rect">
            <a:avLst/>
          </a:prstGeom>
        </p:spPr>
      </p:pic>
    </p:spTree>
    <p:extLst>
      <p:ext uri="{BB962C8B-B14F-4D97-AF65-F5344CB8AC3E}">
        <p14:creationId xmlns:p14="http://schemas.microsoft.com/office/powerpoint/2010/main" val="341495958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chemeClr val="bg1"/>
                </a:solidFill>
              </a:rPr>
              <a:t>Modern authentication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8235" y="1481038"/>
            <a:ext cx="5202371" cy="5202371"/>
          </a:xfrm>
          <a:prstGeom prst="rect">
            <a:avLst/>
          </a:prstGeom>
        </p:spPr>
      </p:pic>
    </p:spTree>
    <p:extLst>
      <p:ext uri="{BB962C8B-B14F-4D97-AF65-F5344CB8AC3E}">
        <p14:creationId xmlns:p14="http://schemas.microsoft.com/office/powerpoint/2010/main" val="8282028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099660096"/>
              </p:ext>
            </p:extLst>
          </p:nvPr>
        </p:nvGraphicFramePr>
        <p:xfrm>
          <a:off x="2072746" y="904974"/>
          <a:ext cx="8290983"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NZ" dirty="0">
                <a:solidFill>
                  <a:schemeClr val="bg1"/>
                </a:solidFill>
              </a:rPr>
              <a:t>Overview</a:t>
            </a:r>
          </a:p>
        </p:txBody>
      </p:sp>
    </p:spTree>
    <p:extLst>
      <p:ext uri="{BB962C8B-B14F-4D97-AF65-F5344CB8AC3E}">
        <p14:creationId xmlns:p14="http://schemas.microsoft.com/office/powerpoint/2010/main" val="1246302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Azure AD / </a:t>
            </a:r>
            <a:r>
              <a:rPr lang="en-US" dirty="0"/>
              <a:t>ADFS</a:t>
            </a:r>
            <a:endParaRPr lang="en-US" sz="7200" dirty="0"/>
          </a:p>
        </p:txBody>
      </p:sp>
    </p:spTree>
    <p:extLst>
      <p:ext uri="{BB962C8B-B14F-4D97-AF65-F5344CB8AC3E}">
        <p14:creationId xmlns:p14="http://schemas.microsoft.com/office/powerpoint/2010/main" val="181092645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42" y="330282"/>
            <a:ext cx="11430991" cy="6333960"/>
          </a:xfrm>
          <a:prstGeom prst="rect">
            <a:avLst/>
          </a:prstGeom>
        </p:spPr>
      </p:pic>
    </p:spTree>
    <p:extLst>
      <p:ext uri="{BB962C8B-B14F-4D97-AF65-F5344CB8AC3E}">
        <p14:creationId xmlns:p14="http://schemas.microsoft.com/office/powerpoint/2010/main" val="268655132"/>
      </p:ext>
    </p:extLst>
  </p:cSld>
  <p:clrMapOvr>
    <a:masterClrMapping/>
  </p:clrMapOvr>
  <p:transition>
    <p:fade/>
  </p:transition>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Read-Only]" id="{28841E4C-3918-4368-B735-2FEE76A3D5D1}" vid="{2645CAE1-4F94-464F-93A7-E31E48A0E182}"/>
    </a:ext>
  </a:extLst>
</a:theme>
</file>

<file path=ppt/theme/theme2.xml><?xml version="1.0" encoding="utf-8"?>
<a:theme xmlns:a="http://schemas.openxmlformats.org/drawingml/2006/main" name="TechEd_NZ_2013_Template">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NZ-Template.potx" id="{B82A6423-87EC-4156-AD48-16AF7B4E7DD9}" vid="{E026FF60-C496-4169-B733-22AC8D34ACE3}"/>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Read-Only]" id="{28841E4C-3918-4368-B735-2FEE76A3D5D1}" vid="{2645CAE1-4F94-464F-93A7-E31E48A0E18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Microsoft_Ignite_2016_16x9_Template_draft</Template>
  <TotalTime>0</TotalTime>
  <Words>1378</Words>
  <Application>Microsoft Office PowerPoint</Application>
  <PresentationFormat>Custom</PresentationFormat>
  <Paragraphs>261</Paragraphs>
  <Slides>50</Slides>
  <Notes>12</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50</vt:i4>
      </vt:variant>
    </vt:vector>
  </HeadingPairs>
  <TitlesOfParts>
    <vt:vector size="59" baseType="lpstr">
      <vt:lpstr>Arial</vt:lpstr>
      <vt:lpstr>Consolas</vt:lpstr>
      <vt:lpstr>Segoe UI</vt:lpstr>
      <vt:lpstr>Segoe UI Light</vt:lpstr>
      <vt:lpstr>Wingdings</vt:lpstr>
      <vt:lpstr>5-50002_Ignite_Breakout_Template</vt:lpstr>
      <vt:lpstr>TechEd_NZ_2013_Template</vt:lpstr>
      <vt:lpstr>1_5-50002_Ignite_Breakout_Template</vt:lpstr>
      <vt:lpstr>Image</vt:lpstr>
      <vt:lpstr>Microsoft Ignite NZ</vt:lpstr>
      <vt:lpstr>Integrating OpenID Connect &amp; OAuth2 with Azure AD and ADFS</vt:lpstr>
      <vt:lpstr>PowerPoint Presentation</vt:lpstr>
      <vt:lpstr>Modern authentication</vt:lpstr>
      <vt:lpstr>Modern authentication</vt:lpstr>
      <vt:lpstr>Modern authentication</vt:lpstr>
      <vt:lpstr>Overview</vt:lpstr>
      <vt:lpstr>Azure AD / ADFS</vt:lpstr>
      <vt:lpstr>PowerPoint Presentation</vt:lpstr>
      <vt:lpstr>PowerPoint Presentation</vt:lpstr>
      <vt:lpstr>Azure AD and ADFS</vt:lpstr>
      <vt:lpstr>Differences between Azure AD and ADFS</vt:lpstr>
      <vt:lpstr>Differences between Azure AD and ADFS</vt:lpstr>
      <vt:lpstr>Before OAuth</vt:lpstr>
      <vt:lpstr>OIDC / OAuth 2.0</vt:lpstr>
      <vt:lpstr>PowerPoint Presentation</vt:lpstr>
      <vt:lpstr>OIDC and OAuth 2.0</vt:lpstr>
      <vt:lpstr>OIDC and OAuth 2.0</vt:lpstr>
      <vt:lpstr>OIDC and OAuth 2.0</vt:lpstr>
      <vt:lpstr>OIDC and OAuth 2.0 Tokens</vt:lpstr>
      <vt:lpstr>OIDC and OAuth 2.0 endpoints</vt:lpstr>
      <vt:lpstr>OIDC and OAuth 2.0 Flows</vt:lpstr>
      <vt:lpstr>Manipulate (A)AD using API</vt:lpstr>
      <vt:lpstr>PowerPoint Presentation</vt:lpstr>
      <vt:lpstr>PowerPoint Presentation</vt:lpstr>
      <vt:lpstr>Demo</vt:lpstr>
      <vt:lpstr>PowerPoint Presentation</vt:lpstr>
      <vt:lpstr>PowerPoint Presentation</vt:lpstr>
      <vt:lpstr>OIDC and OAuth 2.0 Stacks</vt:lpstr>
      <vt:lpstr>PowerPoint Presentation</vt:lpstr>
      <vt:lpstr>Active Directory Authentication Library (ADAL)</vt:lpstr>
      <vt:lpstr>ADAL.NET</vt:lpstr>
      <vt:lpstr>Demo</vt:lpstr>
      <vt:lpstr>Use cases</vt:lpstr>
      <vt:lpstr>Authentication scenarios</vt:lpstr>
      <vt:lpstr>Authentication scenarios</vt:lpstr>
      <vt:lpstr>Demo</vt:lpstr>
      <vt:lpstr>Demo</vt:lpstr>
      <vt:lpstr>Demo</vt:lpstr>
      <vt:lpstr>Summary – OWIN vs ADAL “signatures”</vt:lpstr>
      <vt:lpstr>OWIN</vt:lpstr>
      <vt:lpstr>ADAL</vt:lpstr>
      <vt:lpstr>Demo</vt:lpstr>
      <vt:lpstr>Demo</vt:lpstr>
      <vt:lpstr>Resources</vt:lpstr>
      <vt:lpstr>Resources</vt:lpstr>
      <vt:lpstr>Resources</vt:lpstr>
      <vt:lpstr>Identity Sessions</vt:lpstr>
      <vt:lpstr>Attribution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2016-07-14T12:34:12Z</dcterms:created>
  <dcterms:modified xsi:type="dcterms:W3CDTF">2016-10-27T00:04:24Z</dcterms:modified>
  <cp:category/>
</cp:coreProperties>
</file>