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42" r:id="rId2"/>
  </p:sldMasterIdLst>
  <p:notesMasterIdLst>
    <p:notesMasterId r:id="rId47"/>
  </p:notesMasterIdLst>
  <p:handoutMasterIdLst>
    <p:handoutMasterId r:id="rId48"/>
  </p:handoutMasterIdLst>
  <p:sldIdLst>
    <p:sldId id="1408" r:id="rId3"/>
    <p:sldId id="1411" r:id="rId4"/>
    <p:sldId id="1412" r:id="rId5"/>
    <p:sldId id="1413" r:id="rId6"/>
    <p:sldId id="1414" r:id="rId7"/>
    <p:sldId id="1415" r:id="rId8"/>
    <p:sldId id="1416" r:id="rId9"/>
    <p:sldId id="1451" r:id="rId10"/>
    <p:sldId id="1452" r:id="rId11"/>
    <p:sldId id="1417" r:id="rId12"/>
    <p:sldId id="1427" r:id="rId13"/>
    <p:sldId id="1418" r:id="rId14"/>
    <p:sldId id="1419" r:id="rId15"/>
    <p:sldId id="1420" r:id="rId16"/>
    <p:sldId id="1423" r:id="rId17"/>
    <p:sldId id="1424" r:id="rId18"/>
    <p:sldId id="1422" r:id="rId19"/>
    <p:sldId id="1425" r:id="rId20"/>
    <p:sldId id="1426" r:id="rId21"/>
    <p:sldId id="1448" r:id="rId22"/>
    <p:sldId id="1454" r:id="rId23"/>
    <p:sldId id="1429" r:id="rId24"/>
    <p:sldId id="1428" r:id="rId25"/>
    <p:sldId id="1430" r:id="rId26"/>
    <p:sldId id="1432" r:id="rId27"/>
    <p:sldId id="1433" r:id="rId28"/>
    <p:sldId id="1453" r:id="rId29"/>
    <p:sldId id="1449" r:id="rId30"/>
    <p:sldId id="1439" r:id="rId31"/>
    <p:sldId id="1447" r:id="rId32"/>
    <p:sldId id="1434" r:id="rId33"/>
    <p:sldId id="1435" r:id="rId34"/>
    <p:sldId id="1436" r:id="rId35"/>
    <p:sldId id="1437" r:id="rId36"/>
    <p:sldId id="1438" r:id="rId37"/>
    <p:sldId id="1440" r:id="rId38"/>
    <p:sldId id="1441" r:id="rId39"/>
    <p:sldId id="1442" r:id="rId40"/>
    <p:sldId id="1443" r:id="rId41"/>
    <p:sldId id="1444" r:id="rId42"/>
    <p:sldId id="1446" r:id="rId43"/>
    <p:sldId id="1445" r:id="rId44"/>
    <p:sldId id="1421" r:id="rId45"/>
    <p:sldId id="1326" r:id="rId4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412"/>
            <p14:sldId id="1413"/>
            <p14:sldId id="1414"/>
            <p14:sldId id="1415"/>
            <p14:sldId id="1416"/>
            <p14:sldId id="1451"/>
            <p14:sldId id="1452"/>
            <p14:sldId id="1417"/>
            <p14:sldId id="1427"/>
            <p14:sldId id="1418"/>
            <p14:sldId id="1419"/>
            <p14:sldId id="1420"/>
            <p14:sldId id="1423"/>
            <p14:sldId id="1424"/>
            <p14:sldId id="1422"/>
            <p14:sldId id="1425"/>
            <p14:sldId id="1426"/>
            <p14:sldId id="1448"/>
            <p14:sldId id="1454"/>
            <p14:sldId id="1429"/>
            <p14:sldId id="1428"/>
            <p14:sldId id="1430"/>
            <p14:sldId id="1432"/>
            <p14:sldId id="1433"/>
            <p14:sldId id="1453"/>
            <p14:sldId id="1449"/>
            <p14:sldId id="1439"/>
            <p14:sldId id="1447"/>
            <p14:sldId id="1434"/>
            <p14:sldId id="1435"/>
            <p14:sldId id="1436"/>
            <p14:sldId id="1437"/>
            <p14:sldId id="1438"/>
            <p14:sldId id="1440"/>
            <p14:sldId id="1441"/>
            <p14:sldId id="1442"/>
            <p14:sldId id="1443"/>
            <p14:sldId id="1444"/>
            <p14:sldId id="1446"/>
            <p14:sldId id="1445"/>
            <p14:sldId id="1421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C72"/>
    <a:srgbClr val="6A7378"/>
    <a:srgbClr val="D83B01"/>
    <a:srgbClr val="505050"/>
    <a:srgbClr val="FFB900"/>
    <a:srgbClr val="292929"/>
    <a:srgbClr val="FFFFFF"/>
    <a:srgbClr val="BAD80A"/>
    <a:srgbClr val="A80000"/>
    <a:srgbClr val="5C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96215" autoAdjust="0"/>
  </p:normalViewPr>
  <p:slideViewPr>
    <p:cSldViewPr>
      <p:cViewPr varScale="1">
        <p:scale>
          <a:sx n="95" d="100"/>
          <a:sy n="95" d="100"/>
        </p:scale>
        <p:origin x="6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10/27/2016 12:40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10/27/2016 12:38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2CFDC-D2D5-4B9F-BA75-89F771E01A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93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C67A6-C0E7-47DF-97C2-CA9B1127539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217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FFA3-FA21-42E0-9ADD-8DE8FA598F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3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FFA3-FA21-42E0-9ADD-8DE8FA598F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5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FFA3-FA21-42E0-9ADD-8DE8FA598F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0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FFA3-FA21-42E0-9ADD-8DE8FA598F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9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12:38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2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885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99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8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2064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34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7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58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99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82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06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200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07144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427121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91573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21224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12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380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691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2582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25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04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6" y="1543966"/>
            <a:ext cx="11887200" cy="2092881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53270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0" y="1743775"/>
            <a:ext cx="10726460" cy="2909527"/>
          </a:xfrm>
        </p:spPr>
        <p:txBody>
          <a:bodyPr anchor="b"/>
          <a:lstStyle>
            <a:lvl1pPr>
              <a:defRPr sz="57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30" y="4680828"/>
            <a:ext cx="10726460" cy="502510"/>
          </a:xfrm>
        </p:spPr>
        <p:txBody>
          <a:bodyPr/>
          <a:lstStyle>
            <a:lvl1pPr marL="0" indent="0">
              <a:buNone/>
              <a:defRPr sz="2295">
                <a:solidFill>
                  <a:schemeClr val="tx1">
                    <a:tint val="75000"/>
                  </a:schemeClr>
                </a:solidFill>
              </a:defRPr>
            </a:lvl1pPr>
            <a:lvl2pPr marL="437175" indent="0">
              <a:buNone/>
              <a:defRPr sz="1912">
                <a:solidFill>
                  <a:schemeClr val="tx1">
                    <a:tint val="75000"/>
                  </a:schemeClr>
                </a:solidFill>
              </a:defRPr>
            </a:lvl2pPr>
            <a:lvl3pPr marL="874349" indent="0">
              <a:buNone/>
              <a:defRPr sz="1721">
                <a:solidFill>
                  <a:schemeClr val="tx1">
                    <a:tint val="75000"/>
                  </a:schemeClr>
                </a:solidFill>
              </a:defRPr>
            </a:lvl3pPr>
            <a:lvl4pPr marL="1311524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4pPr>
            <a:lvl5pPr marL="1748699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5pPr>
            <a:lvl6pPr marL="2185873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6pPr>
            <a:lvl7pPr marL="2623048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7pPr>
            <a:lvl8pPr marL="3060222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8pPr>
            <a:lvl9pPr marL="3497397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2819-27F9-43B4-BA0A-544752B242C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E340-FC1B-4DE6-9B93-EFD55D58E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13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4" t="1853" r="1090"/>
          <a:stretch/>
        </p:blipFill>
        <p:spPr>
          <a:xfrm flipH="1">
            <a:off x="0" y="2"/>
            <a:ext cx="12434704" cy="699452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1398" y="2125663"/>
            <a:ext cx="6404040" cy="3561363"/>
          </a:xfrm>
          <a:prstGeom prst="rect">
            <a:avLst/>
          </a:prstGeom>
          <a:solidFill>
            <a:srgbClr val="002050">
              <a:alpha val="8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25663"/>
            <a:ext cx="6400736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43"/>
            <a:ext cx="6402388" cy="1732583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5672" y="6149340"/>
            <a:ext cx="170225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177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  <p:sldLayoutId id="2147484364" r:id="rId22"/>
    <p:sldLayoutId id="2147484365" r:id="rId23"/>
    <p:sldLayoutId id="2147484366" r:id="rId24"/>
    <p:sldLayoutId id="2147484367" r:id="rId25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msdn.microsoft.com/servicebus/2016/09/14/azure-service-bus-messaging-relay-and-event-hubs-namespace-separation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tomasz.janczuk.org/2015/09/from-kafka-to-zeromq-for-log-aggregation.html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mmddtmp/netflix-keystone-samzaeetup10132015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kafka.apache.org/documentation.html#operation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fluent.io/kafka-summit-2016-users-siphon-near-rea-time-databus-using-kafka?portalId=540072&amp;hsFormKey=04496a03fa02844610af96298270cef9&amp;submissionGuid=91df81d6-e10b-48fd-b547-29d217a84bba#module_14625769175053780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kafka.apache.org/documentation.html#design_ha" TargetMode="External"/><Relationship Id="rId2" Type="http://schemas.openxmlformats.org/officeDocument/2006/relationships/hyperlink" Target="http://kafka.apache.org/documentation.html#design_quota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kafka.apache.org/documentation.html#design_uncleanleader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Hubs Scaling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Scale has two components</a:t>
            </a:r>
          </a:p>
          <a:p>
            <a:r>
              <a:rPr lang="en-US" dirty="0"/>
              <a:t>Throughput Units</a:t>
            </a:r>
          </a:p>
          <a:p>
            <a:pPr lvl="1"/>
            <a:r>
              <a:rPr lang="en-US" dirty="0"/>
              <a:t>Variable reserved capacity (The component you purchase)</a:t>
            </a:r>
          </a:p>
          <a:p>
            <a:pPr lvl="1"/>
            <a:r>
              <a:rPr lang="en-US" dirty="0"/>
              <a:t>1 MB/second or 1,000 events/second ingress</a:t>
            </a:r>
          </a:p>
          <a:p>
            <a:pPr lvl="1"/>
            <a:r>
              <a:rPr lang="en-US" dirty="0"/>
              <a:t>2 MB/second or 2,000 events/second egress</a:t>
            </a:r>
          </a:p>
          <a:p>
            <a:pPr lvl="1"/>
            <a:r>
              <a:rPr lang="en-US" dirty="0"/>
              <a:t>Namespace wide – across Event Hubs</a:t>
            </a:r>
          </a:p>
          <a:p>
            <a:pPr lvl="1"/>
            <a:r>
              <a:rPr lang="en-US" dirty="0"/>
              <a:t>Overages are throttled (Server Busy Exception)</a:t>
            </a:r>
          </a:p>
          <a:p>
            <a:r>
              <a:rPr lang="en-US" dirty="0"/>
              <a:t>Partitions</a:t>
            </a:r>
          </a:p>
          <a:p>
            <a:pPr lvl="1"/>
            <a:r>
              <a:rPr lang="en-US" dirty="0"/>
              <a:t>Chosen at creation time – not changeable</a:t>
            </a:r>
          </a:p>
          <a:p>
            <a:pPr lvl="1"/>
            <a:r>
              <a:rPr lang="en-US" dirty="0"/>
              <a:t>Equates to storage within our system</a:t>
            </a:r>
          </a:p>
          <a:p>
            <a:pPr lvl="1"/>
            <a:r>
              <a:rPr lang="en-US" dirty="0"/>
              <a:t>Maximum ingress of 5MBps (i.e. 5 TUs) – more on this later</a:t>
            </a:r>
          </a:p>
        </p:txBody>
      </p:sp>
    </p:spTree>
    <p:extLst>
      <p:ext uri="{BB962C8B-B14F-4D97-AF65-F5344CB8AC3E}">
        <p14:creationId xmlns:p14="http://schemas.microsoft.com/office/powerpoint/2010/main" val="1274396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scale with Event Hubs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dirty="0"/>
              <a:t>1-20 Throughput Units (20MBps / 20,000 eps)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Use the portal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Billed by the hour</a:t>
            </a:r>
          </a:p>
          <a:p>
            <a:r>
              <a:rPr lang="en-US" dirty="0"/>
              <a:t>20-100 in blocks of 20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Call support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In effect until you call support again</a:t>
            </a:r>
          </a:p>
          <a:p>
            <a:r>
              <a:rPr lang="en-US" dirty="0"/>
              <a:t>More than 100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There is an option for dedicated capacity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Call your Microsoft rep or get ahold of Ask Service Bus (or me)</a:t>
            </a:r>
          </a:p>
        </p:txBody>
      </p:sp>
    </p:spTree>
    <p:extLst>
      <p:ext uri="{BB962C8B-B14F-4D97-AF65-F5344CB8AC3E}">
        <p14:creationId xmlns:p14="http://schemas.microsoft.com/office/powerpoint/2010/main" val="2906652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Hubs Pricing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04" y="1058862"/>
            <a:ext cx="11650199" cy="57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895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sample 1: One month of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/>
              <a:t>1 TU = $22 </a:t>
            </a:r>
          </a:p>
          <a:p>
            <a:r>
              <a:rPr lang="en-US" dirty="0"/>
              <a:t>1000 events per second</a:t>
            </a:r>
          </a:p>
          <a:p>
            <a:r>
              <a:rPr lang="en-US" dirty="0"/>
              <a:t>1000*60*60*24*30.5=2,635,200,000 events</a:t>
            </a:r>
          </a:p>
          <a:p>
            <a:r>
              <a:rPr lang="en-US" dirty="0"/>
              <a:t>At 1KB this is 2.6 TB of data</a:t>
            </a:r>
          </a:p>
          <a:p>
            <a:r>
              <a:rPr lang="en-US" dirty="0"/>
              <a:t>(2,635,200,000 / 1,000,000) * 0.028 = $73.79</a:t>
            </a:r>
          </a:p>
          <a:p>
            <a:endParaRPr lang="en-US" dirty="0"/>
          </a:p>
          <a:p>
            <a:r>
              <a:rPr lang="en-US" dirty="0"/>
              <a:t>$22 + $73.79 = $95.97 per month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63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Hubs Pricing Sample 2: One 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374" dirty="0"/>
              <a:t>1 billion events per day: </a:t>
            </a:r>
            <a:r>
              <a:rPr lang="en-US" sz="3374" b="1" dirty="0"/>
              <a:t>12</a:t>
            </a:r>
            <a:r>
              <a:rPr lang="en-US" sz="3374" dirty="0"/>
              <a:t>,000 events per second</a:t>
            </a:r>
          </a:p>
          <a:p>
            <a:r>
              <a:rPr lang="en-US" sz="3374" dirty="0"/>
              <a:t>$0.03 x </a:t>
            </a:r>
            <a:r>
              <a:rPr lang="en-US" sz="3374" b="1" dirty="0"/>
              <a:t>12</a:t>
            </a:r>
            <a:r>
              <a:rPr lang="en-US" sz="3374" dirty="0"/>
              <a:t> x 24 = $8.64</a:t>
            </a:r>
          </a:p>
          <a:p>
            <a:r>
              <a:rPr lang="en-US" sz="3374" dirty="0"/>
              <a:t>1,036,800,000 / 1,000,000 x $0.028 = $29.03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6029" y="3967711"/>
            <a:ext cx="7843445" cy="1523327"/>
          </a:xfrm>
          <a:prstGeom prst="rect">
            <a:avLst/>
          </a:prstGeom>
          <a:noFill/>
        </p:spPr>
        <p:txBody>
          <a:bodyPr wrap="none" lIns="171426" tIns="137141" rIns="171426" bIns="137141" rtlCol="0">
            <a:spAutoFit/>
          </a:bodyPr>
          <a:lstStyle/>
          <a:p>
            <a:pPr>
              <a:lnSpc>
                <a:spcPct val="90000"/>
              </a:lnSpc>
              <a:spcAft>
                <a:spcPts val="562"/>
              </a:spcAft>
            </a:pPr>
            <a:r>
              <a:rPr lang="en-US" sz="8999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$37.67 per day</a:t>
            </a:r>
          </a:p>
        </p:txBody>
      </p:sp>
    </p:spTree>
    <p:extLst>
      <p:ext uri="{BB962C8B-B14F-4D97-AF65-F5344CB8AC3E}">
        <p14:creationId xmlns:p14="http://schemas.microsoft.com/office/powerpoint/2010/main" val="4238898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dirty="0"/>
              <a:t>Who cares about money?</a:t>
            </a:r>
            <a:br>
              <a:rPr lang="en-US" dirty="0"/>
            </a:br>
            <a:r>
              <a:rPr lang="en-US" dirty="0"/>
              <a:t>How does it work!</a:t>
            </a:r>
          </a:p>
        </p:txBody>
      </p:sp>
    </p:spTree>
    <p:extLst>
      <p:ext uri="{BB962C8B-B14F-4D97-AF65-F5344CB8AC3E}">
        <p14:creationId xmlns:p14="http://schemas.microsoft.com/office/powerpoint/2010/main" val="19813614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Hubs uses public Azure cloud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678204"/>
          </a:xfrm>
        </p:spPr>
        <p:txBody>
          <a:bodyPr/>
          <a:lstStyle/>
          <a:p>
            <a:r>
              <a:rPr lang="en-US" dirty="0"/>
              <a:t>Stuff we 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Worker roles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Blob Storage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Premium SQL Azure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Service Fabric MSI</a:t>
            </a:r>
          </a:p>
          <a:p>
            <a:r>
              <a:rPr lang="en-US" dirty="0"/>
              <a:t>You can use these same services to build just as scalable a platform</a:t>
            </a:r>
          </a:p>
        </p:txBody>
      </p:sp>
    </p:spTree>
    <p:extLst>
      <p:ext uri="{BB962C8B-B14F-4D97-AF65-F5344CB8AC3E}">
        <p14:creationId xmlns:p14="http://schemas.microsoft.com/office/powerpoint/2010/main" val="3394524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Magnetic Disk 37"/>
          <p:cNvSpPr/>
          <p:nvPr/>
        </p:nvSpPr>
        <p:spPr bwMode="auto">
          <a:xfrm>
            <a:off x="9665423" y="5090093"/>
            <a:ext cx="792088" cy="576064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7" name="Flowchart: Magnetic Disk 36"/>
          <p:cNvSpPr/>
          <p:nvPr/>
        </p:nvSpPr>
        <p:spPr bwMode="auto">
          <a:xfrm>
            <a:off x="9208951" y="5090093"/>
            <a:ext cx="792088" cy="576064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architecture of Event Hubs “stamp”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687119" y="2800235"/>
            <a:ext cx="1229793" cy="2458342"/>
            <a:chOff x="2687119" y="2800235"/>
            <a:chExt cx="1229793" cy="2458342"/>
          </a:xfrm>
        </p:grpSpPr>
        <p:sp>
          <p:nvSpPr>
            <p:cNvPr id="4" name="Rectangle 3"/>
            <p:cNvSpPr/>
            <p:nvPr/>
          </p:nvSpPr>
          <p:spPr>
            <a:xfrm>
              <a:off x="2687119" y="2800235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57350" y="2800235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87119" y="3440623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57350" y="3440623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87119" y="4081010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7350" y="4081010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87119" y="4721398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57350" y="4721398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07495" y="5513486"/>
            <a:ext cx="2478372" cy="10372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Cloud Service 1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Front End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822500" y="2800235"/>
            <a:ext cx="1229793" cy="2458342"/>
            <a:chOff x="5822500" y="2800235"/>
            <a:chExt cx="1229793" cy="2458342"/>
          </a:xfrm>
        </p:grpSpPr>
        <p:sp>
          <p:nvSpPr>
            <p:cNvPr id="13" name="Rectangle 12"/>
            <p:cNvSpPr/>
            <p:nvPr/>
          </p:nvSpPr>
          <p:spPr>
            <a:xfrm>
              <a:off x="5822500" y="2800235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92731" y="2800235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22500" y="3440623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92731" y="3440623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22500" y="4081010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92731" y="4081010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22500" y="4721398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92731" y="4721398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142876" y="5513486"/>
            <a:ext cx="2478372" cy="10372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Cloud Service 2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Back End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6109" y="2327864"/>
            <a:ext cx="292702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Fabric Ring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68507" y="2417142"/>
            <a:ext cx="141173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Storage</a:t>
            </a:r>
          </a:p>
        </p:txBody>
      </p:sp>
      <p:sp>
        <p:nvSpPr>
          <p:cNvPr id="32" name="Rectangle 31"/>
          <p:cNvSpPr/>
          <p:nvPr/>
        </p:nvSpPr>
        <p:spPr bwMode="auto">
          <a:xfrm rot="16200000">
            <a:off x="-368799" y="3749593"/>
            <a:ext cx="3200516" cy="471285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Azure Networking</a:t>
            </a:r>
          </a:p>
        </p:txBody>
      </p:sp>
      <p:sp>
        <p:nvSpPr>
          <p:cNvPr id="36" name="Flowchart: Magnetic Disk 35"/>
          <p:cNvSpPr/>
          <p:nvPr/>
        </p:nvSpPr>
        <p:spPr bwMode="auto">
          <a:xfrm>
            <a:off x="8776903" y="5090093"/>
            <a:ext cx="792088" cy="576064"/>
          </a:xfrm>
          <a:prstGeom prst="flowChartMagneticDisk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94952" y="4417413"/>
            <a:ext cx="3075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Azure Page Blob (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EventData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11202" y="5654507"/>
            <a:ext cx="2270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Premium SQL Azure </a:t>
            </a:r>
          </a:p>
          <a:p>
            <a:pPr algn="ctr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(Metadata) 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8775713" y="2901653"/>
            <a:ext cx="1690996" cy="307577"/>
            <a:chOff x="8775713" y="2901653"/>
            <a:chExt cx="1690996" cy="558794"/>
          </a:xfrm>
        </p:grpSpPr>
        <p:sp>
          <p:nvSpPr>
            <p:cNvPr id="22" name="Rectangle 21"/>
            <p:cNvSpPr/>
            <p:nvPr/>
          </p:nvSpPr>
          <p:spPr bwMode="auto">
            <a:xfrm>
              <a:off x="9553156" y="2901653"/>
              <a:ext cx="913553" cy="558794"/>
            </a:xfrm>
            <a:prstGeom prst="rect">
              <a:avLst/>
            </a:prstGeom>
            <a:solidFill>
              <a:srgbClr val="FFD4C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9207547" y="2901653"/>
              <a:ext cx="913553" cy="558794"/>
            </a:xfrm>
            <a:prstGeom prst="rect">
              <a:avLst/>
            </a:prstGeom>
            <a:solidFill>
              <a:srgbClr val="FE7F5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8775713" y="2901653"/>
              <a:ext cx="913553" cy="55879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75713" y="3308588"/>
            <a:ext cx="1690996" cy="307577"/>
            <a:chOff x="8775713" y="2901653"/>
            <a:chExt cx="1690996" cy="558794"/>
          </a:xfrm>
        </p:grpSpPr>
        <p:sp>
          <p:nvSpPr>
            <p:cNvPr id="44" name="Rectangle 43"/>
            <p:cNvSpPr/>
            <p:nvPr/>
          </p:nvSpPr>
          <p:spPr bwMode="auto">
            <a:xfrm>
              <a:off x="9553156" y="2901653"/>
              <a:ext cx="913553" cy="558794"/>
            </a:xfrm>
            <a:prstGeom prst="rect">
              <a:avLst/>
            </a:prstGeom>
            <a:solidFill>
              <a:srgbClr val="FFD4C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9207547" y="2901653"/>
              <a:ext cx="913553" cy="558794"/>
            </a:xfrm>
            <a:prstGeom prst="rect">
              <a:avLst/>
            </a:prstGeom>
            <a:solidFill>
              <a:srgbClr val="FE7F5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8775713" y="2901653"/>
              <a:ext cx="913553" cy="55879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775713" y="3709212"/>
            <a:ext cx="1690996" cy="307577"/>
            <a:chOff x="8775713" y="2901653"/>
            <a:chExt cx="1690996" cy="558794"/>
          </a:xfrm>
        </p:grpSpPr>
        <p:sp>
          <p:nvSpPr>
            <p:cNvPr id="48" name="Rectangle 47"/>
            <p:cNvSpPr/>
            <p:nvPr/>
          </p:nvSpPr>
          <p:spPr bwMode="auto">
            <a:xfrm>
              <a:off x="9553156" y="2901653"/>
              <a:ext cx="913553" cy="558794"/>
            </a:xfrm>
            <a:prstGeom prst="rect">
              <a:avLst/>
            </a:prstGeom>
            <a:solidFill>
              <a:srgbClr val="FFD4C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9207547" y="2901653"/>
              <a:ext cx="913553" cy="558794"/>
            </a:xfrm>
            <a:prstGeom prst="rect">
              <a:avLst/>
            </a:prstGeom>
            <a:solidFill>
              <a:srgbClr val="FE7F5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8775713" y="2901653"/>
              <a:ext cx="913553" cy="55879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775713" y="4109836"/>
            <a:ext cx="1690996" cy="307577"/>
            <a:chOff x="8775713" y="2901653"/>
            <a:chExt cx="1690996" cy="558794"/>
          </a:xfrm>
        </p:grpSpPr>
        <p:sp>
          <p:nvSpPr>
            <p:cNvPr id="52" name="Rectangle 51"/>
            <p:cNvSpPr/>
            <p:nvPr/>
          </p:nvSpPr>
          <p:spPr bwMode="auto">
            <a:xfrm>
              <a:off x="9553156" y="2901653"/>
              <a:ext cx="913553" cy="558794"/>
            </a:xfrm>
            <a:prstGeom prst="rect">
              <a:avLst/>
            </a:prstGeom>
            <a:solidFill>
              <a:srgbClr val="FFD4C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9207547" y="2901653"/>
              <a:ext cx="913553" cy="558794"/>
            </a:xfrm>
            <a:prstGeom prst="rect">
              <a:avLst/>
            </a:prstGeom>
            <a:solidFill>
              <a:srgbClr val="FE7F5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8775713" y="2901653"/>
              <a:ext cx="913553" cy="55879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157" y="3022340"/>
            <a:ext cx="1914691" cy="19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56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12" grpId="0"/>
      <p:bldP spid="21" grpId="0"/>
      <p:bldP spid="24" grpId="0"/>
      <p:bldP spid="31" grpId="0"/>
      <p:bldP spid="32" grpId="0" animBg="1"/>
      <p:bldP spid="36" grpId="0" animBg="1"/>
      <p:bldP spid="3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Magnetic Disk 37"/>
          <p:cNvSpPr/>
          <p:nvPr/>
        </p:nvSpPr>
        <p:spPr bwMode="auto">
          <a:xfrm>
            <a:off x="9665423" y="5090093"/>
            <a:ext cx="792088" cy="576064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7" name="Flowchart: Magnetic Disk 36"/>
          <p:cNvSpPr/>
          <p:nvPr/>
        </p:nvSpPr>
        <p:spPr bwMode="auto">
          <a:xfrm>
            <a:off x="9208951" y="5090093"/>
            <a:ext cx="792088" cy="576064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an Event Hub maps to our stamp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7119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5" name="Rectangle 4"/>
          <p:cNvSpPr/>
          <p:nvPr/>
        </p:nvSpPr>
        <p:spPr>
          <a:xfrm>
            <a:off x="3357350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" name="Rectangle 5"/>
          <p:cNvSpPr/>
          <p:nvPr/>
        </p:nvSpPr>
        <p:spPr>
          <a:xfrm>
            <a:off x="2687119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" name="Rectangle 6"/>
          <p:cNvSpPr/>
          <p:nvPr/>
        </p:nvSpPr>
        <p:spPr>
          <a:xfrm>
            <a:off x="3357350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" name="Rectangle 7"/>
          <p:cNvSpPr/>
          <p:nvPr/>
        </p:nvSpPr>
        <p:spPr>
          <a:xfrm>
            <a:off x="2687119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" name="Rectangle 8"/>
          <p:cNvSpPr/>
          <p:nvPr/>
        </p:nvSpPr>
        <p:spPr>
          <a:xfrm>
            <a:off x="3357350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" name="Rectangle 9"/>
          <p:cNvSpPr/>
          <p:nvPr/>
        </p:nvSpPr>
        <p:spPr>
          <a:xfrm>
            <a:off x="2687119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" name="Rectangle 10"/>
          <p:cNvSpPr/>
          <p:nvPr/>
        </p:nvSpPr>
        <p:spPr>
          <a:xfrm>
            <a:off x="3357350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 dirty="0"/>
          </a:p>
        </p:txBody>
      </p:sp>
      <p:sp>
        <p:nvSpPr>
          <p:cNvPr id="13" name="Rectangle 12"/>
          <p:cNvSpPr/>
          <p:nvPr/>
        </p:nvSpPr>
        <p:spPr>
          <a:xfrm>
            <a:off x="5822500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" name="Rectangle 13"/>
          <p:cNvSpPr/>
          <p:nvPr/>
        </p:nvSpPr>
        <p:spPr>
          <a:xfrm>
            <a:off x="6492731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" name="Rectangle 14"/>
          <p:cNvSpPr/>
          <p:nvPr/>
        </p:nvSpPr>
        <p:spPr>
          <a:xfrm>
            <a:off x="5822500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" name="Rectangle 15"/>
          <p:cNvSpPr/>
          <p:nvPr/>
        </p:nvSpPr>
        <p:spPr>
          <a:xfrm>
            <a:off x="6492731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" name="Rectangle 16"/>
          <p:cNvSpPr/>
          <p:nvPr/>
        </p:nvSpPr>
        <p:spPr>
          <a:xfrm>
            <a:off x="5822500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" name="Rectangle 17"/>
          <p:cNvSpPr/>
          <p:nvPr/>
        </p:nvSpPr>
        <p:spPr>
          <a:xfrm>
            <a:off x="6492731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" name="Rectangle 18"/>
          <p:cNvSpPr/>
          <p:nvPr/>
        </p:nvSpPr>
        <p:spPr>
          <a:xfrm>
            <a:off x="5822500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0" name="Rectangle 19"/>
          <p:cNvSpPr/>
          <p:nvPr/>
        </p:nvSpPr>
        <p:spPr>
          <a:xfrm>
            <a:off x="6492731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 dirty="0"/>
          </a:p>
        </p:txBody>
      </p:sp>
      <p:sp>
        <p:nvSpPr>
          <p:cNvPr id="31" name="TextBox 30"/>
          <p:cNvSpPr txBox="1"/>
          <p:nvPr/>
        </p:nvSpPr>
        <p:spPr>
          <a:xfrm>
            <a:off x="8868507" y="2417142"/>
            <a:ext cx="141173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Storage</a:t>
            </a:r>
          </a:p>
        </p:txBody>
      </p:sp>
      <p:sp>
        <p:nvSpPr>
          <p:cNvPr id="36" name="Flowchart: Magnetic Disk 35"/>
          <p:cNvSpPr/>
          <p:nvPr/>
        </p:nvSpPr>
        <p:spPr bwMode="auto">
          <a:xfrm>
            <a:off x="8776903" y="5090093"/>
            <a:ext cx="792088" cy="576064"/>
          </a:xfrm>
          <a:prstGeom prst="flowChartMagneticDisk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94952" y="4417413"/>
            <a:ext cx="3075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Azure Page Blob (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EventData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11202" y="5654507"/>
            <a:ext cx="2270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Premium SQL Azure </a:t>
            </a:r>
          </a:p>
          <a:p>
            <a:pPr algn="ctr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(Metadata) 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8775713" y="2901653"/>
            <a:ext cx="1690996" cy="307577"/>
            <a:chOff x="8775713" y="2901653"/>
            <a:chExt cx="1690996" cy="558794"/>
          </a:xfrm>
        </p:grpSpPr>
        <p:sp>
          <p:nvSpPr>
            <p:cNvPr id="22" name="Rectangle 21"/>
            <p:cNvSpPr/>
            <p:nvPr/>
          </p:nvSpPr>
          <p:spPr bwMode="auto">
            <a:xfrm>
              <a:off x="9553156" y="2901653"/>
              <a:ext cx="913553" cy="558794"/>
            </a:xfrm>
            <a:prstGeom prst="rect">
              <a:avLst/>
            </a:prstGeom>
            <a:solidFill>
              <a:srgbClr val="FFD4C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9207547" y="2901653"/>
              <a:ext cx="913553" cy="558794"/>
            </a:xfrm>
            <a:prstGeom prst="rect">
              <a:avLst/>
            </a:prstGeom>
            <a:solidFill>
              <a:srgbClr val="FE7F5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8775713" y="2901653"/>
              <a:ext cx="913553" cy="55879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75713" y="3308588"/>
            <a:ext cx="1690996" cy="307577"/>
            <a:chOff x="8775713" y="2901653"/>
            <a:chExt cx="1690996" cy="558794"/>
          </a:xfrm>
        </p:grpSpPr>
        <p:sp>
          <p:nvSpPr>
            <p:cNvPr id="44" name="Rectangle 43"/>
            <p:cNvSpPr/>
            <p:nvPr/>
          </p:nvSpPr>
          <p:spPr bwMode="auto">
            <a:xfrm>
              <a:off x="9553156" y="2901653"/>
              <a:ext cx="913553" cy="558794"/>
            </a:xfrm>
            <a:prstGeom prst="rect">
              <a:avLst/>
            </a:prstGeom>
            <a:solidFill>
              <a:srgbClr val="FFD4C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9207547" y="2901653"/>
              <a:ext cx="913553" cy="558794"/>
            </a:xfrm>
            <a:prstGeom prst="rect">
              <a:avLst/>
            </a:prstGeom>
            <a:solidFill>
              <a:srgbClr val="FE7F5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8775713" y="2901653"/>
              <a:ext cx="913553" cy="55879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775713" y="3709212"/>
            <a:ext cx="1690996" cy="307577"/>
            <a:chOff x="8775713" y="2901653"/>
            <a:chExt cx="1690996" cy="558794"/>
          </a:xfrm>
        </p:grpSpPr>
        <p:sp>
          <p:nvSpPr>
            <p:cNvPr id="48" name="Rectangle 47"/>
            <p:cNvSpPr/>
            <p:nvPr/>
          </p:nvSpPr>
          <p:spPr bwMode="auto">
            <a:xfrm>
              <a:off x="9553156" y="2901653"/>
              <a:ext cx="913553" cy="558794"/>
            </a:xfrm>
            <a:prstGeom prst="rect">
              <a:avLst/>
            </a:prstGeom>
            <a:solidFill>
              <a:srgbClr val="FFD4C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9207547" y="2901653"/>
              <a:ext cx="913553" cy="558794"/>
            </a:xfrm>
            <a:prstGeom prst="rect">
              <a:avLst/>
            </a:prstGeom>
            <a:solidFill>
              <a:srgbClr val="FE7F5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8775713" y="2901653"/>
              <a:ext cx="913553" cy="55879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775713" y="4109836"/>
            <a:ext cx="1690996" cy="307577"/>
            <a:chOff x="8775713" y="2901653"/>
            <a:chExt cx="1690996" cy="558794"/>
          </a:xfrm>
        </p:grpSpPr>
        <p:sp>
          <p:nvSpPr>
            <p:cNvPr id="52" name="Rectangle 51"/>
            <p:cNvSpPr/>
            <p:nvPr/>
          </p:nvSpPr>
          <p:spPr bwMode="auto">
            <a:xfrm>
              <a:off x="9553156" y="2901653"/>
              <a:ext cx="913553" cy="558794"/>
            </a:xfrm>
            <a:prstGeom prst="rect">
              <a:avLst/>
            </a:prstGeom>
            <a:solidFill>
              <a:srgbClr val="FFD4C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9207547" y="2901653"/>
              <a:ext cx="913553" cy="558794"/>
            </a:xfrm>
            <a:prstGeom prst="rect">
              <a:avLst/>
            </a:prstGeom>
            <a:solidFill>
              <a:srgbClr val="FE7F5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8775713" y="2901653"/>
              <a:ext cx="913553" cy="55879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8729515" y="5230846"/>
            <a:ext cx="856228" cy="325314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EH1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475592" y="1370015"/>
            <a:ext cx="1650505" cy="1227487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Container 1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650285" y="1841078"/>
            <a:ext cx="1296144" cy="28803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Partition 1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650285" y="2182720"/>
            <a:ext cx="1296144" cy="28803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Partition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731557" y="1370015"/>
            <a:ext cx="1650505" cy="1767207"/>
            <a:chOff x="4731557" y="1370015"/>
            <a:chExt cx="1650505" cy="1767207"/>
          </a:xfrm>
        </p:grpSpPr>
        <p:sp>
          <p:nvSpPr>
            <p:cNvPr id="57" name="Rectangle 56"/>
            <p:cNvSpPr/>
            <p:nvPr/>
          </p:nvSpPr>
          <p:spPr bwMode="auto">
            <a:xfrm>
              <a:off x="4731557" y="1370015"/>
              <a:ext cx="1650505" cy="1227487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rPr>
                <a:t>Container 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906250" y="1841078"/>
              <a:ext cx="1296144" cy="288032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rPr>
                <a:t>Partition 3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906250" y="2182720"/>
              <a:ext cx="1296144" cy="288032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rPr>
                <a:t>Partition 4</a:t>
              </a: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735033" y="2598505"/>
              <a:ext cx="1644502" cy="538717"/>
            </a:xfrm>
            <a:custGeom>
              <a:avLst/>
              <a:gdLst>
                <a:gd name="connsiteX0" fmla="*/ 1325525 w 1644502"/>
                <a:gd name="connsiteY0" fmla="*/ 538717 h 538717"/>
                <a:gd name="connsiteX1" fmla="*/ 0 w 1644502"/>
                <a:gd name="connsiteY1" fmla="*/ 0 h 538717"/>
                <a:gd name="connsiteX2" fmla="*/ 1644502 w 1644502"/>
                <a:gd name="connsiteY2" fmla="*/ 7089 h 538717"/>
                <a:gd name="connsiteX3" fmla="*/ 1325525 w 1644502"/>
                <a:gd name="connsiteY3" fmla="*/ 538717 h 53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4502" h="538717">
                  <a:moveTo>
                    <a:pt x="1325525" y="538717"/>
                  </a:moveTo>
                  <a:lnTo>
                    <a:pt x="0" y="0"/>
                  </a:lnTo>
                  <a:lnTo>
                    <a:pt x="1644502" y="7089"/>
                  </a:lnTo>
                  <a:lnTo>
                    <a:pt x="1325525" y="53871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60" name="Freeform 59"/>
          <p:cNvSpPr/>
          <p:nvPr/>
        </p:nvSpPr>
        <p:spPr bwMode="auto">
          <a:xfrm flipH="1">
            <a:off x="6506269" y="2598505"/>
            <a:ext cx="1644502" cy="538717"/>
          </a:xfrm>
          <a:custGeom>
            <a:avLst/>
            <a:gdLst>
              <a:gd name="connsiteX0" fmla="*/ 1325525 w 1644502"/>
              <a:gd name="connsiteY0" fmla="*/ 538717 h 538717"/>
              <a:gd name="connsiteX1" fmla="*/ 0 w 1644502"/>
              <a:gd name="connsiteY1" fmla="*/ 0 h 538717"/>
              <a:gd name="connsiteX2" fmla="*/ 1644502 w 1644502"/>
              <a:gd name="connsiteY2" fmla="*/ 7089 h 538717"/>
              <a:gd name="connsiteX3" fmla="*/ 1325525 w 1644502"/>
              <a:gd name="connsiteY3" fmla="*/ 538717 h 53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502" h="538717">
                <a:moveTo>
                  <a:pt x="1325525" y="538717"/>
                </a:moveTo>
                <a:lnTo>
                  <a:pt x="0" y="0"/>
                </a:lnTo>
                <a:lnTo>
                  <a:pt x="1644502" y="7089"/>
                </a:lnTo>
                <a:lnTo>
                  <a:pt x="1325525" y="53871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12642" y="2773726"/>
            <a:ext cx="1535420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Partition 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612642" y="3187885"/>
            <a:ext cx="1535420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Partition 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612642" y="3569270"/>
            <a:ext cx="1535420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Partition 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612642" y="4001318"/>
            <a:ext cx="1535420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Partition 4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2524995" y="3838661"/>
            <a:ext cx="2054845" cy="325314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EH1 SF Mapping</a:t>
            </a:r>
          </a:p>
        </p:txBody>
      </p:sp>
    </p:spTree>
    <p:extLst>
      <p:ext uri="{BB962C8B-B14F-4D97-AF65-F5344CB8AC3E}">
        <p14:creationId xmlns:p14="http://schemas.microsoft.com/office/powerpoint/2010/main" val="1163515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  <p:bldP spid="26" grpId="0" animBg="1"/>
      <p:bldP spid="56" grpId="0" animBg="1"/>
      <p:bldP spid="60" grpId="0" animBg="1"/>
      <p:bldP spid="33" grpId="0"/>
      <p:bldP spid="61" grpId="0"/>
      <p:bldP spid="62" grpId="0"/>
      <p:bldP spid="63" grpId="0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characteristics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43198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Once metadata is loaded from the DB it is cached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 Service Fabric “Container” always owns every partition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 container can move to any SF node based on SF load balancing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/>
              <a:t>EventData</a:t>
            </a:r>
            <a:r>
              <a:rPr lang="en-US" dirty="0"/>
              <a:t> for a partition is always stored in an exclusive blob (really quite a few blobs over time)</a:t>
            </a:r>
          </a:p>
        </p:txBody>
      </p:sp>
    </p:spTree>
    <p:extLst>
      <p:ext uri="{BB962C8B-B14F-4D97-AF65-F5344CB8AC3E}">
        <p14:creationId xmlns:p14="http://schemas.microsoft.com/office/powerpoint/2010/main" val="3108572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US" dirty="0"/>
              <a:t>How we serve 3 Trillion requests per week with Event Hubs</a:t>
            </a:r>
            <a:br>
              <a:rPr lang="en-US" dirty="0"/>
            </a:b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4003" y="4107810"/>
            <a:ext cx="7640499" cy="829612"/>
          </a:xfrm>
        </p:spPr>
        <p:txBody>
          <a:bodyPr/>
          <a:lstStyle/>
          <a:p>
            <a:r>
              <a:rPr lang="en-NZ" dirty="0"/>
              <a:t>@</a:t>
            </a:r>
            <a:r>
              <a:rPr lang="en-NZ" dirty="0" err="1"/>
              <a:t>DanRosanova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481" y="3281238"/>
            <a:ext cx="7382067" cy="888264"/>
          </a:xfrm>
        </p:spPr>
        <p:txBody>
          <a:bodyPr/>
          <a:lstStyle/>
          <a:p>
            <a:r>
              <a:rPr lang="en-NZ" dirty="0"/>
              <a:t>M336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850085" y="544934"/>
            <a:ext cx="648072" cy="7564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6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more detail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678204"/>
          </a:xfrm>
        </p:spPr>
        <p:txBody>
          <a:bodyPr/>
          <a:lstStyle/>
          <a:p>
            <a:r>
              <a:rPr lang="en-US" dirty="0"/>
              <a:t>Service Fabric stateless service</a:t>
            </a:r>
          </a:p>
          <a:p>
            <a:r>
              <a:rPr lang="en-US" dirty="0"/>
              <a:t>Our state is elsewhere – storage really… for now</a:t>
            </a:r>
          </a:p>
          <a:p>
            <a:r>
              <a:rPr lang="en-US" dirty="0"/>
              <a:t>Custom load balancing metrics: easy to do in SF</a:t>
            </a:r>
          </a:p>
          <a:p>
            <a:r>
              <a:rPr lang="en-US" dirty="0"/>
              <a:t>8 upgrade domains</a:t>
            </a:r>
          </a:p>
          <a:p>
            <a:r>
              <a:rPr lang="en-US" dirty="0"/>
              <a:t>We never redeploy, only update (stable VIP)</a:t>
            </a:r>
          </a:p>
          <a:p>
            <a:r>
              <a:rPr lang="en-US" dirty="0"/>
              <a:t>Even with the update, since we route FE to BE &amp; clients reconnect you generally won’t see it</a:t>
            </a:r>
          </a:p>
        </p:txBody>
      </p:sp>
    </p:spTree>
    <p:extLst>
      <p:ext uri="{BB962C8B-B14F-4D97-AF65-F5344CB8AC3E}">
        <p14:creationId xmlns:p14="http://schemas.microsoft.com/office/powerpoint/2010/main" val="2857059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why not just write to storage yourself?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323987"/>
          </a:xfrm>
        </p:spPr>
        <p:txBody>
          <a:bodyPr/>
          <a:lstStyle/>
          <a:p>
            <a:r>
              <a:rPr lang="en-US" dirty="0"/>
              <a:t>Because we batch aggressively, but don’t really slow down to do it</a:t>
            </a:r>
          </a:p>
          <a:p>
            <a:r>
              <a:rPr lang="en-US" dirty="0"/>
              <a:t>We shard across storage accounts</a:t>
            </a:r>
          </a:p>
          <a:p>
            <a:r>
              <a:rPr lang="en-US" dirty="0"/>
              <a:t>We cache data – but avoid dirty reads</a:t>
            </a:r>
          </a:p>
          <a:p>
            <a:r>
              <a:rPr lang="en-US" dirty="0"/>
              <a:t>We read ahead to make it all faster</a:t>
            </a:r>
          </a:p>
        </p:txBody>
      </p:sp>
    </p:spTree>
    <p:extLst>
      <p:ext uri="{BB962C8B-B14F-4D97-AF65-F5344CB8AC3E}">
        <p14:creationId xmlns:p14="http://schemas.microsoft.com/office/powerpoint/2010/main" val="2802965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Magnetic Disk 37"/>
          <p:cNvSpPr/>
          <p:nvPr/>
        </p:nvSpPr>
        <p:spPr bwMode="auto">
          <a:xfrm>
            <a:off x="9665423" y="5090093"/>
            <a:ext cx="792088" cy="576064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7" name="Flowchart: Magnetic Disk 36"/>
          <p:cNvSpPr/>
          <p:nvPr/>
        </p:nvSpPr>
        <p:spPr bwMode="auto">
          <a:xfrm>
            <a:off x="9208951" y="5090093"/>
            <a:ext cx="792088" cy="576064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looked like when we launched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687119" y="2800235"/>
            <a:ext cx="1229793" cy="2458342"/>
            <a:chOff x="2687119" y="2800235"/>
            <a:chExt cx="1229793" cy="2458342"/>
          </a:xfrm>
        </p:grpSpPr>
        <p:sp>
          <p:nvSpPr>
            <p:cNvPr id="4" name="Rectangle 3"/>
            <p:cNvSpPr/>
            <p:nvPr/>
          </p:nvSpPr>
          <p:spPr>
            <a:xfrm>
              <a:off x="2687119" y="2800235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57350" y="2800235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87119" y="3440623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57350" y="3440623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87119" y="4081010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7350" y="4081010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87119" y="4721398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57350" y="4721398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07495" y="5513486"/>
            <a:ext cx="2478372" cy="10372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Cloud Service 1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Front End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822500" y="2800235"/>
            <a:ext cx="1229793" cy="2458342"/>
            <a:chOff x="5822500" y="2800235"/>
            <a:chExt cx="1229793" cy="2458342"/>
          </a:xfrm>
        </p:grpSpPr>
        <p:sp>
          <p:nvSpPr>
            <p:cNvPr id="13" name="Rectangle 12"/>
            <p:cNvSpPr/>
            <p:nvPr/>
          </p:nvSpPr>
          <p:spPr>
            <a:xfrm>
              <a:off x="5822500" y="2800235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92731" y="2800235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22500" y="3440623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92731" y="3440623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22500" y="4081010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92731" y="4081010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22500" y="4721398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92731" y="4721398"/>
              <a:ext cx="559562" cy="5371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142876" y="5513486"/>
            <a:ext cx="2478372" cy="10372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Cloud Service 2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Back End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68507" y="2417142"/>
            <a:ext cx="141173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Storage</a:t>
            </a:r>
          </a:p>
        </p:txBody>
      </p:sp>
      <p:sp>
        <p:nvSpPr>
          <p:cNvPr id="36" name="Flowchart: Magnetic Disk 35"/>
          <p:cNvSpPr/>
          <p:nvPr/>
        </p:nvSpPr>
        <p:spPr bwMode="auto">
          <a:xfrm>
            <a:off x="8776903" y="5090093"/>
            <a:ext cx="792088" cy="576064"/>
          </a:xfrm>
          <a:prstGeom prst="flowChartMagneticDisk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94952" y="4417413"/>
            <a:ext cx="3075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Azure Page Blob (</a:t>
            </a:r>
            <a:r>
              <a:rPr lang="en-US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EventData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11202" y="5654507"/>
            <a:ext cx="2270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Premium SQL Azure </a:t>
            </a:r>
          </a:p>
          <a:p>
            <a:pPr algn="ctr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(Metadata) 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8775713" y="2901653"/>
            <a:ext cx="1690996" cy="307577"/>
            <a:chOff x="8775713" y="2901653"/>
            <a:chExt cx="1690996" cy="558794"/>
          </a:xfrm>
        </p:grpSpPr>
        <p:sp>
          <p:nvSpPr>
            <p:cNvPr id="22" name="Rectangle 21"/>
            <p:cNvSpPr/>
            <p:nvPr/>
          </p:nvSpPr>
          <p:spPr bwMode="auto">
            <a:xfrm>
              <a:off x="9553156" y="2901653"/>
              <a:ext cx="913553" cy="558794"/>
            </a:xfrm>
            <a:prstGeom prst="rect">
              <a:avLst/>
            </a:prstGeom>
            <a:solidFill>
              <a:srgbClr val="FFD4C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9207547" y="2901653"/>
              <a:ext cx="913553" cy="558794"/>
            </a:xfrm>
            <a:prstGeom prst="rect">
              <a:avLst/>
            </a:prstGeom>
            <a:solidFill>
              <a:srgbClr val="FE7F5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8775713" y="2901653"/>
              <a:ext cx="913553" cy="55879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75713" y="3308588"/>
            <a:ext cx="1690996" cy="307577"/>
            <a:chOff x="8775713" y="2901653"/>
            <a:chExt cx="1690996" cy="558794"/>
          </a:xfrm>
        </p:grpSpPr>
        <p:sp>
          <p:nvSpPr>
            <p:cNvPr id="44" name="Rectangle 43"/>
            <p:cNvSpPr/>
            <p:nvPr/>
          </p:nvSpPr>
          <p:spPr bwMode="auto">
            <a:xfrm>
              <a:off x="9553156" y="2901653"/>
              <a:ext cx="913553" cy="558794"/>
            </a:xfrm>
            <a:prstGeom prst="rect">
              <a:avLst/>
            </a:prstGeom>
            <a:solidFill>
              <a:srgbClr val="FFD4C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9207547" y="2901653"/>
              <a:ext cx="913553" cy="558794"/>
            </a:xfrm>
            <a:prstGeom prst="rect">
              <a:avLst/>
            </a:prstGeom>
            <a:solidFill>
              <a:srgbClr val="FE7F5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8775713" y="2901653"/>
              <a:ext cx="913553" cy="55879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775713" y="3709212"/>
            <a:ext cx="1690996" cy="307577"/>
            <a:chOff x="8775713" y="2901653"/>
            <a:chExt cx="1690996" cy="558794"/>
          </a:xfrm>
        </p:grpSpPr>
        <p:sp>
          <p:nvSpPr>
            <p:cNvPr id="48" name="Rectangle 47"/>
            <p:cNvSpPr/>
            <p:nvPr/>
          </p:nvSpPr>
          <p:spPr bwMode="auto">
            <a:xfrm>
              <a:off x="9553156" y="2901653"/>
              <a:ext cx="913553" cy="558794"/>
            </a:xfrm>
            <a:prstGeom prst="rect">
              <a:avLst/>
            </a:prstGeom>
            <a:solidFill>
              <a:srgbClr val="FFD4C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9207547" y="2901653"/>
              <a:ext cx="913553" cy="558794"/>
            </a:xfrm>
            <a:prstGeom prst="rect">
              <a:avLst/>
            </a:prstGeom>
            <a:solidFill>
              <a:srgbClr val="FE7F5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8775713" y="2901653"/>
              <a:ext cx="913553" cy="55879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775713" y="4109836"/>
            <a:ext cx="1690996" cy="307577"/>
            <a:chOff x="8775713" y="2901653"/>
            <a:chExt cx="1690996" cy="558794"/>
          </a:xfrm>
        </p:grpSpPr>
        <p:sp>
          <p:nvSpPr>
            <p:cNvPr id="52" name="Rectangle 51"/>
            <p:cNvSpPr/>
            <p:nvPr/>
          </p:nvSpPr>
          <p:spPr bwMode="auto">
            <a:xfrm>
              <a:off x="9553156" y="2901653"/>
              <a:ext cx="913553" cy="558794"/>
            </a:xfrm>
            <a:prstGeom prst="rect">
              <a:avLst/>
            </a:prstGeom>
            <a:solidFill>
              <a:srgbClr val="FFD4C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9207547" y="2901653"/>
              <a:ext cx="913553" cy="558794"/>
            </a:xfrm>
            <a:prstGeom prst="rect">
              <a:avLst/>
            </a:prstGeom>
            <a:solidFill>
              <a:srgbClr val="FE7F5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8775713" y="2901653"/>
              <a:ext cx="913553" cy="55879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651585" y="2819844"/>
            <a:ext cx="1283044" cy="12095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64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57640" y="2819844"/>
            <a:ext cx="1283044" cy="12095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64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73578" y="3038330"/>
            <a:ext cx="1283044" cy="12095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50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937653" y="4780305"/>
            <a:ext cx="4126771" cy="12095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Not Much</a:t>
            </a:r>
          </a:p>
        </p:txBody>
      </p:sp>
    </p:spTree>
    <p:extLst>
      <p:ext uri="{BB962C8B-B14F-4D97-AF65-F5344CB8AC3E}">
        <p14:creationId xmlns:p14="http://schemas.microsoft.com/office/powerpoint/2010/main" val="3053619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6" grpId="0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do when we launched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/>
          <a:lstStyle/>
          <a:p>
            <a:r>
              <a:rPr lang="en-US" dirty="0"/>
              <a:t>1 million 1KB events per second</a:t>
            </a:r>
          </a:p>
          <a:p>
            <a:r>
              <a:rPr lang="en-US" dirty="0"/>
              <a:t>Benchmarked for 24 hours at a time</a:t>
            </a:r>
          </a:p>
          <a:p>
            <a:r>
              <a:rPr lang="en-US" dirty="0"/>
              <a:t>We were able to generate 160,000 / second from A9s</a:t>
            </a:r>
          </a:p>
        </p:txBody>
      </p:sp>
    </p:spTree>
    <p:extLst>
      <p:ext uri="{BB962C8B-B14F-4D97-AF65-F5344CB8AC3E}">
        <p14:creationId xmlns:p14="http://schemas.microsoft.com/office/powerpoint/2010/main" val="429120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changed since then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769989"/>
          </a:xfrm>
        </p:spPr>
        <p:txBody>
          <a:bodyPr/>
          <a:lstStyle/>
          <a:p>
            <a:r>
              <a:rPr lang="en-US" dirty="0"/>
              <a:t>We’ve learned fewer larger VMs work better for us</a:t>
            </a:r>
          </a:p>
          <a:p>
            <a:r>
              <a:rPr lang="en-US" dirty="0"/>
              <a:t>They are also generally more cost effective</a:t>
            </a:r>
          </a:p>
          <a:p>
            <a:r>
              <a:rPr lang="en-US" dirty="0"/>
              <a:t>D series v2 VMs are pretty awesome</a:t>
            </a:r>
          </a:p>
          <a:p>
            <a:r>
              <a:rPr lang="en-US" dirty="0"/>
              <a:t>Just upgrading VMs increased capacity ~200%</a:t>
            </a:r>
          </a:p>
        </p:txBody>
      </p:sp>
    </p:spTree>
    <p:extLst>
      <p:ext uri="{BB962C8B-B14F-4D97-AF65-F5344CB8AC3E}">
        <p14:creationId xmlns:p14="http://schemas.microsoft.com/office/powerpoint/2010/main" val="1659492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recently split namespace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232202"/>
          </a:xfrm>
        </p:spPr>
        <p:txBody>
          <a:bodyPr/>
          <a:lstStyle/>
          <a:p>
            <a:r>
              <a:rPr lang="en-US" dirty="0"/>
              <a:t>What does this mean?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Going forward Namespaces can now only host a single type of entity: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Queues&amp;Topics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| Event Hubs | Relay</a:t>
            </a:r>
          </a:p>
          <a:p>
            <a:r>
              <a:rPr lang="en-US" dirty="0"/>
              <a:t>Why are we doing it?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To better serve each service, make it easier to use each service, increase pace of innovation, and scale efficiently</a:t>
            </a:r>
          </a:p>
          <a:p>
            <a:r>
              <a:rPr lang="en-US" dirty="0"/>
              <a:t>How will it impact customers?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From a runtime standpoint today, it won’t. Today this is an organizational concept, there is no pricing impact, we will auto-migrate this fall</a:t>
            </a:r>
          </a:p>
          <a:p>
            <a:r>
              <a:rPr lang="en-US" dirty="0"/>
              <a:t>Where can I learn more?</a:t>
            </a:r>
          </a:p>
          <a:p>
            <a:r>
              <a:rPr lang="en-US" sz="2000" dirty="0">
                <a:hlinkClick r:id="rId2"/>
              </a:rPr>
              <a:t>https://blogs.msdn.microsoft.com/servicebus/2016/09/14/azure-service-bus-messaging-relay-and-event-hubs-namespace-separation/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0892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redirect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0909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New and enabled by default in Gateways (FEs) and new SDK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For partition readers or direct partition senders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After initial connection the client will connect directly to the backend node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If there is a connection drop client will contact gateway again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Because milliseconds matter!</a:t>
            </a:r>
          </a:p>
        </p:txBody>
      </p:sp>
    </p:spTree>
    <p:extLst>
      <p:ext uri="{BB962C8B-B14F-4D97-AF65-F5344CB8AC3E}">
        <p14:creationId xmlns:p14="http://schemas.microsoft.com/office/powerpoint/2010/main" val="2686764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3581" y="2417142"/>
            <a:ext cx="11889564" cy="917575"/>
          </a:xfrm>
        </p:spPr>
        <p:txBody>
          <a:bodyPr/>
          <a:lstStyle/>
          <a:p>
            <a:pPr algn="ctr"/>
            <a:r>
              <a:rPr lang="en-US" dirty="0"/>
              <a:t>“Receivers being always redirected is how God intended for Event Hubs to work”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2053" y="4289350"/>
            <a:ext cx="593893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Engineering Manager – Azure Messaging</a:t>
            </a:r>
          </a:p>
        </p:txBody>
      </p:sp>
    </p:spTree>
    <p:extLst>
      <p:ext uri="{BB962C8B-B14F-4D97-AF65-F5344CB8AC3E}">
        <p14:creationId xmlns:p14="http://schemas.microsoft.com/office/powerpoint/2010/main" val="2835860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organize the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769989"/>
          </a:xfrm>
        </p:spPr>
        <p:txBody>
          <a:bodyPr/>
          <a:lstStyle/>
          <a:p>
            <a:r>
              <a:rPr lang="en-US" dirty="0"/>
              <a:t>There are three primary engineering teams</a:t>
            </a:r>
          </a:p>
          <a:p>
            <a:r>
              <a:rPr lang="en-US" dirty="0"/>
              <a:t>We heavily leverage DevOps</a:t>
            </a:r>
          </a:p>
          <a:p>
            <a:r>
              <a:rPr lang="en-US" dirty="0"/>
              <a:t>All engineers take rotations for on call</a:t>
            </a:r>
          </a:p>
          <a:p>
            <a:r>
              <a:rPr lang="en-US" dirty="0"/>
              <a:t>All deployments are automated and </a:t>
            </a:r>
            <a:r>
              <a:rPr lang="en-US" dirty="0" err="1"/>
              <a:t>flighted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35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dirty="0"/>
              <a:t>But I hear there is this thing called Kafka…</a:t>
            </a:r>
          </a:p>
        </p:txBody>
      </p:sp>
    </p:spTree>
    <p:extLst>
      <p:ext uri="{BB962C8B-B14F-4D97-AF65-F5344CB8AC3E}">
        <p14:creationId xmlns:p14="http://schemas.microsoft.com/office/powerpoint/2010/main" val="38586635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594501" y="1667866"/>
            <a:ext cx="2232248" cy="2189436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Event Hubs?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69" t="1446" r="6258"/>
          <a:stretch/>
        </p:blipFill>
        <p:spPr>
          <a:xfrm>
            <a:off x="8738517" y="1769070"/>
            <a:ext cx="1879189" cy="20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3737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What am I responsible for?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05021" y="2225092"/>
            <a:ext cx="2394734" cy="3620964"/>
            <a:chOff x="3905021" y="2225092"/>
            <a:chExt cx="2394734" cy="3620964"/>
          </a:xfrm>
        </p:grpSpPr>
        <p:sp>
          <p:nvSpPr>
            <p:cNvPr id="59" name="Rectangle 58"/>
            <p:cNvSpPr/>
            <p:nvPr/>
          </p:nvSpPr>
          <p:spPr>
            <a:xfrm>
              <a:off x="3905021" y="4679960"/>
              <a:ext cx="2394734" cy="5514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05021" y="4072745"/>
              <a:ext cx="2394734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05021" y="5287176"/>
              <a:ext cx="2394734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05022" y="2858315"/>
              <a:ext cx="2394733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905021" y="3465530"/>
              <a:ext cx="2394734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05021" y="2225092"/>
              <a:ext cx="2394734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78172" y="1502657"/>
            <a:ext cx="9882496" cy="4966405"/>
            <a:chOff x="1278172" y="1502657"/>
            <a:chExt cx="9882496" cy="4966405"/>
          </a:xfrm>
        </p:grpSpPr>
        <p:sp>
          <p:nvSpPr>
            <p:cNvPr id="22" name="Rectangle 21"/>
            <p:cNvSpPr/>
            <p:nvPr/>
          </p:nvSpPr>
          <p:spPr>
            <a:xfrm>
              <a:off x="4498939" y="6165051"/>
              <a:ext cx="280715" cy="285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41331" y="6150776"/>
              <a:ext cx="2168158" cy="318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8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Customer Responsibility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39206" y="6165051"/>
              <a:ext cx="280715" cy="285309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494" tIns="0" rIns="186494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24861" y="6150776"/>
              <a:ext cx="2155668" cy="318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8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Microsoft Responsibility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05021" y="1502657"/>
              <a:ext cx="2394733" cy="673873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494" tIns="0" rIns="186494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1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On-Premises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335478" y="1502657"/>
              <a:ext cx="2394733" cy="673873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494" tIns="0" rIns="186494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1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IaaS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765935" y="1502658"/>
              <a:ext cx="2394733" cy="673873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494" tIns="0" rIns="186494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1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PaaS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78172" y="4679960"/>
              <a:ext cx="2386754" cy="55887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382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alpha val="99000"/>
                    </a:schemeClr>
                  </a:solidFill>
                  <a:effectLst/>
                  <a:uLnTx/>
                  <a:uFillTx/>
                  <a:latin typeface="+mn-lt"/>
                  <a:ea typeface="Segoe UI" panose="020B0502040204020203" pitchFamily="34" charset="0"/>
                  <a:cs typeface="Segoe UI Semibold" panose="020B0702040204020203" pitchFamily="34" charset="0"/>
                </a:rPr>
                <a:t>Networking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78172" y="4072745"/>
              <a:ext cx="2386754" cy="55887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382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alpha val="99000"/>
                    </a:schemeClr>
                  </a:solidFill>
                  <a:effectLst/>
                  <a:uLnTx/>
                  <a:uFillTx/>
                  <a:latin typeface="+mn-lt"/>
                  <a:ea typeface="Segoe UI" panose="020B0502040204020203" pitchFamily="34" charset="0"/>
                  <a:cs typeface="Segoe UI Semibold" panose="020B0702040204020203" pitchFamily="34" charset="0"/>
                </a:rPr>
                <a:t>Hardware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78172" y="5287176"/>
              <a:ext cx="2386754" cy="55887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382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alpha val="99000"/>
                    </a:schemeClr>
                  </a:solidFill>
                  <a:effectLst/>
                  <a:uLnTx/>
                  <a:uFillTx/>
                  <a:latin typeface="+mn-lt"/>
                  <a:ea typeface="Segoe UI" panose="020B0502040204020203" pitchFamily="34" charset="0"/>
                  <a:cs typeface="Segoe UI Semibold" panose="020B0702040204020203" pitchFamily="34" charset="0"/>
                </a:rPr>
                <a:t>Physical Security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78172" y="2858316"/>
              <a:ext cx="2386754" cy="55887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382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alpha val="99000"/>
                    </a:schemeClr>
                  </a:solidFill>
                  <a:effectLst/>
                  <a:uLnTx/>
                  <a:uFillTx/>
                  <a:latin typeface="+mn-lt"/>
                  <a:ea typeface="Segoe UI" panose="020B0502040204020203" pitchFamily="34" charset="0"/>
                  <a:cs typeface="Segoe UI Semibold" panose="020B0702040204020203" pitchFamily="34" charset="0"/>
                </a:rPr>
                <a:t>Operating System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78172" y="3465531"/>
              <a:ext cx="2386754" cy="55887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382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alpha val="99000"/>
                    </a:schemeClr>
                  </a:solidFill>
                  <a:effectLst/>
                  <a:uLnTx/>
                  <a:uFillTx/>
                  <a:latin typeface="+mn-lt"/>
                  <a:ea typeface="Segoe UI" panose="020B0502040204020203" pitchFamily="34" charset="0"/>
                  <a:cs typeface="Segoe UI Semibold" panose="020B0702040204020203" pitchFamily="34" charset="0"/>
                </a:rPr>
                <a:t>Virtualization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78172" y="2225105"/>
              <a:ext cx="2386754" cy="55887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382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alpha val="99000"/>
                    </a:schemeClr>
                  </a:solidFill>
                  <a:effectLst/>
                  <a:uLnTx/>
                  <a:uFillTx/>
                  <a:latin typeface="+mn-lt"/>
                  <a:ea typeface="Segoe UI" panose="020B0502040204020203" pitchFamily="34" charset="0"/>
                  <a:cs typeface="Segoe UI Semibold" panose="020B0702040204020203" pitchFamily="34" charset="0"/>
                </a:rPr>
                <a:t>Application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65935" y="2225410"/>
            <a:ext cx="2402670" cy="3620647"/>
            <a:chOff x="8765935" y="2225410"/>
            <a:chExt cx="2402670" cy="3620647"/>
          </a:xfrm>
        </p:grpSpPr>
        <p:sp>
          <p:nvSpPr>
            <p:cNvPr id="49" name="Rectangle 48"/>
            <p:cNvSpPr/>
            <p:nvPr/>
          </p:nvSpPr>
          <p:spPr>
            <a:xfrm>
              <a:off x="8773872" y="4679963"/>
              <a:ext cx="2386798" cy="551410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773872" y="4072746"/>
              <a:ext cx="2386798" cy="558879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773872" y="5287178"/>
              <a:ext cx="2386798" cy="558879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765935" y="2858316"/>
              <a:ext cx="2394733" cy="558879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773872" y="3465531"/>
              <a:ext cx="2386798" cy="558879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73872" y="2225410"/>
              <a:ext cx="2394733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31462" y="2233652"/>
            <a:ext cx="2398749" cy="3612405"/>
            <a:chOff x="6331462" y="2233652"/>
            <a:chExt cx="2398749" cy="3612405"/>
          </a:xfrm>
        </p:grpSpPr>
        <p:sp>
          <p:nvSpPr>
            <p:cNvPr id="32" name="Rectangle 31"/>
            <p:cNvSpPr/>
            <p:nvPr/>
          </p:nvSpPr>
          <p:spPr>
            <a:xfrm>
              <a:off x="6335478" y="2854562"/>
              <a:ext cx="2394733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35478" y="2233652"/>
              <a:ext cx="2394733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331462" y="4679963"/>
              <a:ext cx="2386798" cy="551410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31462" y="4072746"/>
              <a:ext cx="2386798" cy="558879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31462" y="5287178"/>
              <a:ext cx="2386798" cy="558879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31462" y="3465531"/>
              <a:ext cx="2386798" cy="558879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930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PaaS vs. Software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7143" y="1555290"/>
            <a:ext cx="5355180" cy="3447098"/>
          </a:xfrm>
        </p:spPr>
        <p:txBody>
          <a:bodyPr/>
          <a:lstStyle/>
          <a:p>
            <a:pPr algn="ctr"/>
            <a:r>
              <a:rPr lang="en-US" dirty="0"/>
              <a:t>OS Patching</a:t>
            </a:r>
          </a:p>
          <a:p>
            <a:pPr algn="ctr"/>
            <a:r>
              <a:rPr lang="en-US" dirty="0"/>
              <a:t>Runtime monitoring</a:t>
            </a:r>
          </a:p>
          <a:p>
            <a:pPr algn="ctr"/>
            <a:r>
              <a:rPr lang="en-US" dirty="0"/>
              <a:t>Load balancing</a:t>
            </a:r>
          </a:p>
          <a:p>
            <a:pPr algn="ctr"/>
            <a:r>
              <a:rPr lang="en-US" dirty="0"/>
              <a:t>Software patching</a:t>
            </a:r>
          </a:p>
          <a:p>
            <a:pPr algn="ctr"/>
            <a:r>
              <a:rPr lang="en-US" dirty="0"/>
              <a:t>Continual improvement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5481" y="1843354"/>
            <a:ext cx="3106087" cy="289252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73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PaaS</a:t>
            </a:r>
          </a:p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7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(We do)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816898" y="1843354"/>
            <a:ext cx="3106087" cy="289252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73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Non-PaaS</a:t>
            </a:r>
          </a:p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7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(You do)</a:t>
            </a:r>
          </a:p>
        </p:txBody>
      </p:sp>
    </p:spTree>
    <p:extLst>
      <p:ext uri="{BB962C8B-B14F-4D97-AF65-F5344CB8AC3E}">
        <p14:creationId xmlns:p14="http://schemas.microsoft.com/office/powerpoint/2010/main" val="2537784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PaaS vs. Software: what is real PaaS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5481" y="1212850"/>
            <a:ext cx="11885514" cy="5665241"/>
          </a:xfrm>
        </p:spPr>
        <p:txBody>
          <a:bodyPr/>
          <a:lstStyle/>
          <a:p>
            <a:r>
              <a:rPr lang="en-US" dirty="0"/>
              <a:t>PaaS is fully managed on your behalf – not merely installed</a:t>
            </a:r>
          </a:p>
          <a:p>
            <a:endParaRPr lang="en-US" dirty="0"/>
          </a:p>
          <a:p>
            <a:r>
              <a:rPr lang="en-US" dirty="0"/>
              <a:t>Platforms like EMR are very useful as they handle node provisioning, cluster setup, Hadoop configuration, and cluster tuning</a:t>
            </a:r>
          </a:p>
          <a:p>
            <a:endParaRPr lang="en-US" dirty="0"/>
          </a:p>
          <a:p>
            <a:r>
              <a:rPr lang="en-US" dirty="0"/>
              <a:t>But they don’t manage load balancing and cluster operation</a:t>
            </a:r>
          </a:p>
        </p:txBody>
      </p:sp>
    </p:spTree>
    <p:extLst>
      <p:ext uri="{BB962C8B-B14F-4D97-AF65-F5344CB8AC3E}">
        <p14:creationId xmlns:p14="http://schemas.microsoft.com/office/powerpoint/2010/main" val="3182615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(Downloading Kafka)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51" y="2225435"/>
            <a:ext cx="4005944" cy="3004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6" y="2532656"/>
            <a:ext cx="4036797" cy="2496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64" y="2436652"/>
            <a:ext cx="3584123" cy="26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3240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Preconfigured “platforms” (Elastic EMR) aren’t true “PaaS”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51" y="2225435"/>
            <a:ext cx="4005944" cy="3004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74" y="2225435"/>
            <a:ext cx="4005944" cy="30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4338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" y="1521"/>
            <a:ext cx="12434711" cy="699148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366882" y="3337257"/>
            <a:ext cx="4068711" cy="1380618"/>
          </a:xfrm>
          <a:prstGeom prst="rect">
            <a:avLst/>
          </a:prstGeom>
          <a:solidFill>
            <a:schemeClr val="tx1">
              <a:lumMod val="75000"/>
              <a:alpha val="73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73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True PaaS</a:t>
            </a:r>
          </a:p>
        </p:txBody>
      </p:sp>
    </p:spTree>
    <p:extLst>
      <p:ext uri="{BB962C8B-B14F-4D97-AF65-F5344CB8AC3E}">
        <p14:creationId xmlns:p14="http://schemas.microsoft.com/office/powerpoint/2010/main" val="187072225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Durability differences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754874"/>
          </a:xfrm>
        </p:spPr>
        <p:txBody>
          <a:bodyPr/>
          <a:lstStyle/>
          <a:p>
            <a:r>
              <a:rPr lang="en-US" i="1" dirty="0"/>
              <a:t>In practice we found setting up an HA deployment of Kafka and Zookeeper a never ending whack-a-mole exercise of chasing yet another corner case of failure recovery.  </a:t>
            </a:r>
          </a:p>
          <a:p>
            <a:r>
              <a:rPr lang="en-US" dirty="0"/>
              <a:t>-Tomasz </a:t>
            </a:r>
            <a:r>
              <a:rPr lang="en-US" dirty="0" err="1"/>
              <a:t>Janczuk</a:t>
            </a:r>
            <a:r>
              <a:rPr lang="en-US" dirty="0"/>
              <a:t> (Auth0)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2273" y="4505374"/>
            <a:ext cx="9868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hlinkClick r:id="rId2"/>
              </a:rPr>
              <a:t>From Kafka to </a:t>
            </a:r>
            <a:r>
              <a:rPr lang="en-US" sz="3600" dirty="0" err="1">
                <a:latin typeface="Calibri" panose="020F0502020204030204" pitchFamily="34" charset="0"/>
                <a:hlinkClick r:id="rId2"/>
              </a:rPr>
              <a:t>ZeroMQ</a:t>
            </a:r>
            <a:r>
              <a:rPr lang="en-US" sz="3600" dirty="0">
                <a:latin typeface="Calibri" panose="020F0502020204030204" pitchFamily="34" charset="0"/>
                <a:hlinkClick r:id="rId2"/>
              </a:rPr>
              <a:t> for real-time log aggregation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614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differences?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415772"/>
          </a:xfrm>
        </p:spPr>
        <p:txBody>
          <a:bodyPr/>
          <a:lstStyle/>
          <a:p>
            <a:r>
              <a:rPr lang="en-US" dirty="0"/>
              <a:t>They’re really not that different</a:t>
            </a:r>
          </a:p>
          <a:p>
            <a:r>
              <a:rPr lang="en-US" dirty="0"/>
              <a:t>Particularly when you take durability into consideration</a:t>
            </a:r>
          </a:p>
        </p:txBody>
      </p:sp>
    </p:spTree>
    <p:extLst>
      <p:ext uri="{BB962C8B-B14F-4D97-AF65-F5344CB8AC3E}">
        <p14:creationId xmlns:p14="http://schemas.microsoft.com/office/powerpoint/2010/main" val="347641949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Kafka in the real world: Netflix Keystone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5481" y="1212850"/>
            <a:ext cx="11885514" cy="5939645"/>
          </a:xfrm>
        </p:spPr>
        <p:txBody>
          <a:bodyPr/>
          <a:lstStyle/>
          <a:p>
            <a:r>
              <a:rPr lang="en-US" b="1" dirty="0"/>
              <a:t>Traffic</a:t>
            </a:r>
          </a:p>
          <a:p>
            <a:r>
              <a:rPr lang="en-US" dirty="0"/>
              <a:t>550 Billion events per day</a:t>
            </a:r>
          </a:p>
          <a:p>
            <a:r>
              <a:rPr lang="en-US" dirty="0"/>
              <a:t>8.5 million events per second (22GBps) peak</a:t>
            </a:r>
          </a:p>
          <a:p>
            <a:r>
              <a:rPr lang="en-US" dirty="0"/>
              <a:t>&gt;1PB per day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Hardware</a:t>
            </a:r>
          </a:p>
          <a:p>
            <a:r>
              <a:rPr lang="en-US" dirty="0"/>
              <a:t>12 clusters across 3 regions</a:t>
            </a:r>
          </a:p>
          <a:p>
            <a:r>
              <a:rPr lang="en-US" dirty="0"/>
              <a:t>2700 servers</a:t>
            </a:r>
          </a:p>
          <a:p>
            <a:r>
              <a:rPr lang="en-US" sz="2040" dirty="0">
                <a:hlinkClick r:id="rId2"/>
              </a:rPr>
              <a:t>http://www.slideshare.net/mmddtmp/netflix-keystone-samzaeetup10132015</a:t>
            </a:r>
            <a:r>
              <a:rPr lang="en-US" sz="204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872168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Kafka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5481" y="1212850"/>
            <a:ext cx="11885514" cy="4985980"/>
          </a:xfrm>
        </p:spPr>
        <p:txBody>
          <a:bodyPr/>
          <a:lstStyle/>
          <a:p>
            <a:r>
              <a:rPr lang="en-US" dirty="0"/>
              <a:t>For reference, here are the stats on one of LinkedIn's busiest clusters (at peak):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60 brokers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50k partitions (replication factor 2)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800k messages/sec in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300 MB/sec inbound, 1 GB/sec+ outbound </a:t>
            </a:r>
          </a:p>
          <a:p>
            <a:r>
              <a:rPr lang="en-US" dirty="0"/>
              <a:t>The tuning looks fairly aggressive, but all of the brokers in that cluster have a 90% GC pause time of about 21ms, and they're doing less than 1 young GC per second.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598" y="6033743"/>
            <a:ext cx="6234518" cy="382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36" dirty="0">
                <a:hlinkClick r:id="rId2"/>
              </a:rPr>
              <a:t>http://kafka.apache.org/documentation.html#operations</a:t>
            </a:r>
            <a:r>
              <a:rPr lang="en-US" sz="1836" dirty="0"/>
              <a:t>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89646" y="2705174"/>
            <a:ext cx="4248472" cy="432048"/>
          </a:xfrm>
          <a:prstGeom prst="rect">
            <a:avLst/>
          </a:pr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76170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3483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Event Hubs is a partitioned consumer messaging services. This definition from Kafka serves well: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Hubs Conceptual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89" y="2705174"/>
            <a:ext cx="11996329" cy="374441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274638" y="3785294"/>
            <a:ext cx="398983" cy="288032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74637" y="4101346"/>
            <a:ext cx="398983" cy="288032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67943" y="4389378"/>
            <a:ext cx="398983" cy="288032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75259" y="5801518"/>
            <a:ext cx="398983" cy="288032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74637" y="6089550"/>
            <a:ext cx="398983" cy="288032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103059" y="3785293"/>
            <a:ext cx="699354" cy="303903"/>
          </a:xfrm>
          <a:prstGeom prst="rect">
            <a:avLst/>
          </a:prstGeom>
          <a:noFill/>
          <a:ln w="762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18266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 differences</a:t>
            </a:r>
            <a:br>
              <a:rPr lang="en-US" dirty="0"/>
            </a:br>
            <a:r>
              <a:rPr lang="en-US" dirty="0"/>
              <a:t>Bing Siphon (Does Microsoft really use Kafka?)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5481" y="1212851"/>
            <a:ext cx="11885514" cy="547842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1300+ Windows Machines</a:t>
            </a:r>
          </a:p>
          <a:p>
            <a:r>
              <a:rPr lang="en-US" dirty="0"/>
              <a:t>Peaks at 1.3 million events per second</a:t>
            </a:r>
          </a:p>
          <a:p>
            <a:r>
              <a:rPr lang="en-US" dirty="0"/>
              <a:t>Even the Siphon team says load balancing is hard</a:t>
            </a:r>
          </a:p>
          <a:p>
            <a:r>
              <a:rPr lang="en-US" dirty="0"/>
              <a:t>	Kafka assumes each topic is equal</a:t>
            </a:r>
          </a:p>
          <a:p>
            <a:r>
              <a:rPr lang="en-US" dirty="0"/>
              <a:t>	Reassign tool doesn’t work well at scale</a:t>
            </a:r>
          </a:p>
          <a:p>
            <a:r>
              <a:rPr lang="en-US" dirty="0"/>
              <a:t>See their presentation at: </a:t>
            </a:r>
          </a:p>
          <a:p>
            <a:r>
              <a:rPr lang="en-US" dirty="0">
                <a:hlinkClick r:id="rId2"/>
              </a:rPr>
              <a:t>Bing Siphon at Kafka Summit 2016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032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should real about Kafka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646878"/>
          </a:xfrm>
        </p:spPr>
        <p:txBody>
          <a:bodyPr/>
          <a:lstStyle/>
          <a:p>
            <a:r>
              <a:rPr lang="en-US" dirty="0">
                <a:hlinkClick r:id="rId2"/>
              </a:rPr>
              <a:t>Quotas</a:t>
            </a:r>
            <a:r>
              <a:rPr lang="en-US" dirty="0"/>
              <a:t> This is new to 0.9… and I can see why</a:t>
            </a:r>
          </a:p>
          <a:p>
            <a:r>
              <a:rPr lang="en-US" dirty="0">
                <a:hlinkClick r:id="rId3"/>
              </a:rPr>
              <a:t>Availability and Durability Guarantees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Unclean leader election</a:t>
            </a:r>
            <a:r>
              <a:rPr lang="en-US" dirty="0"/>
              <a:t> as an American we can tell you all about this right now</a:t>
            </a:r>
          </a:p>
        </p:txBody>
      </p:sp>
    </p:spTree>
    <p:extLst>
      <p:ext uri="{BB962C8B-B14F-4D97-AF65-F5344CB8AC3E}">
        <p14:creationId xmlns:p14="http://schemas.microsoft.com/office/powerpoint/2010/main" val="429146077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815788" y="1189176"/>
            <a:ext cx="12002577" cy="5668824"/>
          </a:xfrm>
          <a:prstGeom prst="rect">
            <a:avLst/>
          </a:prstGeom>
          <a:solidFill>
            <a:srgbClr val="8A8A8A">
              <a:alpha val="76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895927" cy="46782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Amazon and Microsoft are the two undisputed leaders in cloud computing…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Don’t take my word, ask Gartner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Neither of us used Kafka for our streaming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58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65" y="0"/>
            <a:ext cx="12536558" cy="7048746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75481" y="241804"/>
            <a:ext cx="11885514" cy="1753967"/>
          </a:xfrm>
          <a:prstGeom prst="rect">
            <a:avLst/>
          </a:prstGeom>
          <a:noFill/>
        </p:spPr>
        <p:txBody>
          <a:bodyPr vert="horz" wrap="square" lIns="149217" tIns="93260" rIns="149217" bIns="93260" rtlCol="0" anchor="t" anchorCtr="0">
            <a:no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>
                <a:ln w="3175">
                  <a:noFill/>
                </a:ln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4376"/>
              <a:t>Q&amp;A</a:t>
            </a:r>
            <a:endParaRPr lang="en-US" sz="5507" dirty="0"/>
          </a:p>
        </p:txBody>
      </p:sp>
    </p:spTree>
    <p:extLst>
      <p:ext uri="{BB962C8B-B14F-4D97-AF65-F5344CB8AC3E}">
        <p14:creationId xmlns:p14="http://schemas.microsoft.com/office/powerpoint/2010/main" val="196667580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Messaging by the numbers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1437" y="4346799"/>
            <a:ext cx="2860334" cy="1391760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&gt;38</a:t>
            </a:r>
            <a:endParaRPr kumimoji="0" lang="en-US" sz="4123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Light"/>
              <a:cs typeface="Segoe UI Semibold" panose="020B0702040204020203" pitchFamily="34" charset="0"/>
            </a:endParaRP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Regions where Event Hubs is available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25995" y="2011268"/>
            <a:ext cx="3609336" cy="1459328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3.8 Trillion</a:t>
            </a: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Requests per week </a:t>
            </a: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in Event Hubs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148416" y="1645111"/>
            <a:ext cx="0" cy="5129442"/>
          </a:xfrm>
          <a:prstGeom prst="line">
            <a:avLst/>
          </a:prstGeom>
          <a:ln>
            <a:solidFill>
              <a:srgbClr val="51515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81438" y="1645111"/>
            <a:ext cx="0" cy="5129442"/>
          </a:xfrm>
          <a:prstGeom prst="line">
            <a:avLst/>
          </a:prstGeom>
          <a:ln>
            <a:solidFill>
              <a:srgbClr val="51515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1121" y="4033379"/>
            <a:ext cx="11654235" cy="0"/>
          </a:xfrm>
          <a:prstGeom prst="line">
            <a:avLst/>
          </a:prstGeom>
          <a:ln>
            <a:solidFill>
              <a:srgbClr val="51515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39867" y="2011267"/>
            <a:ext cx="3609336" cy="1459328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8" b="0" i="0" u="none" strike="noStrike" kern="0" cap="none" spc="-197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6,335,813</a:t>
            </a:r>
            <a:endParaRPr kumimoji="0" lang="en-US" sz="2625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Light"/>
              <a:cs typeface="Segoe UI Semibold" panose="020B0702040204020203" pitchFamily="34" charset="0"/>
            </a:endParaRP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Requests per second </a:t>
            </a: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average 24/7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24246" y="2011268"/>
            <a:ext cx="3609336" cy="1459328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9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50ms</a:t>
            </a:r>
            <a:endParaRPr kumimoji="0" lang="en-US" sz="2625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Light"/>
              <a:cs typeface="Segoe UI Semibold" panose="020B0702040204020203" pitchFamily="34" charset="0"/>
            </a:endParaRP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Average Event Hubs </a:t>
            </a: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send latency</a:t>
            </a:r>
            <a:endParaRPr kumimoji="0" lang="en-US" sz="1498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6642" y="4346800"/>
            <a:ext cx="2515155" cy="1184267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8" b="0" i="0" u="none" strike="noStrike" kern="0" cap="none" spc="-197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120 Billion</a:t>
            </a:r>
            <a:endParaRPr kumimoji="0" lang="en-US" sz="2625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Light"/>
              <a:cs typeface="Segoe UI Semibold" panose="020B0702040204020203" pitchFamily="34" charset="0"/>
            </a:endParaRP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Daily average ingress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691" y="4346798"/>
            <a:ext cx="2359814" cy="1179603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9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&gt;28 PB</a:t>
            </a:r>
            <a:endParaRPr kumimoji="0" lang="en-US" sz="2625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Light"/>
              <a:cs typeface="Segoe UI Semibold" panose="020B0702040204020203" pitchFamily="34" charset="0"/>
            </a:endParaRP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Monthly data volume</a:t>
            </a:r>
            <a:endParaRPr kumimoji="0" lang="en-US" sz="1498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91121" y="1643119"/>
            <a:ext cx="11654235" cy="0"/>
          </a:xfrm>
          <a:prstGeom prst="line">
            <a:avLst/>
          </a:prstGeom>
          <a:ln>
            <a:solidFill>
              <a:srgbClr val="51515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41694" y="1645111"/>
            <a:ext cx="0" cy="5129442"/>
          </a:xfrm>
          <a:prstGeom prst="line">
            <a:avLst/>
          </a:prstGeom>
          <a:ln>
            <a:solidFill>
              <a:srgbClr val="51515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19192" y="4346798"/>
            <a:ext cx="2860334" cy="1391760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&gt;60,000</a:t>
            </a:r>
            <a:endParaRPr kumimoji="0" lang="en-US" sz="4123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Light"/>
              <a:cs typeface="Segoe UI Semibold" panose="020B0702040204020203" pitchFamily="34" charset="0"/>
            </a:endParaRP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Daily active Event Hubs Namespaces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1999" y="2011267"/>
            <a:ext cx="3609336" cy="1179603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99.9976%</a:t>
            </a: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Success Rate</a:t>
            </a:r>
          </a:p>
        </p:txBody>
      </p:sp>
    </p:spTree>
    <p:extLst>
      <p:ext uri="{BB962C8B-B14F-4D97-AF65-F5344CB8AC3E}">
        <p14:creationId xmlns:p14="http://schemas.microsoft.com/office/powerpoint/2010/main" val="323308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9" grpId="0"/>
      <p:bldP spid="30" grpId="0"/>
      <p:bldP spid="31" grpId="0"/>
      <p:bldP spid="33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74" y="393151"/>
            <a:ext cx="11999240" cy="1351760"/>
          </a:xfrm>
        </p:spPr>
        <p:txBody>
          <a:bodyPr/>
          <a:lstStyle/>
          <a:p>
            <a:r>
              <a:rPr lang="en-US" dirty="0"/>
              <a:t>Azure Architecture for Processing Telemetry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12587" y="2324784"/>
            <a:ext cx="1820215" cy="4463233"/>
          </a:xfrm>
          <a:prstGeom prst="rect">
            <a:avLst/>
          </a:prstGeom>
          <a:solidFill>
            <a:srgbClr val="EAEA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29" tIns="109703" rIns="137129" bIns="109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13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99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15142" y="2324784"/>
            <a:ext cx="1820215" cy="4463233"/>
          </a:xfrm>
          <a:prstGeom prst="rect">
            <a:avLst/>
          </a:prstGeom>
          <a:solidFill>
            <a:srgbClr val="EAEA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29" tIns="109703" rIns="137129" bIns="109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13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99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17696" y="2324784"/>
            <a:ext cx="1820215" cy="4463233"/>
          </a:xfrm>
          <a:prstGeom prst="rect">
            <a:avLst/>
          </a:prstGeom>
          <a:solidFill>
            <a:srgbClr val="EAEA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29" tIns="109703" rIns="137129" bIns="109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13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99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20249" y="2324784"/>
            <a:ext cx="1820215" cy="4463233"/>
          </a:xfrm>
          <a:prstGeom prst="rect">
            <a:avLst/>
          </a:prstGeom>
          <a:solidFill>
            <a:srgbClr val="EAEA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29" tIns="109703" rIns="137129" bIns="109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13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99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22802" y="2324784"/>
            <a:ext cx="1820215" cy="4463233"/>
          </a:xfrm>
          <a:prstGeom prst="rect">
            <a:avLst/>
          </a:prstGeom>
          <a:solidFill>
            <a:srgbClr val="EAEA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29" tIns="109703" rIns="137129" bIns="109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13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99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325357" y="2263185"/>
            <a:ext cx="1820215" cy="4463233"/>
          </a:xfrm>
          <a:prstGeom prst="rect">
            <a:avLst/>
          </a:prstGeom>
          <a:solidFill>
            <a:srgbClr val="EAEA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29" tIns="109703" rIns="137129" bIns="109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13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99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96889" y="2500902"/>
            <a:ext cx="7464384" cy="4110997"/>
            <a:chOff x="2469239" y="2130426"/>
            <a:chExt cx="7499584" cy="4379612"/>
          </a:xfrm>
        </p:grpSpPr>
        <p:sp>
          <p:nvSpPr>
            <p:cNvPr id="85" name="Oval 84"/>
            <p:cNvSpPr/>
            <p:nvPr/>
          </p:nvSpPr>
          <p:spPr bwMode="auto">
            <a:xfrm>
              <a:off x="2469239" y="2130426"/>
              <a:ext cx="7499584" cy="4379612"/>
            </a:xfrm>
            <a:prstGeom prst="ellipse">
              <a:avLst/>
            </a:prstGeom>
            <a:solidFill>
              <a:schemeClr val="accent6">
                <a:alpha val="1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29" tIns="109703" rIns="137129" bIns="10970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913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99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4722813" y="3784600"/>
              <a:ext cx="4071937" cy="1674813"/>
            </a:xfrm>
            <a:custGeom>
              <a:avLst/>
              <a:gdLst>
                <a:gd name="T0" fmla="*/ 349 w 391"/>
                <a:gd name="T1" fmla="*/ 75 h 159"/>
                <a:gd name="T2" fmla="*/ 342 w 391"/>
                <a:gd name="T3" fmla="*/ 76 h 159"/>
                <a:gd name="T4" fmla="*/ 263 w 391"/>
                <a:gd name="T5" fmla="*/ 0 h 159"/>
                <a:gd name="T6" fmla="*/ 187 w 391"/>
                <a:gd name="T7" fmla="*/ 59 h 159"/>
                <a:gd name="T8" fmla="*/ 145 w 391"/>
                <a:gd name="T9" fmla="*/ 42 h 159"/>
                <a:gd name="T10" fmla="*/ 87 w 391"/>
                <a:gd name="T11" fmla="*/ 94 h 159"/>
                <a:gd name="T12" fmla="*/ 59 w 391"/>
                <a:gd name="T13" fmla="*/ 107 h 159"/>
                <a:gd name="T14" fmla="*/ 32 w 391"/>
                <a:gd name="T15" fmla="*/ 94 h 159"/>
                <a:gd name="T16" fmla="*/ 0 w 391"/>
                <a:gd name="T17" fmla="*/ 126 h 159"/>
                <a:gd name="T18" fmla="*/ 32 w 391"/>
                <a:gd name="T19" fmla="*/ 159 h 159"/>
                <a:gd name="T20" fmla="*/ 41 w 391"/>
                <a:gd name="T21" fmla="*/ 159 h 159"/>
                <a:gd name="T22" fmla="*/ 148 w 391"/>
                <a:gd name="T23" fmla="*/ 159 h 159"/>
                <a:gd name="T24" fmla="*/ 208 w 391"/>
                <a:gd name="T25" fmla="*/ 159 h 159"/>
                <a:gd name="T26" fmla="*/ 352 w 391"/>
                <a:gd name="T27" fmla="*/ 159 h 159"/>
                <a:gd name="T28" fmla="*/ 352 w 391"/>
                <a:gd name="T29" fmla="*/ 159 h 159"/>
                <a:gd name="T30" fmla="*/ 391 w 391"/>
                <a:gd name="T31" fmla="*/ 117 h 159"/>
                <a:gd name="T32" fmla="*/ 349 w 391"/>
                <a:gd name="T33" fmla="*/ 7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1" h="159">
                  <a:moveTo>
                    <a:pt x="349" y="75"/>
                  </a:moveTo>
                  <a:cubicBezTo>
                    <a:pt x="347" y="75"/>
                    <a:pt x="345" y="75"/>
                    <a:pt x="342" y="76"/>
                  </a:cubicBezTo>
                  <a:cubicBezTo>
                    <a:pt x="340" y="34"/>
                    <a:pt x="306" y="0"/>
                    <a:pt x="263" y="0"/>
                  </a:cubicBezTo>
                  <a:cubicBezTo>
                    <a:pt x="227" y="0"/>
                    <a:pt x="196" y="25"/>
                    <a:pt x="187" y="59"/>
                  </a:cubicBezTo>
                  <a:cubicBezTo>
                    <a:pt x="176" y="48"/>
                    <a:pt x="161" y="42"/>
                    <a:pt x="145" y="42"/>
                  </a:cubicBezTo>
                  <a:cubicBezTo>
                    <a:pt x="115" y="42"/>
                    <a:pt x="90" y="65"/>
                    <a:pt x="87" y="94"/>
                  </a:cubicBezTo>
                  <a:cubicBezTo>
                    <a:pt x="76" y="96"/>
                    <a:pt x="66" y="101"/>
                    <a:pt x="59" y="107"/>
                  </a:cubicBezTo>
                  <a:cubicBezTo>
                    <a:pt x="53" y="99"/>
                    <a:pt x="43" y="94"/>
                    <a:pt x="32" y="94"/>
                  </a:cubicBezTo>
                  <a:cubicBezTo>
                    <a:pt x="14" y="94"/>
                    <a:pt x="0" y="108"/>
                    <a:pt x="0" y="126"/>
                  </a:cubicBezTo>
                  <a:cubicBezTo>
                    <a:pt x="0" y="144"/>
                    <a:pt x="14" y="159"/>
                    <a:pt x="32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148" y="159"/>
                    <a:pt x="148" y="159"/>
                    <a:pt x="148" y="159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352" y="159"/>
                    <a:pt x="352" y="159"/>
                    <a:pt x="352" y="159"/>
                  </a:cubicBezTo>
                  <a:cubicBezTo>
                    <a:pt x="352" y="159"/>
                    <a:pt x="352" y="159"/>
                    <a:pt x="352" y="159"/>
                  </a:cubicBezTo>
                  <a:cubicBezTo>
                    <a:pt x="374" y="158"/>
                    <a:pt x="391" y="139"/>
                    <a:pt x="391" y="117"/>
                  </a:cubicBezTo>
                  <a:cubicBezTo>
                    <a:pt x="391" y="94"/>
                    <a:pt x="372" y="75"/>
                    <a:pt x="349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9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87" name="Freeform 13"/>
            <p:cNvSpPr>
              <a:spLocks/>
            </p:cNvSpPr>
            <p:nvPr/>
          </p:nvSpPr>
          <p:spPr bwMode="auto">
            <a:xfrm>
              <a:off x="5529263" y="2765425"/>
              <a:ext cx="1549400" cy="835025"/>
            </a:xfrm>
            <a:custGeom>
              <a:avLst/>
              <a:gdLst>
                <a:gd name="T0" fmla="*/ 210 w 242"/>
                <a:gd name="T1" fmla="*/ 64 h 129"/>
                <a:gd name="T2" fmla="*/ 209 w 242"/>
                <a:gd name="T3" fmla="*/ 64 h 129"/>
                <a:gd name="T4" fmla="*/ 144 w 242"/>
                <a:gd name="T5" fmla="*/ 0 h 129"/>
                <a:gd name="T6" fmla="*/ 80 w 242"/>
                <a:gd name="T7" fmla="*/ 56 h 129"/>
                <a:gd name="T8" fmla="*/ 45 w 242"/>
                <a:gd name="T9" fmla="*/ 39 h 129"/>
                <a:gd name="T10" fmla="*/ 0 w 242"/>
                <a:gd name="T11" fmla="*/ 84 h 129"/>
                <a:gd name="T12" fmla="*/ 45 w 242"/>
                <a:gd name="T13" fmla="*/ 129 h 129"/>
                <a:gd name="T14" fmla="*/ 210 w 242"/>
                <a:gd name="T15" fmla="*/ 129 h 129"/>
                <a:gd name="T16" fmla="*/ 242 w 242"/>
                <a:gd name="T17" fmla="*/ 96 h 129"/>
                <a:gd name="T18" fmla="*/ 210 w 242"/>
                <a:gd name="T19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129">
                  <a:moveTo>
                    <a:pt x="210" y="64"/>
                  </a:moveTo>
                  <a:cubicBezTo>
                    <a:pt x="210" y="64"/>
                    <a:pt x="209" y="64"/>
                    <a:pt x="209" y="64"/>
                  </a:cubicBezTo>
                  <a:cubicBezTo>
                    <a:pt x="209" y="28"/>
                    <a:pt x="180" y="0"/>
                    <a:pt x="144" y="0"/>
                  </a:cubicBezTo>
                  <a:cubicBezTo>
                    <a:pt x="111" y="0"/>
                    <a:pt x="84" y="24"/>
                    <a:pt x="80" y="56"/>
                  </a:cubicBezTo>
                  <a:cubicBezTo>
                    <a:pt x="72" y="46"/>
                    <a:pt x="59" y="39"/>
                    <a:pt x="45" y="39"/>
                  </a:cubicBezTo>
                  <a:cubicBezTo>
                    <a:pt x="20" y="39"/>
                    <a:pt x="0" y="59"/>
                    <a:pt x="0" y="84"/>
                  </a:cubicBezTo>
                  <a:cubicBezTo>
                    <a:pt x="0" y="109"/>
                    <a:pt x="20" y="129"/>
                    <a:pt x="45" y="129"/>
                  </a:cubicBezTo>
                  <a:cubicBezTo>
                    <a:pt x="210" y="129"/>
                    <a:pt x="210" y="129"/>
                    <a:pt x="210" y="129"/>
                  </a:cubicBezTo>
                  <a:cubicBezTo>
                    <a:pt x="228" y="129"/>
                    <a:pt x="242" y="114"/>
                    <a:pt x="242" y="96"/>
                  </a:cubicBezTo>
                  <a:cubicBezTo>
                    <a:pt x="242" y="78"/>
                    <a:pt x="228" y="64"/>
                    <a:pt x="210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9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auto">
            <a:xfrm>
              <a:off x="3502025" y="3259138"/>
              <a:ext cx="2005013" cy="1139825"/>
            </a:xfrm>
            <a:custGeom>
              <a:avLst/>
              <a:gdLst>
                <a:gd name="T0" fmla="*/ 187 w 224"/>
                <a:gd name="T1" fmla="*/ 53 h 126"/>
                <a:gd name="T2" fmla="*/ 183 w 224"/>
                <a:gd name="T3" fmla="*/ 53 h 126"/>
                <a:gd name="T4" fmla="*/ 187 w 224"/>
                <a:gd name="T5" fmla="*/ 37 h 126"/>
                <a:gd name="T6" fmla="*/ 150 w 224"/>
                <a:gd name="T7" fmla="*/ 0 h 126"/>
                <a:gd name="T8" fmla="*/ 114 w 224"/>
                <a:gd name="T9" fmla="*/ 32 h 126"/>
                <a:gd name="T10" fmla="*/ 86 w 224"/>
                <a:gd name="T11" fmla="*/ 20 h 126"/>
                <a:gd name="T12" fmla="*/ 49 w 224"/>
                <a:gd name="T13" fmla="*/ 55 h 126"/>
                <a:gd name="T14" fmla="*/ 37 w 224"/>
                <a:gd name="T15" fmla="*/ 53 h 126"/>
                <a:gd name="T16" fmla="*/ 0 w 224"/>
                <a:gd name="T17" fmla="*/ 90 h 126"/>
                <a:gd name="T18" fmla="*/ 37 w 224"/>
                <a:gd name="T19" fmla="*/ 126 h 126"/>
                <a:gd name="T20" fmla="*/ 187 w 224"/>
                <a:gd name="T21" fmla="*/ 126 h 126"/>
                <a:gd name="T22" fmla="*/ 224 w 224"/>
                <a:gd name="T23" fmla="*/ 90 h 126"/>
                <a:gd name="T24" fmla="*/ 187 w 224"/>
                <a:gd name="T25" fmla="*/ 5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126">
                  <a:moveTo>
                    <a:pt x="187" y="53"/>
                  </a:moveTo>
                  <a:cubicBezTo>
                    <a:pt x="186" y="53"/>
                    <a:pt x="184" y="53"/>
                    <a:pt x="183" y="53"/>
                  </a:cubicBezTo>
                  <a:cubicBezTo>
                    <a:pt x="185" y="48"/>
                    <a:pt x="187" y="42"/>
                    <a:pt x="187" y="37"/>
                  </a:cubicBezTo>
                  <a:cubicBezTo>
                    <a:pt x="187" y="16"/>
                    <a:pt x="170" y="0"/>
                    <a:pt x="150" y="0"/>
                  </a:cubicBezTo>
                  <a:cubicBezTo>
                    <a:pt x="131" y="0"/>
                    <a:pt x="116" y="14"/>
                    <a:pt x="114" y="32"/>
                  </a:cubicBezTo>
                  <a:cubicBezTo>
                    <a:pt x="107" y="25"/>
                    <a:pt x="97" y="20"/>
                    <a:pt x="86" y="20"/>
                  </a:cubicBezTo>
                  <a:cubicBezTo>
                    <a:pt x="67" y="20"/>
                    <a:pt x="50" y="36"/>
                    <a:pt x="49" y="55"/>
                  </a:cubicBezTo>
                  <a:cubicBezTo>
                    <a:pt x="45" y="54"/>
                    <a:pt x="41" y="53"/>
                    <a:pt x="37" y="53"/>
                  </a:cubicBezTo>
                  <a:cubicBezTo>
                    <a:pt x="16" y="53"/>
                    <a:pt x="0" y="69"/>
                    <a:pt x="0" y="90"/>
                  </a:cubicBezTo>
                  <a:cubicBezTo>
                    <a:pt x="0" y="110"/>
                    <a:pt x="16" y="126"/>
                    <a:pt x="37" y="126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207" y="126"/>
                    <a:pt x="224" y="110"/>
                    <a:pt x="224" y="90"/>
                  </a:cubicBezTo>
                  <a:cubicBezTo>
                    <a:pt x="224" y="69"/>
                    <a:pt x="207" y="53"/>
                    <a:pt x="18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9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74" name="Rectangle 73"/>
          <p:cNvSpPr/>
          <p:nvPr/>
        </p:nvSpPr>
        <p:spPr bwMode="auto">
          <a:xfrm>
            <a:off x="4317695" y="1639604"/>
            <a:ext cx="1820217" cy="68665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03" tIns="68564" rIns="109703" bIns="68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9913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Ingress</a:t>
            </a:r>
          </a:p>
        </p:txBody>
      </p:sp>
      <p:sp>
        <p:nvSpPr>
          <p:cNvPr id="75" name="Right Arrow 74"/>
          <p:cNvSpPr/>
          <p:nvPr/>
        </p:nvSpPr>
        <p:spPr bwMode="auto">
          <a:xfrm>
            <a:off x="4017200" y="1854185"/>
            <a:ext cx="418650" cy="257495"/>
          </a:xfrm>
          <a:prstGeom prst="rightArrow">
            <a:avLst/>
          </a:prstGeom>
          <a:solidFill>
            <a:srgbClr val="00BCF2"/>
          </a:solidFill>
          <a:ln w="25400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29" tIns="109703" rIns="137129" bIns="109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13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99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315141" y="1639604"/>
            <a:ext cx="1820217" cy="68665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03" tIns="68564" rIns="109703" bIns="68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9913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Collection</a:t>
            </a:r>
          </a:p>
        </p:txBody>
      </p:sp>
      <p:sp>
        <p:nvSpPr>
          <p:cNvPr id="77" name="Right Arrow 76"/>
          <p:cNvSpPr/>
          <p:nvPr/>
        </p:nvSpPr>
        <p:spPr bwMode="auto">
          <a:xfrm>
            <a:off x="2014648" y="1854185"/>
            <a:ext cx="418650" cy="257495"/>
          </a:xfrm>
          <a:prstGeom prst="rightArrow">
            <a:avLst/>
          </a:prstGeom>
          <a:solidFill>
            <a:srgbClr val="00BCF2"/>
          </a:solidFill>
          <a:ln w="25400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29" tIns="109703" rIns="137129" bIns="109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13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99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0325357" y="1639604"/>
            <a:ext cx="1820217" cy="68665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03" tIns="68564" rIns="109703" bIns="68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9913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Presentation / action</a:t>
            </a:r>
          </a:p>
        </p:txBody>
      </p:sp>
      <p:sp>
        <p:nvSpPr>
          <p:cNvPr id="79" name="Right Arrow 78"/>
          <p:cNvSpPr/>
          <p:nvPr/>
        </p:nvSpPr>
        <p:spPr bwMode="auto">
          <a:xfrm>
            <a:off x="10024864" y="1854185"/>
            <a:ext cx="418650" cy="257495"/>
          </a:xfrm>
          <a:prstGeom prst="rightArrow">
            <a:avLst/>
          </a:prstGeom>
          <a:solidFill>
            <a:srgbClr val="00BCF2"/>
          </a:solidFill>
          <a:ln w="25400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29" tIns="109703" rIns="137129" bIns="109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13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99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12588" y="1639604"/>
            <a:ext cx="1820217" cy="68665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03" tIns="68564" rIns="109703" bIns="68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9913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Event producers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320248" y="1639604"/>
            <a:ext cx="1820217" cy="68665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03" tIns="68564" rIns="109703" bIns="68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9913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Stream Processing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322801" y="1639604"/>
            <a:ext cx="1820217" cy="68665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03" tIns="68564" rIns="109703" bIns="68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9913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Long-term storage</a:t>
            </a:r>
          </a:p>
        </p:txBody>
      </p:sp>
      <p:sp>
        <p:nvSpPr>
          <p:cNvPr id="83" name="Left-Right Arrow 82"/>
          <p:cNvSpPr/>
          <p:nvPr/>
        </p:nvSpPr>
        <p:spPr bwMode="auto">
          <a:xfrm>
            <a:off x="6019755" y="1854185"/>
            <a:ext cx="418650" cy="257495"/>
          </a:xfrm>
          <a:prstGeom prst="leftRightArrow">
            <a:avLst/>
          </a:prstGeom>
          <a:solidFill>
            <a:srgbClr val="00BCF2"/>
          </a:solidFill>
          <a:ln w="25400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29" tIns="109703" rIns="137129" bIns="109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13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99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4" name="Left-Right Arrow 83"/>
          <p:cNvSpPr/>
          <p:nvPr/>
        </p:nvSpPr>
        <p:spPr bwMode="auto">
          <a:xfrm>
            <a:off x="8022307" y="1854185"/>
            <a:ext cx="418650" cy="257495"/>
          </a:xfrm>
          <a:prstGeom prst="leftRightArrow">
            <a:avLst/>
          </a:prstGeom>
          <a:solidFill>
            <a:srgbClr val="00BCF2"/>
          </a:solidFill>
          <a:ln w="25400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29" tIns="109703" rIns="137129" bIns="109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13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99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502604" y="3872471"/>
            <a:ext cx="1485811" cy="1443012"/>
          </a:xfrm>
          <a:prstGeom prst="ellipse">
            <a:avLst/>
          </a:prstGeom>
          <a:solidFill>
            <a:srgbClr val="71B1D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82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13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Event hubs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3314" y="4412999"/>
            <a:ext cx="650696" cy="296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325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188F"/>
                    </a:gs>
                    <a:gs pos="30000">
                      <a:srgbClr val="00188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rPr>
              <a:t>Stream </a:t>
            </a:r>
            <a:br>
              <a:rPr kumimoji="0" lang="en-US" sz="104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188F"/>
                    </a:gs>
                    <a:gs pos="30000">
                      <a:srgbClr val="00188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rPr>
            </a:br>
            <a:r>
              <a:rPr kumimoji="0" lang="en-US" sz="104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188F"/>
                    </a:gs>
                    <a:gs pos="30000">
                      <a:srgbClr val="00188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rPr>
              <a:t>processing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06246" y="3779507"/>
            <a:ext cx="1183141" cy="1043715"/>
            <a:chOff x="2579112" y="3492574"/>
            <a:chExt cx="1188720" cy="1111912"/>
          </a:xfrm>
        </p:grpSpPr>
        <p:sp>
          <p:nvSpPr>
            <p:cNvPr id="70" name="TextBox 69"/>
            <p:cNvSpPr txBox="1"/>
            <p:nvPr/>
          </p:nvSpPr>
          <p:spPr>
            <a:xfrm>
              <a:off x="2640547" y="4288744"/>
              <a:ext cx="960936" cy="3157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3256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00188F"/>
                      </a:gs>
                      <a:gs pos="30000">
                        <a:srgbClr val="00188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Cloud gateways</a:t>
              </a:r>
              <a:br>
                <a:rPr kumimoji="0" lang="en-US" sz="104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00188F"/>
                      </a:gs>
                      <a:gs pos="30000">
                        <a:srgbClr val="00188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</a:br>
              <a:r>
                <a:rPr kumimoji="0" lang="en-US" sz="104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00188F"/>
                      </a:gs>
                      <a:gs pos="30000">
                        <a:srgbClr val="00188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(web APIs)</a:t>
              </a:r>
            </a:p>
          </p:txBody>
        </p:sp>
        <p:sp>
          <p:nvSpPr>
            <p:cNvPr id="71" name="Freeform 30"/>
            <p:cNvSpPr>
              <a:spLocks noChangeAspect="1" noEditPoints="1"/>
            </p:cNvSpPr>
            <p:nvPr/>
          </p:nvSpPr>
          <p:spPr bwMode="auto">
            <a:xfrm>
              <a:off x="2579112" y="3492574"/>
              <a:ext cx="1188720" cy="762033"/>
            </a:xfrm>
            <a:custGeom>
              <a:avLst/>
              <a:gdLst>
                <a:gd name="T0" fmla="*/ 1938 w 2377"/>
                <a:gd name="T1" fmla="*/ 1522 h 1522"/>
                <a:gd name="T2" fmla="*/ 603 w 2377"/>
                <a:gd name="T3" fmla="*/ 1522 h 1522"/>
                <a:gd name="T4" fmla="*/ 377 w 2377"/>
                <a:gd name="T5" fmla="*/ 1298 h 1522"/>
                <a:gd name="T6" fmla="*/ 547 w 2377"/>
                <a:gd name="T7" fmla="*/ 1077 h 1522"/>
                <a:gd name="T8" fmla="*/ 813 w 2377"/>
                <a:gd name="T9" fmla="*/ 878 h 1522"/>
                <a:gd name="T10" fmla="*/ 1292 w 2377"/>
                <a:gd name="T11" fmla="*/ 418 h 1522"/>
                <a:gd name="T12" fmla="*/ 1728 w 2377"/>
                <a:gd name="T13" fmla="*/ 693 h 1522"/>
                <a:gd name="T14" fmla="*/ 1938 w 2377"/>
                <a:gd name="T15" fmla="*/ 638 h 1522"/>
                <a:gd name="T16" fmla="*/ 2377 w 2377"/>
                <a:gd name="T17" fmla="*/ 1083 h 1522"/>
                <a:gd name="T18" fmla="*/ 1938 w 2377"/>
                <a:gd name="T19" fmla="*/ 1522 h 1522"/>
                <a:gd name="T20" fmla="*/ 603 w 2377"/>
                <a:gd name="T21" fmla="*/ 1227 h 1522"/>
                <a:gd name="T22" fmla="*/ 533 w 2377"/>
                <a:gd name="T23" fmla="*/ 1298 h 1522"/>
                <a:gd name="T24" fmla="*/ 603 w 2377"/>
                <a:gd name="T25" fmla="*/ 1368 h 1522"/>
                <a:gd name="T26" fmla="*/ 1938 w 2377"/>
                <a:gd name="T27" fmla="*/ 1368 h 1522"/>
                <a:gd name="T28" fmla="*/ 2222 w 2377"/>
                <a:gd name="T29" fmla="*/ 1083 h 1522"/>
                <a:gd name="T30" fmla="*/ 1938 w 2377"/>
                <a:gd name="T31" fmla="*/ 798 h 1522"/>
                <a:gd name="T32" fmla="*/ 1736 w 2377"/>
                <a:gd name="T33" fmla="*/ 873 h 1522"/>
                <a:gd name="T34" fmla="*/ 1637 w 2377"/>
                <a:gd name="T35" fmla="*/ 973 h 1522"/>
                <a:gd name="T36" fmla="*/ 1607 w 2377"/>
                <a:gd name="T37" fmla="*/ 834 h 1522"/>
                <a:gd name="T38" fmla="*/ 1292 w 2377"/>
                <a:gd name="T39" fmla="*/ 574 h 1522"/>
                <a:gd name="T40" fmla="*/ 967 w 2377"/>
                <a:gd name="T41" fmla="*/ 898 h 1522"/>
                <a:gd name="T42" fmla="*/ 967 w 2377"/>
                <a:gd name="T43" fmla="*/ 942 h 1522"/>
                <a:gd name="T44" fmla="*/ 982 w 2377"/>
                <a:gd name="T45" fmla="*/ 1048 h 1522"/>
                <a:gd name="T46" fmla="*/ 847 w 2377"/>
                <a:gd name="T47" fmla="*/ 1027 h 1522"/>
                <a:gd name="T48" fmla="*/ 682 w 2377"/>
                <a:gd name="T49" fmla="*/ 1162 h 1522"/>
                <a:gd name="T50" fmla="*/ 672 w 2377"/>
                <a:gd name="T51" fmla="*/ 1227 h 1522"/>
                <a:gd name="T52" fmla="*/ 607 w 2377"/>
                <a:gd name="T53" fmla="*/ 1227 h 1522"/>
                <a:gd name="T54" fmla="*/ 603 w 2377"/>
                <a:gd name="T55" fmla="*/ 1227 h 1522"/>
                <a:gd name="T56" fmla="*/ 755 w 2377"/>
                <a:gd name="T57" fmla="*/ 830 h 1522"/>
                <a:gd name="T58" fmla="*/ 1272 w 2377"/>
                <a:gd name="T59" fmla="*/ 350 h 1522"/>
                <a:gd name="T60" fmla="*/ 1755 w 2377"/>
                <a:gd name="T61" fmla="*/ 623 h 1522"/>
                <a:gd name="T62" fmla="*/ 1768 w 2377"/>
                <a:gd name="T63" fmla="*/ 615 h 1522"/>
                <a:gd name="T64" fmla="*/ 1772 w 2377"/>
                <a:gd name="T65" fmla="*/ 561 h 1522"/>
                <a:gd name="T66" fmla="*/ 1374 w 2377"/>
                <a:gd name="T67" fmla="*/ 194 h 1522"/>
                <a:gd name="T68" fmla="*/ 1189 w 2377"/>
                <a:gd name="T69" fmla="*/ 242 h 1522"/>
                <a:gd name="T70" fmla="*/ 805 w 2377"/>
                <a:gd name="T71" fmla="*/ 0 h 1522"/>
                <a:gd name="T72" fmla="*/ 384 w 2377"/>
                <a:gd name="T73" fmla="*/ 404 h 1522"/>
                <a:gd name="T74" fmla="*/ 150 w 2377"/>
                <a:gd name="T75" fmla="*/ 580 h 1522"/>
                <a:gd name="T76" fmla="*/ 0 w 2377"/>
                <a:gd name="T77" fmla="*/ 774 h 1522"/>
                <a:gd name="T78" fmla="*/ 199 w 2377"/>
                <a:gd name="T79" fmla="*/ 972 h 1522"/>
                <a:gd name="T80" fmla="*/ 529 w 2377"/>
                <a:gd name="T81" fmla="*/ 972 h 1522"/>
                <a:gd name="T82" fmla="*/ 755 w 2377"/>
                <a:gd name="T83" fmla="*/ 830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77" h="1522">
                  <a:moveTo>
                    <a:pt x="1938" y="1522"/>
                  </a:moveTo>
                  <a:cubicBezTo>
                    <a:pt x="603" y="1522"/>
                    <a:pt x="603" y="1522"/>
                    <a:pt x="603" y="1522"/>
                  </a:cubicBezTo>
                  <a:cubicBezTo>
                    <a:pt x="477" y="1522"/>
                    <a:pt x="377" y="1422"/>
                    <a:pt x="377" y="1298"/>
                  </a:cubicBezTo>
                  <a:cubicBezTo>
                    <a:pt x="377" y="1193"/>
                    <a:pt x="452" y="1102"/>
                    <a:pt x="547" y="1077"/>
                  </a:cubicBezTo>
                  <a:cubicBezTo>
                    <a:pt x="593" y="967"/>
                    <a:pt x="693" y="888"/>
                    <a:pt x="813" y="878"/>
                  </a:cubicBezTo>
                  <a:cubicBezTo>
                    <a:pt x="822" y="624"/>
                    <a:pt x="1032" y="418"/>
                    <a:pt x="1292" y="418"/>
                  </a:cubicBezTo>
                  <a:cubicBezTo>
                    <a:pt x="1477" y="418"/>
                    <a:pt x="1647" y="528"/>
                    <a:pt x="1728" y="693"/>
                  </a:cubicBezTo>
                  <a:cubicBezTo>
                    <a:pt x="1786" y="657"/>
                    <a:pt x="1861" y="638"/>
                    <a:pt x="1938" y="638"/>
                  </a:cubicBezTo>
                  <a:cubicBezTo>
                    <a:pt x="2177" y="638"/>
                    <a:pt x="2377" y="838"/>
                    <a:pt x="2377" y="1083"/>
                  </a:cubicBezTo>
                  <a:cubicBezTo>
                    <a:pt x="2377" y="1323"/>
                    <a:pt x="2177" y="1522"/>
                    <a:pt x="1938" y="1522"/>
                  </a:cubicBezTo>
                  <a:close/>
                  <a:moveTo>
                    <a:pt x="603" y="1227"/>
                  </a:moveTo>
                  <a:cubicBezTo>
                    <a:pt x="562" y="1227"/>
                    <a:pt x="533" y="1258"/>
                    <a:pt x="533" y="1298"/>
                  </a:cubicBezTo>
                  <a:cubicBezTo>
                    <a:pt x="533" y="1333"/>
                    <a:pt x="562" y="1368"/>
                    <a:pt x="603" y="1368"/>
                  </a:cubicBezTo>
                  <a:cubicBezTo>
                    <a:pt x="1938" y="1368"/>
                    <a:pt x="1938" y="1368"/>
                    <a:pt x="1938" y="1368"/>
                  </a:cubicBezTo>
                  <a:cubicBezTo>
                    <a:pt x="2092" y="1368"/>
                    <a:pt x="2222" y="1237"/>
                    <a:pt x="2222" y="1083"/>
                  </a:cubicBezTo>
                  <a:cubicBezTo>
                    <a:pt x="2222" y="923"/>
                    <a:pt x="2092" y="798"/>
                    <a:pt x="1938" y="798"/>
                  </a:cubicBezTo>
                  <a:cubicBezTo>
                    <a:pt x="1861" y="798"/>
                    <a:pt x="1792" y="823"/>
                    <a:pt x="1736" y="873"/>
                  </a:cubicBezTo>
                  <a:cubicBezTo>
                    <a:pt x="1637" y="973"/>
                    <a:pt x="1637" y="973"/>
                    <a:pt x="1637" y="973"/>
                  </a:cubicBezTo>
                  <a:cubicBezTo>
                    <a:pt x="1607" y="834"/>
                    <a:pt x="1607" y="834"/>
                    <a:pt x="1607" y="834"/>
                  </a:cubicBezTo>
                  <a:cubicBezTo>
                    <a:pt x="1576" y="682"/>
                    <a:pt x="1447" y="574"/>
                    <a:pt x="1292" y="574"/>
                  </a:cubicBezTo>
                  <a:cubicBezTo>
                    <a:pt x="1113" y="574"/>
                    <a:pt x="967" y="718"/>
                    <a:pt x="967" y="898"/>
                  </a:cubicBezTo>
                  <a:cubicBezTo>
                    <a:pt x="967" y="913"/>
                    <a:pt x="967" y="928"/>
                    <a:pt x="967" y="942"/>
                  </a:cubicBezTo>
                  <a:cubicBezTo>
                    <a:pt x="982" y="1048"/>
                    <a:pt x="982" y="1048"/>
                    <a:pt x="982" y="1048"/>
                  </a:cubicBezTo>
                  <a:cubicBezTo>
                    <a:pt x="908" y="1026"/>
                    <a:pt x="857" y="1027"/>
                    <a:pt x="847" y="1027"/>
                  </a:cubicBezTo>
                  <a:cubicBezTo>
                    <a:pt x="767" y="1027"/>
                    <a:pt x="697" y="1088"/>
                    <a:pt x="682" y="1162"/>
                  </a:cubicBezTo>
                  <a:cubicBezTo>
                    <a:pt x="672" y="1227"/>
                    <a:pt x="672" y="1227"/>
                    <a:pt x="672" y="1227"/>
                  </a:cubicBezTo>
                  <a:cubicBezTo>
                    <a:pt x="607" y="1227"/>
                    <a:pt x="607" y="1227"/>
                    <a:pt x="607" y="1227"/>
                  </a:cubicBezTo>
                  <a:cubicBezTo>
                    <a:pt x="603" y="1227"/>
                    <a:pt x="603" y="1227"/>
                    <a:pt x="603" y="1227"/>
                  </a:cubicBezTo>
                  <a:close/>
                  <a:moveTo>
                    <a:pt x="755" y="830"/>
                  </a:moveTo>
                  <a:cubicBezTo>
                    <a:pt x="765" y="578"/>
                    <a:pt x="991" y="361"/>
                    <a:pt x="1272" y="350"/>
                  </a:cubicBezTo>
                  <a:cubicBezTo>
                    <a:pt x="1468" y="343"/>
                    <a:pt x="1667" y="445"/>
                    <a:pt x="1755" y="623"/>
                  </a:cubicBezTo>
                  <a:cubicBezTo>
                    <a:pt x="1759" y="620"/>
                    <a:pt x="1764" y="617"/>
                    <a:pt x="1768" y="615"/>
                  </a:cubicBezTo>
                  <a:cubicBezTo>
                    <a:pt x="1771" y="597"/>
                    <a:pt x="1772" y="580"/>
                    <a:pt x="1772" y="561"/>
                  </a:cubicBezTo>
                  <a:cubicBezTo>
                    <a:pt x="1772" y="346"/>
                    <a:pt x="1584" y="194"/>
                    <a:pt x="1374" y="194"/>
                  </a:cubicBezTo>
                  <a:cubicBezTo>
                    <a:pt x="1307" y="194"/>
                    <a:pt x="1241" y="211"/>
                    <a:pt x="1189" y="242"/>
                  </a:cubicBezTo>
                  <a:cubicBezTo>
                    <a:pt x="1118" y="97"/>
                    <a:pt x="968" y="0"/>
                    <a:pt x="805" y="0"/>
                  </a:cubicBezTo>
                  <a:cubicBezTo>
                    <a:pt x="576" y="0"/>
                    <a:pt x="391" y="181"/>
                    <a:pt x="384" y="404"/>
                  </a:cubicBezTo>
                  <a:cubicBezTo>
                    <a:pt x="278" y="414"/>
                    <a:pt x="190" y="483"/>
                    <a:pt x="150" y="580"/>
                  </a:cubicBezTo>
                  <a:cubicBezTo>
                    <a:pt x="66" y="602"/>
                    <a:pt x="0" y="682"/>
                    <a:pt x="0" y="774"/>
                  </a:cubicBezTo>
                  <a:cubicBezTo>
                    <a:pt x="0" y="884"/>
                    <a:pt x="88" y="972"/>
                    <a:pt x="199" y="972"/>
                  </a:cubicBezTo>
                  <a:cubicBezTo>
                    <a:pt x="199" y="972"/>
                    <a:pt x="207" y="972"/>
                    <a:pt x="529" y="972"/>
                  </a:cubicBezTo>
                  <a:cubicBezTo>
                    <a:pt x="574" y="900"/>
                    <a:pt x="661" y="839"/>
                    <a:pt x="755" y="8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9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96889" y="6026530"/>
            <a:ext cx="1302491" cy="657924"/>
            <a:chOff x="2637890" y="5389538"/>
            <a:chExt cx="1308634" cy="700913"/>
          </a:xfrm>
        </p:grpSpPr>
        <p:sp>
          <p:nvSpPr>
            <p:cNvPr id="68" name="TextBox 67"/>
            <p:cNvSpPr txBox="1"/>
            <p:nvPr/>
          </p:nvSpPr>
          <p:spPr>
            <a:xfrm>
              <a:off x="3379817" y="5546096"/>
              <a:ext cx="566707" cy="3157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3256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00188F"/>
                      </a:gs>
                      <a:gs pos="30000">
                        <a:srgbClr val="00188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Field </a:t>
              </a:r>
              <a:br>
                <a:rPr kumimoji="0" lang="en-US" sz="104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00188F"/>
                      </a:gs>
                      <a:gs pos="30000">
                        <a:srgbClr val="00188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</a:br>
              <a:r>
                <a:rPr kumimoji="0" lang="en-US" sz="104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00188F"/>
                      </a:gs>
                      <a:gs pos="30000">
                        <a:srgbClr val="00188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gateways</a:t>
              </a:r>
            </a:p>
          </p:txBody>
        </p:sp>
        <p:sp>
          <p:nvSpPr>
            <p:cNvPr id="69" name="Freeform 58"/>
            <p:cNvSpPr>
              <a:spLocks noChangeAspect="1" noEditPoints="1"/>
            </p:cNvSpPr>
            <p:nvPr/>
          </p:nvSpPr>
          <p:spPr bwMode="black">
            <a:xfrm>
              <a:off x="2637890" y="5389538"/>
              <a:ext cx="653948" cy="700913"/>
            </a:xfrm>
            <a:custGeom>
              <a:avLst/>
              <a:gdLst>
                <a:gd name="T0" fmla="*/ 181 w 182"/>
                <a:gd name="T1" fmla="*/ 65 h 195"/>
                <a:gd name="T2" fmla="*/ 88 w 182"/>
                <a:gd name="T3" fmla="*/ 0 h 195"/>
                <a:gd name="T4" fmla="*/ 88 w 182"/>
                <a:gd name="T5" fmla="*/ 40 h 195"/>
                <a:gd name="T6" fmla="*/ 1 w 182"/>
                <a:gd name="T7" fmla="*/ 40 h 195"/>
                <a:gd name="T8" fmla="*/ 1 w 182"/>
                <a:gd name="T9" fmla="*/ 89 h 195"/>
                <a:gd name="T10" fmla="*/ 57 w 182"/>
                <a:gd name="T11" fmla="*/ 89 h 195"/>
                <a:gd name="T12" fmla="*/ 88 w 182"/>
                <a:gd name="T13" fmla="*/ 68 h 195"/>
                <a:gd name="T14" fmla="*/ 88 w 182"/>
                <a:gd name="T15" fmla="*/ 130 h 195"/>
                <a:gd name="T16" fmla="*/ 181 w 182"/>
                <a:gd name="T17" fmla="*/ 65 h 195"/>
                <a:gd name="T18" fmla="*/ 19 w 182"/>
                <a:gd name="T19" fmla="*/ 127 h 195"/>
                <a:gd name="T20" fmla="*/ 88 w 182"/>
                <a:gd name="T21" fmla="*/ 172 h 195"/>
                <a:gd name="T22" fmla="*/ 88 w 182"/>
                <a:gd name="T23" fmla="*/ 142 h 195"/>
                <a:gd name="T24" fmla="*/ 178 w 182"/>
                <a:gd name="T25" fmla="*/ 142 h 195"/>
                <a:gd name="T26" fmla="*/ 178 w 182"/>
                <a:gd name="T27" fmla="*/ 153 h 195"/>
                <a:gd name="T28" fmla="*/ 100 w 182"/>
                <a:gd name="T29" fmla="*/ 153 h 195"/>
                <a:gd name="T30" fmla="*/ 100 w 182"/>
                <a:gd name="T31" fmla="*/ 195 h 195"/>
                <a:gd name="T32" fmla="*/ 0 w 182"/>
                <a:gd name="T33" fmla="*/ 127 h 195"/>
                <a:gd name="T34" fmla="*/ 19 w 182"/>
                <a:gd name="T35" fmla="*/ 1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" h="195">
                  <a:moveTo>
                    <a:pt x="181" y="65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181" y="65"/>
                    <a:pt x="181" y="65"/>
                    <a:pt x="181" y="65"/>
                  </a:cubicBezTo>
                  <a:close/>
                  <a:moveTo>
                    <a:pt x="19" y="127"/>
                  </a:moveTo>
                  <a:cubicBezTo>
                    <a:pt x="88" y="172"/>
                    <a:pt x="88" y="172"/>
                    <a:pt x="88" y="172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2" y="142"/>
                    <a:pt x="182" y="153"/>
                    <a:pt x="178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1715" tIns="30857" rIns="61715" bIns="30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99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1571" y="2650635"/>
            <a:ext cx="742252" cy="895348"/>
            <a:chOff x="816163" y="2289942"/>
            <a:chExt cx="745751" cy="953851"/>
          </a:xfrm>
        </p:grpSpPr>
        <p:sp>
          <p:nvSpPr>
            <p:cNvPr id="66" name="Freeform 34"/>
            <p:cNvSpPr>
              <a:spLocks noChangeAspect="1" noEditPoints="1"/>
            </p:cNvSpPr>
            <p:nvPr/>
          </p:nvSpPr>
          <p:spPr bwMode="auto">
            <a:xfrm>
              <a:off x="818928" y="2289942"/>
              <a:ext cx="740220" cy="728731"/>
            </a:xfrm>
            <a:custGeom>
              <a:avLst/>
              <a:gdLst>
                <a:gd name="T0" fmla="*/ 190 w 902"/>
                <a:gd name="T1" fmla="*/ 259 h 888"/>
                <a:gd name="T2" fmla="*/ 190 w 902"/>
                <a:gd name="T3" fmla="*/ 476 h 888"/>
                <a:gd name="T4" fmla="*/ 0 w 902"/>
                <a:gd name="T5" fmla="*/ 366 h 888"/>
                <a:gd name="T6" fmla="*/ 0 w 902"/>
                <a:gd name="T7" fmla="*/ 150 h 888"/>
                <a:gd name="T8" fmla="*/ 190 w 902"/>
                <a:gd name="T9" fmla="*/ 259 h 888"/>
                <a:gd name="T10" fmla="*/ 238 w 902"/>
                <a:gd name="T11" fmla="*/ 259 h 888"/>
                <a:gd name="T12" fmla="*/ 238 w 902"/>
                <a:gd name="T13" fmla="*/ 476 h 888"/>
                <a:gd name="T14" fmla="*/ 428 w 902"/>
                <a:gd name="T15" fmla="*/ 366 h 888"/>
                <a:gd name="T16" fmla="*/ 428 w 902"/>
                <a:gd name="T17" fmla="*/ 150 h 888"/>
                <a:gd name="T18" fmla="*/ 238 w 902"/>
                <a:gd name="T19" fmla="*/ 259 h 888"/>
                <a:gd name="T20" fmla="*/ 405 w 902"/>
                <a:gd name="T21" fmla="*/ 107 h 888"/>
                <a:gd name="T22" fmla="*/ 214 w 902"/>
                <a:gd name="T23" fmla="*/ 0 h 888"/>
                <a:gd name="T24" fmla="*/ 24 w 902"/>
                <a:gd name="T25" fmla="*/ 107 h 888"/>
                <a:gd name="T26" fmla="*/ 214 w 902"/>
                <a:gd name="T27" fmla="*/ 216 h 888"/>
                <a:gd name="T28" fmla="*/ 405 w 902"/>
                <a:gd name="T29" fmla="*/ 107 h 888"/>
                <a:gd name="T30" fmla="*/ 476 w 902"/>
                <a:gd name="T31" fmla="*/ 150 h 888"/>
                <a:gd name="T32" fmla="*/ 474 w 902"/>
                <a:gd name="T33" fmla="*/ 366 h 888"/>
                <a:gd name="T34" fmla="*/ 664 w 902"/>
                <a:gd name="T35" fmla="*/ 476 h 888"/>
                <a:gd name="T36" fmla="*/ 667 w 902"/>
                <a:gd name="T37" fmla="*/ 259 h 888"/>
                <a:gd name="T38" fmla="*/ 476 w 902"/>
                <a:gd name="T39" fmla="*/ 150 h 888"/>
                <a:gd name="T40" fmla="*/ 712 w 902"/>
                <a:gd name="T41" fmla="*/ 259 h 888"/>
                <a:gd name="T42" fmla="*/ 712 w 902"/>
                <a:gd name="T43" fmla="*/ 476 h 888"/>
                <a:gd name="T44" fmla="*/ 902 w 902"/>
                <a:gd name="T45" fmla="*/ 366 h 888"/>
                <a:gd name="T46" fmla="*/ 902 w 902"/>
                <a:gd name="T47" fmla="*/ 150 h 888"/>
                <a:gd name="T48" fmla="*/ 712 w 902"/>
                <a:gd name="T49" fmla="*/ 259 h 888"/>
                <a:gd name="T50" fmla="*/ 879 w 902"/>
                <a:gd name="T51" fmla="*/ 107 h 888"/>
                <a:gd name="T52" fmla="*/ 688 w 902"/>
                <a:gd name="T53" fmla="*/ 0 h 888"/>
                <a:gd name="T54" fmla="*/ 500 w 902"/>
                <a:gd name="T55" fmla="*/ 107 h 888"/>
                <a:gd name="T56" fmla="*/ 690 w 902"/>
                <a:gd name="T57" fmla="*/ 216 h 888"/>
                <a:gd name="T58" fmla="*/ 879 w 902"/>
                <a:gd name="T59" fmla="*/ 107 h 888"/>
                <a:gd name="T60" fmla="*/ 238 w 902"/>
                <a:gd name="T61" fmla="*/ 559 h 888"/>
                <a:gd name="T62" fmla="*/ 238 w 902"/>
                <a:gd name="T63" fmla="*/ 778 h 888"/>
                <a:gd name="T64" fmla="*/ 428 w 902"/>
                <a:gd name="T65" fmla="*/ 888 h 888"/>
                <a:gd name="T66" fmla="*/ 428 w 902"/>
                <a:gd name="T67" fmla="*/ 669 h 888"/>
                <a:gd name="T68" fmla="*/ 238 w 902"/>
                <a:gd name="T69" fmla="*/ 559 h 888"/>
                <a:gd name="T70" fmla="*/ 476 w 902"/>
                <a:gd name="T71" fmla="*/ 669 h 888"/>
                <a:gd name="T72" fmla="*/ 476 w 902"/>
                <a:gd name="T73" fmla="*/ 888 h 888"/>
                <a:gd name="T74" fmla="*/ 664 w 902"/>
                <a:gd name="T75" fmla="*/ 778 h 888"/>
                <a:gd name="T76" fmla="*/ 667 w 902"/>
                <a:gd name="T77" fmla="*/ 559 h 888"/>
                <a:gd name="T78" fmla="*/ 476 w 902"/>
                <a:gd name="T79" fmla="*/ 669 h 888"/>
                <a:gd name="T80" fmla="*/ 643 w 902"/>
                <a:gd name="T81" fmla="*/ 519 h 888"/>
                <a:gd name="T82" fmla="*/ 452 w 902"/>
                <a:gd name="T83" fmla="*/ 409 h 888"/>
                <a:gd name="T84" fmla="*/ 262 w 902"/>
                <a:gd name="T85" fmla="*/ 519 h 888"/>
                <a:gd name="T86" fmla="*/ 452 w 902"/>
                <a:gd name="T87" fmla="*/ 628 h 888"/>
                <a:gd name="T88" fmla="*/ 643 w 902"/>
                <a:gd name="T89" fmla="*/ 519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2" h="888">
                  <a:moveTo>
                    <a:pt x="190" y="259"/>
                  </a:moveTo>
                  <a:lnTo>
                    <a:pt x="190" y="476"/>
                  </a:lnTo>
                  <a:lnTo>
                    <a:pt x="0" y="366"/>
                  </a:lnTo>
                  <a:lnTo>
                    <a:pt x="0" y="150"/>
                  </a:lnTo>
                  <a:lnTo>
                    <a:pt x="190" y="259"/>
                  </a:lnTo>
                  <a:close/>
                  <a:moveTo>
                    <a:pt x="238" y="259"/>
                  </a:moveTo>
                  <a:lnTo>
                    <a:pt x="238" y="476"/>
                  </a:lnTo>
                  <a:lnTo>
                    <a:pt x="428" y="366"/>
                  </a:lnTo>
                  <a:lnTo>
                    <a:pt x="428" y="150"/>
                  </a:lnTo>
                  <a:lnTo>
                    <a:pt x="238" y="259"/>
                  </a:lnTo>
                  <a:close/>
                  <a:moveTo>
                    <a:pt x="405" y="107"/>
                  </a:moveTo>
                  <a:lnTo>
                    <a:pt x="214" y="0"/>
                  </a:lnTo>
                  <a:lnTo>
                    <a:pt x="24" y="107"/>
                  </a:lnTo>
                  <a:lnTo>
                    <a:pt x="214" y="216"/>
                  </a:lnTo>
                  <a:lnTo>
                    <a:pt x="405" y="107"/>
                  </a:lnTo>
                  <a:close/>
                  <a:moveTo>
                    <a:pt x="476" y="150"/>
                  </a:moveTo>
                  <a:lnTo>
                    <a:pt x="474" y="366"/>
                  </a:lnTo>
                  <a:lnTo>
                    <a:pt x="664" y="476"/>
                  </a:lnTo>
                  <a:lnTo>
                    <a:pt x="667" y="259"/>
                  </a:lnTo>
                  <a:lnTo>
                    <a:pt x="476" y="150"/>
                  </a:lnTo>
                  <a:close/>
                  <a:moveTo>
                    <a:pt x="712" y="259"/>
                  </a:moveTo>
                  <a:lnTo>
                    <a:pt x="712" y="476"/>
                  </a:lnTo>
                  <a:lnTo>
                    <a:pt x="902" y="366"/>
                  </a:lnTo>
                  <a:lnTo>
                    <a:pt x="902" y="150"/>
                  </a:lnTo>
                  <a:lnTo>
                    <a:pt x="712" y="259"/>
                  </a:lnTo>
                  <a:close/>
                  <a:moveTo>
                    <a:pt x="879" y="107"/>
                  </a:moveTo>
                  <a:lnTo>
                    <a:pt x="688" y="0"/>
                  </a:lnTo>
                  <a:lnTo>
                    <a:pt x="500" y="107"/>
                  </a:lnTo>
                  <a:lnTo>
                    <a:pt x="690" y="216"/>
                  </a:lnTo>
                  <a:lnTo>
                    <a:pt x="879" y="107"/>
                  </a:lnTo>
                  <a:close/>
                  <a:moveTo>
                    <a:pt x="238" y="559"/>
                  </a:moveTo>
                  <a:lnTo>
                    <a:pt x="238" y="778"/>
                  </a:lnTo>
                  <a:lnTo>
                    <a:pt x="428" y="888"/>
                  </a:lnTo>
                  <a:lnTo>
                    <a:pt x="428" y="669"/>
                  </a:lnTo>
                  <a:lnTo>
                    <a:pt x="238" y="559"/>
                  </a:lnTo>
                  <a:close/>
                  <a:moveTo>
                    <a:pt x="476" y="669"/>
                  </a:moveTo>
                  <a:lnTo>
                    <a:pt x="476" y="888"/>
                  </a:lnTo>
                  <a:lnTo>
                    <a:pt x="664" y="778"/>
                  </a:lnTo>
                  <a:lnTo>
                    <a:pt x="667" y="559"/>
                  </a:lnTo>
                  <a:lnTo>
                    <a:pt x="476" y="669"/>
                  </a:lnTo>
                  <a:close/>
                  <a:moveTo>
                    <a:pt x="643" y="519"/>
                  </a:moveTo>
                  <a:lnTo>
                    <a:pt x="452" y="409"/>
                  </a:lnTo>
                  <a:lnTo>
                    <a:pt x="262" y="519"/>
                  </a:lnTo>
                  <a:lnTo>
                    <a:pt x="452" y="628"/>
                  </a:lnTo>
                  <a:lnTo>
                    <a:pt x="643" y="5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9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16163" y="3085922"/>
              <a:ext cx="745751" cy="1578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3256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00188F"/>
                      </a:gs>
                      <a:gs pos="30000">
                        <a:srgbClr val="00188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Applications</a:t>
              </a: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449104" y="4041400"/>
            <a:ext cx="1547185" cy="51499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03" tIns="68564" rIns="109703" bIns="68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5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188F"/>
                    </a:gs>
                    <a:gs pos="30000">
                      <a:srgbClr val="00188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MS PGothic" charset="0"/>
                <a:cs typeface="MS PGothic" charset="0"/>
              </a:rPr>
              <a:t>Legacy IOT 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188F"/>
                    </a:gs>
                    <a:gs pos="30000">
                      <a:srgbClr val="00188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MS PGothic" charset="0"/>
                <a:cs typeface="MS PGothic" charset="0"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188F"/>
                    </a:gs>
                    <a:gs pos="30000">
                      <a:srgbClr val="00188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MS PGothic" charset="0"/>
                <a:cs typeface="MS PGothic" charset="0"/>
              </a:rPr>
              <a:t>(custom protocols)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49104" y="4728044"/>
            <a:ext cx="1547185" cy="51499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03" tIns="68564" rIns="109703" bIns="68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5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188F"/>
                    </a:gs>
                    <a:gs pos="30000">
                      <a:srgbClr val="00188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MS PGothic" charset="0"/>
                <a:cs typeface="MS PGothic" charset="0"/>
              </a:rPr>
              <a:t>Devices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49104" y="5414692"/>
            <a:ext cx="1547185" cy="51499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03" tIns="68564" rIns="109703" bIns="68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5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188F"/>
                    </a:gs>
                    <a:gs pos="30000">
                      <a:srgbClr val="00188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MS PGothic" charset="0"/>
                <a:cs typeface="MS PGothic" charset="0"/>
              </a:rPr>
              <a:t>IP-capable devices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188F"/>
                    </a:gs>
                    <a:gs pos="30000">
                      <a:srgbClr val="00188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MS PGothic" charset="0"/>
                <a:cs typeface="MS PGothic" charset="0"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188F"/>
                    </a:gs>
                    <a:gs pos="30000">
                      <a:srgbClr val="00188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MS PGothic" charset="0"/>
                <a:cs typeface="MS PGothic" charset="0"/>
              </a:rPr>
              <a:t>(Windows/Linux)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49104" y="6101339"/>
            <a:ext cx="1547185" cy="51499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03" tIns="68564" rIns="109703" bIns="685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5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188F"/>
                    </a:gs>
                    <a:gs pos="30000">
                      <a:srgbClr val="00188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MS PGothic" charset="0"/>
                <a:cs typeface="MS PGothic" charset="0"/>
              </a:rPr>
              <a:t>Low-power devices (RTOS)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582035" y="3238068"/>
            <a:ext cx="1256558" cy="2142787"/>
            <a:chOff x="10592485" y="2741100"/>
            <a:chExt cx="1262480" cy="2282805"/>
          </a:xfrm>
        </p:grpSpPr>
        <p:grpSp>
          <p:nvGrpSpPr>
            <p:cNvPr id="57" name="Group 56"/>
            <p:cNvGrpSpPr/>
            <p:nvPr/>
          </p:nvGrpSpPr>
          <p:grpSpPr>
            <a:xfrm>
              <a:off x="10800403" y="3133356"/>
              <a:ext cx="1054562" cy="895590"/>
              <a:chOff x="10800403" y="3103906"/>
              <a:chExt cx="1054562" cy="895590"/>
            </a:xfrm>
          </p:grpSpPr>
          <p:sp>
            <p:nvSpPr>
              <p:cNvPr id="64" name="Freeform 8"/>
              <p:cNvSpPr>
                <a:spLocks noChangeAspect="1" noEditPoints="1"/>
              </p:cNvSpPr>
              <p:nvPr/>
            </p:nvSpPr>
            <p:spPr bwMode="black">
              <a:xfrm>
                <a:off x="10912547" y="3103906"/>
                <a:ext cx="703634" cy="703451"/>
              </a:xfrm>
              <a:custGeom>
                <a:avLst/>
                <a:gdLst>
                  <a:gd name="T0" fmla="*/ 226 w 300"/>
                  <a:gd name="T1" fmla="*/ 193 h 300"/>
                  <a:gd name="T2" fmla="*/ 233 w 300"/>
                  <a:gd name="T3" fmla="*/ 157 h 300"/>
                  <a:gd name="T4" fmla="*/ 233 w 300"/>
                  <a:gd name="T5" fmla="*/ 128 h 300"/>
                  <a:gd name="T6" fmla="*/ 142 w 300"/>
                  <a:gd name="T7" fmla="*/ 51 h 300"/>
                  <a:gd name="T8" fmla="*/ 52 w 300"/>
                  <a:gd name="T9" fmla="*/ 128 h 300"/>
                  <a:gd name="T10" fmla="*/ 52 w 300"/>
                  <a:gd name="T11" fmla="*/ 157 h 300"/>
                  <a:gd name="T12" fmla="*/ 142 w 300"/>
                  <a:gd name="T13" fmla="*/ 234 h 300"/>
                  <a:gd name="T14" fmla="*/ 183 w 300"/>
                  <a:gd name="T15" fmla="*/ 224 h 300"/>
                  <a:gd name="T16" fmla="*/ 193 w 300"/>
                  <a:gd name="T17" fmla="*/ 226 h 300"/>
                  <a:gd name="T18" fmla="*/ 270 w 300"/>
                  <a:gd name="T19" fmla="*/ 300 h 300"/>
                  <a:gd name="T20" fmla="*/ 298 w 300"/>
                  <a:gd name="T21" fmla="*/ 275 h 300"/>
                  <a:gd name="T22" fmla="*/ 206 w 300"/>
                  <a:gd name="T23" fmla="*/ 157 h 300"/>
                  <a:gd name="T24" fmla="*/ 142 w 300"/>
                  <a:gd name="T25" fmla="*/ 208 h 300"/>
                  <a:gd name="T26" fmla="*/ 78 w 300"/>
                  <a:gd name="T27" fmla="*/ 157 h 300"/>
                  <a:gd name="T28" fmla="*/ 78 w 300"/>
                  <a:gd name="T29" fmla="*/ 128 h 300"/>
                  <a:gd name="T30" fmla="*/ 142 w 300"/>
                  <a:gd name="T31" fmla="*/ 77 h 300"/>
                  <a:gd name="T32" fmla="*/ 206 w 300"/>
                  <a:gd name="T33" fmla="*/ 128 h 300"/>
                  <a:gd name="T34" fmla="*/ 206 w 300"/>
                  <a:gd name="T35" fmla="*/ 157 h 300"/>
                  <a:gd name="T36" fmla="*/ 197 w 300"/>
                  <a:gd name="T37" fmla="*/ 142 h 300"/>
                  <a:gd name="T38" fmla="*/ 156 w 300"/>
                  <a:gd name="T39" fmla="*/ 157 h 300"/>
                  <a:gd name="T40" fmla="*/ 142 w 300"/>
                  <a:gd name="T41" fmla="*/ 197 h 300"/>
                  <a:gd name="T42" fmla="*/ 128 w 300"/>
                  <a:gd name="T43" fmla="*/ 157 h 300"/>
                  <a:gd name="T44" fmla="*/ 87 w 300"/>
                  <a:gd name="T45" fmla="*/ 142 h 300"/>
                  <a:gd name="T46" fmla="*/ 128 w 300"/>
                  <a:gd name="T47" fmla="*/ 128 h 300"/>
                  <a:gd name="T48" fmla="*/ 142 w 300"/>
                  <a:gd name="T49" fmla="*/ 88 h 300"/>
                  <a:gd name="T50" fmla="*/ 156 w 300"/>
                  <a:gd name="T51" fmla="*/ 128 h 300"/>
                  <a:gd name="T52" fmla="*/ 142 w 300"/>
                  <a:gd name="T53" fmla="*/ 40 h 300"/>
                  <a:gd name="T54" fmla="*/ 128 w 300"/>
                  <a:gd name="T55" fmla="*/ 0 h 300"/>
                  <a:gd name="T56" fmla="*/ 156 w 300"/>
                  <a:gd name="T57" fmla="*/ 41 h 300"/>
                  <a:gd name="T58" fmla="*/ 40 w 300"/>
                  <a:gd name="T59" fmla="*/ 142 h 300"/>
                  <a:gd name="T60" fmla="*/ 0 w 300"/>
                  <a:gd name="T61" fmla="*/ 157 h 300"/>
                  <a:gd name="T62" fmla="*/ 41 w 300"/>
                  <a:gd name="T63" fmla="*/ 128 h 300"/>
                  <a:gd name="T64" fmla="*/ 142 w 300"/>
                  <a:gd name="T65" fmla="*/ 245 h 300"/>
                  <a:gd name="T66" fmla="*/ 156 w 300"/>
                  <a:gd name="T67" fmla="*/ 285 h 300"/>
                  <a:gd name="T68" fmla="*/ 128 w 300"/>
                  <a:gd name="T69" fmla="*/ 244 h 300"/>
                  <a:gd name="T70" fmla="*/ 245 w 300"/>
                  <a:gd name="T71" fmla="*/ 142 h 300"/>
                  <a:gd name="T72" fmla="*/ 285 w 300"/>
                  <a:gd name="T73" fmla="*/ 128 h 300"/>
                  <a:gd name="T74" fmla="*/ 243 w 300"/>
                  <a:gd name="T75" fmla="*/ 15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0" h="300">
                    <a:moveTo>
                      <a:pt x="298" y="266"/>
                    </a:moveTo>
                    <a:cubicBezTo>
                      <a:pt x="226" y="193"/>
                      <a:pt x="226" y="193"/>
                      <a:pt x="226" y="193"/>
                    </a:cubicBezTo>
                    <a:cubicBezTo>
                      <a:pt x="223" y="191"/>
                      <a:pt x="222" y="186"/>
                      <a:pt x="224" y="183"/>
                    </a:cubicBezTo>
                    <a:cubicBezTo>
                      <a:pt x="228" y="175"/>
                      <a:pt x="231" y="166"/>
                      <a:pt x="233" y="157"/>
                    </a:cubicBezTo>
                    <a:cubicBezTo>
                      <a:pt x="233" y="152"/>
                      <a:pt x="234" y="147"/>
                      <a:pt x="234" y="142"/>
                    </a:cubicBezTo>
                    <a:cubicBezTo>
                      <a:pt x="234" y="138"/>
                      <a:pt x="233" y="133"/>
                      <a:pt x="233" y="128"/>
                    </a:cubicBezTo>
                    <a:cubicBezTo>
                      <a:pt x="227" y="89"/>
                      <a:pt x="196" y="58"/>
                      <a:pt x="156" y="52"/>
                    </a:cubicBezTo>
                    <a:cubicBezTo>
                      <a:pt x="152" y="51"/>
                      <a:pt x="147" y="51"/>
                      <a:pt x="142" y="51"/>
                    </a:cubicBezTo>
                    <a:cubicBezTo>
                      <a:pt x="137" y="51"/>
                      <a:pt x="133" y="51"/>
                      <a:pt x="128" y="52"/>
                    </a:cubicBezTo>
                    <a:cubicBezTo>
                      <a:pt x="89" y="58"/>
                      <a:pt x="58" y="89"/>
                      <a:pt x="52" y="128"/>
                    </a:cubicBezTo>
                    <a:cubicBezTo>
                      <a:pt x="51" y="133"/>
                      <a:pt x="51" y="138"/>
                      <a:pt x="51" y="142"/>
                    </a:cubicBezTo>
                    <a:cubicBezTo>
                      <a:pt x="51" y="147"/>
                      <a:pt x="51" y="152"/>
                      <a:pt x="52" y="157"/>
                    </a:cubicBezTo>
                    <a:cubicBezTo>
                      <a:pt x="58" y="196"/>
                      <a:pt x="89" y="227"/>
                      <a:pt x="128" y="233"/>
                    </a:cubicBezTo>
                    <a:cubicBezTo>
                      <a:pt x="133" y="234"/>
                      <a:pt x="137" y="234"/>
                      <a:pt x="142" y="234"/>
                    </a:cubicBezTo>
                    <a:cubicBezTo>
                      <a:pt x="147" y="234"/>
                      <a:pt x="152" y="234"/>
                      <a:pt x="156" y="233"/>
                    </a:cubicBezTo>
                    <a:cubicBezTo>
                      <a:pt x="166" y="231"/>
                      <a:pt x="175" y="228"/>
                      <a:pt x="183" y="224"/>
                    </a:cubicBezTo>
                    <a:cubicBezTo>
                      <a:pt x="184" y="224"/>
                      <a:pt x="185" y="223"/>
                      <a:pt x="187" y="223"/>
                    </a:cubicBezTo>
                    <a:cubicBezTo>
                      <a:pt x="189" y="223"/>
                      <a:pt x="192" y="224"/>
                      <a:pt x="193" y="226"/>
                    </a:cubicBezTo>
                    <a:cubicBezTo>
                      <a:pt x="265" y="298"/>
                      <a:pt x="265" y="298"/>
                      <a:pt x="265" y="298"/>
                    </a:cubicBezTo>
                    <a:cubicBezTo>
                      <a:pt x="267" y="299"/>
                      <a:pt x="268" y="300"/>
                      <a:pt x="270" y="300"/>
                    </a:cubicBezTo>
                    <a:cubicBezTo>
                      <a:pt x="272" y="300"/>
                      <a:pt x="273" y="299"/>
                      <a:pt x="275" y="298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300" y="272"/>
                      <a:pt x="300" y="268"/>
                      <a:pt x="298" y="266"/>
                    </a:cubicBezTo>
                    <a:close/>
                    <a:moveTo>
                      <a:pt x="206" y="157"/>
                    </a:moveTo>
                    <a:cubicBezTo>
                      <a:pt x="201" y="181"/>
                      <a:pt x="181" y="201"/>
                      <a:pt x="156" y="206"/>
                    </a:cubicBezTo>
                    <a:cubicBezTo>
                      <a:pt x="152" y="207"/>
                      <a:pt x="147" y="208"/>
                      <a:pt x="142" y="208"/>
                    </a:cubicBezTo>
                    <a:cubicBezTo>
                      <a:pt x="137" y="208"/>
                      <a:pt x="133" y="207"/>
                      <a:pt x="128" y="206"/>
                    </a:cubicBezTo>
                    <a:cubicBezTo>
                      <a:pt x="103" y="201"/>
                      <a:pt x="84" y="181"/>
                      <a:pt x="78" y="157"/>
                    </a:cubicBezTo>
                    <a:cubicBezTo>
                      <a:pt x="77" y="152"/>
                      <a:pt x="77" y="147"/>
                      <a:pt x="77" y="142"/>
                    </a:cubicBezTo>
                    <a:cubicBezTo>
                      <a:pt x="77" y="138"/>
                      <a:pt x="77" y="133"/>
                      <a:pt x="78" y="128"/>
                    </a:cubicBezTo>
                    <a:cubicBezTo>
                      <a:pt x="84" y="103"/>
                      <a:pt x="103" y="84"/>
                      <a:pt x="128" y="79"/>
                    </a:cubicBezTo>
                    <a:cubicBezTo>
                      <a:pt x="133" y="78"/>
                      <a:pt x="137" y="77"/>
                      <a:pt x="142" y="77"/>
                    </a:cubicBezTo>
                    <a:cubicBezTo>
                      <a:pt x="147" y="77"/>
                      <a:pt x="152" y="78"/>
                      <a:pt x="156" y="79"/>
                    </a:cubicBezTo>
                    <a:cubicBezTo>
                      <a:pt x="181" y="84"/>
                      <a:pt x="201" y="103"/>
                      <a:pt x="206" y="128"/>
                    </a:cubicBezTo>
                    <a:cubicBezTo>
                      <a:pt x="207" y="133"/>
                      <a:pt x="208" y="138"/>
                      <a:pt x="208" y="142"/>
                    </a:cubicBezTo>
                    <a:cubicBezTo>
                      <a:pt x="208" y="147"/>
                      <a:pt x="207" y="152"/>
                      <a:pt x="206" y="157"/>
                    </a:cubicBezTo>
                    <a:close/>
                    <a:moveTo>
                      <a:pt x="195" y="128"/>
                    </a:moveTo>
                    <a:cubicBezTo>
                      <a:pt x="196" y="133"/>
                      <a:pt x="197" y="138"/>
                      <a:pt x="197" y="142"/>
                    </a:cubicBezTo>
                    <a:cubicBezTo>
                      <a:pt x="197" y="147"/>
                      <a:pt x="196" y="152"/>
                      <a:pt x="195" y="157"/>
                    </a:cubicBezTo>
                    <a:cubicBezTo>
                      <a:pt x="156" y="157"/>
                      <a:pt x="156" y="157"/>
                      <a:pt x="156" y="157"/>
                    </a:cubicBezTo>
                    <a:cubicBezTo>
                      <a:pt x="156" y="195"/>
                      <a:pt x="156" y="195"/>
                      <a:pt x="156" y="195"/>
                    </a:cubicBezTo>
                    <a:cubicBezTo>
                      <a:pt x="152" y="197"/>
                      <a:pt x="147" y="197"/>
                      <a:pt x="142" y="197"/>
                    </a:cubicBezTo>
                    <a:cubicBezTo>
                      <a:pt x="137" y="197"/>
                      <a:pt x="133" y="197"/>
                      <a:pt x="128" y="195"/>
                    </a:cubicBezTo>
                    <a:cubicBezTo>
                      <a:pt x="128" y="157"/>
                      <a:pt x="128" y="157"/>
                      <a:pt x="128" y="157"/>
                    </a:cubicBezTo>
                    <a:cubicBezTo>
                      <a:pt x="89" y="157"/>
                      <a:pt x="89" y="157"/>
                      <a:pt x="89" y="157"/>
                    </a:cubicBezTo>
                    <a:cubicBezTo>
                      <a:pt x="88" y="152"/>
                      <a:pt x="87" y="147"/>
                      <a:pt x="87" y="142"/>
                    </a:cubicBezTo>
                    <a:cubicBezTo>
                      <a:pt x="87" y="138"/>
                      <a:pt x="88" y="133"/>
                      <a:pt x="89" y="128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90"/>
                      <a:pt x="128" y="90"/>
                      <a:pt x="128" y="90"/>
                    </a:cubicBezTo>
                    <a:cubicBezTo>
                      <a:pt x="133" y="88"/>
                      <a:pt x="137" y="88"/>
                      <a:pt x="142" y="88"/>
                    </a:cubicBezTo>
                    <a:cubicBezTo>
                      <a:pt x="147" y="88"/>
                      <a:pt x="152" y="88"/>
                      <a:pt x="156" y="90"/>
                    </a:cubicBezTo>
                    <a:cubicBezTo>
                      <a:pt x="156" y="128"/>
                      <a:pt x="156" y="128"/>
                      <a:pt x="156" y="128"/>
                    </a:cubicBezTo>
                    <a:lnTo>
                      <a:pt x="195" y="128"/>
                    </a:lnTo>
                    <a:close/>
                    <a:moveTo>
                      <a:pt x="142" y="40"/>
                    </a:moveTo>
                    <a:cubicBezTo>
                      <a:pt x="137" y="40"/>
                      <a:pt x="133" y="41"/>
                      <a:pt x="128" y="41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41"/>
                      <a:pt x="156" y="41"/>
                      <a:pt x="156" y="41"/>
                    </a:cubicBezTo>
                    <a:cubicBezTo>
                      <a:pt x="152" y="41"/>
                      <a:pt x="147" y="40"/>
                      <a:pt x="142" y="40"/>
                    </a:cubicBezTo>
                    <a:close/>
                    <a:moveTo>
                      <a:pt x="40" y="142"/>
                    </a:moveTo>
                    <a:cubicBezTo>
                      <a:pt x="40" y="147"/>
                      <a:pt x="40" y="152"/>
                      <a:pt x="41" y="157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40" y="133"/>
                      <a:pt x="40" y="138"/>
                      <a:pt x="40" y="142"/>
                    </a:cubicBezTo>
                    <a:close/>
                    <a:moveTo>
                      <a:pt x="142" y="245"/>
                    </a:moveTo>
                    <a:cubicBezTo>
                      <a:pt x="147" y="245"/>
                      <a:pt x="152" y="244"/>
                      <a:pt x="156" y="244"/>
                    </a:cubicBezTo>
                    <a:cubicBezTo>
                      <a:pt x="156" y="285"/>
                      <a:pt x="156" y="285"/>
                      <a:pt x="156" y="285"/>
                    </a:cubicBezTo>
                    <a:cubicBezTo>
                      <a:pt x="128" y="285"/>
                      <a:pt x="128" y="285"/>
                      <a:pt x="128" y="285"/>
                    </a:cubicBezTo>
                    <a:cubicBezTo>
                      <a:pt x="128" y="244"/>
                      <a:pt x="128" y="244"/>
                      <a:pt x="128" y="244"/>
                    </a:cubicBezTo>
                    <a:cubicBezTo>
                      <a:pt x="133" y="244"/>
                      <a:pt x="137" y="245"/>
                      <a:pt x="142" y="245"/>
                    </a:cubicBezTo>
                    <a:close/>
                    <a:moveTo>
                      <a:pt x="245" y="142"/>
                    </a:moveTo>
                    <a:cubicBezTo>
                      <a:pt x="245" y="138"/>
                      <a:pt x="244" y="133"/>
                      <a:pt x="243" y="128"/>
                    </a:cubicBezTo>
                    <a:cubicBezTo>
                      <a:pt x="285" y="128"/>
                      <a:pt x="285" y="128"/>
                      <a:pt x="285" y="128"/>
                    </a:cubicBezTo>
                    <a:cubicBezTo>
                      <a:pt x="285" y="157"/>
                      <a:pt x="285" y="157"/>
                      <a:pt x="285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4" y="152"/>
                      <a:pt x="245" y="147"/>
                      <a:pt x="245" y="1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1715" tIns="30857" rIns="61715" bIns="30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5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99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0800403" y="3841624"/>
                <a:ext cx="1054562" cy="157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90000"/>
                  </a:lnSpc>
                  <a:spcAft>
                    <a:spcPts val="600"/>
                  </a:spcAft>
                  <a:defRPr sz="1400">
                    <a:gradFill>
                      <a:gsLst>
                        <a:gs pos="2917">
                          <a:schemeClr val="tx2"/>
                        </a:gs>
                        <a:gs pos="30000">
                          <a:schemeClr val="tx2"/>
                        </a:gs>
                      </a:gsLst>
                      <a:lin ang="5400000" scaled="0"/>
                    </a:gradFill>
                    <a:latin typeface="+mn-lt"/>
                  </a:defRPr>
                </a:lvl1pPr>
              </a:lstStyle>
              <a:p>
                <a:pPr marL="0" marR="0" lvl="0" indent="0" defTabSz="932563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12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49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188F"/>
                        </a:gs>
                        <a:gs pos="30000">
                          <a:srgbClr val="00188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</a:rPr>
                  <a:t>Search and query</a:t>
                </a: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0724204" y="4866033"/>
              <a:ext cx="1092343" cy="15787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1400">
                  <a:gradFill>
                    <a:gsLst>
                      <a:gs pos="2917">
                        <a:schemeClr val="tx2"/>
                      </a:gs>
                      <a:gs pos="30000">
                        <a:schemeClr val="tx2"/>
                      </a:gs>
                    </a:gsLst>
                    <a:lin ang="5400000" scaled="0"/>
                  </a:gradFill>
                  <a:latin typeface="+mn-lt"/>
                </a:defRPr>
              </a:lvl1pPr>
            </a:lstStyle>
            <a:p>
              <a:pPr marL="0" marR="0" lvl="0" indent="0" defTabSz="93256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00188F"/>
                      </a:gs>
                      <a:gs pos="30000">
                        <a:srgbClr val="00188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Cortana Analytics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592485" y="2741100"/>
              <a:ext cx="1253320" cy="15787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1400">
                  <a:gradFill>
                    <a:gsLst>
                      <a:gs pos="2917">
                        <a:schemeClr val="tx2"/>
                      </a:gs>
                      <a:gs pos="30000">
                        <a:schemeClr val="tx2"/>
                      </a:gs>
                    </a:gsLst>
                    <a:lin ang="5400000" scaled="0"/>
                  </a:gradFill>
                  <a:latin typeface="+mn-lt"/>
                </a:defRPr>
              </a:lvl1pPr>
            </a:lstStyle>
            <a:p>
              <a:pPr marL="0" marR="0" lvl="0" indent="0" defTabSz="93256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9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2917">
                        <a:srgbClr val="00188F"/>
                      </a:gs>
                      <a:gs pos="30000">
                        <a:srgbClr val="00188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PowerBI</a:t>
              </a:r>
              <a:r>
                <a:rPr kumimoji="0" lang="en-US" sz="104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00188F"/>
                      </a:gs>
                      <a:gs pos="30000">
                        <a:srgbClr val="00188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 Dashboards</a:t>
              </a:r>
            </a:p>
          </p:txBody>
        </p:sp>
      </p:grpSp>
      <p:sp>
        <p:nvSpPr>
          <p:cNvPr id="24" name="Freeform 38"/>
          <p:cNvSpPr>
            <a:spLocks noEditPoints="1"/>
          </p:cNvSpPr>
          <p:nvPr/>
        </p:nvSpPr>
        <p:spPr bwMode="auto">
          <a:xfrm>
            <a:off x="9185826" y="3164444"/>
            <a:ext cx="822539" cy="3133824"/>
          </a:xfrm>
          <a:custGeom>
            <a:avLst/>
            <a:gdLst>
              <a:gd name="T0" fmla="*/ 792 w 792"/>
              <a:gd name="T1" fmla="*/ 144 h 2588"/>
              <a:gd name="T2" fmla="*/ 396 w 792"/>
              <a:gd name="T3" fmla="*/ 0 h 2588"/>
              <a:gd name="T4" fmla="*/ 0 w 792"/>
              <a:gd name="T5" fmla="*/ 144 h 2588"/>
              <a:gd name="T6" fmla="*/ 0 w 792"/>
              <a:gd name="T7" fmla="*/ 792 h 2588"/>
              <a:gd name="T8" fmla="*/ 396 w 792"/>
              <a:gd name="T9" fmla="*/ 936 h 2588"/>
              <a:gd name="T10" fmla="*/ 792 w 792"/>
              <a:gd name="T11" fmla="*/ 792 h 2588"/>
              <a:gd name="T12" fmla="*/ 792 w 792"/>
              <a:gd name="T13" fmla="*/ 792 h 2588"/>
              <a:gd name="T14" fmla="*/ 792 w 792"/>
              <a:gd name="T15" fmla="*/ 144 h 2588"/>
              <a:gd name="T16" fmla="*/ 396 w 792"/>
              <a:gd name="T17" fmla="*/ 241 h 2588"/>
              <a:gd name="T18" fmla="*/ 65 w 792"/>
              <a:gd name="T19" fmla="*/ 144 h 2588"/>
              <a:gd name="T20" fmla="*/ 396 w 792"/>
              <a:gd name="T21" fmla="*/ 47 h 2588"/>
              <a:gd name="T22" fmla="*/ 728 w 792"/>
              <a:gd name="T23" fmla="*/ 144 h 2588"/>
              <a:gd name="T24" fmla="*/ 396 w 792"/>
              <a:gd name="T25" fmla="*/ 241 h 2588"/>
              <a:gd name="T26" fmla="*/ 792 w 792"/>
              <a:gd name="T27" fmla="*/ 970 h 2588"/>
              <a:gd name="T28" fmla="*/ 792 w 792"/>
              <a:gd name="T29" fmla="*/ 970 h 2588"/>
              <a:gd name="T30" fmla="*/ 792 w 792"/>
              <a:gd name="T31" fmla="*/ 1618 h 2588"/>
              <a:gd name="T32" fmla="*/ 792 w 792"/>
              <a:gd name="T33" fmla="*/ 1618 h 2588"/>
              <a:gd name="T34" fmla="*/ 396 w 792"/>
              <a:gd name="T35" fmla="*/ 1762 h 2588"/>
              <a:gd name="T36" fmla="*/ 0 w 792"/>
              <a:gd name="T37" fmla="*/ 1618 h 2588"/>
              <a:gd name="T38" fmla="*/ 0 w 792"/>
              <a:gd name="T39" fmla="*/ 970 h 2588"/>
              <a:gd name="T40" fmla="*/ 30 w 792"/>
              <a:gd name="T41" fmla="*/ 915 h 2588"/>
              <a:gd name="T42" fmla="*/ 97 w 792"/>
              <a:gd name="T43" fmla="*/ 946 h 2588"/>
              <a:gd name="T44" fmla="*/ 396 w 792"/>
              <a:gd name="T45" fmla="*/ 992 h 2588"/>
              <a:gd name="T46" fmla="*/ 696 w 792"/>
              <a:gd name="T47" fmla="*/ 946 h 2588"/>
              <a:gd name="T48" fmla="*/ 763 w 792"/>
              <a:gd name="T49" fmla="*/ 915 h 2588"/>
              <a:gd name="T50" fmla="*/ 792 w 792"/>
              <a:gd name="T51" fmla="*/ 970 h 2588"/>
              <a:gd name="T52" fmla="*/ 792 w 792"/>
              <a:gd name="T53" fmla="*/ 1796 h 2588"/>
              <a:gd name="T54" fmla="*/ 792 w 792"/>
              <a:gd name="T55" fmla="*/ 1796 h 2588"/>
              <a:gd name="T56" fmla="*/ 792 w 792"/>
              <a:gd name="T57" fmla="*/ 2444 h 2588"/>
              <a:gd name="T58" fmla="*/ 792 w 792"/>
              <a:gd name="T59" fmla="*/ 2444 h 2588"/>
              <a:gd name="T60" fmla="*/ 396 w 792"/>
              <a:gd name="T61" fmla="*/ 2588 h 2588"/>
              <a:gd name="T62" fmla="*/ 0 w 792"/>
              <a:gd name="T63" fmla="*/ 2444 h 2588"/>
              <a:gd name="T64" fmla="*/ 0 w 792"/>
              <a:gd name="T65" fmla="*/ 1796 h 2588"/>
              <a:gd name="T66" fmla="*/ 30 w 792"/>
              <a:gd name="T67" fmla="*/ 1741 h 2588"/>
              <a:gd name="T68" fmla="*/ 97 w 792"/>
              <a:gd name="T69" fmla="*/ 1772 h 2588"/>
              <a:gd name="T70" fmla="*/ 396 w 792"/>
              <a:gd name="T71" fmla="*/ 1818 h 2588"/>
              <a:gd name="T72" fmla="*/ 696 w 792"/>
              <a:gd name="T73" fmla="*/ 1772 h 2588"/>
              <a:gd name="T74" fmla="*/ 763 w 792"/>
              <a:gd name="T75" fmla="*/ 1741 h 2588"/>
              <a:gd name="T76" fmla="*/ 792 w 792"/>
              <a:gd name="T77" fmla="*/ 1796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92" h="2588">
                <a:moveTo>
                  <a:pt x="792" y="144"/>
                </a:moveTo>
                <a:cubicBezTo>
                  <a:pt x="792" y="64"/>
                  <a:pt x="615" y="0"/>
                  <a:pt x="396" y="0"/>
                </a:cubicBezTo>
                <a:cubicBezTo>
                  <a:pt x="178" y="0"/>
                  <a:pt x="0" y="64"/>
                  <a:pt x="0" y="144"/>
                </a:cubicBezTo>
                <a:cubicBezTo>
                  <a:pt x="0" y="792"/>
                  <a:pt x="0" y="792"/>
                  <a:pt x="0" y="792"/>
                </a:cubicBezTo>
                <a:cubicBezTo>
                  <a:pt x="0" y="872"/>
                  <a:pt x="178" y="936"/>
                  <a:pt x="396" y="936"/>
                </a:cubicBezTo>
                <a:cubicBezTo>
                  <a:pt x="615" y="936"/>
                  <a:pt x="792" y="872"/>
                  <a:pt x="792" y="792"/>
                </a:cubicBezTo>
                <a:cubicBezTo>
                  <a:pt x="792" y="792"/>
                  <a:pt x="792" y="792"/>
                  <a:pt x="792" y="792"/>
                </a:cubicBezTo>
                <a:cubicBezTo>
                  <a:pt x="792" y="144"/>
                  <a:pt x="792" y="144"/>
                  <a:pt x="792" y="144"/>
                </a:cubicBezTo>
                <a:close/>
                <a:moveTo>
                  <a:pt x="396" y="241"/>
                </a:moveTo>
                <a:cubicBezTo>
                  <a:pt x="214" y="241"/>
                  <a:pt x="65" y="198"/>
                  <a:pt x="65" y="144"/>
                </a:cubicBezTo>
                <a:cubicBezTo>
                  <a:pt x="65" y="90"/>
                  <a:pt x="214" y="47"/>
                  <a:pt x="396" y="47"/>
                </a:cubicBezTo>
                <a:cubicBezTo>
                  <a:pt x="579" y="47"/>
                  <a:pt x="728" y="90"/>
                  <a:pt x="728" y="144"/>
                </a:cubicBezTo>
                <a:cubicBezTo>
                  <a:pt x="728" y="198"/>
                  <a:pt x="579" y="241"/>
                  <a:pt x="396" y="241"/>
                </a:cubicBezTo>
                <a:close/>
                <a:moveTo>
                  <a:pt x="792" y="970"/>
                </a:moveTo>
                <a:cubicBezTo>
                  <a:pt x="792" y="970"/>
                  <a:pt x="792" y="970"/>
                  <a:pt x="792" y="970"/>
                </a:cubicBezTo>
                <a:cubicBezTo>
                  <a:pt x="792" y="1618"/>
                  <a:pt x="792" y="1618"/>
                  <a:pt x="792" y="1618"/>
                </a:cubicBezTo>
                <a:cubicBezTo>
                  <a:pt x="792" y="1618"/>
                  <a:pt x="792" y="1618"/>
                  <a:pt x="792" y="1618"/>
                </a:cubicBezTo>
                <a:cubicBezTo>
                  <a:pt x="792" y="1698"/>
                  <a:pt x="615" y="1762"/>
                  <a:pt x="396" y="1762"/>
                </a:cubicBezTo>
                <a:cubicBezTo>
                  <a:pt x="178" y="1762"/>
                  <a:pt x="0" y="1698"/>
                  <a:pt x="0" y="1618"/>
                </a:cubicBezTo>
                <a:cubicBezTo>
                  <a:pt x="0" y="970"/>
                  <a:pt x="0" y="970"/>
                  <a:pt x="0" y="970"/>
                </a:cubicBezTo>
                <a:cubicBezTo>
                  <a:pt x="0" y="951"/>
                  <a:pt x="11" y="932"/>
                  <a:pt x="30" y="915"/>
                </a:cubicBezTo>
                <a:cubicBezTo>
                  <a:pt x="48" y="926"/>
                  <a:pt x="71" y="937"/>
                  <a:pt x="97" y="946"/>
                </a:cubicBezTo>
                <a:cubicBezTo>
                  <a:pt x="178" y="976"/>
                  <a:pt x="284" y="992"/>
                  <a:pt x="396" y="992"/>
                </a:cubicBezTo>
                <a:cubicBezTo>
                  <a:pt x="509" y="992"/>
                  <a:pt x="615" y="976"/>
                  <a:pt x="696" y="946"/>
                </a:cubicBezTo>
                <a:cubicBezTo>
                  <a:pt x="722" y="937"/>
                  <a:pt x="744" y="926"/>
                  <a:pt x="763" y="915"/>
                </a:cubicBezTo>
                <a:cubicBezTo>
                  <a:pt x="782" y="932"/>
                  <a:pt x="792" y="951"/>
                  <a:pt x="792" y="970"/>
                </a:cubicBezTo>
                <a:close/>
                <a:moveTo>
                  <a:pt x="792" y="1796"/>
                </a:moveTo>
                <a:cubicBezTo>
                  <a:pt x="792" y="1796"/>
                  <a:pt x="792" y="1796"/>
                  <a:pt x="792" y="1796"/>
                </a:cubicBezTo>
                <a:cubicBezTo>
                  <a:pt x="792" y="2444"/>
                  <a:pt x="792" y="2444"/>
                  <a:pt x="792" y="2444"/>
                </a:cubicBezTo>
                <a:cubicBezTo>
                  <a:pt x="792" y="2444"/>
                  <a:pt x="792" y="2444"/>
                  <a:pt x="792" y="2444"/>
                </a:cubicBezTo>
                <a:cubicBezTo>
                  <a:pt x="792" y="2524"/>
                  <a:pt x="615" y="2588"/>
                  <a:pt x="396" y="2588"/>
                </a:cubicBezTo>
                <a:cubicBezTo>
                  <a:pt x="178" y="2588"/>
                  <a:pt x="0" y="2524"/>
                  <a:pt x="0" y="2444"/>
                </a:cubicBezTo>
                <a:cubicBezTo>
                  <a:pt x="0" y="1796"/>
                  <a:pt x="0" y="1796"/>
                  <a:pt x="0" y="1796"/>
                </a:cubicBezTo>
                <a:cubicBezTo>
                  <a:pt x="0" y="1777"/>
                  <a:pt x="11" y="1758"/>
                  <a:pt x="30" y="1741"/>
                </a:cubicBezTo>
                <a:cubicBezTo>
                  <a:pt x="48" y="1752"/>
                  <a:pt x="71" y="1763"/>
                  <a:pt x="97" y="1772"/>
                </a:cubicBezTo>
                <a:cubicBezTo>
                  <a:pt x="178" y="1802"/>
                  <a:pt x="284" y="1818"/>
                  <a:pt x="396" y="1818"/>
                </a:cubicBezTo>
                <a:cubicBezTo>
                  <a:pt x="509" y="1818"/>
                  <a:pt x="615" y="1802"/>
                  <a:pt x="696" y="1772"/>
                </a:cubicBezTo>
                <a:cubicBezTo>
                  <a:pt x="722" y="1763"/>
                  <a:pt x="744" y="1752"/>
                  <a:pt x="763" y="1741"/>
                </a:cubicBezTo>
                <a:cubicBezTo>
                  <a:pt x="782" y="1758"/>
                  <a:pt x="792" y="1777"/>
                  <a:pt x="792" y="1796"/>
                </a:cubicBezTo>
                <a:close/>
              </a:path>
            </a:pathLst>
          </a:custGeom>
          <a:solidFill>
            <a:srgbClr val="9354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32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139494" y="3293199"/>
            <a:ext cx="1183142" cy="2489104"/>
            <a:chOff x="8138456" y="2948621"/>
            <a:chExt cx="1188720" cy="2651745"/>
          </a:xfrm>
        </p:grpSpPr>
        <p:sp>
          <p:nvSpPr>
            <p:cNvPr id="53" name="Right Arrow 52"/>
            <p:cNvSpPr/>
            <p:nvPr/>
          </p:nvSpPr>
          <p:spPr bwMode="auto">
            <a:xfrm>
              <a:off x="8138456" y="2948621"/>
              <a:ext cx="1188720" cy="640080"/>
            </a:xfrm>
            <a:prstGeom prst="rightArrow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9913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Service bus</a:t>
              </a:r>
            </a:p>
          </p:txBody>
        </p:sp>
        <p:sp>
          <p:nvSpPr>
            <p:cNvPr id="54" name="Right Arrow 53"/>
            <p:cNvSpPr/>
            <p:nvPr/>
          </p:nvSpPr>
          <p:spPr bwMode="auto">
            <a:xfrm>
              <a:off x="8138456" y="3619176"/>
              <a:ext cx="1188720" cy="640080"/>
            </a:xfrm>
            <a:prstGeom prst="rightArrow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9913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Azure DBs</a:t>
              </a:r>
            </a:p>
          </p:txBody>
        </p:sp>
        <p:sp>
          <p:nvSpPr>
            <p:cNvPr id="55" name="Right Arrow 54"/>
            <p:cNvSpPr/>
            <p:nvPr/>
          </p:nvSpPr>
          <p:spPr bwMode="auto">
            <a:xfrm>
              <a:off x="8138456" y="4289731"/>
              <a:ext cx="1188720" cy="640080"/>
            </a:xfrm>
            <a:prstGeom prst="rightArrow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9913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HDInsight</a:t>
              </a:r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8138456" y="4960286"/>
              <a:ext cx="1188720" cy="640080"/>
            </a:xfrm>
            <a:prstGeom prst="rightArrow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9913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Azure Storage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1484152" y="3058397"/>
            <a:ext cx="3105961" cy="1084399"/>
          </a:xfrm>
          <a:prstGeom prst="straightConnector1">
            <a:avLst/>
          </a:prstGeom>
          <a:ln w="25400">
            <a:solidFill>
              <a:srgbClr val="77777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44659" y="4298892"/>
            <a:ext cx="657381" cy="0"/>
          </a:xfrm>
          <a:prstGeom prst="straightConnector1">
            <a:avLst/>
          </a:prstGeom>
          <a:ln w="25400">
            <a:solidFill>
              <a:srgbClr val="77777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96289" y="4298892"/>
            <a:ext cx="657381" cy="0"/>
          </a:xfrm>
          <a:prstGeom prst="straightConnector1">
            <a:avLst/>
          </a:prstGeom>
          <a:ln w="25400">
            <a:solidFill>
              <a:srgbClr val="77777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996287" y="4766183"/>
            <a:ext cx="2490282" cy="903136"/>
          </a:xfrm>
          <a:prstGeom prst="straightConnector1">
            <a:avLst/>
          </a:prstGeom>
          <a:ln w="25400">
            <a:solidFill>
              <a:srgbClr val="77777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122836" y="4952005"/>
            <a:ext cx="1448180" cy="1184602"/>
          </a:xfrm>
          <a:prstGeom prst="straightConnector1">
            <a:avLst/>
          </a:prstGeom>
          <a:ln w="25400">
            <a:solidFill>
              <a:srgbClr val="77777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996285" y="6358832"/>
            <a:ext cx="455054" cy="0"/>
          </a:xfrm>
          <a:prstGeom prst="straightConnector1">
            <a:avLst/>
          </a:prstGeom>
          <a:ln w="25400">
            <a:solidFill>
              <a:srgbClr val="77777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883518" y="4011759"/>
            <a:ext cx="617529" cy="256716"/>
          </a:xfrm>
          <a:prstGeom prst="straightConnector1">
            <a:avLst/>
          </a:prstGeom>
          <a:ln w="25400">
            <a:solidFill>
              <a:srgbClr val="77777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83516" y="4834786"/>
            <a:ext cx="554889" cy="382965"/>
          </a:xfrm>
          <a:prstGeom prst="straightConnector1">
            <a:avLst/>
          </a:prstGeom>
          <a:ln w="25400">
            <a:solidFill>
              <a:srgbClr val="77777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 bwMode="auto">
          <a:xfrm>
            <a:off x="6484410" y="2927148"/>
            <a:ext cx="1537899" cy="1495002"/>
          </a:xfrm>
          <a:prstGeom prst="ellipse">
            <a:avLst/>
          </a:prstGeom>
          <a:solidFill>
            <a:srgbClr val="71B1D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82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13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Fast Data</a:t>
            </a:r>
          </a:p>
        </p:txBody>
      </p:sp>
      <p:pic>
        <p:nvPicPr>
          <p:cNvPr id="35" name="Picture 34"/>
          <p:cNvPicPr/>
          <p:nvPr/>
        </p:nvPicPr>
        <p:blipFill rotWithShape="1">
          <a:blip r:embed="rId2"/>
          <a:srcRect r="74054"/>
          <a:stretch/>
        </p:blipFill>
        <p:spPr>
          <a:xfrm>
            <a:off x="6645500" y="3421062"/>
            <a:ext cx="639537" cy="697796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6" name="Freeform 43"/>
          <p:cNvSpPr>
            <a:spLocks noChangeAspect="1" noEditPoints="1"/>
          </p:cNvSpPr>
          <p:nvPr/>
        </p:nvSpPr>
        <p:spPr bwMode="black">
          <a:xfrm>
            <a:off x="11037999" y="5527312"/>
            <a:ext cx="453478" cy="824425"/>
          </a:xfrm>
          <a:custGeom>
            <a:avLst/>
            <a:gdLst>
              <a:gd name="T0" fmla="*/ 544 w 602"/>
              <a:gd name="T1" fmla="*/ 95 h 1156"/>
              <a:gd name="T2" fmla="*/ 119 w 602"/>
              <a:gd name="T3" fmla="*/ 1068 h 1156"/>
              <a:gd name="T4" fmla="*/ 112 w 602"/>
              <a:gd name="T5" fmla="*/ 1048 h 1156"/>
              <a:gd name="T6" fmla="*/ 288 w 602"/>
              <a:gd name="T7" fmla="*/ 1050 h 1156"/>
              <a:gd name="T8" fmla="*/ 296 w 602"/>
              <a:gd name="T9" fmla="*/ 1053 h 1156"/>
              <a:gd name="T10" fmla="*/ 291 w 602"/>
              <a:gd name="T11" fmla="*/ 1071 h 1156"/>
              <a:gd name="T12" fmla="*/ 290 w 602"/>
              <a:gd name="T13" fmla="*/ 1072 h 1156"/>
              <a:gd name="T14" fmla="*/ 290 w 602"/>
              <a:gd name="T15" fmla="*/ 1072 h 1156"/>
              <a:gd name="T16" fmla="*/ 276 w 602"/>
              <a:gd name="T17" fmla="*/ 1069 h 1156"/>
              <a:gd name="T18" fmla="*/ 271 w 602"/>
              <a:gd name="T19" fmla="*/ 1071 h 1156"/>
              <a:gd name="T20" fmla="*/ 275 w 602"/>
              <a:gd name="T21" fmla="*/ 1052 h 1156"/>
              <a:gd name="T22" fmla="*/ 285 w 602"/>
              <a:gd name="T23" fmla="*/ 1050 h 1156"/>
              <a:gd name="T24" fmla="*/ 298 w 602"/>
              <a:gd name="T25" fmla="*/ 1055 h 1156"/>
              <a:gd name="T26" fmla="*/ 315 w 602"/>
              <a:gd name="T27" fmla="*/ 1058 h 1156"/>
              <a:gd name="T28" fmla="*/ 319 w 602"/>
              <a:gd name="T29" fmla="*/ 1057 h 1156"/>
              <a:gd name="T30" fmla="*/ 320 w 602"/>
              <a:gd name="T31" fmla="*/ 1057 h 1156"/>
              <a:gd name="T32" fmla="*/ 314 w 602"/>
              <a:gd name="T33" fmla="*/ 1075 h 1156"/>
              <a:gd name="T34" fmla="*/ 301 w 602"/>
              <a:gd name="T35" fmla="*/ 1077 h 1156"/>
              <a:gd name="T36" fmla="*/ 292 w 602"/>
              <a:gd name="T37" fmla="*/ 1073 h 1156"/>
              <a:gd name="T38" fmla="*/ 298 w 602"/>
              <a:gd name="T39" fmla="*/ 1055 h 1156"/>
              <a:gd name="T40" fmla="*/ 298 w 602"/>
              <a:gd name="T41" fmla="*/ 1055 h 1156"/>
              <a:gd name="T42" fmla="*/ 298 w 602"/>
              <a:gd name="T43" fmla="*/ 1055 h 1156"/>
              <a:gd name="T44" fmla="*/ 305 w 602"/>
              <a:gd name="T45" fmla="*/ 1034 h 1156"/>
              <a:gd name="T46" fmla="*/ 318 w 602"/>
              <a:gd name="T47" fmla="*/ 1037 h 1156"/>
              <a:gd name="T48" fmla="*/ 325 w 602"/>
              <a:gd name="T49" fmla="*/ 1035 h 1156"/>
              <a:gd name="T50" fmla="*/ 326 w 602"/>
              <a:gd name="T51" fmla="*/ 1035 h 1156"/>
              <a:gd name="T52" fmla="*/ 314 w 602"/>
              <a:gd name="T53" fmla="*/ 1056 h 1156"/>
              <a:gd name="T54" fmla="*/ 299 w 602"/>
              <a:gd name="T55" fmla="*/ 1052 h 1156"/>
              <a:gd name="T56" fmla="*/ 299 w 602"/>
              <a:gd name="T57" fmla="*/ 1052 h 1156"/>
              <a:gd name="T58" fmla="*/ 304 w 602"/>
              <a:gd name="T59" fmla="*/ 1034 h 1156"/>
              <a:gd name="T60" fmla="*/ 292 w 602"/>
              <a:gd name="T61" fmla="*/ 1028 h 1156"/>
              <a:gd name="T62" fmla="*/ 302 w 602"/>
              <a:gd name="T63" fmla="*/ 1032 h 1156"/>
              <a:gd name="T64" fmla="*/ 302 w 602"/>
              <a:gd name="T65" fmla="*/ 1032 h 1156"/>
              <a:gd name="T66" fmla="*/ 297 w 602"/>
              <a:gd name="T67" fmla="*/ 1050 h 1156"/>
              <a:gd name="T68" fmla="*/ 297 w 602"/>
              <a:gd name="T69" fmla="*/ 1050 h 1156"/>
              <a:gd name="T70" fmla="*/ 296 w 602"/>
              <a:gd name="T71" fmla="*/ 1050 h 1156"/>
              <a:gd name="T72" fmla="*/ 296 w 602"/>
              <a:gd name="T73" fmla="*/ 1050 h 1156"/>
              <a:gd name="T74" fmla="*/ 296 w 602"/>
              <a:gd name="T75" fmla="*/ 1050 h 1156"/>
              <a:gd name="T76" fmla="*/ 277 w 602"/>
              <a:gd name="T77" fmla="*/ 1049 h 1156"/>
              <a:gd name="T78" fmla="*/ 277 w 602"/>
              <a:gd name="T79" fmla="*/ 1049 h 1156"/>
              <a:gd name="T80" fmla="*/ 277 w 602"/>
              <a:gd name="T81" fmla="*/ 1049 h 1156"/>
              <a:gd name="T82" fmla="*/ 276 w 602"/>
              <a:gd name="T83" fmla="*/ 1049 h 1156"/>
              <a:gd name="T84" fmla="*/ 281 w 602"/>
              <a:gd name="T85" fmla="*/ 1032 h 1156"/>
              <a:gd name="T86" fmla="*/ 287 w 602"/>
              <a:gd name="T87" fmla="*/ 1029 h 1156"/>
              <a:gd name="T88" fmla="*/ 467 w 602"/>
              <a:gd name="T89" fmla="*/ 1059 h 1156"/>
              <a:gd name="T90" fmla="*/ 478 w 602"/>
              <a:gd name="T91" fmla="*/ 1064 h 1156"/>
              <a:gd name="T92" fmla="*/ 466 w 602"/>
              <a:gd name="T93" fmla="*/ 1048 h 1156"/>
              <a:gd name="T94" fmla="*/ 602 w 602"/>
              <a:gd name="T95" fmla="*/ 1116 h 1156"/>
              <a:gd name="T96" fmla="*/ 0 w 602"/>
              <a:gd name="T97" fmla="*/ 40 h 1156"/>
              <a:gd name="T98" fmla="*/ 602 w 602"/>
              <a:gd name="T99" fmla="*/ 1116 h 1156"/>
              <a:gd name="T100" fmla="*/ 273 w 602"/>
              <a:gd name="T101" fmla="*/ 202 h 1156"/>
              <a:gd name="T102" fmla="*/ 273 w 602"/>
              <a:gd name="T103" fmla="*/ 911 h 1156"/>
              <a:gd name="T104" fmla="*/ 462 w 602"/>
              <a:gd name="T105" fmla="*/ 581 h 1156"/>
              <a:gd name="T106" fmla="*/ 284 w 602"/>
              <a:gd name="T107" fmla="*/ 391 h 1156"/>
              <a:gd name="T108" fmla="*/ 284 w 602"/>
              <a:gd name="T109" fmla="*/ 391 h 1156"/>
              <a:gd name="T110" fmla="*/ 273 w 602"/>
              <a:gd name="T111" fmla="*/ 391 h 1156"/>
              <a:gd name="T112" fmla="*/ 462 w 602"/>
              <a:gd name="T113" fmla="*/ 911 h 1156"/>
              <a:gd name="T114" fmla="*/ 462 w 602"/>
              <a:gd name="T115" fmla="*/ 379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02" h="1156">
                <a:moveTo>
                  <a:pt x="54" y="95"/>
                </a:moveTo>
                <a:cubicBezTo>
                  <a:pt x="54" y="367"/>
                  <a:pt x="54" y="639"/>
                  <a:pt x="54" y="911"/>
                </a:cubicBezTo>
                <a:cubicBezTo>
                  <a:pt x="217" y="911"/>
                  <a:pt x="381" y="911"/>
                  <a:pt x="544" y="911"/>
                </a:cubicBezTo>
                <a:cubicBezTo>
                  <a:pt x="544" y="639"/>
                  <a:pt x="544" y="367"/>
                  <a:pt x="544" y="95"/>
                </a:cubicBezTo>
                <a:cubicBezTo>
                  <a:pt x="381" y="95"/>
                  <a:pt x="217" y="95"/>
                  <a:pt x="54" y="95"/>
                </a:cubicBezTo>
                <a:close/>
                <a:moveTo>
                  <a:pt x="112" y="1053"/>
                </a:moveTo>
                <a:cubicBezTo>
                  <a:pt x="126" y="1068"/>
                  <a:pt x="126" y="1068"/>
                  <a:pt x="126" y="1068"/>
                </a:cubicBezTo>
                <a:cubicBezTo>
                  <a:pt x="119" y="1068"/>
                  <a:pt x="119" y="1068"/>
                  <a:pt x="119" y="1068"/>
                </a:cubicBezTo>
                <a:cubicBezTo>
                  <a:pt x="103" y="1050"/>
                  <a:pt x="103" y="1050"/>
                  <a:pt x="103" y="1050"/>
                </a:cubicBezTo>
                <a:cubicBezTo>
                  <a:pt x="119" y="1034"/>
                  <a:pt x="119" y="1034"/>
                  <a:pt x="119" y="1034"/>
                </a:cubicBezTo>
                <a:cubicBezTo>
                  <a:pt x="126" y="1034"/>
                  <a:pt x="126" y="1034"/>
                  <a:pt x="126" y="1034"/>
                </a:cubicBezTo>
                <a:cubicBezTo>
                  <a:pt x="112" y="1048"/>
                  <a:pt x="112" y="1048"/>
                  <a:pt x="112" y="1048"/>
                </a:cubicBezTo>
                <a:cubicBezTo>
                  <a:pt x="137" y="1048"/>
                  <a:pt x="137" y="1048"/>
                  <a:pt x="137" y="1048"/>
                </a:cubicBezTo>
                <a:cubicBezTo>
                  <a:pt x="137" y="1053"/>
                  <a:pt x="137" y="1053"/>
                  <a:pt x="137" y="1053"/>
                </a:cubicBezTo>
                <a:lnTo>
                  <a:pt x="112" y="1053"/>
                </a:lnTo>
                <a:close/>
                <a:moveTo>
                  <a:pt x="288" y="1050"/>
                </a:moveTo>
                <a:cubicBezTo>
                  <a:pt x="291" y="1050"/>
                  <a:pt x="294" y="1052"/>
                  <a:pt x="296" y="1053"/>
                </a:cubicBezTo>
                <a:cubicBezTo>
                  <a:pt x="296" y="1053"/>
                  <a:pt x="296" y="1053"/>
                  <a:pt x="296" y="1053"/>
                </a:cubicBezTo>
                <a:cubicBezTo>
                  <a:pt x="296" y="1053"/>
                  <a:pt x="296" y="1053"/>
                  <a:pt x="296" y="1053"/>
                </a:cubicBezTo>
                <a:cubicBezTo>
                  <a:pt x="296" y="1053"/>
                  <a:pt x="296" y="1053"/>
                  <a:pt x="296" y="1053"/>
                </a:cubicBezTo>
                <a:cubicBezTo>
                  <a:pt x="296" y="1053"/>
                  <a:pt x="296" y="1053"/>
                  <a:pt x="296" y="1053"/>
                </a:cubicBezTo>
                <a:cubicBezTo>
                  <a:pt x="296" y="1054"/>
                  <a:pt x="296" y="1054"/>
                  <a:pt x="296" y="1054"/>
                </a:cubicBezTo>
                <a:cubicBezTo>
                  <a:pt x="296" y="1054"/>
                  <a:pt x="291" y="1071"/>
                  <a:pt x="291" y="1072"/>
                </a:cubicBezTo>
                <a:cubicBezTo>
                  <a:pt x="291" y="1071"/>
                  <a:pt x="291" y="1071"/>
                  <a:pt x="291" y="1071"/>
                </a:cubicBezTo>
                <a:cubicBezTo>
                  <a:pt x="291" y="1072"/>
                  <a:pt x="291" y="1072"/>
                  <a:pt x="291" y="1072"/>
                </a:cubicBezTo>
                <a:cubicBezTo>
                  <a:pt x="290" y="1072"/>
                  <a:pt x="290" y="1072"/>
                  <a:pt x="290" y="1072"/>
                </a:cubicBezTo>
                <a:cubicBezTo>
                  <a:pt x="290" y="1072"/>
                  <a:pt x="290" y="1072"/>
                  <a:pt x="290" y="1072"/>
                </a:cubicBezTo>
                <a:cubicBezTo>
                  <a:pt x="290" y="1072"/>
                  <a:pt x="290" y="1072"/>
                  <a:pt x="290" y="1072"/>
                </a:cubicBezTo>
                <a:cubicBezTo>
                  <a:pt x="290" y="1072"/>
                  <a:pt x="290" y="1072"/>
                  <a:pt x="290" y="1072"/>
                </a:cubicBezTo>
                <a:cubicBezTo>
                  <a:pt x="290" y="1072"/>
                  <a:pt x="290" y="1072"/>
                  <a:pt x="290" y="1072"/>
                </a:cubicBezTo>
                <a:cubicBezTo>
                  <a:pt x="290" y="1072"/>
                  <a:pt x="290" y="1072"/>
                  <a:pt x="290" y="1072"/>
                </a:cubicBezTo>
                <a:cubicBezTo>
                  <a:pt x="290" y="1072"/>
                  <a:pt x="290" y="1072"/>
                  <a:pt x="290" y="1072"/>
                </a:cubicBezTo>
                <a:cubicBezTo>
                  <a:pt x="289" y="1071"/>
                  <a:pt x="288" y="1071"/>
                  <a:pt x="286" y="1070"/>
                </a:cubicBezTo>
                <a:cubicBezTo>
                  <a:pt x="285" y="1069"/>
                  <a:pt x="285" y="1069"/>
                  <a:pt x="284" y="1069"/>
                </a:cubicBezTo>
                <a:cubicBezTo>
                  <a:pt x="283" y="1069"/>
                  <a:pt x="281" y="1069"/>
                  <a:pt x="280" y="1069"/>
                </a:cubicBezTo>
                <a:cubicBezTo>
                  <a:pt x="279" y="1069"/>
                  <a:pt x="278" y="1069"/>
                  <a:pt x="276" y="1069"/>
                </a:cubicBezTo>
                <a:cubicBezTo>
                  <a:pt x="274" y="1069"/>
                  <a:pt x="273" y="1070"/>
                  <a:pt x="271" y="1071"/>
                </a:cubicBezTo>
                <a:cubicBezTo>
                  <a:pt x="271" y="1071"/>
                  <a:pt x="271" y="1071"/>
                  <a:pt x="271" y="1071"/>
                </a:cubicBezTo>
                <a:cubicBezTo>
                  <a:pt x="271" y="1071"/>
                  <a:pt x="271" y="1071"/>
                  <a:pt x="271" y="1071"/>
                </a:cubicBezTo>
                <a:cubicBezTo>
                  <a:pt x="271" y="1071"/>
                  <a:pt x="271" y="1071"/>
                  <a:pt x="271" y="1071"/>
                </a:cubicBezTo>
                <a:cubicBezTo>
                  <a:pt x="270" y="1070"/>
                  <a:pt x="270" y="1070"/>
                  <a:pt x="270" y="1070"/>
                </a:cubicBezTo>
                <a:cubicBezTo>
                  <a:pt x="270" y="1070"/>
                  <a:pt x="270" y="1070"/>
                  <a:pt x="270" y="1070"/>
                </a:cubicBezTo>
                <a:cubicBezTo>
                  <a:pt x="275" y="1052"/>
                  <a:pt x="275" y="1052"/>
                  <a:pt x="275" y="1052"/>
                </a:cubicBezTo>
                <a:cubicBezTo>
                  <a:pt x="275" y="1052"/>
                  <a:pt x="275" y="1052"/>
                  <a:pt x="275" y="1052"/>
                </a:cubicBezTo>
                <a:cubicBezTo>
                  <a:pt x="275" y="1052"/>
                  <a:pt x="275" y="1052"/>
                  <a:pt x="275" y="1052"/>
                </a:cubicBezTo>
                <a:cubicBezTo>
                  <a:pt x="277" y="1051"/>
                  <a:pt x="278" y="1051"/>
                  <a:pt x="279" y="1051"/>
                </a:cubicBezTo>
                <a:cubicBezTo>
                  <a:pt x="280" y="1050"/>
                  <a:pt x="281" y="1050"/>
                  <a:pt x="282" y="1050"/>
                </a:cubicBezTo>
                <a:cubicBezTo>
                  <a:pt x="283" y="1050"/>
                  <a:pt x="284" y="1050"/>
                  <a:pt x="285" y="1050"/>
                </a:cubicBezTo>
                <a:cubicBezTo>
                  <a:pt x="286" y="1050"/>
                  <a:pt x="287" y="1050"/>
                  <a:pt x="288" y="1050"/>
                </a:cubicBezTo>
                <a:close/>
                <a:moveTo>
                  <a:pt x="298" y="1055"/>
                </a:move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300" y="1056"/>
                  <a:pt x="301" y="1056"/>
                  <a:pt x="302" y="1057"/>
                </a:cubicBezTo>
                <a:cubicBezTo>
                  <a:pt x="303" y="1058"/>
                  <a:pt x="305" y="1058"/>
                  <a:pt x="306" y="1058"/>
                </a:cubicBezTo>
                <a:cubicBezTo>
                  <a:pt x="308" y="1058"/>
                  <a:pt x="310" y="1058"/>
                  <a:pt x="312" y="1058"/>
                </a:cubicBezTo>
                <a:cubicBezTo>
                  <a:pt x="313" y="1058"/>
                  <a:pt x="314" y="1058"/>
                  <a:pt x="315" y="1058"/>
                </a:cubicBezTo>
                <a:cubicBezTo>
                  <a:pt x="316" y="1057"/>
                  <a:pt x="317" y="1057"/>
                  <a:pt x="319" y="1056"/>
                </a:cubicBezTo>
                <a:cubicBezTo>
                  <a:pt x="319" y="1056"/>
                  <a:pt x="319" y="1057"/>
                  <a:pt x="319" y="1057"/>
                </a:cubicBezTo>
                <a:cubicBezTo>
                  <a:pt x="319" y="1057"/>
                  <a:pt x="319" y="1057"/>
                  <a:pt x="319" y="1057"/>
                </a:cubicBezTo>
                <a:cubicBezTo>
                  <a:pt x="319" y="1057"/>
                  <a:pt x="319" y="1057"/>
                  <a:pt x="319" y="1057"/>
                </a:cubicBezTo>
                <a:cubicBezTo>
                  <a:pt x="319" y="1057"/>
                  <a:pt x="319" y="1057"/>
                  <a:pt x="319" y="1057"/>
                </a:cubicBezTo>
                <a:cubicBezTo>
                  <a:pt x="319" y="1057"/>
                  <a:pt x="320" y="1057"/>
                  <a:pt x="320" y="1057"/>
                </a:cubicBezTo>
                <a:cubicBezTo>
                  <a:pt x="320" y="1057"/>
                  <a:pt x="320" y="1057"/>
                  <a:pt x="320" y="1057"/>
                </a:cubicBezTo>
                <a:cubicBezTo>
                  <a:pt x="320" y="1057"/>
                  <a:pt x="320" y="1057"/>
                  <a:pt x="320" y="1057"/>
                </a:cubicBezTo>
                <a:cubicBezTo>
                  <a:pt x="320" y="1057"/>
                  <a:pt x="320" y="1057"/>
                  <a:pt x="320" y="1057"/>
                </a:cubicBezTo>
                <a:cubicBezTo>
                  <a:pt x="320" y="1057"/>
                  <a:pt x="315" y="1075"/>
                  <a:pt x="315" y="1075"/>
                </a:cubicBezTo>
                <a:cubicBezTo>
                  <a:pt x="314" y="1075"/>
                  <a:pt x="314" y="1075"/>
                  <a:pt x="314" y="1075"/>
                </a:cubicBezTo>
                <a:cubicBezTo>
                  <a:pt x="314" y="1075"/>
                  <a:pt x="314" y="1075"/>
                  <a:pt x="314" y="1075"/>
                </a:cubicBezTo>
                <a:cubicBezTo>
                  <a:pt x="313" y="1076"/>
                  <a:pt x="312" y="1076"/>
                  <a:pt x="311" y="1076"/>
                </a:cubicBezTo>
                <a:cubicBezTo>
                  <a:pt x="309" y="1077"/>
                  <a:pt x="308" y="1077"/>
                  <a:pt x="307" y="1077"/>
                </a:cubicBezTo>
                <a:cubicBezTo>
                  <a:pt x="306" y="1077"/>
                  <a:pt x="305" y="1077"/>
                  <a:pt x="304" y="1077"/>
                </a:cubicBezTo>
                <a:cubicBezTo>
                  <a:pt x="303" y="1077"/>
                  <a:pt x="302" y="1077"/>
                  <a:pt x="301" y="1077"/>
                </a:cubicBezTo>
                <a:cubicBezTo>
                  <a:pt x="300" y="1077"/>
                  <a:pt x="300" y="1077"/>
                  <a:pt x="299" y="1077"/>
                </a:cubicBezTo>
                <a:cubicBezTo>
                  <a:pt x="298" y="1076"/>
                  <a:pt x="297" y="1076"/>
                  <a:pt x="297" y="1076"/>
                </a:cubicBezTo>
                <a:cubicBezTo>
                  <a:pt x="295" y="1075"/>
                  <a:pt x="294" y="1075"/>
                  <a:pt x="293" y="1074"/>
                </a:cubicBezTo>
                <a:cubicBezTo>
                  <a:pt x="293" y="1074"/>
                  <a:pt x="292" y="1073"/>
                  <a:pt x="292" y="1073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ubicBezTo>
                  <a:pt x="298" y="1055"/>
                  <a:pt x="298" y="1055"/>
                  <a:pt x="298" y="1055"/>
                </a:cubicBezTo>
                <a:close/>
                <a:moveTo>
                  <a:pt x="305" y="1034"/>
                </a:moveTo>
                <a:cubicBezTo>
                  <a:pt x="306" y="1034"/>
                  <a:pt x="307" y="1035"/>
                  <a:pt x="308" y="1036"/>
                </a:cubicBezTo>
                <a:cubicBezTo>
                  <a:pt x="310" y="1036"/>
                  <a:pt x="311" y="1037"/>
                  <a:pt x="313" y="1037"/>
                </a:cubicBezTo>
                <a:cubicBezTo>
                  <a:pt x="313" y="1037"/>
                  <a:pt x="314" y="1037"/>
                  <a:pt x="315" y="1037"/>
                </a:cubicBezTo>
                <a:cubicBezTo>
                  <a:pt x="316" y="1037"/>
                  <a:pt x="317" y="1037"/>
                  <a:pt x="318" y="1037"/>
                </a:cubicBezTo>
                <a:cubicBezTo>
                  <a:pt x="319" y="1037"/>
                  <a:pt x="320" y="1036"/>
                  <a:pt x="321" y="1036"/>
                </a:cubicBezTo>
                <a:cubicBezTo>
                  <a:pt x="322" y="1036"/>
                  <a:pt x="324" y="1035"/>
                  <a:pt x="325" y="1035"/>
                </a:cubicBezTo>
                <a:cubicBezTo>
                  <a:pt x="325" y="1035"/>
                  <a:pt x="325" y="1035"/>
                  <a:pt x="325" y="1035"/>
                </a:cubicBezTo>
                <a:cubicBezTo>
                  <a:pt x="325" y="1035"/>
                  <a:pt x="325" y="1035"/>
                  <a:pt x="325" y="1035"/>
                </a:cubicBezTo>
                <a:cubicBezTo>
                  <a:pt x="325" y="1035"/>
                  <a:pt x="325" y="1035"/>
                  <a:pt x="325" y="1035"/>
                </a:cubicBezTo>
                <a:cubicBezTo>
                  <a:pt x="325" y="1035"/>
                  <a:pt x="326" y="1035"/>
                  <a:pt x="326" y="1035"/>
                </a:cubicBezTo>
                <a:cubicBezTo>
                  <a:pt x="326" y="1035"/>
                  <a:pt x="326" y="1035"/>
                  <a:pt x="326" y="1035"/>
                </a:cubicBezTo>
                <a:cubicBezTo>
                  <a:pt x="326" y="1035"/>
                  <a:pt x="326" y="1035"/>
                  <a:pt x="326" y="1035"/>
                </a:cubicBezTo>
                <a:cubicBezTo>
                  <a:pt x="326" y="1035"/>
                  <a:pt x="321" y="1054"/>
                  <a:pt x="321" y="1054"/>
                </a:cubicBezTo>
                <a:cubicBezTo>
                  <a:pt x="321" y="1054"/>
                  <a:pt x="320" y="1054"/>
                  <a:pt x="320" y="1054"/>
                </a:cubicBezTo>
                <a:cubicBezTo>
                  <a:pt x="320" y="1054"/>
                  <a:pt x="320" y="1054"/>
                  <a:pt x="320" y="1054"/>
                </a:cubicBezTo>
                <a:cubicBezTo>
                  <a:pt x="318" y="1055"/>
                  <a:pt x="316" y="1055"/>
                  <a:pt x="314" y="1056"/>
                </a:cubicBezTo>
                <a:cubicBezTo>
                  <a:pt x="313" y="1056"/>
                  <a:pt x="311" y="1056"/>
                  <a:pt x="310" y="1056"/>
                </a:cubicBezTo>
                <a:cubicBezTo>
                  <a:pt x="308" y="1056"/>
                  <a:pt x="307" y="1056"/>
                  <a:pt x="306" y="1056"/>
                </a:cubicBezTo>
                <a:cubicBezTo>
                  <a:pt x="304" y="1055"/>
                  <a:pt x="302" y="1054"/>
                  <a:pt x="300" y="1053"/>
                </a:cubicBezTo>
                <a:cubicBezTo>
                  <a:pt x="300" y="1053"/>
                  <a:pt x="299" y="1053"/>
                  <a:pt x="299" y="1052"/>
                </a:cubicBezTo>
                <a:cubicBezTo>
                  <a:pt x="299" y="1052"/>
                  <a:pt x="299" y="1052"/>
                  <a:pt x="299" y="1052"/>
                </a:cubicBezTo>
                <a:cubicBezTo>
                  <a:pt x="299" y="1052"/>
                  <a:pt x="299" y="1052"/>
                  <a:pt x="299" y="1052"/>
                </a:cubicBezTo>
                <a:cubicBezTo>
                  <a:pt x="299" y="1052"/>
                  <a:pt x="299" y="1052"/>
                  <a:pt x="299" y="1052"/>
                </a:cubicBezTo>
                <a:cubicBezTo>
                  <a:pt x="299" y="1052"/>
                  <a:pt x="299" y="1052"/>
                  <a:pt x="299" y="1052"/>
                </a:cubicBezTo>
                <a:cubicBezTo>
                  <a:pt x="299" y="1052"/>
                  <a:pt x="304" y="1034"/>
                  <a:pt x="304" y="1034"/>
                </a:cubicBezTo>
                <a:cubicBezTo>
                  <a:pt x="304" y="1034"/>
                  <a:pt x="304" y="1034"/>
                  <a:pt x="304" y="1034"/>
                </a:cubicBezTo>
                <a:cubicBezTo>
                  <a:pt x="304" y="1034"/>
                  <a:pt x="304" y="1034"/>
                  <a:pt x="304" y="1034"/>
                </a:cubicBezTo>
                <a:cubicBezTo>
                  <a:pt x="304" y="1034"/>
                  <a:pt x="304" y="1034"/>
                  <a:pt x="304" y="1034"/>
                </a:cubicBezTo>
                <a:cubicBezTo>
                  <a:pt x="304" y="1034"/>
                  <a:pt x="304" y="1034"/>
                  <a:pt x="304" y="1034"/>
                </a:cubicBezTo>
                <a:cubicBezTo>
                  <a:pt x="304" y="1034"/>
                  <a:pt x="304" y="1034"/>
                  <a:pt x="304" y="1034"/>
                </a:cubicBezTo>
                <a:cubicBezTo>
                  <a:pt x="304" y="1033"/>
                  <a:pt x="304" y="1033"/>
                  <a:pt x="305" y="1034"/>
                </a:cubicBezTo>
                <a:close/>
                <a:moveTo>
                  <a:pt x="292" y="1028"/>
                </a:moveTo>
                <a:cubicBezTo>
                  <a:pt x="295" y="1028"/>
                  <a:pt x="297" y="1029"/>
                  <a:pt x="299" y="1030"/>
                </a:cubicBezTo>
                <a:cubicBezTo>
                  <a:pt x="299" y="1030"/>
                  <a:pt x="299" y="1030"/>
                  <a:pt x="299" y="1030"/>
                </a:cubicBezTo>
                <a:cubicBezTo>
                  <a:pt x="300" y="1030"/>
                  <a:pt x="301" y="1031"/>
                  <a:pt x="302" y="1032"/>
                </a:cubicBezTo>
                <a:cubicBezTo>
                  <a:pt x="302" y="1032"/>
                  <a:pt x="302" y="1032"/>
                  <a:pt x="302" y="1032"/>
                </a:cubicBezTo>
                <a:cubicBezTo>
                  <a:pt x="302" y="1032"/>
                  <a:pt x="302" y="1032"/>
                  <a:pt x="302" y="1032"/>
                </a:cubicBezTo>
                <a:cubicBezTo>
                  <a:pt x="302" y="1032"/>
                  <a:pt x="302" y="1032"/>
                  <a:pt x="302" y="1032"/>
                </a:cubicBezTo>
                <a:cubicBezTo>
                  <a:pt x="302" y="1032"/>
                  <a:pt x="302" y="1032"/>
                  <a:pt x="302" y="1032"/>
                </a:cubicBezTo>
                <a:cubicBezTo>
                  <a:pt x="302" y="1032"/>
                  <a:pt x="302" y="1032"/>
                  <a:pt x="302" y="1032"/>
                </a:cubicBezTo>
                <a:cubicBezTo>
                  <a:pt x="302" y="1033"/>
                  <a:pt x="302" y="1033"/>
                  <a:pt x="302" y="1033"/>
                </a:cubicBezTo>
                <a:cubicBezTo>
                  <a:pt x="300" y="1039"/>
                  <a:pt x="300" y="1039"/>
                  <a:pt x="300" y="1039"/>
                </a:cubicBezTo>
                <a:cubicBezTo>
                  <a:pt x="297" y="1050"/>
                  <a:pt x="297" y="1050"/>
                  <a:pt x="297" y="1050"/>
                </a:cubicBezTo>
                <a:cubicBezTo>
                  <a:pt x="297" y="1050"/>
                  <a:pt x="297" y="1050"/>
                  <a:pt x="297" y="1050"/>
                </a:cubicBezTo>
                <a:cubicBezTo>
                  <a:pt x="297" y="1050"/>
                  <a:pt x="297" y="1050"/>
                  <a:pt x="297" y="1050"/>
                </a:cubicBezTo>
                <a:cubicBezTo>
                  <a:pt x="297" y="1050"/>
                  <a:pt x="297" y="1050"/>
                  <a:pt x="297" y="1050"/>
                </a:cubicBezTo>
                <a:cubicBezTo>
                  <a:pt x="297" y="1050"/>
                  <a:pt x="297" y="1050"/>
                  <a:pt x="297" y="1050"/>
                </a:cubicBezTo>
                <a:cubicBezTo>
                  <a:pt x="297" y="1050"/>
                  <a:pt x="297" y="1050"/>
                  <a:pt x="297" y="1050"/>
                </a:cubicBezTo>
                <a:cubicBezTo>
                  <a:pt x="297" y="1050"/>
                  <a:pt x="297" y="1050"/>
                  <a:pt x="297" y="1050"/>
                </a:cubicBezTo>
                <a:cubicBezTo>
                  <a:pt x="297" y="1050"/>
                  <a:pt x="297" y="1050"/>
                  <a:pt x="297" y="1050"/>
                </a:cubicBezTo>
                <a:cubicBezTo>
                  <a:pt x="296" y="1050"/>
                  <a:pt x="296" y="1050"/>
                  <a:pt x="296" y="1050"/>
                </a:cubicBezTo>
                <a:cubicBezTo>
                  <a:pt x="296" y="1050"/>
                  <a:pt x="296" y="1050"/>
                  <a:pt x="296" y="1050"/>
                </a:cubicBezTo>
                <a:cubicBezTo>
                  <a:pt x="296" y="1050"/>
                  <a:pt x="296" y="1050"/>
                  <a:pt x="296" y="1050"/>
                </a:cubicBezTo>
                <a:cubicBezTo>
                  <a:pt x="296" y="1050"/>
                  <a:pt x="296" y="1050"/>
                  <a:pt x="296" y="1050"/>
                </a:cubicBezTo>
                <a:cubicBezTo>
                  <a:pt x="296" y="1050"/>
                  <a:pt x="296" y="1050"/>
                  <a:pt x="296" y="1050"/>
                </a:cubicBezTo>
                <a:cubicBezTo>
                  <a:pt x="296" y="1050"/>
                  <a:pt x="296" y="1050"/>
                  <a:pt x="296" y="1050"/>
                </a:cubicBezTo>
                <a:cubicBezTo>
                  <a:pt x="296" y="1050"/>
                  <a:pt x="296" y="1050"/>
                  <a:pt x="296" y="1050"/>
                </a:cubicBezTo>
                <a:cubicBezTo>
                  <a:pt x="296" y="1050"/>
                  <a:pt x="296" y="1050"/>
                  <a:pt x="296" y="1050"/>
                </a:cubicBezTo>
                <a:cubicBezTo>
                  <a:pt x="296" y="1050"/>
                  <a:pt x="296" y="1050"/>
                  <a:pt x="296" y="1050"/>
                </a:cubicBezTo>
                <a:cubicBezTo>
                  <a:pt x="296" y="1050"/>
                  <a:pt x="296" y="1050"/>
                  <a:pt x="296" y="1050"/>
                </a:cubicBezTo>
                <a:cubicBezTo>
                  <a:pt x="295" y="1049"/>
                  <a:pt x="294" y="1049"/>
                  <a:pt x="292" y="1048"/>
                </a:cubicBezTo>
                <a:cubicBezTo>
                  <a:pt x="291" y="1048"/>
                  <a:pt x="290" y="1047"/>
                  <a:pt x="288" y="1047"/>
                </a:cubicBezTo>
                <a:cubicBezTo>
                  <a:pt x="285" y="1047"/>
                  <a:pt x="281" y="1047"/>
                  <a:pt x="277" y="1049"/>
                </a:cubicBezTo>
                <a:cubicBezTo>
                  <a:pt x="277" y="1049"/>
                  <a:pt x="277" y="1049"/>
                  <a:pt x="277" y="1049"/>
                </a:cubicBezTo>
                <a:cubicBezTo>
                  <a:pt x="277" y="1049"/>
                  <a:pt x="277" y="1049"/>
                  <a:pt x="277" y="1049"/>
                </a:cubicBezTo>
                <a:cubicBezTo>
                  <a:pt x="277" y="1049"/>
                  <a:pt x="277" y="1049"/>
                  <a:pt x="277" y="1049"/>
                </a:cubicBezTo>
                <a:cubicBezTo>
                  <a:pt x="277" y="1049"/>
                  <a:pt x="277" y="1049"/>
                  <a:pt x="277" y="1049"/>
                </a:cubicBezTo>
                <a:cubicBezTo>
                  <a:pt x="277" y="1049"/>
                  <a:pt x="277" y="1049"/>
                  <a:pt x="277" y="1049"/>
                </a:cubicBezTo>
                <a:cubicBezTo>
                  <a:pt x="277" y="1049"/>
                  <a:pt x="277" y="1049"/>
                  <a:pt x="277" y="1049"/>
                </a:cubicBezTo>
                <a:cubicBezTo>
                  <a:pt x="277" y="1049"/>
                  <a:pt x="277" y="1049"/>
                  <a:pt x="277" y="1049"/>
                </a:cubicBezTo>
                <a:cubicBezTo>
                  <a:pt x="277" y="1049"/>
                  <a:pt x="277" y="1049"/>
                  <a:pt x="277" y="1049"/>
                </a:cubicBezTo>
                <a:cubicBezTo>
                  <a:pt x="277" y="1049"/>
                  <a:pt x="277" y="1049"/>
                  <a:pt x="277" y="1049"/>
                </a:cubicBezTo>
                <a:cubicBezTo>
                  <a:pt x="277" y="1049"/>
                  <a:pt x="277" y="1049"/>
                  <a:pt x="277" y="1049"/>
                </a:cubicBezTo>
                <a:cubicBezTo>
                  <a:pt x="276" y="1049"/>
                  <a:pt x="276" y="1049"/>
                  <a:pt x="276" y="1049"/>
                </a:cubicBezTo>
                <a:cubicBezTo>
                  <a:pt x="276" y="1049"/>
                  <a:pt x="276" y="1049"/>
                  <a:pt x="276" y="1049"/>
                </a:cubicBezTo>
                <a:cubicBezTo>
                  <a:pt x="276" y="1049"/>
                  <a:pt x="276" y="1049"/>
                  <a:pt x="276" y="1049"/>
                </a:cubicBezTo>
                <a:cubicBezTo>
                  <a:pt x="276" y="1049"/>
                  <a:pt x="276" y="1049"/>
                  <a:pt x="276" y="1049"/>
                </a:cubicBezTo>
                <a:cubicBezTo>
                  <a:pt x="276" y="1049"/>
                  <a:pt x="276" y="1049"/>
                  <a:pt x="276" y="1049"/>
                </a:cubicBezTo>
                <a:cubicBezTo>
                  <a:pt x="276" y="1049"/>
                  <a:pt x="276" y="1049"/>
                  <a:pt x="276" y="1049"/>
                </a:cubicBezTo>
                <a:cubicBezTo>
                  <a:pt x="281" y="1032"/>
                  <a:pt x="281" y="1032"/>
                  <a:pt x="281" y="1032"/>
                </a:cubicBezTo>
                <a:cubicBezTo>
                  <a:pt x="281" y="1031"/>
                  <a:pt x="281" y="1031"/>
                  <a:pt x="281" y="1031"/>
                </a:cubicBezTo>
                <a:cubicBezTo>
                  <a:pt x="281" y="1030"/>
                  <a:pt x="282" y="1030"/>
                  <a:pt x="282" y="1030"/>
                </a:cubicBezTo>
                <a:cubicBezTo>
                  <a:pt x="282" y="1030"/>
                  <a:pt x="282" y="1030"/>
                  <a:pt x="282" y="1030"/>
                </a:cubicBezTo>
                <a:cubicBezTo>
                  <a:pt x="284" y="1030"/>
                  <a:pt x="286" y="1029"/>
                  <a:pt x="287" y="1029"/>
                </a:cubicBezTo>
                <a:cubicBezTo>
                  <a:pt x="289" y="1028"/>
                  <a:pt x="291" y="1028"/>
                  <a:pt x="292" y="1028"/>
                </a:cubicBezTo>
                <a:close/>
                <a:moveTo>
                  <a:pt x="478" y="1033"/>
                </a:moveTo>
                <a:cubicBezTo>
                  <a:pt x="469" y="1033"/>
                  <a:pt x="462" y="1040"/>
                  <a:pt x="462" y="1048"/>
                </a:cubicBezTo>
                <a:cubicBezTo>
                  <a:pt x="462" y="1052"/>
                  <a:pt x="464" y="1056"/>
                  <a:pt x="467" y="1059"/>
                </a:cubicBezTo>
                <a:cubicBezTo>
                  <a:pt x="460" y="1068"/>
                  <a:pt x="460" y="1068"/>
                  <a:pt x="460" y="1068"/>
                </a:cubicBezTo>
                <a:cubicBezTo>
                  <a:pt x="463" y="1070"/>
                  <a:pt x="463" y="1070"/>
                  <a:pt x="463" y="1070"/>
                </a:cubicBezTo>
                <a:cubicBezTo>
                  <a:pt x="470" y="1061"/>
                  <a:pt x="470" y="1061"/>
                  <a:pt x="470" y="1061"/>
                </a:cubicBezTo>
                <a:cubicBezTo>
                  <a:pt x="472" y="1063"/>
                  <a:pt x="475" y="1064"/>
                  <a:pt x="478" y="1064"/>
                </a:cubicBezTo>
                <a:cubicBezTo>
                  <a:pt x="486" y="1064"/>
                  <a:pt x="493" y="1057"/>
                  <a:pt x="493" y="1048"/>
                </a:cubicBezTo>
                <a:cubicBezTo>
                  <a:pt x="493" y="1040"/>
                  <a:pt x="486" y="1033"/>
                  <a:pt x="478" y="1033"/>
                </a:cubicBezTo>
                <a:close/>
                <a:moveTo>
                  <a:pt x="478" y="1060"/>
                </a:moveTo>
                <a:cubicBezTo>
                  <a:pt x="471" y="1060"/>
                  <a:pt x="466" y="1055"/>
                  <a:pt x="466" y="1048"/>
                </a:cubicBezTo>
                <a:cubicBezTo>
                  <a:pt x="466" y="1042"/>
                  <a:pt x="471" y="1037"/>
                  <a:pt x="478" y="1037"/>
                </a:cubicBezTo>
                <a:cubicBezTo>
                  <a:pt x="484" y="1037"/>
                  <a:pt x="489" y="1042"/>
                  <a:pt x="489" y="1048"/>
                </a:cubicBezTo>
                <a:cubicBezTo>
                  <a:pt x="489" y="1055"/>
                  <a:pt x="484" y="1060"/>
                  <a:pt x="478" y="1060"/>
                </a:cubicBezTo>
                <a:close/>
                <a:moveTo>
                  <a:pt x="602" y="1116"/>
                </a:moveTo>
                <a:cubicBezTo>
                  <a:pt x="602" y="1139"/>
                  <a:pt x="584" y="1156"/>
                  <a:pt x="562" y="1156"/>
                </a:cubicBezTo>
                <a:cubicBezTo>
                  <a:pt x="40" y="1156"/>
                  <a:pt x="40" y="1156"/>
                  <a:pt x="40" y="1156"/>
                </a:cubicBezTo>
                <a:cubicBezTo>
                  <a:pt x="18" y="1156"/>
                  <a:pt x="0" y="1139"/>
                  <a:pt x="0" y="11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84" y="0"/>
                  <a:pt x="602" y="18"/>
                  <a:pt x="602" y="40"/>
                </a:cubicBezTo>
                <a:lnTo>
                  <a:pt x="602" y="1116"/>
                </a:lnTo>
                <a:close/>
                <a:moveTo>
                  <a:pt x="273" y="379"/>
                </a:moveTo>
                <a:cubicBezTo>
                  <a:pt x="95" y="379"/>
                  <a:pt x="95" y="379"/>
                  <a:pt x="95" y="379"/>
                </a:cubicBezTo>
                <a:cubicBezTo>
                  <a:pt x="95" y="202"/>
                  <a:pt x="95" y="202"/>
                  <a:pt x="95" y="202"/>
                </a:cubicBezTo>
                <a:cubicBezTo>
                  <a:pt x="273" y="202"/>
                  <a:pt x="273" y="202"/>
                  <a:pt x="273" y="202"/>
                </a:cubicBezTo>
                <a:lnTo>
                  <a:pt x="273" y="379"/>
                </a:lnTo>
                <a:close/>
                <a:moveTo>
                  <a:pt x="95" y="769"/>
                </a:moveTo>
                <a:cubicBezTo>
                  <a:pt x="273" y="769"/>
                  <a:pt x="273" y="769"/>
                  <a:pt x="273" y="769"/>
                </a:cubicBezTo>
                <a:cubicBezTo>
                  <a:pt x="273" y="911"/>
                  <a:pt x="273" y="911"/>
                  <a:pt x="273" y="911"/>
                </a:cubicBezTo>
                <a:cubicBezTo>
                  <a:pt x="95" y="911"/>
                  <a:pt x="95" y="911"/>
                  <a:pt x="95" y="911"/>
                </a:cubicBezTo>
                <a:lnTo>
                  <a:pt x="95" y="769"/>
                </a:lnTo>
                <a:close/>
                <a:moveTo>
                  <a:pt x="95" y="581"/>
                </a:moveTo>
                <a:cubicBezTo>
                  <a:pt x="462" y="581"/>
                  <a:pt x="462" y="581"/>
                  <a:pt x="462" y="581"/>
                </a:cubicBezTo>
                <a:cubicBezTo>
                  <a:pt x="462" y="758"/>
                  <a:pt x="462" y="758"/>
                  <a:pt x="462" y="758"/>
                </a:cubicBezTo>
                <a:cubicBezTo>
                  <a:pt x="95" y="758"/>
                  <a:pt x="95" y="758"/>
                  <a:pt x="95" y="758"/>
                </a:cubicBezTo>
                <a:lnTo>
                  <a:pt x="95" y="581"/>
                </a:lnTo>
                <a:close/>
                <a:moveTo>
                  <a:pt x="284" y="391"/>
                </a:moveTo>
                <a:cubicBezTo>
                  <a:pt x="462" y="391"/>
                  <a:pt x="462" y="391"/>
                  <a:pt x="462" y="391"/>
                </a:cubicBezTo>
                <a:cubicBezTo>
                  <a:pt x="462" y="568"/>
                  <a:pt x="462" y="568"/>
                  <a:pt x="462" y="568"/>
                </a:cubicBezTo>
                <a:cubicBezTo>
                  <a:pt x="284" y="568"/>
                  <a:pt x="284" y="568"/>
                  <a:pt x="284" y="568"/>
                </a:cubicBezTo>
                <a:lnTo>
                  <a:pt x="284" y="391"/>
                </a:lnTo>
                <a:close/>
                <a:moveTo>
                  <a:pt x="273" y="568"/>
                </a:moveTo>
                <a:cubicBezTo>
                  <a:pt x="95" y="568"/>
                  <a:pt x="95" y="568"/>
                  <a:pt x="95" y="568"/>
                </a:cubicBezTo>
                <a:cubicBezTo>
                  <a:pt x="95" y="391"/>
                  <a:pt x="95" y="391"/>
                  <a:pt x="95" y="391"/>
                </a:cubicBezTo>
                <a:cubicBezTo>
                  <a:pt x="273" y="391"/>
                  <a:pt x="273" y="391"/>
                  <a:pt x="273" y="391"/>
                </a:cubicBezTo>
                <a:lnTo>
                  <a:pt x="273" y="568"/>
                </a:lnTo>
                <a:close/>
                <a:moveTo>
                  <a:pt x="284" y="769"/>
                </a:moveTo>
                <a:cubicBezTo>
                  <a:pt x="462" y="769"/>
                  <a:pt x="462" y="769"/>
                  <a:pt x="462" y="769"/>
                </a:cubicBezTo>
                <a:cubicBezTo>
                  <a:pt x="462" y="911"/>
                  <a:pt x="462" y="911"/>
                  <a:pt x="462" y="911"/>
                </a:cubicBezTo>
                <a:cubicBezTo>
                  <a:pt x="284" y="911"/>
                  <a:pt x="284" y="911"/>
                  <a:pt x="284" y="911"/>
                </a:cubicBezTo>
                <a:lnTo>
                  <a:pt x="284" y="769"/>
                </a:lnTo>
                <a:close/>
                <a:moveTo>
                  <a:pt x="462" y="202"/>
                </a:moveTo>
                <a:cubicBezTo>
                  <a:pt x="462" y="379"/>
                  <a:pt x="462" y="379"/>
                  <a:pt x="462" y="379"/>
                </a:cubicBezTo>
                <a:cubicBezTo>
                  <a:pt x="284" y="379"/>
                  <a:pt x="284" y="379"/>
                  <a:pt x="284" y="379"/>
                </a:cubicBezTo>
                <a:cubicBezTo>
                  <a:pt x="284" y="202"/>
                  <a:pt x="284" y="202"/>
                  <a:pt x="284" y="202"/>
                </a:cubicBezTo>
                <a:lnTo>
                  <a:pt x="462" y="202"/>
                </a:lnTo>
                <a:close/>
              </a:path>
            </a:pathLst>
          </a:custGeom>
          <a:solidFill>
            <a:srgbClr val="008272"/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32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40607" y="6351736"/>
            <a:ext cx="1325916" cy="148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400">
                <a:gradFill>
                  <a:gsLst>
                    <a:gs pos="2917">
                      <a:schemeClr val="tx2"/>
                    </a:gs>
                    <a:gs pos="30000">
                      <a:schemeClr val="tx2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marL="0" marR="0" lvl="0" indent="0" defTabSz="9325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00188F"/>
                    </a:gs>
                    <a:gs pos="30000">
                      <a:srgbClr val="00188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rPr>
              <a:t>Devices to take action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913578" y="4408644"/>
            <a:ext cx="656726" cy="610882"/>
            <a:chOff x="7097986" y="2930421"/>
            <a:chExt cx="1699728" cy="1870084"/>
          </a:xfrm>
        </p:grpSpPr>
        <p:grpSp>
          <p:nvGrpSpPr>
            <p:cNvPr id="39" name="Group 38"/>
            <p:cNvGrpSpPr/>
            <p:nvPr/>
          </p:nvGrpSpPr>
          <p:grpSpPr>
            <a:xfrm>
              <a:off x="7097986" y="2930421"/>
              <a:ext cx="1699728" cy="441120"/>
              <a:chOff x="8193115" y="354643"/>
              <a:chExt cx="1699728" cy="44112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8193115" y="354643"/>
                <a:ext cx="1699727" cy="259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325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193116" y="536683"/>
                <a:ext cx="262101" cy="259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325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630742" y="536683"/>
                <a:ext cx="262101" cy="259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325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7489291" y="3371437"/>
              <a:ext cx="297114" cy="259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32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89291" y="3735923"/>
              <a:ext cx="297114" cy="259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32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89291" y="4100409"/>
              <a:ext cx="297114" cy="259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32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63895" y="3558123"/>
              <a:ext cx="297114" cy="259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32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63895" y="3922609"/>
              <a:ext cx="297114" cy="259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32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38499" y="3735923"/>
              <a:ext cx="297114" cy="259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32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 rot="10800000">
              <a:off x="7097986" y="4359385"/>
              <a:ext cx="1699728" cy="441120"/>
              <a:chOff x="8193115" y="354643"/>
              <a:chExt cx="1699728" cy="44112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8193115" y="354643"/>
                <a:ext cx="1699727" cy="259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325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193116" y="536683"/>
                <a:ext cx="262101" cy="259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325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630742" y="536683"/>
                <a:ext cx="262101" cy="259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325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</p:grpSp>
      <p:sp>
        <p:nvSpPr>
          <p:cNvPr id="89" name="Oval 88"/>
          <p:cNvSpPr/>
          <p:nvPr/>
        </p:nvSpPr>
        <p:spPr bwMode="auto">
          <a:xfrm>
            <a:off x="6542519" y="4803267"/>
            <a:ext cx="1537899" cy="1495002"/>
          </a:xfrm>
          <a:prstGeom prst="ellipse">
            <a:avLst/>
          </a:prstGeom>
          <a:solidFill>
            <a:srgbClr val="71B1D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82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13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Slow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68" y="3444945"/>
            <a:ext cx="753336" cy="738117"/>
          </a:xfrm>
          <a:prstGeom prst="rect">
            <a:avLst/>
          </a:prstGeom>
        </p:spPr>
      </p:pic>
      <p:sp>
        <p:nvSpPr>
          <p:cNvPr id="90" name="Right Arrow 89"/>
          <p:cNvSpPr/>
          <p:nvPr/>
        </p:nvSpPr>
        <p:spPr bwMode="auto">
          <a:xfrm>
            <a:off x="8141664" y="5797088"/>
            <a:ext cx="1183142" cy="600821"/>
          </a:xfrm>
          <a:prstGeom prst="rightArrow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9913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Azure Data Lake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6922" y="4517822"/>
            <a:ext cx="1072454" cy="70460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28" y="2422510"/>
            <a:ext cx="768458" cy="76845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6838" y="5336956"/>
            <a:ext cx="516397" cy="4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898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Hubs conceptual architecture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008751" y="1821101"/>
            <a:ext cx="3504703" cy="45713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t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Azure Event Hub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65885" y="2687782"/>
            <a:ext cx="2133297" cy="76870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ctr" anchorCtr="0"/>
          <a:lstStyle/>
          <a:p>
            <a:pPr marL="0" marR="0" lvl="0" indent="0" algn="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Partition 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08806" y="3219107"/>
            <a:ext cx="1546442" cy="1523878"/>
            <a:chOff x="427037" y="1439862"/>
            <a:chExt cx="1765029" cy="1656444"/>
          </a:xfrm>
          <a:solidFill>
            <a:srgbClr val="FCD116"/>
          </a:solidFill>
        </p:grpSpPr>
        <p:grpSp>
          <p:nvGrpSpPr>
            <p:cNvPr id="17" name="Group 16"/>
            <p:cNvGrpSpPr/>
            <p:nvPr/>
          </p:nvGrpSpPr>
          <p:grpSpPr>
            <a:xfrm>
              <a:off x="427037" y="1439862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117" name="Rectangle 11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27046" y="1606978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107" name="Rectangle 10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27055" y="1774094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97" name="Rectangle 9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27064" y="1941210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87" name="Rectangle 8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27073" y="2108326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77" name="Rectangle 7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27082" y="2275442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67" name="Rectangle 6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27091" y="2442558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57" name="Rectangle 5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27100" y="2609674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47" name="Rectangle 4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27109" y="2776790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37" name="Rectangle 3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27118" y="2943906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27" name="Rectangle 2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127" name="Rectangle 126"/>
          <p:cNvSpPr/>
          <p:nvPr/>
        </p:nvSpPr>
        <p:spPr bwMode="auto">
          <a:xfrm>
            <a:off x="4462890" y="3573452"/>
            <a:ext cx="2133297" cy="76870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ctr" anchorCtr="0"/>
          <a:lstStyle/>
          <a:p>
            <a:pPr marL="0" marR="0" lvl="0" indent="0" algn="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Partition 2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462890" y="4487722"/>
            <a:ext cx="2133297" cy="76870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ctr" anchorCtr="0"/>
          <a:lstStyle/>
          <a:p>
            <a:pPr marL="0" marR="0" lvl="0" indent="0" algn="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Partition 3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4462890" y="5395178"/>
            <a:ext cx="2133297" cy="76870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ctr" anchorCtr="0"/>
          <a:lstStyle/>
          <a:p>
            <a:pPr marL="0" marR="0" lvl="0" indent="0" algn="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Partition 4</a:t>
            </a:r>
          </a:p>
        </p:txBody>
      </p:sp>
      <p:sp>
        <p:nvSpPr>
          <p:cNvPr id="134" name="Right Arrow 133"/>
          <p:cNvSpPr/>
          <p:nvPr/>
        </p:nvSpPr>
        <p:spPr bwMode="auto">
          <a:xfrm>
            <a:off x="2561157" y="2995264"/>
            <a:ext cx="1336726" cy="2005383"/>
          </a:xfrm>
          <a:prstGeom prst="rightArrow">
            <a:avLst>
              <a:gd name="adj1" fmla="val 75275"/>
              <a:gd name="adj2" fmla="val 50000"/>
            </a:avLst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1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  <a:p>
            <a:pPr marL="0" marR="0" lvl="0" indent="0" algn="ctr" defTabSz="93211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HTTP</a:t>
            </a:r>
          </a:p>
          <a:p>
            <a:pPr marL="0" marR="0" lvl="0" indent="0" algn="ctr" defTabSz="93211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AMQP</a:t>
            </a:r>
          </a:p>
          <a:p>
            <a:pPr marL="0" marR="0" lvl="0" indent="0" algn="ctr" defTabSz="93211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719311" y="2448875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9722940" y="2903513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9719311" y="3358149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9719311" y="3817438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95189" y="4716289"/>
            <a:ext cx="2593875" cy="634440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rPr>
              <a:t>Event Producers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9113837" y="4082022"/>
            <a:ext cx="2495846" cy="634440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rPr>
              <a:t>Event Receivers</a:t>
            </a:r>
          </a:p>
        </p:txBody>
      </p:sp>
      <p:sp>
        <p:nvSpPr>
          <p:cNvPr id="210" name="Right Arrow 209"/>
          <p:cNvSpPr/>
          <p:nvPr/>
        </p:nvSpPr>
        <p:spPr bwMode="auto">
          <a:xfrm>
            <a:off x="8929195" y="7231028"/>
            <a:ext cx="1157691" cy="784000"/>
          </a:xfrm>
          <a:prstGeom prst="rightArrow">
            <a:avLst>
              <a:gd name="adj1" fmla="val 75275"/>
              <a:gd name="adj2" fmla="val 50000"/>
            </a:avLst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1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AMQP</a:t>
            </a:r>
          </a:p>
        </p:txBody>
      </p:sp>
      <p:cxnSp>
        <p:nvCxnSpPr>
          <p:cNvPr id="192" name="Straight Arrow Connector 704"/>
          <p:cNvCxnSpPr>
            <a:stCxn id="2" idx="1"/>
            <a:endCxn id="11" idx="3"/>
          </p:cNvCxnSpPr>
          <p:nvPr/>
        </p:nvCxnSpPr>
        <p:spPr>
          <a:xfrm rot="10800000" flipV="1">
            <a:off x="6599183" y="2639348"/>
            <a:ext cx="3120127" cy="432786"/>
          </a:xfrm>
          <a:prstGeom prst="bentConnector3">
            <a:avLst>
              <a:gd name="adj1" fmla="val 84398"/>
            </a:avLst>
          </a:prstGeom>
          <a:ln w="28575">
            <a:headEnd type="diamond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3" name="Straight Arrow Connector 704"/>
          <p:cNvCxnSpPr>
            <a:stCxn id="136" idx="1"/>
            <a:endCxn id="127" idx="3"/>
          </p:cNvCxnSpPr>
          <p:nvPr/>
        </p:nvCxnSpPr>
        <p:spPr>
          <a:xfrm rot="10800000" flipV="1">
            <a:off x="6596187" y="3093986"/>
            <a:ext cx="3126753" cy="863820"/>
          </a:xfrm>
          <a:prstGeom prst="bentConnector3">
            <a:avLst>
              <a:gd name="adj1" fmla="val 84326"/>
            </a:avLst>
          </a:prstGeom>
          <a:ln w="28575">
            <a:headEnd type="diamond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3932561" y="1825708"/>
            <a:ext cx="0" cy="4566744"/>
          </a:xfrm>
          <a:prstGeom prst="line">
            <a:avLst/>
          </a:prstGeom>
          <a:ln w="19050">
            <a:solidFill>
              <a:schemeClr val="accent3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Arc 222"/>
          <p:cNvSpPr/>
          <p:nvPr/>
        </p:nvSpPr>
        <p:spPr>
          <a:xfrm flipH="1" flipV="1">
            <a:off x="1548668" y="1689301"/>
            <a:ext cx="3907678" cy="1055753"/>
          </a:xfrm>
          <a:prstGeom prst="arc">
            <a:avLst>
              <a:gd name="adj1" fmla="val 16200000"/>
              <a:gd name="adj2" fmla="val 21558341"/>
            </a:avLst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4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24" name="Arc 223"/>
          <p:cNvSpPr/>
          <p:nvPr/>
        </p:nvSpPr>
        <p:spPr>
          <a:xfrm flipH="1">
            <a:off x="1548668" y="5274493"/>
            <a:ext cx="3907678" cy="1194148"/>
          </a:xfrm>
          <a:prstGeom prst="arc">
            <a:avLst>
              <a:gd name="adj1" fmla="val 16200000"/>
              <a:gd name="adj2" fmla="val 21558341"/>
            </a:avLst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4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25" name="Rectangle 224"/>
          <p:cNvSpPr/>
          <p:nvPr/>
        </p:nvSpPr>
        <p:spPr bwMode="auto">
          <a:xfrm>
            <a:off x="4500349" y="2734336"/>
            <a:ext cx="663116" cy="571418"/>
          </a:xfrm>
          <a:prstGeom prst="rect">
            <a:avLst/>
          </a:prstGeom>
          <a:pattFill prst="dkVert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6" name="Rectangle 225"/>
          <p:cNvSpPr/>
          <p:nvPr/>
        </p:nvSpPr>
        <p:spPr bwMode="auto">
          <a:xfrm>
            <a:off x="4510904" y="3624402"/>
            <a:ext cx="534784" cy="525511"/>
          </a:xfrm>
          <a:prstGeom prst="rect">
            <a:avLst/>
          </a:prstGeom>
          <a:pattFill prst="dkVert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7" name="Rectangle 226"/>
          <p:cNvSpPr/>
          <p:nvPr/>
        </p:nvSpPr>
        <p:spPr bwMode="auto">
          <a:xfrm>
            <a:off x="4502422" y="4536839"/>
            <a:ext cx="663116" cy="571418"/>
          </a:xfrm>
          <a:prstGeom prst="rect">
            <a:avLst/>
          </a:prstGeom>
          <a:pattFill prst="dkVert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0" name="Rectangle 229"/>
          <p:cNvSpPr/>
          <p:nvPr/>
        </p:nvSpPr>
        <p:spPr bwMode="auto">
          <a:xfrm>
            <a:off x="4510905" y="5431540"/>
            <a:ext cx="774961" cy="565454"/>
          </a:xfrm>
          <a:prstGeom prst="rect">
            <a:avLst/>
          </a:prstGeom>
          <a:pattFill prst="dkVert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3" name="Rectangle 232"/>
          <p:cNvSpPr/>
          <p:nvPr/>
        </p:nvSpPr>
        <p:spPr bwMode="auto">
          <a:xfrm>
            <a:off x="9722940" y="4573567"/>
            <a:ext cx="380946" cy="3809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5" name="Rectangle 234"/>
          <p:cNvSpPr/>
          <p:nvPr/>
        </p:nvSpPr>
        <p:spPr bwMode="auto">
          <a:xfrm>
            <a:off x="9726569" y="5028205"/>
            <a:ext cx="380946" cy="3809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7" name="Rectangle 236"/>
          <p:cNvSpPr/>
          <p:nvPr/>
        </p:nvSpPr>
        <p:spPr bwMode="auto">
          <a:xfrm>
            <a:off x="9722940" y="5482842"/>
            <a:ext cx="380946" cy="3809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9" name="Rectangle 238"/>
          <p:cNvSpPr/>
          <p:nvPr/>
        </p:nvSpPr>
        <p:spPr bwMode="auto">
          <a:xfrm>
            <a:off x="9722940" y="5942131"/>
            <a:ext cx="380946" cy="3809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41" name="Straight Arrow Connector 704"/>
          <p:cNvCxnSpPr>
            <a:stCxn id="237" idx="1"/>
            <a:endCxn id="128" idx="3"/>
          </p:cNvCxnSpPr>
          <p:nvPr/>
        </p:nvCxnSpPr>
        <p:spPr>
          <a:xfrm rot="10800000">
            <a:off x="6596187" y="4872075"/>
            <a:ext cx="3126753" cy="801240"/>
          </a:xfrm>
          <a:prstGeom prst="bentConnector3">
            <a:avLst>
              <a:gd name="adj1" fmla="val 91276"/>
            </a:avLst>
          </a:prstGeom>
          <a:ln w="28575">
            <a:solidFill>
              <a:schemeClr val="accent6"/>
            </a:solidFill>
            <a:headEnd type="diamond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4" name="Straight Arrow Connector 704"/>
          <p:cNvCxnSpPr>
            <a:stCxn id="239" idx="1"/>
            <a:endCxn id="129" idx="3"/>
          </p:cNvCxnSpPr>
          <p:nvPr/>
        </p:nvCxnSpPr>
        <p:spPr>
          <a:xfrm rot="10800000">
            <a:off x="6596187" y="5779530"/>
            <a:ext cx="3126753" cy="353074"/>
          </a:xfrm>
          <a:prstGeom prst="bentConnector3">
            <a:avLst>
              <a:gd name="adj1" fmla="val 91092"/>
            </a:avLst>
          </a:prstGeom>
          <a:ln w="28575">
            <a:solidFill>
              <a:schemeClr val="accent6"/>
            </a:solidFill>
            <a:headEnd type="diamond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Arrow Connector 704"/>
          <p:cNvCxnSpPr>
            <a:stCxn id="138" idx="1"/>
            <a:endCxn id="128" idx="3"/>
          </p:cNvCxnSpPr>
          <p:nvPr/>
        </p:nvCxnSpPr>
        <p:spPr>
          <a:xfrm rot="10800000" flipV="1">
            <a:off x="6596188" y="3548623"/>
            <a:ext cx="3123123" cy="1323452"/>
          </a:xfrm>
          <a:prstGeom prst="bentConnector3">
            <a:avLst>
              <a:gd name="adj1" fmla="val 84224"/>
            </a:avLst>
          </a:prstGeom>
          <a:ln w="28575">
            <a:headEnd type="diamond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6" name="Straight Arrow Connector 704"/>
          <p:cNvCxnSpPr>
            <a:stCxn id="140" idx="1"/>
            <a:endCxn id="129" idx="3"/>
          </p:cNvCxnSpPr>
          <p:nvPr/>
        </p:nvCxnSpPr>
        <p:spPr>
          <a:xfrm rot="10800000" flipV="1">
            <a:off x="6596188" y="4007912"/>
            <a:ext cx="3123123" cy="1771619"/>
          </a:xfrm>
          <a:prstGeom prst="bentConnector3">
            <a:avLst>
              <a:gd name="adj1" fmla="val 84295"/>
            </a:avLst>
          </a:prstGeom>
          <a:ln w="28575">
            <a:headEnd type="diamond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3" name="Straight Arrow Connector 704"/>
          <p:cNvCxnSpPr>
            <a:stCxn id="235" idx="1"/>
            <a:endCxn id="127" idx="3"/>
          </p:cNvCxnSpPr>
          <p:nvPr/>
        </p:nvCxnSpPr>
        <p:spPr>
          <a:xfrm rot="10800000">
            <a:off x="6596188" y="3957805"/>
            <a:ext cx="3130382" cy="1260873"/>
          </a:xfrm>
          <a:prstGeom prst="bentConnector3">
            <a:avLst>
              <a:gd name="adj1" fmla="val 91402"/>
            </a:avLst>
          </a:prstGeom>
          <a:ln w="28575">
            <a:solidFill>
              <a:schemeClr val="accent6"/>
            </a:solidFill>
            <a:headEnd type="diamond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 bwMode="auto">
          <a:xfrm>
            <a:off x="7238908" y="2506802"/>
            <a:ext cx="1493573" cy="1682978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>
            <a:solidFill>
              <a:srgbClr val="BAD80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60" tIns="143408" rIns="179260" bIns="1434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26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Consumer Group</a:t>
            </a:r>
          </a:p>
        </p:txBody>
      </p:sp>
      <p:sp>
        <p:nvSpPr>
          <p:cNvPr id="247" name="Rectangle 246"/>
          <p:cNvSpPr/>
          <p:nvPr/>
        </p:nvSpPr>
        <p:spPr bwMode="auto">
          <a:xfrm>
            <a:off x="7238908" y="4563911"/>
            <a:ext cx="1493573" cy="1682978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>
            <a:solidFill>
              <a:srgbClr val="BAD80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60" tIns="143408" rIns="179260" bIns="1434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26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Consumer Group 2</a:t>
            </a:r>
          </a:p>
        </p:txBody>
      </p:sp>
      <p:cxnSp>
        <p:nvCxnSpPr>
          <p:cNvPr id="176" name="Straight Arrow Connector 704"/>
          <p:cNvCxnSpPr>
            <a:stCxn id="233" idx="1"/>
            <a:endCxn id="11" idx="3"/>
          </p:cNvCxnSpPr>
          <p:nvPr/>
        </p:nvCxnSpPr>
        <p:spPr>
          <a:xfrm rot="10800000">
            <a:off x="6599183" y="3072134"/>
            <a:ext cx="3123757" cy="1691906"/>
          </a:xfrm>
          <a:prstGeom prst="bentConnector3">
            <a:avLst>
              <a:gd name="adj1" fmla="val 91485"/>
            </a:avLst>
          </a:prstGeom>
          <a:ln w="28575">
            <a:solidFill>
              <a:schemeClr val="accent6"/>
            </a:solidFill>
            <a:headEnd type="diamond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243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7" grpId="0" animBg="1"/>
      <p:bldP spid="128" grpId="0" animBg="1"/>
      <p:bldP spid="129" grpId="0" animBg="1"/>
      <p:bldP spid="134" grpId="0" animBg="1"/>
      <p:bldP spid="2" grpId="0" animBg="1"/>
      <p:bldP spid="136" grpId="0" animBg="1"/>
      <p:bldP spid="138" grpId="0" animBg="1"/>
      <p:bldP spid="140" grpId="0" animBg="1"/>
      <p:bldP spid="208" grpId="0"/>
      <p:bldP spid="209" grpId="0"/>
      <p:bldP spid="223" grpId="0" animBg="1"/>
      <p:bldP spid="224" grpId="0" animBg="1"/>
      <p:bldP spid="225" grpId="0" animBg="1"/>
      <p:bldP spid="226" grpId="0" animBg="1"/>
      <p:bldP spid="227" grpId="0" animBg="1"/>
      <p:bldP spid="230" grpId="0" animBg="1"/>
      <p:bldP spid="233" grpId="0" animBg="1"/>
      <p:bldP spid="235" grpId="0" animBg="1"/>
      <p:bldP spid="237" grpId="0" animBg="1"/>
      <p:bldP spid="239" grpId="0" animBg="1"/>
      <p:bldP spid="216" grpId="0" animBg="1"/>
      <p:bldP spid="2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Hubs conceptual differences from queue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008751" y="1821102"/>
            <a:ext cx="3504703" cy="2320456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t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Azure Event Hub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08806" y="3219107"/>
            <a:ext cx="1546442" cy="1523878"/>
            <a:chOff x="427037" y="1439862"/>
            <a:chExt cx="1765029" cy="1656444"/>
          </a:xfrm>
          <a:solidFill>
            <a:srgbClr val="FCD116"/>
          </a:solidFill>
        </p:grpSpPr>
        <p:grpSp>
          <p:nvGrpSpPr>
            <p:cNvPr id="17" name="Group 16"/>
            <p:cNvGrpSpPr/>
            <p:nvPr/>
          </p:nvGrpSpPr>
          <p:grpSpPr>
            <a:xfrm>
              <a:off x="427037" y="1439862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117" name="Rectangle 11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27046" y="1606978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107" name="Rectangle 10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27055" y="1774094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97" name="Rectangle 9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27064" y="1941210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87" name="Rectangle 8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27073" y="2108326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77" name="Rectangle 7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27082" y="2275442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67" name="Rectangle 6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27091" y="2442558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57" name="Rectangle 5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27100" y="2609674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47" name="Rectangle 4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27109" y="2776790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37" name="Rectangle 3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27118" y="2943906"/>
              <a:ext cx="1764948" cy="152400"/>
              <a:chOff x="427037" y="1439862"/>
              <a:chExt cx="1764948" cy="152400"/>
            </a:xfrm>
            <a:grpFill/>
          </p:grpSpPr>
          <p:sp>
            <p:nvSpPr>
              <p:cNvPr id="27" name="Rectangle 26"/>
              <p:cNvSpPr/>
              <p:nvPr/>
            </p:nvSpPr>
            <p:spPr bwMode="auto">
              <a:xfrm>
                <a:off x="42703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60620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8538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96455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14372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1322897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1502069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681241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1860413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039585" y="1439862"/>
                <a:ext cx="152400" cy="1524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134" name="Right Arrow 133"/>
          <p:cNvSpPr/>
          <p:nvPr/>
        </p:nvSpPr>
        <p:spPr bwMode="auto">
          <a:xfrm>
            <a:off x="2561157" y="2995264"/>
            <a:ext cx="1336726" cy="2005383"/>
          </a:xfrm>
          <a:prstGeom prst="rightArrow">
            <a:avLst>
              <a:gd name="adj1" fmla="val 75275"/>
              <a:gd name="adj2" fmla="val 50000"/>
            </a:avLst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1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  <a:p>
            <a:pPr marL="0" marR="0" lvl="0" indent="0" algn="ctr" defTabSz="93211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719311" y="2448875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9722940" y="2903513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9719311" y="3358149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9719311" y="3817438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0" name="Right Arrow 209"/>
          <p:cNvSpPr/>
          <p:nvPr/>
        </p:nvSpPr>
        <p:spPr bwMode="auto">
          <a:xfrm>
            <a:off x="8929195" y="7231028"/>
            <a:ext cx="1157691" cy="784000"/>
          </a:xfrm>
          <a:prstGeom prst="rightArrow">
            <a:avLst>
              <a:gd name="adj1" fmla="val 75275"/>
              <a:gd name="adj2" fmla="val 50000"/>
            </a:avLst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1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AMQP</a:t>
            </a:r>
          </a:p>
        </p:txBody>
      </p:sp>
      <p:cxnSp>
        <p:nvCxnSpPr>
          <p:cNvPr id="192" name="Straight Arrow Connector 704"/>
          <p:cNvCxnSpPr>
            <a:stCxn id="2" idx="1"/>
            <a:endCxn id="11" idx="3"/>
          </p:cNvCxnSpPr>
          <p:nvPr/>
        </p:nvCxnSpPr>
        <p:spPr>
          <a:xfrm rot="10800000">
            <a:off x="6362253" y="2609452"/>
            <a:ext cx="3357058" cy="29896"/>
          </a:xfrm>
          <a:prstGeom prst="bentConnector3">
            <a:avLst>
              <a:gd name="adj1" fmla="val 50000"/>
            </a:avLst>
          </a:prstGeom>
          <a:ln w="28575">
            <a:headEnd type="diamond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3" name="Straight Arrow Connector 704"/>
          <p:cNvCxnSpPr>
            <a:stCxn id="136" idx="1"/>
            <a:endCxn id="127" idx="3"/>
          </p:cNvCxnSpPr>
          <p:nvPr/>
        </p:nvCxnSpPr>
        <p:spPr>
          <a:xfrm rot="10800000">
            <a:off x="6359868" y="3028798"/>
            <a:ext cx="3363072" cy="65189"/>
          </a:xfrm>
          <a:prstGeom prst="bentConnector3">
            <a:avLst>
              <a:gd name="adj1" fmla="val 50000"/>
            </a:avLst>
          </a:prstGeom>
          <a:ln w="28575">
            <a:headEnd type="diamond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3932561" y="1825708"/>
            <a:ext cx="0" cy="4566744"/>
          </a:xfrm>
          <a:prstGeom prst="line">
            <a:avLst/>
          </a:prstGeom>
          <a:ln w="19050">
            <a:solidFill>
              <a:schemeClr val="accent3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Arc 222"/>
          <p:cNvSpPr/>
          <p:nvPr/>
        </p:nvSpPr>
        <p:spPr>
          <a:xfrm flipH="1" flipV="1">
            <a:off x="1548668" y="1689301"/>
            <a:ext cx="3907678" cy="1055753"/>
          </a:xfrm>
          <a:prstGeom prst="arc">
            <a:avLst>
              <a:gd name="adj1" fmla="val 16200000"/>
              <a:gd name="adj2" fmla="val 21558341"/>
            </a:avLst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4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24" name="Arc 223"/>
          <p:cNvSpPr/>
          <p:nvPr/>
        </p:nvSpPr>
        <p:spPr>
          <a:xfrm flipH="1">
            <a:off x="1548668" y="5274493"/>
            <a:ext cx="3907678" cy="1194148"/>
          </a:xfrm>
          <a:prstGeom prst="arc">
            <a:avLst>
              <a:gd name="adj1" fmla="val 16200000"/>
              <a:gd name="adj2" fmla="val 21558341"/>
            </a:avLst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4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61292" y="2427469"/>
            <a:ext cx="1700961" cy="1645857"/>
            <a:chOff x="4462890" y="2687782"/>
            <a:chExt cx="2136292" cy="3476103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465885" y="2687782"/>
              <a:ext cx="2133297" cy="768707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27" tIns="91427" rIns="34289" bIns="34289" rtlCol="0" anchor="ctr" anchorCtr="0"/>
            <a:lstStyle/>
            <a:p>
              <a:pPr marL="0" marR="0" lvl="0" indent="0" algn="r" defTabSz="9322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Partition 1</a:t>
              </a: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4462890" y="3573452"/>
              <a:ext cx="2133297" cy="768707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27" tIns="91427" rIns="34289" bIns="34289" rtlCol="0" anchor="ctr" anchorCtr="0"/>
            <a:lstStyle/>
            <a:p>
              <a:pPr marL="0" marR="0" lvl="0" indent="0" algn="r" defTabSz="9322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Partition 2</a:t>
              </a: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4462890" y="4487722"/>
              <a:ext cx="2133297" cy="768707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27" tIns="91427" rIns="34289" bIns="34289" rtlCol="0" anchor="ctr" anchorCtr="0"/>
            <a:lstStyle/>
            <a:p>
              <a:pPr marL="0" marR="0" lvl="0" indent="0" algn="r" defTabSz="9322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Partition 3</a:t>
              </a: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4462890" y="5395178"/>
              <a:ext cx="2133297" cy="768707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27" tIns="91427" rIns="34289" bIns="34289" rtlCol="0" anchor="ctr" anchorCtr="0"/>
            <a:lstStyle/>
            <a:p>
              <a:pPr marL="0" marR="0" lvl="0" indent="0" algn="r" defTabSz="9322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Partition 4</a:t>
              </a: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4500349" y="2734336"/>
              <a:ext cx="663116" cy="571418"/>
            </a:xfrm>
            <a:prstGeom prst="rect">
              <a:avLst/>
            </a:prstGeom>
            <a:pattFill prst="dkVert">
              <a:fgClr>
                <a:schemeClr val="accent2"/>
              </a:fgClr>
              <a:bgClr>
                <a:schemeClr val="bg1"/>
              </a:bgClr>
            </a:patt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27" tIns="91427" rIns="34289" bIns="34289" rtlCol="0" anchor="b" anchorCtr="0"/>
            <a:lstStyle/>
            <a:p>
              <a:pPr marL="0" marR="0" lvl="0" indent="0" algn="ctr" defTabSz="9322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4510904" y="3624402"/>
              <a:ext cx="534784" cy="525511"/>
            </a:xfrm>
            <a:prstGeom prst="rect">
              <a:avLst/>
            </a:prstGeom>
            <a:pattFill prst="dkVert">
              <a:fgClr>
                <a:schemeClr val="accent2"/>
              </a:fgClr>
              <a:bgClr>
                <a:schemeClr val="bg1"/>
              </a:bgClr>
            </a:patt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27" tIns="91427" rIns="34289" bIns="34289" rtlCol="0" anchor="b" anchorCtr="0"/>
            <a:lstStyle/>
            <a:p>
              <a:pPr marL="0" marR="0" lvl="0" indent="0" algn="ctr" defTabSz="9322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4502422" y="4536839"/>
              <a:ext cx="663116" cy="571418"/>
            </a:xfrm>
            <a:prstGeom prst="rect">
              <a:avLst/>
            </a:prstGeom>
            <a:pattFill prst="dkVert">
              <a:fgClr>
                <a:schemeClr val="accent2"/>
              </a:fgClr>
              <a:bgClr>
                <a:schemeClr val="bg1"/>
              </a:bgClr>
            </a:patt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27" tIns="91427" rIns="34289" bIns="34289" rtlCol="0" anchor="b" anchorCtr="0"/>
            <a:lstStyle/>
            <a:p>
              <a:pPr marL="0" marR="0" lvl="0" indent="0" algn="ctr" defTabSz="9322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4510905" y="5431540"/>
              <a:ext cx="774961" cy="565454"/>
            </a:xfrm>
            <a:prstGeom prst="rect">
              <a:avLst/>
            </a:prstGeom>
            <a:pattFill prst="dkVert">
              <a:fgClr>
                <a:schemeClr val="accent2"/>
              </a:fgClr>
              <a:bgClr>
                <a:schemeClr val="bg1"/>
              </a:bgClr>
            </a:patt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27" tIns="91427" rIns="34289" bIns="34289" rtlCol="0" anchor="b" anchorCtr="0"/>
            <a:lstStyle/>
            <a:p>
              <a:pPr marL="0" marR="0" lvl="0" indent="0" algn="ctr" defTabSz="9322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162" name="Straight Arrow Connector 704"/>
          <p:cNvCxnSpPr>
            <a:stCxn id="138" idx="1"/>
            <a:endCxn id="128" idx="3"/>
          </p:cNvCxnSpPr>
          <p:nvPr/>
        </p:nvCxnSpPr>
        <p:spPr>
          <a:xfrm rot="10800000">
            <a:off x="6359869" y="3461684"/>
            <a:ext cx="3359443" cy="86939"/>
          </a:xfrm>
          <a:prstGeom prst="bentConnector3">
            <a:avLst>
              <a:gd name="adj1" fmla="val 50000"/>
            </a:avLst>
          </a:prstGeom>
          <a:ln w="28575">
            <a:headEnd type="diamond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6" name="Straight Arrow Connector 704"/>
          <p:cNvCxnSpPr>
            <a:stCxn id="140" idx="1"/>
            <a:endCxn id="129" idx="3"/>
          </p:cNvCxnSpPr>
          <p:nvPr/>
        </p:nvCxnSpPr>
        <p:spPr>
          <a:xfrm rot="10800000">
            <a:off x="6359869" y="3891343"/>
            <a:ext cx="3359443" cy="116568"/>
          </a:xfrm>
          <a:prstGeom prst="bentConnector3">
            <a:avLst>
              <a:gd name="adj1" fmla="val 50000"/>
            </a:avLst>
          </a:prstGeom>
          <a:ln w="28575">
            <a:headEnd type="diamond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 bwMode="auto">
          <a:xfrm>
            <a:off x="7238908" y="2506802"/>
            <a:ext cx="1493573" cy="1682978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>
            <a:solidFill>
              <a:srgbClr val="BAD80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60" tIns="143408" rIns="179260" bIns="1434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26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Partitioned</a:t>
            </a:r>
            <a:r>
              <a:rPr kumimoji="0" lang="en-US" sz="1764" b="0" i="0" u="none" strike="noStrike" kern="0" cap="none" spc="0" normalizeH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 Consumer</a:t>
            </a:r>
            <a:endParaRPr kumimoji="0" lang="en-US" sz="1764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9364464" y="5239651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8901350" y="5239651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9827578" y="5239651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10288366" y="5239651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4023006" y="4505374"/>
            <a:ext cx="3504703" cy="188621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t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Queue /</a:t>
            </a:r>
            <a:r>
              <a:rPr kumimoji="0" lang="en-US" sz="3599" b="0" i="0" u="none" strike="noStrike" kern="0" cap="none" spc="0" normalizeH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 et al</a:t>
            </a:r>
            <a:endParaRPr kumimoji="0" lang="en-US" sz="3599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7220806" y="4550588"/>
            <a:ext cx="1493573" cy="1682978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>
            <a:solidFill>
              <a:srgbClr val="BAD80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60" tIns="143408" rIns="179260" bIns="1434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26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Competing</a:t>
            </a:r>
            <a:r>
              <a:rPr kumimoji="0" lang="en-US" sz="1764" b="0" i="0" u="none" strike="noStrike" kern="0" cap="none" spc="0" normalizeH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 Consumer</a:t>
            </a:r>
            <a:endParaRPr kumimoji="0" lang="en-US" sz="1764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Flowchart: Direct Access Storage 4"/>
          <p:cNvSpPr/>
          <p:nvPr/>
        </p:nvSpPr>
        <p:spPr bwMode="auto">
          <a:xfrm>
            <a:off x="5219105" y="5206713"/>
            <a:ext cx="1000162" cy="450789"/>
          </a:xfrm>
          <a:prstGeom prst="flowChartMagneticDrum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5396124" y="5309603"/>
            <a:ext cx="617040" cy="267730"/>
          </a:xfrm>
          <a:prstGeom prst="rect">
            <a:avLst/>
          </a:prstGeom>
          <a:pattFill prst="dkVert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57" name="Straight Arrow Connector 704"/>
          <p:cNvCxnSpPr>
            <a:stCxn id="151" idx="1"/>
            <a:endCxn id="5" idx="4"/>
          </p:cNvCxnSpPr>
          <p:nvPr/>
        </p:nvCxnSpPr>
        <p:spPr>
          <a:xfrm rot="10800000" flipV="1">
            <a:off x="6219268" y="5430124"/>
            <a:ext cx="4069099" cy="1984"/>
          </a:xfrm>
          <a:prstGeom prst="bentConnector3">
            <a:avLst>
              <a:gd name="adj1" fmla="val 50000"/>
            </a:avLst>
          </a:prstGeom>
          <a:ln w="28575">
            <a:headEnd type="diamond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646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did you wait in queue for lunch?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512999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9885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76113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36901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60803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97689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823917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84705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210519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747405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73633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134421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058323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595209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521437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982225" y="2633166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520316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57202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983430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444218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68120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905006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831234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292022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217836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754722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680950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141738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065640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602526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528754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9989542" y="4628484"/>
            <a:ext cx="380946" cy="38094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91427" rIns="34289" bIns="34289" rtlCol="0" anchor="b" anchorCtr="0"/>
          <a:lstStyle/>
          <a:p>
            <a:pPr marL="0" marR="0" lvl="0" indent="0" algn="ctr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545829" y="3322294"/>
            <a:ext cx="2520280" cy="100811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Food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951695" y="5421558"/>
            <a:ext cx="8353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There were actually two lines, so partition count = 2</a:t>
            </a:r>
          </a:p>
        </p:txBody>
      </p:sp>
    </p:spTree>
    <p:extLst>
      <p:ext uri="{BB962C8B-B14F-4D97-AF65-F5344CB8AC3E}">
        <p14:creationId xmlns:p14="http://schemas.microsoft.com/office/powerpoint/2010/main" val="1629675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</p:bldLst>
  </p:timing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2C5385DD-25CC-4B4A-8E83-9D91F0EF82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1492</Words>
  <Application>Microsoft Office PowerPoint</Application>
  <PresentationFormat>Custom</PresentationFormat>
  <Paragraphs>303</Paragraphs>
  <Slides>44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MS PGothic</vt:lpstr>
      <vt:lpstr>Arial</vt:lpstr>
      <vt:lpstr>Calibri</vt:lpstr>
      <vt:lpstr>Consolas</vt:lpstr>
      <vt:lpstr>Segoe UI</vt:lpstr>
      <vt:lpstr>Segoe UI Light</vt:lpstr>
      <vt:lpstr>Segoe UI Semibold</vt:lpstr>
      <vt:lpstr>Segoe UI Semilight</vt:lpstr>
      <vt:lpstr>Wingdings</vt:lpstr>
      <vt:lpstr>5-50002_Ignite_Breakout_Template</vt:lpstr>
      <vt:lpstr>1_5-50002_Ignite_Breakout_Template</vt:lpstr>
      <vt:lpstr>Image</vt:lpstr>
      <vt:lpstr>Microsoft Ignite NZ</vt:lpstr>
      <vt:lpstr>How we serve 3 Trillion requests per week with Event Hubs </vt:lpstr>
      <vt:lpstr>What is Event Hubs?</vt:lpstr>
      <vt:lpstr>Event Hubs Conceptual overview</vt:lpstr>
      <vt:lpstr>Azure Messaging by the numbers</vt:lpstr>
      <vt:lpstr>Azure Architecture for Processing Telemetry</vt:lpstr>
      <vt:lpstr>Event Hubs conceptual architecture</vt:lpstr>
      <vt:lpstr>Event Hubs conceptual differences from queue</vt:lpstr>
      <vt:lpstr>How long did you wait in queue for lunch?</vt:lpstr>
      <vt:lpstr>Event Hubs Scaling</vt:lpstr>
      <vt:lpstr>How you scale with Event Hubs</vt:lpstr>
      <vt:lpstr>Event Hubs Pricing</vt:lpstr>
      <vt:lpstr>Pricing sample 1: One month of data</vt:lpstr>
      <vt:lpstr>Event Hubs Pricing Sample 2: One day</vt:lpstr>
      <vt:lpstr>Who cares about money? How does it work!</vt:lpstr>
      <vt:lpstr>Event Hubs uses public Azure cloud services</vt:lpstr>
      <vt:lpstr>High level architecture of Event Hubs “stamp”</vt:lpstr>
      <vt:lpstr>How an Event Hub maps to our stamp </vt:lpstr>
      <vt:lpstr>Key characteristics</vt:lpstr>
      <vt:lpstr>A little more detail</vt:lpstr>
      <vt:lpstr>Well why not just write to storage yourself?</vt:lpstr>
      <vt:lpstr>What this looked like when we launched</vt:lpstr>
      <vt:lpstr>What could do when we launched</vt:lpstr>
      <vt:lpstr>What we’ve changed since then</vt:lpstr>
      <vt:lpstr>We recently split namespace</vt:lpstr>
      <vt:lpstr>Client redirect</vt:lpstr>
      <vt:lpstr>“Receivers being always redirected is how God intended for Event Hubs to work”</vt:lpstr>
      <vt:lpstr>How we organize the team</vt:lpstr>
      <vt:lpstr>But I hear there is this thing called Kafka…</vt:lpstr>
      <vt:lpstr>What am I responsible for?</vt:lpstr>
      <vt:lpstr>PaaS vs. Software</vt:lpstr>
      <vt:lpstr>PaaS vs. Software: what is real PaaS</vt:lpstr>
      <vt:lpstr>Software (Downloading Kafka)</vt:lpstr>
      <vt:lpstr>Preconfigured “platforms” (Elastic EMR) aren’t true “PaaS”</vt:lpstr>
      <vt:lpstr>PowerPoint Presentation</vt:lpstr>
      <vt:lpstr>Durability differences</vt:lpstr>
      <vt:lpstr>Scale differences?</vt:lpstr>
      <vt:lpstr>Kafka in the real world: Netflix Keystone</vt:lpstr>
      <vt:lpstr>Scaling Kafka</vt:lpstr>
      <vt:lpstr>Load balancing differences Bing Siphon (Does Microsoft really use Kafka?)</vt:lpstr>
      <vt:lpstr>Things you should real about Kafka</vt:lpstr>
      <vt:lpstr>Summary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2016-10-26T23:41:30Z</dcterms:modified>
  <cp:category/>
</cp:coreProperties>
</file>