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4229" r:id="rId1"/>
  </p:sldMasterIdLst>
  <p:notesMasterIdLst>
    <p:notesMasterId r:id="rId24"/>
  </p:notesMasterIdLst>
  <p:handoutMasterIdLst>
    <p:handoutMasterId r:id="rId25"/>
  </p:handoutMasterIdLst>
  <p:sldIdLst>
    <p:sldId id="1408" r:id="rId2"/>
    <p:sldId id="1411" r:id="rId3"/>
    <p:sldId id="1418" r:id="rId4"/>
    <p:sldId id="1416" r:id="rId5"/>
    <p:sldId id="1446" r:id="rId6"/>
    <p:sldId id="1414" r:id="rId7"/>
    <p:sldId id="1421" r:id="rId8"/>
    <p:sldId id="1427" r:id="rId9"/>
    <p:sldId id="1422" r:id="rId10"/>
    <p:sldId id="1426" r:id="rId11"/>
    <p:sldId id="1447" r:id="rId12"/>
    <p:sldId id="1428" r:id="rId13"/>
    <p:sldId id="1436" r:id="rId14"/>
    <p:sldId id="1435" r:id="rId15"/>
    <p:sldId id="1430" r:id="rId16"/>
    <p:sldId id="1437" r:id="rId17"/>
    <p:sldId id="1438" r:id="rId18"/>
    <p:sldId id="1440" r:id="rId19"/>
    <p:sldId id="1441" r:id="rId20"/>
    <p:sldId id="1442" r:id="rId21"/>
    <p:sldId id="1432" r:id="rId22"/>
    <p:sldId id="1415" r:id="rId23"/>
  </p:sldIdLst>
  <p:sldSz cx="12436475" cy="6994525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gnite 2016 Template Light" id="{A073DAE3-B461-442F-A3D3-6642BD875E45}">
          <p14:sldIdLst>
            <p14:sldId id="1408"/>
            <p14:sldId id="1411"/>
            <p14:sldId id="1418"/>
            <p14:sldId id="1416"/>
            <p14:sldId id="1446"/>
            <p14:sldId id="1414"/>
            <p14:sldId id="1421"/>
            <p14:sldId id="1427"/>
            <p14:sldId id="1422"/>
            <p14:sldId id="1426"/>
            <p14:sldId id="1447"/>
            <p14:sldId id="1428"/>
            <p14:sldId id="1436"/>
            <p14:sldId id="1435"/>
            <p14:sldId id="1430"/>
            <p14:sldId id="1437"/>
            <p14:sldId id="1438"/>
            <p14:sldId id="1440"/>
            <p14:sldId id="1441"/>
            <p14:sldId id="1442"/>
            <p14:sldId id="1432"/>
            <p14:sldId id="141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3B01"/>
    <a:srgbClr val="505050"/>
    <a:srgbClr val="FFB900"/>
    <a:srgbClr val="292929"/>
    <a:srgbClr val="FFFFFF"/>
    <a:srgbClr val="BAD80A"/>
    <a:srgbClr val="A80000"/>
    <a:srgbClr val="5C2D91"/>
    <a:srgbClr val="0078D7"/>
    <a:srgbClr val="107C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97" autoAdjust="0"/>
    <p:restoredTop sz="58197" autoAdjust="0"/>
  </p:normalViewPr>
  <p:slideViewPr>
    <p:cSldViewPr>
      <p:cViewPr varScale="1">
        <p:scale>
          <a:sx n="61" d="100"/>
          <a:sy n="61" d="100"/>
        </p:scale>
        <p:origin x="1446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1122"/>
    </p:cViewPr>
  </p:sorterViewPr>
  <p:notesViewPr>
    <p:cSldViewPr showGuides="1">
      <p:cViewPr varScale="1">
        <p:scale>
          <a:sx n="73" d="100"/>
          <a:sy n="73" d="100"/>
        </p:scale>
        <p:origin x="3174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>
                <a:latin typeface="Segoe UI" pitchFamily="34" charset="0"/>
              </a:rPr>
              <a:t>Microsoft Ignite 2016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D045D-9A66-44E7-900A-FC6D0BD4E54A}" type="datetime8">
              <a:rPr lang="en-US" smtClean="0">
                <a:latin typeface="Segoe UI" pitchFamily="34" charset="0"/>
              </a:rPr>
              <a:t>10/27/2016 12:32 PM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r>
              <a:rPr lang="en-US" dirty="0"/>
              <a:t>Microsoft Ignite 2016</a:t>
            </a:r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38EEC551-8CDA-4EB6-89BB-2A86C9F091C8}" type="datetime8">
              <a:rPr lang="en-US" smtClean="0"/>
              <a:t>10/27/2016 12:32 PM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32742" rtl="0" eaLnBrk="1" latinLnBrk="0" hangingPunct="1">
      <a:lnSpc>
        <a:spcPct val="90000"/>
      </a:lnSpc>
      <a:spcAft>
        <a:spcPts val="340"/>
      </a:spcAft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7262" indent="-107956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34664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92551" indent="-149789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27496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33185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10/27/2016 12:32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5858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10/27/2016 12:32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8168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10/27/2016 12:32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8866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10/27/2016 12:32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5484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10/27/2016 12:32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1126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10/27/2016 12:32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5461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4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Microsoft Build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10/27/2016 12:32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7895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10/27/2016 12:32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0418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10/27/2016 12:32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3187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10/27/2016 12:32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0880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10/27/2016 12:32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833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10/27/2016 12:32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0447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10/27/2016 12:32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5860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4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Microsoft Build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10/27/2016 12:32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2263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10/27/2016 12:32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860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10/27/2016 12:32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769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10/27/2016 12:32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798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10/27/2016 12:32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996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885950" y="1023938"/>
            <a:ext cx="9096375" cy="5116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F1B1-0E28-425C-8889-24AE3D4F5675}" type="slidenum">
              <a:rPr lang="en-IN" smtClean="0">
                <a:solidFill>
                  <a:prstClr val="black"/>
                </a:solidFill>
              </a:rPr>
              <a:pPr/>
              <a:t>6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354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10/27/2016 12:32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436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10/27/2016 12:32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487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10/27/2016 12:32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117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_Walk_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331019803"/>
              </p:ext>
            </p:extLst>
          </p:nvPr>
        </p:nvGraphicFramePr>
        <p:xfrm>
          <a:off x="0" y="0"/>
          <a:ext cx="12435839" cy="5999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7" name="Image" r:id="rId3" imgW="24380640" imgH="15238080" progId="Photoshop.Image.12">
                  <p:embed/>
                </p:oleObj>
              </mc:Choice>
              <mc:Fallback>
                <p:oleObj name="Image" r:id="rId3" imgW="24380640" imgH="15238080" progId="Photoshop.Image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435839" cy="5999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85589" y="6233566"/>
            <a:ext cx="1456418" cy="310896"/>
          </a:xfrm>
          <a:prstGeom prst="rect">
            <a:avLst/>
          </a:prstGeom>
        </p:spPr>
      </p:pic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241573" y="1913086"/>
            <a:ext cx="8568952" cy="1264962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NZ" sz="7000" dirty="0">
                <a:solidFill>
                  <a:schemeClr val="bg1"/>
                </a:solidFill>
                <a:latin typeface="+mn-lt"/>
              </a:rPr>
              <a:t>Microsoft Ignite</a:t>
            </a:r>
            <a:r>
              <a:rPr lang="en-NZ" sz="7000" baseline="0" dirty="0">
                <a:solidFill>
                  <a:schemeClr val="bg1"/>
                </a:solidFill>
                <a:latin typeface="+mn-lt"/>
              </a:rPr>
              <a:t> NZ</a:t>
            </a:r>
            <a:endParaRPr lang="en-NZ" sz="7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241573" y="2921198"/>
            <a:ext cx="8208912" cy="148040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NZ" sz="4000" dirty="0">
                <a:solidFill>
                  <a:schemeClr val="bg1"/>
                </a:solidFill>
                <a:latin typeface="+mn-lt"/>
              </a:rPr>
              <a:t>25-28</a:t>
            </a:r>
            <a:r>
              <a:rPr lang="en-NZ" sz="4000" baseline="0" dirty="0">
                <a:solidFill>
                  <a:schemeClr val="bg1"/>
                </a:solidFill>
                <a:latin typeface="+mn-lt"/>
              </a:rPr>
              <a:t> October 2016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NZ" sz="4000" baseline="0" dirty="0">
                <a:solidFill>
                  <a:schemeClr val="bg1"/>
                </a:solidFill>
                <a:latin typeface="+mn-lt"/>
              </a:rPr>
              <a:t>SKYCITY, Auckland</a:t>
            </a:r>
            <a:endParaRPr lang="en-NZ" sz="4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1410" y="-234182"/>
            <a:ext cx="12405065" cy="220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0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46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35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69"/>
            <a:ext cx="5486400" cy="1827214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8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200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080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82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82295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897602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95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619">
                      <a:schemeClr val="tx1"/>
                    </a:gs>
                    <a:gs pos="2654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784147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68934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908698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974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6753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159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740786856"/>
              </p:ext>
            </p:extLst>
          </p:nvPr>
        </p:nvGraphicFramePr>
        <p:xfrm>
          <a:off x="636" y="0"/>
          <a:ext cx="12435839" cy="6080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" name="Image" r:id="rId3" imgW="24380640" imgH="15238080" progId="Photoshop.Image.12">
                  <p:embed/>
                </p:oleObj>
              </mc:Choice>
              <mc:Fallback>
                <p:oleObj name="Image" r:id="rId3" imgW="24380640" imgH="1523808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6" y="0"/>
                        <a:ext cx="12435839" cy="6080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57597" y="6285063"/>
            <a:ext cx="1456418" cy="310896"/>
          </a:xfrm>
          <a:prstGeom prst="rect">
            <a:avLst/>
          </a:prstGeom>
        </p:spPr>
      </p:pic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87481" y="182554"/>
            <a:ext cx="11672947" cy="2119277"/>
          </a:xfrm>
          <a:noFill/>
        </p:spPr>
        <p:txBody>
          <a:bodyPr lIns="146304" tIns="91440" rIns="146304" bIns="91440" anchor="t" anchorCtr="0"/>
          <a:lstStyle>
            <a:lvl1pPr>
              <a:defRPr sz="600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003" y="3497262"/>
            <a:ext cx="7640499" cy="829612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287481" y="2506609"/>
            <a:ext cx="7382067" cy="888264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Session Code</a:t>
            </a:r>
          </a:p>
        </p:txBody>
      </p:sp>
    </p:spTree>
    <p:extLst>
      <p:ext uri="{BB962C8B-B14F-4D97-AF65-F5344CB8AC3E}">
        <p14:creationId xmlns:p14="http://schemas.microsoft.com/office/powerpoint/2010/main" val="168501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6245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79425"/>
            <a:ext cx="1449939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69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69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 bwMode="invGray">
          <a:xfrm>
            <a:off x="11361239" y="6542796"/>
            <a:ext cx="496595" cy="249342"/>
          </a:xfrm>
          <a:prstGeom prst="rect">
            <a:avLst/>
          </a:prstGeom>
        </p:spPr>
        <p:txBody>
          <a:bodyPr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714">
                <a:solidFill>
                  <a:schemeClr val="bg1"/>
                </a:solidFill>
                <a:latin typeface="Segoe Semibold" pitchFamily="34" charset="0"/>
                <a:cs typeface="+mn-cs"/>
              </a:defRPr>
            </a:lvl1pPr>
          </a:lstStyle>
          <a:p>
            <a:pPr>
              <a:defRPr/>
            </a:pPr>
            <a:fld id="{53384535-20D5-459C-849C-6009695F73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2" descr="C:\Users\roslyn.ADI\Desktop\DVD_ART35\Logos\BizTalk Server\BizTalk Server generic brand Grid h r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10" y="6159513"/>
            <a:ext cx="4504539" cy="5947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59973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55008" y="6482889"/>
            <a:ext cx="2798207" cy="372394"/>
          </a:xfrm>
          <a:prstGeom prst="rect">
            <a:avLst/>
          </a:prstGeom>
        </p:spPr>
        <p:txBody>
          <a:bodyPr/>
          <a:lstStyle/>
          <a:p>
            <a:fld id="{32FDB08A-0681-4485-86DB-F363EA2D6626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19583" y="6482889"/>
            <a:ext cx="4197310" cy="37239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83260" y="6482889"/>
            <a:ext cx="2798207" cy="372394"/>
          </a:xfrm>
          <a:prstGeom prst="rect">
            <a:avLst/>
          </a:prstGeom>
        </p:spPr>
        <p:txBody>
          <a:bodyPr/>
          <a:lstStyle/>
          <a:p>
            <a:fld id="{86FFFC6E-8E2A-462D-8B07-E691F469A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219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056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37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2404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3268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977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9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568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7"/>
            <a:chOff x="12618967" y="0"/>
            <a:chExt cx="952401" cy="5766967"/>
          </a:xfrm>
        </p:grpSpPr>
        <p:grpSp>
          <p:nvGrpSpPr>
            <p:cNvPr id="26" name="Group 25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37" name="Rectangle 36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1" name="Rectangle 40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42" name="Rectangle 41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Dark Gray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R:80 G:80 B:80</a:t>
                </a:r>
              </a:p>
            </p:txBody>
          </p:sp>
          <p:sp>
            <p:nvSpPr>
              <p:cNvPr id="43" name="Rectangle 42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  <p:sp>
            <p:nvSpPr>
              <p:cNvPr id="44" name="Rectangle 43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45" name="Rectangle 44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210 G:210 B:210</a:t>
                </a:r>
                <a:endParaRPr lang="en-US" sz="50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32" name="TextBox 31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R:16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G:124 B:16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auto">
            <a:xfrm rot="5400000">
              <a:off x="12328888" y="4272719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842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1" r:id="rId1"/>
    <p:sldLayoutId id="2147484300" r:id="rId2"/>
    <p:sldLayoutId id="2147484295" r:id="rId3"/>
    <p:sldLayoutId id="2147484240" r:id="rId4"/>
    <p:sldLayoutId id="2147484296" r:id="rId5"/>
    <p:sldLayoutId id="2147484241" r:id="rId6"/>
    <p:sldLayoutId id="2147484297" r:id="rId7"/>
    <p:sldLayoutId id="2147484244" r:id="rId8"/>
    <p:sldLayoutId id="2147484298" r:id="rId9"/>
    <p:sldLayoutId id="2147484245" r:id="rId10"/>
    <p:sldLayoutId id="2147484247" r:id="rId11"/>
    <p:sldLayoutId id="2147484331" r:id="rId12"/>
    <p:sldLayoutId id="2147484249" r:id="rId13"/>
    <p:sldLayoutId id="2147484301" r:id="rId14"/>
    <p:sldLayoutId id="2147484251" r:id="rId15"/>
    <p:sldLayoutId id="2147484252" r:id="rId16"/>
    <p:sldLayoutId id="2147484254" r:id="rId17"/>
    <p:sldLayoutId id="2147484257" r:id="rId18"/>
    <p:sldLayoutId id="2147484258" r:id="rId19"/>
    <p:sldLayoutId id="2147484260" r:id="rId20"/>
    <p:sldLayoutId id="2147484299" r:id="rId21"/>
    <p:sldLayoutId id="2147484263" r:id="rId22"/>
    <p:sldLayoutId id="2147484343" r:id="rId23"/>
    <p:sldLayoutId id="2147484344" r:id="rId24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emf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533" y="1974535"/>
            <a:ext cx="9143936" cy="1828786"/>
          </a:xfrm>
        </p:spPr>
        <p:txBody>
          <a:bodyPr/>
          <a:lstStyle/>
          <a:p>
            <a:r>
              <a:rPr lang="en-NZ" sz="8000" dirty="0">
                <a:latin typeface="+mn-lt"/>
              </a:rPr>
              <a:t>Microsoft Ignite NZ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9500" y="3083633"/>
            <a:ext cx="8208912" cy="148040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NZ" sz="4000" dirty="0">
                <a:solidFill>
                  <a:schemeClr val="bg1"/>
                </a:solidFill>
                <a:latin typeface="+mn-lt"/>
              </a:rPr>
              <a:t>25-28</a:t>
            </a:r>
            <a:r>
              <a:rPr lang="en-NZ" sz="4000" baseline="0" dirty="0">
                <a:solidFill>
                  <a:schemeClr val="bg1"/>
                </a:solidFill>
                <a:latin typeface="+mn-lt"/>
              </a:rPr>
              <a:t> October 2016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NZ" sz="4000" baseline="0" dirty="0">
                <a:solidFill>
                  <a:schemeClr val="bg1"/>
                </a:solidFill>
                <a:latin typeface="+mn-lt"/>
              </a:rPr>
              <a:t>SKYCITY, Auckland</a:t>
            </a:r>
            <a:endParaRPr lang="en-NZ" sz="4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05224"/>
            <a:ext cx="12436475" cy="221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45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 on-premises LOB to SaaS with BizTalk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1815882"/>
          </a:xfrm>
        </p:spPr>
        <p:txBody>
          <a:bodyPr/>
          <a:lstStyle/>
          <a:p>
            <a:pPr lvl="1"/>
            <a:endParaRPr lang="en-US" dirty="0"/>
          </a:p>
          <a:p>
            <a:r>
              <a:rPr lang="en-US" dirty="0"/>
              <a:t>Why should you use BizTalk 2016 and SQL Server 2016</a:t>
            </a:r>
          </a:p>
          <a:p>
            <a:pPr lvl="1"/>
            <a:r>
              <a:rPr lang="en-US" dirty="0"/>
              <a:t>HA with SQL 2016 availability groups</a:t>
            </a:r>
          </a:p>
          <a:p>
            <a:pPr lvl="1"/>
            <a:r>
              <a:rPr lang="en-US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100797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9857" y="0"/>
            <a:ext cx="8376760" cy="6994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5913" y="0"/>
            <a:ext cx="8904649" cy="6994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5913" y="0"/>
            <a:ext cx="8904649" cy="6994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5913" y="0"/>
            <a:ext cx="8904649" cy="6994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5913" y="0"/>
            <a:ext cx="8904649" cy="69945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65913" y="0"/>
            <a:ext cx="8904649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6943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638" y="1209973"/>
            <a:ext cx="11272191" cy="1181862"/>
          </a:xfrm>
        </p:spPr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HA with BizTalk 2016 and SQL 2016</a:t>
            </a:r>
          </a:p>
        </p:txBody>
      </p:sp>
    </p:spTree>
    <p:extLst>
      <p:ext uri="{BB962C8B-B14F-4D97-AF65-F5344CB8AC3E}">
        <p14:creationId xmlns:p14="http://schemas.microsoft.com/office/powerpoint/2010/main" val="312429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 on-premises LOB to SaaS with BizTalk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3170099"/>
          </a:xfrm>
        </p:spPr>
        <p:txBody>
          <a:bodyPr/>
          <a:lstStyle/>
          <a:p>
            <a:pPr lvl="1"/>
            <a:endParaRPr lang="en-US" dirty="0"/>
          </a:p>
          <a:p>
            <a:r>
              <a:rPr lang="en-US" dirty="0"/>
              <a:t>Why should you use BizTalk 2016 and SQL Server 2016</a:t>
            </a:r>
          </a:p>
          <a:p>
            <a:pPr lvl="1"/>
            <a:r>
              <a:rPr lang="en-US" dirty="0"/>
              <a:t>HA with SQL 2016 availability groups </a:t>
            </a:r>
            <a:r>
              <a:rPr lang="en-US" dirty="0">
                <a:sym typeface="Wingdings" panose="05000000000000000000" pitchFamily="2" charset="2"/>
              </a:rPr>
              <a:t></a:t>
            </a:r>
            <a:endParaRPr lang="en-US" dirty="0"/>
          </a:p>
          <a:p>
            <a:pPr lvl="1"/>
            <a:r>
              <a:rPr lang="en-US" dirty="0"/>
              <a:t>Demo </a:t>
            </a:r>
            <a:r>
              <a:rPr lang="en-US" dirty="0">
                <a:sym typeface="Wingdings" panose="05000000000000000000" pitchFamily="2" charset="2"/>
              </a:rPr>
              <a:t></a:t>
            </a:r>
            <a:endParaRPr lang="en-US" dirty="0"/>
          </a:p>
          <a:p>
            <a:pPr lvl="1"/>
            <a:r>
              <a:rPr lang="en-US" dirty="0"/>
              <a:t>Connect to Logic App using BizTalk connector</a:t>
            </a:r>
          </a:p>
          <a:p>
            <a:pPr lvl="1"/>
            <a:r>
              <a:rPr lang="en-US" dirty="0"/>
              <a:t>Demo</a:t>
            </a:r>
          </a:p>
          <a:p>
            <a:pPr lvl="1"/>
            <a:r>
              <a:rPr lang="en-US" dirty="0"/>
              <a:t>Connect to BizTalk using a Logic App</a:t>
            </a:r>
          </a:p>
          <a:p>
            <a:pPr lvl="1"/>
            <a:r>
              <a:rPr lang="en-US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204975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63555"/>
            <a:ext cx="12436475" cy="606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498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BizTalk-initiated processing</a:t>
            </a:r>
          </a:p>
        </p:txBody>
      </p:sp>
    </p:spTree>
    <p:extLst>
      <p:ext uri="{BB962C8B-B14F-4D97-AF65-F5344CB8AC3E}">
        <p14:creationId xmlns:p14="http://schemas.microsoft.com/office/powerpoint/2010/main" val="283072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 on-premises LOB to SaaS with BizTalk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3170099"/>
          </a:xfrm>
        </p:spPr>
        <p:txBody>
          <a:bodyPr/>
          <a:lstStyle/>
          <a:p>
            <a:pPr lvl="1"/>
            <a:endParaRPr lang="en-US" dirty="0"/>
          </a:p>
          <a:p>
            <a:r>
              <a:rPr lang="en-US" dirty="0"/>
              <a:t>Why should you use BizTalk 2016 and SQL Server 2016</a:t>
            </a:r>
          </a:p>
          <a:p>
            <a:pPr lvl="1"/>
            <a:r>
              <a:rPr lang="en-US" dirty="0"/>
              <a:t>HA with SQL 2016 availability groups </a:t>
            </a:r>
            <a:r>
              <a:rPr lang="en-US" dirty="0">
                <a:sym typeface="Wingdings" panose="05000000000000000000" pitchFamily="2" charset="2"/>
              </a:rPr>
              <a:t></a:t>
            </a:r>
            <a:endParaRPr lang="en-US" dirty="0"/>
          </a:p>
          <a:p>
            <a:pPr lvl="1"/>
            <a:r>
              <a:rPr lang="en-US" dirty="0"/>
              <a:t>Demo </a:t>
            </a:r>
            <a:r>
              <a:rPr lang="en-US" dirty="0">
                <a:sym typeface="Wingdings" panose="05000000000000000000" pitchFamily="2" charset="2"/>
              </a:rPr>
              <a:t></a:t>
            </a:r>
            <a:endParaRPr lang="en-US" dirty="0"/>
          </a:p>
          <a:p>
            <a:pPr lvl="1"/>
            <a:r>
              <a:rPr lang="en-US" dirty="0"/>
              <a:t>Connect to Logic App using BizTalk connector </a:t>
            </a:r>
            <a:r>
              <a:rPr lang="en-US" dirty="0">
                <a:sym typeface="Wingdings" panose="05000000000000000000" pitchFamily="2" charset="2"/>
              </a:rPr>
              <a:t></a:t>
            </a:r>
            <a:endParaRPr lang="en-US" dirty="0"/>
          </a:p>
          <a:p>
            <a:pPr lvl="1"/>
            <a:r>
              <a:rPr lang="en-US" dirty="0"/>
              <a:t>Demo </a:t>
            </a:r>
            <a:r>
              <a:rPr lang="en-US" dirty="0">
                <a:sym typeface="Wingdings" panose="05000000000000000000" pitchFamily="2" charset="2"/>
              </a:rPr>
              <a:t></a:t>
            </a:r>
            <a:endParaRPr lang="en-US" dirty="0"/>
          </a:p>
          <a:p>
            <a:pPr lvl="1"/>
            <a:r>
              <a:rPr lang="en-US" dirty="0"/>
              <a:t>Connect to BizTalk using a Logic App</a:t>
            </a:r>
          </a:p>
          <a:p>
            <a:pPr lvl="1"/>
            <a:r>
              <a:rPr lang="en-US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242440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Logic App to BizTalk – 1. Setup an IIS Endpoint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r="45452" b="50363"/>
          <a:stretch/>
        </p:blipFill>
        <p:spPr bwMode="auto">
          <a:xfrm>
            <a:off x="272273" y="1299768"/>
            <a:ext cx="5513916" cy="37096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4"/>
          <a:srcRect l="6907" t="6517" r="2729" b="65652"/>
          <a:stretch/>
        </p:blipFill>
        <p:spPr bwMode="auto">
          <a:xfrm>
            <a:off x="4490045" y="5096348"/>
            <a:ext cx="7650605" cy="18792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80984774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Logic App to BizTalk – 2. Install the Gateway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32983" t="11282" r="20497" b="11495"/>
          <a:stretch/>
        </p:blipFill>
        <p:spPr bwMode="auto">
          <a:xfrm>
            <a:off x="3985989" y="1277665"/>
            <a:ext cx="5976664" cy="57168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15347391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Logic App to BizTalk – 3. Configure Azure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-6" t="6276" r="73208" b="32785"/>
          <a:stretch/>
        </p:blipFill>
        <p:spPr>
          <a:xfrm>
            <a:off x="4490044" y="1048990"/>
            <a:ext cx="4560069" cy="583264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90632413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014" y="472926"/>
            <a:ext cx="11672947" cy="2119277"/>
          </a:xfrm>
        </p:spPr>
        <p:txBody>
          <a:bodyPr/>
          <a:lstStyle/>
          <a:p>
            <a:r>
              <a:rPr lang="en-NZ" dirty="0"/>
              <a:t>What’s New in BizTalk 2016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NZ" dirty="0"/>
              <a:t>Mark Brimble</a:t>
            </a:r>
          </a:p>
          <a:p>
            <a:r>
              <a:rPr lang="en-NZ" sz="1600" dirty="0"/>
              <a:t>Principal Integration Architect, Datacom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NZ" dirty="0"/>
              <a:t>M333</a:t>
            </a:r>
          </a:p>
        </p:txBody>
      </p:sp>
    </p:spTree>
    <p:extLst>
      <p:ext uri="{BB962C8B-B14F-4D97-AF65-F5344CB8AC3E}">
        <p14:creationId xmlns:p14="http://schemas.microsoft.com/office/powerpoint/2010/main" val="183008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Logic App to BizTalk – 4. Configure Logic App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9845" y="982481"/>
            <a:ext cx="8435266" cy="601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64645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Logic App-initiated processing</a:t>
            </a:r>
          </a:p>
        </p:txBody>
      </p:sp>
    </p:spTree>
    <p:extLst>
      <p:ext uri="{BB962C8B-B14F-4D97-AF65-F5344CB8AC3E}">
        <p14:creationId xmlns:p14="http://schemas.microsoft.com/office/powerpoint/2010/main" val="40954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738664"/>
          </a:xfrm>
        </p:spPr>
        <p:txBody>
          <a:bodyPr/>
          <a:lstStyle/>
          <a:p>
            <a:pPr marL="0" indent="0">
              <a:buNone/>
            </a:pPr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2274" y="141337"/>
            <a:ext cx="11889564" cy="917575"/>
          </a:xfrm>
        </p:spPr>
        <p:txBody>
          <a:bodyPr/>
          <a:lstStyle/>
          <a:p>
            <a:r>
              <a:rPr lang="en-NZ" sz="4000" dirty="0"/>
              <a:t>Connect </a:t>
            </a:r>
            <a:r>
              <a:rPr lang="en-NZ" sz="4000" dirty="0" err="1"/>
              <a:t>on-premise</a:t>
            </a:r>
            <a:r>
              <a:rPr lang="en-NZ" sz="4000" dirty="0"/>
              <a:t> LOB apps to SaaS Apps with BizTalk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1892" y="904974"/>
            <a:ext cx="5962797" cy="613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82347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869" y="6163"/>
            <a:ext cx="5822379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66524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8772" r="11287" b="57056"/>
          <a:stretch/>
        </p:blipFill>
        <p:spPr>
          <a:xfrm>
            <a:off x="412466" y="1212849"/>
            <a:ext cx="3312368" cy="30037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188" y="1681583"/>
            <a:ext cx="1830957" cy="233651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/>
          <a:srcRect l="546" t="-598" r="13465" b="50732"/>
          <a:stretch/>
        </p:blipFill>
        <p:spPr>
          <a:xfrm>
            <a:off x="274638" y="5091063"/>
            <a:ext cx="5447362" cy="142510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6"/>
          <a:srcRect r="5832"/>
          <a:stretch/>
        </p:blipFill>
        <p:spPr>
          <a:xfrm>
            <a:off x="8608426" y="1681583"/>
            <a:ext cx="2313636" cy="23365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58627" y="2103816"/>
            <a:ext cx="6735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7371198" y="2123966"/>
            <a:ext cx="7352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54675824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 on-premises LOB to SaaS with BizTalk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3108543"/>
          </a:xfrm>
        </p:spPr>
        <p:txBody>
          <a:bodyPr/>
          <a:lstStyle/>
          <a:p>
            <a:r>
              <a:rPr lang="en-US" dirty="0"/>
              <a:t>What’s new in BizTalk 2016</a:t>
            </a:r>
          </a:p>
          <a:p>
            <a:pPr lvl="1"/>
            <a:endParaRPr lang="en-US" dirty="0"/>
          </a:p>
          <a:p>
            <a:r>
              <a:rPr lang="en-US" dirty="0"/>
              <a:t>Why should you use BizTalk 2016 and SQL Server 2016</a:t>
            </a:r>
          </a:p>
          <a:p>
            <a:pPr lvl="1"/>
            <a:r>
              <a:rPr lang="en-US" dirty="0"/>
              <a:t>HA with SQL 2016 availability groups</a:t>
            </a:r>
          </a:p>
          <a:p>
            <a:pPr lvl="1"/>
            <a:r>
              <a:rPr lang="en-US" dirty="0"/>
              <a:t>Demo</a:t>
            </a:r>
          </a:p>
          <a:p>
            <a:pPr lvl="1"/>
            <a:r>
              <a:rPr lang="en-US" dirty="0"/>
              <a:t>Using the BizTalk Logic App connector</a:t>
            </a:r>
          </a:p>
          <a:p>
            <a:pPr lvl="1"/>
            <a:r>
              <a:rPr lang="en-US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276204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69506" y="1008193"/>
            <a:ext cx="9097710" cy="3238619"/>
            <a:chOff x="623503" y="162677"/>
            <a:chExt cx="8846883" cy="4332354"/>
          </a:xfrm>
        </p:grpSpPr>
        <p:sp>
          <p:nvSpPr>
            <p:cNvPr id="13" name=" 3"/>
            <p:cNvSpPr/>
            <p:nvPr/>
          </p:nvSpPr>
          <p:spPr>
            <a:xfrm>
              <a:off x="623503" y="162677"/>
              <a:ext cx="8595360" cy="4332354"/>
            </a:xfrm>
            <a:prstGeom prst="swooshArrow">
              <a:avLst>
                <a:gd name="adj1" fmla="val 24779"/>
                <a:gd name="adj2" fmla="val 33555"/>
              </a:avLst>
            </a:prstGeom>
            <a:solidFill>
              <a:schemeClr val="accent4"/>
            </a:solidFill>
            <a:ln>
              <a:noFill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20400000"/>
              </a:lightRig>
            </a:scene3d>
            <a:sp3d contourW="6350">
              <a:contourClr>
                <a:schemeClr val="accent1">
                  <a:shade val="25000"/>
                  <a:satMod val="150000"/>
                </a:schemeClr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TextBox 14"/>
            <p:cNvSpPr txBox="1"/>
            <p:nvPr/>
          </p:nvSpPr>
          <p:spPr>
            <a:xfrm rot="21037209">
              <a:off x="3468427" y="1448073"/>
              <a:ext cx="6001959" cy="811900"/>
            </a:xfrm>
            <a:prstGeom prst="rect">
              <a:avLst/>
            </a:prstGeom>
            <a:noFill/>
            <a:scene3d>
              <a:camera prst="orthographicFront">
                <a:rot lat="1200000" lon="0" rev="0"/>
              </a:camera>
              <a:lightRig rig="threePt" dir="t"/>
            </a:scene3d>
            <a:sp3d/>
          </p:spPr>
          <p:txBody>
            <a:bodyPr wrap="square" rtlCol="0">
              <a:prstTxWarp prst="textArchUp">
                <a:avLst>
                  <a:gd name="adj" fmla="val 12887256"/>
                </a:avLst>
              </a:prstTxWarp>
              <a:spAutoFit/>
            </a:bodyPr>
            <a:lstStyle/>
            <a:p>
              <a:pPr defTabSz="524626"/>
              <a:r>
                <a:rPr lang="en-US" sz="1836" dirty="0">
                  <a:solidFill>
                    <a:prstClr val="white"/>
                  </a:solidFill>
                  <a:cs typeface="Segoe UI" pitchFamily="34" charset="0"/>
                </a:rPr>
                <a:t>      CONTINUOUS INNOVATION </a:t>
              </a:r>
            </a:p>
          </p:txBody>
        </p:sp>
      </p:grpSp>
      <p:sp>
        <p:nvSpPr>
          <p:cNvPr id="6" name="Freeform 6"/>
          <p:cNvSpPr>
            <a:spLocks/>
          </p:cNvSpPr>
          <p:nvPr/>
        </p:nvSpPr>
        <p:spPr bwMode="auto">
          <a:xfrm>
            <a:off x="2730818" y="3147299"/>
            <a:ext cx="1010755" cy="2174915"/>
          </a:xfrm>
          <a:prstGeom prst="rect">
            <a:avLst/>
          </a:prstGeom>
          <a:solidFill>
            <a:srgbClr val="7030A0"/>
          </a:solidFill>
          <a:ln w="12700" cap="rnd">
            <a:noFill/>
            <a:prstDash val="solid"/>
            <a:head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43716" tIns="21858" rIns="43716" bIns="21858" rtlCol="0" anchor="t" anchorCtr="0"/>
          <a:lstStyle/>
          <a:p>
            <a:pPr defTabSz="524626"/>
            <a:r>
              <a:rPr lang="en-US" sz="1224" kern="0" dirty="0">
                <a:solidFill>
                  <a:sysClr val="window" lastClr="FFFFFF">
                    <a:alpha val="99000"/>
                  </a:sysClr>
                </a:solidFill>
              </a:rPr>
              <a:t>BizTalk Server</a:t>
            </a:r>
          </a:p>
          <a:p>
            <a:pPr defTabSz="524626"/>
            <a:r>
              <a:rPr lang="en-US" sz="1224" kern="0" dirty="0">
                <a:solidFill>
                  <a:sysClr val="window" lastClr="FFFFFF">
                    <a:alpha val="99000"/>
                  </a:sysClr>
                </a:solidFill>
              </a:rPr>
              <a:t>2002</a:t>
            </a: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3726861" y="2930805"/>
            <a:ext cx="1028509" cy="2355645"/>
          </a:xfrm>
          <a:prstGeom prst="rect">
            <a:avLst/>
          </a:prstGeom>
          <a:solidFill>
            <a:srgbClr val="7030A0"/>
          </a:solidFill>
          <a:ln w="12700" cap="rnd">
            <a:noFill/>
            <a:prstDash val="solid"/>
            <a:head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43716" tIns="21858" rIns="43716" bIns="21858" rtlCol="0" anchor="t" anchorCtr="0"/>
          <a:lstStyle/>
          <a:p>
            <a:pPr defTabSz="524626"/>
            <a:r>
              <a:rPr lang="en-US" sz="1224" kern="0" dirty="0">
                <a:solidFill>
                  <a:sysClr val="window" lastClr="FFFFFF">
                    <a:alpha val="99000"/>
                  </a:sysClr>
                </a:solidFill>
              </a:rPr>
              <a:t>BizTalk Server</a:t>
            </a:r>
          </a:p>
          <a:p>
            <a:pPr defTabSz="524626"/>
            <a:r>
              <a:rPr lang="en-US" sz="1224" kern="0" dirty="0">
                <a:solidFill>
                  <a:sysClr val="window" lastClr="FFFFFF">
                    <a:alpha val="99000"/>
                  </a:sysClr>
                </a:solidFill>
              </a:rPr>
              <a:t>2004</a:t>
            </a:r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4755371" y="2646559"/>
            <a:ext cx="1072380" cy="2644695"/>
          </a:xfrm>
          <a:prstGeom prst="rect">
            <a:avLst/>
          </a:prstGeom>
          <a:solidFill>
            <a:srgbClr val="7030A0"/>
          </a:solidFill>
          <a:ln w="12700" cap="rnd">
            <a:noFill/>
            <a:prstDash val="solid"/>
            <a:head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43716" tIns="21858" rIns="43716" bIns="21858" rtlCol="0" anchor="t" anchorCtr="0"/>
          <a:lstStyle/>
          <a:p>
            <a:pPr defTabSz="524626"/>
            <a:r>
              <a:rPr lang="en-US" sz="1224" kern="0" dirty="0">
                <a:solidFill>
                  <a:sysClr val="window" lastClr="FFFFFF">
                    <a:alpha val="99000"/>
                  </a:sysClr>
                </a:solidFill>
              </a:rPr>
              <a:t>BizTalk Server</a:t>
            </a:r>
          </a:p>
          <a:p>
            <a:pPr defTabSz="524626"/>
            <a:r>
              <a:rPr lang="en-US" sz="1224" kern="0" dirty="0">
                <a:solidFill>
                  <a:sysClr val="window" lastClr="FFFFFF">
                    <a:alpha val="99000"/>
                  </a:sysClr>
                </a:solidFill>
              </a:rPr>
              <a:t>2006</a:t>
            </a:r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5846043" y="2547259"/>
            <a:ext cx="991724" cy="2694045"/>
          </a:xfrm>
          <a:prstGeom prst="rect">
            <a:avLst/>
          </a:prstGeom>
          <a:solidFill>
            <a:srgbClr val="7030A0"/>
          </a:solidFill>
          <a:ln w="12700" cap="rnd">
            <a:noFill/>
            <a:prstDash val="solid"/>
            <a:head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43716" tIns="21858" rIns="43716" bIns="21858" rtlCol="0" anchor="t" anchorCtr="0"/>
          <a:lstStyle/>
          <a:p>
            <a:pPr defTabSz="524626"/>
            <a:r>
              <a:rPr lang="en-US" sz="1224" kern="0" dirty="0">
                <a:solidFill>
                  <a:sysClr val="window" lastClr="FFFFFF">
                    <a:alpha val="99000"/>
                  </a:sysClr>
                </a:solidFill>
              </a:rPr>
              <a:t>BizTalk Server</a:t>
            </a:r>
          </a:p>
          <a:p>
            <a:pPr defTabSz="524626"/>
            <a:r>
              <a:rPr lang="en-US" sz="1224" kern="0" dirty="0">
                <a:solidFill>
                  <a:sysClr val="window" lastClr="FFFFFF">
                    <a:alpha val="99000"/>
                  </a:sysClr>
                </a:solidFill>
              </a:rPr>
              <a:t>2006 R2</a:t>
            </a:r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6812726" y="2324547"/>
            <a:ext cx="1066153" cy="2961902"/>
          </a:xfrm>
          <a:prstGeom prst="rect">
            <a:avLst/>
          </a:prstGeom>
          <a:solidFill>
            <a:srgbClr val="7030A0"/>
          </a:solidFill>
          <a:ln w="12700" cap="rnd">
            <a:noFill/>
            <a:prstDash val="solid"/>
            <a:head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43716" tIns="21858" rIns="43716" bIns="21858" rtlCol="0" anchor="t" anchorCtr="0"/>
          <a:lstStyle/>
          <a:p>
            <a:pPr defTabSz="524626"/>
            <a:r>
              <a:rPr lang="en-US" sz="1224" kern="0" dirty="0">
                <a:solidFill>
                  <a:sysClr val="window" lastClr="FFFFFF">
                    <a:alpha val="99000"/>
                  </a:sysClr>
                </a:solidFill>
              </a:rPr>
              <a:t>BizTalk Server</a:t>
            </a:r>
          </a:p>
          <a:p>
            <a:pPr defTabSz="524626"/>
            <a:r>
              <a:rPr lang="en-US" sz="1224" kern="0" dirty="0">
                <a:solidFill>
                  <a:sysClr val="window" lastClr="FFFFFF">
                    <a:alpha val="99000"/>
                  </a:sysClr>
                </a:solidFill>
              </a:rPr>
              <a:t>2009</a:t>
            </a:r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7866351" y="2073998"/>
            <a:ext cx="1037894" cy="3237153"/>
          </a:xfrm>
          <a:prstGeom prst="rect">
            <a:avLst/>
          </a:prstGeom>
          <a:solidFill>
            <a:srgbClr val="7030A0"/>
          </a:solidFill>
          <a:ln w="12700" cap="rnd">
            <a:noFill/>
            <a:prstDash val="solid"/>
            <a:head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43716" tIns="21858" rIns="43716" bIns="21858" rtlCol="0" anchor="t" anchorCtr="0"/>
          <a:lstStyle/>
          <a:p>
            <a:pPr defTabSz="524626"/>
            <a:r>
              <a:rPr lang="en-US" sz="1224" kern="0" dirty="0">
                <a:solidFill>
                  <a:sysClr val="window" lastClr="FFFFFF">
                    <a:alpha val="99000"/>
                  </a:sysClr>
                </a:solidFill>
              </a:rPr>
              <a:t>BizTalk Server</a:t>
            </a:r>
          </a:p>
          <a:p>
            <a:pPr defTabSz="524626"/>
            <a:r>
              <a:rPr lang="en-US" sz="1224" kern="0" dirty="0">
                <a:solidFill>
                  <a:sysClr val="window" lastClr="FFFFFF">
                    <a:alpha val="99000"/>
                  </a:sysClr>
                </a:solidFill>
              </a:rPr>
              <a:t>2010</a:t>
            </a:r>
          </a:p>
        </p:txBody>
      </p:sp>
      <p:sp>
        <p:nvSpPr>
          <p:cNvPr id="4" name="Freeform 6"/>
          <p:cNvSpPr>
            <a:spLocks/>
          </p:cNvSpPr>
          <p:nvPr/>
        </p:nvSpPr>
        <p:spPr bwMode="auto">
          <a:xfrm>
            <a:off x="1691439" y="3336328"/>
            <a:ext cx="1036257" cy="1974823"/>
          </a:xfrm>
          <a:prstGeom prst="rect">
            <a:avLst/>
          </a:prstGeom>
          <a:solidFill>
            <a:srgbClr val="7030A0"/>
          </a:solidFill>
          <a:ln w="12700" cap="rnd">
            <a:noFill/>
            <a:prstDash val="solid"/>
            <a:head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43716" tIns="21858" rIns="43716" bIns="21858" rtlCol="0" anchor="t" anchorCtr="0"/>
          <a:lstStyle/>
          <a:p>
            <a:pPr defTabSz="524626"/>
            <a:r>
              <a:rPr lang="en-US" sz="1224" kern="0" dirty="0">
                <a:solidFill>
                  <a:sysClr val="window" lastClr="FFFFFF">
                    <a:alpha val="99000"/>
                  </a:sysClr>
                </a:solidFill>
              </a:rPr>
              <a:t>BizTalk Server</a:t>
            </a:r>
          </a:p>
          <a:p>
            <a:pPr defTabSz="524626"/>
            <a:r>
              <a:rPr lang="en-US" sz="1224" kern="0" dirty="0">
                <a:solidFill>
                  <a:sysClr val="window" lastClr="FFFFFF">
                    <a:alpha val="99000"/>
                  </a:sysClr>
                </a:solidFill>
              </a:rPr>
              <a:t>2000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556437" y="5043293"/>
            <a:ext cx="9323605" cy="778482"/>
          </a:xfrm>
          <a:prstGeom prst="rect">
            <a:avLst/>
          </a:prstGeom>
          <a:solidFill>
            <a:schemeClr val="bg2"/>
          </a:solidFill>
          <a:ln w="15875"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52465" tIns="26233" rIns="52465" bIns="26233" numCol="1" rtlCol="0" anchor="ctr" anchorCtr="0" compatLnSpc="1">
            <a:prstTxWarp prst="textNoShape">
              <a:avLst/>
            </a:prstTxWarp>
          </a:bodyPr>
          <a:lstStyle/>
          <a:p>
            <a:pPr algn="ctr" defTabSz="524501"/>
            <a:endParaRPr lang="en-US" sz="1224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410107" y="49877"/>
            <a:ext cx="8471147" cy="932603"/>
          </a:xfrm>
        </p:spPr>
        <p:txBody>
          <a:bodyPr/>
          <a:lstStyle/>
          <a:p>
            <a:pPr algn="ctr"/>
            <a:r>
              <a:rPr lang="en-US" dirty="0"/>
              <a:t>Where are we?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00334" y="5105715"/>
            <a:ext cx="1027362" cy="475894"/>
          </a:xfrm>
          <a:prstGeom prst="rect">
            <a:avLst/>
          </a:prstGeom>
          <a:solidFill>
            <a:schemeClr val="accent3"/>
          </a:solidFill>
        </p:spPr>
        <p:txBody>
          <a:bodyPr wrap="none" lIns="52467" tIns="26234" rIns="52467" bIns="26234" rtlCol="0" anchor="ctr">
            <a:noAutofit/>
          </a:bodyPr>
          <a:lstStyle/>
          <a:p>
            <a:pPr marL="2733" indent="-2733" defTabSz="524626">
              <a:lnSpc>
                <a:spcPct val="80000"/>
              </a:lnSpc>
            </a:pPr>
            <a:r>
              <a:rPr lang="en-US" sz="1224" dirty="0">
                <a:solidFill>
                  <a:srgbClr val="FFFFFF">
                    <a:alpha val="99000"/>
                  </a:srgbClr>
                </a:solidFill>
                <a:ea typeface="Segoe UI" pitchFamily="34" charset="0"/>
                <a:cs typeface="Segoe UI" pitchFamily="34" charset="0"/>
              </a:rPr>
              <a:t>500 </a:t>
            </a:r>
            <a:br>
              <a:rPr lang="en-US" sz="1224" dirty="0">
                <a:solidFill>
                  <a:srgbClr val="FFFFFF">
                    <a:alpha val="99000"/>
                  </a:srgbClr>
                </a:solidFill>
                <a:ea typeface="Segoe UI" pitchFamily="34" charset="0"/>
                <a:cs typeface="Segoe UI" pitchFamily="34" charset="0"/>
              </a:rPr>
            </a:br>
            <a:r>
              <a:rPr lang="en-US" sz="1224" dirty="0">
                <a:solidFill>
                  <a:srgbClr val="FFFFFF">
                    <a:alpha val="99000"/>
                  </a:srgbClr>
                </a:solidFill>
                <a:ea typeface="Segoe UI" pitchFamily="34" charset="0"/>
                <a:cs typeface="Segoe UI" pitchFamily="34" charset="0"/>
              </a:rPr>
              <a:t>Customers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64256" y="5102831"/>
            <a:ext cx="1006140" cy="475894"/>
          </a:xfrm>
          <a:prstGeom prst="rect">
            <a:avLst/>
          </a:prstGeom>
          <a:solidFill>
            <a:schemeClr val="accent3"/>
          </a:solidFill>
        </p:spPr>
        <p:txBody>
          <a:bodyPr wrap="none" lIns="52467" tIns="26234" rIns="52467" bIns="26234" rtlCol="0" anchor="ctr">
            <a:noAutofit/>
          </a:bodyPr>
          <a:lstStyle/>
          <a:p>
            <a:pPr marL="2733" indent="-2733" defTabSz="524626">
              <a:lnSpc>
                <a:spcPct val="80000"/>
              </a:lnSpc>
            </a:pPr>
            <a:r>
              <a:rPr lang="en-US" sz="1224" dirty="0">
                <a:solidFill>
                  <a:srgbClr val="FFFFFF">
                    <a:alpha val="99000"/>
                  </a:srgbClr>
                </a:solidFill>
                <a:ea typeface="Segoe UI" pitchFamily="34" charset="0"/>
                <a:cs typeface="Segoe UI" pitchFamily="34" charset="0"/>
              </a:rPr>
              <a:t>2,000</a:t>
            </a:r>
            <a:br>
              <a:rPr lang="en-US" sz="1224" dirty="0">
                <a:solidFill>
                  <a:srgbClr val="FFFFFF">
                    <a:alpha val="99000"/>
                  </a:srgbClr>
                </a:solidFill>
                <a:ea typeface="Segoe UI" pitchFamily="34" charset="0"/>
                <a:cs typeface="Segoe UI" pitchFamily="34" charset="0"/>
              </a:rPr>
            </a:br>
            <a:r>
              <a:rPr lang="en-US" sz="1224" dirty="0">
                <a:solidFill>
                  <a:srgbClr val="FFFFFF">
                    <a:alpha val="99000"/>
                  </a:srgbClr>
                </a:solidFill>
                <a:ea typeface="Segoe UI" pitchFamily="34" charset="0"/>
                <a:cs typeface="Segoe UI" pitchFamily="34" charset="0"/>
              </a:rPr>
              <a:t>Customers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18253" y="5117718"/>
            <a:ext cx="937117" cy="475894"/>
          </a:xfrm>
          <a:prstGeom prst="rect">
            <a:avLst/>
          </a:prstGeom>
          <a:solidFill>
            <a:schemeClr val="accent3"/>
          </a:solidFill>
        </p:spPr>
        <p:txBody>
          <a:bodyPr wrap="none" lIns="52467" tIns="26234" rIns="52467" bIns="26234" rtlCol="0" anchor="ctr">
            <a:noAutofit/>
          </a:bodyPr>
          <a:lstStyle/>
          <a:p>
            <a:pPr marL="2733" indent="-2733" defTabSz="524626">
              <a:lnSpc>
                <a:spcPct val="80000"/>
              </a:lnSpc>
            </a:pPr>
            <a:r>
              <a:rPr lang="en-US" sz="1224" dirty="0">
                <a:solidFill>
                  <a:srgbClr val="FFFFFF">
                    <a:alpha val="99000"/>
                  </a:srgbClr>
                </a:solidFill>
                <a:ea typeface="Segoe UI" pitchFamily="34" charset="0"/>
                <a:cs typeface="Segoe UI" pitchFamily="34" charset="0"/>
              </a:rPr>
              <a:t>4,000</a:t>
            </a:r>
            <a:br>
              <a:rPr lang="en-US" sz="1224" dirty="0">
                <a:solidFill>
                  <a:srgbClr val="FFFFFF">
                    <a:alpha val="99000"/>
                  </a:srgbClr>
                </a:solidFill>
                <a:ea typeface="Segoe UI" pitchFamily="34" charset="0"/>
                <a:cs typeface="Segoe UI" pitchFamily="34" charset="0"/>
              </a:rPr>
            </a:br>
            <a:r>
              <a:rPr lang="en-US" sz="1224" dirty="0">
                <a:solidFill>
                  <a:srgbClr val="FFFFFF">
                    <a:alpha val="99000"/>
                  </a:srgbClr>
                </a:solidFill>
                <a:ea typeface="Segoe UI" pitchFamily="34" charset="0"/>
                <a:cs typeface="Segoe UI" pitchFamily="34" charset="0"/>
              </a:rPr>
              <a:t>Customers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86257" y="5117718"/>
            <a:ext cx="1041494" cy="475894"/>
          </a:xfrm>
          <a:prstGeom prst="rect">
            <a:avLst/>
          </a:prstGeom>
          <a:solidFill>
            <a:schemeClr val="accent3"/>
          </a:solidFill>
        </p:spPr>
        <p:txBody>
          <a:bodyPr wrap="none" lIns="52467" tIns="26234" rIns="52467" bIns="26234" rtlCol="0" anchor="ctr">
            <a:noAutofit/>
          </a:bodyPr>
          <a:lstStyle/>
          <a:p>
            <a:pPr marL="2733" indent="-2733" defTabSz="524626">
              <a:lnSpc>
                <a:spcPct val="80000"/>
              </a:lnSpc>
            </a:pPr>
            <a:r>
              <a:rPr lang="en-US" sz="1224" dirty="0">
                <a:solidFill>
                  <a:srgbClr val="FFFFFF">
                    <a:alpha val="99000"/>
                  </a:srgbClr>
                </a:solidFill>
                <a:ea typeface="Segoe UI" pitchFamily="34" charset="0"/>
                <a:cs typeface="Segoe UI" pitchFamily="34" charset="0"/>
              </a:rPr>
              <a:t>7,000</a:t>
            </a:r>
            <a:br>
              <a:rPr lang="en-US" sz="1224" dirty="0">
                <a:solidFill>
                  <a:srgbClr val="FFFFFF">
                    <a:alpha val="99000"/>
                  </a:srgbClr>
                </a:solidFill>
                <a:ea typeface="Segoe UI" pitchFamily="34" charset="0"/>
                <a:cs typeface="Segoe UI" pitchFamily="34" charset="0"/>
              </a:rPr>
            </a:br>
            <a:r>
              <a:rPr lang="en-US" sz="1224" dirty="0">
                <a:solidFill>
                  <a:srgbClr val="FFFFFF">
                    <a:alpha val="99000"/>
                  </a:srgbClr>
                </a:solidFill>
                <a:ea typeface="Segoe UI" pitchFamily="34" charset="0"/>
                <a:cs typeface="Segoe UI" pitchFamily="34" charset="0"/>
              </a:rPr>
              <a:t>Customers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841376" y="5119009"/>
            <a:ext cx="996391" cy="475894"/>
          </a:xfrm>
          <a:prstGeom prst="rect">
            <a:avLst/>
          </a:prstGeom>
          <a:solidFill>
            <a:schemeClr val="accent3"/>
          </a:solidFill>
        </p:spPr>
        <p:txBody>
          <a:bodyPr wrap="none" lIns="52467" tIns="26234" rIns="52467" bIns="26234" rtlCol="0" anchor="ctr">
            <a:noAutofit/>
          </a:bodyPr>
          <a:lstStyle/>
          <a:p>
            <a:pPr marL="2733" indent="-2733" defTabSz="524626">
              <a:lnSpc>
                <a:spcPct val="80000"/>
              </a:lnSpc>
            </a:pPr>
            <a:r>
              <a:rPr lang="en-US" sz="1224" dirty="0">
                <a:solidFill>
                  <a:srgbClr val="FFFFFF">
                    <a:alpha val="99000"/>
                  </a:srgbClr>
                </a:solidFill>
                <a:ea typeface="Segoe UI" pitchFamily="34" charset="0"/>
                <a:cs typeface="Segoe UI" pitchFamily="34" charset="0"/>
              </a:rPr>
              <a:t>8,500</a:t>
            </a:r>
            <a:br>
              <a:rPr lang="en-US" sz="1224" dirty="0">
                <a:solidFill>
                  <a:srgbClr val="FFFFFF">
                    <a:alpha val="99000"/>
                  </a:srgbClr>
                </a:solidFill>
                <a:ea typeface="Segoe UI" pitchFamily="34" charset="0"/>
                <a:cs typeface="Segoe UI" pitchFamily="34" charset="0"/>
              </a:rPr>
            </a:br>
            <a:r>
              <a:rPr lang="en-US" sz="1224" dirty="0">
                <a:solidFill>
                  <a:srgbClr val="FFFFFF">
                    <a:alpha val="99000"/>
                  </a:srgbClr>
                </a:solidFill>
                <a:ea typeface="Segoe UI" pitchFamily="34" charset="0"/>
                <a:cs typeface="Segoe UI" pitchFamily="34" charset="0"/>
              </a:rPr>
              <a:t>Customers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805463" y="5117718"/>
            <a:ext cx="1073416" cy="475894"/>
          </a:xfrm>
          <a:prstGeom prst="rect">
            <a:avLst/>
          </a:prstGeom>
          <a:solidFill>
            <a:schemeClr val="accent3"/>
          </a:solidFill>
        </p:spPr>
        <p:txBody>
          <a:bodyPr wrap="none" lIns="52467" tIns="26234" rIns="52467" bIns="26234" rtlCol="0" anchor="ctr">
            <a:noAutofit/>
          </a:bodyPr>
          <a:lstStyle/>
          <a:p>
            <a:pPr marL="2733" indent="-2733" defTabSz="524626">
              <a:lnSpc>
                <a:spcPct val="80000"/>
              </a:lnSpc>
            </a:pPr>
            <a:r>
              <a:rPr lang="en-US" sz="1224" dirty="0">
                <a:solidFill>
                  <a:srgbClr val="FFFFFF">
                    <a:alpha val="99000"/>
                  </a:srgbClr>
                </a:solidFill>
                <a:ea typeface="Segoe UI" pitchFamily="34" charset="0"/>
                <a:cs typeface="Segoe UI" pitchFamily="34" charset="0"/>
              </a:rPr>
              <a:t>10,500</a:t>
            </a:r>
            <a:br>
              <a:rPr lang="en-US" sz="1224" dirty="0">
                <a:solidFill>
                  <a:srgbClr val="FFFFFF">
                    <a:alpha val="99000"/>
                  </a:srgbClr>
                </a:solidFill>
                <a:ea typeface="Segoe UI" pitchFamily="34" charset="0"/>
                <a:cs typeface="Segoe UI" pitchFamily="34" charset="0"/>
              </a:rPr>
            </a:br>
            <a:r>
              <a:rPr lang="en-US" sz="1224" dirty="0">
                <a:solidFill>
                  <a:srgbClr val="FFFFFF">
                    <a:alpha val="99000"/>
                  </a:srgbClr>
                </a:solidFill>
                <a:ea typeface="Segoe UI" pitchFamily="34" charset="0"/>
                <a:cs typeface="Segoe UI" pitchFamily="34" charset="0"/>
              </a:rPr>
              <a:t>Customers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756815" y="4235566"/>
            <a:ext cx="1139360" cy="490867"/>
          </a:xfrm>
          <a:prstGeom prst="rect">
            <a:avLst/>
          </a:prstGeom>
        </p:spPr>
        <p:txBody>
          <a:bodyPr wrap="square" lIns="43716" tIns="21858" rIns="0" bIns="21858">
            <a:spAutoFit/>
          </a:bodyPr>
          <a:lstStyle/>
          <a:p>
            <a:pPr marL="132362" lvl="2" indent="-132362" defTabSz="699419">
              <a:lnSpc>
                <a:spcPct val="90000"/>
              </a:lnSpc>
              <a:spcBef>
                <a:spcPct val="20000"/>
              </a:spcBef>
              <a:buSzPct val="90000"/>
              <a:buBlip>
                <a:blip r:embed="rId3"/>
              </a:buBlip>
            </a:pPr>
            <a:r>
              <a:rPr lang="en-US" sz="918" dirty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rPr>
              <a:t>Messaging</a:t>
            </a:r>
          </a:p>
          <a:p>
            <a:pPr marL="132362" lvl="2" indent="-132362" defTabSz="699419">
              <a:lnSpc>
                <a:spcPct val="90000"/>
              </a:lnSpc>
              <a:spcBef>
                <a:spcPct val="20000"/>
              </a:spcBef>
              <a:buSzPct val="90000"/>
              <a:buBlip>
                <a:blip r:embed="rId3"/>
              </a:buBlip>
            </a:pPr>
            <a:r>
              <a:rPr lang="en-US" sz="918" dirty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rPr>
              <a:t>XML tools</a:t>
            </a:r>
          </a:p>
          <a:p>
            <a:pPr marL="132362" lvl="2" indent="-132362" defTabSz="699419">
              <a:lnSpc>
                <a:spcPct val="90000"/>
              </a:lnSpc>
              <a:spcBef>
                <a:spcPct val="20000"/>
              </a:spcBef>
              <a:buSzPct val="90000"/>
              <a:buBlip>
                <a:blip r:embed="rId3"/>
              </a:buBlip>
            </a:pPr>
            <a:r>
              <a:rPr lang="en-US" sz="918" dirty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rPr>
              <a:t>XLang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737580" y="3864536"/>
            <a:ext cx="1075431" cy="908751"/>
          </a:xfrm>
          <a:prstGeom prst="rect">
            <a:avLst/>
          </a:prstGeom>
        </p:spPr>
        <p:txBody>
          <a:bodyPr wrap="square" lIns="43716" tIns="21858" rIns="0" bIns="21858">
            <a:spAutoFit/>
          </a:bodyPr>
          <a:lstStyle/>
          <a:p>
            <a:pPr marL="132362" lvl="2" indent="-132362" defTabSz="699419">
              <a:lnSpc>
                <a:spcPct val="90000"/>
              </a:lnSpc>
              <a:spcBef>
                <a:spcPct val="20000"/>
              </a:spcBef>
              <a:buSzPct val="90000"/>
              <a:buBlip>
                <a:blip r:embed="rId3"/>
              </a:buBlip>
            </a:pPr>
            <a:r>
              <a:rPr lang="en-US" sz="918" dirty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rPr>
              <a:t>Deployment Tools</a:t>
            </a:r>
          </a:p>
          <a:p>
            <a:pPr marL="132362" lvl="2" indent="-132362" defTabSz="699419">
              <a:lnSpc>
                <a:spcPct val="90000"/>
              </a:lnSpc>
              <a:spcBef>
                <a:spcPct val="20000"/>
              </a:spcBef>
              <a:buSzPct val="90000"/>
              <a:buBlip>
                <a:blip r:embed="rId3"/>
              </a:buBlip>
            </a:pPr>
            <a:r>
              <a:rPr lang="en-US" sz="918" dirty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rPr>
              <a:t>XSD</a:t>
            </a:r>
          </a:p>
          <a:p>
            <a:pPr marL="132362" lvl="2" indent="-132362" defTabSz="699419">
              <a:lnSpc>
                <a:spcPct val="90000"/>
              </a:lnSpc>
              <a:spcBef>
                <a:spcPct val="20000"/>
              </a:spcBef>
              <a:buSzPct val="90000"/>
              <a:buBlip>
                <a:blip r:embed="rId3"/>
              </a:buBlip>
            </a:pPr>
            <a:r>
              <a:rPr lang="en-US" sz="918" dirty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rPr>
              <a:t>EAI (partner adapters)</a:t>
            </a:r>
          </a:p>
          <a:p>
            <a:pPr marL="132362" lvl="2" indent="-132362" defTabSz="699419">
              <a:lnSpc>
                <a:spcPct val="90000"/>
              </a:lnSpc>
              <a:spcBef>
                <a:spcPct val="20000"/>
              </a:spcBef>
              <a:buSzPct val="90000"/>
              <a:buBlip>
                <a:blip r:embed="rId3"/>
              </a:buBlip>
            </a:pPr>
            <a:r>
              <a:rPr lang="en-US" sz="918" dirty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rPr>
              <a:t>Vertical B2B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789008" y="3660816"/>
            <a:ext cx="1234249" cy="1096112"/>
          </a:xfrm>
          <a:prstGeom prst="rect">
            <a:avLst/>
          </a:prstGeom>
        </p:spPr>
        <p:txBody>
          <a:bodyPr wrap="square" lIns="43716" tIns="21858" rIns="0" bIns="21858">
            <a:spAutoFit/>
          </a:bodyPr>
          <a:lstStyle/>
          <a:p>
            <a:pPr marL="132362" lvl="2" indent="-132362" defTabSz="699419">
              <a:lnSpc>
                <a:spcPct val="90000"/>
              </a:lnSpc>
              <a:spcBef>
                <a:spcPct val="20000"/>
              </a:spcBef>
              <a:buSzPct val="90000"/>
              <a:buBlip>
                <a:blip r:embed="rId3"/>
              </a:buBlip>
            </a:pPr>
            <a:r>
              <a:rPr lang="en-US" sz="918" dirty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rPr>
              <a:t>VS + .NET</a:t>
            </a:r>
          </a:p>
          <a:p>
            <a:pPr marL="132362" lvl="2" indent="-132362" defTabSz="699419">
              <a:lnSpc>
                <a:spcPct val="90000"/>
              </a:lnSpc>
              <a:spcBef>
                <a:spcPct val="20000"/>
              </a:spcBef>
              <a:buSzPct val="90000"/>
              <a:buBlip>
                <a:blip r:embed="rId3"/>
              </a:buBlip>
            </a:pPr>
            <a:r>
              <a:rPr lang="en-US" sz="918" dirty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rPr>
              <a:t>Messaging + Orchestration</a:t>
            </a:r>
          </a:p>
          <a:p>
            <a:pPr marL="132362" lvl="2" indent="-132362" defTabSz="699419">
              <a:lnSpc>
                <a:spcPct val="90000"/>
              </a:lnSpc>
              <a:spcBef>
                <a:spcPct val="20000"/>
              </a:spcBef>
              <a:buSzPct val="90000"/>
              <a:buBlip>
                <a:blip r:embed="rId3"/>
              </a:buBlip>
            </a:pPr>
            <a:r>
              <a:rPr lang="en-US" sz="918" dirty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rPr>
              <a:t>BRE</a:t>
            </a:r>
          </a:p>
          <a:p>
            <a:pPr marL="132362" lvl="2" indent="-132362" defTabSz="699419">
              <a:lnSpc>
                <a:spcPct val="90000"/>
              </a:lnSpc>
              <a:spcBef>
                <a:spcPct val="20000"/>
              </a:spcBef>
              <a:buSzPct val="90000"/>
              <a:buBlip>
                <a:blip r:embed="rId3"/>
              </a:buBlip>
            </a:pPr>
            <a:r>
              <a:rPr lang="en-US" sz="918" dirty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rPr>
              <a:t>Routing</a:t>
            </a:r>
          </a:p>
          <a:p>
            <a:pPr marL="132362" lvl="2" indent="-132362" defTabSz="699419">
              <a:lnSpc>
                <a:spcPct val="90000"/>
              </a:lnSpc>
              <a:spcBef>
                <a:spcPct val="20000"/>
              </a:spcBef>
              <a:buSzPct val="90000"/>
              <a:buBlip>
                <a:blip r:embed="rId3"/>
              </a:buBlip>
            </a:pPr>
            <a:r>
              <a:rPr lang="en-US" sz="918" dirty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rPr>
              <a:t>BAM</a:t>
            </a:r>
          </a:p>
          <a:p>
            <a:pPr marL="132362" lvl="2" indent="-132362" defTabSz="699419">
              <a:lnSpc>
                <a:spcPct val="90000"/>
              </a:lnSpc>
              <a:spcBef>
                <a:spcPct val="20000"/>
              </a:spcBef>
              <a:buSzPct val="90000"/>
              <a:buBlip>
                <a:blip r:embed="rId3"/>
              </a:buBlip>
            </a:pPr>
            <a:r>
              <a:rPr lang="en-US" sz="918" dirty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rPr>
              <a:t>Scale-out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770082" y="3658012"/>
            <a:ext cx="1139360" cy="779069"/>
          </a:xfrm>
          <a:prstGeom prst="rect">
            <a:avLst/>
          </a:prstGeom>
        </p:spPr>
        <p:txBody>
          <a:bodyPr wrap="square" lIns="43716" tIns="21858" rIns="0" bIns="21858">
            <a:spAutoFit/>
          </a:bodyPr>
          <a:lstStyle/>
          <a:p>
            <a:pPr marL="132362" lvl="2" indent="-132362" defTabSz="699419">
              <a:lnSpc>
                <a:spcPct val="90000"/>
              </a:lnSpc>
              <a:spcBef>
                <a:spcPct val="20000"/>
              </a:spcBef>
              <a:buSzPct val="90000"/>
              <a:buBlip>
                <a:blip r:embed="rId3"/>
              </a:buBlip>
            </a:pPr>
            <a:r>
              <a:rPr lang="en-US" sz="918" dirty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rPr>
              <a:t>Simplified configuration </a:t>
            </a:r>
          </a:p>
          <a:p>
            <a:pPr marL="132362" lvl="2" indent="-132362" defTabSz="699419">
              <a:lnSpc>
                <a:spcPct val="90000"/>
              </a:lnSpc>
              <a:spcBef>
                <a:spcPct val="20000"/>
              </a:spcBef>
              <a:buSzPct val="90000"/>
              <a:buBlip>
                <a:blip r:embed="rId3"/>
              </a:buBlip>
            </a:pPr>
            <a:r>
              <a:rPr lang="en-US" sz="918" dirty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rPr>
              <a:t>Adapters in box</a:t>
            </a:r>
          </a:p>
          <a:p>
            <a:pPr marL="132362" lvl="2" indent="-132362" defTabSz="699419">
              <a:lnSpc>
                <a:spcPct val="90000"/>
              </a:lnSpc>
              <a:spcBef>
                <a:spcPct val="20000"/>
              </a:spcBef>
              <a:buSzPct val="90000"/>
              <a:buBlip>
                <a:blip r:embed="rId3"/>
              </a:buBlip>
            </a:pPr>
            <a:r>
              <a:rPr lang="en-US" sz="918" dirty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rPr>
              <a:t>Runtime+</a:t>
            </a:r>
          </a:p>
          <a:p>
            <a:pPr marL="132362" lvl="2" indent="-132362" defTabSz="699419">
              <a:lnSpc>
                <a:spcPct val="90000"/>
              </a:lnSpc>
              <a:spcBef>
                <a:spcPct val="20000"/>
              </a:spcBef>
              <a:buSzPct val="90000"/>
              <a:buBlip>
                <a:blip r:embed="rId3"/>
              </a:buBlip>
            </a:pPr>
            <a:r>
              <a:rPr lang="en-US" sz="918" dirty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rPr>
              <a:t>BAM+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780099" y="3645415"/>
            <a:ext cx="1139360" cy="1283473"/>
          </a:xfrm>
          <a:prstGeom prst="rect">
            <a:avLst/>
          </a:prstGeom>
        </p:spPr>
        <p:txBody>
          <a:bodyPr wrap="square" lIns="43716" tIns="21858" rIns="0" bIns="21858">
            <a:spAutoFit/>
          </a:bodyPr>
          <a:lstStyle/>
          <a:p>
            <a:pPr marL="132362" lvl="2" indent="-132362" defTabSz="699419">
              <a:lnSpc>
                <a:spcPct val="90000"/>
              </a:lnSpc>
              <a:spcBef>
                <a:spcPct val="20000"/>
              </a:spcBef>
              <a:buSzPct val="90000"/>
              <a:buBlip>
                <a:blip r:embed="rId3"/>
              </a:buBlip>
            </a:pPr>
            <a:r>
              <a:rPr lang="en-US" sz="918" dirty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rPr>
              <a:t>EDI/AS2</a:t>
            </a:r>
          </a:p>
          <a:p>
            <a:pPr marL="132362" lvl="2" indent="-132362" defTabSz="699419">
              <a:lnSpc>
                <a:spcPct val="90000"/>
              </a:lnSpc>
              <a:spcBef>
                <a:spcPct val="20000"/>
              </a:spcBef>
              <a:buSzPct val="90000"/>
              <a:buBlip>
                <a:blip r:embed="rId3"/>
              </a:buBlip>
            </a:pPr>
            <a:r>
              <a:rPr lang="en-US" sz="918" dirty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rPr>
              <a:t>RFID</a:t>
            </a:r>
          </a:p>
          <a:p>
            <a:pPr marL="132362" lvl="2" indent="-132362" defTabSz="699419">
              <a:lnSpc>
                <a:spcPct val="90000"/>
              </a:lnSpc>
              <a:spcBef>
                <a:spcPct val="20000"/>
              </a:spcBef>
              <a:buSzPct val="90000"/>
              <a:buBlip>
                <a:blip r:embed="rId3"/>
              </a:buBlip>
            </a:pPr>
            <a:r>
              <a:rPr lang="en-US" sz="918" dirty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rPr>
              <a:t>WCF support </a:t>
            </a:r>
          </a:p>
          <a:p>
            <a:pPr marL="132362" lvl="2" indent="-132362" defTabSz="699419">
              <a:lnSpc>
                <a:spcPct val="90000"/>
              </a:lnSpc>
              <a:spcBef>
                <a:spcPct val="20000"/>
              </a:spcBef>
              <a:buSzPct val="90000"/>
              <a:buBlip>
                <a:blip r:embed="rId3"/>
              </a:buBlip>
            </a:pPr>
            <a:r>
              <a:rPr lang="en-US" sz="918" dirty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rPr>
              <a:t>Adapter Pack</a:t>
            </a:r>
          </a:p>
          <a:p>
            <a:pPr marL="132362" lvl="2" indent="-132362" defTabSz="699419">
              <a:lnSpc>
                <a:spcPct val="90000"/>
              </a:lnSpc>
              <a:spcBef>
                <a:spcPct val="20000"/>
              </a:spcBef>
              <a:buSzPct val="90000"/>
              <a:buBlip>
                <a:blip r:embed="rId3"/>
              </a:buBlip>
            </a:pPr>
            <a:r>
              <a:rPr lang="en-US" sz="918" dirty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rPr>
              <a:t>Adapter SDK</a:t>
            </a:r>
          </a:p>
          <a:p>
            <a:pPr marL="132362" lvl="2" indent="-132362" defTabSz="699419">
              <a:lnSpc>
                <a:spcPct val="90000"/>
              </a:lnSpc>
              <a:spcBef>
                <a:spcPct val="20000"/>
              </a:spcBef>
              <a:buSzPct val="90000"/>
              <a:buBlip>
                <a:blip r:embed="rId3"/>
              </a:buBlip>
            </a:pPr>
            <a:r>
              <a:rPr lang="en-US" sz="918" dirty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rPr>
              <a:t>HIS 2006</a:t>
            </a:r>
          </a:p>
          <a:p>
            <a:pPr marL="132362" lvl="2" indent="-132362" defTabSz="699419">
              <a:lnSpc>
                <a:spcPct val="90000"/>
              </a:lnSpc>
              <a:spcBef>
                <a:spcPct val="20000"/>
              </a:spcBef>
              <a:buSzPct val="90000"/>
              <a:buBlip>
                <a:blip r:embed="rId3"/>
              </a:buBlip>
            </a:pPr>
            <a:r>
              <a:rPr lang="en-US" sz="918" dirty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rPr>
              <a:t>BAHS</a:t>
            </a:r>
          </a:p>
          <a:p>
            <a:pPr marL="132362" lvl="2" indent="-132362" defTabSz="699419">
              <a:lnSpc>
                <a:spcPct val="90000"/>
              </a:lnSpc>
              <a:spcBef>
                <a:spcPct val="20000"/>
              </a:spcBef>
              <a:buSzPct val="90000"/>
              <a:buBlip>
                <a:blip r:embed="rId3"/>
              </a:buBlip>
            </a:pPr>
            <a:endParaRPr lang="en-US" sz="918" dirty="0">
              <a:gradFill>
                <a:gsLst>
                  <a:gs pos="0">
                    <a:srgbClr val="FFFFFF"/>
                  </a:gs>
                  <a:gs pos="8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805463" y="3658013"/>
            <a:ext cx="1139360" cy="1124952"/>
          </a:xfrm>
          <a:prstGeom prst="rect">
            <a:avLst/>
          </a:prstGeom>
        </p:spPr>
        <p:txBody>
          <a:bodyPr wrap="square" lIns="43716" tIns="21858" rIns="0" bIns="21858">
            <a:spAutoFit/>
          </a:bodyPr>
          <a:lstStyle/>
          <a:p>
            <a:pPr marL="132362" lvl="2" indent="-132362" defTabSz="699419">
              <a:lnSpc>
                <a:spcPct val="90000"/>
              </a:lnSpc>
              <a:spcBef>
                <a:spcPct val="20000"/>
              </a:spcBef>
              <a:buSzPct val="90000"/>
              <a:buBlip>
                <a:blip r:embed="rId3"/>
              </a:buBlip>
            </a:pPr>
            <a:r>
              <a:rPr lang="en-US" sz="918" dirty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rPr>
              <a:t>ALM Support</a:t>
            </a:r>
          </a:p>
          <a:p>
            <a:pPr marL="132362" lvl="2" indent="-132362" defTabSz="699419">
              <a:lnSpc>
                <a:spcPct val="90000"/>
              </a:lnSpc>
              <a:spcBef>
                <a:spcPct val="20000"/>
              </a:spcBef>
              <a:buSzPct val="90000"/>
              <a:buBlip>
                <a:blip r:embed="rId3"/>
              </a:buBlip>
            </a:pPr>
            <a:r>
              <a:rPr lang="en-US" sz="918" dirty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rPr>
              <a:t>B2B+ </a:t>
            </a:r>
          </a:p>
          <a:p>
            <a:pPr marL="132362" lvl="2" indent="-132362" defTabSz="699419">
              <a:lnSpc>
                <a:spcPct val="90000"/>
              </a:lnSpc>
              <a:spcBef>
                <a:spcPct val="20000"/>
              </a:spcBef>
              <a:buSzPct val="90000"/>
              <a:buBlip>
                <a:blip r:embed="rId3"/>
              </a:buBlip>
            </a:pPr>
            <a:r>
              <a:rPr lang="en-US" sz="918" dirty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rPr>
              <a:t>RFID Mobile</a:t>
            </a:r>
          </a:p>
          <a:p>
            <a:pPr marL="132362" lvl="2" indent="-132362" defTabSz="699419">
              <a:lnSpc>
                <a:spcPct val="90000"/>
              </a:lnSpc>
              <a:spcBef>
                <a:spcPct val="20000"/>
              </a:spcBef>
              <a:buSzPct val="90000"/>
              <a:buBlip>
                <a:blip r:embed="rId3"/>
              </a:buBlip>
            </a:pPr>
            <a:r>
              <a:rPr lang="en-US" sz="918" dirty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rPr>
              <a:t>Adapter Pack 2.0</a:t>
            </a:r>
          </a:p>
          <a:p>
            <a:pPr marL="132362" lvl="2" indent="-132362" defTabSz="699419">
              <a:lnSpc>
                <a:spcPct val="90000"/>
              </a:lnSpc>
              <a:spcBef>
                <a:spcPct val="20000"/>
              </a:spcBef>
              <a:buSzPct val="90000"/>
              <a:buBlip>
                <a:blip r:embed="rId3"/>
              </a:buBlip>
            </a:pPr>
            <a:r>
              <a:rPr lang="en-US" sz="918" dirty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rPr>
              <a:t>Hyper-V Support</a:t>
            </a:r>
          </a:p>
          <a:p>
            <a:pPr marL="132362" lvl="2" indent="-132362" defTabSz="699419">
              <a:lnSpc>
                <a:spcPct val="90000"/>
              </a:lnSpc>
              <a:spcBef>
                <a:spcPct val="20000"/>
              </a:spcBef>
              <a:buSzPct val="90000"/>
              <a:buBlip>
                <a:blip r:embed="rId3"/>
              </a:buBlip>
            </a:pPr>
            <a:r>
              <a:rPr lang="en-US" sz="918" dirty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rPr>
              <a:t>HIS 2009</a:t>
            </a:r>
          </a:p>
          <a:p>
            <a:pPr marL="132362" lvl="2" indent="-132362" defTabSz="699419">
              <a:lnSpc>
                <a:spcPct val="90000"/>
              </a:lnSpc>
              <a:spcBef>
                <a:spcPct val="20000"/>
              </a:spcBef>
              <a:buSzPct val="90000"/>
              <a:buBlip>
                <a:blip r:embed="rId3"/>
              </a:buBlip>
            </a:pPr>
            <a:r>
              <a:rPr lang="en-US" sz="918" dirty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rPr>
              <a:t>BAHS 2.0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886142" y="3147298"/>
            <a:ext cx="1139360" cy="1643678"/>
          </a:xfrm>
          <a:prstGeom prst="rect">
            <a:avLst/>
          </a:prstGeom>
        </p:spPr>
        <p:txBody>
          <a:bodyPr wrap="square" lIns="43716" tIns="21858" rIns="0" bIns="21858">
            <a:spAutoFit/>
          </a:bodyPr>
          <a:lstStyle/>
          <a:p>
            <a:pPr marL="132362" lvl="2" indent="-132362" defTabSz="699419">
              <a:lnSpc>
                <a:spcPct val="90000"/>
              </a:lnSpc>
              <a:spcBef>
                <a:spcPct val="20000"/>
              </a:spcBef>
              <a:buSzPct val="90000"/>
              <a:buBlip>
                <a:blip r:embed="rId3"/>
              </a:buBlip>
            </a:pPr>
            <a:r>
              <a:rPr lang="en-US" sz="918" dirty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rPr>
              <a:t>Mapper UI enhancements</a:t>
            </a:r>
          </a:p>
          <a:p>
            <a:pPr marL="132362" lvl="2" indent="-132362" defTabSz="699419">
              <a:lnSpc>
                <a:spcPct val="90000"/>
              </a:lnSpc>
              <a:spcBef>
                <a:spcPct val="20000"/>
              </a:spcBef>
              <a:buSzPct val="90000"/>
              <a:buBlip>
                <a:blip r:embed="rId3"/>
              </a:buBlip>
            </a:pPr>
            <a:r>
              <a:rPr lang="en-US" sz="918" dirty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rPr>
              <a:t>Fine-grained Manageability </a:t>
            </a:r>
          </a:p>
          <a:p>
            <a:pPr marL="132362" lvl="2" indent="-132362" defTabSz="699419">
              <a:lnSpc>
                <a:spcPct val="90000"/>
              </a:lnSpc>
              <a:spcBef>
                <a:spcPct val="20000"/>
              </a:spcBef>
              <a:buSzPct val="90000"/>
              <a:buBlip>
                <a:blip r:embed="rId3"/>
              </a:buBlip>
            </a:pPr>
            <a:r>
              <a:rPr lang="en-US" sz="918" dirty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rPr>
              <a:t>Trading Partner Management</a:t>
            </a:r>
          </a:p>
          <a:p>
            <a:pPr marL="132362" lvl="2" indent="-132362" defTabSz="699419">
              <a:lnSpc>
                <a:spcPct val="90000"/>
              </a:lnSpc>
              <a:spcBef>
                <a:spcPct val="20000"/>
              </a:spcBef>
              <a:buSzPct val="90000"/>
              <a:buBlip>
                <a:blip r:embed="rId3"/>
              </a:buBlip>
            </a:pPr>
            <a:r>
              <a:rPr lang="en-US" sz="918" dirty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rPr>
              <a:t>Secure FTP</a:t>
            </a:r>
          </a:p>
          <a:p>
            <a:pPr marL="132362" lvl="2" indent="-132362" defTabSz="699419">
              <a:lnSpc>
                <a:spcPct val="90000"/>
              </a:lnSpc>
              <a:spcBef>
                <a:spcPct val="20000"/>
              </a:spcBef>
              <a:buSzPct val="90000"/>
              <a:buBlip>
                <a:blip r:embed="rId3"/>
              </a:buBlip>
            </a:pPr>
            <a:r>
              <a:rPr lang="en-US" sz="918" dirty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rPr>
              <a:t>Cloud Connect</a:t>
            </a:r>
          </a:p>
          <a:p>
            <a:pPr marL="132362" lvl="2" indent="-132362" defTabSz="699419">
              <a:lnSpc>
                <a:spcPct val="90000"/>
              </a:lnSpc>
              <a:spcBef>
                <a:spcPct val="20000"/>
              </a:spcBef>
              <a:buSzPct val="90000"/>
              <a:buBlip>
                <a:blip r:embed="rId3"/>
              </a:buBlip>
            </a:pPr>
            <a:r>
              <a:rPr lang="en-US" sz="918" dirty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rPr>
              <a:t>Updated Swift </a:t>
            </a:r>
            <a:br>
              <a:rPr lang="en-US" sz="918" dirty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rPr>
            </a:br>
            <a:r>
              <a:rPr lang="en-US" sz="918" dirty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rPr>
              <a:t>and HIPAA</a:t>
            </a:r>
          </a:p>
          <a:p>
            <a:pPr marL="132362" lvl="2" indent="-132362" defTabSz="699419">
              <a:lnSpc>
                <a:spcPct val="90000"/>
              </a:lnSpc>
              <a:spcBef>
                <a:spcPct val="20000"/>
              </a:spcBef>
              <a:buSzPct val="90000"/>
              <a:buBlip>
                <a:blip r:embed="rId3"/>
              </a:buBlip>
            </a:pPr>
            <a:r>
              <a:rPr lang="en-US" sz="918" dirty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rPr>
              <a:t>HIS 2010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877698" y="5116971"/>
            <a:ext cx="1026547" cy="475894"/>
          </a:xfrm>
          <a:prstGeom prst="rect">
            <a:avLst/>
          </a:prstGeom>
          <a:solidFill>
            <a:schemeClr val="accent3"/>
          </a:solidFill>
        </p:spPr>
        <p:txBody>
          <a:bodyPr wrap="none" lIns="52467" tIns="26234" rIns="52467" bIns="26234" rtlCol="0" anchor="ctr">
            <a:noAutofit/>
          </a:bodyPr>
          <a:lstStyle/>
          <a:p>
            <a:pPr marL="2733" indent="-2733" defTabSz="524626">
              <a:lnSpc>
                <a:spcPct val="80000"/>
              </a:lnSpc>
            </a:pPr>
            <a:r>
              <a:rPr lang="en-US" sz="1224" dirty="0">
                <a:solidFill>
                  <a:srgbClr val="FFFFFF">
                    <a:alpha val="99000"/>
                  </a:srgbClr>
                </a:solidFill>
                <a:ea typeface="Segoe UI" pitchFamily="34" charset="0"/>
                <a:cs typeface="Segoe UI" pitchFamily="34" charset="0"/>
              </a:rPr>
              <a:t>12,000</a:t>
            </a:r>
            <a:br>
              <a:rPr lang="en-US" sz="1224" dirty="0">
                <a:solidFill>
                  <a:srgbClr val="FFFFFF">
                    <a:alpha val="99000"/>
                  </a:srgbClr>
                </a:solidFill>
                <a:ea typeface="Segoe UI" pitchFamily="34" charset="0"/>
                <a:cs typeface="Segoe UI" pitchFamily="34" charset="0"/>
              </a:rPr>
            </a:br>
            <a:r>
              <a:rPr lang="en-US" sz="1224" dirty="0">
                <a:solidFill>
                  <a:srgbClr val="FFFFFF">
                    <a:alpha val="99000"/>
                  </a:srgbClr>
                </a:solidFill>
                <a:ea typeface="Segoe UI" pitchFamily="34" charset="0"/>
                <a:cs typeface="Segoe UI" pitchFamily="34" charset="0"/>
              </a:rPr>
              <a:t>Customers</a:t>
            </a:r>
          </a:p>
        </p:txBody>
      </p:sp>
      <p:sp>
        <p:nvSpPr>
          <p:cNvPr id="35" name="Freeform 6"/>
          <p:cNvSpPr>
            <a:spLocks/>
          </p:cNvSpPr>
          <p:nvPr/>
        </p:nvSpPr>
        <p:spPr bwMode="auto">
          <a:xfrm>
            <a:off x="8891716" y="1810354"/>
            <a:ext cx="945129" cy="3237153"/>
          </a:xfrm>
          <a:prstGeom prst="rect">
            <a:avLst/>
          </a:prstGeom>
          <a:solidFill>
            <a:srgbClr val="7030A0"/>
          </a:solidFill>
          <a:ln w="12700" cap="rnd">
            <a:noFill/>
            <a:prstDash val="solid"/>
            <a:head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43716" tIns="21858" rIns="43716" bIns="21858" rtlCol="0" anchor="t" anchorCtr="0"/>
          <a:lstStyle/>
          <a:p>
            <a:pPr defTabSz="524626"/>
            <a:r>
              <a:rPr lang="en-US" sz="1224" kern="0" dirty="0">
                <a:solidFill>
                  <a:sysClr val="window" lastClr="FFFFFF">
                    <a:alpha val="99000"/>
                  </a:sysClr>
                </a:solidFill>
              </a:rPr>
              <a:t>BizTalk Server</a:t>
            </a:r>
          </a:p>
          <a:p>
            <a:pPr defTabSz="524626"/>
            <a:r>
              <a:rPr lang="en-US" sz="1224" kern="0" dirty="0">
                <a:solidFill>
                  <a:sysClr val="window" lastClr="FFFFFF">
                    <a:alpha val="99000"/>
                  </a:sysClr>
                </a:solidFill>
              </a:rPr>
              <a:t>2013</a:t>
            </a:r>
          </a:p>
        </p:txBody>
      </p:sp>
      <p:sp>
        <p:nvSpPr>
          <p:cNvPr id="36" name="Freeform 6"/>
          <p:cNvSpPr>
            <a:spLocks/>
          </p:cNvSpPr>
          <p:nvPr/>
        </p:nvSpPr>
        <p:spPr bwMode="auto">
          <a:xfrm>
            <a:off x="9835882" y="1595507"/>
            <a:ext cx="1037894" cy="3447786"/>
          </a:xfrm>
          <a:prstGeom prst="rect">
            <a:avLst/>
          </a:prstGeom>
          <a:solidFill>
            <a:srgbClr val="7030A0"/>
          </a:solidFill>
          <a:ln w="12700" cap="rnd">
            <a:noFill/>
            <a:prstDash val="solid"/>
            <a:head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43716" tIns="21858" rIns="43716" bIns="21858" rtlCol="0" anchor="t" anchorCtr="0"/>
          <a:lstStyle/>
          <a:p>
            <a:pPr defTabSz="524626"/>
            <a:r>
              <a:rPr lang="en-US" sz="1224" kern="0" dirty="0">
                <a:solidFill>
                  <a:sysClr val="window" lastClr="FFFFFF">
                    <a:alpha val="99000"/>
                  </a:sysClr>
                </a:solidFill>
              </a:rPr>
              <a:t>BizTalk Server</a:t>
            </a:r>
          </a:p>
          <a:p>
            <a:pPr defTabSz="524626"/>
            <a:r>
              <a:rPr lang="en-US" sz="1224" kern="0" dirty="0">
                <a:solidFill>
                  <a:sysClr val="window" lastClr="FFFFFF">
                    <a:alpha val="99000"/>
                  </a:sysClr>
                </a:solidFill>
              </a:rPr>
              <a:t>2013R2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891716" y="5119009"/>
            <a:ext cx="819658" cy="475894"/>
          </a:xfrm>
          <a:prstGeom prst="rect">
            <a:avLst/>
          </a:prstGeom>
          <a:solidFill>
            <a:schemeClr val="accent3"/>
          </a:solidFill>
        </p:spPr>
        <p:txBody>
          <a:bodyPr wrap="none" lIns="52467" tIns="26234" rIns="52467" bIns="26234" rtlCol="0" anchor="ctr">
            <a:noAutofit/>
          </a:bodyPr>
          <a:lstStyle/>
          <a:p>
            <a:pPr marL="2733" indent="-2733" defTabSz="524626">
              <a:lnSpc>
                <a:spcPct val="80000"/>
              </a:lnSpc>
            </a:pPr>
            <a:endParaRPr lang="en-US" sz="1224" dirty="0">
              <a:solidFill>
                <a:srgbClr val="FFFFFF">
                  <a:alpha val="99000"/>
                </a:srgbClr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697662" y="5131035"/>
            <a:ext cx="1026547" cy="475894"/>
          </a:xfrm>
          <a:prstGeom prst="rect">
            <a:avLst/>
          </a:prstGeom>
          <a:solidFill>
            <a:schemeClr val="accent3"/>
          </a:solidFill>
        </p:spPr>
        <p:txBody>
          <a:bodyPr wrap="none" lIns="52467" tIns="26234" rIns="52467" bIns="26234" rtlCol="0" anchor="ctr">
            <a:noAutofit/>
          </a:bodyPr>
          <a:lstStyle/>
          <a:p>
            <a:pPr marL="2733" indent="-2733" defTabSz="524626">
              <a:lnSpc>
                <a:spcPct val="80000"/>
              </a:lnSpc>
            </a:pPr>
            <a:endParaRPr lang="en-US" sz="1224" dirty="0">
              <a:solidFill>
                <a:srgbClr val="FFFFFF">
                  <a:alpha val="99000"/>
                </a:srgbClr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861012" y="3610530"/>
            <a:ext cx="990125" cy="1513995"/>
          </a:xfrm>
          <a:prstGeom prst="rect">
            <a:avLst/>
          </a:prstGeom>
        </p:spPr>
        <p:txBody>
          <a:bodyPr wrap="square" lIns="43716" tIns="21858" rIns="0" bIns="21858">
            <a:spAutoFit/>
          </a:bodyPr>
          <a:lstStyle/>
          <a:p>
            <a:pPr marL="132362" lvl="2" indent="-132362" defTabSz="699419">
              <a:lnSpc>
                <a:spcPct val="90000"/>
              </a:lnSpc>
              <a:spcBef>
                <a:spcPct val="20000"/>
              </a:spcBef>
              <a:buSzPct val="90000"/>
              <a:buBlip>
                <a:blip r:embed="rId3"/>
              </a:buBlip>
            </a:pPr>
            <a:r>
              <a:rPr lang="en-US" sz="918" dirty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rPr>
              <a:t>Rest Support</a:t>
            </a:r>
          </a:p>
          <a:p>
            <a:pPr marL="132362" lvl="2" indent="-132362" defTabSz="699419">
              <a:lnSpc>
                <a:spcPct val="90000"/>
              </a:lnSpc>
              <a:spcBef>
                <a:spcPct val="20000"/>
              </a:spcBef>
              <a:buSzPct val="90000"/>
              <a:buBlip>
                <a:blip r:embed="rId3"/>
              </a:buBlip>
            </a:pPr>
            <a:r>
              <a:rPr lang="en-US" sz="918" dirty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rPr>
              <a:t>PAAS </a:t>
            </a:r>
          </a:p>
          <a:p>
            <a:pPr marL="132362" lvl="2" indent="-132362" defTabSz="699419">
              <a:lnSpc>
                <a:spcPct val="90000"/>
              </a:lnSpc>
              <a:spcBef>
                <a:spcPct val="20000"/>
              </a:spcBef>
              <a:buSzPct val="90000"/>
              <a:buBlip>
                <a:blip r:embed="rId3"/>
              </a:buBlip>
            </a:pPr>
            <a:r>
              <a:rPr lang="en-US" sz="918" dirty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rPr>
              <a:t>Azure Connectivity</a:t>
            </a:r>
          </a:p>
          <a:p>
            <a:pPr marL="132362" lvl="2" indent="-132362" defTabSz="699419">
              <a:lnSpc>
                <a:spcPct val="90000"/>
              </a:lnSpc>
              <a:spcBef>
                <a:spcPct val="20000"/>
              </a:spcBef>
              <a:buSzPct val="90000"/>
              <a:buBlip>
                <a:blip r:embed="rId3"/>
              </a:buBlip>
            </a:pPr>
            <a:r>
              <a:rPr lang="en-US" sz="918" dirty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rPr>
              <a:t>SFTP</a:t>
            </a:r>
          </a:p>
          <a:p>
            <a:pPr marL="132362" lvl="2" indent="-132362" defTabSz="699419">
              <a:lnSpc>
                <a:spcPct val="90000"/>
              </a:lnSpc>
              <a:spcBef>
                <a:spcPct val="20000"/>
              </a:spcBef>
              <a:buSzPct val="90000"/>
              <a:buBlip>
                <a:blip r:embed="rId3"/>
              </a:buBlip>
            </a:pPr>
            <a:r>
              <a:rPr lang="en-US" sz="918" dirty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rPr>
              <a:t>XSL Compiled Transform Maps</a:t>
            </a:r>
          </a:p>
          <a:p>
            <a:pPr marL="0" lvl="2" defTabSz="699419">
              <a:lnSpc>
                <a:spcPct val="90000"/>
              </a:lnSpc>
              <a:spcBef>
                <a:spcPct val="20000"/>
              </a:spcBef>
              <a:buSzPct val="90000"/>
            </a:pPr>
            <a:endParaRPr lang="en-US" sz="918" dirty="0">
              <a:gradFill>
                <a:gsLst>
                  <a:gs pos="0">
                    <a:srgbClr val="FFFFFF"/>
                  </a:gs>
                  <a:gs pos="86000">
                    <a:srgbClr val="FFFFFF"/>
                  </a:gs>
                </a:gsLst>
                <a:lin ang="5400000" scaled="0"/>
              </a:gradFill>
            </a:endParaRPr>
          </a:p>
          <a:p>
            <a:pPr marL="0" lvl="2" defTabSz="699419">
              <a:lnSpc>
                <a:spcPct val="90000"/>
              </a:lnSpc>
              <a:spcBef>
                <a:spcPct val="20000"/>
              </a:spcBef>
              <a:buSzPct val="90000"/>
            </a:pPr>
            <a:endParaRPr lang="en-US" sz="918" dirty="0">
              <a:gradFill>
                <a:gsLst>
                  <a:gs pos="0">
                    <a:srgbClr val="FFFFFF"/>
                  </a:gs>
                  <a:gs pos="8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777499" y="4318742"/>
            <a:ext cx="1041775" cy="332345"/>
          </a:xfrm>
          <a:prstGeom prst="rect">
            <a:avLst/>
          </a:prstGeom>
        </p:spPr>
        <p:txBody>
          <a:bodyPr wrap="square" lIns="43716" tIns="21858" rIns="0" bIns="21858">
            <a:spAutoFit/>
          </a:bodyPr>
          <a:lstStyle/>
          <a:p>
            <a:pPr marL="132362" lvl="2" indent="-132362" defTabSz="699419">
              <a:lnSpc>
                <a:spcPct val="90000"/>
              </a:lnSpc>
              <a:spcBef>
                <a:spcPct val="20000"/>
              </a:spcBef>
              <a:buSzPct val="90000"/>
              <a:buBlip>
                <a:blip r:embed="rId3"/>
              </a:buBlip>
            </a:pPr>
            <a:r>
              <a:rPr lang="en-US" sz="918" dirty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rPr>
              <a:t>JSON Messages</a:t>
            </a:r>
          </a:p>
          <a:p>
            <a:pPr marL="132362" lvl="2" indent="-132362" defTabSz="699419">
              <a:lnSpc>
                <a:spcPct val="90000"/>
              </a:lnSpc>
              <a:spcBef>
                <a:spcPct val="20000"/>
              </a:spcBef>
              <a:buSzPct val="90000"/>
              <a:buBlip>
                <a:blip r:embed="rId3"/>
              </a:buBlip>
            </a:pPr>
            <a:r>
              <a:rPr lang="en-US" sz="918" dirty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rPr>
              <a:t>SAS support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40101"/>
            <a:ext cx="585787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76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new in BizTalk Server 2016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7003" y="1212849"/>
            <a:ext cx="11887200" cy="4462760"/>
          </a:xfrm>
        </p:spPr>
        <p:txBody>
          <a:bodyPr/>
          <a:lstStyle/>
          <a:p>
            <a:r>
              <a:rPr lang="en-US" dirty="0"/>
              <a:t>SQL Server 2016 </a:t>
            </a:r>
            <a:r>
              <a:rPr lang="en-US" dirty="0" err="1"/>
              <a:t>AlwaysOn</a:t>
            </a:r>
            <a:r>
              <a:rPr lang="en-US" dirty="0"/>
              <a:t> Support</a:t>
            </a:r>
          </a:p>
          <a:p>
            <a:pPr lvl="1"/>
            <a:r>
              <a:rPr lang="en-US" sz="2800" dirty="0"/>
              <a:t>Provides </a:t>
            </a:r>
            <a:r>
              <a:rPr lang="en-US" sz="2800" b="1" dirty="0"/>
              <a:t>supported</a:t>
            </a:r>
            <a:r>
              <a:rPr lang="en-US" sz="2800" dirty="0"/>
              <a:t> multi-node BizTalk deployment in Azure</a:t>
            </a:r>
          </a:p>
          <a:p>
            <a:pPr lvl="1"/>
            <a:r>
              <a:rPr lang="en-US" sz="2800" dirty="0"/>
              <a:t>Modern, consistent HA/DR capabilities</a:t>
            </a:r>
          </a:p>
          <a:p>
            <a:pPr lvl="1"/>
            <a:r>
              <a:rPr lang="en-US" sz="2800" dirty="0"/>
              <a:t>No more log shipping or active/passive clustering as HA solution</a:t>
            </a:r>
          </a:p>
          <a:p>
            <a:r>
              <a:rPr lang="en-US" dirty="0"/>
              <a:t>Platform Refresh</a:t>
            </a:r>
          </a:p>
          <a:p>
            <a:pPr lvl="1"/>
            <a:r>
              <a:rPr lang="en-US" sz="2800" dirty="0"/>
              <a:t>SQL 2016, Windows 2016, Office 2016, Visual Studio 2015</a:t>
            </a:r>
          </a:p>
          <a:p>
            <a:pPr lvl="1"/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0616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new in BizTalk Server 2016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7003" y="1212849"/>
            <a:ext cx="11887200" cy="3514808"/>
          </a:xfrm>
        </p:spPr>
        <p:txBody>
          <a:bodyPr/>
          <a:lstStyle/>
          <a:p>
            <a:r>
              <a:rPr lang="en-US" dirty="0"/>
              <a:t>BizTalk Logic Apps Adapter</a:t>
            </a:r>
          </a:p>
          <a:p>
            <a:r>
              <a:rPr lang="en-US" sz="28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Easily consume Logic Apps and &gt; 30 connectors</a:t>
            </a:r>
          </a:p>
          <a:p>
            <a:r>
              <a:rPr lang="en-US" dirty="0"/>
              <a:t>Logic Apps BizTalk Connector and actions</a:t>
            </a:r>
          </a:p>
          <a:p>
            <a:r>
              <a:rPr lang="en-US" sz="28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Easily connect to and consume BizTalk functionality. </a:t>
            </a:r>
          </a:p>
          <a:p>
            <a:pPr lvl="1"/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7587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Customer-driven Improvements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599237" y="1365251"/>
            <a:ext cx="6400799" cy="8823954"/>
          </a:xfrm>
        </p:spPr>
        <p:txBody>
          <a:bodyPr/>
          <a:lstStyle/>
          <a:p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HL7 Accelerator</a:t>
            </a:r>
          </a:p>
          <a:p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      Proactive MLLP adapter connection</a:t>
            </a:r>
          </a:p>
          <a:p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Binding import/export improvements</a:t>
            </a:r>
          </a:p>
          <a:p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      Granular party-level for selected parties</a:t>
            </a:r>
          </a:p>
          <a:p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      Include/exclude tracking settings</a:t>
            </a:r>
          </a:p>
          <a:p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      Symmetric CLI commands</a:t>
            </a:r>
          </a:p>
          <a:p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Improved SFTP adapter</a:t>
            </a:r>
          </a:p>
          <a:p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      Greater compatibility – now using </a:t>
            </a:r>
            <a:r>
              <a:rPr lang="en-US" sz="2000" dirty="0" err="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WinSCP</a:t>
            </a:r>
            <a:endParaRPr lang="en-US" sz="2000" dirty="0">
              <a:gradFill>
                <a:gsLst>
                  <a:gs pos="125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+mn-lt"/>
            </a:endParaRPr>
          </a:p>
          <a:p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      SYST support not enforced</a:t>
            </a:r>
          </a:p>
          <a:p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      Better trace and error info</a:t>
            </a:r>
          </a:p>
          <a:p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      new ciphers – DES, Blowfish, </a:t>
            </a:r>
            <a:r>
              <a:rPr lang="en-US" sz="2000" dirty="0" err="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ArcFour</a:t>
            </a:r>
            <a:endParaRPr lang="en-US" sz="2000" dirty="0">
              <a:gradFill>
                <a:gsLst>
                  <a:gs pos="125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+mn-lt"/>
            </a:endParaRPr>
          </a:p>
          <a:p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File adapter – overwrite temp files on retry</a:t>
            </a:r>
          </a:p>
          <a:p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Batching orchestration performance improvements</a:t>
            </a:r>
          </a:p>
          <a:p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Admin console and engine perf improvements</a:t>
            </a:r>
          </a:p>
          <a:p>
            <a:endParaRPr lang="en-US" sz="2000" dirty="0">
              <a:gradFill>
                <a:gsLst>
                  <a:gs pos="125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+mn-lt"/>
            </a:endParaRPr>
          </a:p>
          <a:p>
            <a:endParaRPr lang="en-US" sz="2000" dirty="0">
              <a:gradFill>
                <a:gsLst>
                  <a:gs pos="125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+mn-lt"/>
            </a:endParaRPr>
          </a:p>
          <a:p>
            <a:endParaRPr lang="en-US" sz="3200" dirty="0">
              <a:gradFill>
                <a:gsLst>
                  <a:gs pos="125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+mn-lt"/>
            </a:endParaRPr>
          </a:p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27038" y="1365250"/>
            <a:ext cx="6400799" cy="4862870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4000" kern="1200" spc="0" baseline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2860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720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580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SHA2 Support</a:t>
            </a:r>
          </a:p>
          <a:p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SAP </a:t>
            </a:r>
            <a:r>
              <a:rPr lang="en-US" sz="2000" dirty="0" err="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NcO</a:t>
            </a:r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 Support</a:t>
            </a:r>
          </a:p>
          <a:p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Shared Access Signature Support for Service Bus </a:t>
            </a:r>
          </a:p>
          <a:p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       </a:t>
            </a:r>
            <a:r>
              <a:rPr lang="en-US" sz="2000" dirty="0" err="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basicHttpRelay</a:t>
            </a:r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, </a:t>
            </a:r>
            <a:r>
              <a:rPr lang="en-US" sz="2000" dirty="0" err="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netTcpRelay</a:t>
            </a:r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, </a:t>
            </a:r>
            <a:r>
              <a:rPr lang="en-US" sz="2000" dirty="0" err="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basicHttp</a:t>
            </a:r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, </a:t>
            </a:r>
            <a:r>
              <a:rPr lang="en-US" sz="2000" dirty="0" err="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webHttp</a:t>
            </a:r>
            <a:endParaRPr lang="en-US" sz="2000" dirty="0">
              <a:gradFill>
                <a:gsLst>
                  <a:gs pos="125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+mn-lt"/>
            </a:endParaRPr>
          </a:p>
          <a:p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Admin Console</a:t>
            </a:r>
          </a:p>
          <a:p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       </a:t>
            </a:r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Search/Filter on artifact name</a:t>
            </a:r>
          </a:p>
          <a:p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       Change settings for multiple hosts</a:t>
            </a:r>
          </a:p>
          <a:p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       Suspended messages - Multi-select on “Save 	To     </a:t>
            </a:r>
          </a:p>
          <a:p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       File”</a:t>
            </a:r>
          </a:p>
          <a:p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Mapping</a:t>
            </a:r>
          </a:p>
          <a:p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       Resizable window for schema selection dialog</a:t>
            </a:r>
          </a:p>
          <a:p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       Map-level </a:t>
            </a:r>
            <a:r>
              <a:rPr lang="en-US" sz="2000" dirty="0" err="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config</a:t>
            </a:r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 for </a:t>
            </a:r>
            <a:r>
              <a:rPr lang="en-US" sz="2000" dirty="0" err="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xslCompiledTransform</a:t>
            </a:r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 vs  </a:t>
            </a:r>
          </a:p>
          <a:p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       </a:t>
            </a:r>
            <a:r>
              <a:rPr lang="en-US" sz="2000" dirty="0" err="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xslTransform</a:t>
            </a:r>
            <a:endParaRPr lang="en-US" sz="2000" dirty="0">
              <a:gradFill>
                <a:gsLst>
                  <a:gs pos="125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+mn-lt"/>
            </a:endParaRPr>
          </a:p>
          <a:p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Ordered Delivery on Dynamic Send Ports</a:t>
            </a:r>
          </a:p>
        </p:txBody>
      </p:sp>
    </p:spTree>
    <p:extLst>
      <p:ext uri="{BB962C8B-B14F-4D97-AF65-F5344CB8AC3E}">
        <p14:creationId xmlns:p14="http://schemas.microsoft.com/office/powerpoint/2010/main" val="10218449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5-50002_Ignite_Breakout_Template">
  <a:themeElements>
    <a:clrScheme name="Ignite 2016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505050"/>
      </a:accent3>
      <a:accent4>
        <a:srgbClr val="D2D2D2"/>
      </a:accent4>
      <a:accent5>
        <a:srgbClr val="FFB900"/>
      </a:accent5>
      <a:accent6>
        <a:srgbClr val="FF8C0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5439">
                  <a:srgbClr val="F8F8F8"/>
                </a:gs>
                <a:gs pos="10000">
                  <a:srgbClr val="F8F8F8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Ignite_2016_16x9_Template [Read-Only]" id="{28841E4C-3918-4368-B735-2FEE76A3D5D1}" vid="{2645CAE1-4F94-464F-93A7-E31E48A0E1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Microsoft_Ignite_2016_16x9_Template_draft</Template>
  <TotalTime>0</TotalTime>
  <Words>1252</Words>
  <Application>Microsoft Office PowerPoint</Application>
  <PresentationFormat>Custom</PresentationFormat>
  <Paragraphs>249</Paragraphs>
  <Slides>22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Consolas</vt:lpstr>
      <vt:lpstr>Segoe Semibold</vt:lpstr>
      <vt:lpstr>Segoe UI</vt:lpstr>
      <vt:lpstr>Segoe UI Light</vt:lpstr>
      <vt:lpstr>Wingdings</vt:lpstr>
      <vt:lpstr>5-50002_Ignite_Breakout_Template</vt:lpstr>
      <vt:lpstr>Image</vt:lpstr>
      <vt:lpstr>Microsoft Ignite NZ</vt:lpstr>
      <vt:lpstr>What’s New in BizTalk 2016</vt:lpstr>
      <vt:lpstr>PowerPoint Presentation</vt:lpstr>
      <vt:lpstr>PowerPoint Presentation</vt:lpstr>
      <vt:lpstr>Connect on-premises LOB to SaaS with BizTalk</vt:lpstr>
      <vt:lpstr>Where are we?</vt:lpstr>
      <vt:lpstr>What’s new in BizTalk Server 2016</vt:lpstr>
      <vt:lpstr>What’s new in BizTalk Server 2016</vt:lpstr>
      <vt:lpstr>Customer-driven Improvements</vt:lpstr>
      <vt:lpstr>Connect on-premises LOB to SaaS with BizTalk</vt:lpstr>
      <vt:lpstr>PowerPoint Presentation</vt:lpstr>
      <vt:lpstr>Demo</vt:lpstr>
      <vt:lpstr>Connect on-premises LOB to SaaS with BizTalk</vt:lpstr>
      <vt:lpstr>PowerPoint Presentation</vt:lpstr>
      <vt:lpstr>Demo</vt:lpstr>
      <vt:lpstr>Connect on-premises LOB to SaaS with BizTalk</vt:lpstr>
      <vt:lpstr>Logic App to BizTalk – 1. Setup an IIS Endpoint</vt:lpstr>
      <vt:lpstr>Logic App to BizTalk – 2. Install the Gateway</vt:lpstr>
      <vt:lpstr>Logic App to BizTalk – 3. Configure Azure</vt:lpstr>
      <vt:lpstr>Logic App to BizTalk – 4. Configure Logic App</vt:lpstr>
      <vt:lpstr>Demo</vt:lpstr>
      <vt:lpstr>Connect on-premise LOB apps to SaaS Apps with BizTalk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2016-07-14T12:34:12Z</dcterms:created>
  <dcterms:modified xsi:type="dcterms:W3CDTF">2016-10-26T23:32:49Z</dcterms:modified>
  <cp:category/>
</cp:coreProperties>
</file>