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18"/>
  </p:notesMasterIdLst>
  <p:handoutMasterIdLst>
    <p:handoutMasterId r:id="rId19"/>
  </p:handoutMasterIdLst>
  <p:sldIdLst>
    <p:sldId id="1408" r:id="rId2"/>
    <p:sldId id="1411" r:id="rId3"/>
    <p:sldId id="1318" r:id="rId4"/>
    <p:sldId id="1365" r:id="rId5"/>
    <p:sldId id="1420" r:id="rId6"/>
    <p:sldId id="1370" r:id="rId7"/>
    <p:sldId id="1422" r:id="rId8"/>
    <p:sldId id="1424" r:id="rId9"/>
    <p:sldId id="1421" r:id="rId10"/>
    <p:sldId id="1364" r:id="rId11"/>
    <p:sldId id="1419" r:id="rId12"/>
    <p:sldId id="1423" r:id="rId13"/>
    <p:sldId id="1324" r:id="rId14"/>
    <p:sldId id="1426" r:id="rId15"/>
    <p:sldId id="1415" r:id="rId16"/>
    <p:sldId id="1326" r:id="rId17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318"/>
            <p14:sldId id="1365"/>
            <p14:sldId id="1420"/>
            <p14:sldId id="1370"/>
            <p14:sldId id="1422"/>
            <p14:sldId id="1424"/>
            <p14:sldId id="1421"/>
            <p14:sldId id="1364"/>
            <p14:sldId id="1419"/>
            <p14:sldId id="1423"/>
            <p14:sldId id="1324"/>
            <p14:sldId id="1426"/>
            <p14:sldId id="1415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B01"/>
    <a:srgbClr val="505050"/>
    <a:srgbClr val="FFB900"/>
    <a:srgbClr val="292929"/>
    <a:srgbClr val="FFFFFF"/>
    <a:srgbClr val="BAD80A"/>
    <a:srgbClr val="A80000"/>
    <a:srgbClr val="5C2D91"/>
    <a:srgbClr val="0078D7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87168" autoAdjust="0"/>
  </p:normalViewPr>
  <p:slideViewPr>
    <p:cSldViewPr>
      <p:cViewPr varScale="1">
        <p:scale>
          <a:sx n="89" d="100"/>
          <a:sy n="89" d="100"/>
        </p:scale>
        <p:origin x="6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73" d="100"/>
          <a:sy n="73" d="100"/>
        </p:scale>
        <p:origin x="317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10/27/2016 12:05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10/27/2016 12:05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12:05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87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12:05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68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12:05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8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10/27/2016 12:05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5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10/27/2016 12:05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90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12:05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63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12:05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12:05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4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12:05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9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12:05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23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12:05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7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12:05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68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12:05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4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12:05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4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12:05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3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oveToSQLD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bit.ly/FreeEBookMigrateToSQLDB" TargetMode="External"/><Relationship Id="rId5" Type="http://schemas.openxmlformats.org/officeDocument/2006/relationships/hyperlink" Target="http://bit.ly/MS-SSDT" TargetMode="External"/><Relationship Id="rId4" Type="http://schemas.openxmlformats.org/officeDocument/2006/relationships/hyperlink" Target="http://bit.ly/OtherDBsToSQLDB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documentation/articles/sql-database-transact-sql-informa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1848255" cy="5170646"/>
          </a:xfrm>
        </p:spPr>
        <p:txBody>
          <a:bodyPr/>
          <a:lstStyle/>
          <a:p>
            <a:r>
              <a:rPr lang="en-US" dirty="0"/>
              <a:t>Demo –</a:t>
            </a:r>
            <a:br>
              <a:rPr lang="en-US" dirty="0"/>
            </a:br>
            <a:r>
              <a:rPr lang="en-US" dirty="0"/>
              <a:t>Migrate 2 SQL 2005 Databases</a:t>
            </a:r>
            <a:br>
              <a:rPr lang="en-US" dirty="0"/>
            </a:br>
            <a:r>
              <a:rPr lang="en-US" dirty="0"/>
              <a:t>Using </a:t>
            </a:r>
            <a:r>
              <a:rPr lang="en-US" dirty="0" err="1"/>
              <a:t>sqlpackage</a:t>
            </a:r>
            <a:r>
              <a:rPr lang="en-US" dirty="0"/>
              <a:t> &amp; </a:t>
            </a:r>
            <a:br>
              <a:rPr lang="en-US" dirty="0"/>
            </a:br>
            <a:r>
              <a:rPr lang="en-US" dirty="0"/>
              <a:t>SSMS Migration Wizard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1848255" cy="3176254"/>
          </a:xfrm>
        </p:spPr>
        <p:txBody>
          <a:bodyPr/>
          <a:lstStyle/>
          <a:p>
            <a:r>
              <a:rPr lang="en-US" dirty="0"/>
              <a:t>Demo – </a:t>
            </a:r>
            <a:br>
              <a:rPr lang="en-US" dirty="0"/>
            </a:br>
            <a:r>
              <a:rPr lang="en-US" dirty="0"/>
              <a:t>Migrate 2 SQL 2012 Databases</a:t>
            </a:r>
            <a:br>
              <a:rPr lang="en-US" dirty="0"/>
            </a:br>
            <a:r>
              <a:rPr lang="en-US" dirty="0"/>
              <a:t>Using SAMW &amp; SSMS DACPAC</a:t>
            </a:r>
          </a:p>
        </p:txBody>
      </p:sp>
    </p:spTree>
    <p:extLst>
      <p:ext uri="{BB962C8B-B14F-4D97-AF65-F5344CB8AC3E}">
        <p14:creationId xmlns:p14="http://schemas.microsoft.com/office/powerpoint/2010/main" val="2937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65983805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5696944"/>
          </a:xfrm>
        </p:spPr>
        <p:txBody>
          <a:bodyPr/>
          <a:lstStyle/>
          <a:p>
            <a:r>
              <a:rPr lang="en-US" sz="2800" dirty="0"/>
              <a:t>Migrating to SQL Server Migration to SQL DB - </a:t>
            </a:r>
            <a:r>
              <a:rPr lang="en-US" sz="2800" dirty="0">
                <a:hlinkClick r:id="rId3"/>
              </a:rPr>
              <a:t>http://bit.ly/MoveToSQLDB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Migrating from other platforms - </a:t>
            </a:r>
            <a:r>
              <a:rPr lang="en-US" sz="2800" dirty="0">
                <a:hlinkClick r:id="rId4"/>
              </a:rPr>
              <a:t>http://bit.ly/OtherDBsToSQLDB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SQL Server Data Tools - </a:t>
            </a:r>
            <a:r>
              <a:rPr lang="en-US" sz="2800" dirty="0">
                <a:hlinkClick r:id="rId5"/>
              </a:rPr>
              <a:t>http://bit.ly/MS-SSDT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Free MS Press E-Book on Migrating SQL Server Databases to Azure SQL DB - </a:t>
            </a:r>
            <a:r>
              <a:rPr lang="en-US" sz="2800" dirty="0">
                <a:hlinkClick r:id="rId6"/>
              </a:rPr>
              <a:t>http://bit.ly/FreeEBookMigrateToSQLDB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SQL Server Sessions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42897"/>
              </p:ext>
            </p:extLst>
          </p:nvPr>
        </p:nvGraphicFramePr>
        <p:xfrm>
          <a:off x="313581" y="1409030"/>
          <a:ext cx="1184825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57106830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91185730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062585844"/>
                    </a:ext>
                  </a:extLst>
                </a:gridCol>
                <a:gridCol w="2559225">
                  <a:extLst>
                    <a:ext uri="{9D8B030D-6E8A-4147-A177-3AD203B41FA5}">
                      <a16:colId xmlns:a16="http://schemas.microsoft.com/office/drawing/2014/main" val="4075387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09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SQL Server automation with </a:t>
                      </a:r>
                      <a:r>
                        <a:rPr lang="en-US" sz="1200" dirty="0" err="1"/>
                        <a:t>Biml</a:t>
                      </a:r>
                      <a:r>
                        <a:rPr lang="en-US" sz="1200" dirty="0"/>
                        <a:t> [M227]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Simon Peck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Wed 26 Oct, 2:55pm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Elliott Room (Crowne Plaza)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315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Mission Critical Hybrid scenarios with SQL Server 2016 [M232]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Lonnye Bower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Thur</a:t>
                      </a:r>
                      <a:r>
                        <a:rPr lang="en-US" sz="1200" dirty="0"/>
                        <a:t> 27 Oct, 9:00am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NZ Room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96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Build modern Enterprise BI Solutions using SSRS 2016 [M238]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Anupama</a:t>
                      </a:r>
                      <a:r>
                        <a:rPr lang="en-US" sz="1200" dirty="0"/>
                        <a:t> Natarajan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Thur</a:t>
                      </a:r>
                      <a:r>
                        <a:rPr lang="en-US" sz="1200" dirty="0"/>
                        <a:t> 27 Oct, 1:40pm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Ballroom Two (Crowne Plaza)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873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Boom! Compelling </a:t>
                      </a:r>
                      <a:r>
                        <a:rPr lang="en-US" sz="1200" dirty="0" err="1"/>
                        <a:t>visualisations</a:t>
                      </a:r>
                      <a:r>
                        <a:rPr lang="en-US" sz="1200" dirty="0"/>
                        <a:t> with SQL Server [M374]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Rob Hawthorne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Thur</a:t>
                      </a:r>
                      <a:r>
                        <a:rPr lang="en-US" sz="1200" dirty="0"/>
                        <a:t> 27 Oct, 4:15pm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Ballroom Two (Crowne Plaza)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3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Enhancements in SQL Server Management Studio (SSMS) in SQL Server 2016 [M381]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Lonnye Bower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Fri 28 Oct, 9:00am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NZ Room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712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Beyond T-SQL: non-relational features in SQL Server 2016 [M384]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David Lyth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Fri 28</a:t>
                      </a:r>
                      <a:r>
                        <a:rPr lang="en-US" sz="1200" baseline="0" dirty="0"/>
                        <a:t> Oct, 10:30am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NZ Room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29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5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4284250"/>
          </a:xfrm>
        </p:spPr>
        <p:txBody>
          <a:bodyPr/>
          <a:lstStyle/>
          <a:p>
            <a:r>
              <a:rPr lang="en-US" sz="7200" dirty="0"/>
              <a:t>Q&amp;A</a:t>
            </a:r>
            <a:br>
              <a:rPr lang="en-US" sz="7200" dirty="0"/>
            </a:br>
            <a:br>
              <a:rPr lang="en-US" dirty="0"/>
            </a:br>
            <a:br>
              <a:rPr lang="en-US" dirty="0"/>
            </a:br>
            <a:r>
              <a:rPr lang="en-US" sz="4000" dirty="0"/>
              <a:t>Questions after the session? lonnyeb@microsoft.com</a:t>
            </a:r>
            <a:br>
              <a:rPr lang="en-US" sz="4000" dirty="0"/>
            </a:br>
            <a:r>
              <a:rPr lang="en-US" sz="4000" dirty="0"/>
              <a:t>Thank you for your time today! ~LB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4297039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NZ" dirty="0"/>
              <a:t>Migrating to Azure SQL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4003" y="3497262"/>
            <a:ext cx="7640499" cy="1128624"/>
          </a:xfrm>
        </p:spPr>
        <p:txBody>
          <a:bodyPr/>
          <a:lstStyle/>
          <a:p>
            <a:r>
              <a:rPr lang="en-NZ" dirty="0"/>
              <a:t>Lonnye Bower</a:t>
            </a:r>
          </a:p>
          <a:p>
            <a:r>
              <a:rPr lang="en-NZ" dirty="0"/>
              <a:t>lonnyeb@microsoft.com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M329</a:t>
            </a:r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cover today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769989"/>
          </a:xfrm>
        </p:spPr>
        <p:txBody>
          <a:bodyPr/>
          <a:lstStyle/>
          <a:p>
            <a:r>
              <a:rPr lang="en-US" dirty="0"/>
              <a:t>Migration prerequisites</a:t>
            </a:r>
          </a:p>
          <a:p>
            <a:r>
              <a:rPr lang="en-US" dirty="0"/>
              <a:t>Testing for compatibility</a:t>
            </a:r>
          </a:p>
          <a:p>
            <a:r>
              <a:rPr lang="en-US" dirty="0"/>
              <a:t>Fixing compatibility issues</a:t>
            </a:r>
          </a:p>
          <a:p>
            <a:r>
              <a:rPr lang="en-US" dirty="0"/>
              <a:t>Demos: Let’s migrate some databases!</a:t>
            </a:r>
          </a:p>
        </p:txBody>
      </p:sp>
    </p:spTree>
    <p:extLst>
      <p:ext uri="{BB962C8B-B14F-4D97-AF65-F5344CB8AC3E}">
        <p14:creationId xmlns:p14="http://schemas.microsoft.com/office/powerpoint/2010/main" val="36958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Migration Prerequisites</a:t>
            </a:r>
          </a:p>
        </p:txBody>
      </p:sp>
    </p:spTree>
    <p:extLst>
      <p:ext uri="{BB962C8B-B14F-4D97-AF65-F5344CB8AC3E}">
        <p14:creationId xmlns:p14="http://schemas.microsoft.com/office/powerpoint/2010/main" val="36907099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Prerequisites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769989"/>
          </a:xfrm>
        </p:spPr>
        <p:txBody>
          <a:bodyPr/>
          <a:lstStyle/>
          <a:p>
            <a:r>
              <a:rPr lang="en-US" dirty="0"/>
              <a:t>Azure account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/>
              <a:t>SQL 2005 to SQL 2016 database(s)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Access to the database(s) you want to migrate </a:t>
            </a:r>
            <a:endParaRPr lang="en-US" dirty="0"/>
          </a:p>
          <a:p>
            <a:r>
              <a:rPr lang="en-US" dirty="0"/>
              <a:t>Tool of choice (SSMS, SAMW, SSDT, etc.)</a:t>
            </a:r>
          </a:p>
        </p:txBody>
      </p:sp>
    </p:spTree>
    <p:extLst>
      <p:ext uri="{BB962C8B-B14F-4D97-AF65-F5344CB8AC3E}">
        <p14:creationId xmlns:p14="http://schemas.microsoft.com/office/powerpoint/2010/main" val="9989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Testing For Compatibility</a:t>
            </a:r>
          </a:p>
        </p:txBody>
      </p:sp>
    </p:spTree>
    <p:extLst>
      <p:ext uri="{BB962C8B-B14F-4D97-AF65-F5344CB8AC3E}">
        <p14:creationId xmlns:p14="http://schemas.microsoft.com/office/powerpoint/2010/main" val="21327738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Compatibility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801314"/>
          </a:xfrm>
        </p:spPr>
        <p:txBody>
          <a:bodyPr/>
          <a:lstStyle/>
          <a:p>
            <a:r>
              <a:rPr lang="en-US" dirty="0"/>
              <a:t>Testing is not required…</a:t>
            </a:r>
          </a:p>
          <a:p>
            <a:r>
              <a:rPr lang="en-US" dirty="0"/>
              <a:t>Testing is recommended…</a:t>
            </a:r>
          </a:p>
          <a:p>
            <a:r>
              <a:rPr lang="en-US" dirty="0"/>
              <a:t>Multiple options available</a:t>
            </a:r>
          </a:p>
          <a:p>
            <a:pPr lvl="1"/>
            <a:r>
              <a:rPr lang="en-US" dirty="0"/>
              <a:t>SSDT (SQL Server Data Tools)</a:t>
            </a:r>
          </a:p>
          <a:p>
            <a:pPr lvl="1"/>
            <a:r>
              <a:rPr lang="en-US" dirty="0" err="1"/>
              <a:t>SqlPackage</a:t>
            </a:r>
            <a:endParaRPr lang="en-US" dirty="0"/>
          </a:p>
          <a:p>
            <a:pPr lvl="1"/>
            <a:r>
              <a:rPr lang="en-US" dirty="0"/>
              <a:t>Export Data Tier application wizard (SSMS)</a:t>
            </a:r>
          </a:p>
          <a:p>
            <a:pPr lvl="1"/>
            <a:r>
              <a:rPr lang="en-US" dirty="0"/>
              <a:t>SQL Azure Migration Wizard (SAMW)</a:t>
            </a:r>
          </a:p>
          <a:p>
            <a:pPr lvl="1"/>
            <a:r>
              <a:rPr lang="en-US" dirty="0"/>
              <a:t>Export/Import BACPAC</a:t>
            </a:r>
          </a:p>
          <a:p>
            <a:pPr lvl="1"/>
            <a:r>
              <a:rPr lang="en-US" dirty="0"/>
              <a:t>SSMS Migration Wizard</a:t>
            </a:r>
          </a:p>
          <a:p>
            <a:pPr lvl="1"/>
            <a:r>
              <a:rPr lang="en-US" dirty="0"/>
              <a:t>(and more)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Fixing Compatibility Issues</a:t>
            </a:r>
          </a:p>
        </p:txBody>
      </p:sp>
    </p:spTree>
    <p:extLst>
      <p:ext uri="{BB962C8B-B14F-4D97-AF65-F5344CB8AC3E}">
        <p14:creationId xmlns:p14="http://schemas.microsoft.com/office/powerpoint/2010/main" val="2286908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Compatibility Issues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555093"/>
          </a:xfrm>
        </p:spPr>
        <p:txBody>
          <a:bodyPr/>
          <a:lstStyle/>
          <a:p>
            <a:r>
              <a:rPr lang="en-US" dirty="0"/>
              <a:t>Most issues can be resolved</a:t>
            </a:r>
          </a:p>
          <a:p>
            <a:r>
              <a:rPr lang="en-US" dirty="0"/>
              <a:t>The tools provide guidance</a:t>
            </a:r>
          </a:p>
          <a:p>
            <a:r>
              <a:rPr lang="en-US" dirty="0"/>
              <a:t>Check unsupported feature page</a:t>
            </a:r>
          </a:p>
          <a:p>
            <a:r>
              <a:rPr lang="en-US" dirty="0">
                <a:hlinkClick r:id="rId3"/>
              </a:rPr>
              <a:t>https://azure.microsoft.com/en-us/documentation/articles/sql-database-transact-sql-information/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8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842</Words>
  <Application>Microsoft Office PowerPoint</Application>
  <PresentationFormat>Custom</PresentationFormat>
  <Paragraphs>125</Paragraphs>
  <Slides>16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Image</vt:lpstr>
      <vt:lpstr>Microsoft Ignite NZ</vt:lpstr>
      <vt:lpstr>Migrating to Azure SQL Database</vt:lpstr>
      <vt:lpstr>What we’ll cover today</vt:lpstr>
      <vt:lpstr>Migration Prerequisites</vt:lpstr>
      <vt:lpstr>Migration Prerequisites</vt:lpstr>
      <vt:lpstr>Testing For Compatibility</vt:lpstr>
      <vt:lpstr>Testing For Compatibility</vt:lpstr>
      <vt:lpstr>Fixing Compatibility Issues</vt:lpstr>
      <vt:lpstr>Fixing Compatibility Issues</vt:lpstr>
      <vt:lpstr>Demo – Migrate 2 SQL 2005 Databases Using sqlpackage &amp;  SSMS Migration Wizard </vt:lpstr>
      <vt:lpstr>Demo –  Migrate 2 SQL 2012 Databases Using SAMW &amp; SSMS DACPAC</vt:lpstr>
      <vt:lpstr>Summary</vt:lpstr>
      <vt:lpstr>Resources</vt:lpstr>
      <vt:lpstr>Other SQL Server Sessions</vt:lpstr>
      <vt:lpstr>Q&amp;A   Questions after the session? lonnyeb@microsoft.com Thank you for your time today! ~LB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2016-07-14T12:34:12Z</dcterms:created>
  <dcterms:modified xsi:type="dcterms:W3CDTF">2016-10-26T23:05:25Z</dcterms:modified>
  <cp:category/>
</cp:coreProperties>
</file>