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229" r:id="rId1"/>
  </p:sldMasterIdLst>
  <p:notesMasterIdLst>
    <p:notesMasterId r:id="rId44"/>
  </p:notesMasterIdLst>
  <p:handoutMasterIdLst>
    <p:handoutMasterId r:id="rId45"/>
  </p:handoutMasterIdLst>
  <p:sldIdLst>
    <p:sldId id="1408" r:id="rId2"/>
    <p:sldId id="1411" r:id="rId3"/>
    <p:sldId id="1412" r:id="rId4"/>
    <p:sldId id="1413" r:id="rId5"/>
    <p:sldId id="1414" r:id="rId6"/>
    <p:sldId id="1415" r:id="rId7"/>
    <p:sldId id="1439" r:id="rId8"/>
    <p:sldId id="1418" r:id="rId9"/>
    <p:sldId id="1438" r:id="rId10"/>
    <p:sldId id="1419" r:id="rId11"/>
    <p:sldId id="1423" r:id="rId12"/>
    <p:sldId id="1437" r:id="rId13"/>
    <p:sldId id="1420" r:id="rId14"/>
    <p:sldId id="1449" r:id="rId15"/>
    <p:sldId id="1444" r:id="rId16"/>
    <p:sldId id="1421" r:id="rId17"/>
    <p:sldId id="1426" r:id="rId18"/>
    <p:sldId id="1454" r:id="rId19"/>
    <p:sldId id="1455" r:id="rId20"/>
    <p:sldId id="1422" r:id="rId21"/>
    <p:sldId id="1445" r:id="rId22"/>
    <p:sldId id="1429" r:id="rId23"/>
    <p:sldId id="1428" r:id="rId24"/>
    <p:sldId id="1424" r:id="rId25"/>
    <p:sldId id="1436" r:id="rId26"/>
    <p:sldId id="1447" r:id="rId27"/>
    <p:sldId id="1448" r:id="rId28"/>
    <p:sldId id="1440" r:id="rId29"/>
    <p:sldId id="1425" r:id="rId30"/>
    <p:sldId id="1427" r:id="rId31"/>
    <p:sldId id="1441" r:id="rId32"/>
    <p:sldId id="1433" r:id="rId33"/>
    <p:sldId id="1450" r:id="rId34"/>
    <p:sldId id="1453" r:id="rId35"/>
    <p:sldId id="1431" r:id="rId36"/>
    <p:sldId id="1446" r:id="rId37"/>
    <p:sldId id="1434" r:id="rId38"/>
    <p:sldId id="1452" r:id="rId39"/>
    <p:sldId id="1451" r:id="rId40"/>
    <p:sldId id="1442" r:id="rId41"/>
    <p:sldId id="1443" r:id="rId42"/>
    <p:sldId id="1432" r:id="rId43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gnite 2016 Template Light" id="{A073DAE3-B461-442F-A3D3-6642BD875E45}">
          <p14:sldIdLst>
            <p14:sldId id="1408"/>
            <p14:sldId id="1411"/>
            <p14:sldId id="1412"/>
            <p14:sldId id="1413"/>
            <p14:sldId id="1414"/>
            <p14:sldId id="1415"/>
            <p14:sldId id="1439"/>
            <p14:sldId id="1418"/>
            <p14:sldId id="1438"/>
            <p14:sldId id="1419"/>
            <p14:sldId id="1423"/>
            <p14:sldId id="1437"/>
            <p14:sldId id="1420"/>
            <p14:sldId id="1449"/>
            <p14:sldId id="1444"/>
            <p14:sldId id="1421"/>
            <p14:sldId id="1426"/>
            <p14:sldId id="1454"/>
            <p14:sldId id="1455"/>
            <p14:sldId id="1422"/>
            <p14:sldId id="1445"/>
            <p14:sldId id="1429"/>
            <p14:sldId id="1428"/>
            <p14:sldId id="1424"/>
            <p14:sldId id="1436"/>
            <p14:sldId id="1447"/>
            <p14:sldId id="1448"/>
            <p14:sldId id="1440"/>
            <p14:sldId id="1425"/>
            <p14:sldId id="1427"/>
            <p14:sldId id="1441"/>
            <p14:sldId id="1433"/>
            <p14:sldId id="1450"/>
            <p14:sldId id="1453"/>
            <p14:sldId id="1431"/>
            <p14:sldId id="1446"/>
            <p14:sldId id="1434"/>
            <p14:sldId id="1452"/>
            <p14:sldId id="1451"/>
            <p14:sldId id="1442"/>
            <p14:sldId id="1443"/>
            <p14:sldId id="14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B01"/>
    <a:srgbClr val="505050"/>
    <a:srgbClr val="FFB900"/>
    <a:srgbClr val="292929"/>
    <a:srgbClr val="FFFFFF"/>
    <a:srgbClr val="BAD80A"/>
    <a:srgbClr val="A80000"/>
    <a:srgbClr val="5C2D91"/>
    <a:srgbClr val="0078D7"/>
    <a:srgbClr val="107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7" autoAdjust="0"/>
    <p:restoredTop sz="96224" autoAdjust="0"/>
  </p:normalViewPr>
  <p:slideViewPr>
    <p:cSldViewPr>
      <p:cViewPr varScale="1">
        <p:scale>
          <a:sx n="99" d="100"/>
          <a:sy n="99" d="100"/>
        </p:scale>
        <p:origin x="7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73" d="100"/>
          <a:sy n="73" d="100"/>
        </p:scale>
        <p:origin x="3174" y="5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Ignite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10/27/2016 11:23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Ignite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066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3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91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563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1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4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78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6108602D-D426-4C00-B215-BFA18C076426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47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1745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824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85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Ignite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238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30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67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02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90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284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449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702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26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89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578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2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19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261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537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7438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217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64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2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661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7D10C09F-FCA1-48C8-B40D-42E1045D109E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8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80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7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57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3A5C127-CB05-47B6-8D1E-7BC74A68F508}" type="datetime8">
              <a:rPr lang="en-US" smtClean="0"/>
              <a:t>10/27/2016 11:23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3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Walk_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331019803"/>
              </p:ext>
            </p:extLst>
          </p:nvPr>
        </p:nvGraphicFramePr>
        <p:xfrm>
          <a:off x="0" y="0"/>
          <a:ext cx="12435839" cy="5999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435839" cy="5999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85589" y="6233566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241573" y="1913086"/>
            <a:ext cx="8568952" cy="1264962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7000" dirty="0">
                <a:solidFill>
                  <a:schemeClr val="bg1"/>
                </a:solidFill>
                <a:latin typeface="+mn-lt"/>
              </a:rPr>
              <a:t>Microsoft Ignite</a:t>
            </a:r>
            <a:r>
              <a:rPr lang="en-NZ" sz="7000" baseline="0" dirty="0">
                <a:solidFill>
                  <a:schemeClr val="bg1"/>
                </a:solidFill>
                <a:latin typeface="+mn-lt"/>
              </a:rPr>
              <a:t> NZ</a:t>
            </a:r>
            <a:endParaRPr lang="en-NZ" sz="7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41573" y="2921198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10" y="-234182"/>
            <a:ext cx="12405065" cy="220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740786856"/>
              </p:ext>
            </p:extLst>
          </p:nvPr>
        </p:nvGraphicFramePr>
        <p:xfrm>
          <a:off x="636" y="0"/>
          <a:ext cx="12435839" cy="608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Image" r:id="rId3" imgW="24380640" imgH="15238080" progId="Photoshop.Image.12">
                  <p:embed/>
                </p:oleObj>
              </mc:Choice>
              <mc:Fallback>
                <p:oleObj name="Image" r:id="rId3" imgW="24380640" imgH="15238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6" y="0"/>
                        <a:ext cx="12435839" cy="608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7597" y="6285063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87481" y="182554"/>
            <a:ext cx="11672947" cy="2119277"/>
          </a:xfrm>
          <a:noFill/>
        </p:spPr>
        <p:txBody>
          <a:bodyPr lIns="146304" tIns="91440" rIns="146304" bIns="91440" anchor="t" anchorCtr="0"/>
          <a:lstStyle>
            <a:lvl1pPr>
              <a:defRPr sz="6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003" y="3497262"/>
            <a:ext cx="7640499" cy="829612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287481" y="2506609"/>
            <a:ext cx="7382067" cy="888264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00" r:id="rId2"/>
    <p:sldLayoutId id="2147484295" r:id="rId3"/>
    <p:sldLayoutId id="2147484240" r:id="rId4"/>
    <p:sldLayoutId id="2147484296" r:id="rId5"/>
    <p:sldLayoutId id="2147484241" r:id="rId6"/>
    <p:sldLayoutId id="2147484297" r:id="rId7"/>
    <p:sldLayoutId id="2147484244" r:id="rId8"/>
    <p:sldLayoutId id="2147484298" r:id="rId9"/>
    <p:sldLayoutId id="2147484245" r:id="rId10"/>
    <p:sldLayoutId id="2147484247" r:id="rId11"/>
    <p:sldLayoutId id="2147484331" r:id="rId12"/>
    <p:sldLayoutId id="2147484249" r:id="rId13"/>
    <p:sldLayoutId id="2147484301" r:id="rId14"/>
    <p:sldLayoutId id="2147484251" r:id="rId15"/>
    <p:sldLayoutId id="2147484252" r:id="rId16"/>
    <p:sldLayoutId id="2147484254" r:id="rId17"/>
    <p:sldLayoutId id="2147484257" r:id="rId18"/>
    <p:sldLayoutId id="2147484258" r:id="rId19"/>
    <p:sldLayoutId id="2147484260" r:id="rId20"/>
    <p:sldLayoutId id="2147484299" r:id="rId21"/>
    <p:sldLayoutId id="2147484263" r:id="rId22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33" y="1974535"/>
            <a:ext cx="9143936" cy="1828786"/>
          </a:xfrm>
        </p:spPr>
        <p:txBody>
          <a:bodyPr/>
          <a:lstStyle/>
          <a:p>
            <a:r>
              <a:rPr lang="en-NZ" sz="8000" dirty="0">
                <a:latin typeface="+mn-lt"/>
              </a:rPr>
              <a:t>Microsoft Ignite NZ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500" y="3083633"/>
            <a:ext cx="8208912" cy="148040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dirty="0">
                <a:solidFill>
                  <a:schemeClr val="bg1"/>
                </a:solidFill>
                <a:latin typeface="+mn-lt"/>
              </a:rPr>
              <a:t>25-28</a:t>
            </a: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 October 2016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NZ" sz="4000" baseline="0" dirty="0">
                <a:solidFill>
                  <a:schemeClr val="bg1"/>
                </a:solidFill>
                <a:latin typeface="+mn-lt"/>
              </a:rPr>
              <a:t>SKYCITY, Auckland</a:t>
            </a:r>
            <a:endParaRPr lang="en-NZ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5224"/>
            <a:ext cx="12436475" cy="22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554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37" y="2501063"/>
            <a:ext cx="10058400" cy="199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365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" y="2033785"/>
            <a:ext cx="8090444" cy="292695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/>
              <a:t>The BLE packet also contains the iBeacon’s transmission power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477" y="2057102"/>
            <a:ext cx="3435276" cy="239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9072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Context aware apps</a:t>
            </a:r>
          </a:p>
        </p:txBody>
      </p:sp>
    </p:spTree>
    <p:extLst>
      <p:ext uri="{BB962C8B-B14F-4D97-AF65-F5344CB8AC3E}">
        <p14:creationId xmlns:p14="http://schemas.microsoft.com/office/powerpoint/2010/main" val="20610061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7" y="2033785"/>
            <a:ext cx="7023718" cy="2926955"/>
          </a:xfrm>
        </p:spPr>
        <p:txBody>
          <a:bodyPr/>
          <a:lstStyle/>
          <a:p>
            <a:pPr algn="ctr"/>
            <a:r>
              <a:rPr lang="en-US" dirty="0"/>
              <a:t>iBeacon region </a:t>
            </a:r>
            <a:r>
              <a:rPr lang="mr-IN" dirty="0"/>
              <a:t>–</a:t>
            </a:r>
            <a:r>
              <a:rPr lang="en-US" dirty="0"/>
              <a:t> multiple </a:t>
            </a:r>
            <a:r>
              <a:rPr lang="en-US" dirty="0" err="1"/>
              <a:t>iBeacons</a:t>
            </a:r>
            <a:r>
              <a:rPr lang="en-US" dirty="0"/>
              <a:t> with the same 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919" y="1271578"/>
            <a:ext cx="5087279" cy="44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6948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054" y="1266"/>
            <a:ext cx="3761831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43847"/>
            <a:ext cx="8666509" cy="4706830"/>
          </a:xfrm>
        </p:spPr>
        <p:txBody>
          <a:bodyPr/>
          <a:lstStyle/>
          <a:p>
            <a:pPr algn="ctr"/>
            <a:r>
              <a:rPr lang="en-US" dirty="0"/>
              <a:t>When your device enters or leaves an iBeacon region it can wake your app up</a:t>
            </a:r>
            <a:br>
              <a:rPr lang="en-US" dirty="0"/>
            </a:br>
            <a:r>
              <a:rPr lang="en-US" dirty="0"/>
              <a:t>(and order your coffee</a:t>
            </a:r>
            <a:r>
              <a:rPr lang="mr-IN" dirty="0"/>
              <a:t>…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8076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69" y="2011017"/>
            <a:ext cx="1440160" cy="2972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022" y="2514787"/>
            <a:ext cx="1676468" cy="19649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9429" y="759738"/>
            <a:ext cx="11437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Your app is installed and monitors an iBeacon region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574" y="759738"/>
            <a:ext cx="11683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Once registered your app doesn’t need to be running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369" y="2011017"/>
            <a:ext cx="1440160" cy="29724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21" y="2011018"/>
            <a:ext cx="1440160" cy="29724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9645" y="717011"/>
            <a:ext cx="9571659" cy="84946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Device moves into the range of an iBeacon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82392" y="688950"/>
            <a:ext cx="5471690" cy="849463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rPr>
              <a:t>iOS wakes your app up!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8" y="2011017"/>
            <a:ext cx="1440159" cy="29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60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3196E-6 0 L 0.38792 0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3" grpId="0" build="allAtOnce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106" y="2407733"/>
            <a:ext cx="11920263" cy="2179058"/>
          </a:xfrm>
        </p:spPr>
        <p:txBody>
          <a:bodyPr anchor="ctr" anchorCtr="0"/>
          <a:lstStyle/>
          <a:p>
            <a:r>
              <a:rPr lang="en-US" dirty="0"/>
              <a:t>Demo </a:t>
            </a:r>
            <a:r>
              <a:rPr lang="mr-IN" dirty="0"/>
              <a:t>–</a:t>
            </a:r>
            <a:r>
              <a:rPr lang="en-US" dirty="0"/>
              <a:t> creating a context aware </a:t>
            </a:r>
            <a:r>
              <a:rPr lang="en-US" dirty="0" err="1"/>
              <a:t>Xamarin.iOS</a:t>
            </a:r>
            <a:r>
              <a:rPr lang="en-US" dirty="0"/>
              <a:t> app</a:t>
            </a:r>
          </a:p>
        </p:txBody>
      </p:sp>
    </p:spTree>
    <p:extLst>
      <p:ext uri="{BB962C8B-B14F-4D97-AF65-F5344CB8AC3E}">
        <p14:creationId xmlns:p14="http://schemas.microsoft.com/office/powerpoint/2010/main" val="40429615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45" y="1576736"/>
            <a:ext cx="6120680" cy="3841052"/>
          </a:xfrm>
        </p:spPr>
        <p:txBody>
          <a:bodyPr anchor="ctr"/>
          <a:lstStyle/>
          <a:p>
            <a:pPr algn="ctr"/>
            <a:r>
              <a:rPr lang="en-US" dirty="0" err="1"/>
              <a:t>iBeacons</a:t>
            </a:r>
            <a:r>
              <a:rPr lang="en-US" dirty="0"/>
              <a:t> can transmit all the time or as required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0" t="5732" b="5732"/>
          <a:stretch/>
        </p:blipFill>
        <p:spPr>
          <a:xfrm>
            <a:off x="7431073" y="1553046"/>
            <a:ext cx="500540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0244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054" y="1266"/>
            <a:ext cx="3761831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45" y="1576736"/>
            <a:ext cx="7023718" cy="3841052"/>
          </a:xfrm>
        </p:spPr>
        <p:txBody>
          <a:bodyPr/>
          <a:lstStyle/>
          <a:p>
            <a:pPr algn="ctr"/>
            <a:r>
              <a:rPr lang="en-US" dirty="0"/>
              <a:t>With the </a:t>
            </a:r>
            <a:r>
              <a:rPr lang="en-US"/>
              <a:t>new iOS10 </a:t>
            </a:r>
            <a:r>
              <a:rPr lang="en-US" dirty="0"/>
              <a:t>notifications API an iBeacon can trigger a notification</a:t>
            </a:r>
          </a:p>
        </p:txBody>
      </p:sp>
    </p:spTree>
    <p:extLst>
      <p:ext uri="{BB962C8B-B14F-4D97-AF65-F5344CB8AC3E}">
        <p14:creationId xmlns:p14="http://schemas.microsoft.com/office/powerpoint/2010/main" val="111460236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iOS 10 notifications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5096780"/>
          </a:xfrm>
        </p:spPr>
        <p:txBody>
          <a:bodyPr/>
          <a:lstStyle/>
          <a:p>
            <a:r>
              <a:rPr lang="en-US" sz="2400" dirty="0" err="1"/>
              <a:t>var</a:t>
            </a:r>
            <a:r>
              <a:rPr lang="en-US" sz="2400" dirty="0"/>
              <a:t> region = new </a:t>
            </a:r>
            <a:r>
              <a:rPr lang="en-US" sz="2400" dirty="0" err="1"/>
              <a:t>CLBeaconRegion</a:t>
            </a:r>
            <a:r>
              <a:rPr lang="en-US" sz="2400" dirty="0"/>
              <a:t>(new </a:t>
            </a:r>
            <a:r>
              <a:rPr lang="en-US" sz="2400" dirty="0" err="1"/>
              <a:t>NSUuid</a:t>
            </a:r>
            <a:r>
              <a:rPr lang="en-US" sz="2400" dirty="0"/>
              <a:t>(</a:t>
            </a:r>
            <a:r>
              <a:rPr lang="en-US" sz="2400" dirty="0" err="1"/>
              <a:t>ProximityUUID</a:t>
            </a:r>
            <a:r>
              <a:rPr lang="en-US" sz="2400" dirty="0"/>
              <a:t>), </a:t>
            </a:r>
          </a:p>
          <a:p>
            <a:r>
              <a:rPr lang="en-US" sz="2400" dirty="0"/>
              <a:t>					"</a:t>
            </a:r>
            <a:r>
              <a:rPr lang="en-US" sz="2400" dirty="0" err="1"/>
              <a:t>MyRegion</a:t>
            </a:r>
            <a:r>
              <a:rPr lang="en-US" sz="2400" dirty="0"/>
              <a:t>")</a:t>
            </a:r>
            <a:br>
              <a:rPr lang="en-US" sz="2400" dirty="0"/>
            </a:br>
            <a:r>
              <a:rPr lang="en-US" sz="2400" dirty="0" err="1"/>
              <a:t>region.NotifyOnExit</a:t>
            </a:r>
            <a:r>
              <a:rPr lang="en-US" sz="2400" dirty="0"/>
              <a:t> = true;</a:t>
            </a:r>
            <a:br>
              <a:rPr lang="en-US" sz="2400" dirty="0"/>
            </a:br>
            <a:r>
              <a:rPr lang="en-US" sz="2400" dirty="0" err="1"/>
              <a:t>region.NotifyOnEntry</a:t>
            </a:r>
            <a:r>
              <a:rPr lang="en-US" sz="2400" dirty="0"/>
              <a:t> = true;</a:t>
            </a:r>
          </a:p>
          <a:p>
            <a:endParaRPr lang="en-US" sz="2400" dirty="0"/>
          </a:p>
          <a:p>
            <a:r>
              <a:rPr lang="en-US" sz="2400" b="1" dirty="0" err="1"/>
              <a:t>var</a:t>
            </a:r>
            <a:r>
              <a:rPr lang="en-US" sz="2400" b="1" dirty="0"/>
              <a:t> trigger = </a:t>
            </a:r>
            <a:r>
              <a:rPr lang="en-US" sz="2400" b="1" dirty="0" err="1"/>
              <a:t>UNLocationNotificationTrigger</a:t>
            </a:r>
            <a:endParaRPr lang="en-US" sz="2400" b="1" dirty="0"/>
          </a:p>
          <a:p>
            <a:r>
              <a:rPr lang="en-US" sz="2400" b="1" dirty="0"/>
              <a:t>			.</a:t>
            </a:r>
            <a:r>
              <a:rPr lang="en-US" sz="2400" b="1" dirty="0" err="1"/>
              <a:t>CreateTrigger</a:t>
            </a:r>
            <a:r>
              <a:rPr lang="en-US" sz="2400" b="1" dirty="0"/>
              <a:t>(region, false);</a:t>
            </a:r>
          </a:p>
          <a:p>
            <a:endParaRPr lang="en-US" sz="2400" b="1" dirty="0"/>
          </a:p>
          <a:p>
            <a:r>
              <a:rPr lang="en-US" sz="2400" dirty="0" err="1"/>
              <a:t>var</a:t>
            </a:r>
            <a:r>
              <a:rPr lang="en-US" sz="2400" dirty="0"/>
              <a:t> request = </a:t>
            </a:r>
            <a:r>
              <a:rPr lang="en-US" sz="2400" dirty="0" err="1"/>
              <a:t>UNNotificationRequest</a:t>
            </a:r>
            <a:endParaRPr lang="en-US" sz="2400" dirty="0"/>
          </a:p>
          <a:p>
            <a:r>
              <a:rPr lang="en-US" sz="2400" dirty="0"/>
              <a:t>			.</a:t>
            </a:r>
            <a:r>
              <a:rPr lang="en-US" sz="2400" dirty="0" err="1"/>
              <a:t>FromIdentifier</a:t>
            </a:r>
            <a:r>
              <a:rPr lang="en-US" sz="2400" dirty="0"/>
              <a:t>(id, </a:t>
            </a:r>
            <a:r>
              <a:rPr lang="en-US" sz="2400" dirty="0" err="1"/>
              <a:t>myContent</a:t>
            </a:r>
            <a:r>
              <a:rPr lang="en-US" sz="2400" dirty="0"/>
              <a:t>, trigger);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UNUserNotificationCenter.Current</a:t>
            </a:r>
            <a:endParaRPr lang="en-US" sz="2400" dirty="0"/>
          </a:p>
          <a:p>
            <a:r>
              <a:rPr lang="en-US" sz="2400" dirty="0"/>
              <a:t>			.</a:t>
            </a:r>
            <a:r>
              <a:rPr lang="en-US" sz="2400" dirty="0" err="1"/>
              <a:t>AddNotificationRequest</a:t>
            </a:r>
            <a:r>
              <a:rPr lang="en-US" sz="2400" dirty="0"/>
              <a:t>(request, err =&gt; { });</a:t>
            </a:r>
          </a:p>
        </p:txBody>
      </p:sp>
    </p:spTree>
    <p:extLst>
      <p:ext uri="{BB962C8B-B14F-4D97-AF65-F5344CB8AC3E}">
        <p14:creationId xmlns:p14="http://schemas.microsoft.com/office/powerpoint/2010/main" val="8707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14" y="472926"/>
            <a:ext cx="11672947" cy="2119277"/>
          </a:xfrm>
        </p:spPr>
        <p:txBody>
          <a:bodyPr/>
          <a:lstStyle/>
          <a:p>
            <a:r>
              <a:rPr lang="en-US" dirty="0"/>
              <a:t>Please bring me coffee!</a:t>
            </a:r>
            <a:br>
              <a:rPr lang="en-US" dirty="0"/>
            </a:br>
            <a:r>
              <a:rPr lang="en-US" dirty="0"/>
              <a:t>Using </a:t>
            </a:r>
            <a:r>
              <a:rPr lang="en-US" dirty="0" err="1"/>
              <a:t>iBeacons</a:t>
            </a:r>
            <a:r>
              <a:rPr lang="en-US" dirty="0"/>
              <a:t> to seamlessly engage with Xamarin apps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003" y="4395842"/>
            <a:ext cx="7640499" cy="829612"/>
          </a:xfrm>
        </p:spPr>
        <p:txBody>
          <a:bodyPr/>
          <a:lstStyle/>
          <a:p>
            <a:r>
              <a:rPr lang="en-NZ" dirty="0"/>
              <a:t>Jim Bennett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7481" y="3401086"/>
            <a:ext cx="7382067" cy="888264"/>
          </a:xfrm>
        </p:spPr>
        <p:txBody>
          <a:bodyPr/>
          <a:lstStyle/>
          <a:p>
            <a:r>
              <a:rPr lang="en-NZ" dirty="0"/>
              <a:t>M324</a:t>
            </a:r>
          </a:p>
        </p:txBody>
      </p:sp>
    </p:spTree>
    <p:extLst>
      <p:ext uri="{BB962C8B-B14F-4D97-AF65-F5344CB8AC3E}">
        <p14:creationId xmlns:p14="http://schemas.microsoft.com/office/powerpoint/2010/main" val="183008974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Indoor location aware apps</a:t>
            </a:r>
          </a:p>
        </p:txBody>
      </p:sp>
    </p:spTree>
    <p:extLst>
      <p:ext uri="{BB962C8B-B14F-4D97-AF65-F5344CB8AC3E}">
        <p14:creationId xmlns:p14="http://schemas.microsoft.com/office/powerpoint/2010/main" val="39911796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73" y="662640"/>
            <a:ext cx="7023718" cy="5669244"/>
          </a:xfrm>
        </p:spPr>
        <p:txBody>
          <a:bodyPr/>
          <a:lstStyle/>
          <a:p>
            <a:pPr algn="ctr"/>
            <a:r>
              <a:rPr lang="en-US" dirty="0"/>
              <a:t>When your app is awake it can get signal strength readings and use these to get rough distances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397" y="2098298"/>
            <a:ext cx="4522233" cy="27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419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41573" y="724299"/>
            <a:ext cx="7272808" cy="5545926"/>
          </a:xfrm>
        </p:spPr>
        <p:txBody>
          <a:bodyPr/>
          <a:lstStyle/>
          <a:p>
            <a:pPr algn="ctr"/>
            <a:r>
              <a:rPr lang="en-US" dirty="0"/>
              <a:t>Getting the distance to multiple </a:t>
            </a:r>
            <a:r>
              <a:rPr lang="en-US" dirty="0" err="1"/>
              <a:t>iBeacons</a:t>
            </a:r>
            <a:r>
              <a:rPr lang="en-US" dirty="0"/>
              <a:t> can provide indoor location</a:t>
            </a:r>
            <a:br>
              <a:rPr lang="en-US" dirty="0"/>
            </a:br>
            <a:r>
              <a:rPr lang="en-US" dirty="0"/>
              <a:t>(where to bring the coffee to!)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09" y="1470818"/>
            <a:ext cx="4631872" cy="40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7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8106" y="2407733"/>
            <a:ext cx="11920263" cy="2179058"/>
          </a:xfrm>
        </p:spPr>
        <p:txBody>
          <a:bodyPr anchor="ctr" anchorCtr="0"/>
          <a:lstStyle/>
          <a:p>
            <a:r>
              <a:rPr lang="en-US" dirty="0"/>
              <a:t>Demo </a:t>
            </a:r>
            <a:r>
              <a:rPr lang="mr-IN" dirty="0"/>
              <a:t>–</a:t>
            </a:r>
            <a:r>
              <a:rPr lang="en-US" dirty="0"/>
              <a:t> adding location awareness</a:t>
            </a:r>
          </a:p>
        </p:txBody>
      </p:sp>
    </p:spTree>
    <p:extLst>
      <p:ext uri="{BB962C8B-B14F-4D97-AF65-F5344CB8AC3E}">
        <p14:creationId xmlns:p14="http://schemas.microsoft.com/office/powerpoint/2010/main" val="73555031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What about Android?</a:t>
            </a:r>
          </a:p>
        </p:txBody>
      </p:sp>
    </p:spTree>
    <p:extLst>
      <p:ext uri="{BB962C8B-B14F-4D97-AF65-F5344CB8AC3E}">
        <p14:creationId xmlns:p14="http://schemas.microsoft.com/office/powerpoint/2010/main" val="178366027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45" y="1576736"/>
            <a:ext cx="6120680" cy="3841052"/>
          </a:xfrm>
        </p:spPr>
        <p:txBody>
          <a:bodyPr anchor="ctr"/>
          <a:lstStyle/>
          <a:p>
            <a:pPr algn="ctr"/>
            <a:r>
              <a:rPr lang="en-US" dirty="0"/>
              <a:t>Background </a:t>
            </a:r>
            <a:r>
              <a:rPr lang="en-US"/>
              <a:t>service running </a:t>
            </a:r>
            <a:r>
              <a:rPr lang="en-US" dirty="0"/>
              <a:t>a BLE scan </a:t>
            </a:r>
            <a:r>
              <a:rPr lang="mr-IN" dirty="0"/>
              <a:t>–</a:t>
            </a:r>
            <a:r>
              <a:rPr lang="en-US" dirty="0"/>
              <a:t> or use vendor SDK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509" y="2137510"/>
            <a:ext cx="2324364" cy="27195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9825" y="6377582"/>
            <a:ext cx="62166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 dirty="0"/>
              <a:t>The Android robot is reproduced or modified from work created and shared by Google and used according to terms described in the Creative Commons 3.0 Attribution License.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8796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/>
              <a:t>Windows?</a:t>
            </a:r>
          </a:p>
        </p:txBody>
      </p:sp>
    </p:spTree>
    <p:extLst>
      <p:ext uri="{BB962C8B-B14F-4D97-AF65-F5344CB8AC3E}">
        <p14:creationId xmlns:p14="http://schemas.microsoft.com/office/powerpoint/2010/main" val="32172429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61" y="662640"/>
            <a:ext cx="12169352" cy="5669244"/>
          </a:xfrm>
        </p:spPr>
        <p:txBody>
          <a:bodyPr anchor="ctr"/>
          <a:lstStyle/>
          <a:p>
            <a:pPr algn="ctr"/>
            <a:r>
              <a:rPr lang="en-US" dirty="0"/>
              <a:t>Background service running a BLE scan. </a:t>
            </a:r>
            <a:br>
              <a:rPr lang="en-US" dirty="0"/>
            </a:br>
            <a:r>
              <a:rPr lang="en-US" dirty="0"/>
              <a:t>No vendor SDKs currently available</a:t>
            </a:r>
          </a:p>
        </p:txBody>
      </p:sp>
    </p:spTree>
    <p:extLst>
      <p:ext uri="{BB962C8B-B14F-4D97-AF65-F5344CB8AC3E}">
        <p14:creationId xmlns:p14="http://schemas.microsoft.com/office/powerpoint/2010/main" val="2131603135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it all together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523025577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63" y="-508183"/>
            <a:ext cx="12601400" cy="78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8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81" y="2032815"/>
            <a:ext cx="5486399" cy="2926955"/>
          </a:xfrm>
        </p:spPr>
        <p:txBody>
          <a:bodyPr/>
          <a:lstStyle/>
          <a:p>
            <a:pPr algn="ctr"/>
            <a:r>
              <a:rPr lang="en-US" dirty="0"/>
              <a:t>Buying coffee is not as easy as it should be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5551"/>
          <a:stretch>
            <a:fillRect/>
          </a:stretch>
        </p:blipFill>
        <p:spPr>
          <a:xfrm>
            <a:off x="6146229" y="0"/>
            <a:ext cx="6290246" cy="7075369"/>
          </a:xfrm>
        </p:spPr>
      </p:pic>
      <p:sp>
        <p:nvSpPr>
          <p:cNvPr id="3" name="TextBox 2"/>
          <p:cNvSpPr txBox="1"/>
          <p:nvPr/>
        </p:nvSpPr>
        <p:spPr>
          <a:xfrm>
            <a:off x="6606437" y="6530922"/>
            <a:ext cx="5443426" cy="4616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By Takeaway (Own work) [CC BY-SA 3.0],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92921640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958" y="-751210"/>
            <a:ext cx="12926433" cy="9694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9879" y="6717526"/>
            <a:ext cx="66367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2">
                    <a:lumMod val="90000"/>
                  </a:schemeClr>
                </a:solidFill>
              </a:rPr>
              <a:t>By User 앤드류 on Flickr [CC BY 2.0],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196078477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6171266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8" y="2490833"/>
            <a:ext cx="8810437" cy="201285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Bluetooth has to be turned 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37" y="2335756"/>
            <a:ext cx="1854612" cy="23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3139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25916" y="2033785"/>
            <a:ext cx="9984642" cy="292695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Location permissions must be accepted and </a:t>
            </a:r>
            <a:r>
              <a:rPr lang="en-US">
                <a:solidFill>
                  <a:schemeClr val="tx1"/>
                </a:solidFill>
              </a:rPr>
              <a:t>not revoked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5381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25916" y="2490833"/>
            <a:ext cx="9984642" cy="201285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Power - batteries</a:t>
            </a:r>
            <a:r>
              <a:rPr lang="en-US" dirty="0"/>
              <a:t> go flat, USB needs lots of sockets</a:t>
            </a:r>
          </a:p>
        </p:txBody>
      </p:sp>
    </p:spTree>
    <p:extLst>
      <p:ext uri="{BB962C8B-B14F-4D97-AF65-F5344CB8AC3E}">
        <p14:creationId xmlns:p14="http://schemas.microsoft.com/office/powerpoint/2010/main" val="155303696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353902" y="2947881"/>
            <a:ext cx="9728671" cy="1098762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Signals get blocked</a:t>
            </a:r>
          </a:p>
        </p:txBody>
      </p:sp>
    </p:spTree>
    <p:extLst>
      <p:ext uri="{BB962C8B-B14F-4D97-AF65-F5344CB8AC3E}">
        <p14:creationId xmlns:p14="http://schemas.microsoft.com/office/powerpoint/2010/main" val="62100242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6507" y="-87573"/>
            <a:ext cx="16289488" cy="71696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53" y="6717526"/>
            <a:ext cx="87129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By Werner </a:t>
            </a:r>
            <a:r>
              <a:rPr lang="en-US" sz="1200" dirty="0" err="1">
                <a:solidFill>
                  <a:schemeClr val="bg1"/>
                </a:solidFill>
              </a:rPr>
              <a:t>Willmann</a:t>
            </a:r>
            <a:r>
              <a:rPr lang="en-US" sz="1200" dirty="0">
                <a:solidFill>
                  <a:schemeClr val="bg1"/>
                </a:solidFill>
              </a:rPr>
              <a:t> (Own work) [GFDL, CC-BY-SA-3.0 or CC BY 2.5],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234892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5629" y="2947881"/>
            <a:ext cx="10945216" cy="1098762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/>
              <a:t>Signals don’t get blocked</a:t>
            </a:r>
          </a:p>
        </p:txBody>
      </p:sp>
    </p:spTree>
    <p:extLst>
      <p:ext uri="{BB962C8B-B14F-4D97-AF65-F5344CB8AC3E}">
        <p14:creationId xmlns:p14="http://schemas.microsoft.com/office/powerpoint/2010/main" val="74147966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5629" y="2490833"/>
            <a:ext cx="10945216" cy="201285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/>
              <a:t>iOS limits you to 20 regions, iBeacon and GPS</a:t>
            </a:r>
          </a:p>
        </p:txBody>
      </p:sp>
    </p:spTree>
    <p:extLst>
      <p:ext uri="{BB962C8B-B14F-4D97-AF65-F5344CB8AC3E}">
        <p14:creationId xmlns:p14="http://schemas.microsoft.com/office/powerpoint/2010/main" val="50912128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45629" y="2490833"/>
            <a:ext cx="10945216" cy="201285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/>
              <a:t>ID is publicly broadcast and anyone can use any ID</a:t>
            </a:r>
          </a:p>
        </p:txBody>
      </p:sp>
    </p:spTree>
    <p:extLst>
      <p:ext uri="{BB962C8B-B14F-4D97-AF65-F5344CB8AC3E}">
        <p14:creationId xmlns:p14="http://schemas.microsoft.com/office/powerpoint/2010/main" val="15924357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45" y="2035050"/>
            <a:ext cx="7023718" cy="2926955"/>
          </a:xfrm>
        </p:spPr>
        <p:txBody>
          <a:bodyPr/>
          <a:lstStyle/>
          <a:p>
            <a:pPr algn="ctr"/>
            <a:r>
              <a:rPr lang="en-US" dirty="0"/>
              <a:t>We interact with apps and the real world all the time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32" y="1266"/>
            <a:ext cx="376183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3959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get </a:t>
            </a:r>
            <a:r>
              <a:rPr lang="en-US" dirty="0" err="1"/>
              <a:t>iBeacons</a:t>
            </a:r>
            <a:r>
              <a:rPr lang="en-US" dirty="0"/>
              <a:t>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560169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074221" y="335161"/>
            <a:ext cx="5947916" cy="6324203"/>
            <a:chOff x="6074221" y="306387"/>
            <a:chExt cx="5947916" cy="63242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1337" y="4649390"/>
              <a:ext cx="5130800" cy="1981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6429" y="306387"/>
              <a:ext cx="3797300" cy="18923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4221" y="2636162"/>
              <a:ext cx="4244453" cy="1575753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85589" y="1325761"/>
            <a:ext cx="4538037" cy="4343003"/>
            <a:chOff x="204446" y="306387"/>
            <a:chExt cx="4538037" cy="43430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21" y="306387"/>
              <a:ext cx="3599688" cy="348996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4446" y="4021526"/>
              <a:ext cx="4538037" cy="627864"/>
            </a:xfrm>
            <a:prstGeom prst="rect">
              <a:avLst/>
            </a:prstGeom>
            <a:noFill/>
          </p:spPr>
          <p:txBody>
            <a:bodyPr wrap="none" lIns="182880" tIns="146304" rIns="182880" bIns="146304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Xamarin Component available!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05921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54" y="2045308"/>
            <a:ext cx="11951566" cy="2903908"/>
          </a:xfrm>
        </p:spPr>
        <p:txBody>
          <a:bodyPr/>
          <a:lstStyle/>
          <a:p>
            <a:pPr algn="ctr"/>
            <a:r>
              <a:rPr lang="en-US" dirty="0" err="1"/>
              <a:t>iBeacons</a:t>
            </a:r>
            <a:r>
              <a:rPr lang="en-US" dirty="0"/>
              <a:t> allow you to create context aware and indoor location aware mobile apps</a:t>
            </a:r>
          </a:p>
        </p:txBody>
      </p:sp>
    </p:spTree>
    <p:extLst>
      <p:ext uri="{BB962C8B-B14F-4D97-AF65-F5344CB8AC3E}">
        <p14:creationId xmlns:p14="http://schemas.microsoft.com/office/powerpoint/2010/main" val="5628376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054" y="1266"/>
            <a:ext cx="3761831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45" y="2035050"/>
            <a:ext cx="7023718" cy="2926955"/>
          </a:xfrm>
        </p:spPr>
        <p:txBody>
          <a:bodyPr/>
          <a:lstStyle/>
          <a:p>
            <a:pPr algn="ctr"/>
            <a:r>
              <a:rPr lang="mr-IN" dirty="0"/>
              <a:t>…</a:t>
            </a:r>
            <a:r>
              <a:rPr lang="en-US" dirty="0"/>
              <a:t>but what if apps interacted with the real world for us?</a:t>
            </a:r>
          </a:p>
        </p:txBody>
      </p:sp>
    </p:spTree>
    <p:extLst>
      <p:ext uri="{BB962C8B-B14F-4D97-AF65-F5344CB8AC3E}">
        <p14:creationId xmlns:p14="http://schemas.microsoft.com/office/powerpoint/2010/main" val="123574092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54" y="2045308"/>
            <a:ext cx="11951566" cy="2903908"/>
          </a:xfrm>
        </p:spPr>
        <p:txBody>
          <a:bodyPr/>
          <a:lstStyle/>
          <a:p>
            <a:pPr algn="ctr"/>
            <a:r>
              <a:rPr lang="en-US" dirty="0" err="1"/>
              <a:t>iBeacons</a:t>
            </a:r>
            <a:r>
              <a:rPr lang="en-US" dirty="0"/>
              <a:t> allow you to create context aware and indoor location aware mobile apps</a:t>
            </a:r>
          </a:p>
        </p:txBody>
      </p:sp>
    </p:spTree>
    <p:extLst>
      <p:ext uri="{BB962C8B-B14F-4D97-AF65-F5344CB8AC3E}">
        <p14:creationId xmlns:p14="http://schemas.microsoft.com/office/powerpoint/2010/main" val="19445260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</a:t>
            </a:r>
            <a:r>
              <a:rPr lang="en-US" dirty="0" err="1"/>
              <a:t>iBeacons</a:t>
            </a:r>
            <a:r>
              <a:rPr lang="en-US" dirty="0"/>
              <a:t>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75735790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10" y="2390489"/>
            <a:ext cx="8162454" cy="22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642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r="22126"/>
          <a:stretch/>
        </p:blipFill>
        <p:spPr>
          <a:xfrm>
            <a:off x="6650037" y="0"/>
            <a:ext cx="5786438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944" y="0"/>
            <a:ext cx="5616624" cy="350865"/>
          </a:xfrm>
        </p:spPr>
        <p:txBody>
          <a:bodyPr/>
          <a:lstStyle/>
          <a:p>
            <a:pPr algn="ctr"/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By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Karthik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Easvur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(Own work) [CC BY-SA 3.0 ], via Wikimedia Commons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576736"/>
            <a:ext cx="6650037" cy="3841052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 dirty="0" err="1"/>
              <a:t>iBeacons</a:t>
            </a:r>
            <a:r>
              <a:rPr lang="en-US" dirty="0"/>
              <a:t> transmit a BLE advertising packet containing an ID</a:t>
            </a:r>
          </a:p>
        </p:txBody>
      </p:sp>
    </p:spTree>
    <p:extLst>
      <p:ext uri="{BB962C8B-B14F-4D97-AF65-F5344CB8AC3E}">
        <p14:creationId xmlns:p14="http://schemas.microsoft.com/office/powerpoint/2010/main" val="71399212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 [Read-Only]" id="{28841E4C-3918-4368-B735-2FEE76A3D5D1}" vid="{2645CAE1-4F94-464F-93A7-E31E48A0E1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Microsoft_Ignite_2016_16x9_Template_draft</Template>
  <TotalTime>0</TotalTime>
  <Words>1590</Words>
  <Application>Microsoft Office PowerPoint</Application>
  <PresentationFormat>Custom</PresentationFormat>
  <Paragraphs>177</Paragraphs>
  <Slides>42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Consolas</vt:lpstr>
      <vt:lpstr>Segoe UI</vt:lpstr>
      <vt:lpstr>Segoe UI Light</vt:lpstr>
      <vt:lpstr>Wingdings</vt:lpstr>
      <vt:lpstr>5-50002_Ignite_Breakout_Template</vt:lpstr>
      <vt:lpstr>Image</vt:lpstr>
      <vt:lpstr>Microsoft Ignite NZ</vt:lpstr>
      <vt:lpstr>Please bring me coffee! Using iBeacons to seamlessly engage with Xamarin apps</vt:lpstr>
      <vt:lpstr>Buying coffee is not as easy as it should be</vt:lpstr>
      <vt:lpstr>We interact with apps and the real world all the time…</vt:lpstr>
      <vt:lpstr>…but what if apps interacted with the real world for us?</vt:lpstr>
      <vt:lpstr>iBeacons allow you to create context aware and indoor location aware mobile apps</vt:lpstr>
      <vt:lpstr>What are iBeacons?</vt:lpstr>
      <vt:lpstr>PowerPoint Presentation</vt:lpstr>
      <vt:lpstr>By Karthik Easvur (Own work) [CC BY-SA 3.0 ], via Wikimedia Commons</vt:lpstr>
      <vt:lpstr>PowerPoint Presentation</vt:lpstr>
      <vt:lpstr>PowerPoint Presentation</vt:lpstr>
      <vt:lpstr>Context aware apps</vt:lpstr>
      <vt:lpstr>iBeacon region – multiple iBeacons with the same Id</vt:lpstr>
      <vt:lpstr>When your device enters or leaves an iBeacon region it can wake your app up (and order your coffee…)</vt:lpstr>
      <vt:lpstr>PowerPoint Presentation</vt:lpstr>
      <vt:lpstr>Demo – creating a context aware Xamarin.iOS app</vt:lpstr>
      <vt:lpstr>iBeacons can transmit all the time or as required</vt:lpstr>
      <vt:lpstr>With the new iOS10 notifications API an iBeacon can trigger a notification</vt:lpstr>
      <vt:lpstr>iOS 10 notifications</vt:lpstr>
      <vt:lpstr>Indoor location aware apps</vt:lpstr>
      <vt:lpstr>When your app is awake it can get signal strength readings and use these to get rough distances</vt:lpstr>
      <vt:lpstr>Getting the distance to multiple iBeacons can provide indoor location (where to bring the coffee to!)</vt:lpstr>
      <vt:lpstr>Demo – adding location awareness</vt:lpstr>
      <vt:lpstr>What about Android?</vt:lpstr>
      <vt:lpstr>Background service running a BLE scan – or use vendor SDK</vt:lpstr>
      <vt:lpstr>Windows?</vt:lpstr>
      <vt:lpstr>Background service running a BLE scan.  No vendor SDKs currently available</vt:lpstr>
      <vt:lpstr>Bringing it all together</vt:lpstr>
      <vt:lpstr>PowerPoint Presentation</vt:lpstr>
      <vt:lpstr>PowerPoint Presentation</vt:lpstr>
      <vt:lpstr>What can go wrong?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get iBeacons?</vt:lpstr>
      <vt:lpstr>PowerPoint Presentation</vt:lpstr>
      <vt:lpstr>iBeacons allow you to create context aware and indoor location aware mobile apps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2016-07-14T12:34:12Z</dcterms:created>
  <dcterms:modified xsi:type="dcterms:W3CDTF">2016-10-26T22:24:59Z</dcterms:modified>
  <cp:category/>
</cp:coreProperties>
</file>