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42" r:id="rId2"/>
    <p:sldMasterId id="2147484361" r:id="rId3"/>
    <p:sldMasterId id="2147484384" r:id="rId4"/>
  </p:sldMasterIdLst>
  <p:notesMasterIdLst>
    <p:notesMasterId r:id="rId37"/>
  </p:notesMasterIdLst>
  <p:handoutMasterIdLst>
    <p:handoutMasterId r:id="rId38"/>
  </p:handoutMasterIdLst>
  <p:sldIdLst>
    <p:sldId id="1408" r:id="rId5"/>
    <p:sldId id="1411" r:id="rId6"/>
    <p:sldId id="1445" r:id="rId7"/>
    <p:sldId id="1446" r:id="rId8"/>
    <p:sldId id="1444" r:id="rId9"/>
    <p:sldId id="1415" r:id="rId10"/>
    <p:sldId id="1416" r:id="rId11"/>
    <p:sldId id="1417" r:id="rId12"/>
    <p:sldId id="1418" r:id="rId13"/>
    <p:sldId id="1419" r:id="rId14"/>
    <p:sldId id="1420" r:id="rId15"/>
    <p:sldId id="1421" r:id="rId16"/>
    <p:sldId id="1422" r:id="rId17"/>
    <p:sldId id="1423" r:id="rId18"/>
    <p:sldId id="1424" r:id="rId19"/>
    <p:sldId id="1425" r:id="rId20"/>
    <p:sldId id="1426" r:id="rId21"/>
    <p:sldId id="1427" r:id="rId22"/>
    <p:sldId id="1433" r:id="rId23"/>
    <p:sldId id="1435" r:id="rId24"/>
    <p:sldId id="1434" r:id="rId25"/>
    <p:sldId id="1436" r:id="rId26"/>
    <p:sldId id="1437" r:id="rId27"/>
    <p:sldId id="1438" r:id="rId28"/>
    <p:sldId id="1439" r:id="rId29"/>
    <p:sldId id="1447" r:id="rId30"/>
    <p:sldId id="1440" r:id="rId31"/>
    <p:sldId id="1441" r:id="rId32"/>
    <p:sldId id="1448" r:id="rId33"/>
    <p:sldId id="1442" r:id="rId34"/>
    <p:sldId id="1443" r:id="rId35"/>
    <p:sldId id="1326"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08"/>
            <p14:sldId id="1411"/>
            <p14:sldId id="1445"/>
            <p14:sldId id="1446"/>
            <p14:sldId id="1444"/>
            <p14:sldId id="1415"/>
            <p14:sldId id="1416"/>
            <p14:sldId id="1417"/>
            <p14:sldId id="1418"/>
            <p14:sldId id="1419"/>
            <p14:sldId id="1420"/>
            <p14:sldId id="1421"/>
            <p14:sldId id="1422"/>
            <p14:sldId id="1423"/>
            <p14:sldId id="1424"/>
            <p14:sldId id="1425"/>
            <p14:sldId id="1426"/>
            <p14:sldId id="1427"/>
            <p14:sldId id="1433"/>
            <p14:sldId id="1435"/>
            <p14:sldId id="1434"/>
            <p14:sldId id="1436"/>
            <p14:sldId id="1437"/>
            <p14:sldId id="1438"/>
            <p14:sldId id="1439"/>
            <p14:sldId id="1447"/>
            <p14:sldId id="1440"/>
            <p14:sldId id="1441"/>
            <p14:sldId id="1448"/>
            <p14:sldId id="1442"/>
            <p14:sldId id="1443"/>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505050"/>
    <a:srgbClr val="FFB900"/>
    <a:srgbClr val="292929"/>
    <a:srgbClr val="FFFFFF"/>
    <a:srgbClr val="BAD80A"/>
    <a:srgbClr val="A80000"/>
    <a:srgbClr val="5C2D91"/>
    <a:srgbClr val="0078D7"/>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71929" autoAdjust="0"/>
  </p:normalViewPr>
  <p:slideViewPr>
    <p:cSldViewPr>
      <p:cViewPr varScale="1">
        <p:scale>
          <a:sx n="75" d="100"/>
          <a:sy n="75" d="100"/>
        </p:scale>
        <p:origin x="87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73" d="100"/>
          <a:sy n="73" d="100"/>
        </p:scale>
        <p:origin x="317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10/27/2016 1:31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10/27/2016 1:31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10/27/2016 1:31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17190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978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866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pt-BR" dirty="0"/>
          </a:p>
        </p:txBody>
      </p:sp>
      <p:sp>
        <p:nvSpPr>
          <p:cNvPr id="4" name="Header Placeholder 3"/>
          <p:cNvSpPr>
            <a:spLocks noGrp="1"/>
          </p:cNvSpPr>
          <p:nvPr>
            <p:ph type="hdr" sz="quarter" idx="10"/>
          </p:nvPr>
        </p:nvSpPr>
        <p:spPr/>
        <p:txBody>
          <a:bodyPr/>
          <a:lstStyle/>
          <a:p>
            <a:pPr marL="0" marR="0" lvl="0" indent="0" algn="l" defTabSz="9321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121" rtl="0" eaLnBrk="1" fontAlgn="auto" latinLnBrk="0" hangingPunct="1">
              <a:lnSpc>
                <a:spcPct val="100000"/>
              </a:lnSpc>
              <a:spcBef>
                <a:spcPts val="0"/>
              </a:spcBef>
              <a:spcAft>
                <a:spcPts val="0"/>
              </a:spcAft>
              <a:buClrTx/>
              <a:buSzTx/>
              <a:buFontTx/>
              <a:buNone/>
              <a:tabLst/>
              <a:defRPr/>
            </a:pPr>
            <a:fld id="{4EBFA53C-3DC0-4327-BBE2-A798E7C237F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121" rtl="0" eaLnBrk="1" fontAlgn="auto" latinLnBrk="0" hangingPunct="1">
                <a:lnSpc>
                  <a:spcPct val="100000"/>
                </a:lnSpc>
                <a:spcBef>
                  <a:spcPts val="0"/>
                </a:spcBef>
                <a:spcAft>
                  <a:spcPts val="0"/>
                </a:spcAft>
                <a:buClrTx/>
                <a:buSzTx/>
                <a:buFontTx/>
                <a:buNone/>
                <a:tabLst/>
                <a:defRPr/>
              </a:pPr>
              <a:t>10/27/2016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12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12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259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44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6334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807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873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550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6380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1810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10/27/2016 1:31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45255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19157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5450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918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08365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018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47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10/27/2016 1:31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7053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87883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920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10/27/2016 1:31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21717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588"/>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8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79342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10/27/2016 1:31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42749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10/27/2016 1:31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87A2D2A7-FEDB-4FEC-BF57-39E9383DCE56}" type="slidenum">
              <a:rPr kumimoji="0" lang="en-US" sz="1400" b="0" i="0" u="none" strike="noStrike" kern="0" cap="none" spc="0" normalizeH="0" baseline="0" noProof="0">
                <a:ln>
                  <a:noFill/>
                </a:ln>
                <a:solidFill>
                  <a:prstClr val="black"/>
                </a:solidFill>
                <a:effectLst/>
                <a:uLnTx/>
                <a:uFillTx/>
                <a:latin typeface="Calibri"/>
              </a:rPr>
              <a:pPr marL="0" marR="0" lvl="0" indent="0" defTabSz="966612" eaLnBrk="1" fontAlgn="auto" latinLnBrk="0" hangingPunct="1">
                <a:lnSpc>
                  <a:spcPct val="100000"/>
                </a:lnSpc>
                <a:spcBef>
                  <a:spcPts val="0"/>
                </a:spcBef>
                <a:spcAft>
                  <a:spcPts val="0"/>
                </a:spcAft>
                <a:buClrTx/>
                <a:buSzTx/>
                <a:buFontTx/>
                <a:buNone/>
                <a:tabLst/>
                <a:defRPr/>
              </a:pPr>
              <a:t>4</a:t>
            </a:fld>
            <a:endParaRPr kumimoji="0" lang="en-US" sz="14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47195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5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432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13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544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10/27/2016 1:31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8800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Walk_in">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331019803"/>
              </p:ext>
            </p:extLst>
          </p:nvPr>
        </p:nvGraphicFramePr>
        <p:xfrm>
          <a:off x="0" y="0"/>
          <a:ext cx="12435839" cy="5999384"/>
        </p:xfrm>
        <a:graphic>
          <a:graphicData uri="http://schemas.openxmlformats.org/presentationml/2006/ole">
            <mc:AlternateContent xmlns:mc="http://schemas.openxmlformats.org/markup-compatibility/2006">
              <mc:Choice xmlns:v="urn:schemas-microsoft-com:vml" Requires="v">
                <p:oleObj spid="_x0000_s2966" name="Image" r:id="rId3" imgW="24380640" imgH="15238080" progId="Photoshop.Image.12">
                  <p:embed/>
                </p:oleObj>
              </mc:Choice>
              <mc:Fallback>
                <p:oleObj name="Image" r:id="rId3" imgW="24380640" imgH="15238080" progId="Photoshop.Image.12">
                  <p:embed/>
                  <p:pic>
                    <p:nvPicPr>
                      <p:cNvPr id="2" name="Object 1"/>
                      <p:cNvPicPr/>
                      <p:nvPr/>
                    </p:nvPicPr>
                    <p:blipFill>
                      <a:blip r:embed="rId4"/>
                      <a:stretch>
                        <a:fillRect/>
                      </a:stretch>
                    </p:blipFill>
                    <p:spPr>
                      <a:xfrm>
                        <a:off x="0" y="0"/>
                        <a:ext cx="12435839" cy="59993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385589" y="6233566"/>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3" name="TextBox 2"/>
          <p:cNvSpPr txBox="1"/>
          <p:nvPr userDrawn="1"/>
        </p:nvSpPr>
        <p:spPr>
          <a:xfrm>
            <a:off x="241573" y="1913086"/>
            <a:ext cx="8568952" cy="1264962"/>
          </a:xfrm>
          <a:prstGeom prst="rect">
            <a:avLst/>
          </a:prstGeom>
          <a:noFill/>
        </p:spPr>
        <p:txBody>
          <a:bodyPr wrap="square" lIns="182880" tIns="146304" rIns="182880" bIns="146304" rtlCol="0">
            <a:spAutoFit/>
          </a:bodyPr>
          <a:lstStyle/>
          <a:p>
            <a:pPr>
              <a:lnSpc>
                <a:spcPct val="90000"/>
              </a:lnSpc>
              <a:spcAft>
                <a:spcPts val="600"/>
              </a:spcAft>
            </a:pPr>
            <a:r>
              <a:rPr lang="en-NZ" sz="7000" dirty="0">
                <a:solidFill>
                  <a:schemeClr val="bg1"/>
                </a:solidFill>
                <a:latin typeface="+mn-lt"/>
              </a:rPr>
              <a:t>Microsoft Ignite</a:t>
            </a:r>
            <a:r>
              <a:rPr lang="en-NZ" sz="7000" baseline="0" dirty="0">
                <a:solidFill>
                  <a:schemeClr val="bg1"/>
                </a:solidFill>
                <a:latin typeface="+mn-lt"/>
              </a:rPr>
              <a:t> NZ</a:t>
            </a:r>
            <a:endParaRPr lang="en-NZ" sz="7000" dirty="0">
              <a:solidFill>
                <a:schemeClr val="bg1"/>
              </a:solidFill>
              <a:latin typeface="+mn-lt"/>
            </a:endParaRPr>
          </a:p>
        </p:txBody>
      </p:sp>
      <p:sp>
        <p:nvSpPr>
          <p:cNvPr id="5" name="TextBox 4"/>
          <p:cNvSpPr txBox="1"/>
          <p:nvPr userDrawn="1"/>
        </p:nvSpPr>
        <p:spPr>
          <a:xfrm>
            <a:off x="241573" y="2921198"/>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8" name="Picture 7"/>
          <p:cNvPicPr>
            <a:picLocks noChangeAspect="1"/>
          </p:cNvPicPr>
          <p:nvPr userDrawn="1"/>
        </p:nvPicPr>
        <p:blipFill>
          <a:blip r:embed="rId7"/>
          <a:stretch>
            <a:fillRect/>
          </a:stretch>
        </p:blipFill>
        <p:spPr>
          <a:xfrm>
            <a:off x="31410" y="-234182"/>
            <a:ext cx="12405065" cy="2205345"/>
          </a:xfrm>
          <a:prstGeom prst="rect">
            <a:avLst/>
          </a:prstGeom>
        </p:spPr>
      </p:pic>
    </p:spTree>
    <p:extLst>
      <p:ext uri="{BB962C8B-B14F-4D97-AF65-F5344CB8AC3E}">
        <p14:creationId xmlns:p14="http://schemas.microsoft.com/office/powerpoint/2010/main" val="215290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740786856"/>
              </p:ext>
            </p:extLst>
          </p:nvPr>
        </p:nvGraphicFramePr>
        <p:xfrm>
          <a:off x="636" y="0"/>
          <a:ext cx="12435839" cy="6080284"/>
        </p:xfrm>
        <a:graphic>
          <a:graphicData uri="http://schemas.openxmlformats.org/presentationml/2006/ole">
            <mc:AlternateContent xmlns:mc="http://schemas.openxmlformats.org/markup-compatibility/2006">
              <mc:Choice xmlns:v="urn:schemas-microsoft-com:vml" Requires="v">
                <p:oleObj spid="_x0000_s1943" name="Image" r:id="rId3" imgW="24380640" imgH="15238080" progId="Photoshop.Image.12">
                  <p:embed/>
                </p:oleObj>
              </mc:Choice>
              <mc:Fallback>
                <p:oleObj name="Image" r:id="rId3" imgW="24380640" imgH="15238080" progId="Photoshop.Image.12">
                  <p:embed/>
                  <p:pic>
                    <p:nvPicPr>
                      <p:cNvPr id="0" name=""/>
                      <p:cNvPicPr/>
                      <p:nvPr/>
                    </p:nvPicPr>
                    <p:blipFill>
                      <a:blip r:embed="rId4"/>
                      <a:stretch>
                        <a:fillRect/>
                      </a:stretch>
                    </p:blipFill>
                    <p:spPr>
                      <a:xfrm>
                        <a:off x="636" y="0"/>
                        <a:ext cx="12435839" cy="60802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457597" y="6285063"/>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87481" y="182554"/>
            <a:ext cx="11672947" cy="2119277"/>
          </a:xfrm>
          <a:noFill/>
        </p:spPr>
        <p:txBody>
          <a:bodyPr lIns="146304" tIns="91440" rIns="146304" bIns="91440" anchor="t" anchorCtr="0"/>
          <a:lstStyle>
            <a:lvl1pPr>
              <a:defRPr sz="6000" spc="-100" baseline="0">
                <a:solidFill>
                  <a:schemeClr val="bg1"/>
                </a:soli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003" y="3497262"/>
            <a:ext cx="7640499" cy="829612"/>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12" name="Text Placeholder 4"/>
          <p:cNvSpPr>
            <a:spLocks noGrp="1"/>
          </p:cNvSpPr>
          <p:nvPr>
            <p:ph type="body" sz="quarter" idx="13" hasCustomPrompt="1"/>
          </p:nvPr>
        </p:nvSpPr>
        <p:spPr bwMode="white">
          <a:xfrm>
            <a:off x="287481" y="2506609"/>
            <a:ext cx="7382067" cy="888264"/>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Session Code</a:t>
            </a:r>
          </a:p>
        </p:txBody>
      </p:sp>
    </p:spTree>
    <p:extLst>
      <p:ext uri="{BB962C8B-B14F-4D97-AF65-F5344CB8AC3E}">
        <p14:creationId xmlns:p14="http://schemas.microsoft.com/office/powerpoint/2010/main" val="16850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9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986" t="44807" r="18549" b="756"/>
          <a:stretch/>
        </p:blipFill>
        <p:spPr>
          <a:xfrm>
            <a:off x="-49968" y="-1"/>
            <a:ext cx="12486442" cy="7017458"/>
          </a:xfrm>
          <a:prstGeom prst="rect">
            <a:avLst/>
          </a:prstGeom>
        </p:spPr>
      </p:pic>
      <p:sp>
        <p:nvSpPr>
          <p:cNvPr id="3" name="Rectangle 2"/>
          <p:cNvSpPr/>
          <p:nvPr userDrawn="1"/>
        </p:nvSpPr>
        <p:spPr bwMode="auto">
          <a:xfrm>
            <a:off x="-49968" y="0"/>
            <a:ext cx="7278669" cy="7017457"/>
          </a:xfrm>
          <a:prstGeom prst="rect">
            <a:avLst/>
          </a:prstGeom>
          <a:gradFill flip="none" rotWithShape="1">
            <a:gsLst>
              <a:gs pos="0">
                <a:schemeClr val="accent6">
                  <a:lumMod val="0"/>
                  <a:lumOff val="100000"/>
                  <a:alpha val="0"/>
                </a:schemeClr>
              </a:gs>
              <a:gs pos="100000">
                <a:schemeClr val="accent6">
                  <a:lumMod val="0"/>
                  <a:alpha val="68000"/>
                </a:schemeClr>
              </a:gs>
            </a:gsLst>
            <a:lin ang="108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4" name="Rectangle 13"/>
          <p:cNvSpPr/>
          <p:nvPr userDrawn="1"/>
        </p:nvSpPr>
        <p:spPr bwMode="auto">
          <a:xfrm>
            <a:off x="274638" y="2993722"/>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7" tIns="146270" rIns="182837" bIns="146270"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7"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4" y="5869192"/>
            <a:ext cx="5834745" cy="439465"/>
          </a:xfrm>
        </p:spPr>
        <p:txBody>
          <a:bodyPr anchor="ctr"/>
          <a:lstStyle>
            <a:lvl1pPr marL="0" indent="0" algn="l">
              <a:lnSpc>
                <a:spcPct val="100000"/>
              </a:lnSpc>
              <a:spcBef>
                <a:spcPts val="0"/>
              </a:spcBef>
              <a:buNone/>
              <a:defRPr sz="1632">
                <a:solidFill>
                  <a:schemeClr val="bg1"/>
                </a:solidFill>
                <a:latin typeface="+mj-lt"/>
              </a:defRPr>
            </a:lvl1pPr>
            <a:lvl2pPr marL="457069" indent="0" algn="ctr">
              <a:buNone/>
              <a:defRPr>
                <a:solidFill>
                  <a:schemeClr val="tx1">
                    <a:tint val="75000"/>
                  </a:schemeClr>
                </a:solidFill>
              </a:defRPr>
            </a:lvl2pPr>
            <a:lvl3pPr marL="914138" indent="0" algn="ctr">
              <a:buNone/>
              <a:defRPr>
                <a:solidFill>
                  <a:schemeClr val="tx1">
                    <a:tint val="75000"/>
                  </a:schemeClr>
                </a:solidFill>
              </a:defRPr>
            </a:lvl3pPr>
            <a:lvl4pPr marL="1371208" indent="0" algn="ctr">
              <a:buNone/>
              <a:defRPr>
                <a:solidFill>
                  <a:schemeClr val="tx1">
                    <a:tint val="75000"/>
                  </a:schemeClr>
                </a:solidFill>
              </a:defRPr>
            </a:lvl4pPr>
            <a:lvl5pPr marL="1828277" indent="0" algn="ctr">
              <a:buNone/>
              <a:defRPr>
                <a:solidFill>
                  <a:schemeClr val="tx1">
                    <a:tint val="75000"/>
                  </a:schemeClr>
                </a:solidFill>
              </a:defRPr>
            </a:lvl5pPr>
            <a:lvl6pPr marL="2285346" indent="0" algn="ctr">
              <a:buNone/>
              <a:defRPr>
                <a:solidFill>
                  <a:schemeClr val="tx1">
                    <a:tint val="75000"/>
                  </a:schemeClr>
                </a:solidFill>
              </a:defRPr>
            </a:lvl6pPr>
            <a:lvl7pPr marL="2742415" indent="0" algn="ctr">
              <a:buNone/>
              <a:defRPr>
                <a:solidFill>
                  <a:schemeClr val="tx1">
                    <a:tint val="75000"/>
                  </a:schemeClr>
                </a:solidFill>
              </a:defRPr>
            </a:lvl7pPr>
            <a:lvl8pPr marL="3199484" indent="0" algn="ctr">
              <a:buNone/>
              <a:defRPr>
                <a:solidFill>
                  <a:schemeClr val="tx1">
                    <a:tint val="75000"/>
                  </a:schemeClr>
                </a:solidFill>
              </a:defRPr>
            </a:lvl8pPr>
            <a:lvl9pPr marL="3656554"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25465" y="534988"/>
            <a:ext cx="1282247" cy="274637"/>
          </a:xfrm>
          <a:prstGeom prst="rect">
            <a:avLst/>
          </a:prstGeom>
        </p:spPr>
      </p:pic>
    </p:spTree>
    <p:extLst>
      <p:ext uri="{BB962C8B-B14F-4D97-AF65-F5344CB8AC3E}">
        <p14:creationId xmlns:p14="http://schemas.microsoft.com/office/powerpoint/2010/main" val="3300443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9 ">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6150" r="621"/>
          <a:stretch/>
        </p:blipFill>
        <p:spPr>
          <a:xfrm>
            <a:off x="0" y="0"/>
            <a:ext cx="12436475" cy="6994525"/>
          </a:xfrm>
          <a:prstGeom prst="rect">
            <a:avLst/>
          </a:prstGeom>
        </p:spPr>
      </p:pic>
      <p:sp>
        <p:nvSpPr>
          <p:cNvPr id="7" name="Rectangle 6"/>
          <p:cNvSpPr/>
          <p:nvPr userDrawn="1"/>
        </p:nvSpPr>
        <p:spPr bwMode="auto">
          <a:xfrm>
            <a:off x="274638" y="2993722"/>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7" tIns="146270" rIns="182837" bIns="146270"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7"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4" y="5869192"/>
            <a:ext cx="5834745" cy="439465"/>
          </a:xfrm>
        </p:spPr>
        <p:txBody>
          <a:bodyPr anchor="ctr"/>
          <a:lstStyle>
            <a:lvl1pPr marL="0" indent="0" algn="l">
              <a:lnSpc>
                <a:spcPct val="100000"/>
              </a:lnSpc>
              <a:spcBef>
                <a:spcPts val="0"/>
              </a:spcBef>
              <a:buNone/>
              <a:defRPr sz="1632">
                <a:solidFill>
                  <a:schemeClr val="bg1"/>
                </a:solidFill>
                <a:latin typeface="+mj-lt"/>
              </a:defRPr>
            </a:lvl1pPr>
            <a:lvl2pPr marL="457069" indent="0" algn="ctr">
              <a:buNone/>
              <a:defRPr>
                <a:solidFill>
                  <a:schemeClr val="tx1">
                    <a:tint val="75000"/>
                  </a:schemeClr>
                </a:solidFill>
              </a:defRPr>
            </a:lvl2pPr>
            <a:lvl3pPr marL="914138" indent="0" algn="ctr">
              <a:buNone/>
              <a:defRPr>
                <a:solidFill>
                  <a:schemeClr val="tx1">
                    <a:tint val="75000"/>
                  </a:schemeClr>
                </a:solidFill>
              </a:defRPr>
            </a:lvl3pPr>
            <a:lvl4pPr marL="1371208" indent="0" algn="ctr">
              <a:buNone/>
              <a:defRPr>
                <a:solidFill>
                  <a:schemeClr val="tx1">
                    <a:tint val="75000"/>
                  </a:schemeClr>
                </a:solidFill>
              </a:defRPr>
            </a:lvl4pPr>
            <a:lvl5pPr marL="1828277" indent="0" algn="ctr">
              <a:buNone/>
              <a:defRPr>
                <a:solidFill>
                  <a:schemeClr val="tx1">
                    <a:tint val="75000"/>
                  </a:schemeClr>
                </a:solidFill>
              </a:defRPr>
            </a:lvl5pPr>
            <a:lvl6pPr marL="2285346" indent="0" algn="ctr">
              <a:buNone/>
              <a:defRPr>
                <a:solidFill>
                  <a:schemeClr val="tx1">
                    <a:tint val="75000"/>
                  </a:schemeClr>
                </a:solidFill>
              </a:defRPr>
            </a:lvl6pPr>
            <a:lvl7pPr marL="2742415" indent="0" algn="ctr">
              <a:buNone/>
              <a:defRPr>
                <a:solidFill>
                  <a:schemeClr val="tx1">
                    <a:tint val="75000"/>
                  </a:schemeClr>
                </a:solidFill>
              </a:defRPr>
            </a:lvl7pPr>
            <a:lvl8pPr marL="3199484" indent="0" algn="ctr">
              <a:buNone/>
              <a:defRPr>
                <a:solidFill>
                  <a:schemeClr val="tx1">
                    <a:tint val="75000"/>
                  </a:schemeClr>
                </a:solidFill>
              </a:defRPr>
            </a:lvl8pPr>
            <a:lvl9pPr marL="3656554"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25465" y="534988"/>
            <a:ext cx="1282247" cy="274637"/>
          </a:xfrm>
          <a:prstGeom prst="rect">
            <a:avLst/>
          </a:prstGeom>
        </p:spPr>
      </p:pic>
    </p:spTree>
    <p:extLst>
      <p:ext uri="{BB962C8B-B14F-4D97-AF65-F5344CB8AC3E}">
        <p14:creationId xmlns:p14="http://schemas.microsoft.com/office/powerpoint/2010/main" val="996334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99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5892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74639" y="1212851"/>
            <a:ext cx="11887200" cy="1854124"/>
          </a:xfrm>
        </p:spPr>
        <p:txBody>
          <a:bodyPr/>
          <a:lstStyle>
            <a:lvl1pPr marL="0" indent="0">
              <a:buNone/>
              <a:defRPr sz="2652">
                <a:solidFill>
                  <a:schemeClr val="tx2"/>
                </a:soli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7619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31795345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92629" y="636935"/>
            <a:ext cx="11888787" cy="917575"/>
          </a:xfrm>
        </p:spPr>
        <p:txBody>
          <a:bodyPr/>
          <a:lstStyle>
            <a:lvl1pPr>
              <a:defRPr sz="4488"/>
            </a:lvl1pPr>
          </a:lstStyle>
          <a:p>
            <a:r>
              <a:rPr lang="en-US" dirty="0"/>
              <a:t>Click to edit Master title style</a:t>
            </a:r>
          </a:p>
        </p:txBody>
      </p:sp>
      <p:sp>
        <p:nvSpPr>
          <p:cNvPr id="3" name="Text Placeholder 3"/>
          <p:cNvSpPr>
            <a:spLocks noGrp="1"/>
          </p:cNvSpPr>
          <p:nvPr>
            <p:ph type="body" sz="quarter" idx="10" hasCustomPrompt="1"/>
          </p:nvPr>
        </p:nvSpPr>
        <p:spPr>
          <a:xfrm>
            <a:off x="292629" y="284200"/>
            <a:ext cx="11887200" cy="418538"/>
          </a:xfrm>
        </p:spPr>
        <p:txBody>
          <a:bodyPr/>
          <a:lstStyle>
            <a:lvl1pPr marL="0" indent="0">
              <a:buNone/>
              <a:defRPr sz="1632" b="1" baseline="0">
                <a:solidFill>
                  <a:srgbClr val="0078D7"/>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CHAPTER TITLE 20pt Segoe UI Bold ALL CAPS</a:t>
            </a:r>
          </a:p>
        </p:txBody>
      </p:sp>
    </p:spTree>
    <p:extLst>
      <p:ext uri="{BB962C8B-B14F-4D97-AF65-F5344CB8AC3E}">
        <p14:creationId xmlns:p14="http://schemas.microsoft.com/office/powerpoint/2010/main" val="3980356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39081545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225930118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6568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6"/>
            <a:ext cx="10726460" cy="2909528"/>
          </a:xfrm>
        </p:spPr>
        <p:txBody>
          <a:bodyPr anchor="b"/>
          <a:lstStyle>
            <a:lvl1pPr>
              <a:defRPr sz="6117"/>
            </a:lvl1pPr>
          </a:lstStyle>
          <a:p>
            <a:r>
              <a:rPr lang="en-US"/>
              <a:t>Click to edit Master title style</a:t>
            </a:r>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09" indent="0">
              <a:buNone/>
              <a:defRPr sz="2040">
                <a:solidFill>
                  <a:schemeClr val="tx1">
                    <a:tint val="75000"/>
                  </a:schemeClr>
                </a:solidFill>
              </a:defRPr>
            </a:lvl2pPr>
            <a:lvl3pPr marL="932418" indent="0">
              <a:buNone/>
              <a:defRPr sz="1836">
                <a:solidFill>
                  <a:schemeClr val="tx1">
                    <a:tint val="75000"/>
                  </a:schemeClr>
                </a:solidFill>
              </a:defRPr>
            </a:lvl3pPr>
            <a:lvl4pPr marL="1398627" indent="0">
              <a:buNone/>
              <a:defRPr sz="1632">
                <a:solidFill>
                  <a:schemeClr val="tx1">
                    <a:tint val="75000"/>
                  </a:schemeClr>
                </a:solidFill>
              </a:defRPr>
            </a:lvl4pPr>
            <a:lvl5pPr marL="1864835" indent="0">
              <a:buNone/>
              <a:defRPr sz="1632">
                <a:solidFill>
                  <a:schemeClr val="tx1">
                    <a:tint val="75000"/>
                  </a:schemeClr>
                </a:solidFill>
              </a:defRPr>
            </a:lvl5pPr>
            <a:lvl6pPr marL="2331044" indent="0">
              <a:buNone/>
              <a:defRPr sz="1632">
                <a:solidFill>
                  <a:schemeClr val="tx1">
                    <a:tint val="75000"/>
                  </a:schemeClr>
                </a:solidFill>
              </a:defRPr>
            </a:lvl6pPr>
            <a:lvl7pPr marL="2797253" indent="0">
              <a:buNone/>
              <a:defRPr sz="1632">
                <a:solidFill>
                  <a:schemeClr val="tx1">
                    <a:tint val="75000"/>
                  </a:schemeClr>
                </a:solidFill>
              </a:defRPr>
            </a:lvl7pPr>
            <a:lvl8pPr marL="3263461" indent="0">
              <a:buNone/>
              <a:defRPr sz="1632">
                <a:solidFill>
                  <a:schemeClr val="tx1">
                    <a:tint val="75000"/>
                  </a:schemeClr>
                </a:solidFill>
              </a:defRPr>
            </a:lvl8pPr>
            <a:lvl9pPr marL="3729669"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5009" y="6482890"/>
            <a:ext cx="2798207" cy="372394"/>
          </a:xfrm>
          <a:prstGeom prst="rect">
            <a:avLst/>
          </a:prstGeom>
        </p:spPr>
        <p:txBody>
          <a:bodyPr/>
          <a:lstStyle/>
          <a:p>
            <a:pPr defTabSz="931684" fontAlgn="base">
              <a:spcBef>
                <a:spcPct val="0"/>
              </a:spcBef>
              <a:spcAft>
                <a:spcPct val="0"/>
              </a:spcAft>
            </a:pPr>
            <a:fld id="{207F261A-9775-46D1-88CD-C33B26ED6680}" type="datetimeFigureOut">
              <a:rPr lang="en-US" smtClean="0">
                <a:solidFill>
                  <a:srgbClr val="505050"/>
                </a:solidFill>
                <a:ea typeface="ＭＳ Ｐゴシック" charset="0"/>
              </a:rPr>
              <a:pPr defTabSz="931684" fontAlgn="base">
                <a:spcBef>
                  <a:spcPct val="0"/>
                </a:spcBef>
                <a:spcAft>
                  <a:spcPct val="0"/>
                </a:spcAft>
              </a:pPr>
              <a:t>10/27/2016</a:t>
            </a:fld>
            <a:endParaRPr lang="en-US" dirty="0">
              <a:solidFill>
                <a:srgbClr val="505050"/>
              </a:solidFill>
              <a:ea typeface="ＭＳ Ｐゴシック" charset="0"/>
            </a:endParaRPr>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pPr defTabSz="931684" fontAlgn="base">
              <a:spcBef>
                <a:spcPct val="0"/>
              </a:spcBef>
              <a:spcAft>
                <a:spcPct val="0"/>
              </a:spcAft>
            </a:pPr>
            <a:endParaRPr lang="en-US" dirty="0">
              <a:solidFill>
                <a:srgbClr val="505050"/>
              </a:solidFill>
              <a:ea typeface="ＭＳ Ｐゴシック" charset="0"/>
            </a:endParaRPr>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pPr defTabSz="931684" fontAlgn="base">
              <a:spcBef>
                <a:spcPct val="0"/>
              </a:spcBef>
              <a:spcAft>
                <a:spcPct val="0"/>
              </a:spcAft>
            </a:pPr>
            <a:fld id="{397FD1DD-706D-411B-8A50-0694170D532F}" type="slidenum">
              <a:rPr lang="en-US" smtClean="0">
                <a:solidFill>
                  <a:srgbClr val="505050"/>
                </a:solidFill>
                <a:ea typeface="ＭＳ Ｐゴシック" charset="0"/>
              </a:rPr>
              <a:pPr defTabSz="931684" fontAlgn="base">
                <a:spcBef>
                  <a:spcPct val="0"/>
                </a:spcBef>
                <a:spcAft>
                  <a:spcPct val="0"/>
                </a:spcAft>
              </a:pPr>
              <a:t>‹#›</a:t>
            </a:fld>
            <a:endParaRPr lang="en-US" dirty="0">
              <a:solidFill>
                <a:srgbClr val="505050"/>
              </a:solidFill>
              <a:ea typeface="ＭＳ Ｐゴシック" charset="0"/>
            </a:endParaRPr>
          </a:p>
        </p:txBody>
      </p:sp>
    </p:spTree>
    <p:extLst>
      <p:ext uri="{BB962C8B-B14F-4D97-AF65-F5344CB8AC3E}">
        <p14:creationId xmlns:p14="http://schemas.microsoft.com/office/powerpoint/2010/main" val="3655561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a:t>
            </a:r>
            <a:r>
              <a:rPr lang="en-US"/>
              <a:t>title style</a:t>
            </a:r>
            <a:endParaRPr lang="en-US" dirty="0"/>
          </a:p>
        </p:txBody>
      </p:sp>
      <p:sp>
        <p:nvSpPr>
          <p:cNvPr id="5" name="Text Placeholder 3"/>
          <p:cNvSpPr>
            <a:spLocks noGrp="1"/>
          </p:cNvSpPr>
          <p:nvPr>
            <p:ph type="body" sz="quarter" idx="10" hasCustomPrompt="1"/>
          </p:nvPr>
        </p:nvSpPr>
        <p:spPr>
          <a:xfrm>
            <a:off x="274639" y="977422"/>
            <a:ext cx="11887200" cy="470856"/>
          </a:xfrm>
        </p:spPr>
        <p:txBody>
          <a:bodyPr>
            <a:spAutoFit/>
          </a:bodyPr>
          <a:lstStyle>
            <a:lvl1pPr marL="0" indent="0">
              <a:buNone/>
              <a:defRPr sz="2040"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Subhead</a:t>
            </a:r>
          </a:p>
        </p:txBody>
      </p:sp>
    </p:spTree>
    <p:extLst>
      <p:ext uri="{BB962C8B-B14F-4D97-AF65-F5344CB8AC3E}">
        <p14:creationId xmlns:p14="http://schemas.microsoft.com/office/powerpoint/2010/main" val="259003934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40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blue">
    <p:bg bwMode="gray">
      <p:bgPr>
        <a:solidFill>
          <a:srgbClr val="0072C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1" y="296898"/>
            <a:ext cx="11889564" cy="9175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359764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hapter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157453452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diagrams slide ">
    <p:spTree>
      <p:nvGrpSpPr>
        <p:cNvPr id="1" name=""/>
        <p:cNvGrpSpPr/>
        <p:nvPr/>
      </p:nvGrpSpPr>
      <p:grpSpPr>
        <a:xfrm>
          <a:off x="0" y="0"/>
          <a:ext cx="0" cy="0"/>
          <a:chOff x="0" y="0"/>
          <a:chExt cx="0" cy="0"/>
        </a:xfrm>
      </p:grpSpPr>
      <p:sp>
        <p:nvSpPr>
          <p:cNvPr id="4" name="Rectangle 3"/>
          <p:cNvSpPr/>
          <p:nvPr userDrawn="1"/>
        </p:nvSpPr>
        <p:spPr bwMode="auto">
          <a:xfrm>
            <a:off x="0" y="1212851"/>
            <a:ext cx="12436475" cy="578167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40" y="1212852"/>
            <a:ext cx="11887200" cy="1906227"/>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274640" y="295277"/>
            <a:ext cx="11888787" cy="917575"/>
          </a:xfrm>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37566806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mp; Content Bulleted Text-blue">
    <p:bg bwMode="ltGray">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4799">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274638" y="1422400"/>
            <a:ext cx="10972800" cy="1926681"/>
          </a:xfrm>
        </p:spPr>
        <p:txBody>
          <a:bodyPr/>
          <a:lstStyle>
            <a:lvl1pPr>
              <a:buSzPct val="80000"/>
              <a:defRPr sz="2800">
                <a:solidFill>
                  <a:schemeClr val="bg1"/>
                </a:solidFill>
                <a:latin typeface="+mj-lt"/>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3996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0161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133256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259646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16655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07765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23754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54836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17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01430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87969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49512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60858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2351945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06368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78000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53687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47519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6649659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53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0178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62868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8721520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245828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diagrams slide ">
    <p:spTree>
      <p:nvGrpSpPr>
        <p:cNvPr id="1" name=""/>
        <p:cNvGrpSpPr/>
        <p:nvPr/>
      </p:nvGrpSpPr>
      <p:grpSpPr>
        <a:xfrm>
          <a:off x="0" y="0"/>
          <a:ext cx="0" cy="0"/>
          <a:chOff x="0" y="0"/>
          <a:chExt cx="0" cy="0"/>
        </a:xfrm>
      </p:grpSpPr>
      <p:sp>
        <p:nvSpPr>
          <p:cNvPr id="4" name="Rectangle 3"/>
          <p:cNvSpPr/>
          <p:nvPr userDrawn="1"/>
        </p:nvSpPr>
        <p:spPr bwMode="auto">
          <a:xfrm>
            <a:off x="0" y="1212851"/>
            <a:ext cx="12436475" cy="578167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40" y="1212852"/>
            <a:ext cx="11887200" cy="1906227"/>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274640" y="295277"/>
            <a:ext cx="11888787" cy="917575"/>
          </a:xfrm>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224418404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349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05226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74640" y="1212851"/>
            <a:ext cx="11887200" cy="1854124"/>
          </a:xfrm>
        </p:spPr>
        <p:txBody>
          <a:bodyPr/>
          <a:lstStyle>
            <a:lvl1pPr marL="0" indent="0">
              <a:buNone/>
              <a:defRPr sz="2652">
                <a:solidFill>
                  <a:schemeClr val="tx2"/>
                </a:soli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410709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1906227"/>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166229540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92629" y="636936"/>
            <a:ext cx="11888787" cy="917575"/>
          </a:xfrm>
        </p:spPr>
        <p:txBody>
          <a:bodyPr/>
          <a:lstStyle>
            <a:lvl1pPr>
              <a:defRPr sz="4488"/>
            </a:lvl1pPr>
          </a:lstStyle>
          <a:p>
            <a:r>
              <a:rPr lang="en-US" dirty="0"/>
              <a:t>Click to edit Master title style</a:t>
            </a:r>
          </a:p>
        </p:txBody>
      </p:sp>
      <p:sp>
        <p:nvSpPr>
          <p:cNvPr id="3" name="Text Placeholder 3"/>
          <p:cNvSpPr>
            <a:spLocks noGrp="1"/>
          </p:cNvSpPr>
          <p:nvPr>
            <p:ph type="body" sz="quarter" idx="10" hasCustomPrompt="1"/>
          </p:nvPr>
        </p:nvSpPr>
        <p:spPr>
          <a:xfrm>
            <a:off x="292629" y="284201"/>
            <a:ext cx="11887200" cy="418538"/>
          </a:xfrm>
        </p:spPr>
        <p:txBody>
          <a:bodyPr/>
          <a:lstStyle>
            <a:lvl1pPr marL="0" indent="0">
              <a:buNone/>
              <a:defRPr sz="1632" b="1" baseline="0">
                <a:solidFill>
                  <a:srgbClr val="0078D7"/>
                </a:solidFill>
                <a:latin typeface="+mn-lt"/>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CHAPTER TITLE 20pt Segoe UI Bold ALL CAPS</a:t>
            </a:r>
          </a:p>
        </p:txBody>
      </p:sp>
    </p:spTree>
    <p:extLst>
      <p:ext uri="{BB962C8B-B14F-4D97-AF65-F5344CB8AC3E}">
        <p14:creationId xmlns:p14="http://schemas.microsoft.com/office/powerpoint/2010/main" val="68959217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y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40" y="686248"/>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CHAPTER TITLE BREADCRUM</a:t>
            </a:r>
          </a:p>
        </p:txBody>
      </p:sp>
    </p:spTree>
    <p:extLst>
      <p:ext uri="{BB962C8B-B14F-4D97-AF65-F5344CB8AC3E}">
        <p14:creationId xmlns:p14="http://schemas.microsoft.com/office/powerpoint/2010/main" val="7604388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a:xfrm>
            <a:off x="274640" y="686248"/>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CHAPTER TITLE BREADCRUM</a:t>
            </a:r>
          </a:p>
        </p:txBody>
      </p:sp>
    </p:spTree>
    <p:extLst>
      <p:ext uri="{BB962C8B-B14F-4D97-AF65-F5344CB8AC3E}">
        <p14:creationId xmlns:p14="http://schemas.microsoft.com/office/powerpoint/2010/main" val="45816249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7423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7"/>
            <a:ext cx="10726460" cy="2909528"/>
          </a:xfrm>
        </p:spPr>
        <p:txBody>
          <a:bodyPr anchor="b"/>
          <a:lstStyle>
            <a:lvl1pPr>
              <a:defRPr sz="6115"/>
            </a:lvl1pPr>
          </a:lstStyle>
          <a:p>
            <a:r>
              <a:rPr lang="en-US"/>
              <a:t>Click to edit Master title style</a:t>
            </a:r>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120" indent="0">
              <a:buNone/>
              <a:defRPr sz="2040">
                <a:solidFill>
                  <a:schemeClr val="tx1">
                    <a:tint val="75000"/>
                  </a:schemeClr>
                </a:solidFill>
              </a:defRPr>
            </a:lvl2pPr>
            <a:lvl3pPr marL="932239" indent="0">
              <a:buNone/>
              <a:defRPr sz="1836">
                <a:solidFill>
                  <a:schemeClr val="tx1">
                    <a:tint val="75000"/>
                  </a:schemeClr>
                </a:solidFill>
              </a:defRPr>
            </a:lvl3pPr>
            <a:lvl4pPr marL="1398358" indent="0">
              <a:buNone/>
              <a:defRPr sz="1632">
                <a:solidFill>
                  <a:schemeClr val="tx1">
                    <a:tint val="75000"/>
                  </a:schemeClr>
                </a:solidFill>
              </a:defRPr>
            </a:lvl4pPr>
            <a:lvl5pPr marL="1864477" indent="0">
              <a:buNone/>
              <a:defRPr sz="1632">
                <a:solidFill>
                  <a:schemeClr val="tx1">
                    <a:tint val="75000"/>
                  </a:schemeClr>
                </a:solidFill>
              </a:defRPr>
            </a:lvl5pPr>
            <a:lvl6pPr marL="2330596" indent="0">
              <a:buNone/>
              <a:defRPr sz="1632">
                <a:solidFill>
                  <a:schemeClr val="tx1">
                    <a:tint val="75000"/>
                  </a:schemeClr>
                </a:solidFill>
              </a:defRPr>
            </a:lvl6pPr>
            <a:lvl7pPr marL="2796716" indent="0">
              <a:buNone/>
              <a:defRPr sz="1632">
                <a:solidFill>
                  <a:schemeClr val="tx1">
                    <a:tint val="75000"/>
                  </a:schemeClr>
                </a:solidFill>
              </a:defRPr>
            </a:lvl7pPr>
            <a:lvl8pPr marL="3262835" indent="0">
              <a:buNone/>
              <a:defRPr sz="1632">
                <a:solidFill>
                  <a:schemeClr val="tx1">
                    <a:tint val="75000"/>
                  </a:schemeClr>
                </a:solidFill>
              </a:defRPr>
            </a:lvl8pPr>
            <a:lvl9pPr marL="3728953"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5010" y="6482891"/>
            <a:ext cx="2798207" cy="372394"/>
          </a:xfrm>
          <a:prstGeom prst="rect">
            <a:avLst/>
          </a:prstGeom>
        </p:spPr>
        <p:txBody>
          <a:bodyPr/>
          <a:lstStyle/>
          <a:p>
            <a:pPr defTabSz="931505" fontAlgn="base">
              <a:spcBef>
                <a:spcPct val="0"/>
              </a:spcBef>
              <a:spcAft>
                <a:spcPct val="0"/>
              </a:spcAft>
            </a:pPr>
            <a:fld id="{207F261A-9775-46D1-88CD-C33B26ED6680}" type="datetimeFigureOut">
              <a:rPr lang="en-US" smtClean="0">
                <a:solidFill>
                  <a:srgbClr val="505050"/>
                </a:solidFill>
                <a:ea typeface="ＭＳ Ｐゴシック" charset="0"/>
              </a:rPr>
              <a:pPr defTabSz="931505" fontAlgn="base">
                <a:spcBef>
                  <a:spcPct val="0"/>
                </a:spcBef>
                <a:spcAft>
                  <a:spcPct val="0"/>
                </a:spcAft>
              </a:pPr>
              <a:t>10/27/2016</a:t>
            </a:fld>
            <a:endParaRPr lang="en-US" dirty="0">
              <a:solidFill>
                <a:srgbClr val="505050"/>
              </a:solidFill>
              <a:ea typeface="ＭＳ Ｐゴシック" charset="0"/>
            </a:endParaRPr>
          </a:p>
        </p:txBody>
      </p:sp>
      <p:sp>
        <p:nvSpPr>
          <p:cNvPr id="5" name="Footer Placeholder 4"/>
          <p:cNvSpPr>
            <a:spLocks noGrp="1"/>
          </p:cNvSpPr>
          <p:nvPr>
            <p:ph type="ftr" sz="quarter" idx="11"/>
          </p:nvPr>
        </p:nvSpPr>
        <p:spPr>
          <a:xfrm>
            <a:off x="4119583" y="6482891"/>
            <a:ext cx="4197310" cy="372394"/>
          </a:xfrm>
          <a:prstGeom prst="rect">
            <a:avLst/>
          </a:prstGeom>
        </p:spPr>
        <p:txBody>
          <a:bodyPr/>
          <a:lstStyle/>
          <a:p>
            <a:pPr defTabSz="931505" fontAlgn="base">
              <a:spcBef>
                <a:spcPct val="0"/>
              </a:spcBef>
              <a:spcAft>
                <a:spcPct val="0"/>
              </a:spcAft>
            </a:pPr>
            <a:endParaRPr lang="en-US" dirty="0">
              <a:solidFill>
                <a:srgbClr val="505050"/>
              </a:solidFill>
              <a:ea typeface="ＭＳ Ｐゴシック" charset="0"/>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931505" fontAlgn="base">
              <a:spcBef>
                <a:spcPct val="0"/>
              </a:spcBef>
              <a:spcAft>
                <a:spcPct val="0"/>
              </a:spcAft>
            </a:pPr>
            <a:fld id="{397FD1DD-706D-411B-8A50-0694170D532F}" type="slidenum">
              <a:rPr lang="en-US" smtClean="0">
                <a:solidFill>
                  <a:srgbClr val="505050"/>
                </a:solidFill>
                <a:ea typeface="ＭＳ Ｐゴシック" charset="0"/>
              </a:rPr>
              <a:pPr defTabSz="931505" fontAlgn="base">
                <a:spcBef>
                  <a:spcPct val="0"/>
                </a:spcBef>
                <a:spcAft>
                  <a:spcPct val="0"/>
                </a:spcAft>
              </a:pPr>
              <a:t>‹#›</a:t>
            </a:fld>
            <a:endParaRPr lang="en-US" dirty="0">
              <a:solidFill>
                <a:srgbClr val="505050"/>
              </a:solidFill>
              <a:ea typeface="ＭＳ Ｐゴシック" charset="0"/>
            </a:endParaRPr>
          </a:p>
        </p:txBody>
      </p:sp>
    </p:spTree>
    <p:extLst>
      <p:ext uri="{BB962C8B-B14F-4D97-AF65-F5344CB8AC3E}">
        <p14:creationId xmlns:p14="http://schemas.microsoft.com/office/powerpoint/2010/main" val="4103277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le 2"/>
          <p:cNvSpPr>
            <a:spLocks noGrp="1"/>
          </p:cNvSpPr>
          <p:nvPr>
            <p:ph type="title"/>
          </p:nvPr>
        </p:nvSpPr>
        <p:spPr>
          <a:xfrm>
            <a:off x="274320" y="292082"/>
            <a:ext cx="11887200" cy="946413"/>
          </a:xfrm>
          <a:prstGeom prst="rect">
            <a:avLst/>
          </a:prstGeom>
        </p:spPr>
        <p:txBody>
          <a:bodyPr/>
          <a:lstStyle>
            <a:lvl1pPr algn="l">
              <a:defRPr sz="5197">
                <a:solidFill>
                  <a:schemeClr val="tx2"/>
                </a:solidFill>
              </a:defRPr>
            </a:lvl1pPr>
          </a:lstStyle>
          <a:p>
            <a:r>
              <a:rPr lang="en-US"/>
              <a:t>Click to edit Master title style</a:t>
            </a:r>
            <a:endParaRPr lang="en-US" dirty="0"/>
          </a:p>
        </p:txBody>
      </p:sp>
      <p:sp>
        <p:nvSpPr>
          <p:cNvPr id="5" name="Slide Number Placeholder 3"/>
          <p:cNvSpPr>
            <a:spLocks noGrp="1"/>
          </p:cNvSpPr>
          <p:nvPr>
            <p:ph type="sldNum" sz="quarter" idx="15"/>
          </p:nvPr>
        </p:nvSpPr>
        <p:spPr>
          <a:xfrm>
            <a:off x="11595106" y="6565906"/>
            <a:ext cx="566738" cy="136525"/>
          </a:xfrm>
          <a:prstGeom prst="rect">
            <a:avLst/>
          </a:prstGeom>
        </p:spPr>
        <p:txBody>
          <a:bodyPr/>
          <a:lstStyle>
            <a:lvl1pPr>
              <a:defRPr/>
            </a:lvl1pPr>
          </a:lstStyle>
          <a:p>
            <a:pPr defTabSz="932563"/>
            <a:fld id="{6052FC3A-E1BD-E54F-9A48-71EBDEF00552}" type="slidenum">
              <a:rPr lang="en-US" smtClean="0">
                <a:solidFill>
                  <a:srgbClr val="505050"/>
                </a:solidFill>
              </a:rPr>
              <a:pPr defTabSz="932563"/>
              <a:t>‹#›</a:t>
            </a:fld>
            <a:endParaRPr lang="en-US" dirty="0">
              <a:solidFill>
                <a:srgbClr val="505050"/>
              </a:solidFill>
            </a:endParaRPr>
          </a:p>
        </p:txBody>
      </p:sp>
    </p:spTree>
    <p:extLst>
      <p:ext uri="{BB962C8B-B14F-4D97-AF65-F5344CB8AC3E}">
        <p14:creationId xmlns:p14="http://schemas.microsoft.com/office/powerpoint/2010/main" val="282608686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9 ">
    <p:spTree>
      <p:nvGrpSpPr>
        <p:cNvPr id="1" name=""/>
        <p:cNvGrpSpPr/>
        <p:nvPr/>
      </p:nvGrpSpPr>
      <p:grpSpPr>
        <a:xfrm>
          <a:off x="0" y="0"/>
          <a:ext cx="0" cy="0"/>
          <a:chOff x="0" y="0"/>
          <a:chExt cx="0" cy="0"/>
        </a:xfrm>
      </p:grpSpPr>
      <p:pic>
        <p:nvPicPr>
          <p:cNvPr id="3" name="Picture 2" descr="OFF14_Eve_LoganA_02.jpg"/>
          <p:cNvPicPr>
            <a:picLocks noChangeAspect="1"/>
          </p:cNvPicPr>
          <p:nvPr userDrawn="1"/>
        </p:nvPicPr>
        <p:blipFill rotWithShape="1">
          <a:blip r:embed="rId2">
            <a:extLst>
              <a:ext uri="{28A0092B-C50C-407E-A947-70E740481C1C}">
                <a14:useLocalDpi xmlns:a14="http://schemas.microsoft.com/office/drawing/2010/main" val="0"/>
              </a:ext>
            </a:extLst>
          </a:blip>
          <a:srcRect l="18812" t="9330" b="22168"/>
          <a:stretch/>
        </p:blipFill>
        <p:spPr>
          <a:xfrm flipH="1">
            <a:off x="0" y="0"/>
            <a:ext cx="12436475" cy="6994525"/>
          </a:xfrm>
          <a:prstGeom prst="rect">
            <a:avLst/>
          </a:prstGeom>
        </p:spPr>
      </p:pic>
      <p:sp>
        <p:nvSpPr>
          <p:cNvPr id="14" name="Rectangle 13"/>
          <p:cNvSpPr/>
          <p:nvPr userDrawn="1"/>
        </p:nvSpPr>
        <p:spPr bwMode="auto">
          <a:xfrm>
            <a:off x="274638" y="2993723"/>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1" tIns="146250" rIns="182811" bIns="146250" numCol="1" spcCol="0" rtlCol="0" fromWordArt="0" anchor="t" anchorCtr="0" forceAA="0" compatLnSpc="1">
            <a:prstTxWarp prst="textNoShape">
              <a:avLst/>
            </a:prstTxWarp>
            <a:noAutofit/>
          </a:bodyPr>
          <a:lstStyle/>
          <a:p>
            <a:pPr marL="0" marR="0" lvl="0" indent="0" algn="ctr" defTabSz="932026"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5"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5" y="5869193"/>
            <a:ext cx="5834745" cy="439465"/>
          </a:xfrm>
        </p:spPr>
        <p:txBody>
          <a:bodyPr anchor="ctr"/>
          <a:lstStyle>
            <a:lvl1pPr marL="0" indent="0" algn="l">
              <a:lnSpc>
                <a:spcPct val="100000"/>
              </a:lnSpc>
              <a:spcBef>
                <a:spcPts val="0"/>
              </a:spcBef>
              <a:buNone/>
              <a:defRPr sz="1632">
                <a:solidFill>
                  <a:schemeClr val="bg1"/>
                </a:solidFill>
                <a:latin typeface="+mj-lt"/>
              </a:defRPr>
            </a:lvl1pPr>
            <a:lvl2pPr marL="456981" indent="0" algn="ctr">
              <a:buNone/>
              <a:defRPr>
                <a:solidFill>
                  <a:schemeClr val="tx1">
                    <a:tint val="75000"/>
                  </a:schemeClr>
                </a:solidFill>
              </a:defRPr>
            </a:lvl2pPr>
            <a:lvl3pPr marL="913962" indent="0" algn="ctr">
              <a:buNone/>
              <a:defRPr>
                <a:solidFill>
                  <a:schemeClr val="tx1">
                    <a:tint val="75000"/>
                  </a:schemeClr>
                </a:solidFill>
              </a:defRPr>
            </a:lvl3pPr>
            <a:lvl4pPr marL="1370944" indent="0" algn="ctr">
              <a:buNone/>
              <a:defRPr>
                <a:solidFill>
                  <a:schemeClr val="tx1">
                    <a:tint val="75000"/>
                  </a:schemeClr>
                </a:solidFill>
              </a:defRPr>
            </a:lvl4pPr>
            <a:lvl5pPr marL="1827926" indent="0" algn="ctr">
              <a:buNone/>
              <a:defRPr>
                <a:solidFill>
                  <a:schemeClr val="tx1">
                    <a:tint val="75000"/>
                  </a:schemeClr>
                </a:solidFill>
              </a:defRPr>
            </a:lvl5pPr>
            <a:lvl6pPr marL="2284907" indent="0" algn="ctr">
              <a:buNone/>
              <a:defRPr>
                <a:solidFill>
                  <a:schemeClr val="tx1">
                    <a:tint val="75000"/>
                  </a:schemeClr>
                </a:solidFill>
              </a:defRPr>
            </a:lvl6pPr>
            <a:lvl7pPr marL="2741888" indent="0" algn="ctr">
              <a:buNone/>
              <a:defRPr>
                <a:solidFill>
                  <a:schemeClr val="tx1">
                    <a:tint val="75000"/>
                  </a:schemeClr>
                </a:solidFill>
              </a:defRPr>
            </a:lvl7pPr>
            <a:lvl8pPr marL="3198869" indent="0" algn="ctr">
              <a:buNone/>
              <a:defRPr>
                <a:solidFill>
                  <a:schemeClr val="tx1">
                    <a:tint val="75000"/>
                  </a:schemeClr>
                </a:solidFill>
              </a:defRPr>
            </a:lvl8pPr>
            <a:lvl9pPr marL="3655852" indent="0" algn="ctr">
              <a:buNone/>
              <a:defRPr>
                <a:solidFill>
                  <a:schemeClr val="tx1">
                    <a:tint val="75000"/>
                  </a:schemeClr>
                </a:solidFill>
              </a:defRPr>
            </a:lvl9pPr>
          </a:lstStyle>
          <a:p>
            <a:r>
              <a:rPr lang="en-US"/>
              <a:t>Click to edit Master subtitle style</a:t>
            </a:r>
            <a:endParaRPr lang="en-US" dirty="0"/>
          </a:p>
        </p:txBody>
      </p:sp>
      <p:pic>
        <p:nvPicPr>
          <p:cNvPr id="17"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25466" y="534988"/>
            <a:ext cx="12541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73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40" y="1212851"/>
            <a:ext cx="11887200" cy="1854124"/>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38597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1921809"/>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01725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274638" y="6689365"/>
            <a:ext cx="3937000" cy="137160"/>
          </a:xfrm>
          <a:prstGeom prst="rect">
            <a:avLst/>
          </a:prstGeom>
        </p:spPr>
        <p:txBody>
          <a:bodyPr/>
          <a:lstStyle/>
          <a:p>
            <a:pPr defTabSz="932563"/>
            <a:r>
              <a:rPr lang="en-US">
                <a:solidFill>
                  <a:srgbClr val="505050"/>
                </a:solidFill>
              </a:rPr>
              <a:t>Microsoft Confidential</a:t>
            </a:r>
            <a:endParaRPr lang="en-US" dirty="0">
              <a:solidFill>
                <a:srgbClr val="505050"/>
              </a:solidFill>
            </a:endParaRPr>
          </a:p>
        </p:txBody>
      </p:sp>
      <p:sp>
        <p:nvSpPr>
          <p:cNvPr id="3" name="Slide Number Placeholder 2"/>
          <p:cNvSpPr>
            <a:spLocks noGrp="1"/>
          </p:cNvSpPr>
          <p:nvPr>
            <p:ph type="sldNum" sz="quarter" idx="13"/>
          </p:nvPr>
        </p:nvSpPr>
        <p:spPr>
          <a:xfrm>
            <a:off x="11595101" y="6689365"/>
            <a:ext cx="566737" cy="137160"/>
          </a:xfrm>
          <a:prstGeom prst="rect">
            <a:avLst/>
          </a:prstGeom>
        </p:spPr>
        <p:txBody>
          <a:bodyPr/>
          <a:lstStyle/>
          <a:p>
            <a:pPr defTabSz="932563"/>
            <a:fld id="{27258FFF-F925-446B-8502-81C933981705}" type="slidenum">
              <a:rPr lang="en-US" smtClean="0">
                <a:solidFill>
                  <a:srgbClr val="505050"/>
                </a:solidFill>
              </a:rPr>
              <a:pPr defTabSz="932563"/>
              <a:t>‹#›</a:t>
            </a:fld>
            <a:endParaRPr lang="en-US" dirty="0">
              <a:solidFill>
                <a:srgbClr val="505050"/>
              </a:solidFill>
            </a:endParaRPr>
          </a:p>
        </p:txBody>
      </p:sp>
      <p:sp>
        <p:nvSpPr>
          <p:cNvPr id="8" name="Text Placeholder 4"/>
          <p:cNvSpPr>
            <a:spLocks noGrp="1"/>
          </p:cNvSpPr>
          <p:nvPr>
            <p:ph type="body" sz="quarter" idx="11"/>
          </p:nvPr>
        </p:nvSpPr>
        <p:spPr>
          <a:xfrm>
            <a:off x="274644" y="355512"/>
            <a:ext cx="6400799" cy="683787"/>
          </a:xfrm>
        </p:spPr>
        <p:txBody>
          <a:bodyPr lIns="146304" tIns="109728" rIns="146304" bIns="109728" anchor="t" anchorCtr="0"/>
          <a:lstStyle>
            <a:lvl1pPr marL="0" indent="0">
              <a:lnSpc>
                <a:spcPts val="3596"/>
              </a:lnSpc>
              <a:buFontTx/>
              <a:buNone/>
              <a:defRPr sz="3596">
                <a:solidFill>
                  <a:schemeClr val="tx2"/>
                </a:solidFill>
                <a:latin typeface="+mj-lt"/>
              </a:defRPr>
            </a:lvl1pPr>
            <a:lvl2pPr marL="342604" indent="0">
              <a:buFontTx/>
              <a:buNone/>
              <a:defRPr sz="3596">
                <a:latin typeface="Segoe Pro Light"/>
              </a:defRPr>
            </a:lvl2pPr>
            <a:lvl3pPr marL="571006" indent="0">
              <a:buFontTx/>
              <a:buNone/>
              <a:defRPr sz="3596">
                <a:latin typeface="Segoe Pro Light"/>
              </a:defRPr>
            </a:lvl3pPr>
            <a:lvl4pPr marL="799409" indent="0">
              <a:buFontTx/>
              <a:buNone/>
              <a:defRPr sz="3596">
                <a:latin typeface="Segoe Pro Light"/>
              </a:defRPr>
            </a:lvl4pPr>
            <a:lvl5pPr marL="1027808" indent="0">
              <a:buFontTx/>
              <a:buNone/>
              <a:defRPr sz="3596">
                <a:latin typeface="Segoe Pro Light"/>
              </a:defRPr>
            </a:lvl5pPr>
          </a:lstStyle>
          <a:p>
            <a:pPr lvl="0"/>
            <a:r>
              <a:rPr lang="en-US" dirty="0"/>
              <a:t>Click to edit Master text styles</a:t>
            </a:r>
          </a:p>
        </p:txBody>
      </p:sp>
      <p:sp>
        <p:nvSpPr>
          <p:cNvPr id="11" name="Text Placeholder 10"/>
          <p:cNvSpPr>
            <a:spLocks noGrp="1"/>
          </p:cNvSpPr>
          <p:nvPr>
            <p:ph type="body" sz="quarter" idx="14"/>
          </p:nvPr>
        </p:nvSpPr>
        <p:spPr>
          <a:xfrm>
            <a:off x="274642" y="2125666"/>
            <a:ext cx="3200429" cy="1304793"/>
          </a:xfrm>
        </p:spPr>
        <p:txBody>
          <a:bodyPr/>
          <a:lstStyle>
            <a:lvl1pPr marL="0" indent="0">
              <a:lnSpc>
                <a:spcPct val="100000"/>
              </a:lnSpc>
              <a:spcBef>
                <a:spcPts val="0"/>
              </a:spcBef>
              <a:spcAft>
                <a:spcPts val="3000"/>
              </a:spcAft>
              <a:buNone/>
              <a:defRPr sz="1800">
                <a:latin typeface="+mn-lt"/>
              </a:defRPr>
            </a:lvl1pPr>
            <a:lvl2pPr marL="3172" indent="0">
              <a:lnSpc>
                <a:spcPts val="1446"/>
              </a:lnSpc>
              <a:spcBef>
                <a:spcPts val="0"/>
              </a:spcBef>
              <a:spcAft>
                <a:spcPts val="1196"/>
              </a:spcAft>
              <a:buNone/>
              <a:defRPr sz="1296"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498656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2276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3239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3.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
        <p:nvSpPr>
          <p:cNvPr id="5" name="MSIPCM2eda406cb13a6df6b42a2c1c" descr="{&quot;HashCode&quot;:754944938,&quot;Placement&quot;:&quot;Footer&quot;,&quot;Top&quot;:530.093,&quot;Left&quot;:0.0}"/>
          <p:cNvSpPr txBox="1"/>
          <p:nvPr userDrawn="1"/>
        </p:nvSpPr>
        <p:spPr>
          <a:xfrm>
            <a:off x="0" y="6732181"/>
            <a:ext cx="1897138" cy="262344"/>
          </a:xfrm>
          <a:prstGeom prst="rect">
            <a:avLst/>
          </a:prstGeom>
          <a:noFill/>
        </p:spPr>
        <p:txBody>
          <a:bodyPr vert="horz" wrap="none" lIns="182880" tIns="0" rIns="182880" bIns="0" rtlCol="0" anchor="ctr" anchorCtr="1">
            <a:spAutoFit/>
          </a:bodyPr>
          <a:lstStyle/>
          <a:p>
            <a:pPr algn="l">
              <a:lnSpc>
                <a:spcPct val="90000"/>
              </a:lnSpc>
              <a:spcBef>
                <a:spcPts val="0"/>
              </a:spcBef>
              <a:spcAft>
                <a:spcPts val="0"/>
              </a:spcAft>
            </a:pPr>
            <a:r>
              <a:rPr lang="en-AU" sz="1000">
                <a:gradFill flip="none" rotWithShape="1">
                  <a:gsLst>
                    <a:gs pos="2917">
                      <a:srgbClr val="000000"/>
                    </a:gs>
                    <a:gs pos="30000">
                      <a:schemeClr val="tx1"/>
                    </a:gs>
                  </a:gsLst>
                  <a:lin ang="5400000" scaled="0"/>
                  <a:tileRect/>
                </a:gradFill>
                <a:latin typeface="Calibri" panose="020F0502020204030204" pitchFamily="34" charset="0"/>
              </a:rPr>
              <a:t>Classified as Microsoft General</a:t>
            </a:r>
            <a:endParaRPr lang="en-AU" sz="1000" dirty="0" err="1">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41"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9" y="1212851"/>
            <a:ext cx="11887200" cy="555610"/>
          </a:xfrm>
          <a:prstGeom prst="rect">
            <a:avLst/>
          </a:prstGeom>
        </p:spPr>
        <p:txBody>
          <a:bodyPr vert="horz" wrap="square" lIns="146304" tIns="91440" rIns="146304" bIns="91440" rtlCol="0">
            <a:spAutoFit/>
          </a:bodyPr>
          <a:lstStyle/>
          <a:p>
            <a:pPr lvl="0"/>
            <a:r>
              <a:rPr lang="en-US" dirty="0"/>
              <a:t>Click to edit Master text styles</a:t>
            </a:r>
          </a:p>
        </p:txBody>
      </p:sp>
      <p:sp>
        <p:nvSpPr>
          <p:cNvPr id="3" name="MSIPCM2d8a49e387f32bf6a9c69994" descr="{&quot;HashCode&quot;:754944938,&quot;Placement&quot;:&quot;Footer&quot;,&quot;Top&quot;:530.093,&quot;Left&quot;:0.0}"/>
          <p:cNvSpPr txBox="1"/>
          <p:nvPr userDrawn="1"/>
        </p:nvSpPr>
        <p:spPr>
          <a:xfrm>
            <a:off x="0" y="6732181"/>
            <a:ext cx="1897138" cy="262344"/>
          </a:xfrm>
          <a:prstGeom prst="rect">
            <a:avLst/>
          </a:prstGeom>
          <a:noFill/>
        </p:spPr>
        <p:txBody>
          <a:bodyPr vert="horz" wrap="none" lIns="182880" tIns="0" rIns="182880" bIns="0" rtlCol="0" anchor="ctr" anchorCtr="1">
            <a:spAutoFit/>
          </a:bodyPr>
          <a:lstStyle/>
          <a:p>
            <a:pPr algn="l">
              <a:lnSpc>
                <a:spcPct val="90000"/>
              </a:lnSpc>
              <a:spcBef>
                <a:spcPts val="0"/>
              </a:spcBef>
              <a:spcAft>
                <a:spcPts val="0"/>
              </a:spcAft>
            </a:pPr>
            <a:r>
              <a:rPr lang="en-AU" sz="1000">
                <a:gradFill flip="none" rotWithShape="1">
                  <a:gsLst>
                    <a:gs pos="2917">
                      <a:srgbClr val="000000"/>
                    </a:gs>
                    <a:gs pos="30000">
                      <a:schemeClr val="tx1"/>
                    </a:gs>
                  </a:gsLst>
                  <a:lin ang="5400000" scaled="0"/>
                  <a:tileRect/>
                </a:gradFill>
                <a:latin typeface="Calibri" panose="020F0502020204030204" pitchFamily="34" charset="0"/>
              </a:rPr>
              <a:t>Classified as Microsoft General</a:t>
            </a:r>
            <a:endParaRPr lang="en-AU" sz="1000" dirty="0">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1864172922"/>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Lst>
  <p:transition>
    <p:fade/>
  </p:transition>
  <p:txStyles>
    <p:titleStyle>
      <a:lvl1pPr algn="l" defTabSz="931684" rtl="0" fontAlgn="base">
        <a:lnSpc>
          <a:spcPct val="90000"/>
        </a:lnSpc>
        <a:spcBef>
          <a:spcPct val="0"/>
        </a:spcBef>
        <a:spcAft>
          <a:spcPct val="0"/>
        </a:spcAft>
        <a:defRPr lang="en-US" sz="4488"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2pPr>
      <a:lvl3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3pPr>
      <a:lvl4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4pPr>
      <a:lvl5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5pPr>
      <a:lvl6pPr marL="457112" algn="l" defTabSz="931684" rtl="0" fontAlgn="base">
        <a:lnSpc>
          <a:spcPct val="90000"/>
        </a:lnSpc>
        <a:spcBef>
          <a:spcPct val="0"/>
        </a:spcBef>
        <a:spcAft>
          <a:spcPct val="0"/>
        </a:spcAft>
        <a:defRPr sz="5399">
          <a:solidFill>
            <a:schemeClr val="tx1"/>
          </a:solidFill>
          <a:latin typeface="Segoe UI Light" charset="0"/>
          <a:ea typeface="ＭＳ Ｐゴシック" charset="0"/>
        </a:defRPr>
      </a:lvl6pPr>
      <a:lvl7pPr marL="914224" algn="l" defTabSz="931684" rtl="0" fontAlgn="base">
        <a:lnSpc>
          <a:spcPct val="90000"/>
        </a:lnSpc>
        <a:spcBef>
          <a:spcPct val="0"/>
        </a:spcBef>
        <a:spcAft>
          <a:spcPct val="0"/>
        </a:spcAft>
        <a:defRPr sz="5399">
          <a:solidFill>
            <a:schemeClr val="tx1"/>
          </a:solidFill>
          <a:latin typeface="Segoe UI Light" charset="0"/>
          <a:ea typeface="ＭＳ Ｐゴシック" charset="0"/>
        </a:defRPr>
      </a:lvl7pPr>
      <a:lvl8pPr marL="1371336" algn="l" defTabSz="931684" rtl="0" fontAlgn="base">
        <a:lnSpc>
          <a:spcPct val="90000"/>
        </a:lnSpc>
        <a:spcBef>
          <a:spcPct val="0"/>
        </a:spcBef>
        <a:spcAft>
          <a:spcPct val="0"/>
        </a:spcAft>
        <a:defRPr sz="5399">
          <a:solidFill>
            <a:schemeClr val="tx1"/>
          </a:solidFill>
          <a:latin typeface="Segoe UI Light" charset="0"/>
          <a:ea typeface="ＭＳ Ｐゴシック" charset="0"/>
        </a:defRPr>
      </a:lvl8pPr>
      <a:lvl9pPr marL="1828449" algn="l" defTabSz="931684" rtl="0" fontAlgn="base">
        <a:lnSpc>
          <a:spcPct val="90000"/>
        </a:lnSpc>
        <a:spcBef>
          <a:spcPct val="0"/>
        </a:spcBef>
        <a:spcAft>
          <a:spcPct val="0"/>
        </a:spcAft>
        <a:defRPr sz="5399">
          <a:solidFill>
            <a:schemeClr val="tx1"/>
          </a:solidFill>
          <a:latin typeface="Segoe UI Light" charset="0"/>
          <a:ea typeface="ＭＳ Ｐゴシック" charset="0"/>
        </a:defRPr>
      </a:lvl9pPr>
    </p:titleStyle>
    <p:bodyStyle>
      <a:lvl1pPr marL="342834" indent="-342834" algn="l" defTabSz="931684" rtl="0" fontAlgn="base">
        <a:lnSpc>
          <a:spcPct val="90000"/>
        </a:lnSpc>
        <a:spcBef>
          <a:spcPct val="20000"/>
        </a:spcBef>
        <a:spcAft>
          <a:spcPct val="0"/>
        </a:spcAft>
        <a:buSzPct val="90000"/>
        <a:buFont typeface="Arial" charset="0"/>
        <a:buChar char="•"/>
        <a:defRPr sz="2652" kern="1200">
          <a:gradFill>
            <a:gsLst>
              <a:gs pos="1250">
                <a:schemeClr val="tx1"/>
              </a:gs>
              <a:gs pos="100000">
                <a:schemeClr val="tx1"/>
              </a:gs>
            </a:gsLst>
            <a:lin ang="5400000" scaled="0"/>
          </a:gradFill>
          <a:latin typeface="+mj-lt"/>
          <a:ea typeface="ＭＳ Ｐゴシック" charset="0"/>
          <a:cs typeface="ＭＳ Ｐゴシック" charset="0"/>
        </a:defRPr>
      </a:lvl1pPr>
      <a:lvl2pPr marL="584088" indent="-241253" algn="l" defTabSz="931684"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946" indent="-228557" algn="l" defTabSz="931684"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503"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058"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
        <p:nvSpPr>
          <p:cNvPr id="5" name="MSIPCM45ed4384b447a93fa46d6cfe" descr="{&quot;HashCode&quot;:754944938,&quot;Placement&quot;:&quot;Footer&quot;,&quot;Top&quot;:530.093,&quot;Left&quot;:0.0}"/>
          <p:cNvSpPr txBox="1"/>
          <p:nvPr userDrawn="1"/>
        </p:nvSpPr>
        <p:spPr>
          <a:xfrm>
            <a:off x="0" y="6732181"/>
            <a:ext cx="1897138" cy="262344"/>
          </a:xfrm>
          <a:prstGeom prst="rect">
            <a:avLst/>
          </a:prstGeom>
          <a:noFill/>
        </p:spPr>
        <p:txBody>
          <a:bodyPr vert="horz" wrap="none" lIns="182880" tIns="0" rIns="182880" bIns="0" rtlCol="0" anchor="ctr" anchorCtr="1">
            <a:spAutoFit/>
          </a:bodyPr>
          <a:lstStyle/>
          <a:p>
            <a:pPr algn="l">
              <a:lnSpc>
                <a:spcPct val="90000"/>
              </a:lnSpc>
              <a:spcBef>
                <a:spcPts val="0"/>
              </a:spcBef>
              <a:spcAft>
                <a:spcPts val="0"/>
              </a:spcAft>
            </a:pPr>
            <a:r>
              <a:rPr lang="en-AU" sz="1000">
                <a:gradFill flip="none" rotWithShape="1">
                  <a:gsLst>
                    <a:gs pos="2917">
                      <a:srgbClr val="000000"/>
                    </a:gs>
                    <a:gs pos="30000">
                      <a:schemeClr val="tx1"/>
                    </a:gs>
                  </a:gsLst>
                  <a:lin ang="5400000" scaled="0"/>
                  <a:tileRect/>
                </a:gradFill>
                <a:latin typeface="Calibri" panose="020F0502020204030204" pitchFamily="34" charset="0"/>
              </a:rPr>
              <a:t>Classified as Microsoft General</a:t>
            </a:r>
            <a:endParaRPr lang="en-AU" sz="1000" dirty="0" err="1">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1070314525"/>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 id="2147484401"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7"/>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2"/>
            <a:ext cx="11887200" cy="555610"/>
          </a:xfrm>
          <a:prstGeom prst="rect">
            <a:avLst/>
          </a:prstGeom>
        </p:spPr>
        <p:txBody>
          <a:bodyPr vert="horz" wrap="square" lIns="146304" tIns="91440" rIns="146304" bIns="91440" rtlCol="0">
            <a:spAutoFit/>
          </a:bodyPr>
          <a:lstStyle/>
          <a:p>
            <a:pPr lvl="0"/>
            <a:r>
              <a:rPr lang="en-US" dirty="0"/>
              <a:t>Click to edit Master text styles</a:t>
            </a:r>
          </a:p>
        </p:txBody>
      </p:sp>
      <p:sp>
        <p:nvSpPr>
          <p:cNvPr id="3" name="MSIPCMc0294c9dad3888d847baf3a1" descr="{&quot;HashCode&quot;:754944938,&quot;Placement&quot;:&quot;Footer&quot;,&quot;Top&quot;:530.093,&quot;Left&quot;:0.0}"/>
          <p:cNvSpPr txBox="1"/>
          <p:nvPr userDrawn="1"/>
        </p:nvSpPr>
        <p:spPr>
          <a:xfrm>
            <a:off x="0" y="6732181"/>
            <a:ext cx="1897138" cy="262344"/>
          </a:xfrm>
          <a:prstGeom prst="rect">
            <a:avLst/>
          </a:prstGeom>
          <a:noFill/>
        </p:spPr>
        <p:txBody>
          <a:bodyPr vert="horz" wrap="none" lIns="182880" tIns="0" rIns="182880" bIns="0" rtlCol="0" anchor="ctr" anchorCtr="1">
            <a:spAutoFit/>
          </a:bodyPr>
          <a:lstStyle/>
          <a:p>
            <a:pPr algn="l">
              <a:lnSpc>
                <a:spcPct val="90000"/>
              </a:lnSpc>
              <a:spcBef>
                <a:spcPts val="0"/>
              </a:spcBef>
              <a:spcAft>
                <a:spcPts val="0"/>
              </a:spcAft>
            </a:pPr>
            <a:r>
              <a:rPr lang="en-AU" sz="1000">
                <a:gradFill flip="none" rotWithShape="1">
                  <a:gsLst>
                    <a:gs pos="2917">
                      <a:srgbClr val="000000"/>
                    </a:gs>
                    <a:gs pos="30000">
                      <a:schemeClr val="tx1"/>
                    </a:gs>
                  </a:gsLst>
                  <a:lin ang="5400000" scaled="0"/>
                  <a:tileRect/>
                </a:gradFill>
                <a:latin typeface="Calibri" panose="020F0502020204030204" pitchFamily="34" charset="0"/>
              </a:rPr>
              <a:t>Classified as Microsoft General</a:t>
            </a:r>
            <a:endParaRPr lang="en-AU" sz="1000" dirty="0">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390393864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Lst>
  <p:transition>
    <p:fade/>
  </p:transition>
  <p:txStyles>
    <p:titleStyle>
      <a:lvl1pPr algn="l" defTabSz="931505" rtl="0" fontAlgn="base">
        <a:lnSpc>
          <a:spcPct val="90000"/>
        </a:lnSpc>
        <a:spcBef>
          <a:spcPct val="0"/>
        </a:spcBef>
        <a:spcAft>
          <a:spcPct val="0"/>
        </a:spcAft>
        <a:defRPr lang="en-US" sz="4488"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2pPr>
      <a:lvl3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3pPr>
      <a:lvl4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4pPr>
      <a:lvl5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5pPr>
      <a:lvl6pPr marL="457024" algn="l" defTabSz="931505" rtl="0" fontAlgn="base">
        <a:lnSpc>
          <a:spcPct val="90000"/>
        </a:lnSpc>
        <a:spcBef>
          <a:spcPct val="0"/>
        </a:spcBef>
        <a:spcAft>
          <a:spcPct val="0"/>
        </a:spcAft>
        <a:defRPr sz="5398">
          <a:solidFill>
            <a:schemeClr val="tx1"/>
          </a:solidFill>
          <a:latin typeface="Segoe UI Light" charset="0"/>
          <a:ea typeface="ＭＳ Ｐゴシック" charset="0"/>
        </a:defRPr>
      </a:lvl6pPr>
      <a:lvl7pPr marL="914049" algn="l" defTabSz="931505" rtl="0" fontAlgn="base">
        <a:lnSpc>
          <a:spcPct val="90000"/>
        </a:lnSpc>
        <a:spcBef>
          <a:spcPct val="0"/>
        </a:spcBef>
        <a:spcAft>
          <a:spcPct val="0"/>
        </a:spcAft>
        <a:defRPr sz="5398">
          <a:solidFill>
            <a:schemeClr val="tx1"/>
          </a:solidFill>
          <a:latin typeface="Segoe UI Light" charset="0"/>
          <a:ea typeface="ＭＳ Ｐゴシック" charset="0"/>
        </a:defRPr>
      </a:lvl7pPr>
      <a:lvl8pPr marL="1371073" algn="l" defTabSz="931505" rtl="0" fontAlgn="base">
        <a:lnSpc>
          <a:spcPct val="90000"/>
        </a:lnSpc>
        <a:spcBef>
          <a:spcPct val="0"/>
        </a:spcBef>
        <a:spcAft>
          <a:spcPct val="0"/>
        </a:spcAft>
        <a:defRPr sz="5398">
          <a:solidFill>
            <a:schemeClr val="tx1"/>
          </a:solidFill>
          <a:latin typeface="Segoe UI Light" charset="0"/>
          <a:ea typeface="ＭＳ Ｐゴシック" charset="0"/>
        </a:defRPr>
      </a:lvl8pPr>
      <a:lvl9pPr marL="1828098" algn="l" defTabSz="931505" rtl="0" fontAlgn="base">
        <a:lnSpc>
          <a:spcPct val="90000"/>
        </a:lnSpc>
        <a:spcBef>
          <a:spcPct val="0"/>
        </a:spcBef>
        <a:spcAft>
          <a:spcPct val="0"/>
        </a:spcAft>
        <a:defRPr sz="5398">
          <a:solidFill>
            <a:schemeClr val="tx1"/>
          </a:solidFill>
          <a:latin typeface="Segoe UI Light" charset="0"/>
          <a:ea typeface="ＭＳ Ｐゴシック" charset="0"/>
        </a:defRPr>
      </a:lvl9pPr>
    </p:titleStyle>
    <p:bodyStyle>
      <a:lvl1pPr marL="342768" indent="-342768" algn="l" defTabSz="931505" rtl="0" fontAlgn="base">
        <a:lnSpc>
          <a:spcPct val="90000"/>
        </a:lnSpc>
        <a:spcBef>
          <a:spcPct val="20000"/>
        </a:spcBef>
        <a:spcAft>
          <a:spcPct val="0"/>
        </a:spcAft>
        <a:buSzPct val="90000"/>
        <a:buFont typeface="Arial" charset="0"/>
        <a:buChar char="•"/>
        <a:defRPr sz="2652" kern="1200">
          <a:gradFill>
            <a:gsLst>
              <a:gs pos="1250">
                <a:schemeClr val="tx1"/>
              </a:gs>
              <a:gs pos="100000">
                <a:schemeClr val="tx1"/>
              </a:gs>
            </a:gsLst>
            <a:lin ang="5400000" scaled="0"/>
          </a:gradFill>
          <a:latin typeface="+mj-lt"/>
          <a:ea typeface="ＭＳ Ｐゴシック" charset="0"/>
          <a:cs typeface="ＭＳ Ｐゴシック" charset="0"/>
        </a:defRPr>
      </a:lvl1pPr>
      <a:lvl2pPr marL="583975" indent="-241206" algn="l" defTabSz="931505"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792" indent="-228513" algn="l" defTabSz="931505"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305" indent="-228513" algn="l" defTabSz="931505"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6817" indent="-228513" algn="l" defTabSz="931505"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0" Type="http://schemas.microsoft.com/office/2007/relationships/hdphoto" Target="../media/hdphoto3.wdp"/><Relationship Id="rId4" Type="http://schemas.openxmlformats.org/officeDocument/2006/relationships/image" Target="../media/image49.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microsoft.com/office/2007/relationships/hdphoto" Target="../media/hdphoto4.wdp"/><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6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2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6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8" Type="http://schemas.openxmlformats.org/officeDocument/2006/relationships/hyperlink" Target="https://www.microsoft.com/en-us/cloud-platform/azure-information-protection" TargetMode="External"/><Relationship Id="rId3" Type="http://schemas.openxmlformats.org/officeDocument/2006/relationships/hyperlink" Target="https://twitter.com/TheRMSGuy" TargetMode="External"/><Relationship Id="rId7" Type="http://schemas.openxmlformats.org/officeDocument/2006/relationships/hyperlink" Target="https://www.microsoft.com/en-us/download/details.aspx?id=53018" TargetMode="External"/><Relationship Id="rId2" Type="http://schemas.openxmlformats.org/officeDocument/2006/relationships/notesSlide" Target="../notesSlides/notesSlide31.xml"/><Relationship Id="rId1" Type="http://schemas.openxmlformats.org/officeDocument/2006/relationships/slideLayout" Target="../slideLayouts/slideLayout79.xml"/><Relationship Id="rId6" Type="http://schemas.openxmlformats.org/officeDocument/2006/relationships/hyperlink" Target="https://blogs.technet.microsoft.com/enterprisemobility/" TargetMode="External"/><Relationship Id="rId5" Type="http://schemas.openxmlformats.org/officeDocument/2006/relationships/hyperlink" Target="mailto:askipteam@Microsoft.com" TargetMode="External"/><Relationship Id="rId4" Type="http://schemas.openxmlformats.org/officeDocument/2006/relationships/hyperlink" Target="https://docs.microsoft.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emf"/><Relationship Id="rId7" Type="http://schemas.openxmlformats.org/officeDocument/2006/relationships/image" Target="../media/image24.png"/><Relationship Id="rId12" Type="http://schemas.openxmlformats.org/officeDocument/2006/relationships/image" Target="../media/image29.emf"/><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 Id="rId1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3" y="1974535"/>
            <a:ext cx="9143936" cy="1828786"/>
          </a:xfrm>
        </p:spPr>
        <p:txBody>
          <a:bodyPr/>
          <a:lstStyle/>
          <a:p>
            <a:r>
              <a:rPr lang="en-NZ" sz="8000" dirty="0">
                <a:latin typeface="+mn-lt"/>
              </a:rPr>
              <a:t>Microsoft Ignite NZ</a:t>
            </a:r>
          </a:p>
        </p:txBody>
      </p:sp>
      <p:sp>
        <p:nvSpPr>
          <p:cNvPr id="4" name="TextBox 3"/>
          <p:cNvSpPr txBox="1"/>
          <p:nvPr/>
        </p:nvSpPr>
        <p:spPr>
          <a:xfrm>
            <a:off x="259500" y="3083633"/>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3" name="Picture 2"/>
          <p:cNvPicPr>
            <a:picLocks noChangeAspect="1"/>
          </p:cNvPicPr>
          <p:nvPr/>
        </p:nvPicPr>
        <p:blipFill>
          <a:blip r:embed="rId3"/>
          <a:stretch>
            <a:fillRect/>
          </a:stretch>
        </p:blipFill>
        <p:spPr>
          <a:xfrm>
            <a:off x="0" y="-205224"/>
            <a:ext cx="12436475" cy="2210929"/>
          </a:xfrm>
          <a:prstGeom prst="rect">
            <a:avLst/>
          </a:prstGeom>
        </p:spPr>
      </p:pic>
    </p:spTree>
    <p:extLst>
      <p:ext uri="{BB962C8B-B14F-4D97-AF65-F5344CB8AC3E}">
        <p14:creationId xmlns:p14="http://schemas.microsoft.com/office/powerpoint/2010/main" val="21934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26248494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8"/>
          <p:cNvSpPr>
            <a:spLocks/>
          </p:cNvSpPr>
          <p:nvPr/>
        </p:nvSpPr>
        <p:spPr bwMode="auto">
          <a:xfrm>
            <a:off x="1987326" y="2025349"/>
            <a:ext cx="2768188" cy="17377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5" name="Freeform 5"/>
          <p:cNvSpPr>
            <a:spLocks noEditPoints="1"/>
          </p:cNvSpPr>
          <p:nvPr/>
        </p:nvSpPr>
        <p:spPr bwMode="auto">
          <a:xfrm>
            <a:off x="2862499" y="2740514"/>
            <a:ext cx="318518" cy="303922"/>
          </a:xfrm>
          <a:custGeom>
            <a:avLst/>
            <a:gdLst>
              <a:gd name="T0" fmla="*/ 410 w 821"/>
              <a:gd name="T1" fmla="*/ 0 h 821"/>
              <a:gd name="T2" fmla="*/ 0 w 821"/>
              <a:gd name="T3" fmla="*/ 411 h 821"/>
              <a:gd name="T4" fmla="*/ 410 w 821"/>
              <a:gd name="T5" fmla="*/ 821 h 821"/>
              <a:gd name="T6" fmla="*/ 821 w 821"/>
              <a:gd name="T7" fmla="*/ 411 h 821"/>
              <a:gd name="T8" fmla="*/ 410 w 821"/>
              <a:gd name="T9" fmla="*/ 0 h 821"/>
              <a:gd name="T10" fmla="*/ 336 w 821"/>
              <a:gd name="T11" fmla="*/ 584 h 821"/>
              <a:gd name="T12" fmla="*/ 192 w 821"/>
              <a:gd name="T13" fmla="*/ 387 h 821"/>
              <a:gd name="T14" fmla="*/ 297 w 821"/>
              <a:gd name="T15" fmla="*/ 387 h 821"/>
              <a:gd name="T16" fmla="*/ 440 w 821"/>
              <a:gd name="T17" fmla="*/ 584 h 821"/>
              <a:gd name="T18" fmla="*/ 336 w 821"/>
              <a:gd name="T19" fmla="*/ 584 h 821"/>
              <a:gd name="T20" fmla="*/ 455 w 821"/>
              <a:gd name="T21" fmla="*/ 569 h 821"/>
              <a:gd name="T22" fmla="*/ 397 w 821"/>
              <a:gd name="T23" fmla="*/ 489 h 821"/>
              <a:gd name="T24" fmla="*/ 528 w 821"/>
              <a:gd name="T25" fmla="*/ 226 h 821"/>
              <a:gd name="T26" fmla="*/ 623 w 821"/>
              <a:gd name="T27" fmla="*/ 226 h 821"/>
              <a:gd name="T28" fmla="*/ 455 w 821"/>
              <a:gd name="T29" fmla="*/ 56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821">
                <a:moveTo>
                  <a:pt x="410" y="0"/>
                </a:moveTo>
                <a:cubicBezTo>
                  <a:pt x="184" y="0"/>
                  <a:pt x="0" y="184"/>
                  <a:pt x="0" y="411"/>
                </a:cubicBezTo>
                <a:cubicBezTo>
                  <a:pt x="0" y="637"/>
                  <a:pt x="184" y="821"/>
                  <a:pt x="410" y="821"/>
                </a:cubicBezTo>
                <a:cubicBezTo>
                  <a:pt x="637" y="821"/>
                  <a:pt x="821" y="637"/>
                  <a:pt x="821" y="411"/>
                </a:cubicBezTo>
                <a:cubicBezTo>
                  <a:pt x="821" y="184"/>
                  <a:pt x="637" y="0"/>
                  <a:pt x="410" y="0"/>
                </a:cubicBezTo>
                <a:close/>
                <a:moveTo>
                  <a:pt x="336" y="584"/>
                </a:moveTo>
                <a:cubicBezTo>
                  <a:pt x="192" y="387"/>
                  <a:pt x="192" y="387"/>
                  <a:pt x="192" y="387"/>
                </a:cubicBezTo>
                <a:cubicBezTo>
                  <a:pt x="297" y="387"/>
                  <a:pt x="297" y="387"/>
                  <a:pt x="297" y="387"/>
                </a:cubicBezTo>
                <a:cubicBezTo>
                  <a:pt x="440" y="584"/>
                  <a:pt x="440" y="584"/>
                  <a:pt x="440" y="584"/>
                </a:cubicBezTo>
                <a:lnTo>
                  <a:pt x="336" y="584"/>
                </a:lnTo>
                <a:close/>
                <a:moveTo>
                  <a:pt x="455" y="569"/>
                </a:moveTo>
                <a:cubicBezTo>
                  <a:pt x="397" y="489"/>
                  <a:pt x="397" y="489"/>
                  <a:pt x="397" y="489"/>
                </a:cubicBezTo>
                <a:cubicBezTo>
                  <a:pt x="528" y="226"/>
                  <a:pt x="528" y="226"/>
                  <a:pt x="528" y="226"/>
                </a:cubicBezTo>
                <a:cubicBezTo>
                  <a:pt x="623" y="226"/>
                  <a:pt x="623" y="226"/>
                  <a:pt x="623" y="226"/>
                </a:cubicBezTo>
                <a:lnTo>
                  <a:pt x="455" y="5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solidFill>
                  <a:sysClr val="windowText" lastClr="000000"/>
                </a:solidFill>
              </a:ln>
              <a:solidFill>
                <a:sysClr val="windowText" lastClr="000000"/>
              </a:solidFill>
              <a:effectLst/>
              <a:uLnTx/>
              <a:uFillTx/>
            </a:endParaRPr>
          </a:p>
        </p:txBody>
      </p:sp>
      <p:sp>
        <p:nvSpPr>
          <p:cNvPr id="56" name="Freeform 6"/>
          <p:cNvSpPr>
            <a:spLocks/>
          </p:cNvSpPr>
          <p:nvPr/>
        </p:nvSpPr>
        <p:spPr bwMode="auto">
          <a:xfrm>
            <a:off x="2504458" y="2300497"/>
            <a:ext cx="542285" cy="657456"/>
          </a:xfrm>
          <a:custGeom>
            <a:avLst/>
            <a:gdLst>
              <a:gd name="T0" fmla="*/ 872 w 1398"/>
              <a:gd name="T1" fmla="*/ 1776 h 1776"/>
              <a:gd name="T2" fmla="*/ 867 w 1398"/>
              <a:gd name="T3" fmla="*/ 1711 h 1776"/>
              <a:gd name="T4" fmla="*/ 1304 w 1398"/>
              <a:gd name="T5" fmla="*/ 1273 h 1776"/>
              <a:gd name="T6" fmla="*/ 1398 w 1398"/>
              <a:gd name="T7" fmla="*/ 1284 h 1776"/>
              <a:gd name="T8" fmla="*/ 1192 w 1398"/>
              <a:gd name="T9" fmla="*/ 1174 h 1776"/>
              <a:gd name="T10" fmla="*/ 982 w 1398"/>
              <a:gd name="T11" fmla="*/ 1073 h 1776"/>
              <a:gd name="T12" fmla="*/ 982 w 1398"/>
              <a:gd name="T13" fmla="*/ 1000 h 1776"/>
              <a:gd name="T14" fmla="*/ 1238 w 1398"/>
              <a:gd name="T15" fmla="*/ 502 h 1776"/>
              <a:gd name="T16" fmla="*/ 819 w 1398"/>
              <a:gd name="T17" fmla="*/ 0 h 1776"/>
              <a:gd name="T18" fmla="*/ 400 w 1398"/>
              <a:gd name="T19" fmla="*/ 502 h 1776"/>
              <a:gd name="T20" fmla="*/ 655 w 1398"/>
              <a:gd name="T21" fmla="*/ 1000 h 1776"/>
              <a:gd name="T22" fmla="*/ 655 w 1398"/>
              <a:gd name="T23" fmla="*/ 1073 h 1776"/>
              <a:gd name="T24" fmla="*/ 446 w 1398"/>
              <a:gd name="T25" fmla="*/ 1174 h 1776"/>
              <a:gd name="T26" fmla="*/ 0 w 1398"/>
              <a:gd name="T27" fmla="*/ 1519 h 1776"/>
              <a:gd name="T28" fmla="*/ 0 w 1398"/>
              <a:gd name="T29" fmla="*/ 1776 h 1776"/>
              <a:gd name="T30" fmla="*/ 774 w 1398"/>
              <a:gd name="T31" fmla="*/ 1776 h 1776"/>
              <a:gd name="T32" fmla="*/ 774 w 1398"/>
              <a:gd name="T33" fmla="*/ 1776 h 1776"/>
              <a:gd name="T34" fmla="*/ 872 w 1398"/>
              <a:gd name="T35" fmla="*/ 177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8" h="1776">
                <a:moveTo>
                  <a:pt x="872" y="1776"/>
                </a:moveTo>
                <a:cubicBezTo>
                  <a:pt x="869" y="1755"/>
                  <a:pt x="867" y="1733"/>
                  <a:pt x="867" y="1711"/>
                </a:cubicBezTo>
                <a:cubicBezTo>
                  <a:pt x="867" y="1469"/>
                  <a:pt x="1063" y="1273"/>
                  <a:pt x="1304" y="1273"/>
                </a:cubicBezTo>
                <a:cubicBezTo>
                  <a:pt x="1336" y="1273"/>
                  <a:pt x="1368" y="1277"/>
                  <a:pt x="1398" y="1284"/>
                </a:cubicBezTo>
                <a:cubicBezTo>
                  <a:pt x="1326" y="1242"/>
                  <a:pt x="1251" y="1204"/>
                  <a:pt x="1192" y="1174"/>
                </a:cubicBezTo>
                <a:cubicBezTo>
                  <a:pt x="1029" y="1093"/>
                  <a:pt x="982" y="1073"/>
                  <a:pt x="982" y="1073"/>
                </a:cubicBezTo>
                <a:cubicBezTo>
                  <a:pt x="982" y="1000"/>
                  <a:pt x="982" y="1000"/>
                  <a:pt x="982" y="1000"/>
                </a:cubicBezTo>
                <a:cubicBezTo>
                  <a:pt x="1132" y="918"/>
                  <a:pt x="1238" y="726"/>
                  <a:pt x="1238" y="502"/>
                </a:cubicBezTo>
                <a:cubicBezTo>
                  <a:pt x="1238" y="203"/>
                  <a:pt x="1050" y="0"/>
                  <a:pt x="819" y="0"/>
                </a:cubicBezTo>
                <a:cubicBezTo>
                  <a:pt x="587" y="0"/>
                  <a:pt x="400" y="203"/>
                  <a:pt x="400" y="502"/>
                </a:cubicBezTo>
                <a:cubicBezTo>
                  <a:pt x="400" y="726"/>
                  <a:pt x="505" y="918"/>
                  <a:pt x="655" y="1000"/>
                </a:cubicBezTo>
                <a:cubicBezTo>
                  <a:pt x="655" y="1073"/>
                  <a:pt x="655" y="1073"/>
                  <a:pt x="655" y="1073"/>
                </a:cubicBezTo>
                <a:cubicBezTo>
                  <a:pt x="655" y="1073"/>
                  <a:pt x="608" y="1093"/>
                  <a:pt x="446" y="1174"/>
                </a:cubicBezTo>
                <a:cubicBezTo>
                  <a:pt x="284" y="1256"/>
                  <a:pt x="0" y="1397"/>
                  <a:pt x="0" y="1519"/>
                </a:cubicBezTo>
                <a:cubicBezTo>
                  <a:pt x="0" y="1641"/>
                  <a:pt x="0" y="1776"/>
                  <a:pt x="0" y="1776"/>
                </a:cubicBezTo>
                <a:cubicBezTo>
                  <a:pt x="774" y="1776"/>
                  <a:pt x="774" y="1776"/>
                  <a:pt x="774" y="1776"/>
                </a:cubicBezTo>
                <a:cubicBezTo>
                  <a:pt x="774" y="1776"/>
                  <a:pt x="774" y="1776"/>
                  <a:pt x="774" y="1776"/>
                </a:cubicBezTo>
                <a:lnTo>
                  <a:pt x="872" y="17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 name="Title 2"/>
          <p:cNvSpPr>
            <a:spLocks noGrp="1"/>
          </p:cNvSpPr>
          <p:nvPr>
            <p:ph type="title"/>
          </p:nvPr>
        </p:nvSpPr>
        <p:spPr/>
        <p:txBody>
          <a:bodyPr/>
          <a:lstStyle/>
          <a:p>
            <a:r>
              <a:rPr lang="en-US" b="1" dirty="0"/>
              <a:t>Classify Data – </a:t>
            </a:r>
            <a:r>
              <a:rPr lang="en-US" dirty="0"/>
              <a:t>Begin the Journey</a:t>
            </a:r>
          </a:p>
        </p:txBody>
      </p:sp>
      <p:grpSp>
        <p:nvGrpSpPr>
          <p:cNvPr id="135" name="Group 134"/>
          <p:cNvGrpSpPr/>
          <p:nvPr/>
        </p:nvGrpSpPr>
        <p:grpSpPr>
          <a:xfrm>
            <a:off x="2958424" y="5352368"/>
            <a:ext cx="718119" cy="647068"/>
            <a:chOff x="1797050" y="2514600"/>
            <a:chExt cx="4919663" cy="4935538"/>
          </a:xfrm>
          <a:solidFill>
            <a:schemeClr val="bg1"/>
          </a:solidFill>
        </p:grpSpPr>
        <p:sp>
          <p:nvSpPr>
            <p:cNvPr id="136" name="Freeform 23"/>
            <p:cNvSpPr>
              <a:spLocks noEditPoints="1"/>
            </p:cNvSpPr>
            <p:nvPr/>
          </p:nvSpPr>
          <p:spPr bwMode="auto">
            <a:xfrm>
              <a:off x="4833938" y="3014663"/>
              <a:ext cx="1882775" cy="3822700"/>
            </a:xfrm>
            <a:custGeom>
              <a:avLst/>
              <a:gdLst>
                <a:gd name="T0" fmla="*/ 473 w 501"/>
                <a:gd name="T1" fmla="*/ 0 h 1017"/>
                <a:gd name="T2" fmla="*/ 0 w 501"/>
                <a:gd name="T3" fmla="*/ 0 h 1017"/>
                <a:gd name="T4" fmla="*/ 0 w 501"/>
                <a:gd name="T5" fmla="*/ 123 h 1017"/>
                <a:gd name="T6" fmla="*/ 131 w 501"/>
                <a:gd name="T7" fmla="*/ 123 h 1017"/>
                <a:gd name="T8" fmla="*/ 131 w 501"/>
                <a:gd name="T9" fmla="*/ 239 h 1017"/>
                <a:gd name="T10" fmla="*/ 0 w 501"/>
                <a:gd name="T11" fmla="*/ 239 h 1017"/>
                <a:gd name="T12" fmla="*/ 0 w 501"/>
                <a:gd name="T13" fmla="*/ 285 h 1017"/>
                <a:gd name="T14" fmla="*/ 131 w 501"/>
                <a:gd name="T15" fmla="*/ 285 h 1017"/>
                <a:gd name="T16" fmla="*/ 131 w 501"/>
                <a:gd name="T17" fmla="*/ 400 h 1017"/>
                <a:gd name="T18" fmla="*/ 0 w 501"/>
                <a:gd name="T19" fmla="*/ 400 h 1017"/>
                <a:gd name="T20" fmla="*/ 0 w 501"/>
                <a:gd name="T21" fmla="*/ 447 h 1017"/>
                <a:gd name="T22" fmla="*/ 131 w 501"/>
                <a:gd name="T23" fmla="*/ 447 h 1017"/>
                <a:gd name="T24" fmla="*/ 131 w 501"/>
                <a:gd name="T25" fmla="*/ 570 h 1017"/>
                <a:gd name="T26" fmla="*/ 0 w 501"/>
                <a:gd name="T27" fmla="*/ 570 h 1017"/>
                <a:gd name="T28" fmla="*/ 0 w 501"/>
                <a:gd name="T29" fmla="*/ 608 h 1017"/>
                <a:gd name="T30" fmla="*/ 131 w 501"/>
                <a:gd name="T31" fmla="*/ 608 h 1017"/>
                <a:gd name="T32" fmla="*/ 131 w 501"/>
                <a:gd name="T33" fmla="*/ 732 h 1017"/>
                <a:gd name="T34" fmla="*/ 0 w 501"/>
                <a:gd name="T35" fmla="*/ 732 h 1017"/>
                <a:gd name="T36" fmla="*/ 0 w 501"/>
                <a:gd name="T37" fmla="*/ 778 h 1017"/>
                <a:gd name="T38" fmla="*/ 131 w 501"/>
                <a:gd name="T39" fmla="*/ 778 h 1017"/>
                <a:gd name="T40" fmla="*/ 131 w 501"/>
                <a:gd name="T41" fmla="*/ 894 h 1017"/>
                <a:gd name="T42" fmla="*/ 0 w 501"/>
                <a:gd name="T43" fmla="*/ 894 h 1017"/>
                <a:gd name="T44" fmla="*/ 0 w 501"/>
                <a:gd name="T45" fmla="*/ 1017 h 1017"/>
                <a:gd name="T46" fmla="*/ 475 w 501"/>
                <a:gd name="T47" fmla="*/ 1017 h 1017"/>
                <a:gd name="T48" fmla="*/ 501 w 501"/>
                <a:gd name="T49" fmla="*/ 986 h 1017"/>
                <a:gd name="T50" fmla="*/ 501 w 501"/>
                <a:gd name="T51" fmla="*/ 31 h 1017"/>
                <a:gd name="T52" fmla="*/ 473 w 501"/>
                <a:gd name="T53" fmla="*/ 0 h 1017"/>
                <a:gd name="T54" fmla="*/ 385 w 501"/>
                <a:gd name="T55" fmla="*/ 894 h 1017"/>
                <a:gd name="T56" fmla="*/ 177 w 501"/>
                <a:gd name="T57" fmla="*/ 894 h 1017"/>
                <a:gd name="T58" fmla="*/ 177 w 501"/>
                <a:gd name="T59" fmla="*/ 778 h 1017"/>
                <a:gd name="T60" fmla="*/ 385 w 501"/>
                <a:gd name="T61" fmla="*/ 778 h 1017"/>
                <a:gd name="T62" fmla="*/ 385 w 501"/>
                <a:gd name="T63" fmla="*/ 894 h 1017"/>
                <a:gd name="T64" fmla="*/ 385 w 501"/>
                <a:gd name="T65" fmla="*/ 732 h 1017"/>
                <a:gd name="T66" fmla="*/ 177 w 501"/>
                <a:gd name="T67" fmla="*/ 732 h 1017"/>
                <a:gd name="T68" fmla="*/ 177 w 501"/>
                <a:gd name="T69" fmla="*/ 608 h 1017"/>
                <a:gd name="T70" fmla="*/ 385 w 501"/>
                <a:gd name="T71" fmla="*/ 608 h 1017"/>
                <a:gd name="T72" fmla="*/ 385 w 501"/>
                <a:gd name="T73" fmla="*/ 732 h 1017"/>
                <a:gd name="T74" fmla="*/ 385 w 501"/>
                <a:gd name="T75" fmla="*/ 570 h 1017"/>
                <a:gd name="T76" fmla="*/ 177 w 501"/>
                <a:gd name="T77" fmla="*/ 570 h 1017"/>
                <a:gd name="T78" fmla="*/ 177 w 501"/>
                <a:gd name="T79" fmla="*/ 447 h 1017"/>
                <a:gd name="T80" fmla="*/ 385 w 501"/>
                <a:gd name="T81" fmla="*/ 447 h 1017"/>
                <a:gd name="T82" fmla="*/ 385 w 501"/>
                <a:gd name="T83" fmla="*/ 570 h 1017"/>
                <a:gd name="T84" fmla="*/ 385 w 501"/>
                <a:gd name="T85" fmla="*/ 400 h 1017"/>
                <a:gd name="T86" fmla="*/ 177 w 501"/>
                <a:gd name="T87" fmla="*/ 400 h 1017"/>
                <a:gd name="T88" fmla="*/ 177 w 501"/>
                <a:gd name="T89" fmla="*/ 285 h 1017"/>
                <a:gd name="T90" fmla="*/ 385 w 501"/>
                <a:gd name="T91" fmla="*/ 285 h 1017"/>
                <a:gd name="T92" fmla="*/ 385 w 501"/>
                <a:gd name="T93" fmla="*/ 400 h 1017"/>
                <a:gd name="T94" fmla="*/ 385 w 501"/>
                <a:gd name="T95" fmla="*/ 239 h 1017"/>
                <a:gd name="T96" fmla="*/ 177 w 501"/>
                <a:gd name="T97" fmla="*/ 239 h 1017"/>
                <a:gd name="T98" fmla="*/ 177 w 501"/>
                <a:gd name="T99" fmla="*/ 123 h 1017"/>
                <a:gd name="T100" fmla="*/ 385 w 501"/>
                <a:gd name="T101" fmla="*/ 123 h 1017"/>
                <a:gd name="T102" fmla="*/ 385 w 501"/>
                <a:gd name="T103" fmla="*/ 23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 h="1017">
                  <a:moveTo>
                    <a:pt x="473" y="0"/>
                  </a:moveTo>
                  <a:cubicBezTo>
                    <a:pt x="0" y="0"/>
                    <a:pt x="0" y="0"/>
                    <a:pt x="0" y="0"/>
                  </a:cubicBezTo>
                  <a:cubicBezTo>
                    <a:pt x="0" y="123"/>
                    <a:pt x="0" y="123"/>
                    <a:pt x="0" y="123"/>
                  </a:cubicBezTo>
                  <a:cubicBezTo>
                    <a:pt x="131" y="123"/>
                    <a:pt x="131" y="123"/>
                    <a:pt x="131" y="123"/>
                  </a:cubicBezTo>
                  <a:cubicBezTo>
                    <a:pt x="131" y="239"/>
                    <a:pt x="131" y="239"/>
                    <a:pt x="131" y="239"/>
                  </a:cubicBezTo>
                  <a:cubicBezTo>
                    <a:pt x="0" y="239"/>
                    <a:pt x="0" y="239"/>
                    <a:pt x="0" y="239"/>
                  </a:cubicBezTo>
                  <a:cubicBezTo>
                    <a:pt x="0" y="285"/>
                    <a:pt x="0" y="285"/>
                    <a:pt x="0" y="285"/>
                  </a:cubicBezTo>
                  <a:cubicBezTo>
                    <a:pt x="131" y="285"/>
                    <a:pt x="131" y="285"/>
                    <a:pt x="131" y="285"/>
                  </a:cubicBezTo>
                  <a:cubicBezTo>
                    <a:pt x="131" y="400"/>
                    <a:pt x="131" y="400"/>
                    <a:pt x="131" y="400"/>
                  </a:cubicBezTo>
                  <a:cubicBezTo>
                    <a:pt x="0" y="400"/>
                    <a:pt x="0" y="400"/>
                    <a:pt x="0" y="400"/>
                  </a:cubicBezTo>
                  <a:cubicBezTo>
                    <a:pt x="0" y="447"/>
                    <a:pt x="0" y="447"/>
                    <a:pt x="0" y="447"/>
                  </a:cubicBezTo>
                  <a:cubicBezTo>
                    <a:pt x="131" y="447"/>
                    <a:pt x="131" y="447"/>
                    <a:pt x="131" y="447"/>
                  </a:cubicBezTo>
                  <a:cubicBezTo>
                    <a:pt x="131" y="570"/>
                    <a:pt x="131" y="570"/>
                    <a:pt x="131" y="570"/>
                  </a:cubicBezTo>
                  <a:cubicBezTo>
                    <a:pt x="0" y="570"/>
                    <a:pt x="0" y="570"/>
                    <a:pt x="0" y="570"/>
                  </a:cubicBezTo>
                  <a:cubicBezTo>
                    <a:pt x="0" y="608"/>
                    <a:pt x="0" y="608"/>
                    <a:pt x="0" y="608"/>
                  </a:cubicBezTo>
                  <a:cubicBezTo>
                    <a:pt x="131" y="608"/>
                    <a:pt x="131" y="608"/>
                    <a:pt x="131" y="608"/>
                  </a:cubicBezTo>
                  <a:cubicBezTo>
                    <a:pt x="131" y="732"/>
                    <a:pt x="131" y="732"/>
                    <a:pt x="131" y="732"/>
                  </a:cubicBezTo>
                  <a:cubicBezTo>
                    <a:pt x="0" y="732"/>
                    <a:pt x="0" y="732"/>
                    <a:pt x="0" y="732"/>
                  </a:cubicBezTo>
                  <a:cubicBezTo>
                    <a:pt x="0" y="778"/>
                    <a:pt x="0" y="778"/>
                    <a:pt x="0" y="778"/>
                  </a:cubicBezTo>
                  <a:cubicBezTo>
                    <a:pt x="131" y="778"/>
                    <a:pt x="131" y="778"/>
                    <a:pt x="131" y="778"/>
                  </a:cubicBezTo>
                  <a:cubicBezTo>
                    <a:pt x="131" y="894"/>
                    <a:pt x="131" y="894"/>
                    <a:pt x="131" y="894"/>
                  </a:cubicBezTo>
                  <a:cubicBezTo>
                    <a:pt x="0" y="894"/>
                    <a:pt x="0" y="894"/>
                    <a:pt x="0" y="894"/>
                  </a:cubicBezTo>
                  <a:cubicBezTo>
                    <a:pt x="0" y="1017"/>
                    <a:pt x="0" y="1017"/>
                    <a:pt x="0" y="1017"/>
                  </a:cubicBezTo>
                  <a:cubicBezTo>
                    <a:pt x="475" y="1017"/>
                    <a:pt x="475" y="1017"/>
                    <a:pt x="475" y="1017"/>
                  </a:cubicBezTo>
                  <a:cubicBezTo>
                    <a:pt x="490" y="1017"/>
                    <a:pt x="501" y="999"/>
                    <a:pt x="501" y="986"/>
                  </a:cubicBezTo>
                  <a:cubicBezTo>
                    <a:pt x="501" y="31"/>
                    <a:pt x="501" y="31"/>
                    <a:pt x="501" y="31"/>
                  </a:cubicBezTo>
                  <a:cubicBezTo>
                    <a:pt x="501" y="13"/>
                    <a:pt x="475" y="0"/>
                    <a:pt x="473" y="0"/>
                  </a:cubicBezTo>
                  <a:close/>
                  <a:moveTo>
                    <a:pt x="385" y="894"/>
                  </a:moveTo>
                  <a:cubicBezTo>
                    <a:pt x="177" y="894"/>
                    <a:pt x="177" y="894"/>
                    <a:pt x="177" y="894"/>
                  </a:cubicBezTo>
                  <a:cubicBezTo>
                    <a:pt x="177" y="778"/>
                    <a:pt x="177" y="778"/>
                    <a:pt x="177" y="778"/>
                  </a:cubicBezTo>
                  <a:cubicBezTo>
                    <a:pt x="385" y="778"/>
                    <a:pt x="385" y="778"/>
                    <a:pt x="385" y="778"/>
                  </a:cubicBezTo>
                  <a:lnTo>
                    <a:pt x="385" y="894"/>
                  </a:lnTo>
                  <a:close/>
                  <a:moveTo>
                    <a:pt x="385" y="732"/>
                  </a:moveTo>
                  <a:cubicBezTo>
                    <a:pt x="177" y="732"/>
                    <a:pt x="177" y="732"/>
                    <a:pt x="177" y="732"/>
                  </a:cubicBezTo>
                  <a:cubicBezTo>
                    <a:pt x="177" y="608"/>
                    <a:pt x="177" y="608"/>
                    <a:pt x="177" y="608"/>
                  </a:cubicBezTo>
                  <a:cubicBezTo>
                    <a:pt x="385" y="608"/>
                    <a:pt x="385" y="608"/>
                    <a:pt x="385" y="608"/>
                  </a:cubicBezTo>
                  <a:lnTo>
                    <a:pt x="385" y="732"/>
                  </a:lnTo>
                  <a:close/>
                  <a:moveTo>
                    <a:pt x="385" y="570"/>
                  </a:moveTo>
                  <a:cubicBezTo>
                    <a:pt x="177" y="570"/>
                    <a:pt x="177" y="570"/>
                    <a:pt x="177" y="570"/>
                  </a:cubicBezTo>
                  <a:cubicBezTo>
                    <a:pt x="177" y="447"/>
                    <a:pt x="177" y="447"/>
                    <a:pt x="177" y="447"/>
                  </a:cubicBezTo>
                  <a:cubicBezTo>
                    <a:pt x="385" y="447"/>
                    <a:pt x="385" y="447"/>
                    <a:pt x="385" y="447"/>
                  </a:cubicBezTo>
                  <a:lnTo>
                    <a:pt x="385" y="570"/>
                  </a:lnTo>
                  <a:close/>
                  <a:moveTo>
                    <a:pt x="385" y="400"/>
                  </a:moveTo>
                  <a:cubicBezTo>
                    <a:pt x="177" y="400"/>
                    <a:pt x="177" y="400"/>
                    <a:pt x="177" y="400"/>
                  </a:cubicBezTo>
                  <a:cubicBezTo>
                    <a:pt x="177" y="285"/>
                    <a:pt x="177" y="285"/>
                    <a:pt x="177" y="285"/>
                  </a:cubicBezTo>
                  <a:cubicBezTo>
                    <a:pt x="385" y="285"/>
                    <a:pt x="385" y="285"/>
                    <a:pt x="385" y="285"/>
                  </a:cubicBezTo>
                  <a:lnTo>
                    <a:pt x="385" y="400"/>
                  </a:lnTo>
                  <a:close/>
                  <a:moveTo>
                    <a:pt x="385" y="239"/>
                  </a:moveTo>
                  <a:cubicBezTo>
                    <a:pt x="177" y="239"/>
                    <a:pt x="177" y="239"/>
                    <a:pt x="177" y="239"/>
                  </a:cubicBezTo>
                  <a:cubicBezTo>
                    <a:pt x="177" y="123"/>
                    <a:pt x="177" y="123"/>
                    <a:pt x="177" y="123"/>
                  </a:cubicBezTo>
                  <a:cubicBezTo>
                    <a:pt x="385" y="123"/>
                    <a:pt x="385" y="123"/>
                    <a:pt x="385" y="123"/>
                  </a:cubicBezTo>
                  <a:lnTo>
                    <a:pt x="385"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37" name="Freeform 24"/>
            <p:cNvSpPr>
              <a:spLocks noEditPoints="1"/>
            </p:cNvSpPr>
            <p:nvPr/>
          </p:nvSpPr>
          <p:spPr bwMode="auto">
            <a:xfrm>
              <a:off x="1797050" y="2514600"/>
              <a:ext cx="2916238" cy="4935538"/>
            </a:xfrm>
            <a:custGeom>
              <a:avLst/>
              <a:gdLst>
                <a:gd name="T0" fmla="*/ 0 w 776"/>
                <a:gd name="T1" fmla="*/ 1179 h 1313"/>
                <a:gd name="T2" fmla="*/ 776 w 776"/>
                <a:gd name="T3" fmla="*/ 1313 h 1313"/>
                <a:gd name="T4" fmla="*/ 776 w 776"/>
                <a:gd name="T5" fmla="*/ 0 h 1313"/>
                <a:gd name="T6" fmla="*/ 0 w 776"/>
                <a:gd name="T7" fmla="*/ 135 h 1313"/>
                <a:gd name="T8" fmla="*/ 0 w 776"/>
                <a:gd name="T9" fmla="*/ 1179 h 1313"/>
                <a:gd name="T10" fmla="*/ 194 w 776"/>
                <a:gd name="T11" fmla="*/ 411 h 1313"/>
                <a:gd name="T12" fmla="*/ 300 w 776"/>
                <a:gd name="T13" fmla="*/ 404 h 1313"/>
                <a:gd name="T14" fmla="*/ 358 w 776"/>
                <a:gd name="T15" fmla="*/ 554 h 1313"/>
                <a:gd name="T16" fmla="*/ 362 w 776"/>
                <a:gd name="T17" fmla="*/ 564 h 1313"/>
                <a:gd name="T18" fmla="*/ 365 w 776"/>
                <a:gd name="T19" fmla="*/ 574 h 1313"/>
                <a:gd name="T20" fmla="*/ 368 w 776"/>
                <a:gd name="T21" fmla="*/ 585 h 1313"/>
                <a:gd name="T22" fmla="*/ 371 w 776"/>
                <a:gd name="T23" fmla="*/ 597 h 1313"/>
                <a:gd name="T24" fmla="*/ 372 w 776"/>
                <a:gd name="T25" fmla="*/ 597 h 1313"/>
                <a:gd name="T26" fmla="*/ 374 w 776"/>
                <a:gd name="T27" fmla="*/ 589 h 1313"/>
                <a:gd name="T28" fmla="*/ 377 w 776"/>
                <a:gd name="T29" fmla="*/ 578 h 1313"/>
                <a:gd name="T30" fmla="*/ 380 w 776"/>
                <a:gd name="T31" fmla="*/ 566 h 1313"/>
                <a:gd name="T32" fmla="*/ 385 w 776"/>
                <a:gd name="T33" fmla="*/ 552 h 1313"/>
                <a:gd name="T34" fmla="*/ 452 w 776"/>
                <a:gd name="T35" fmla="*/ 395 h 1313"/>
                <a:gd name="T36" fmla="*/ 562 w 776"/>
                <a:gd name="T37" fmla="*/ 388 h 1313"/>
                <a:gd name="T38" fmla="*/ 431 w 776"/>
                <a:gd name="T39" fmla="*/ 654 h 1313"/>
                <a:gd name="T40" fmla="*/ 566 w 776"/>
                <a:gd name="T41" fmla="*/ 925 h 1313"/>
                <a:gd name="T42" fmla="*/ 449 w 776"/>
                <a:gd name="T43" fmla="*/ 918 h 1313"/>
                <a:gd name="T44" fmla="*/ 376 w 776"/>
                <a:gd name="T45" fmla="*/ 746 h 1313"/>
                <a:gd name="T46" fmla="*/ 374 w 776"/>
                <a:gd name="T47" fmla="*/ 741 h 1313"/>
                <a:gd name="T48" fmla="*/ 372 w 776"/>
                <a:gd name="T49" fmla="*/ 733 h 1313"/>
                <a:gd name="T50" fmla="*/ 370 w 776"/>
                <a:gd name="T51" fmla="*/ 724 h 1313"/>
                <a:gd name="T52" fmla="*/ 368 w 776"/>
                <a:gd name="T53" fmla="*/ 712 h 1313"/>
                <a:gd name="T54" fmla="*/ 367 w 776"/>
                <a:gd name="T55" fmla="*/ 712 h 1313"/>
                <a:gd name="T56" fmla="*/ 365 w 776"/>
                <a:gd name="T57" fmla="*/ 718 h 1313"/>
                <a:gd name="T58" fmla="*/ 363 w 776"/>
                <a:gd name="T59" fmla="*/ 727 h 1313"/>
                <a:gd name="T60" fmla="*/ 360 w 776"/>
                <a:gd name="T61" fmla="*/ 736 h 1313"/>
                <a:gd name="T62" fmla="*/ 357 w 776"/>
                <a:gd name="T63" fmla="*/ 747 h 1313"/>
                <a:gd name="T64" fmla="*/ 287 w 776"/>
                <a:gd name="T65" fmla="*/ 908 h 1313"/>
                <a:gd name="T66" fmla="*/ 184 w 776"/>
                <a:gd name="T67" fmla="*/ 902 h 1313"/>
                <a:gd name="T68" fmla="*/ 307 w 776"/>
                <a:gd name="T69" fmla="*/ 657 h 1313"/>
                <a:gd name="T70" fmla="*/ 194 w 776"/>
                <a:gd name="T71" fmla="*/ 411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1313">
                  <a:moveTo>
                    <a:pt x="0" y="1179"/>
                  </a:moveTo>
                  <a:cubicBezTo>
                    <a:pt x="776" y="1313"/>
                    <a:pt x="776" y="1313"/>
                    <a:pt x="776" y="1313"/>
                  </a:cubicBezTo>
                  <a:cubicBezTo>
                    <a:pt x="776" y="0"/>
                    <a:pt x="776" y="0"/>
                    <a:pt x="776" y="0"/>
                  </a:cubicBezTo>
                  <a:cubicBezTo>
                    <a:pt x="0" y="135"/>
                    <a:pt x="0" y="135"/>
                    <a:pt x="0" y="135"/>
                  </a:cubicBezTo>
                  <a:lnTo>
                    <a:pt x="0" y="1179"/>
                  </a:lnTo>
                  <a:close/>
                  <a:moveTo>
                    <a:pt x="194" y="411"/>
                  </a:moveTo>
                  <a:cubicBezTo>
                    <a:pt x="300" y="404"/>
                    <a:pt x="300" y="404"/>
                    <a:pt x="300" y="404"/>
                  </a:cubicBezTo>
                  <a:cubicBezTo>
                    <a:pt x="358" y="554"/>
                    <a:pt x="358" y="554"/>
                    <a:pt x="358" y="554"/>
                  </a:cubicBezTo>
                  <a:cubicBezTo>
                    <a:pt x="359" y="557"/>
                    <a:pt x="361" y="560"/>
                    <a:pt x="362" y="564"/>
                  </a:cubicBezTo>
                  <a:cubicBezTo>
                    <a:pt x="363" y="567"/>
                    <a:pt x="364" y="571"/>
                    <a:pt x="365" y="574"/>
                  </a:cubicBezTo>
                  <a:cubicBezTo>
                    <a:pt x="366" y="578"/>
                    <a:pt x="367" y="581"/>
                    <a:pt x="368" y="585"/>
                  </a:cubicBezTo>
                  <a:cubicBezTo>
                    <a:pt x="369" y="589"/>
                    <a:pt x="370" y="593"/>
                    <a:pt x="371" y="597"/>
                  </a:cubicBezTo>
                  <a:cubicBezTo>
                    <a:pt x="372" y="597"/>
                    <a:pt x="372" y="597"/>
                    <a:pt x="372" y="597"/>
                  </a:cubicBezTo>
                  <a:cubicBezTo>
                    <a:pt x="372" y="595"/>
                    <a:pt x="373" y="592"/>
                    <a:pt x="374" y="589"/>
                  </a:cubicBezTo>
                  <a:cubicBezTo>
                    <a:pt x="375" y="586"/>
                    <a:pt x="376" y="582"/>
                    <a:pt x="377" y="578"/>
                  </a:cubicBezTo>
                  <a:cubicBezTo>
                    <a:pt x="378" y="575"/>
                    <a:pt x="379" y="571"/>
                    <a:pt x="380" y="566"/>
                  </a:cubicBezTo>
                  <a:cubicBezTo>
                    <a:pt x="382" y="562"/>
                    <a:pt x="383" y="557"/>
                    <a:pt x="385" y="552"/>
                  </a:cubicBezTo>
                  <a:cubicBezTo>
                    <a:pt x="452" y="395"/>
                    <a:pt x="452" y="395"/>
                    <a:pt x="452" y="395"/>
                  </a:cubicBezTo>
                  <a:cubicBezTo>
                    <a:pt x="562" y="388"/>
                    <a:pt x="562" y="388"/>
                    <a:pt x="562" y="388"/>
                  </a:cubicBezTo>
                  <a:cubicBezTo>
                    <a:pt x="431" y="654"/>
                    <a:pt x="431" y="654"/>
                    <a:pt x="431" y="654"/>
                  </a:cubicBezTo>
                  <a:cubicBezTo>
                    <a:pt x="566" y="925"/>
                    <a:pt x="566" y="925"/>
                    <a:pt x="566" y="925"/>
                  </a:cubicBezTo>
                  <a:cubicBezTo>
                    <a:pt x="449" y="918"/>
                    <a:pt x="449" y="918"/>
                    <a:pt x="449" y="918"/>
                  </a:cubicBezTo>
                  <a:cubicBezTo>
                    <a:pt x="376" y="746"/>
                    <a:pt x="376" y="746"/>
                    <a:pt x="376" y="746"/>
                  </a:cubicBezTo>
                  <a:cubicBezTo>
                    <a:pt x="375" y="745"/>
                    <a:pt x="375" y="743"/>
                    <a:pt x="374" y="741"/>
                  </a:cubicBezTo>
                  <a:cubicBezTo>
                    <a:pt x="374" y="739"/>
                    <a:pt x="373" y="736"/>
                    <a:pt x="372" y="733"/>
                  </a:cubicBezTo>
                  <a:cubicBezTo>
                    <a:pt x="371" y="730"/>
                    <a:pt x="371" y="727"/>
                    <a:pt x="370" y="724"/>
                  </a:cubicBezTo>
                  <a:cubicBezTo>
                    <a:pt x="369" y="720"/>
                    <a:pt x="369" y="716"/>
                    <a:pt x="368" y="712"/>
                  </a:cubicBezTo>
                  <a:cubicBezTo>
                    <a:pt x="367" y="712"/>
                    <a:pt x="367" y="712"/>
                    <a:pt x="367" y="712"/>
                  </a:cubicBezTo>
                  <a:cubicBezTo>
                    <a:pt x="366" y="714"/>
                    <a:pt x="366" y="716"/>
                    <a:pt x="365" y="718"/>
                  </a:cubicBezTo>
                  <a:cubicBezTo>
                    <a:pt x="365" y="721"/>
                    <a:pt x="364" y="724"/>
                    <a:pt x="363" y="727"/>
                  </a:cubicBezTo>
                  <a:cubicBezTo>
                    <a:pt x="362" y="730"/>
                    <a:pt x="361" y="733"/>
                    <a:pt x="360" y="736"/>
                  </a:cubicBezTo>
                  <a:cubicBezTo>
                    <a:pt x="359" y="740"/>
                    <a:pt x="358" y="743"/>
                    <a:pt x="357" y="747"/>
                  </a:cubicBezTo>
                  <a:cubicBezTo>
                    <a:pt x="287" y="908"/>
                    <a:pt x="287" y="908"/>
                    <a:pt x="287" y="908"/>
                  </a:cubicBezTo>
                  <a:cubicBezTo>
                    <a:pt x="184" y="902"/>
                    <a:pt x="184" y="902"/>
                    <a:pt x="184" y="902"/>
                  </a:cubicBezTo>
                  <a:cubicBezTo>
                    <a:pt x="307" y="657"/>
                    <a:pt x="307" y="657"/>
                    <a:pt x="307" y="657"/>
                  </a:cubicBezTo>
                  <a:lnTo>
                    <a:pt x="194"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bwMode="auto">
          <a:xfrm>
            <a:off x="3976783" y="4946857"/>
            <a:ext cx="1174654" cy="386816"/>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cs typeface="Segoe UI Light"/>
              </a:rPr>
              <a:t>Confidential</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0" name="Rectangle 139"/>
          <p:cNvSpPr/>
          <p:nvPr/>
        </p:nvSpPr>
        <p:spPr bwMode="auto">
          <a:xfrm>
            <a:off x="3964444" y="5365282"/>
            <a:ext cx="1454862" cy="386816"/>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cs typeface="Segoe UI Light"/>
              </a:rPr>
              <a:t>         Restricted</a:t>
            </a: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1" name="Rectangle 140"/>
          <p:cNvSpPr/>
          <p:nvPr/>
        </p:nvSpPr>
        <p:spPr bwMode="auto">
          <a:xfrm>
            <a:off x="3964444" y="5785757"/>
            <a:ext cx="1872793" cy="386816"/>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cs typeface="Segoe UI Light"/>
              </a:rPr>
              <a:t>                            </a:t>
            </a:r>
            <a:r>
              <a:rPr kumimoji="0" lang="en-US" sz="1400" b="1" i="0" u="none" strike="noStrike" kern="0" cap="none" spc="0" normalizeH="0" baseline="0" noProof="0" dirty="0">
                <a:ln>
                  <a:noFill/>
                </a:ln>
                <a:solidFill>
                  <a:schemeClr val="bg1"/>
                </a:solidFill>
                <a:effectLst/>
                <a:uLnTx/>
                <a:uFillTx/>
                <a:cs typeface="Segoe UI Light"/>
              </a:rPr>
              <a:t>Internal</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2" name="Rectangle 141"/>
          <p:cNvSpPr/>
          <p:nvPr/>
        </p:nvSpPr>
        <p:spPr bwMode="auto">
          <a:xfrm>
            <a:off x="3964444" y="6206231"/>
            <a:ext cx="2219598" cy="386816"/>
          </a:xfrm>
          <a:prstGeom prst="rect">
            <a:avLst/>
          </a:prstGeom>
          <a:solidFill>
            <a:srgbClr val="008E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cs typeface="Segoe UI Light"/>
              </a:rPr>
              <a:t>                               Public</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4" name="Freeform 5"/>
          <p:cNvSpPr>
            <a:spLocks noEditPoints="1"/>
          </p:cNvSpPr>
          <p:nvPr/>
        </p:nvSpPr>
        <p:spPr bwMode="auto">
          <a:xfrm>
            <a:off x="2650197" y="4650391"/>
            <a:ext cx="1362644" cy="2188700"/>
          </a:xfrm>
          <a:custGeom>
            <a:avLst/>
            <a:gdLst>
              <a:gd name="T0" fmla="*/ 958 w 1039"/>
              <a:gd name="T1" fmla="*/ 0 h 1861"/>
              <a:gd name="T2" fmla="*/ 80 w 1039"/>
              <a:gd name="T3" fmla="*/ 0 h 1861"/>
              <a:gd name="T4" fmla="*/ 0 w 1039"/>
              <a:gd name="T5" fmla="*/ 81 h 1861"/>
              <a:gd name="T6" fmla="*/ 0 w 1039"/>
              <a:gd name="T7" fmla="*/ 90 h 1861"/>
              <a:gd name="T8" fmla="*/ 0 w 1039"/>
              <a:gd name="T9" fmla="*/ 1772 h 1861"/>
              <a:gd name="T10" fmla="*/ 0 w 1039"/>
              <a:gd name="T11" fmla="*/ 1781 h 1861"/>
              <a:gd name="T12" fmla="*/ 80 w 1039"/>
              <a:gd name="T13" fmla="*/ 1861 h 1861"/>
              <a:gd name="T14" fmla="*/ 958 w 1039"/>
              <a:gd name="T15" fmla="*/ 1861 h 1861"/>
              <a:gd name="T16" fmla="*/ 1039 w 1039"/>
              <a:gd name="T17" fmla="*/ 1781 h 1861"/>
              <a:gd name="T18" fmla="*/ 1039 w 1039"/>
              <a:gd name="T19" fmla="*/ 1772 h 1861"/>
              <a:gd name="T20" fmla="*/ 1039 w 1039"/>
              <a:gd name="T21" fmla="*/ 90 h 1861"/>
              <a:gd name="T22" fmla="*/ 1039 w 1039"/>
              <a:gd name="T23" fmla="*/ 81 h 1861"/>
              <a:gd name="T24" fmla="*/ 958 w 1039"/>
              <a:gd name="T25" fmla="*/ 0 h 1861"/>
              <a:gd name="T26" fmla="*/ 985 w 1039"/>
              <a:gd name="T27" fmla="*/ 1558 h 1861"/>
              <a:gd name="T28" fmla="*/ 53 w 1039"/>
              <a:gd name="T29" fmla="*/ 1558 h 1861"/>
              <a:gd name="T30" fmla="*/ 53 w 1039"/>
              <a:gd name="T31" fmla="*/ 170 h 1861"/>
              <a:gd name="T32" fmla="*/ 985 w 1039"/>
              <a:gd name="T33" fmla="*/ 170 h 1861"/>
              <a:gd name="T34" fmla="*/ 985 w 1039"/>
              <a:gd name="T35" fmla="*/ 155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9" h="1861">
                <a:moveTo>
                  <a:pt x="958" y="0"/>
                </a:moveTo>
                <a:cubicBezTo>
                  <a:pt x="80" y="0"/>
                  <a:pt x="80" y="0"/>
                  <a:pt x="80" y="0"/>
                </a:cubicBezTo>
                <a:cubicBezTo>
                  <a:pt x="36" y="0"/>
                  <a:pt x="0" y="37"/>
                  <a:pt x="0" y="81"/>
                </a:cubicBezTo>
                <a:cubicBezTo>
                  <a:pt x="0" y="90"/>
                  <a:pt x="0" y="90"/>
                  <a:pt x="0" y="90"/>
                </a:cubicBezTo>
                <a:cubicBezTo>
                  <a:pt x="0" y="1772"/>
                  <a:pt x="0" y="1772"/>
                  <a:pt x="0" y="1772"/>
                </a:cubicBezTo>
                <a:cubicBezTo>
                  <a:pt x="0" y="1781"/>
                  <a:pt x="0" y="1781"/>
                  <a:pt x="0" y="1781"/>
                </a:cubicBezTo>
                <a:cubicBezTo>
                  <a:pt x="0" y="1825"/>
                  <a:pt x="36" y="1861"/>
                  <a:pt x="80" y="1861"/>
                </a:cubicBezTo>
                <a:cubicBezTo>
                  <a:pt x="958" y="1861"/>
                  <a:pt x="958" y="1861"/>
                  <a:pt x="958" y="1861"/>
                </a:cubicBezTo>
                <a:cubicBezTo>
                  <a:pt x="1003" y="1861"/>
                  <a:pt x="1039" y="1825"/>
                  <a:pt x="1039" y="1781"/>
                </a:cubicBezTo>
                <a:cubicBezTo>
                  <a:pt x="1039" y="1772"/>
                  <a:pt x="1039" y="1772"/>
                  <a:pt x="1039" y="1772"/>
                </a:cubicBezTo>
                <a:cubicBezTo>
                  <a:pt x="1039" y="90"/>
                  <a:pt x="1039" y="90"/>
                  <a:pt x="1039" y="90"/>
                </a:cubicBezTo>
                <a:cubicBezTo>
                  <a:pt x="1039" y="81"/>
                  <a:pt x="1039" y="81"/>
                  <a:pt x="1039" y="81"/>
                </a:cubicBezTo>
                <a:cubicBezTo>
                  <a:pt x="1039" y="36"/>
                  <a:pt x="1003" y="0"/>
                  <a:pt x="958" y="0"/>
                </a:cubicBezTo>
                <a:close/>
                <a:moveTo>
                  <a:pt x="985" y="1558"/>
                </a:moveTo>
                <a:cubicBezTo>
                  <a:pt x="53" y="1558"/>
                  <a:pt x="53" y="1558"/>
                  <a:pt x="53" y="1558"/>
                </a:cubicBezTo>
                <a:cubicBezTo>
                  <a:pt x="53" y="170"/>
                  <a:pt x="53" y="170"/>
                  <a:pt x="53" y="170"/>
                </a:cubicBezTo>
                <a:cubicBezTo>
                  <a:pt x="985" y="170"/>
                  <a:pt x="985" y="170"/>
                  <a:pt x="985" y="170"/>
                </a:cubicBezTo>
                <a:lnTo>
                  <a:pt x="985" y="1558"/>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7" name="Group 6"/>
          <p:cNvGrpSpPr/>
          <p:nvPr/>
        </p:nvGrpSpPr>
        <p:grpSpPr>
          <a:xfrm rot="10800000">
            <a:off x="3169217" y="3819620"/>
            <a:ext cx="485338" cy="774224"/>
            <a:chOff x="7132484" y="3125080"/>
            <a:chExt cx="366814" cy="449652"/>
          </a:xfrm>
        </p:grpSpPr>
        <p:cxnSp>
          <p:nvCxnSpPr>
            <p:cNvPr id="39" name="Straight Arrow Connector 38"/>
            <p:cNvCxnSpPr/>
            <p:nvPr/>
          </p:nvCxnSpPr>
          <p:spPr>
            <a:xfrm rot="16200000">
              <a:off x="6907658" y="3349906"/>
              <a:ext cx="4496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V="1">
              <a:off x="7274472" y="3349906"/>
              <a:ext cx="4496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676459" y="3011303"/>
            <a:ext cx="3323074" cy="606488"/>
          </a:xfrm>
          <a:prstGeom prst="rect">
            <a:avLst/>
          </a:prstGeom>
        </p:spPr>
        <p:txBody>
          <a:bodyPr wrap="square">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schemeClr val="accent1"/>
                </a:solidFill>
                <a:effectLst/>
                <a:uLnTx/>
                <a:uFillTx/>
              </a:rPr>
              <a:t> IT admin sets </a:t>
            </a:r>
            <a:r>
              <a:rPr kumimoji="0" lang="en-US" sz="1632" b="1" i="0" u="none" strike="noStrike" kern="0" cap="none" spc="0" normalizeH="0" baseline="0" noProof="0" dirty="0">
                <a:ln>
                  <a:noFill/>
                </a:ln>
                <a:solidFill>
                  <a:schemeClr val="accent1"/>
                </a:solidFill>
                <a:effectLst/>
                <a:uLnTx/>
                <a:uFillTx/>
              </a:rPr>
              <a:t>policies, </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accent1"/>
                </a:solidFill>
                <a:effectLst/>
                <a:uLnTx/>
                <a:uFillTx/>
              </a:rPr>
              <a:t>templates, and rules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9195" y="238688"/>
            <a:ext cx="551764" cy="699453"/>
          </a:xfrm>
          <a:prstGeom prst="rect">
            <a:avLst/>
          </a:prstGeom>
        </p:spPr>
      </p:pic>
      <p:sp>
        <p:nvSpPr>
          <p:cNvPr id="37" name="Rectangle 36"/>
          <p:cNvSpPr/>
          <p:nvPr/>
        </p:nvSpPr>
        <p:spPr bwMode="auto">
          <a:xfrm>
            <a:off x="467183" y="5587899"/>
            <a:ext cx="2154946" cy="386816"/>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defTabSz="951028"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cs typeface="Segoe UI Light"/>
              </a:rPr>
              <a:t>  Personal</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 name="Content Placeholder 5"/>
          <p:cNvSpPr txBox="1">
            <a:spLocks/>
          </p:cNvSpPr>
          <p:nvPr/>
        </p:nvSpPr>
        <p:spPr>
          <a:xfrm>
            <a:off x="389698" y="1369800"/>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1684" rtl="0" eaLnBrk="1" fontAlgn="base" latinLnBrk="0" hangingPunct="1">
              <a:lnSpc>
                <a:spcPts val="2611"/>
              </a:lnSpc>
              <a:spcBef>
                <a:spcPts val="2000"/>
              </a:spcBef>
              <a:spcAft>
                <a:spcPct val="0"/>
              </a:spcAft>
              <a:buClrTx/>
              <a:buSzPct val="90000"/>
              <a:buFont typeface="Arial" charset="0"/>
              <a:buNone/>
              <a:tabLst/>
              <a:defRPr/>
            </a:pPr>
            <a:r>
              <a:rPr kumimoji="0" lang="en-US" sz="2856"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Classify data based on sensitivity</a:t>
            </a:r>
            <a:endParaRPr kumimoji="0" lang="en-US" sz="2856"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ＭＳ Ｐゴシック" charset="0"/>
              <a:cs typeface="ＭＳ Ｐゴシック" charset="0"/>
            </a:endParaRPr>
          </a:p>
        </p:txBody>
      </p:sp>
      <p:sp>
        <p:nvSpPr>
          <p:cNvPr id="42" name="Content Placeholder 5"/>
          <p:cNvSpPr>
            <a:spLocks noGrp="1"/>
          </p:cNvSpPr>
          <p:nvPr>
            <p:ph type="body" sz="quarter" idx="10"/>
          </p:nvPr>
        </p:nvSpPr>
        <p:spPr>
          <a:xfrm>
            <a:off x="6898877" y="2797810"/>
            <a:ext cx="5225848" cy="2751889"/>
          </a:xfrm>
        </p:spPr>
        <p:txBody>
          <a:bodyPr/>
          <a:lstStyle/>
          <a:p>
            <a:pPr>
              <a:lnSpc>
                <a:spcPts val="2611"/>
              </a:lnSpc>
              <a:spcBef>
                <a:spcPts val="2000"/>
              </a:spcBef>
            </a:pPr>
            <a:r>
              <a:rPr lang="en-US" sz="2448" dirty="0">
                <a:solidFill>
                  <a:schemeClr val="bg1"/>
                </a:solidFill>
                <a:latin typeface="+mn-lt"/>
              </a:rPr>
              <a:t>Start with the data that is most sensitive</a:t>
            </a:r>
          </a:p>
          <a:p>
            <a:pPr>
              <a:lnSpc>
                <a:spcPts val="2611"/>
              </a:lnSpc>
              <a:spcBef>
                <a:spcPts val="2000"/>
              </a:spcBef>
            </a:pPr>
            <a:r>
              <a:rPr lang="en-US" sz="2448" dirty="0">
                <a:solidFill>
                  <a:schemeClr val="bg1"/>
                </a:solidFill>
                <a:latin typeface="+mn-lt"/>
              </a:rPr>
              <a:t>IT can set automatic rules; users can complement it </a:t>
            </a:r>
          </a:p>
          <a:p>
            <a:pPr>
              <a:lnSpc>
                <a:spcPts val="2611"/>
              </a:lnSpc>
              <a:spcBef>
                <a:spcPts val="2000"/>
              </a:spcBef>
            </a:pPr>
            <a:r>
              <a:rPr lang="en-US" sz="2448" dirty="0">
                <a:solidFill>
                  <a:schemeClr val="bg1"/>
                </a:solidFill>
                <a:latin typeface="+mn-lt"/>
              </a:rPr>
              <a:t>Associate actions such as visual markings and protection </a:t>
            </a:r>
          </a:p>
        </p:txBody>
      </p:sp>
      <p:grpSp>
        <p:nvGrpSpPr>
          <p:cNvPr id="43" name="Group 42"/>
          <p:cNvGrpSpPr/>
          <p:nvPr/>
        </p:nvGrpSpPr>
        <p:grpSpPr>
          <a:xfrm>
            <a:off x="6505557" y="2919753"/>
            <a:ext cx="288854" cy="288856"/>
            <a:chOff x="5372581" y="1617831"/>
            <a:chExt cx="498112" cy="498112"/>
          </a:xfrm>
          <a:solidFill>
            <a:schemeClr val="bg1"/>
          </a:solidFill>
        </p:grpSpPr>
        <p:sp>
          <p:nvSpPr>
            <p:cNvPr id="57" name="Oval 56"/>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58"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59" name="Group 58"/>
          <p:cNvGrpSpPr/>
          <p:nvPr/>
        </p:nvGrpSpPr>
        <p:grpSpPr>
          <a:xfrm>
            <a:off x="6522228" y="3830141"/>
            <a:ext cx="288854" cy="288856"/>
            <a:chOff x="5372581" y="1617831"/>
            <a:chExt cx="498112" cy="498112"/>
          </a:xfrm>
          <a:solidFill>
            <a:schemeClr val="bg1"/>
          </a:solidFill>
        </p:grpSpPr>
        <p:sp>
          <p:nvSpPr>
            <p:cNvPr id="60" name="Oval 59"/>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61"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62" name="Group 61"/>
          <p:cNvGrpSpPr/>
          <p:nvPr/>
        </p:nvGrpSpPr>
        <p:grpSpPr>
          <a:xfrm>
            <a:off x="6505557" y="4740733"/>
            <a:ext cx="288854" cy="288856"/>
            <a:chOff x="5372581" y="1617831"/>
            <a:chExt cx="498112" cy="498112"/>
          </a:xfrm>
          <a:solidFill>
            <a:schemeClr val="bg1"/>
          </a:solidFill>
        </p:grpSpPr>
        <p:sp>
          <p:nvSpPr>
            <p:cNvPr id="63" name="Oval 62"/>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64"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23156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wipe(left)">
                                      <p:cBhvr>
                                        <p:cTn id="11" dur="500"/>
                                        <p:tgtEl>
                                          <p:spTgt spid="1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left)">
                                      <p:cBhvr>
                                        <p:cTn id="15" dur="500"/>
                                        <p:tgtEl>
                                          <p:spTgt spid="1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0" grpId="0" animBg="1"/>
      <p:bldP spid="141" grpId="0" animBg="1"/>
      <p:bldP spid="14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p:cNvSpPr/>
          <p:nvPr/>
        </p:nvSpPr>
        <p:spPr bwMode="auto">
          <a:xfrm>
            <a:off x="882" y="1476621"/>
            <a:ext cx="12434711"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09" name="Rectangle 208"/>
          <p:cNvSpPr/>
          <p:nvPr/>
        </p:nvSpPr>
        <p:spPr bwMode="auto">
          <a:xfrm>
            <a:off x="215929" y="1538527"/>
            <a:ext cx="2985626" cy="812517"/>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32205" eaLnBrk="1" fontAlgn="base" latinLnBrk="0" hangingPunct="1">
              <a:lnSpc>
                <a:spcPct val="100000"/>
              </a:lnSpc>
              <a:spcBef>
                <a:spcPts val="0"/>
              </a:spcBef>
              <a:spcAft>
                <a:spcPts val="0"/>
              </a:spcAft>
              <a:buClrTx/>
              <a:buSzTx/>
              <a:buFontTx/>
              <a:buNone/>
              <a:tabLst/>
              <a:defRPr/>
            </a:pPr>
            <a:endParaRPr kumimoji="0" lang="en-IN" sz="2448" b="1" i="0" u="none" strike="noStrike" kern="0" cap="none" spc="0" normalizeH="0" baseline="0" noProof="0" dirty="0">
              <a:ln>
                <a:noFill/>
              </a:ln>
              <a:solidFill>
                <a:schemeClr val="tx1"/>
              </a:solidFill>
              <a:effectLst/>
              <a:uLnTx/>
              <a:uFillTx/>
              <a:latin typeface="Segoe UI Light"/>
              <a:ea typeface="Segoe UI" pitchFamily="34" charset="0"/>
              <a:cs typeface="Segoe UI" pitchFamily="34" charset="0"/>
            </a:endParaRPr>
          </a:p>
        </p:txBody>
      </p:sp>
      <p:sp>
        <p:nvSpPr>
          <p:cNvPr id="217" name="Rectangle 216"/>
          <p:cNvSpPr/>
          <p:nvPr/>
        </p:nvSpPr>
        <p:spPr bwMode="auto">
          <a:xfrm>
            <a:off x="3332293" y="1538527"/>
            <a:ext cx="2887160" cy="821702"/>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32205" eaLnBrk="1" fontAlgn="base" latinLnBrk="0" hangingPunct="1">
              <a:lnSpc>
                <a:spcPct val="100000"/>
              </a:lnSpc>
              <a:spcBef>
                <a:spcPts val="0"/>
              </a:spcBef>
              <a:spcAft>
                <a:spcPts val="0"/>
              </a:spcAft>
              <a:buClrTx/>
              <a:buSzTx/>
              <a:buFontTx/>
              <a:buNone/>
              <a:tabLst/>
              <a:defRPr/>
            </a:pPr>
            <a:endParaRPr kumimoji="0" lang="en-IN" sz="2448" b="1" i="0" u="none" strike="noStrike" kern="0" cap="none" spc="0" normalizeH="0" baseline="0" noProof="0" dirty="0">
              <a:ln>
                <a:noFill/>
              </a:ln>
              <a:solidFill>
                <a:schemeClr val="tx1"/>
              </a:solidFill>
              <a:effectLst/>
              <a:uLnTx/>
              <a:uFillTx/>
              <a:latin typeface="Segoe UI Light"/>
              <a:ea typeface="Segoe UI" pitchFamily="34" charset="0"/>
              <a:cs typeface="Segoe UI" pitchFamily="34" charset="0"/>
            </a:endParaRPr>
          </a:p>
        </p:txBody>
      </p:sp>
      <p:sp>
        <p:nvSpPr>
          <p:cNvPr id="223" name="Rectangle 222"/>
          <p:cNvSpPr/>
          <p:nvPr/>
        </p:nvSpPr>
        <p:spPr bwMode="auto">
          <a:xfrm>
            <a:off x="6350191" y="1538526"/>
            <a:ext cx="2731723" cy="842002"/>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32205" eaLnBrk="1" fontAlgn="base" latinLnBrk="0" hangingPunct="1">
              <a:lnSpc>
                <a:spcPct val="100000"/>
              </a:lnSpc>
              <a:spcBef>
                <a:spcPts val="0"/>
              </a:spcBef>
              <a:spcAft>
                <a:spcPts val="0"/>
              </a:spcAft>
              <a:buClrTx/>
              <a:buSzTx/>
              <a:buFontTx/>
              <a:buNone/>
              <a:tabLst/>
              <a:defRPr/>
            </a:pPr>
            <a:endParaRPr kumimoji="0" lang="en-IN" sz="2448" b="1" i="0" u="none" strike="noStrike" kern="0" cap="none" spc="0" normalizeH="0" baseline="0" noProof="0" dirty="0">
              <a:ln>
                <a:noFill/>
              </a:ln>
              <a:solidFill>
                <a:schemeClr val="tx1"/>
              </a:solidFill>
              <a:effectLst/>
              <a:uLnTx/>
              <a:uFillTx/>
              <a:latin typeface="Segoe UI Light"/>
              <a:ea typeface="Segoe UI" pitchFamily="34" charset="0"/>
              <a:cs typeface="Segoe UI" pitchFamily="34" charset="0"/>
            </a:endParaRPr>
          </a:p>
        </p:txBody>
      </p:sp>
      <p:sp>
        <p:nvSpPr>
          <p:cNvPr id="205" name="Rectangle 204"/>
          <p:cNvSpPr/>
          <p:nvPr/>
        </p:nvSpPr>
        <p:spPr bwMode="auto">
          <a:xfrm>
            <a:off x="9213809" y="1886380"/>
            <a:ext cx="2929880" cy="854864"/>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marL="0" marR="0" lvl="0" indent="0" algn="ctr" defTabSz="932205" eaLnBrk="1" fontAlgn="base" latinLnBrk="0" hangingPunct="1">
              <a:lnSpc>
                <a:spcPct val="100000"/>
              </a:lnSpc>
              <a:spcBef>
                <a:spcPts val="0"/>
              </a:spcBef>
              <a:spcAft>
                <a:spcPts val="0"/>
              </a:spcAft>
              <a:buClrTx/>
              <a:buSzTx/>
              <a:buFontTx/>
              <a:buNone/>
              <a:tabLst/>
              <a:defRPr/>
            </a:pPr>
            <a:endParaRPr kumimoji="0" lang="en-IN" sz="2448" b="1" i="0" u="none" strike="noStrike" kern="0" cap="none" spc="0" normalizeH="0" baseline="0" noProof="0" dirty="0">
              <a:ln>
                <a:noFill/>
              </a:ln>
              <a:solidFill>
                <a:schemeClr val="tx1"/>
              </a:solidFill>
              <a:effectLst/>
              <a:uLnTx/>
              <a:uFillTx/>
              <a:latin typeface="Segoe UI Light"/>
              <a:ea typeface="Segoe UI" pitchFamily="34" charset="0"/>
              <a:cs typeface="Segoe UI" pitchFamily="34" charset="0"/>
            </a:endParaRPr>
          </a:p>
        </p:txBody>
      </p:sp>
      <p:sp>
        <p:nvSpPr>
          <p:cNvPr id="45" name="Title 7"/>
          <p:cNvSpPr txBox="1">
            <a:spLocks/>
          </p:cNvSpPr>
          <p:nvPr/>
        </p:nvSpPr>
        <p:spPr>
          <a:xfrm>
            <a:off x="275481" y="-2533356"/>
            <a:ext cx="12315544" cy="917575"/>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marL="0" marR="0" lvl="0" indent="0" algn="l" defTabSz="931684" rtl="0" eaLnBrk="1" fontAlgn="base" latinLnBrk="0" hangingPunct="1">
              <a:lnSpc>
                <a:spcPct val="90000"/>
              </a:lnSpc>
              <a:spcBef>
                <a:spcPct val="0"/>
              </a:spcBef>
              <a:spcAft>
                <a:spcPct val="0"/>
              </a:spcAft>
              <a:buClrTx/>
              <a:buSzTx/>
              <a:buFontTx/>
              <a:buNone/>
              <a:tabLst/>
              <a:defRPr/>
            </a:pPr>
            <a:endParaRPr kumimoji="0" lang="en-US" sz="4488"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ＭＳ Ｐゴシック" charset="0"/>
              <a:cs typeface="Segoe UI" pitchFamily="34" charset="0"/>
            </a:endParaRPr>
          </a:p>
        </p:txBody>
      </p:sp>
      <p:sp>
        <p:nvSpPr>
          <p:cNvPr id="3" name="Title 2"/>
          <p:cNvSpPr>
            <a:spLocks noGrp="1"/>
          </p:cNvSpPr>
          <p:nvPr>
            <p:ph type="title"/>
          </p:nvPr>
        </p:nvSpPr>
        <p:spPr/>
        <p:txBody>
          <a:bodyPr/>
          <a:lstStyle/>
          <a:p>
            <a:r>
              <a:rPr lang="en-US" dirty="0"/>
              <a:t>Classification user experiences</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9195" y="238688"/>
            <a:ext cx="551764" cy="699453"/>
          </a:xfrm>
          <a:prstGeom prst="rect">
            <a:avLst/>
          </a:prstGeom>
        </p:spPr>
      </p:pic>
      <p:grpSp>
        <p:nvGrpSpPr>
          <p:cNvPr id="7" name="Group 6"/>
          <p:cNvGrpSpPr/>
          <p:nvPr/>
        </p:nvGrpSpPr>
        <p:grpSpPr>
          <a:xfrm>
            <a:off x="6252198" y="3118776"/>
            <a:ext cx="2635790" cy="2119707"/>
            <a:chOff x="6129298" y="2364117"/>
            <a:chExt cx="2584342" cy="2078333"/>
          </a:xfrm>
        </p:grpSpPr>
        <p:sp>
          <p:nvSpPr>
            <p:cNvPr id="227" name="Rectangle 226"/>
            <p:cNvSpPr/>
            <p:nvPr/>
          </p:nvSpPr>
          <p:spPr>
            <a:xfrm>
              <a:off x="6129298" y="3965396"/>
              <a:ext cx="2584342" cy="477054"/>
            </a:xfrm>
            <a:prstGeom prst="rect">
              <a:avLst/>
            </a:prstGeom>
          </p:spPr>
          <p:txBody>
            <a:bodyPr wrap="square">
              <a:spAutoFit/>
            </a:bodyPr>
            <a:lstStyle/>
            <a:p>
              <a:pPr marL="0" marR="0" lvl="0" indent="0" algn="ctr" defTabSz="932205" eaLnBrk="1" fontAlgn="auto" latinLnBrk="0" hangingPunct="1">
                <a:lnSpc>
                  <a:spcPts val="2982"/>
                </a:lnSpc>
                <a:spcBef>
                  <a:spcPts val="0"/>
                </a:spcBef>
                <a:spcAft>
                  <a:spcPts val="1800"/>
                </a:spcAft>
                <a:buClrTx/>
                <a:buSzTx/>
                <a:buFontTx/>
                <a:buNone/>
                <a:tabLst/>
                <a:defRPr/>
              </a:pPr>
              <a:r>
                <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rPr>
                <a:t>Reclassification</a:t>
              </a:r>
            </a:p>
          </p:txBody>
        </p:sp>
        <p:sp>
          <p:nvSpPr>
            <p:cNvPr id="29" name="Freeform 123"/>
            <p:cNvSpPr>
              <a:spLocks noEditPoints="1"/>
            </p:cNvSpPr>
            <p:nvPr/>
          </p:nvSpPr>
          <p:spPr bwMode="black">
            <a:xfrm>
              <a:off x="6970096" y="2364117"/>
              <a:ext cx="1033816" cy="1073580"/>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0" name="Group 9"/>
          <p:cNvGrpSpPr/>
          <p:nvPr/>
        </p:nvGrpSpPr>
        <p:grpSpPr>
          <a:xfrm>
            <a:off x="228876" y="3282754"/>
            <a:ext cx="2759210" cy="2348108"/>
            <a:chOff x="223544" y="2524894"/>
            <a:chExt cx="2705353" cy="2302276"/>
          </a:xfrm>
        </p:grpSpPr>
        <p:sp>
          <p:nvSpPr>
            <p:cNvPr id="233" name="Rectangle 232"/>
            <p:cNvSpPr/>
            <p:nvPr/>
          </p:nvSpPr>
          <p:spPr>
            <a:xfrm>
              <a:off x="223544" y="3965396"/>
              <a:ext cx="2705353" cy="861774"/>
            </a:xfrm>
            <a:prstGeom prst="rect">
              <a:avLst/>
            </a:prstGeom>
          </p:spPr>
          <p:txBody>
            <a:bodyPr wrap="square">
              <a:spAutoFit/>
            </a:bodyPr>
            <a:lstStyle/>
            <a:p>
              <a:pPr marL="0" marR="0" lvl="0" indent="0" algn="ctr" defTabSz="932205" eaLnBrk="1" fontAlgn="auto" latinLnBrk="0" hangingPunct="1">
                <a:lnSpc>
                  <a:spcPts val="2982"/>
                </a:lnSpc>
                <a:spcBef>
                  <a:spcPts val="0"/>
                </a:spcBef>
                <a:spcAft>
                  <a:spcPts val="1800"/>
                </a:spcAft>
                <a:buClrTx/>
                <a:buSzTx/>
                <a:buFontTx/>
                <a:buNone/>
                <a:tabLst/>
                <a:defRPr/>
              </a:pPr>
              <a:r>
                <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rPr>
                <a:t>Automatic</a:t>
              </a:r>
              <a:br>
                <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rPr>
              </a:br>
              <a:endPar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endParaRPr>
            </a:p>
          </p:txBody>
        </p:sp>
        <p:sp>
          <p:nvSpPr>
            <p:cNvPr id="30" name="Freeform 122"/>
            <p:cNvSpPr>
              <a:spLocks/>
            </p:cNvSpPr>
            <p:nvPr/>
          </p:nvSpPr>
          <p:spPr bwMode="black">
            <a:xfrm>
              <a:off x="1161245" y="2524894"/>
              <a:ext cx="881176" cy="888774"/>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 name="Group 7"/>
          <p:cNvGrpSpPr/>
          <p:nvPr/>
        </p:nvGrpSpPr>
        <p:grpSpPr>
          <a:xfrm>
            <a:off x="3264993" y="3242599"/>
            <a:ext cx="2552226" cy="1995883"/>
            <a:chOff x="3200400" y="2485524"/>
            <a:chExt cx="2502410" cy="1956926"/>
          </a:xfrm>
        </p:grpSpPr>
        <p:sp>
          <p:nvSpPr>
            <p:cNvPr id="230" name="Rectangle 229"/>
            <p:cNvSpPr/>
            <p:nvPr/>
          </p:nvSpPr>
          <p:spPr>
            <a:xfrm>
              <a:off x="3200400" y="3965396"/>
              <a:ext cx="2502410" cy="477054"/>
            </a:xfrm>
            <a:prstGeom prst="rect">
              <a:avLst/>
            </a:prstGeom>
          </p:spPr>
          <p:txBody>
            <a:bodyPr wrap="square">
              <a:spAutoFit/>
            </a:bodyPr>
            <a:lstStyle/>
            <a:p>
              <a:pPr marL="0" marR="0" lvl="0" indent="0" algn="ctr" defTabSz="932205" eaLnBrk="1" fontAlgn="auto" latinLnBrk="0" hangingPunct="1">
                <a:lnSpc>
                  <a:spcPts val="2982"/>
                </a:lnSpc>
                <a:spcBef>
                  <a:spcPts val="0"/>
                </a:spcBef>
                <a:spcAft>
                  <a:spcPts val="1800"/>
                </a:spcAft>
                <a:buClrTx/>
                <a:buSzTx/>
                <a:buFontTx/>
                <a:buNone/>
                <a:tabLst/>
                <a:defRPr/>
              </a:pPr>
              <a:r>
                <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rPr>
                <a:t>Recommended</a:t>
              </a:r>
            </a:p>
          </p:txBody>
        </p:sp>
        <p:grpSp>
          <p:nvGrpSpPr>
            <p:cNvPr id="12" name="Group 11"/>
            <p:cNvGrpSpPr/>
            <p:nvPr/>
          </p:nvGrpSpPr>
          <p:grpSpPr>
            <a:xfrm>
              <a:off x="3620264" y="2485524"/>
              <a:ext cx="1538601" cy="772175"/>
              <a:chOff x="6979186" y="423069"/>
              <a:chExt cx="1250414" cy="627543"/>
            </a:xfrm>
          </p:grpSpPr>
          <p:sp>
            <p:nvSpPr>
              <p:cNvPr id="9" name="Rectangle 8"/>
              <p:cNvSpPr/>
              <p:nvPr/>
            </p:nvSpPr>
            <p:spPr bwMode="auto">
              <a:xfrm>
                <a:off x="7335995" y="681202"/>
                <a:ext cx="893605" cy="11071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1" name="Freeform 11"/>
              <p:cNvSpPr>
                <a:spLocks noEditPoints="1"/>
              </p:cNvSpPr>
              <p:nvPr/>
            </p:nvSpPr>
            <p:spPr bwMode="auto">
              <a:xfrm>
                <a:off x="6979186" y="591327"/>
                <a:ext cx="291029" cy="291029"/>
              </a:xfrm>
              <a:custGeom>
                <a:avLst/>
                <a:gdLst>
                  <a:gd name="T0" fmla="*/ 927 w 1854"/>
                  <a:gd name="T1" fmla="*/ 0 h 1854"/>
                  <a:gd name="T2" fmla="*/ 0 w 1854"/>
                  <a:gd name="T3" fmla="*/ 927 h 1854"/>
                  <a:gd name="T4" fmla="*/ 927 w 1854"/>
                  <a:gd name="T5" fmla="*/ 1854 h 1854"/>
                  <a:gd name="T6" fmla="*/ 1854 w 1854"/>
                  <a:gd name="T7" fmla="*/ 927 h 1854"/>
                  <a:gd name="T8" fmla="*/ 927 w 1854"/>
                  <a:gd name="T9" fmla="*/ 0 h 1854"/>
                  <a:gd name="T10" fmla="*/ 758 w 1854"/>
                  <a:gd name="T11" fmla="*/ 1319 h 1854"/>
                  <a:gd name="T12" fmla="*/ 435 w 1854"/>
                  <a:gd name="T13" fmla="*/ 874 h 1854"/>
                  <a:gd name="T14" fmla="*/ 671 w 1854"/>
                  <a:gd name="T15" fmla="*/ 874 h 1854"/>
                  <a:gd name="T16" fmla="*/ 995 w 1854"/>
                  <a:gd name="T17" fmla="*/ 1319 h 1854"/>
                  <a:gd name="T18" fmla="*/ 758 w 1854"/>
                  <a:gd name="T19" fmla="*/ 1319 h 1854"/>
                  <a:gd name="T20" fmla="*/ 1027 w 1854"/>
                  <a:gd name="T21" fmla="*/ 1284 h 1854"/>
                  <a:gd name="T22" fmla="*/ 897 w 1854"/>
                  <a:gd name="T23" fmla="*/ 1105 h 1854"/>
                  <a:gd name="T24" fmla="*/ 1193 w 1854"/>
                  <a:gd name="T25" fmla="*/ 511 h 1854"/>
                  <a:gd name="T26" fmla="*/ 1408 w 1854"/>
                  <a:gd name="T27" fmla="*/ 511 h 1854"/>
                  <a:gd name="T28" fmla="*/ 1027 w 1854"/>
                  <a:gd name="T29" fmla="*/ 1284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854">
                    <a:moveTo>
                      <a:pt x="927" y="0"/>
                    </a:moveTo>
                    <a:cubicBezTo>
                      <a:pt x="415" y="0"/>
                      <a:pt x="0" y="415"/>
                      <a:pt x="0" y="927"/>
                    </a:cubicBezTo>
                    <a:cubicBezTo>
                      <a:pt x="0" y="1439"/>
                      <a:pt x="415" y="1854"/>
                      <a:pt x="927" y="1854"/>
                    </a:cubicBezTo>
                    <a:cubicBezTo>
                      <a:pt x="1439" y="1854"/>
                      <a:pt x="1854" y="1439"/>
                      <a:pt x="1854" y="927"/>
                    </a:cubicBezTo>
                    <a:cubicBezTo>
                      <a:pt x="1854" y="415"/>
                      <a:pt x="1439" y="0"/>
                      <a:pt x="927" y="0"/>
                    </a:cubicBezTo>
                    <a:close/>
                    <a:moveTo>
                      <a:pt x="758" y="1319"/>
                    </a:moveTo>
                    <a:cubicBezTo>
                      <a:pt x="435" y="874"/>
                      <a:pt x="435" y="874"/>
                      <a:pt x="435" y="874"/>
                    </a:cubicBezTo>
                    <a:cubicBezTo>
                      <a:pt x="671" y="874"/>
                      <a:pt x="671" y="874"/>
                      <a:pt x="671" y="874"/>
                    </a:cubicBezTo>
                    <a:cubicBezTo>
                      <a:pt x="995" y="1319"/>
                      <a:pt x="995" y="1319"/>
                      <a:pt x="995" y="1319"/>
                    </a:cubicBezTo>
                    <a:lnTo>
                      <a:pt x="758" y="1319"/>
                    </a:lnTo>
                    <a:close/>
                    <a:moveTo>
                      <a:pt x="1027" y="1284"/>
                    </a:moveTo>
                    <a:cubicBezTo>
                      <a:pt x="897" y="1105"/>
                      <a:pt x="897" y="1105"/>
                      <a:pt x="897" y="1105"/>
                    </a:cubicBezTo>
                    <a:cubicBezTo>
                      <a:pt x="1193" y="511"/>
                      <a:pt x="1193" y="511"/>
                      <a:pt x="1193" y="511"/>
                    </a:cubicBezTo>
                    <a:cubicBezTo>
                      <a:pt x="1408" y="511"/>
                      <a:pt x="1408" y="511"/>
                      <a:pt x="1408" y="511"/>
                    </a:cubicBezTo>
                    <a:lnTo>
                      <a:pt x="1027" y="128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grpSp>
            <p:nvGrpSpPr>
              <p:cNvPr id="42" name="Group 41"/>
              <p:cNvGrpSpPr/>
              <p:nvPr/>
            </p:nvGrpSpPr>
            <p:grpSpPr>
              <a:xfrm>
                <a:off x="7132674" y="925989"/>
                <a:ext cx="1096924" cy="124623"/>
                <a:chOff x="7135508" y="627439"/>
                <a:chExt cx="1486486" cy="168882"/>
              </a:xfrm>
            </p:grpSpPr>
            <p:sp>
              <p:nvSpPr>
                <p:cNvPr id="43" name="Rectangle 42"/>
                <p:cNvSpPr/>
                <p:nvPr/>
              </p:nvSpPr>
              <p:spPr bwMode="auto">
                <a:xfrm>
                  <a:off x="7411034" y="636480"/>
                  <a:ext cx="1210960" cy="15003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4" name="Oval 43"/>
                <p:cNvSpPr/>
                <p:nvPr/>
              </p:nvSpPr>
              <p:spPr bwMode="auto">
                <a:xfrm>
                  <a:off x="7135508" y="627439"/>
                  <a:ext cx="168885" cy="16888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46" name="Group 45"/>
              <p:cNvGrpSpPr/>
              <p:nvPr/>
            </p:nvGrpSpPr>
            <p:grpSpPr>
              <a:xfrm>
                <a:off x="7132674" y="423069"/>
                <a:ext cx="1096924" cy="124623"/>
                <a:chOff x="7135508" y="627439"/>
                <a:chExt cx="1486486" cy="168882"/>
              </a:xfrm>
            </p:grpSpPr>
            <p:sp>
              <p:nvSpPr>
                <p:cNvPr id="47" name="Rectangle 46"/>
                <p:cNvSpPr/>
                <p:nvPr/>
              </p:nvSpPr>
              <p:spPr bwMode="auto">
                <a:xfrm>
                  <a:off x="7411034" y="636480"/>
                  <a:ext cx="1210960" cy="15003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8" name="Oval 47"/>
                <p:cNvSpPr/>
                <p:nvPr/>
              </p:nvSpPr>
              <p:spPr bwMode="auto">
                <a:xfrm>
                  <a:off x="7135508" y="627439"/>
                  <a:ext cx="168885" cy="16888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grpSp>
      <p:grpSp>
        <p:nvGrpSpPr>
          <p:cNvPr id="5" name="Group 4"/>
          <p:cNvGrpSpPr/>
          <p:nvPr/>
        </p:nvGrpSpPr>
        <p:grpSpPr>
          <a:xfrm>
            <a:off x="9114394" y="3113750"/>
            <a:ext cx="2534774" cy="2124734"/>
            <a:chOff x="8935628" y="2359189"/>
            <a:chExt cx="2485299" cy="2083261"/>
          </a:xfrm>
        </p:grpSpPr>
        <p:sp>
          <p:nvSpPr>
            <p:cNvPr id="31" name="Rectangle 30"/>
            <p:cNvSpPr/>
            <p:nvPr/>
          </p:nvSpPr>
          <p:spPr>
            <a:xfrm>
              <a:off x="8935628" y="3965396"/>
              <a:ext cx="2485299" cy="477054"/>
            </a:xfrm>
            <a:prstGeom prst="rect">
              <a:avLst/>
            </a:prstGeom>
          </p:spPr>
          <p:txBody>
            <a:bodyPr wrap="square">
              <a:spAutoFit/>
            </a:bodyPr>
            <a:lstStyle/>
            <a:p>
              <a:pPr marL="0" marR="0" lvl="0" indent="0" algn="ctr" defTabSz="932205" eaLnBrk="1" fontAlgn="auto" latinLnBrk="0" hangingPunct="1">
                <a:lnSpc>
                  <a:spcPts val="2982"/>
                </a:lnSpc>
                <a:spcBef>
                  <a:spcPts val="0"/>
                </a:spcBef>
                <a:spcAft>
                  <a:spcPts val="1800"/>
                </a:spcAft>
                <a:buClrTx/>
                <a:buSzTx/>
                <a:buFontTx/>
                <a:buNone/>
                <a:tabLst/>
                <a:defRPr/>
              </a:pPr>
              <a:r>
                <a:rPr kumimoji="0" lang="en-US" sz="2856" b="0" i="0" u="none" strike="noStrike" kern="0" cap="none" spc="0" normalizeH="0" baseline="0" noProof="0" dirty="0">
                  <a:ln>
                    <a:noFill/>
                  </a:ln>
                  <a:solidFill>
                    <a:schemeClr val="bg1"/>
                  </a:solidFill>
                  <a:effectLst/>
                  <a:uLnTx/>
                  <a:uFillTx/>
                  <a:latin typeface="Segoe UI Light"/>
                  <a:cs typeface="Segoe UI" panose="020B0502040204020203" pitchFamily="34" charset="0"/>
                </a:rPr>
                <a:t>Manual</a:t>
              </a:r>
            </a:p>
          </p:txBody>
        </p:sp>
        <p:sp>
          <p:nvSpPr>
            <p:cNvPr id="34" name="Freeform 33"/>
            <p:cNvSpPr>
              <a:spLocks/>
            </p:cNvSpPr>
            <p:nvPr/>
          </p:nvSpPr>
          <p:spPr bwMode="auto">
            <a:xfrm>
              <a:off x="9662067" y="2359189"/>
              <a:ext cx="994214" cy="1024848"/>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grpSp>
    </p:spTree>
    <p:extLst>
      <p:ext uri="{BB962C8B-B14F-4D97-AF65-F5344CB8AC3E}">
        <p14:creationId xmlns:p14="http://schemas.microsoft.com/office/powerpoint/2010/main" val="32371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Apply </a:t>
            </a:r>
            <a:r>
              <a:rPr lang="en-US" b="1" dirty="0"/>
              <a:t>Labels </a:t>
            </a:r>
            <a:r>
              <a:rPr lang="en-US" dirty="0"/>
              <a:t>based on classification</a:t>
            </a:r>
          </a:p>
        </p:txBody>
      </p:sp>
      <p:sp>
        <p:nvSpPr>
          <p:cNvPr id="44" name="Freeform 32"/>
          <p:cNvSpPr>
            <a:spLocks noEditPoints="1"/>
          </p:cNvSpPr>
          <p:nvPr/>
        </p:nvSpPr>
        <p:spPr bwMode="auto">
          <a:xfrm>
            <a:off x="465822" y="2142386"/>
            <a:ext cx="3187756" cy="4074970"/>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45" name="Rectangle 33"/>
          <p:cNvSpPr>
            <a:spLocks noChangeArrowheads="1"/>
          </p:cNvSpPr>
          <p:nvPr/>
        </p:nvSpPr>
        <p:spPr bwMode="auto">
          <a:xfrm>
            <a:off x="980474" y="5047228"/>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ysClr val="windowText" lastClr="000000"/>
                </a:solidFill>
                <a:effectLst/>
                <a:uLnTx/>
                <a:uFillTx/>
              </a:rPr>
              <a:t> </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909" y="2626303"/>
            <a:ext cx="788162" cy="999128"/>
          </a:xfrm>
          <a:prstGeom prst="rect">
            <a:avLst/>
          </a:prstGeom>
        </p:spPr>
      </p:pic>
      <p:sp>
        <p:nvSpPr>
          <p:cNvPr id="59" name="Rectangle 58"/>
          <p:cNvSpPr/>
          <p:nvPr/>
        </p:nvSpPr>
        <p:spPr bwMode="auto">
          <a:xfrm>
            <a:off x="980474" y="4651871"/>
            <a:ext cx="2118309" cy="312640"/>
          </a:xfrm>
          <a:prstGeom prst="rect">
            <a:avLst/>
          </a:prstGeom>
          <a:solidFill>
            <a:srgbClr val="ECA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schemeClr val="bg1"/>
                </a:solidFill>
                <a:effectLst/>
                <a:uLnTx/>
                <a:uFillTx/>
              </a:rPr>
              <a:t>FINANCE </a:t>
            </a:r>
          </a:p>
        </p:txBody>
      </p:sp>
      <p:sp>
        <p:nvSpPr>
          <p:cNvPr id="60" name="Rectangle 59"/>
          <p:cNvSpPr/>
          <p:nvPr/>
        </p:nvSpPr>
        <p:spPr bwMode="auto">
          <a:xfrm>
            <a:off x="980474" y="5413535"/>
            <a:ext cx="2118309" cy="312640"/>
          </a:xfrm>
          <a:prstGeom prst="rect">
            <a:avLst/>
          </a:prstGeom>
          <a:solidFill>
            <a:srgbClr val="ECA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r>
              <a:rPr kumimoji="0" lang="en-US" sz="1632" b="1" i="0" u="none" strike="noStrike" kern="0" cap="none" spc="0" normalizeH="0" baseline="0" noProof="0" dirty="0">
                <a:ln>
                  <a:noFill/>
                </a:ln>
                <a:solidFill>
                  <a:schemeClr val="bg1"/>
                </a:solidFill>
                <a:effectLst/>
                <a:uLnTx/>
                <a:uFillTx/>
              </a:rPr>
              <a:t>CONFIDENTIAL</a:t>
            </a:r>
          </a:p>
        </p:txBody>
      </p:sp>
      <p:sp>
        <p:nvSpPr>
          <p:cNvPr id="61" name="Rectangle 33"/>
          <p:cNvSpPr>
            <a:spLocks noChangeArrowheads="1"/>
          </p:cNvSpPr>
          <p:nvPr/>
        </p:nvSpPr>
        <p:spPr bwMode="auto">
          <a:xfrm>
            <a:off x="980474" y="4285563"/>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algn="ctr" defTabSz="951156" eaLnBrk="1" fontAlgn="auto" latinLnBrk="0" hangingPunct="1">
              <a:lnSpc>
                <a:spcPct val="100000"/>
              </a:lnSpc>
              <a:spcBef>
                <a:spcPts val="0"/>
              </a:spcBef>
              <a:spcAft>
                <a:spcPts val="0"/>
              </a:spcAft>
              <a:buClrTx/>
              <a:buSzTx/>
              <a:buFontTx/>
              <a:buNone/>
              <a:tabLst/>
              <a:defRPr/>
            </a:pPr>
            <a:endParaRPr kumimoji="0" lang="en-US" sz="1632" b="1" i="0" u="none" strike="noStrike" kern="0" cap="none" spc="0" normalizeH="0" baseline="0" noProof="0" dirty="0">
              <a:ln>
                <a:noFill/>
              </a:ln>
              <a:solidFill>
                <a:sysClr val="windowText" lastClr="000000"/>
              </a:solidFill>
              <a:effectLst/>
              <a:uLnTx/>
              <a:uFillTx/>
            </a:endParaRPr>
          </a:p>
        </p:txBody>
      </p:sp>
      <p:sp>
        <p:nvSpPr>
          <p:cNvPr id="62" name="Rectangle 33"/>
          <p:cNvSpPr>
            <a:spLocks noChangeArrowheads="1"/>
          </p:cNvSpPr>
          <p:nvPr/>
        </p:nvSpPr>
        <p:spPr bwMode="auto">
          <a:xfrm>
            <a:off x="980474" y="3919256"/>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632" b="1" i="0" u="none" strike="noStrike" kern="0" cap="none" spc="0" normalizeH="0" baseline="0" noProof="0" dirty="0">
              <a:ln>
                <a:noFill/>
              </a:ln>
              <a:solidFill>
                <a:sysClr val="windowText" lastClr="000000"/>
              </a:solidFill>
              <a:effectLst/>
              <a:uLnTx/>
              <a:uFillTx/>
            </a:endParaRPr>
          </a:p>
        </p:txBody>
      </p:sp>
      <p:sp>
        <p:nvSpPr>
          <p:cNvPr id="28" name="Freeform 110"/>
          <p:cNvSpPr>
            <a:spLocks noEditPoints="1"/>
          </p:cNvSpPr>
          <p:nvPr/>
        </p:nvSpPr>
        <p:spPr bwMode="black">
          <a:xfrm>
            <a:off x="2059699" y="3096481"/>
            <a:ext cx="499416" cy="503756"/>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 name="Freeform 110"/>
          <p:cNvSpPr>
            <a:spLocks noEditPoints="1"/>
          </p:cNvSpPr>
          <p:nvPr/>
        </p:nvSpPr>
        <p:spPr bwMode="black">
          <a:xfrm>
            <a:off x="11494337" y="329787"/>
            <a:ext cx="499416" cy="503756"/>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ndParaRPr>
          </a:p>
        </p:txBody>
      </p:sp>
      <p:sp>
        <p:nvSpPr>
          <p:cNvPr id="22" name="Content Placeholder 5"/>
          <p:cNvSpPr txBox="1">
            <a:spLocks/>
          </p:cNvSpPr>
          <p:nvPr/>
        </p:nvSpPr>
        <p:spPr>
          <a:xfrm>
            <a:off x="275483" y="1370717"/>
            <a:ext cx="9464948" cy="956360"/>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1684" rtl="0" eaLnBrk="1" fontAlgn="base" latinLnBrk="0" hangingPunct="1">
              <a:lnSpc>
                <a:spcPts val="2611"/>
              </a:lnSpc>
              <a:spcBef>
                <a:spcPts val="2000"/>
              </a:spcBef>
              <a:spcAft>
                <a:spcPct val="0"/>
              </a:spcAft>
              <a:buClrTx/>
              <a:buSzPct val="90000"/>
              <a:buFont typeface="Arial" charset="0"/>
              <a:buNone/>
              <a:tabLst/>
              <a:defRPr/>
            </a:pPr>
            <a:r>
              <a:rPr kumimoji="0" lang="en-US" sz="2856"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Persistent labels that travel with the document</a:t>
            </a:r>
          </a:p>
          <a:p>
            <a:pPr marL="0" marR="0" lvl="0" indent="0" algn="l" defTabSz="931684" rtl="0" eaLnBrk="1" fontAlgn="base" latinLnBrk="0" hangingPunct="1">
              <a:lnSpc>
                <a:spcPts val="2611"/>
              </a:lnSpc>
              <a:spcBef>
                <a:spcPct val="20000"/>
              </a:spcBef>
              <a:spcAft>
                <a:spcPct val="0"/>
              </a:spcAft>
              <a:buClrTx/>
              <a:buSzPct val="90000"/>
              <a:buFont typeface="Arial" charset="0"/>
              <a:buNone/>
              <a:tabLst/>
              <a:defRPr/>
            </a:pPr>
            <a:endParaRPr kumimoji="0" lang="en-US" sz="2856"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ＭＳ Ｐゴシック" charset="0"/>
              <a:cs typeface="ＭＳ Ｐゴシック" charset="0"/>
            </a:endParaRPr>
          </a:p>
        </p:txBody>
      </p:sp>
      <p:sp>
        <p:nvSpPr>
          <p:cNvPr id="21" name="Content Placeholder 5"/>
          <p:cNvSpPr>
            <a:spLocks noGrp="1"/>
          </p:cNvSpPr>
          <p:nvPr>
            <p:ph type="body" sz="quarter" idx="10"/>
          </p:nvPr>
        </p:nvSpPr>
        <p:spPr>
          <a:xfrm>
            <a:off x="5907370" y="2756275"/>
            <a:ext cx="4741879" cy="2698175"/>
          </a:xfrm>
        </p:spPr>
        <p:txBody>
          <a:bodyPr/>
          <a:lstStyle/>
          <a:p>
            <a:pPr>
              <a:lnSpc>
                <a:spcPts val="2611"/>
              </a:lnSpc>
              <a:spcBef>
                <a:spcPts val="2000"/>
              </a:spcBef>
            </a:pPr>
            <a:r>
              <a:rPr lang="en-US" sz="2040" dirty="0">
                <a:solidFill>
                  <a:schemeClr val="bg1"/>
                </a:solidFill>
                <a:latin typeface="+mn-lt"/>
              </a:rPr>
              <a:t>Labels are metadata written to documents </a:t>
            </a:r>
          </a:p>
          <a:p>
            <a:pPr>
              <a:lnSpc>
                <a:spcPts val="2611"/>
              </a:lnSpc>
              <a:spcBef>
                <a:spcPts val="2000"/>
              </a:spcBef>
            </a:pPr>
            <a:r>
              <a:rPr lang="en-US" sz="2040" dirty="0">
                <a:solidFill>
                  <a:schemeClr val="bg1"/>
                </a:solidFill>
                <a:latin typeface="+mn-lt"/>
              </a:rPr>
              <a:t>Labels are in clear text so that other systems such as a DLP engine can read </a:t>
            </a:r>
          </a:p>
          <a:p>
            <a:pPr>
              <a:lnSpc>
                <a:spcPts val="2611"/>
              </a:lnSpc>
              <a:spcBef>
                <a:spcPts val="2000"/>
              </a:spcBef>
            </a:pPr>
            <a:r>
              <a:rPr lang="en-US" sz="2040" dirty="0">
                <a:solidFill>
                  <a:schemeClr val="bg1"/>
                </a:solidFill>
                <a:latin typeface="+mn-lt"/>
              </a:rPr>
              <a:t>Labels travel with the document, regardless of location</a:t>
            </a:r>
            <a:endParaRPr lang="en-US" sz="2040" dirty="0">
              <a:latin typeface="+mn-lt"/>
            </a:endParaRPr>
          </a:p>
        </p:txBody>
      </p:sp>
      <p:grpSp>
        <p:nvGrpSpPr>
          <p:cNvPr id="23" name="Group 22"/>
          <p:cNvGrpSpPr/>
          <p:nvPr/>
        </p:nvGrpSpPr>
        <p:grpSpPr>
          <a:xfrm>
            <a:off x="5514050" y="2878218"/>
            <a:ext cx="288854" cy="288856"/>
            <a:chOff x="5372581" y="1617831"/>
            <a:chExt cx="498112" cy="498112"/>
          </a:xfrm>
          <a:solidFill>
            <a:schemeClr val="bg1"/>
          </a:solidFill>
        </p:grpSpPr>
        <p:sp>
          <p:nvSpPr>
            <p:cNvPr id="24" name="Oval 2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26"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27" name="Group 26"/>
          <p:cNvGrpSpPr/>
          <p:nvPr/>
        </p:nvGrpSpPr>
        <p:grpSpPr>
          <a:xfrm>
            <a:off x="5530721" y="3808131"/>
            <a:ext cx="288854" cy="288856"/>
            <a:chOff x="5372581" y="1617831"/>
            <a:chExt cx="498112" cy="498112"/>
          </a:xfrm>
          <a:solidFill>
            <a:schemeClr val="bg1"/>
          </a:solidFill>
        </p:grpSpPr>
        <p:sp>
          <p:nvSpPr>
            <p:cNvPr id="31" name="Oval 3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7"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20" name="Group 19"/>
          <p:cNvGrpSpPr/>
          <p:nvPr/>
        </p:nvGrpSpPr>
        <p:grpSpPr>
          <a:xfrm>
            <a:off x="5547391" y="4716462"/>
            <a:ext cx="288854" cy="288856"/>
            <a:chOff x="5372581" y="1617831"/>
            <a:chExt cx="498112" cy="498112"/>
          </a:xfrm>
          <a:solidFill>
            <a:schemeClr val="bg1"/>
          </a:solidFill>
        </p:grpSpPr>
        <p:sp>
          <p:nvSpPr>
            <p:cNvPr id="29" name="Oval 28"/>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0"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8969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a:t>
            </a:r>
          </a:p>
        </p:txBody>
      </p:sp>
    </p:spTree>
    <p:extLst>
      <p:ext uri="{BB962C8B-B14F-4D97-AF65-F5344CB8AC3E}">
        <p14:creationId xmlns:p14="http://schemas.microsoft.com/office/powerpoint/2010/main" val="12141734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8846" y="2409225"/>
            <a:ext cx="1125073" cy="527358"/>
          </a:xfrm>
          <a:prstGeom prst="rect">
            <a:avLst/>
          </a:prstGeom>
          <a:noFill/>
        </p:spPr>
        <p:txBody>
          <a:bodyPr wrap="square" lIns="186521" tIns="149217" rIns="186521" bIns="149217" rtlCol="0">
            <a:spAutoFit/>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bg1"/>
                </a:solidFill>
                <a:effectLst/>
                <a:uLnTx/>
                <a:uFillTx/>
              </a:rPr>
              <a:t>VIEW</a:t>
            </a:r>
          </a:p>
        </p:txBody>
      </p:sp>
      <p:grpSp>
        <p:nvGrpSpPr>
          <p:cNvPr id="10" name="Group 9"/>
          <p:cNvGrpSpPr/>
          <p:nvPr/>
        </p:nvGrpSpPr>
        <p:grpSpPr>
          <a:xfrm>
            <a:off x="306801" y="1507652"/>
            <a:ext cx="3113049" cy="4336251"/>
            <a:chOff x="2489200" y="5600700"/>
            <a:chExt cx="763588" cy="1063625"/>
          </a:xfrm>
        </p:grpSpPr>
        <p:sp>
          <p:nvSpPr>
            <p:cNvPr id="11"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chemeClr val="bg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ndParaRPr>
            </a:p>
          </p:txBody>
        </p:sp>
        <p:sp>
          <p:nvSpPr>
            <p:cNvPr id="12" name="Rectangle 6"/>
            <p:cNvSpPr>
              <a:spLocks noChangeArrowheads="1"/>
            </p:cNvSpPr>
            <p:nvPr/>
          </p:nvSpPr>
          <p:spPr bwMode="auto">
            <a:xfrm>
              <a:off x="2536825" y="5678488"/>
              <a:ext cx="669925" cy="908050"/>
            </a:xfrm>
            <a:prstGeom prst="rect">
              <a:avLst/>
            </a:prstGeom>
            <a:solidFill>
              <a:schemeClr val="accent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ndParaRPr>
            </a:p>
          </p:txBody>
        </p:sp>
      </p:grpSp>
      <p:pic>
        <p:nvPicPr>
          <p:cNvPr id="16" name="Picture 4" descr="http://ts2.mm.bing.net/th?&amp;id=HN.608001291450647668&amp;w=366&amp;h=366&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990" y="4875714"/>
            <a:ext cx="396900" cy="39690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7" name="Picture 6" descr="http://ts2.mm.bing.net/th?&amp;id=HN.608012587202643007&amp;w=366&amp;h=366&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827" y="4876667"/>
            <a:ext cx="394997" cy="394997"/>
          </a:xfrm>
          <a:prstGeom prst="roundRect">
            <a:avLst/>
          </a:prstGeom>
          <a:noFill/>
          <a:extLst>
            <a:ext uri="{909E8E84-426E-40dd-AFC4-6F175D3DCCD1}">
              <a14:hiddenFill xmlns:a14="http://schemas.microsoft.com/office/drawing/2010/main" xmlns="">
                <a:solidFill>
                  <a:srgbClr val="FFFFFF"/>
                </a:solidFill>
              </a14:hiddenFill>
            </a:ext>
          </a:extLst>
        </p:spPr>
      </p:pic>
      <p:cxnSp>
        <p:nvCxnSpPr>
          <p:cNvPr id="18" name="Straight Arrow Connector 17"/>
          <p:cNvCxnSpPr/>
          <p:nvPr/>
        </p:nvCxnSpPr>
        <p:spPr>
          <a:xfrm>
            <a:off x="4812965" y="2665508"/>
            <a:ext cx="731190"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93531" y="2665508"/>
            <a:ext cx="738712"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24252" y="1930557"/>
            <a:ext cx="9361398" cy="1959709"/>
          </a:xfrm>
          <a:prstGeom prst="rect">
            <a:avLst/>
          </a:prstGeom>
          <a:noFill/>
          <a:ln w="19050"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cxnSp>
        <p:nvCxnSpPr>
          <p:cNvPr id="34" name="Straight Arrow Connector 33"/>
          <p:cNvCxnSpPr/>
          <p:nvPr/>
        </p:nvCxnSpPr>
        <p:spPr>
          <a:xfrm>
            <a:off x="3085444" y="2660863"/>
            <a:ext cx="745179"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23095" y="2932025"/>
            <a:ext cx="411407" cy="411407"/>
          </a:xfrm>
          <a:prstGeom prst="rect">
            <a:avLst/>
          </a:prstGeom>
        </p:spPr>
      </p:pic>
      <p:pic>
        <p:nvPicPr>
          <p:cNvPr id="36" name="Picture 3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34424" y="2932025"/>
            <a:ext cx="411407" cy="411407"/>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2070" y="4327566"/>
            <a:ext cx="452097" cy="452096"/>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6369" y="4353600"/>
            <a:ext cx="396106" cy="396101"/>
          </a:xfrm>
          <a:prstGeom prst="rect">
            <a:avLst/>
          </a:prstGeom>
        </p:spPr>
      </p:pic>
      <p:sp>
        <p:nvSpPr>
          <p:cNvPr id="85" name="TextBox 84"/>
          <p:cNvSpPr txBox="1"/>
          <p:nvPr/>
        </p:nvSpPr>
        <p:spPr>
          <a:xfrm>
            <a:off x="5383837" y="2409225"/>
            <a:ext cx="1125073" cy="527358"/>
          </a:xfrm>
          <a:prstGeom prst="rect">
            <a:avLst/>
          </a:prstGeom>
          <a:noFill/>
        </p:spPr>
        <p:txBody>
          <a:bodyPr wrap="square" lIns="186521" tIns="149217" rIns="186521" bIns="149217" rtlCol="0">
            <a:spAutoFit/>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bg1"/>
                </a:solidFill>
                <a:effectLst/>
                <a:uLnTx/>
                <a:uFillTx/>
              </a:rPr>
              <a:t>EDIT</a:t>
            </a:r>
          </a:p>
        </p:txBody>
      </p:sp>
      <p:sp>
        <p:nvSpPr>
          <p:cNvPr id="86" name="TextBox 85"/>
          <p:cNvSpPr txBox="1"/>
          <p:nvPr/>
        </p:nvSpPr>
        <p:spPr>
          <a:xfrm>
            <a:off x="6952306" y="2409225"/>
            <a:ext cx="1125073" cy="527358"/>
          </a:xfrm>
          <a:prstGeom prst="rect">
            <a:avLst/>
          </a:prstGeom>
          <a:noFill/>
        </p:spPr>
        <p:txBody>
          <a:bodyPr wrap="square" lIns="186521" tIns="149217" rIns="186521" bIns="149217" rtlCol="0">
            <a:spAutoFit/>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bg1"/>
                </a:solidFill>
                <a:effectLst/>
                <a:uLnTx/>
                <a:uFillTx/>
              </a:rPr>
              <a:t>COPY</a:t>
            </a:r>
          </a:p>
        </p:txBody>
      </p:sp>
      <p:sp>
        <p:nvSpPr>
          <p:cNvPr id="87" name="TextBox 86"/>
          <p:cNvSpPr txBox="1"/>
          <p:nvPr/>
        </p:nvSpPr>
        <p:spPr>
          <a:xfrm>
            <a:off x="8647949" y="2409225"/>
            <a:ext cx="1125073" cy="527358"/>
          </a:xfrm>
          <a:prstGeom prst="rect">
            <a:avLst/>
          </a:prstGeom>
          <a:noFill/>
        </p:spPr>
        <p:txBody>
          <a:bodyPr wrap="square" lIns="186521" tIns="149217" rIns="186521" bIns="149217" rtlCol="0">
            <a:spAutoFit/>
          </a:bodyPr>
          <a:lstStyle/>
          <a:p>
            <a:pPr marL="0" marR="0" lvl="0" indent="0" algn="ctr" defTabSz="932597" eaLnBrk="1" fontAlgn="auto" latinLnBrk="0" hangingPunct="1">
              <a:lnSpc>
                <a:spcPct val="90000"/>
              </a:lnSpc>
              <a:spcBef>
                <a:spcPts val="0"/>
              </a:spcBef>
              <a:spcAft>
                <a:spcPts val="0"/>
              </a:spcAft>
              <a:buClrTx/>
              <a:buSzTx/>
              <a:buFontTx/>
              <a:buNone/>
              <a:tabLst/>
              <a:defRPr/>
            </a:pPr>
            <a:r>
              <a:rPr kumimoji="0" lang="en-US" sz="1632" b="1" i="0" u="none" strike="noStrike" kern="0" cap="none" spc="0" normalizeH="0" baseline="0" noProof="0" dirty="0">
                <a:ln>
                  <a:noFill/>
                </a:ln>
                <a:solidFill>
                  <a:schemeClr val="bg1"/>
                </a:solidFill>
                <a:effectLst/>
                <a:uLnTx/>
                <a:uFillTx/>
              </a:rPr>
              <a:t>PASTE</a:t>
            </a:r>
          </a:p>
        </p:txBody>
      </p:sp>
      <p:sp>
        <p:nvSpPr>
          <p:cNvPr id="88" name="Freeform 15"/>
          <p:cNvSpPr>
            <a:spLocks noEditPoints="1"/>
          </p:cNvSpPr>
          <p:nvPr/>
        </p:nvSpPr>
        <p:spPr bwMode="auto">
          <a:xfrm flipH="1">
            <a:off x="9033380" y="2949461"/>
            <a:ext cx="410027" cy="410027"/>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9" name="Freeform 15"/>
          <p:cNvSpPr>
            <a:spLocks noEditPoints="1"/>
          </p:cNvSpPr>
          <p:nvPr/>
        </p:nvSpPr>
        <p:spPr bwMode="auto">
          <a:xfrm flipH="1">
            <a:off x="7345753" y="2949461"/>
            <a:ext cx="410027" cy="410027"/>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cxnSp>
        <p:nvCxnSpPr>
          <p:cNvPr id="90" name="Straight Arrow Connector 89"/>
          <p:cNvCxnSpPr/>
          <p:nvPr/>
        </p:nvCxnSpPr>
        <p:spPr>
          <a:xfrm>
            <a:off x="7989173" y="2665508"/>
            <a:ext cx="738712"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45133" y="2291267"/>
            <a:ext cx="2128731" cy="1275627"/>
            <a:chOff x="12392278" y="2553205"/>
            <a:chExt cx="2087181" cy="1250728"/>
          </a:xfrm>
        </p:grpSpPr>
        <p:sp>
          <p:nvSpPr>
            <p:cNvPr id="33" name="TextBox 32"/>
            <p:cNvSpPr txBox="1"/>
            <p:nvPr/>
          </p:nvSpPr>
          <p:spPr>
            <a:xfrm>
              <a:off x="12392278" y="3156199"/>
              <a:ext cx="1669040" cy="600469"/>
            </a:xfrm>
            <a:prstGeom prst="rect">
              <a:avLst/>
            </a:prstGeom>
            <a:noFill/>
          </p:spPr>
          <p:txBody>
            <a:bodyPr wrap="square" lIns="182828" tIns="146262" rIns="182828" bIns="146262" rtlCol="0">
              <a:spAutoFit/>
            </a:bodyPr>
            <a:lstStyle/>
            <a:p>
              <a:pPr marL="0" marR="0" lvl="0" indent="0" defTabSz="932418" eaLnBrk="1" fontAlgn="auto" latinLnBrk="0" hangingPunct="1">
                <a:lnSpc>
                  <a:spcPct val="9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bg1"/>
                  </a:solidFill>
                  <a:effectLst/>
                  <a:uLnTx/>
                  <a:uFillTx/>
                  <a:latin typeface="+mj-lt"/>
                </a:rPr>
                <a:t>Email </a:t>
              </a:r>
            </a:p>
            <a:p>
              <a:pPr marL="0" marR="0" lvl="0" indent="0" defTabSz="932418" eaLnBrk="1" fontAlgn="auto" latinLnBrk="0" hangingPunct="1">
                <a:lnSpc>
                  <a:spcPct val="9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bg1"/>
                  </a:solidFill>
                  <a:effectLst/>
                  <a:uLnTx/>
                  <a:uFillTx/>
                  <a:latin typeface="+mj-lt"/>
                </a:rPr>
                <a:t>attachment</a:t>
              </a:r>
            </a:p>
          </p:txBody>
        </p:sp>
        <p:grpSp>
          <p:nvGrpSpPr>
            <p:cNvPr id="39" name="Group 38"/>
            <p:cNvGrpSpPr/>
            <p:nvPr/>
          </p:nvGrpSpPr>
          <p:grpSpPr>
            <a:xfrm>
              <a:off x="12572976" y="2686794"/>
              <a:ext cx="434275" cy="446039"/>
              <a:chOff x="3119283" y="4382146"/>
              <a:chExt cx="280563" cy="288162"/>
            </a:xfrm>
          </p:grpSpPr>
          <p:sp>
            <p:nvSpPr>
              <p:cNvPr id="40" name="Rounded Rectangle 39"/>
              <p:cNvSpPr/>
              <p:nvPr/>
            </p:nvSpPr>
            <p:spPr bwMode="auto">
              <a:xfrm>
                <a:off x="3119283" y="4382146"/>
                <a:ext cx="280563" cy="288162"/>
              </a:xfrm>
              <a:prstGeom prst="roundRect">
                <a:avLst/>
              </a:prstGeom>
              <a:solidFill>
                <a:srgbClr val="0073B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5675" y="4413521"/>
                <a:ext cx="223144" cy="223144"/>
              </a:xfrm>
              <a:prstGeom prst="rect">
                <a:avLst/>
              </a:prstGeom>
            </p:spPr>
          </p:pic>
        </p:grpSp>
        <p:sp>
          <p:nvSpPr>
            <p:cNvPr id="64" name="Rectangle 63"/>
            <p:cNvSpPr/>
            <p:nvPr/>
          </p:nvSpPr>
          <p:spPr>
            <a:xfrm>
              <a:off x="13569462" y="2631017"/>
              <a:ext cx="527709" cy="312073"/>
            </a:xfrm>
            <a:prstGeom prst="rect">
              <a:avLst/>
            </a:prstGeom>
          </p:spPr>
          <p:txBody>
            <a:bodyPr wrap="none">
              <a:spAutoFit/>
            </a:bodyPr>
            <a:lstStyle/>
            <a:p>
              <a:pPr marL="0" marR="0" lvl="0" indent="0" defTabSz="951028"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chemeClr val="bg1"/>
                  </a:solidFill>
                  <a:effectLst/>
                  <a:uLnTx/>
                  <a:uFillTx/>
                </a:rPr>
                <a:t>FILE</a:t>
              </a:r>
            </a:p>
          </p:txBody>
        </p:sp>
        <p:grpSp>
          <p:nvGrpSpPr>
            <p:cNvPr id="73" name="Group 72"/>
            <p:cNvGrpSpPr/>
            <p:nvPr/>
          </p:nvGrpSpPr>
          <p:grpSpPr>
            <a:xfrm>
              <a:off x="13654159" y="3031496"/>
              <a:ext cx="647700" cy="218027"/>
              <a:chOff x="12848367" y="1193613"/>
              <a:chExt cx="9818688" cy="3305175"/>
            </a:xfrm>
            <a:solidFill>
              <a:schemeClr val="bg1"/>
            </a:solidFill>
          </p:grpSpPr>
          <p:sp>
            <p:nvSpPr>
              <p:cNvPr id="74" name="Freeform 24"/>
              <p:cNvSpPr>
                <a:spLocks noEditPoints="1"/>
              </p:cNvSpPr>
              <p:nvPr/>
            </p:nvSpPr>
            <p:spPr bwMode="auto">
              <a:xfrm>
                <a:off x="12916630" y="1261876"/>
                <a:ext cx="9682163" cy="316865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 name="Freeform 25"/>
              <p:cNvSpPr>
                <a:spLocks noEditPoints="1"/>
              </p:cNvSpPr>
              <p:nvPr/>
            </p:nvSpPr>
            <p:spPr bwMode="auto">
              <a:xfrm>
                <a:off x="12848367" y="1193613"/>
                <a:ext cx="9818688" cy="3305175"/>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6" name="Freeform 26"/>
              <p:cNvSpPr>
                <a:spLocks/>
              </p:cNvSpPr>
              <p:nvPr/>
            </p:nvSpPr>
            <p:spPr bwMode="auto">
              <a:xfrm>
                <a:off x="15615380" y="2217551"/>
                <a:ext cx="747713" cy="617538"/>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7" name="Freeform 27"/>
              <p:cNvSpPr>
                <a:spLocks/>
              </p:cNvSpPr>
              <p:nvPr/>
            </p:nvSpPr>
            <p:spPr bwMode="auto">
              <a:xfrm>
                <a:off x="15124842" y="2901763"/>
                <a:ext cx="746125" cy="576263"/>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 name="Freeform 28"/>
              <p:cNvSpPr>
                <a:spLocks/>
              </p:cNvSpPr>
              <p:nvPr/>
            </p:nvSpPr>
            <p:spPr bwMode="auto">
              <a:xfrm>
                <a:off x="15124842" y="2382651"/>
                <a:ext cx="1238250" cy="963613"/>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9" name="Freeform 29"/>
              <p:cNvSpPr>
                <a:spLocks/>
              </p:cNvSpPr>
              <p:nvPr/>
            </p:nvSpPr>
            <p:spPr bwMode="auto">
              <a:xfrm>
                <a:off x="17628330" y="2231838"/>
                <a:ext cx="747713" cy="622300"/>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0" name="Freeform 30"/>
              <p:cNvSpPr>
                <a:spLocks/>
              </p:cNvSpPr>
              <p:nvPr/>
            </p:nvSpPr>
            <p:spPr bwMode="auto">
              <a:xfrm>
                <a:off x="17140967" y="2917638"/>
                <a:ext cx="746125" cy="579438"/>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1" name="Freeform 31"/>
              <p:cNvSpPr>
                <a:spLocks/>
              </p:cNvSpPr>
              <p:nvPr/>
            </p:nvSpPr>
            <p:spPr bwMode="auto">
              <a:xfrm>
                <a:off x="17140967" y="2401701"/>
                <a:ext cx="1235075" cy="960438"/>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 name="Freeform 32"/>
              <p:cNvSpPr>
                <a:spLocks/>
              </p:cNvSpPr>
              <p:nvPr/>
            </p:nvSpPr>
            <p:spPr bwMode="auto">
              <a:xfrm>
                <a:off x="19644455" y="2206438"/>
                <a:ext cx="747713" cy="617538"/>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 name="Freeform 33"/>
              <p:cNvSpPr>
                <a:spLocks/>
              </p:cNvSpPr>
              <p:nvPr/>
            </p:nvSpPr>
            <p:spPr bwMode="auto">
              <a:xfrm>
                <a:off x="19152330" y="2890651"/>
                <a:ext cx="747713" cy="576263"/>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 name="Freeform 34"/>
              <p:cNvSpPr>
                <a:spLocks/>
              </p:cNvSpPr>
              <p:nvPr/>
            </p:nvSpPr>
            <p:spPr bwMode="auto">
              <a:xfrm>
                <a:off x="19152330" y="2374713"/>
                <a:ext cx="1239838" cy="960438"/>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62" name="Group 61"/>
            <p:cNvGrpSpPr/>
            <p:nvPr/>
          </p:nvGrpSpPr>
          <p:grpSpPr>
            <a:xfrm>
              <a:off x="13501043" y="2553205"/>
              <a:ext cx="978416" cy="1250728"/>
              <a:chOff x="13131800" y="957263"/>
              <a:chExt cx="4916488" cy="6284912"/>
            </a:xfrm>
            <a:solidFill>
              <a:schemeClr val="bg1"/>
            </a:solidFill>
          </p:grpSpPr>
          <p:sp>
            <p:nvSpPr>
              <p:cNvPr id="6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67" name="Rectangle 33"/>
              <p:cNvSpPr>
                <a:spLocks noChangeArrowheads="1"/>
              </p:cNvSpPr>
              <p:nvPr/>
            </p:nvSpPr>
            <p:spPr bwMode="auto">
              <a:xfrm>
                <a:off x="13925551" y="4842741"/>
                <a:ext cx="3267074" cy="420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68" name="Rectangle 34"/>
              <p:cNvSpPr>
                <a:spLocks noChangeArrowheads="1"/>
              </p:cNvSpPr>
              <p:nvPr/>
            </p:nvSpPr>
            <p:spPr bwMode="auto">
              <a:xfrm>
                <a:off x="13925551" y="5701303"/>
                <a:ext cx="3267074" cy="42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grpSp>
      <p:grpSp>
        <p:nvGrpSpPr>
          <p:cNvPr id="59" name="Group 58"/>
          <p:cNvGrpSpPr/>
          <p:nvPr/>
        </p:nvGrpSpPr>
        <p:grpSpPr>
          <a:xfrm>
            <a:off x="11502989" y="219020"/>
            <a:ext cx="424175" cy="750177"/>
            <a:chOff x="12548790" y="-1264290"/>
            <a:chExt cx="5541963" cy="9801225"/>
          </a:xfrm>
          <a:solidFill>
            <a:srgbClr val="002050"/>
          </a:solidFill>
        </p:grpSpPr>
        <p:sp>
          <p:nvSpPr>
            <p:cNvPr id="60"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1"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52" name="Content Placeholder 5"/>
          <p:cNvSpPr>
            <a:spLocks noGrp="1"/>
          </p:cNvSpPr>
          <p:nvPr>
            <p:ph type="body" sz="quarter" idx="10"/>
          </p:nvPr>
        </p:nvSpPr>
        <p:spPr>
          <a:xfrm>
            <a:off x="5258481" y="4171142"/>
            <a:ext cx="5611233" cy="3301220"/>
          </a:xfrm>
        </p:spPr>
        <p:txBody>
          <a:bodyPr/>
          <a:lstStyle/>
          <a:p>
            <a:pPr>
              <a:lnSpc>
                <a:spcPts val="2611"/>
              </a:lnSpc>
              <a:spcBef>
                <a:spcPts val="1388"/>
              </a:spcBef>
            </a:pPr>
            <a:r>
              <a:rPr lang="en-US" sz="1836" dirty="0">
                <a:solidFill>
                  <a:schemeClr val="bg1"/>
                </a:solidFill>
                <a:latin typeface="+mn-lt"/>
              </a:rPr>
              <a:t>Protect data </a:t>
            </a:r>
            <a:r>
              <a:rPr lang="en-US" sz="1836" b="1" u="sng" dirty="0">
                <a:solidFill>
                  <a:srgbClr val="FF0000"/>
                </a:solidFill>
                <a:latin typeface="+mn-lt"/>
              </a:rPr>
              <a:t>needing</a:t>
            </a:r>
            <a:r>
              <a:rPr lang="en-US" sz="1836" dirty="0">
                <a:solidFill>
                  <a:schemeClr val="bg1"/>
                </a:solidFill>
                <a:latin typeface="+mn-lt"/>
              </a:rPr>
              <a:t> protection by:</a:t>
            </a:r>
          </a:p>
          <a:p>
            <a:pPr>
              <a:lnSpc>
                <a:spcPts val="2611"/>
              </a:lnSpc>
              <a:spcBef>
                <a:spcPts val="1388"/>
              </a:spcBef>
            </a:pPr>
            <a:r>
              <a:rPr lang="en-US" sz="1836" dirty="0">
                <a:solidFill>
                  <a:schemeClr val="bg1"/>
                </a:solidFill>
                <a:latin typeface="+mn-lt"/>
              </a:rPr>
              <a:t>Encrypting data</a:t>
            </a:r>
          </a:p>
          <a:p>
            <a:pPr>
              <a:lnSpc>
                <a:spcPts val="2611"/>
              </a:lnSpc>
              <a:spcBef>
                <a:spcPts val="1388"/>
              </a:spcBef>
            </a:pPr>
            <a:r>
              <a:rPr lang="en-US" sz="1836" dirty="0">
                <a:solidFill>
                  <a:schemeClr val="bg1"/>
                </a:solidFill>
                <a:latin typeface="+mn-lt"/>
              </a:rPr>
              <a:t>Including authentication requirement and a definition of use rights (permissions) to the data</a:t>
            </a:r>
          </a:p>
          <a:p>
            <a:pPr>
              <a:lnSpc>
                <a:spcPts val="2611"/>
              </a:lnSpc>
              <a:spcBef>
                <a:spcPts val="1388"/>
              </a:spcBef>
            </a:pPr>
            <a:r>
              <a:rPr lang="en-US" sz="1836" dirty="0">
                <a:solidFill>
                  <a:schemeClr val="bg1"/>
                </a:solidFill>
                <a:latin typeface="+mn-lt"/>
              </a:rPr>
              <a:t>Providing protection that is persistent and travels with the data</a:t>
            </a:r>
          </a:p>
          <a:p>
            <a:pPr>
              <a:lnSpc>
                <a:spcPts val="2611"/>
              </a:lnSpc>
              <a:spcBef>
                <a:spcPts val="1388"/>
              </a:spcBef>
            </a:pPr>
            <a:endParaRPr lang="en-US" sz="1836" dirty="0">
              <a:latin typeface="+mn-lt"/>
            </a:endParaRPr>
          </a:p>
        </p:txBody>
      </p:sp>
      <p:grpSp>
        <p:nvGrpSpPr>
          <p:cNvPr id="7" name="Group 6"/>
          <p:cNvGrpSpPr/>
          <p:nvPr/>
        </p:nvGrpSpPr>
        <p:grpSpPr>
          <a:xfrm>
            <a:off x="4819332" y="4819356"/>
            <a:ext cx="288854" cy="288856"/>
            <a:chOff x="4819332" y="4819356"/>
            <a:chExt cx="288854" cy="288856"/>
          </a:xfrm>
        </p:grpSpPr>
        <p:sp>
          <p:nvSpPr>
            <p:cNvPr id="57" name="Oval 56"/>
            <p:cNvSpPr/>
            <p:nvPr/>
          </p:nvSpPr>
          <p:spPr bwMode="auto">
            <a:xfrm>
              <a:off x="4819332" y="4819356"/>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58" name="Isosceles Triangle 42"/>
            <p:cNvSpPr/>
            <p:nvPr/>
          </p:nvSpPr>
          <p:spPr bwMode="auto">
            <a:xfrm rot="5400000">
              <a:off x="4927691" y="4926289"/>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6" name="Group 5"/>
          <p:cNvGrpSpPr/>
          <p:nvPr/>
        </p:nvGrpSpPr>
        <p:grpSpPr>
          <a:xfrm>
            <a:off x="4822415" y="5348027"/>
            <a:ext cx="288854" cy="288856"/>
            <a:chOff x="4822415" y="5348027"/>
            <a:chExt cx="288854" cy="288856"/>
          </a:xfrm>
        </p:grpSpPr>
        <p:sp>
          <p:nvSpPr>
            <p:cNvPr id="71" name="Oval 70"/>
            <p:cNvSpPr/>
            <p:nvPr/>
          </p:nvSpPr>
          <p:spPr bwMode="auto">
            <a:xfrm>
              <a:off x="4822415" y="5348027"/>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72" name="Isosceles Triangle 42"/>
            <p:cNvSpPr/>
            <p:nvPr/>
          </p:nvSpPr>
          <p:spPr bwMode="auto">
            <a:xfrm rot="5400000">
              <a:off x="4930774" y="5454960"/>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3" name="Group 2"/>
          <p:cNvGrpSpPr/>
          <p:nvPr/>
        </p:nvGrpSpPr>
        <p:grpSpPr>
          <a:xfrm>
            <a:off x="4819332" y="6207774"/>
            <a:ext cx="288854" cy="288856"/>
            <a:chOff x="4819332" y="6207774"/>
            <a:chExt cx="288854" cy="288856"/>
          </a:xfrm>
        </p:grpSpPr>
        <p:sp>
          <p:nvSpPr>
            <p:cNvPr id="92" name="Oval 91"/>
            <p:cNvSpPr/>
            <p:nvPr/>
          </p:nvSpPr>
          <p:spPr bwMode="auto">
            <a:xfrm>
              <a:off x="4819332" y="6207774"/>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93" name="Isosceles Triangle 42"/>
            <p:cNvSpPr/>
            <p:nvPr/>
          </p:nvSpPr>
          <p:spPr bwMode="auto">
            <a:xfrm rot="5400000">
              <a:off x="4927691" y="6314707"/>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sp>
        <p:nvSpPr>
          <p:cNvPr id="4" name="Title 3"/>
          <p:cNvSpPr>
            <a:spLocks noGrp="1"/>
          </p:cNvSpPr>
          <p:nvPr>
            <p:ph type="title"/>
          </p:nvPr>
        </p:nvSpPr>
        <p:spPr/>
        <p:txBody>
          <a:bodyPr/>
          <a:lstStyle/>
          <a:p>
            <a:r>
              <a:rPr lang="en-US" b="1" dirty="0"/>
              <a:t>Protect data </a:t>
            </a:r>
            <a:r>
              <a:rPr lang="en-US" dirty="0"/>
              <a:t>against unauthorized use</a:t>
            </a:r>
          </a:p>
        </p:txBody>
      </p:sp>
      <p:sp>
        <p:nvSpPr>
          <p:cNvPr id="63" name="Rectangle 62"/>
          <p:cNvSpPr/>
          <p:nvPr/>
        </p:nvSpPr>
        <p:spPr bwMode="auto">
          <a:xfrm>
            <a:off x="648367" y="3939701"/>
            <a:ext cx="2461192" cy="1500310"/>
          </a:xfrm>
          <a:prstGeom prst="rect">
            <a:avLst/>
          </a:prstGeom>
          <a:noFill/>
          <a:ln w="30607" cap="rnd" cmpd="sng">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65" name="Rectangle 64"/>
          <p:cNvSpPr/>
          <p:nvPr/>
        </p:nvSpPr>
        <p:spPr bwMode="auto">
          <a:xfrm>
            <a:off x="958697" y="3841207"/>
            <a:ext cx="1639270" cy="29868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chemeClr val="bg1"/>
                </a:solidFill>
                <a:effectLst/>
                <a:uLnTx/>
                <a:uFillTx/>
                <a:latin typeface="Segoe UI Light"/>
              </a:rPr>
              <a:t>Personal apps</a:t>
            </a:r>
          </a:p>
        </p:txBody>
      </p:sp>
      <p:sp>
        <p:nvSpPr>
          <p:cNvPr id="69" name="Rectangle 68"/>
          <p:cNvSpPr/>
          <p:nvPr/>
        </p:nvSpPr>
        <p:spPr bwMode="auto">
          <a:xfrm>
            <a:off x="828046" y="1828764"/>
            <a:ext cx="1639270" cy="29868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chemeClr val="bg1"/>
                </a:solidFill>
                <a:effectLst/>
                <a:uLnTx/>
                <a:uFillTx/>
                <a:latin typeface="Segoe UI Light"/>
              </a:rPr>
              <a:t>Corporate apps</a:t>
            </a:r>
          </a:p>
        </p:txBody>
      </p:sp>
    </p:spTree>
    <p:extLst>
      <p:ext uri="{BB962C8B-B14F-4D97-AF65-F5344CB8AC3E}">
        <p14:creationId xmlns:p14="http://schemas.microsoft.com/office/powerpoint/2010/main" val="30731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85" grpId="0"/>
      <p:bldP spid="86" grpId="0"/>
      <p:bldP spid="87" grpId="0"/>
      <p:bldP spid="88" grpId="0" animBg="1"/>
      <p:bldP spid="89"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2300939" y="3862435"/>
            <a:ext cx="2244677" cy="0"/>
          </a:xfrm>
          <a:prstGeom prst="line">
            <a:avLst/>
          </a:prstGeom>
          <a:ln w="31750" cap="rnd">
            <a:solidFill>
              <a:schemeClr val="accent3"/>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0" name="Freeform 32"/>
          <p:cNvSpPr>
            <a:spLocks noEditPoints="1"/>
          </p:cNvSpPr>
          <p:nvPr/>
        </p:nvSpPr>
        <p:spPr bwMode="auto">
          <a:xfrm>
            <a:off x="4730246" y="2256686"/>
            <a:ext cx="2716075" cy="3472008"/>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2" name="Rectangle 1"/>
          <p:cNvSpPr/>
          <p:nvPr/>
        </p:nvSpPr>
        <p:spPr bwMode="auto">
          <a:xfrm>
            <a:off x="5087219" y="3908944"/>
            <a:ext cx="1977699" cy="15371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aEZQAR]</a:t>
            </a:r>
            <a:r>
              <a:rPr kumimoji="0" lang="en-US" sz="1399" b="0" i="0" u="none" strike="noStrike" kern="0" cap="none" spc="0" normalizeH="0" baseline="0" noProof="0" dirty="0" err="1">
                <a:ln>
                  <a:noFill/>
                </a:ln>
                <a:solidFill>
                  <a:schemeClr val="bg1"/>
                </a:solidFill>
                <a:effectLst/>
                <a:uLnTx/>
                <a:uFillTx/>
                <a:latin typeface="Consolas" panose="020B0609020204030204" pitchFamily="49" charset="0"/>
                <a:cs typeface="Consolas" panose="020B0609020204030204" pitchFamily="49" charset="0"/>
              </a:rPr>
              <a:t>ibr</a:t>
            </a:r>
            <a:r>
              <a:rPr kumimoji="0" lang="en-US" sz="1399"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a:t>
            </a:r>
            <a:r>
              <a:rPr kumimoji="0" lang="en-US" sz="1399" b="0" i="0" u="none" strike="noStrike" kern="0" cap="none" spc="0" normalizeH="0" baseline="0" noProof="0" dirty="0" err="1">
                <a:ln>
                  <a:noFill/>
                </a:ln>
                <a:solidFill>
                  <a:schemeClr val="bg1"/>
                </a:solidFill>
                <a:effectLst/>
                <a:uLnTx/>
                <a:uFillTx/>
                <a:latin typeface="Consolas" panose="020B0609020204030204" pitchFamily="49" charset="0"/>
                <a:cs typeface="Consolas" panose="020B0609020204030204" pitchFamily="49" charset="0"/>
              </a:rPr>
              <a:t>qU@M</a:t>
            </a:r>
            <a:r>
              <a:rPr kumimoji="0" lang="en-US" sz="1399"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]BXNoHp9nMDAtnBfrfC;jx+Tg@XL2,Jzu</a:t>
            </a:r>
          </a:p>
          <a:p>
            <a:pPr marL="0" marR="0" lvl="0" indent="0" defTabSz="932293" eaLnBrk="1" fontAlgn="base" latinLnBrk="0" hangingPunct="1">
              <a:lnSpc>
                <a:spcPct val="90000"/>
              </a:lnSpc>
              <a:spcBef>
                <a:spcPct val="0"/>
              </a:spcBef>
              <a:spcAft>
                <a:spcPct val="0"/>
              </a:spcAft>
              <a:buClrTx/>
              <a:buSzTx/>
              <a:buFontTx/>
              <a:buNone/>
              <a:tabLst/>
              <a:defRPr/>
            </a:pPr>
            <a:r>
              <a:rPr kumimoji="0" lang="en-US" sz="1399" b="0" i="0" u="none" strike="noStrike" kern="0" cap="none" spc="0" normalizeH="0" baseline="0" noProof="0" dirty="0">
                <a:ln>
                  <a:noFill/>
                </a:ln>
                <a:solidFill>
                  <a:schemeClr val="bg1"/>
                </a:solidFill>
                <a:effectLst/>
                <a:uLnTx/>
                <a:uFillTx/>
                <a:latin typeface="Consolas" panose="020B0609020204030204" pitchFamily="49" charset="0"/>
                <a:ea typeface="Segoe UI" pitchFamily="34" charset="0"/>
                <a:cs typeface="Consolas" panose="020B0609020204030204" pitchFamily="49" charset="0"/>
              </a:rPr>
              <a:t>()&amp;(*7812(*:</a:t>
            </a:r>
          </a:p>
        </p:txBody>
      </p:sp>
      <p:sp>
        <p:nvSpPr>
          <p:cNvPr id="35" name="Rectangle 40"/>
          <p:cNvSpPr/>
          <p:nvPr/>
        </p:nvSpPr>
        <p:spPr bwMode="auto">
          <a:xfrm>
            <a:off x="6343516" y="5051601"/>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sp>
        <p:nvSpPr>
          <p:cNvPr id="42" name="Rectangle 41"/>
          <p:cNvSpPr/>
          <p:nvPr/>
        </p:nvSpPr>
        <p:spPr bwMode="auto">
          <a:xfrm>
            <a:off x="5087219" y="3172109"/>
            <a:ext cx="1977699" cy="63407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182854" bIns="146283"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199" b="0" i="0" u="none" strike="noStrike" kern="0" cap="none" spc="0" normalizeH="0" baseline="0" noProof="0" dirty="0">
                <a:ln>
                  <a:noFill/>
                </a:ln>
                <a:solidFill>
                  <a:schemeClr val="bg1"/>
                </a:solidFill>
                <a:effectLst/>
                <a:uLnTx/>
                <a:uFillTx/>
                <a:cs typeface="Consolas" panose="020B0609020204030204" pitchFamily="49" charset="0"/>
              </a:rPr>
              <a:t>Use rights +</a:t>
            </a:r>
          </a:p>
        </p:txBody>
      </p:sp>
      <p:sp>
        <p:nvSpPr>
          <p:cNvPr id="12" name="Rectangle 11"/>
          <p:cNvSpPr/>
          <p:nvPr/>
        </p:nvSpPr>
        <p:spPr>
          <a:xfrm>
            <a:off x="272852" y="6312618"/>
            <a:ext cx="2466129" cy="224114"/>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chemeClr val="bg1"/>
                </a:solidFill>
                <a:effectLst/>
                <a:uLnTx/>
                <a:uFillTx/>
              </a:rPr>
              <a:t>Secret cola formula</a:t>
            </a:r>
          </a:p>
        </p:txBody>
      </p:sp>
      <p:sp>
        <p:nvSpPr>
          <p:cNvPr id="6" name="Freeform 5"/>
          <p:cNvSpPr>
            <a:spLocks/>
          </p:cNvSpPr>
          <p:nvPr/>
        </p:nvSpPr>
        <p:spPr bwMode="auto">
          <a:xfrm>
            <a:off x="746405" y="1538697"/>
            <a:ext cx="1414140" cy="4629713"/>
          </a:xfrm>
          <a:custGeom>
            <a:avLst/>
            <a:gdLst>
              <a:gd name="T0" fmla="*/ 159 w 308"/>
              <a:gd name="T1" fmla="*/ 1 h 1010"/>
              <a:gd name="T2" fmla="*/ 202 w 308"/>
              <a:gd name="T3" fmla="*/ 1 h 1010"/>
              <a:gd name="T4" fmla="*/ 222 w 308"/>
              <a:gd name="T5" fmla="*/ 23 h 1010"/>
              <a:gd name="T6" fmla="*/ 222 w 308"/>
              <a:gd name="T7" fmla="*/ 86 h 1010"/>
              <a:gd name="T8" fmla="*/ 242 w 308"/>
              <a:gd name="T9" fmla="*/ 230 h 1010"/>
              <a:gd name="T10" fmla="*/ 264 w 308"/>
              <a:gd name="T11" fmla="*/ 288 h 1010"/>
              <a:gd name="T12" fmla="*/ 304 w 308"/>
              <a:gd name="T13" fmla="*/ 506 h 1010"/>
              <a:gd name="T14" fmla="*/ 287 w 308"/>
              <a:gd name="T15" fmla="*/ 707 h 1010"/>
              <a:gd name="T16" fmla="*/ 297 w 308"/>
              <a:gd name="T17" fmla="*/ 867 h 1010"/>
              <a:gd name="T18" fmla="*/ 307 w 308"/>
              <a:gd name="T19" fmla="*/ 930 h 1010"/>
              <a:gd name="T20" fmla="*/ 267 w 308"/>
              <a:gd name="T21" fmla="*/ 989 h 1010"/>
              <a:gd name="T22" fmla="*/ 215 w 308"/>
              <a:gd name="T23" fmla="*/ 1003 h 1010"/>
              <a:gd name="T24" fmla="*/ 73 w 308"/>
              <a:gd name="T25" fmla="*/ 998 h 1010"/>
              <a:gd name="T26" fmla="*/ 11 w 308"/>
              <a:gd name="T27" fmla="*/ 896 h 1010"/>
              <a:gd name="T28" fmla="*/ 17 w 308"/>
              <a:gd name="T29" fmla="*/ 872 h 1010"/>
              <a:gd name="T30" fmla="*/ 28 w 308"/>
              <a:gd name="T31" fmla="*/ 697 h 1010"/>
              <a:gd name="T32" fmla="*/ 14 w 308"/>
              <a:gd name="T33" fmla="*/ 466 h 1010"/>
              <a:gd name="T34" fmla="*/ 22 w 308"/>
              <a:gd name="T35" fmla="*/ 407 h 1010"/>
              <a:gd name="T36" fmla="*/ 71 w 308"/>
              <a:gd name="T37" fmla="*/ 237 h 1010"/>
              <a:gd name="T38" fmla="*/ 99 w 308"/>
              <a:gd name="T39" fmla="*/ 101 h 1010"/>
              <a:gd name="T40" fmla="*/ 96 w 308"/>
              <a:gd name="T41" fmla="*/ 89 h 1010"/>
              <a:gd name="T42" fmla="*/ 95 w 308"/>
              <a:gd name="T43" fmla="*/ 20 h 1010"/>
              <a:gd name="T44" fmla="*/ 113 w 308"/>
              <a:gd name="T45" fmla="*/ 1 h 1010"/>
              <a:gd name="T46" fmla="*/ 159 w 308"/>
              <a:gd name="T47" fmla="*/ 1 h 1010"/>
              <a:gd name="T48" fmla="*/ 159 w 308"/>
              <a:gd name="T49" fmla="*/ 1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1010">
                <a:moveTo>
                  <a:pt x="159" y="1"/>
                </a:moveTo>
                <a:cubicBezTo>
                  <a:pt x="174" y="1"/>
                  <a:pt x="188" y="0"/>
                  <a:pt x="202" y="1"/>
                </a:cubicBezTo>
                <a:cubicBezTo>
                  <a:pt x="216" y="2"/>
                  <a:pt x="222" y="9"/>
                  <a:pt x="222" y="23"/>
                </a:cubicBezTo>
                <a:cubicBezTo>
                  <a:pt x="222" y="43"/>
                  <a:pt x="230" y="71"/>
                  <a:pt x="222" y="86"/>
                </a:cubicBezTo>
                <a:cubicBezTo>
                  <a:pt x="214" y="103"/>
                  <a:pt x="226" y="188"/>
                  <a:pt x="242" y="230"/>
                </a:cubicBezTo>
                <a:cubicBezTo>
                  <a:pt x="249" y="249"/>
                  <a:pt x="256" y="269"/>
                  <a:pt x="264" y="288"/>
                </a:cubicBezTo>
                <a:cubicBezTo>
                  <a:pt x="296" y="357"/>
                  <a:pt x="302" y="432"/>
                  <a:pt x="304" y="506"/>
                </a:cubicBezTo>
                <a:cubicBezTo>
                  <a:pt x="307" y="573"/>
                  <a:pt x="300" y="640"/>
                  <a:pt x="287" y="707"/>
                </a:cubicBezTo>
                <a:cubicBezTo>
                  <a:pt x="277" y="761"/>
                  <a:pt x="279" y="814"/>
                  <a:pt x="297" y="867"/>
                </a:cubicBezTo>
                <a:cubicBezTo>
                  <a:pt x="304" y="887"/>
                  <a:pt x="305" y="909"/>
                  <a:pt x="307" y="930"/>
                </a:cubicBezTo>
                <a:cubicBezTo>
                  <a:pt x="308" y="958"/>
                  <a:pt x="292" y="978"/>
                  <a:pt x="267" y="989"/>
                </a:cubicBezTo>
                <a:cubicBezTo>
                  <a:pt x="251" y="996"/>
                  <a:pt x="233" y="1001"/>
                  <a:pt x="215" y="1003"/>
                </a:cubicBezTo>
                <a:cubicBezTo>
                  <a:pt x="168" y="1009"/>
                  <a:pt x="120" y="1010"/>
                  <a:pt x="73" y="998"/>
                </a:cubicBezTo>
                <a:cubicBezTo>
                  <a:pt x="20" y="984"/>
                  <a:pt x="0" y="949"/>
                  <a:pt x="11" y="896"/>
                </a:cubicBezTo>
                <a:cubicBezTo>
                  <a:pt x="12" y="888"/>
                  <a:pt x="15" y="880"/>
                  <a:pt x="17" y="872"/>
                </a:cubicBezTo>
                <a:cubicBezTo>
                  <a:pt x="39" y="815"/>
                  <a:pt x="40" y="756"/>
                  <a:pt x="28" y="697"/>
                </a:cubicBezTo>
                <a:cubicBezTo>
                  <a:pt x="13" y="620"/>
                  <a:pt x="11" y="543"/>
                  <a:pt x="14" y="466"/>
                </a:cubicBezTo>
                <a:cubicBezTo>
                  <a:pt x="15" y="446"/>
                  <a:pt x="20" y="426"/>
                  <a:pt x="22" y="407"/>
                </a:cubicBezTo>
                <a:cubicBezTo>
                  <a:pt x="27" y="347"/>
                  <a:pt x="49" y="292"/>
                  <a:pt x="71" y="237"/>
                </a:cubicBezTo>
                <a:cubicBezTo>
                  <a:pt x="90" y="192"/>
                  <a:pt x="101" y="120"/>
                  <a:pt x="99" y="101"/>
                </a:cubicBezTo>
                <a:cubicBezTo>
                  <a:pt x="98" y="98"/>
                  <a:pt x="97" y="91"/>
                  <a:pt x="96" y="89"/>
                </a:cubicBezTo>
                <a:cubicBezTo>
                  <a:pt x="85" y="63"/>
                  <a:pt x="96" y="43"/>
                  <a:pt x="95" y="20"/>
                </a:cubicBezTo>
                <a:cubicBezTo>
                  <a:pt x="95" y="8"/>
                  <a:pt x="101" y="1"/>
                  <a:pt x="113" y="1"/>
                </a:cubicBezTo>
                <a:cubicBezTo>
                  <a:pt x="129" y="1"/>
                  <a:pt x="144" y="1"/>
                  <a:pt x="159" y="1"/>
                </a:cubicBezTo>
                <a:cubicBezTo>
                  <a:pt x="159" y="1"/>
                  <a:pt x="159" y="1"/>
                  <a:pt x="159" y="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ectangle 7"/>
          <p:cNvSpPr/>
          <p:nvPr/>
        </p:nvSpPr>
        <p:spPr bwMode="auto">
          <a:xfrm>
            <a:off x="804293" y="3386549"/>
            <a:ext cx="1343392" cy="832396"/>
          </a:xfrm>
          <a:custGeom>
            <a:avLst/>
            <a:gdLst/>
            <a:ahLst/>
            <a:cxnLst/>
            <a:rect l="l" t="t" r="r" b="b"/>
            <a:pathLst>
              <a:path w="1340123" h="832514">
                <a:moveTo>
                  <a:pt x="40939" y="0"/>
                </a:moveTo>
                <a:lnTo>
                  <a:pt x="1303775" y="0"/>
                </a:lnTo>
                <a:cubicBezTo>
                  <a:pt x="1325438" y="147645"/>
                  <a:pt x="1333004" y="297388"/>
                  <a:pt x="1337034" y="446248"/>
                </a:cubicBezTo>
                <a:cubicBezTo>
                  <a:pt x="1342810" y="575040"/>
                  <a:pt x="1340514" y="703833"/>
                  <a:pt x="1329915" y="832514"/>
                </a:cubicBezTo>
                <a:lnTo>
                  <a:pt x="9847" y="832514"/>
                </a:lnTo>
                <a:cubicBezTo>
                  <a:pt x="-2828" y="642676"/>
                  <a:pt x="-2062" y="452772"/>
                  <a:pt x="5349" y="262867"/>
                </a:cubicBezTo>
                <a:cubicBezTo>
                  <a:pt x="9807" y="173858"/>
                  <a:pt x="31574" y="84850"/>
                  <a:pt x="40939" y="0"/>
                </a:cubicBezTo>
                <a:close/>
              </a:path>
            </a:pathLst>
          </a:custGeom>
          <a:solidFill>
            <a:srgbClr val="FF1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 name="Rectangle 14"/>
          <p:cNvSpPr/>
          <p:nvPr/>
        </p:nvSpPr>
        <p:spPr>
          <a:xfrm>
            <a:off x="927482" y="3454780"/>
            <a:ext cx="1156872" cy="705891"/>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Water</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Sugar</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Brown #16</a:t>
            </a:r>
          </a:p>
        </p:txBody>
      </p:sp>
      <p:sp>
        <p:nvSpPr>
          <p:cNvPr id="49" name="Rectangle 48"/>
          <p:cNvSpPr/>
          <p:nvPr/>
        </p:nvSpPr>
        <p:spPr>
          <a:xfrm>
            <a:off x="2877449" y="4415408"/>
            <a:ext cx="853494" cy="224114"/>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chemeClr val="bg1"/>
                </a:solidFill>
                <a:effectLst/>
                <a:uLnTx/>
                <a:uFillTx/>
              </a:rPr>
              <a:t>PROTECT</a:t>
            </a:r>
          </a:p>
        </p:txBody>
      </p:sp>
      <p:sp>
        <p:nvSpPr>
          <p:cNvPr id="38" name="Freeform 37"/>
          <p:cNvSpPr>
            <a:spLocks/>
          </p:cNvSpPr>
          <p:nvPr/>
        </p:nvSpPr>
        <p:spPr bwMode="auto">
          <a:xfrm>
            <a:off x="10071976" y="1538697"/>
            <a:ext cx="1414140" cy="4629713"/>
          </a:xfrm>
          <a:custGeom>
            <a:avLst/>
            <a:gdLst>
              <a:gd name="T0" fmla="*/ 159 w 308"/>
              <a:gd name="T1" fmla="*/ 1 h 1010"/>
              <a:gd name="T2" fmla="*/ 202 w 308"/>
              <a:gd name="T3" fmla="*/ 1 h 1010"/>
              <a:gd name="T4" fmla="*/ 222 w 308"/>
              <a:gd name="T5" fmla="*/ 23 h 1010"/>
              <a:gd name="T6" fmla="*/ 222 w 308"/>
              <a:gd name="T7" fmla="*/ 86 h 1010"/>
              <a:gd name="T8" fmla="*/ 242 w 308"/>
              <a:gd name="T9" fmla="*/ 230 h 1010"/>
              <a:gd name="T10" fmla="*/ 264 w 308"/>
              <a:gd name="T11" fmla="*/ 288 h 1010"/>
              <a:gd name="T12" fmla="*/ 304 w 308"/>
              <a:gd name="T13" fmla="*/ 506 h 1010"/>
              <a:gd name="T14" fmla="*/ 287 w 308"/>
              <a:gd name="T15" fmla="*/ 707 h 1010"/>
              <a:gd name="T16" fmla="*/ 297 w 308"/>
              <a:gd name="T17" fmla="*/ 867 h 1010"/>
              <a:gd name="T18" fmla="*/ 307 w 308"/>
              <a:gd name="T19" fmla="*/ 930 h 1010"/>
              <a:gd name="T20" fmla="*/ 267 w 308"/>
              <a:gd name="T21" fmla="*/ 989 h 1010"/>
              <a:gd name="T22" fmla="*/ 215 w 308"/>
              <a:gd name="T23" fmla="*/ 1003 h 1010"/>
              <a:gd name="T24" fmla="*/ 73 w 308"/>
              <a:gd name="T25" fmla="*/ 998 h 1010"/>
              <a:gd name="T26" fmla="*/ 11 w 308"/>
              <a:gd name="T27" fmla="*/ 896 h 1010"/>
              <a:gd name="T28" fmla="*/ 17 w 308"/>
              <a:gd name="T29" fmla="*/ 872 h 1010"/>
              <a:gd name="T30" fmla="*/ 28 w 308"/>
              <a:gd name="T31" fmla="*/ 697 h 1010"/>
              <a:gd name="T32" fmla="*/ 14 w 308"/>
              <a:gd name="T33" fmla="*/ 466 h 1010"/>
              <a:gd name="T34" fmla="*/ 22 w 308"/>
              <a:gd name="T35" fmla="*/ 407 h 1010"/>
              <a:gd name="T36" fmla="*/ 71 w 308"/>
              <a:gd name="T37" fmla="*/ 237 h 1010"/>
              <a:gd name="T38" fmla="*/ 99 w 308"/>
              <a:gd name="T39" fmla="*/ 101 h 1010"/>
              <a:gd name="T40" fmla="*/ 96 w 308"/>
              <a:gd name="T41" fmla="*/ 89 h 1010"/>
              <a:gd name="T42" fmla="*/ 95 w 308"/>
              <a:gd name="T43" fmla="*/ 20 h 1010"/>
              <a:gd name="T44" fmla="*/ 113 w 308"/>
              <a:gd name="T45" fmla="*/ 1 h 1010"/>
              <a:gd name="T46" fmla="*/ 159 w 308"/>
              <a:gd name="T47" fmla="*/ 1 h 1010"/>
              <a:gd name="T48" fmla="*/ 159 w 308"/>
              <a:gd name="T49" fmla="*/ 1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1010">
                <a:moveTo>
                  <a:pt x="159" y="1"/>
                </a:moveTo>
                <a:cubicBezTo>
                  <a:pt x="174" y="1"/>
                  <a:pt x="188" y="0"/>
                  <a:pt x="202" y="1"/>
                </a:cubicBezTo>
                <a:cubicBezTo>
                  <a:pt x="216" y="2"/>
                  <a:pt x="222" y="9"/>
                  <a:pt x="222" y="23"/>
                </a:cubicBezTo>
                <a:cubicBezTo>
                  <a:pt x="222" y="43"/>
                  <a:pt x="230" y="71"/>
                  <a:pt x="222" y="86"/>
                </a:cubicBezTo>
                <a:cubicBezTo>
                  <a:pt x="214" y="103"/>
                  <a:pt x="226" y="188"/>
                  <a:pt x="242" y="230"/>
                </a:cubicBezTo>
                <a:cubicBezTo>
                  <a:pt x="249" y="249"/>
                  <a:pt x="256" y="269"/>
                  <a:pt x="264" y="288"/>
                </a:cubicBezTo>
                <a:cubicBezTo>
                  <a:pt x="296" y="357"/>
                  <a:pt x="302" y="432"/>
                  <a:pt x="304" y="506"/>
                </a:cubicBezTo>
                <a:cubicBezTo>
                  <a:pt x="307" y="573"/>
                  <a:pt x="300" y="640"/>
                  <a:pt x="287" y="707"/>
                </a:cubicBezTo>
                <a:cubicBezTo>
                  <a:pt x="277" y="761"/>
                  <a:pt x="279" y="814"/>
                  <a:pt x="297" y="867"/>
                </a:cubicBezTo>
                <a:cubicBezTo>
                  <a:pt x="304" y="887"/>
                  <a:pt x="305" y="909"/>
                  <a:pt x="307" y="930"/>
                </a:cubicBezTo>
                <a:cubicBezTo>
                  <a:pt x="308" y="958"/>
                  <a:pt x="292" y="978"/>
                  <a:pt x="267" y="989"/>
                </a:cubicBezTo>
                <a:cubicBezTo>
                  <a:pt x="251" y="996"/>
                  <a:pt x="233" y="1001"/>
                  <a:pt x="215" y="1003"/>
                </a:cubicBezTo>
                <a:cubicBezTo>
                  <a:pt x="168" y="1009"/>
                  <a:pt x="120" y="1010"/>
                  <a:pt x="73" y="998"/>
                </a:cubicBezTo>
                <a:cubicBezTo>
                  <a:pt x="20" y="984"/>
                  <a:pt x="0" y="949"/>
                  <a:pt x="11" y="896"/>
                </a:cubicBezTo>
                <a:cubicBezTo>
                  <a:pt x="12" y="888"/>
                  <a:pt x="15" y="880"/>
                  <a:pt x="17" y="872"/>
                </a:cubicBezTo>
                <a:cubicBezTo>
                  <a:pt x="39" y="815"/>
                  <a:pt x="40" y="756"/>
                  <a:pt x="28" y="697"/>
                </a:cubicBezTo>
                <a:cubicBezTo>
                  <a:pt x="13" y="620"/>
                  <a:pt x="11" y="543"/>
                  <a:pt x="14" y="466"/>
                </a:cubicBezTo>
                <a:cubicBezTo>
                  <a:pt x="15" y="446"/>
                  <a:pt x="20" y="426"/>
                  <a:pt x="22" y="407"/>
                </a:cubicBezTo>
                <a:cubicBezTo>
                  <a:pt x="27" y="347"/>
                  <a:pt x="49" y="292"/>
                  <a:pt x="71" y="237"/>
                </a:cubicBezTo>
                <a:cubicBezTo>
                  <a:pt x="90" y="192"/>
                  <a:pt x="101" y="120"/>
                  <a:pt x="99" y="101"/>
                </a:cubicBezTo>
                <a:cubicBezTo>
                  <a:pt x="98" y="98"/>
                  <a:pt x="97" y="91"/>
                  <a:pt x="96" y="89"/>
                </a:cubicBezTo>
                <a:cubicBezTo>
                  <a:pt x="85" y="63"/>
                  <a:pt x="96" y="43"/>
                  <a:pt x="95" y="20"/>
                </a:cubicBezTo>
                <a:cubicBezTo>
                  <a:pt x="95" y="8"/>
                  <a:pt x="101" y="1"/>
                  <a:pt x="113" y="1"/>
                </a:cubicBezTo>
                <a:cubicBezTo>
                  <a:pt x="129" y="1"/>
                  <a:pt x="144" y="1"/>
                  <a:pt x="159" y="1"/>
                </a:cubicBezTo>
                <a:cubicBezTo>
                  <a:pt x="159" y="1"/>
                  <a:pt x="159" y="1"/>
                  <a:pt x="159" y="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Rectangle 7"/>
          <p:cNvSpPr/>
          <p:nvPr/>
        </p:nvSpPr>
        <p:spPr bwMode="auto">
          <a:xfrm>
            <a:off x="10129864" y="3411953"/>
            <a:ext cx="1343392" cy="832396"/>
          </a:xfrm>
          <a:custGeom>
            <a:avLst/>
            <a:gdLst/>
            <a:ahLst/>
            <a:cxnLst/>
            <a:rect l="l" t="t" r="r" b="b"/>
            <a:pathLst>
              <a:path w="1340123" h="832514">
                <a:moveTo>
                  <a:pt x="40939" y="0"/>
                </a:moveTo>
                <a:lnTo>
                  <a:pt x="1303775" y="0"/>
                </a:lnTo>
                <a:cubicBezTo>
                  <a:pt x="1325438" y="147645"/>
                  <a:pt x="1333004" y="297388"/>
                  <a:pt x="1337034" y="446248"/>
                </a:cubicBezTo>
                <a:cubicBezTo>
                  <a:pt x="1342810" y="575040"/>
                  <a:pt x="1340514" y="703833"/>
                  <a:pt x="1329915" y="832514"/>
                </a:cubicBezTo>
                <a:lnTo>
                  <a:pt x="9847" y="832514"/>
                </a:lnTo>
                <a:cubicBezTo>
                  <a:pt x="-2828" y="642676"/>
                  <a:pt x="-2062" y="452772"/>
                  <a:pt x="5349" y="262867"/>
                </a:cubicBezTo>
                <a:cubicBezTo>
                  <a:pt x="9807" y="173858"/>
                  <a:pt x="31574" y="84850"/>
                  <a:pt x="40939" y="0"/>
                </a:cubicBezTo>
                <a:close/>
              </a:path>
            </a:pathLst>
          </a:custGeom>
          <a:solidFill>
            <a:srgbClr val="FF1000"/>
          </a:solid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7" name="Rectangle 46"/>
          <p:cNvSpPr/>
          <p:nvPr/>
        </p:nvSpPr>
        <p:spPr bwMode="auto">
          <a:xfrm>
            <a:off x="8806846" y="3459086"/>
            <a:ext cx="325848" cy="956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5" name="Rectangle 44"/>
          <p:cNvSpPr/>
          <p:nvPr/>
        </p:nvSpPr>
        <p:spPr>
          <a:xfrm>
            <a:off x="4270007" y="1435762"/>
            <a:ext cx="3363156" cy="750819"/>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600"/>
              </a:spcAft>
              <a:buClrTx/>
              <a:buSzTx/>
              <a:buFontTx/>
              <a:buNone/>
              <a:tabLst/>
              <a:defRPr/>
            </a:pPr>
            <a:r>
              <a:rPr kumimoji="0" lang="en-US" sz="1428" b="0" i="0" u="none" strike="noStrike" kern="0" cap="none" spc="0" normalizeH="0" baseline="0" noProof="0" dirty="0">
                <a:ln>
                  <a:noFill/>
                </a:ln>
                <a:solidFill>
                  <a:schemeClr val="bg1"/>
                </a:solidFill>
                <a:effectLst/>
                <a:uLnTx/>
                <a:uFillTx/>
              </a:rPr>
              <a:t>Usage rights and symmetric </a:t>
            </a:r>
            <a:br>
              <a:rPr kumimoji="0" lang="en-US" sz="1428" b="0" i="0" u="none" strike="noStrike" kern="0" cap="none" spc="0" normalizeH="0" baseline="0" noProof="0" dirty="0">
                <a:ln>
                  <a:noFill/>
                </a:ln>
                <a:solidFill>
                  <a:schemeClr val="bg1"/>
                </a:solidFill>
                <a:effectLst/>
                <a:uLnTx/>
                <a:uFillTx/>
              </a:rPr>
            </a:br>
            <a:r>
              <a:rPr kumimoji="0" lang="en-US" sz="1428" b="0" i="0" u="none" strike="noStrike" kern="0" cap="none" spc="0" normalizeH="0" baseline="0" noProof="0" dirty="0">
                <a:ln>
                  <a:noFill/>
                </a:ln>
                <a:solidFill>
                  <a:schemeClr val="bg1"/>
                </a:solidFill>
                <a:effectLst/>
                <a:uLnTx/>
                <a:uFillTx/>
              </a:rPr>
              <a:t>key stored in file as “license”</a:t>
            </a:r>
            <a:endParaRPr kumimoji="0" lang="en-US" sz="1428" b="1" i="0" u="none" strike="noStrike" kern="0" cap="none" spc="0" normalizeH="0" baseline="0" noProof="0" dirty="0">
              <a:ln>
                <a:noFill/>
              </a:ln>
              <a:solidFill>
                <a:schemeClr val="bg1"/>
              </a:solidFill>
              <a:effectLst/>
              <a:uLnTx/>
              <a:uFillTx/>
            </a:endParaRPr>
          </a:p>
          <a:p>
            <a:pPr marL="0" marR="0" lvl="0" indent="0" algn="ctr" defTabSz="932597" eaLnBrk="1" fontAlgn="auto" latinLnBrk="0" hangingPunct="1">
              <a:lnSpc>
                <a:spcPct val="100000"/>
              </a:lnSpc>
              <a:spcBef>
                <a:spcPts val="0"/>
              </a:spcBef>
              <a:spcAft>
                <a:spcPts val="600"/>
              </a:spcAft>
              <a:buClrTx/>
              <a:buSzTx/>
              <a:buFontTx/>
              <a:buNone/>
              <a:tabLst/>
              <a:defRPr/>
            </a:pPr>
            <a:endParaRPr kumimoji="0" lang="en-US" sz="1428" b="1" i="0" u="none" strike="noStrike" kern="0" cap="none" spc="0" normalizeH="0" baseline="0" noProof="0" dirty="0">
              <a:ln>
                <a:noFill/>
              </a:ln>
              <a:solidFill>
                <a:schemeClr val="bg1"/>
              </a:solidFill>
              <a:effectLst/>
              <a:uLnTx/>
              <a:uFillTx/>
            </a:endParaRPr>
          </a:p>
        </p:txBody>
      </p:sp>
      <p:cxnSp>
        <p:nvCxnSpPr>
          <p:cNvPr id="5" name="Straight Connector 4"/>
          <p:cNvCxnSpPr/>
          <p:nvPr/>
        </p:nvCxnSpPr>
        <p:spPr>
          <a:xfrm>
            <a:off x="5992815" y="2065447"/>
            <a:ext cx="0" cy="915422"/>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85283" y="6034363"/>
            <a:ext cx="2578246" cy="448228"/>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600"/>
              </a:spcAft>
              <a:buClrTx/>
              <a:buSzTx/>
              <a:buFontTx/>
              <a:buNone/>
              <a:tabLst/>
              <a:defRPr/>
            </a:pPr>
            <a:r>
              <a:rPr kumimoji="0" lang="en-US" sz="1428" b="0" i="0" u="none" strike="noStrike" kern="0" cap="none" spc="0" normalizeH="0" baseline="0" noProof="0" dirty="0">
                <a:ln>
                  <a:noFill/>
                </a:ln>
                <a:solidFill>
                  <a:schemeClr val="bg1"/>
                </a:solidFill>
                <a:effectLst/>
                <a:uLnTx/>
                <a:uFillTx/>
              </a:rPr>
              <a:t>Each file is protected by </a:t>
            </a:r>
            <a:br>
              <a:rPr kumimoji="0" lang="en-US" sz="1428" b="0" i="0" u="none" strike="noStrike" kern="0" cap="none" spc="0" normalizeH="0" baseline="0" noProof="0" dirty="0">
                <a:ln>
                  <a:noFill/>
                </a:ln>
                <a:solidFill>
                  <a:schemeClr val="bg1"/>
                </a:solidFill>
                <a:effectLst/>
                <a:uLnTx/>
                <a:uFillTx/>
              </a:rPr>
            </a:br>
            <a:r>
              <a:rPr kumimoji="0" lang="en-US" sz="1428" b="0" i="0" u="none" strike="noStrike" kern="0" cap="none" spc="0" normalizeH="0" baseline="0" noProof="0" dirty="0">
                <a:ln>
                  <a:noFill/>
                </a:ln>
                <a:solidFill>
                  <a:schemeClr val="bg1"/>
                </a:solidFill>
                <a:effectLst/>
                <a:uLnTx/>
                <a:uFillTx/>
              </a:rPr>
              <a:t>a unique AES symmetric </a:t>
            </a:r>
          </a:p>
        </p:txBody>
      </p:sp>
      <p:cxnSp>
        <p:nvCxnSpPr>
          <p:cNvPr id="52" name="Straight Connector 51"/>
          <p:cNvCxnSpPr/>
          <p:nvPr/>
        </p:nvCxnSpPr>
        <p:spPr>
          <a:xfrm>
            <a:off x="6036653" y="5281369"/>
            <a:ext cx="0" cy="696779"/>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071191" y="1431071"/>
            <a:ext cx="1956947" cy="672342"/>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600"/>
              </a:spcAft>
              <a:buClrTx/>
              <a:buSzTx/>
              <a:buFontTx/>
              <a:buNone/>
              <a:tabLst/>
              <a:defRPr/>
            </a:pPr>
            <a:r>
              <a:rPr kumimoji="0" lang="en-US" sz="1428" b="0" i="0" u="none" strike="noStrike" kern="0" cap="none" spc="0" normalizeH="0" baseline="0" noProof="0" dirty="0">
                <a:ln>
                  <a:noFill/>
                </a:ln>
                <a:solidFill>
                  <a:schemeClr val="bg1"/>
                </a:solidFill>
                <a:effectLst/>
                <a:uLnTx/>
                <a:uFillTx/>
              </a:rPr>
              <a:t>License protected </a:t>
            </a:r>
            <a:br>
              <a:rPr kumimoji="0" lang="en-US" sz="1428" b="0" i="0" u="none" strike="noStrike" kern="0" cap="none" spc="0" normalizeH="0" baseline="0" noProof="0" dirty="0">
                <a:ln>
                  <a:noFill/>
                </a:ln>
                <a:solidFill>
                  <a:schemeClr val="bg1"/>
                </a:solidFill>
                <a:effectLst/>
                <a:uLnTx/>
                <a:uFillTx/>
              </a:rPr>
            </a:br>
            <a:r>
              <a:rPr kumimoji="0" lang="en-US" sz="1428" b="0" i="0" u="none" strike="noStrike" kern="0" cap="none" spc="0" normalizeH="0" baseline="0" noProof="0" dirty="0">
                <a:ln>
                  <a:noFill/>
                </a:ln>
                <a:solidFill>
                  <a:schemeClr val="bg1"/>
                </a:solidFill>
                <a:effectLst/>
                <a:uLnTx/>
                <a:uFillTx/>
              </a:rPr>
              <a:t>by customer-owned RSA key</a:t>
            </a:r>
          </a:p>
        </p:txBody>
      </p:sp>
      <p:cxnSp>
        <p:nvCxnSpPr>
          <p:cNvPr id="56" name="Straight Connector 55"/>
          <p:cNvCxnSpPr/>
          <p:nvPr/>
        </p:nvCxnSpPr>
        <p:spPr>
          <a:xfrm flipH="1">
            <a:off x="7135930" y="2186867"/>
            <a:ext cx="1480022" cy="1441751"/>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Rectangle 40"/>
          <p:cNvSpPr/>
          <p:nvPr/>
        </p:nvSpPr>
        <p:spPr bwMode="auto">
          <a:xfrm>
            <a:off x="6148774" y="3361740"/>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sp>
        <p:nvSpPr>
          <p:cNvPr id="60" name="Rectangle 59"/>
          <p:cNvSpPr/>
          <p:nvPr/>
        </p:nvSpPr>
        <p:spPr>
          <a:xfrm>
            <a:off x="10223123" y="3440942"/>
            <a:ext cx="1156872" cy="705891"/>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Water</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Sugar</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99" b="1" i="0" u="none" strike="noStrike" kern="0" cap="none" spc="100" normalizeH="0" baseline="0" noProof="0" dirty="0">
                <a:ln>
                  <a:noFill/>
                </a:ln>
                <a:solidFill>
                  <a:schemeClr val="bg1"/>
                </a:solidFill>
                <a:effectLst/>
                <a:uLnTx/>
                <a:uFillTx/>
              </a:rPr>
              <a:t>Brown #16</a:t>
            </a:r>
          </a:p>
        </p:txBody>
      </p:sp>
      <p:sp>
        <p:nvSpPr>
          <p:cNvPr id="64" name="Rectangle 40"/>
          <p:cNvSpPr/>
          <p:nvPr/>
        </p:nvSpPr>
        <p:spPr bwMode="auto">
          <a:xfrm>
            <a:off x="6405894" y="3611697"/>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grpSp>
        <p:nvGrpSpPr>
          <p:cNvPr id="41" name="Group 40"/>
          <p:cNvGrpSpPr/>
          <p:nvPr/>
        </p:nvGrpSpPr>
        <p:grpSpPr>
          <a:xfrm>
            <a:off x="2880638" y="3414296"/>
            <a:ext cx="860179" cy="860181"/>
            <a:chOff x="3847555" y="2368152"/>
            <a:chExt cx="554762" cy="554762"/>
          </a:xfrm>
        </p:grpSpPr>
        <p:sp>
          <p:nvSpPr>
            <p:cNvPr id="53" name="Oval 52"/>
            <p:cNvSpPr/>
            <p:nvPr/>
          </p:nvSpPr>
          <p:spPr bwMode="auto">
            <a:xfrm>
              <a:off x="3847555" y="2368152"/>
              <a:ext cx="554762" cy="554762"/>
            </a:xfrm>
            <a:prstGeom prst="ellipse">
              <a:avLst/>
            </a:prstGeom>
            <a:solidFill>
              <a:schemeClr val="bg1"/>
            </a:solid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54" name="Group 53"/>
            <p:cNvGrpSpPr/>
            <p:nvPr/>
          </p:nvGrpSpPr>
          <p:grpSpPr>
            <a:xfrm>
              <a:off x="4013237" y="2447988"/>
              <a:ext cx="223398" cy="395090"/>
              <a:chOff x="6554038" y="2058379"/>
              <a:chExt cx="627954" cy="1110568"/>
            </a:xfrm>
            <a:solidFill>
              <a:schemeClr val="accent1"/>
            </a:solidFill>
          </p:grpSpPr>
          <p:sp>
            <p:nvSpPr>
              <p:cNvPr id="57" name="Freeform 19"/>
              <p:cNvSpPr>
                <a:spLocks/>
              </p:cNvSpPr>
              <p:nvPr/>
            </p:nvSpPr>
            <p:spPr bwMode="auto">
              <a:xfrm>
                <a:off x="6652791" y="2058379"/>
                <a:ext cx="432427" cy="423973"/>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58" name="Freeform 20"/>
              <p:cNvSpPr>
                <a:spLocks noEditPoints="1"/>
              </p:cNvSpPr>
              <p:nvPr/>
            </p:nvSpPr>
            <p:spPr bwMode="auto">
              <a:xfrm>
                <a:off x="6554038" y="2518507"/>
                <a:ext cx="627954" cy="65044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cxnSp>
        <p:nvCxnSpPr>
          <p:cNvPr id="65" name="Straight Connector 64"/>
          <p:cNvCxnSpPr/>
          <p:nvPr/>
        </p:nvCxnSpPr>
        <p:spPr>
          <a:xfrm>
            <a:off x="7710038" y="3862435"/>
            <a:ext cx="2244677" cy="0"/>
          </a:xfrm>
          <a:prstGeom prst="line">
            <a:avLst/>
          </a:prstGeom>
          <a:ln w="31750" cap="rnd">
            <a:solidFill>
              <a:schemeClr val="accent3"/>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110209" y="4415419"/>
            <a:ext cx="1297877" cy="224114"/>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chemeClr val="bg1"/>
                </a:solidFill>
                <a:effectLst/>
                <a:uLnTx/>
                <a:uFillTx/>
              </a:rPr>
              <a:t>UNPROTECT</a:t>
            </a:r>
          </a:p>
        </p:txBody>
      </p:sp>
      <p:grpSp>
        <p:nvGrpSpPr>
          <p:cNvPr id="11" name="Group 10"/>
          <p:cNvGrpSpPr/>
          <p:nvPr/>
        </p:nvGrpSpPr>
        <p:grpSpPr>
          <a:xfrm>
            <a:off x="8320296" y="3414296"/>
            <a:ext cx="860179" cy="860181"/>
            <a:chOff x="8157029" y="3347653"/>
            <a:chExt cx="843389" cy="843391"/>
          </a:xfrm>
        </p:grpSpPr>
        <p:grpSp>
          <p:nvGrpSpPr>
            <p:cNvPr id="66" name="Group 65"/>
            <p:cNvGrpSpPr/>
            <p:nvPr/>
          </p:nvGrpSpPr>
          <p:grpSpPr>
            <a:xfrm>
              <a:off x="8157029" y="3347653"/>
              <a:ext cx="843389" cy="843391"/>
              <a:chOff x="3847555" y="2368152"/>
              <a:chExt cx="554762" cy="554762"/>
            </a:xfrm>
          </p:grpSpPr>
          <p:sp>
            <p:nvSpPr>
              <p:cNvPr id="67" name="Oval 66"/>
              <p:cNvSpPr/>
              <p:nvPr/>
            </p:nvSpPr>
            <p:spPr bwMode="auto">
              <a:xfrm>
                <a:off x="3847555" y="2368152"/>
                <a:ext cx="554762" cy="554762"/>
              </a:xfrm>
              <a:prstGeom prst="ellipse">
                <a:avLst/>
              </a:prstGeom>
              <a:solidFill>
                <a:schemeClr val="bg1"/>
              </a:solid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68" name="Group 67"/>
              <p:cNvGrpSpPr/>
              <p:nvPr/>
            </p:nvGrpSpPr>
            <p:grpSpPr>
              <a:xfrm>
                <a:off x="4013237" y="2447988"/>
                <a:ext cx="223398" cy="418472"/>
                <a:chOff x="6554038" y="2058377"/>
                <a:chExt cx="627954" cy="1176292"/>
              </a:xfrm>
              <a:solidFill>
                <a:schemeClr val="accent1"/>
              </a:solidFill>
            </p:grpSpPr>
            <p:sp>
              <p:nvSpPr>
                <p:cNvPr id="69" name="Freeform 19"/>
                <p:cNvSpPr>
                  <a:spLocks/>
                </p:cNvSpPr>
                <p:nvPr/>
              </p:nvSpPr>
              <p:spPr bwMode="auto">
                <a:xfrm>
                  <a:off x="6652791" y="2058377"/>
                  <a:ext cx="432427" cy="525849"/>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0" name="Freeform 20"/>
                <p:cNvSpPr>
                  <a:spLocks noEditPoints="1"/>
                </p:cNvSpPr>
                <p:nvPr/>
              </p:nvSpPr>
              <p:spPr bwMode="auto">
                <a:xfrm>
                  <a:off x="6554038" y="2584228"/>
                  <a:ext cx="627954" cy="650441"/>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sp>
          <p:nvSpPr>
            <p:cNvPr id="9" name="Rectangle 8"/>
            <p:cNvSpPr/>
            <p:nvPr/>
          </p:nvSpPr>
          <p:spPr bwMode="auto">
            <a:xfrm>
              <a:off x="8587234" y="3640182"/>
              <a:ext cx="225840" cy="11321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73" name="Group 72"/>
          <p:cNvGrpSpPr/>
          <p:nvPr/>
        </p:nvGrpSpPr>
        <p:grpSpPr>
          <a:xfrm>
            <a:off x="11502989" y="219020"/>
            <a:ext cx="424175" cy="750177"/>
            <a:chOff x="12548790" y="-1264290"/>
            <a:chExt cx="5541963" cy="9801225"/>
          </a:xfrm>
          <a:solidFill>
            <a:srgbClr val="002050"/>
          </a:solidFill>
        </p:grpSpPr>
        <p:sp>
          <p:nvSpPr>
            <p:cNvPr id="74"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5"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44" name="Title 3"/>
          <p:cNvSpPr>
            <a:spLocks noGrp="1"/>
          </p:cNvSpPr>
          <p:nvPr>
            <p:ph type="title"/>
          </p:nvPr>
        </p:nvSpPr>
        <p:spPr>
          <a:xfrm>
            <a:off x="275483" y="295276"/>
            <a:ext cx="11887100" cy="917575"/>
          </a:xfrm>
        </p:spPr>
        <p:txBody>
          <a:bodyPr/>
          <a:lstStyle/>
          <a:p>
            <a:r>
              <a:rPr lang="en-US" dirty="0"/>
              <a:t>How Protection Works</a:t>
            </a:r>
          </a:p>
        </p:txBody>
      </p:sp>
    </p:spTree>
    <p:extLst>
      <p:ext uri="{BB962C8B-B14F-4D97-AF65-F5344CB8AC3E}">
        <p14:creationId xmlns:p14="http://schemas.microsoft.com/office/powerpoint/2010/main" val="30645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1738" y="2527007"/>
            <a:ext cx="3066671" cy="693159"/>
            <a:chOff x="9082139" y="2105795"/>
            <a:chExt cx="3067105" cy="693256"/>
          </a:xfrm>
        </p:grpSpPr>
        <p:grpSp>
          <p:nvGrpSpPr>
            <p:cNvPr id="6" name="Group 5"/>
            <p:cNvGrpSpPr/>
            <p:nvPr/>
          </p:nvGrpSpPr>
          <p:grpSpPr>
            <a:xfrm>
              <a:off x="9082139" y="2105795"/>
              <a:ext cx="3067105" cy="672436"/>
              <a:chOff x="9082139" y="2105795"/>
              <a:chExt cx="3067105" cy="672436"/>
            </a:xfrm>
          </p:grpSpPr>
          <p:grpSp>
            <p:nvGrpSpPr>
              <p:cNvPr id="12" name="Group 11"/>
              <p:cNvGrpSpPr/>
              <p:nvPr/>
            </p:nvGrpSpPr>
            <p:grpSpPr>
              <a:xfrm>
                <a:off x="9082139" y="2175842"/>
                <a:ext cx="1076446" cy="536549"/>
                <a:chOff x="8862044" y="2255767"/>
                <a:chExt cx="1124750" cy="536549"/>
              </a:xfrm>
            </p:grpSpPr>
            <p:sp>
              <p:nvSpPr>
                <p:cNvPr id="68" name="Rectangle 67"/>
                <p:cNvSpPr/>
                <p:nvPr/>
              </p:nvSpPr>
              <p:spPr bwMode="auto">
                <a:xfrm>
                  <a:off x="8862044" y="2255767"/>
                  <a:ext cx="1124750" cy="536549"/>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36717" rIns="182854" bIns="146283" numCol="1" spcCol="0" rtlCol="0" fromWordArt="0" anchor="ctr"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cs typeface="Consolas" panose="020B0609020204030204" pitchFamily="49" charset="0"/>
                    </a:rPr>
                    <a:t>Use rights</a:t>
                  </a:r>
                  <a:br>
                    <a:rPr kumimoji="0" lang="en-US" sz="900" b="1" i="0" u="none" strike="noStrike" kern="0" cap="none" spc="0" normalizeH="0" baseline="0" noProof="0" dirty="0">
                      <a:ln>
                        <a:noFill/>
                      </a:ln>
                      <a:solidFill>
                        <a:schemeClr val="bg1"/>
                      </a:solidFill>
                      <a:effectLst/>
                      <a:uLnTx/>
                      <a:uFillTx/>
                      <a:cs typeface="Consolas" panose="020B0609020204030204" pitchFamily="49" charset="0"/>
                    </a:rPr>
                  </a:br>
                  <a:r>
                    <a:rPr kumimoji="0" lang="en-US" sz="900" b="1" i="0" u="none" strike="noStrike" kern="0" cap="none" spc="0" normalizeH="0" baseline="0" noProof="0" dirty="0">
                      <a:ln>
                        <a:noFill/>
                      </a:ln>
                      <a:solidFill>
                        <a:schemeClr val="bg1"/>
                      </a:solidFill>
                      <a:effectLst/>
                      <a:uLnTx/>
                      <a:uFillTx/>
                      <a:cs typeface="Consolas" panose="020B0609020204030204" pitchFamily="49" charset="0"/>
                    </a:rPr>
                    <a:t>+</a:t>
                  </a:r>
                  <a:endParaRPr kumimoji="0" lang="en-US" sz="1099" b="1" i="0" u="none" strike="noStrike" kern="0" cap="none" spc="0" normalizeH="0" baseline="0" noProof="0" dirty="0">
                    <a:ln>
                      <a:noFill/>
                    </a:ln>
                    <a:solidFill>
                      <a:schemeClr val="bg1"/>
                    </a:solidFill>
                    <a:effectLst/>
                    <a:uLnTx/>
                    <a:uFillTx/>
                    <a:cs typeface="Consolas" panose="020B0609020204030204" pitchFamily="49" charset="0"/>
                  </a:endParaRPr>
                </a:p>
              </p:txBody>
            </p:sp>
            <p:sp>
              <p:nvSpPr>
                <p:cNvPr id="71" name="Rectangle 40"/>
                <p:cNvSpPr/>
                <p:nvPr/>
              </p:nvSpPr>
              <p:spPr bwMode="auto">
                <a:xfrm>
                  <a:off x="9217275" y="2577291"/>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sp>
            <p:nvSpPr>
              <p:cNvPr id="76" name="Rectangle 75"/>
              <p:cNvSpPr/>
              <p:nvPr/>
            </p:nvSpPr>
            <p:spPr>
              <a:xfrm>
                <a:off x="10396495" y="2105795"/>
                <a:ext cx="1752749" cy="672436"/>
              </a:xfrm>
              <a:prstGeom prst="rect">
                <a:avLst/>
              </a:prstGeom>
            </p:spPr>
            <p:txBody>
              <a:bodyPr wrap="square" lIns="0" tIns="0" rIns="0" bIns="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chemeClr val="bg1"/>
                    </a:solidFill>
                    <a:effectLst/>
                    <a:uLnTx/>
                    <a:uFillTx/>
                  </a:rPr>
                  <a:t>Azure RMS never sees the file content, only the license</a:t>
                </a:r>
              </a:p>
            </p:txBody>
          </p:sp>
        </p:grpSp>
        <p:sp>
          <p:nvSpPr>
            <p:cNvPr id="64" name="Rectangle 40"/>
            <p:cNvSpPr/>
            <p:nvPr/>
          </p:nvSpPr>
          <p:spPr bwMode="auto">
            <a:xfrm>
              <a:off x="9771901" y="2640903"/>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sp>
        <p:nvSpPr>
          <p:cNvPr id="69" name="Freeform 38"/>
          <p:cNvSpPr>
            <a:spLocks/>
          </p:cNvSpPr>
          <p:nvPr/>
        </p:nvSpPr>
        <p:spPr bwMode="auto">
          <a:xfrm>
            <a:off x="9239424" y="3443486"/>
            <a:ext cx="2490348" cy="163754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5" name="Freeform 32"/>
          <p:cNvSpPr>
            <a:spLocks noEditPoints="1"/>
          </p:cNvSpPr>
          <p:nvPr/>
        </p:nvSpPr>
        <p:spPr bwMode="auto">
          <a:xfrm>
            <a:off x="1091144" y="3044013"/>
            <a:ext cx="1700377" cy="2173624"/>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3" name="Rectangle 72"/>
          <p:cNvSpPr/>
          <p:nvPr/>
        </p:nvSpPr>
        <p:spPr bwMode="auto">
          <a:xfrm>
            <a:off x="444326" y="1597929"/>
            <a:ext cx="7955499" cy="4930294"/>
          </a:xfrm>
          <a:prstGeom prst="rect">
            <a:avLst/>
          </a:prstGeom>
          <a:noFill/>
          <a:ln w="28575" cap="rnd">
            <a:solidFill>
              <a:schemeClr val="bg2">
                <a:lumMod val="20000"/>
                <a:lumOff val="8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274281"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endParaRPr kumimoji="0" lang="en-US" sz="1632" b="1" i="0" u="none" strike="noStrike" kern="0" cap="none" spc="31" normalizeH="0" baseline="0" noProof="0" dirty="0">
              <a:ln>
                <a:noFill/>
              </a:ln>
              <a:solidFill>
                <a:schemeClr val="bg1"/>
              </a:solidFill>
              <a:effectLst/>
              <a:uLnTx/>
              <a:uFillTx/>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How Protection Works</a:t>
            </a:r>
          </a:p>
        </p:txBody>
      </p:sp>
      <p:sp>
        <p:nvSpPr>
          <p:cNvPr id="3" name="Rectangle 2"/>
          <p:cNvSpPr/>
          <p:nvPr/>
        </p:nvSpPr>
        <p:spPr bwMode="auto">
          <a:xfrm>
            <a:off x="3788437" y="3157851"/>
            <a:ext cx="1431846" cy="20130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sp>
        <p:nvSpPr>
          <p:cNvPr id="50" name="Rectangle 49"/>
          <p:cNvSpPr/>
          <p:nvPr/>
        </p:nvSpPr>
        <p:spPr>
          <a:xfrm>
            <a:off x="3649786" y="5444898"/>
            <a:ext cx="1749468" cy="448228"/>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chemeClr val="bg1"/>
                </a:solidFill>
                <a:effectLst/>
                <a:uLnTx/>
                <a:uFillTx/>
              </a:rPr>
              <a:t>Apps protected with RMS </a:t>
            </a:r>
            <a:r>
              <a:rPr kumimoji="0" lang="en-US" sz="1428" b="1" i="0" u="none" strike="noStrike" kern="0" cap="none" spc="0" normalizeH="0" baseline="0" noProof="0" dirty="0">
                <a:ln>
                  <a:noFill/>
                </a:ln>
                <a:solidFill>
                  <a:schemeClr val="bg1"/>
                </a:solidFill>
                <a:effectLst/>
                <a:uLnTx/>
                <a:uFillTx/>
              </a:rPr>
              <a:t>enforce rights</a:t>
            </a:r>
          </a:p>
        </p:txBody>
      </p:sp>
      <p:grpSp>
        <p:nvGrpSpPr>
          <p:cNvPr id="139" name="Group 4"/>
          <p:cNvGrpSpPr>
            <a:grpSpLocks noChangeAspect="1"/>
          </p:cNvGrpSpPr>
          <p:nvPr/>
        </p:nvGrpSpPr>
        <p:grpSpPr bwMode="auto">
          <a:xfrm>
            <a:off x="9556750" y="4066531"/>
            <a:ext cx="763080" cy="758270"/>
            <a:chOff x="-660" y="2959"/>
            <a:chExt cx="1586" cy="1576"/>
          </a:xfrm>
          <a:solidFill>
            <a:schemeClr val="accent1"/>
          </a:solidFill>
        </p:grpSpPr>
        <p:sp>
          <p:nvSpPr>
            <p:cNvPr id="14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4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42"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16" name="Group 15"/>
          <p:cNvGrpSpPr/>
          <p:nvPr/>
        </p:nvGrpSpPr>
        <p:grpSpPr>
          <a:xfrm>
            <a:off x="9614482" y="5362468"/>
            <a:ext cx="1857313" cy="992394"/>
            <a:chOff x="9636842" y="5740810"/>
            <a:chExt cx="1876409" cy="1002598"/>
          </a:xfrm>
        </p:grpSpPr>
        <p:sp>
          <p:nvSpPr>
            <p:cNvPr id="143" name="Rectangle 142"/>
            <p:cNvSpPr/>
            <p:nvPr/>
          </p:nvSpPr>
          <p:spPr>
            <a:xfrm>
              <a:off x="9636842" y="6064153"/>
              <a:ext cx="1876409" cy="679255"/>
            </a:xfrm>
            <a:prstGeom prst="rect">
              <a:avLst/>
            </a:prstGeom>
            <a:ln>
              <a:noFill/>
            </a:ln>
          </p:spPr>
          <p:txBody>
            <a:bodyPr wrap="square" lIns="0" tIns="0" rIns="0" bIns="0" anchor="ctr">
              <a:spAutoFit/>
            </a:bodyPr>
            <a:lstStyle/>
            <a:p>
              <a:pPr marL="0" marR="0" lvl="0" indent="0" algn="ctr" defTabSz="1096480" eaLnBrk="1" fontAlgn="base" latinLnBrk="0" hangingPunct="1">
                <a:lnSpc>
                  <a:spcPct val="100000"/>
                </a:lnSpc>
                <a:spcBef>
                  <a:spcPts val="1440"/>
                </a:spcBef>
                <a:spcAft>
                  <a:spcPct val="0"/>
                </a:spcAft>
                <a:buClrTx/>
                <a:buSzTx/>
                <a:buFontTx/>
                <a:buNone/>
                <a:tabLst/>
                <a:defRPr/>
              </a:pPr>
              <a:r>
                <a:rPr kumimoji="0" lang="en-US" sz="1428" b="1" i="0" u="none" strike="noStrike" kern="0" cap="none" spc="0" normalizeH="0" baseline="0" noProof="0" dirty="0">
                  <a:ln>
                    <a:solidFill>
                      <a:srgbClr val="FFFFFF">
                        <a:alpha val="0"/>
                      </a:srgbClr>
                    </a:solidFill>
                  </a:ln>
                  <a:solidFill>
                    <a:schemeClr val="bg1"/>
                  </a:solidFill>
                  <a:effectLst/>
                  <a:uLnTx/>
                  <a:uFillTx/>
                </a:rPr>
                <a:t>Rights Management</a:t>
              </a:r>
              <a:br>
                <a:rPr kumimoji="0" lang="en-US" sz="1428" b="1" i="0" u="none" strike="noStrike" kern="0" cap="none" spc="0" normalizeH="0" baseline="0" noProof="0" dirty="0">
                  <a:ln>
                    <a:solidFill>
                      <a:srgbClr val="FFFFFF">
                        <a:alpha val="0"/>
                      </a:srgbClr>
                    </a:solidFill>
                  </a:ln>
                  <a:solidFill>
                    <a:schemeClr val="bg1"/>
                  </a:solidFill>
                  <a:effectLst/>
                  <a:uLnTx/>
                  <a:uFillTx/>
                </a:rPr>
              </a:br>
              <a:r>
                <a:rPr kumimoji="0" lang="en-US" sz="1428" b="1" i="0" u="none" strike="noStrike" kern="0" cap="none" spc="0" normalizeH="0" baseline="0" noProof="0" dirty="0">
                  <a:ln>
                    <a:solidFill>
                      <a:srgbClr val="FFFFFF">
                        <a:alpha val="0"/>
                      </a:srgbClr>
                    </a:solidFill>
                  </a:ln>
                  <a:solidFill>
                    <a:schemeClr val="bg1"/>
                  </a:solidFill>
                  <a:effectLst/>
                  <a:uLnTx/>
                  <a:uFillTx/>
                </a:rPr>
                <a:t>Active Directory</a:t>
              </a:r>
              <a:br>
                <a:rPr kumimoji="0" lang="en-US" sz="1428" b="1" i="0" u="none" strike="noStrike" kern="0" cap="none" spc="0" normalizeH="0" baseline="0" noProof="0" dirty="0">
                  <a:ln>
                    <a:solidFill>
                      <a:srgbClr val="FFFFFF">
                        <a:alpha val="0"/>
                      </a:srgbClr>
                    </a:solidFill>
                  </a:ln>
                  <a:solidFill>
                    <a:schemeClr val="bg1"/>
                  </a:solidFill>
                  <a:effectLst/>
                  <a:uLnTx/>
                  <a:uFillTx/>
                </a:rPr>
              </a:br>
              <a:r>
                <a:rPr kumimoji="0" lang="en-US" sz="1428" b="1" i="0" u="none" strike="noStrike" kern="0" cap="none" spc="0" normalizeH="0" baseline="0" noProof="0" dirty="0">
                  <a:ln>
                    <a:solidFill>
                      <a:srgbClr val="FFFFFF">
                        <a:alpha val="0"/>
                      </a:srgbClr>
                    </a:solidFill>
                  </a:ln>
                  <a:solidFill>
                    <a:schemeClr val="bg1"/>
                  </a:solidFill>
                  <a:effectLst/>
                  <a:uLnTx/>
                  <a:uFillTx/>
                </a:rPr>
                <a:t>Key Vault</a:t>
              </a:r>
            </a:p>
          </p:txBody>
        </p:sp>
        <p:grpSp>
          <p:nvGrpSpPr>
            <p:cNvPr id="144" name="Group 143"/>
            <p:cNvGrpSpPr>
              <a:grpSpLocks noChangeAspect="1"/>
            </p:cNvGrpSpPr>
            <p:nvPr/>
          </p:nvGrpSpPr>
          <p:grpSpPr bwMode="auto">
            <a:xfrm>
              <a:off x="9654425" y="5740810"/>
              <a:ext cx="1790531" cy="216468"/>
              <a:chOff x="0" y="1640"/>
              <a:chExt cx="6336" cy="766"/>
            </a:xfrm>
          </p:grpSpPr>
          <p:sp>
            <p:nvSpPr>
              <p:cNvPr id="145" name="Freeform 5"/>
              <p:cNvSpPr>
                <a:spLocks/>
              </p:cNvSpPr>
              <p:nvPr/>
            </p:nvSpPr>
            <p:spPr bwMode="auto">
              <a:xfrm>
                <a:off x="0" y="1689"/>
                <a:ext cx="714" cy="705"/>
              </a:xfrm>
              <a:custGeom>
                <a:avLst/>
                <a:gdLst>
                  <a:gd name="T0" fmla="*/ 714 w 714"/>
                  <a:gd name="T1" fmla="*/ 705 h 705"/>
                  <a:gd name="T2" fmla="*/ 633 w 714"/>
                  <a:gd name="T3" fmla="*/ 705 h 705"/>
                  <a:gd name="T4" fmla="*/ 633 w 714"/>
                  <a:gd name="T5" fmla="*/ 130 h 705"/>
                  <a:gd name="T6" fmla="*/ 633 w 714"/>
                  <a:gd name="T7" fmla="*/ 130 h 705"/>
                  <a:gd name="T8" fmla="*/ 377 w 714"/>
                  <a:gd name="T9" fmla="*/ 705 h 705"/>
                  <a:gd name="T10" fmla="*/ 337 w 714"/>
                  <a:gd name="T11" fmla="*/ 705 h 705"/>
                  <a:gd name="T12" fmla="*/ 81 w 714"/>
                  <a:gd name="T13" fmla="*/ 130 h 705"/>
                  <a:gd name="T14" fmla="*/ 81 w 714"/>
                  <a:gd name="T15" fmla="*/ 130 h 705"/>
                  <a:gd name="T16" fmla="*/ 81 w 714"/>
                  <a:gd name="T17" fmla="*/ 705 h 705"/>
                  <a:gd name="T18" fmla="*/ 0 w 714"/>
                  <a:gd name="T19" fmla="*/ 705 h 705"/>
                  <a:gd name="T20" fmla="*/ 0 w 714"/>
                  <a:gd name="T21" fmla="*/ 0 h 705"/>
                  <a:gd name="T22" fmla="*/ 110 w 714"/>
                  <a:gd name="T23" fmla="*/ 0 h 705"/>
                  <a:gd name="T24" fmla="*/ 357 w 714"/>
                  <a:gd name="T25" fmla="*/ 566 h 705"/>
                  <a:gd name="T26" fmla="*/ 361 w 714"/>
                  <a:gd name="T27" fmla="*/ 566 h 705"/>
                  <a:gd name="T28" fmla="*/ 613 w 714"/>
                  <a:gd name="T29" fmla="*/ 0 h 705"/>
                  <a:gd name="T30" fmla="*/ 714 w 714"/>
                  <a:gd name="T31" fmla="*/ 0 h 705"/>
                  <a:gd name="T32" fmla="*/ 714 w 714"/>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4" h="705">
                    <a:moveTo>
                      <a:pt x="714" y="705"/>
                    </a:moveTo>
                    <a:lnTo>
                      <a:pt x="633" y="705"/>
                    </a:lnTo>
                    <a:lnTo>
                      <a:pt x="633" y="130"/>
                    </a:lnTo>
                    <a:lnTo>
                      <a:pt x="633" y="130"/>
                    </a:lnTo>
                    <a:lnTo>
                      <a:pt x="377" y="705"/>
                    </a:lnTo>
                    <a:lnTo>
                      <a:pt x="337" y="705"/>
                    </a:lnTo>
                    <a:lnTo>
                      <a:pt x="81" y="130"/>
                    </a:lnTo>
                    <a:lnTo>
                      <a:pt x="81" y="130"/>
                    </a:lnTo>
                    <a:lnTo>
                      <a:pt x="81" y="705"/>
                    </a:lnTo>
                    <a:lnTo>
                      <a:pt x="0" y="705"/>
                    </a:lnTo>
                    <a:lnTo>
                      <a:pt x="0" y="0"/>
                    </a:lnTo>
                    <a:lnTo>
                      <a:pt x="110" y="0"/>
                    </a:lnTo>
                    <a:lnTo>
                      <a:pt x="357" y="566"/>
                    </a:lnTo>
                    <a:lnTo>
                      <a:pt x="361" y="566"/>
                    </a:lnTo>
                    <a:lnTo>
                      <a:pt x="613" y="0"/>
                    </a:lnTo>
                    <a:lnTo>
                      <a:pt x="714" y="0"/>
                    </a:lnTo>
                    <a:lnTo>
                      <a:pt x="714" y="7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46" name="Freeform 6"/>
              <p:cNvSpPr>
                <a:spLocks noEditPoints="1"/>
              </p:cNvSpPr>
              <p:nvPr/>
            </p:nvSpPr>
            <p:spPr bwMode="auto">
              <a:xfrm>
                <a:off x="844" y="1660"/>
                <a:ext cx="105" cy="734"/>
              </a:xfrm>
              <a:custGeom>
                <a:avLst/>
                <a:gdLst>
                  <a:gd name="T0" fmla="*/ 26 w 26"/>
                  <a:gd name="T1" fmla="*/ 12 h 180"/>
                  <a:gd name="T2" fmla="*/ 23 w 26"/>
                  <a:gd name="T3" fmla="*/ 22 h 180"/>
                  <a:gd name="T4" fmla="*/ 13 w 26"/>
                  <a:gd name="T5" fmla="*/ 25 h 180"/>
                  <a:gd name="T6" fmla="*/ 4 w 26"/>
                  <a:gd name="T7" fmla="*/ 22 h 180"/>
                  <a:gd name="T8" fmla="*/ 0 w 26"/>
                  <a:gd name="T9" fmla="*/ 12 h 180"/>
                  <a:gd name="T10" fmla="*/ 4 w 26"/>
                  <a:gd name="T11" fmla="*/ 3 h 180"/>
                  <a:gd name="T12" fmla="*/ 13 w 26"/>
                  <a:gd name="T13" fmla="*/ 0 h 180"/>
                  <a:gd name="T14" fmla="*/ 23 w 26"/>
                  <a:gd name="T15" fmla="*/ 3 h 180"/>
                  <a:gd name="T16" fmla="*/ 26 w 26"/>
                  <a:gd name="T17" fmla="*/ 12 h 180"/>
                  <a:gd name="T18" fmla="*/ 23 w 26"/>
                  <a:gd name="T19" fmla="*/ 180 h 180"/>
                  <a:gd name="T20" fmla="*/ 3 w 26"/>
                  <a:gd name="T21" fmla="*/ 180 h 180"/>
                  <a:gd name="T22" fmla="*/ 3 w 26"/>
                  <a:gd name="T23" fmla="*/ 57 h 180"/>
                  <a:gd name="T24" fmla="*/ 23 w 26"/>
                  <a:gd name="T25" fmla="*/ 57 h 180"/>
                  <a:gd name="T26" fmla="*/ 23 w 26"/>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80">
                    <a:moveTo>
                      <a:pt x="26" y="12"/>
                    </a:moveTo>
                    <a:cubicBezTo>
                      <a:pt x="26" y="16"/>
                      <a:pt x="25" y="19"/>
                      <a:pt x="23" y="22"/>
                    </a:cubicBezTo>
                    <a:cubicBezTo>
                      <a:pt x="20" y="24"/>
                      <a:pt x="17" y="25"/>
                      <a:pt x="13" y="25"/>
                    </a:cubicBezTo>
                    <a:cubicBezTo>
                      <a:pt x="10" y="25"/>
                      <a:pt x="7" y="24"/>
                      <a:pt x="4" y="22"/>
                    </a:cubicBezTo>
                    <a:cubicBezTo>
                      <a:pt x="2" y="19"/>
                      <a:pt x="0" y="16"/>
                      <a:pt x="0" y="12"/>
                    </a:cubicBezTo>
                    <a:cubicBezTo>
                      <a:pt x="0" y="9"/>
                      <a:pt x="2" y="6"/>
                      <a:pt x="4" y="3"/>
                    </a:cubicBezTo>
                    <a:cubicBezTo>
                      <a:pt x="7" y="1"/>
                      <a:pt x="10" y="0"/>
                      <a:pt x="13" y="0"/>
                    </a:cubicBezTo>
                    <a:cubicBezTo>
                      <a:pt x="17" y="0"/>
                      <a:pt x="20" y="1"/>
                      <a:pt x="23" y="3"/>
                    </a:cubicBezTo>
                    <a:cubicBezTo>
                      <a:pt x="25" y="6"/>
                      <a:pt x="26" y="9"/>
                      <a:pt x="26" y="12"/>
                    </a:cubicBezTo>
                    <a:close/>
                    <a:moveTo>
                      <a:pt x="23" y="180"/>
                    </a:moveTo>
                    <a:cubicBezTo>
                      <a:pt x="3" y="180"/>
                      <a:pt x="3" y="180"/>
                      <a:pt x="3" y="180"/>
                    </a:cubicBezTo>
                    <a:cubicBezTo>
                      <a:pt x="3" y="57"/>
                      <a:pt x="3" y="57"/>
                      <a:pt x="3" y="57"/>
                    </a:cubicBezTo>
                    <a:cubicBezTo>
                      <a:pt x="23" y="57"/>
                      <a:pt x="23" y="57"/>
                      <a:pt x="23" y="57"/>
                    </a:cubicBezTo>
                    <a:lnTo>
                      <a:pt x="23"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47" name="Freeform 7"/>
              <p:cNvSpPr>
                <a:spLocks/>
              </p:cNvSpPr>
              <p:nvPr/>
            </p:nvSpPr>
            <p:spPr bwMode="auto">
              <a:xfrm>
                <a:off x="1030" y="1880"/>
                <a:ext cx="378" cy="526"/>
              </a:xfrm>
              <a:custGeom>
                <a:avLst/>
                <a:gdLst>
                  <a:gd name="T0" fmla="*/ 92 w 93"/>
                  <a:gd name="T1" fmla="*/ 120 h 129"/>
                  <a:gd name="T2" fmla="*/ 58 w 93"/>
                  <a:gd name="T3" fmla="*/ 129 h 129"/>
                  <a:gd name="T4" fmla="*/ 28 w 93"/>
                  <a:gd name="T5" fmla="*/ 121 h 129"/>
                  <a:gd name="T6" fmla="*/ 7 w 93"/>
                  <a:gd name="T7" fmla="*/ 99 h 129"/>
                  <a:gd name="T8" fmla="*/ 0 w 93"/>
                  <a:gd name="T9" fmla="*/ 67 h 129"/>
                  <a:gd name="T10" fmla="*/ 17 w 93"/>
                  <a:gd name="T11" fmla="*/ 18 h 129"/>
                  <a:gd name="T12" fmla="*/ 64 w 93"/>
                  <a:gd name="T13" fmla="*/ 0 h 129"/>
                  <a:gd name="T14" fmla="*/ 93 w 93"/>
                  <a:gd name="T15" fmla="*/ 6 h 129"/>
                  <a:gd name="T16" fmla="*/ 93 w 93"/>
                  <a:gd name="T17" fmla="*/ 26 h 129"/>
                  <a:gd name="T18" fmla="*/ 63 w 93"/>
                  <a:gd name="T19" fmla="*/ 17 h 129"/>
                  <a:gd name="T20" fmla="*/ 32 w 93"/>
                  <a:gd name="T21" fmla="*/ 30 h 129"/>
                  <a:gd name="T22" fmla="*/ 20 w 93"/>
                  <a:gd name="T23" fmla="*/ 66 h 129"/>
                  <a:gd name="T24" fmla="*/ 31 w 93"/>
                  <a:gd name="T25" fmla="*/ 100 h 129"/>
                  <a:gd name="T26" fmla="*/ 62 w 93"/>
                  <a:gd name="T27" fmla="*/ 112 h 129"/>
                  <a:gd name="T28" fmla="*/ 92 w 93"/>
                  <a:gd name="T29" fmla="*/ 102 h 129"/>
                  <a:gd name="T30" fmla="*/ 92 w 93"/>
                  <a:gd name="T31"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29">
                    <a:moveTo>
                      <a:pt x="92" y="120"/>
                    </a:moveTo>
                    <a:cubicBezTo>
                      <a:pt x="83" y="126"/>
                      <a:pt x="71" y="129"/>
                      <a:pt x="58" y="129"/>
                    </a:cubicBezTo>
                    <a:cubicBezTo>
                      <a:pt x="47" y="129"/>
                      <a:pt x="37" y="127"/>
                      <a:pt x="28" y="121"/>
                    </a:cubicBezTo>
                    <a:cubicBezTo>
                      <a:pt x="19" y="116"/>
                      <a:pt x="12" y="109"/>
                      <a:pt x="7" y="99"/>
                    </a:cubicBezTo>
                    <a:cubicBezTo>
                      <a:pt x="2" y="90"/>
                      <a:pt x="0" y="79"/>
                      <a:pt x="0" y="67"/>
                    </a:cubicBezTo>
                    <a:cubicBezTo>
                      <a:pt x="0" y="47"/>
                      <a:pt x="6" y="31"/>
                      <a:pt x="17" y="18"/>
                    </a:cubicBezTo>
                    <a:cubicBezTo>
                      <a:pt x="29" y="6"/>
                      <a:pt x="45" y="0"/>
                      <a:pt x="64" y="0"/>
                    </a:cubicBezTo>
                    <a:cubicBezTo>
                      <a:pt x="75" y="0"/>
                      <a:pt x="84" y="2"/>
                      <a:pt x="93" y="6"/>
                    </a:cubicBezTo>
                    <a:cubicBezTo>
                      <a:pt x="93" y="26"/>
                      <a:pt x="93" y="26"/>
                      <a:pt x="93" y="26"/>
                    </a:cubicBezTo>
                    <a:cubicBezTo>
                      <a:pt x="83" y="20"/>
                      <a:pt x="74" y="17"/>
                      <a:pt x="63" y="17"/>
                    </a:cubicBezTo>
                    <a:cubicBezTo>
                      <a:pt x="50" y="17"/>
                      <a:pt x="40" y="21"/>
                      <a:pt x="32" y="30"/>
                    </a:cubicBezTo>
                    <a:cubicBezTo>
                      <a:pt x="24" y="39"/>
                      <a:pt x="20" y="51"/>
                      <a:pt x="20" y="66"/>
                    </a:cubicBezTo>
                    <a:cubicBezTo>
                      <a:pt x="20" y="80"/>
                      <a:pt x="24" y="91"/>
                      <a:pt x="31" y="100"/>
                    </a:cubicBezTo>
                    <a:cubicBezTo>
                      <a:pt x="39" y="108"/>
                      <a:pt x="49" y="112"/>
                      <a:pt x="62" y="112"/>
                    </a:cubicBezTo>
                    <a:cubicBezTo>
                      <a:pt x="73" y="112"/>
                      <a:pt x="83" y="109"/>
                      <a:pt x="92" y="102"/>
                    </a:cubicBezTo>
                    <a:lnTo>
                      <a:pt x="92"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48" name="Freeform 8"/>
              <p:cNvSpPr>
                <a:spLocks/>
              </p:cNvSpPr>
              <p:nvPr/>
            </p:nvSpPr>
            <p:spPr bwMode="auto">
              <a:xfrm>
                <a:off x="1493" y="1880"/>
                <a:ext cx="263" cy="514"/>
              </a:xfrm>
              <a:custGeom>
                <a:avLst/>
                <a:gdLst>
                  <a:gd name="T0" fmla="*/ 65 w 65"/>
                  <a:gd name="T1" fmla="*/ 23 h 126"/>
                  <a:gd name="T2" fmla="*/ 50 w 65"/>
                  <a:gd name="T3" fmla="*/ 19 h 126"/>
                  <a:gd name="T4" fmla="*/ 28 w 65"/>
                  <a:gd name="T5" fmla="*/ 31 h 126"/>
                  <a:gd name="T6" fmla="*/ 20 w 65"/>
                  <a:gd name="T7" fmla="*/ 63 h 126"/>
                  <a:gd name="T8" fmla="*/ 20 w 65"/>
                  <a:gd name="T9" fmla="*/ 126 h 126"/>
                  <a:gd name="T10" fmla="*/ 0 w 65"/>
                  <a:gd name="T11" fmla="*/ 126 h 126"/>
                  <a:gd name="T12" fmla="*/ 0 w 65"/>
                  <a:gd name="T13" fmla="*/ 3 h 126"/>
                  <a:gd name="T14" fmla="*/ 20 w 65"/>
                  <a:gd name="T15" fmla="*/ 3 h 126"/>
                  <a:gd name="T16" fmla="*/ 20 w 65"/>
                  <a:gd name="T17" fmla="*/ 28 h 126"/>
                  <a:gd name="T18" fmla="*/ 21 w 65"/>
                  <a:gd name="T19" fmla="*/ 28 h 126"/>
                  <a:gd name="T20" fmla="*/ 33 w 65"/>
                  <a:gd name="T21" fmla="*/ 8 h 126"/>
                  <a:gd name="T22" fmla="*/ 53 w 65"/>
                  <a:gd name="T23" fmla="*/ 0 h 126"/>
                  <a:gd name="T24" fmla="*/ 65 w 65"/>
                  <a:gd name="T25" fmla="*/ 2 h 126"/>
                  <a:gd name="T26" fmla="*/ 65 w 65"/>
                  <a:gd name="T27"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6">
                    <a:moveTo>
                      <a:pt x="65" y="23"/>
                    </a:moveTo>
                    <a:cubicBezTo>
                      <a:pt x="61" y="20"/>
                      <a:pt x="56" y="19"/>
                      <a:pt x="50" y="19"/>
                    </a:cubicBezTo>
                    <a:cubicBezTo>
                      <a:pt x="41" y="19"/>
                      <a:pt x="34" y="23"/>
                      <a:pt x="28" y="31"/>
                    </a:cubicBezTo>
                    <a:cubicBezTo>
                      <a:pt x="23" y="39"/>
                      <a:pt x="20" y="50"/>
                      <a:pt x="20" y="63"/>
                    </a:cubicBezTo>
                    <a:cubicBezTo>
                      <a:pt x="20" y="126"/>
                      <a:pt x="20" y="126"/>
                      <a:pt x="20" y="126"/>
                    </a:cubicBezTo>
                    <a:cubicBezTo>
                      <a:pt x="0" y="126"/>
                      <a:pt x="0" y="126"/>
                      <a:pt x="0" y="126"/>
                    </a:cubicBezTo>
                    <a:cubicBezTo>
                      <a:pt x="0" y="3"/>
                      <a:pt x="0" y="3"/>
                      <a:pt x="0" y="3"/>
                    </a:cubicBezTo>
                    <a:cubicBezTo>
                      <a:pt x="20" y="3"/>
                      <a:pt x="20" y="3"/>
                      <a:pt x="20" y="3"/>
                    </a:cubicBezTo>
                    <a:cubicBezTo>
                      <a:pt x="20" y="28"/>
                      <a:pt x="20" y="28"/>
                      <a:pt x="20" y="28"/>
                    </a:cubicBezTo>
                    <a:cubicBezTo>
                      <a:pt x="21" y="28"/>
                      <a:pt x="21" y="28"/>
                      <a:pt x="21" y="28"/>
                    </a:cubicBezTo>
                    <a:cubicBezTo>
                      <a:pt x="23" y="20"/>
                      <a:pt x="28" y="13"/>
                      <a:pt x="33" y="8"/>
                    </a:cubicBezTo>
                    <a:cubicBezTo>
                      <a:pt x="39" y="3"/>
                      <a:pt x="46" y="0"/>
                      <a:pt x="53" y="0"/>
                    </a:cubicBezTo>
                    <a:cubicBezTo>
                      <a:pt x="58" y="0"/>
                      <a:pt x="62" y="1"/>
                      <a:pt x="65" y="2"/>
                    </a:cubicBezTo>
                    <a:lnTo>
                      <a:pt x="6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49" name="Freeform 9"/>
              <p:cNvSpPr>
                <a:spLocks noEditPoints="1"/>
              </p:cNvSpPr>
              <p:nvPr/>
            </p:nvSpPr>
            <p:spPr bwMode="auto">
              <a:xfrm>
                <a:off x="1761" y="1880"/>
                <a:ext cx="490" cy="526"/>
              </a:xfrm>
              <a:custGeom>
                <a:avLst/>
                <a:gdLst>
                  <a:gd name="T0" fmla="*/ 121 w 121"/>
                  <a:gd name="T1" fmla="*/ 64 h 129"/>
                  <a:gd name="T2" fmla="*/ 105 w 121"/>
                  <a:gd name="T3" fmla="*/ 111 h 129"/>
                  <a:gd name="T4" fmla="*/ 60 w 121"/>
                  <a:gd name="T5" fmla="*/ 129 h 129"/>
                  <a:gd name="T6" fmla="*/ 16 w 121"/>
                  <a:gd name="T7" fmla="*/ 112 h 129"/>
                  <a:gd name="T8" fmla="*/ 0 w 121"/>
                  <a:gd name="T9" fmla="*/ 66 h 129"/>
                  <a:gd name="T10" fmla="*/ 17 w 121"/>
                  <a:gd name="T11" fmla="*/ 17 h 129"/>
                  <a:gd name="T12" fmla="*/ 63 w 121"/>
                  <a:gd name="T13" fmla="*/ 0 h 129"/>
                  <a:gd name="T14" fmla="*/ 106 w 121"/>
                  <a:gd name="T15" fmla="*/ 17 h 129"/>
                  <a:gd name="T16" fmla="*/ 121 w 121"/>
                  <a:gd name="T17" fmla="*/ 64 h 129"/>
                  <a:gd name="T18" fmla="*/ 101 w 121"/>
                  <a:gd name="T19" fmla="*/ 65 h 129"/>
                  <a:gd name="T20" fmla="*/ 91 w 121"/>
                  <a:gd name="T21" fmla="*/ 29 h 129"/>
                  <a:gd name="T22" fmla="*/ 61 w 121"/>
                  <a:gd name="T23" fmla="*/ 17 h 129"/>
                  <a:gd name="T24" fmla="*/ 31 w 121"/>
                  <a:gd name="T25" fmla="*/ 29 h 129"/>
                  <a:gd name="T26" fmla="*/ 20 w 121"/>
                  <a:gd name="T27" fmla="*/ 65 h 129"/>
                  <a:gd name="T28" fmla="*/ 31 w 121"/>
                  <a:gd name="T29" fmla="*/ 100 h 129"/>
                  <a:gd name="T30" fmla="*/ 61 w 121"/>
                  <a:gd name="T31" fmla="*/ 112 h 129"/>
                  <a:gd name="T32" fmla="*/ 91 w 121"/>
                  <a:gd name="T33" fmla="*/ 100 h 129"/>
                  <a:gd name="T34" fmla="*/ 101 w 121"/>
                  <a:gd name="T3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9">
                    <a:moveTo>
                      <a:pt x="121" y="64"/>
                    </a:moveTo>
                    <a:cubicBezTo>
                      <a:pt x="121" y="84"/>
                      <a:pt x="116" y="99"/>
                      <a:pt x="105" y="111"/>
                    </a:cubicBezTo>
                    <a:cubicBezTo>
                      <a:pt x="93" y="123"/>
                      <a:pt x="79" y="129"/>
                      <a:pt x="60" y="129"/>
                    </a:cubicBezTo>
                    <a:cubicBezTo>
                      <a:pt x="42" y="129"/>
                      <a:pt x="27" y="123"/>
                      <a:pt x="16" y="112"/>
                    </a:cubicBezTo>
                    <a:cubicBezTo>
                      <a:pt x="5" y="100"/>
                      <a:pt x="0" y="85"/>
                      <a:pt x="0" y="66"/>
                    </a:cubicBezTo>
                    <a:cubicBezTo>
                      <a:pt x="0" y="45"/>
                      <a:pt x="5" y="29"/>
                      <a:pt x="17" y="17"/>
                    </a:cubicBezTo>
                    <a:cubicBezTo>
                      <a:pt x="28" y="6"/>
                      <a:pt x="43" y="0"/>
                      <a:pt x="63" y="0"/>
                    </a:cubicBezTo>
                    <a:cubicBezTo>
                      <a:pt x="81" y="0"/>
                      <a:pt x="95" y="5"/>
                      <a:pt x="106" y="17"/>
                    </a:cubicBezTo>
                    <a:cubicBezTo>
                      <a:pt x="116" y="28"/>
                      <a:pt x="121" y="44"/>
                      <a:pt x="121" y="64"/>
                    </a:cubicBezTo>
                    <a:close/>
                    <a:moveTo>
                      <a:pt x="101" y="65"/>
                    </a:moveTo>
                    <a:cubicBezTo>
                      <a:pt x="101" y="49"/>
                      <a:pt x="98" y="37"/>
                      <a:pt x="91" y="29"/>
                    </a:cubicBezTo>
                    <a:cubicBezTo>
                      <a:pt x="84" y="21"/>
                      <a:pt x="74" y="17"/>
                      <a:pt x="61" y="17"/>
                    </a:cubicBezTo>
                    <a:cubicBezTo>
                      <a:pt x="49" y="17"/>
                      <a:pt x="39" y="21"/>
                      <a:pt x="31" y="29"/>
                    </a:cubicBezTo>
                    <a:cubicBezTo>
                      <a:pt x="24" y="38"/>
                      <a:pt x="20" y="50"/>
                      <a:pt x="20" y="65"/>
                    </a:cubicBezTo>
                    <a:cubicBezTo>
                      <a:pt x="20" y="80"/>
                      <a:pt x="24" y="91"/>
                      <a:pt x="31" y="100"/>
                    </a:cubicBezTo>
                    <a:cubicBezTo>
                      <a:pt x="39" y="108"/>
                      <a:pt x="49" y="112"/>
                      <a:pt x="61" y="112"/>
                    </a:cubicBezTo>
                    <a:cubicBezTo>
                      <a:pt x="74" y="112"/>
                      <a:pt x="84" y="108"/>
                      <a:pt x="91" y="100"/>
                    </a:cubicBezTo>
                    <a:cubicBezTo>
                      <a:pt x="98" y="92"/>
                      <a:pt x="101" y="80"/>
                      <a:pt x="101"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0" name="Freeform 10"/>
              <p:cNvSpPr>
                <a:spLocks/>
              </p:cNvSpPr>
              <p:nvPr/>
            </p:nvSpPr>
            <p:spPr bwMode="auto">
              <a:xfrm>
                <a:off x="2312" y="1880"/>
                <a:ext cx="304" cy="526"/>
              </a:xfrm>
              <a:custGeom>
                <a:avLst/>
                <a:gdLst>
                  <a:gd name="T0" fmla="*/ 75 w 75"/>
                  <a:gd name="T1" fmla="*/ 93 h 129"/>
                  <a:gd name="T2" fmla="*/ 63 w 75"/>
                  <a:gd name="T3" fmla="*/ 119 h 129"/>
                  <a:gd name="T4" fmla="*/ 30 w 75"/>
                  <a:gd name="T5" fmla="*/ 129 h 129"/>
                  <a:gd name="T6" fmla="*/ 0 w 75"/>
                  <a:gd name="T7" fmla="*/ 122 h 129"/>
                  <a:gd name="T8" fmla="*/ 0 w 75"/>
                  <a:gd name="T9" fmla="*/ 100 h 129"/>
                  <a:gd name="T10" fmla="*/ 32 w 75"/>
                  <a:gd name="T11" fmla="*/ 112 h 129"/>
                  <a:gd name="T12" fmla="*/ 55 w 75"/>
                  <a:gd name="T13" fmla="*/ 95 h 129"/>
                  <a:gd name="T14" fmla="*/ 51 w 75"/>
                  <a:gd name="T15" fmla="*/ 84 h 129"/>
                  <a:gd name="T16" fmla="*/ 30 w 75"/>
                  <a:gd name="T17" fmla="*/ 72 h 129"/>
                  <a:gd name="T18" fmla="*/ 7 w 75"/>
                  <a:gd name="T19" fmla="*/ 57 h 129"/>
                  <a:gd name="T20" fmla="*/ 0 w 75"/>
                  <a:gd name="T21" fmla="*/ 35 h 129"/>
                  <a:gd name="T22" fmla="*/ 12 w 75"/>
                  <a:gd name="T23" fmla="*/ 10 h 129"/>
                  <a:gd name="T24" fmla="*/ 43 w 75"/>
                  <a:gd name="T25" fmla="*/ 0 h 129"/>
                  <a:gd name="T26" fmla="*/ 70 w 75"/>
                  <a:gd name="T27" fmla="*/ 5 h 129"/>
                  <a:gd name="T28" fmla="*/ 70 w 75"/>
                  <a:gd name="T29" fmla="*/ 25 h 129"/>
                  <a:gd name="T30" fmla="*/ 42 w 75"/>
                  <a:gd name="T31" fmla="*/ 17 h 129"/>
                  <a:gd name="T32" fmla="*/ 26 w 75"/>
                  <a:gd name="T33" fmla="*/ 21 h 129"/>
                  <a:gd name="T34" fmla="*/ 20 w 75"/>
                  <a:gd name="T35" fmla="*/ 34 h 129"/>
                  <a:gd name="T36" fmla="*/ 25 w 75"/>
                  <a:gd name="T37" fmla="*/ 46 h 129"/>
                  <a:gd name="T38" fmla="*/ 44 w 75"/>
                  <a:gd name="T39" fmla="*/ 57 h 129"/>
                  <a:gd name="T40" fmla="*/ 68 w 75"/>
                  <a:gd name="T41" fmla="*/ 72 h 129"/>
                  <a:gd name="T42" fmla="*/ 75 w 75"/>
                  <a:gd name="T43" fmla="*/ 9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29">
                    <a:moveTo>
                      <a:pt x="75" y="93"/>
                    </a:moveTo>
                    <a:cubicBezTo>
                      <a:pt x="75" y="104"/>
                      <a:pt x="71" y="112"/>
                      <a:pt x="63" y="119"/>
                    </a:cubicBezTo>
                    <a:cubicBezTo>
                      <a:pt x="55" y="126"/>
                      <a:pt x="44" y="129"/>
                      <a:pt x="30" y="129"/>
                    </a:cubicBezTo>
                    <a:cubicBezTo>
                      <a:pt x="19" y="129"/>
                      <a:pt x="8" y="127"/>
                      <a:pt x="0" y="122"/>
                    </a:cubicBezTo>
                    <a:cubicBezTo>
                      <a:pt x="0" y="100"/>
                      <a:pt x="0" y="100"/>
                      <a:pt x="0" y="100"/>
                    </a:cubicBezTo>
                    <a:cubicBezTo>
                      <a:pt x="9" y="108"/>
                      <a:pt x="20" y="112"/>
                      <a:pt x="32" y="112"/>
                    </a:cubicBezTo>
                    <a:cubicBezTo>
                      <a:pt x="47" y="112"/>
                      <a:pt x="55" y="106"/>
                      <a:pt x="55" y="95"/>
                    </a:cubicBezTo>
                    <a:cubicBezTo>
                      <a:pt x="55" y="90"/>
                      <a:pt x="54" y="87"/>
                      <a:pt x="51" y="84"/>
                    </a:cubicBezTo>
                    <a:cubicBezTo>
                      <a:pt x="48" y="81"/>
                      <a:pt x="41" y="77"/>
                      <a:pt x="30" y="72"/>
                    </a:cubicBezTo>
                    <a:cubicBezTo>
                      <a:pt x="19" y="67"/>
                      <a:pt x="11" y="62"/>
                      <a:pt x="7" y="57"/>
                    </a:cubicBezTo>
                    <a:cubicBezTo>
                      <a:pt x="2" y="51"/>
                      <a:pt x="0" y="44"/>
                      <a:pt x="0" y="35"/>
                    </a:cubicBezTo>
                    <a:cubicBezTo>
                      <a:pt x="0" y="25"/>
                      <a:pt x="4" y="17"/>
                      <a:pt x="12" y="10"/>
                    </a:cubicBezTo>
                    <a:cubicBezTo>
                      <a:pt x="20" y="3"/>
                      <a:pt x="31" y="0"/>
                      <a:pt x="43" y="0"/>
                    </a:cubicBezTo>
                    <a:cubicBezTo>
                      <a:pt x="53" y="0"/>
                      <a:pt x="62" y="2"/>
                      <a:pt x="70" y="5"/>
                    </a:cubicBezTo>
                    <a:cubicBezTo>
                      <a:pt x="70" y="25"/>
                      <a:pt x="70" y="25"/>
                      <a:pt x="70" y="25"/>
                    </a:cubicBezTo>
                    <a:cubicBezTo>
                      <a:pt x="62" y="19"/>
                      <a:pt x="52" y="17"/>
                      <a:pt x="42" y="17"/>
                    </a:cubicBezTo>
                    <a:cubicBezTo>
                      <a:pt x="35" y="17"/>
                      <a:pt x="30" y="18"/>
                      <a:pt x="26" y="21"/>
                    </a:cubicBezTo>
                    <a:cubicBezTo>
                      <a:pt x="22" y="25"/>
                      <a:pt x="20" y="29"/>
                      <a:pt x="20" y="34"/>
                    </a:cubicBezTo>
                    <a:cubicBezTo>
                      <a:pt x="20" y="39"/>
                      <a:pt x="22" y="43"/>
                      <a:pt x="25" y="46"/>
                    </a:cubicBezTo>
                    <a:cubicBezTo>
                      <a:pt x="28" y="49"/>
                      <a:pt x="34" y="53"/>
                      <a:pt x="44" y="57"/>
                    </a:cubicBezTo>
                    <a:cubicBezTo>
                      <a:pt x="55" y="62"/>
                      <a:pt x="64" y="67"/>
                      <a:pt x="68" y="72"/>
                    </a:cubicBezTo>
                    <a:cubicBezTo>
                      <a:pt x="73" y="78"/>
                      <a:pt x="75" y="85"/>
                      <a:pt x="7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1" name="Freeform 11"/>
              <p:cNvSpPr>
                <a:spLocks noEditPoints="1"/>
              </p:cNvSpPr>
              <p:nvPr/>
            </p:nvSpPr>
            <p:spPr bwMode="auto">
              <a:xfrm>
                <a:off x="2665" y="1880"/>
                <a:ext cx="495" cy="526"/>
              </a:xfrm>
              <a:custGeom>
                <a:avLst/>
                <a:gdLst>
                  <a:gd name="T0" fmla="*/ 122 w 122"/>
                  <a:gd name="T1" fmla="*/ 64 h 129"/>
                  <a:gd name="T2" fmla="*/ 105 w 122"/>
                  <a:gd name="T3" fmla="*/ 111 h 129"/>
                  <a:gd name="T4" fmla="*/ 60 w 122"/>
                  <a:gd name="T5" fmla="*/ 129 h 129"/>
                  <a:gd name="T6" fmla="*/ 16 w 122"/>
                  <a:gd name="T7" fmla="*/ 112 h 129"/>
                  <a:gd name="T8" fmla="*/ 0 w 122"/>
                  <a:gd name="T9" fmla="*/ 66 h 129"/>
                  <a:gd name="T10" fmla="*/ 17 w 122"/>
                  <a:gd name="T11" fmla="*/ 17 h 129"/>
                  <a:gd name="T12" fmla="*/ 63 w 122"/>
                  <a:gd name="T13" fmla="*/ 0 h 129"/>
                  <a:gd name="T14" fmla="*/ 106 w 122"/>
                  <a:gd name="T15" fmla="*/ 17 h 129"/>
                  <a:gd name="T16" fmla="*/ 122 w 122"/>
                  <a:gd name="T17" fmla="*/ 64 h 129"/>
                  <a:gd name="T18" fmla="*/ 101 w 122"/>
                  <a:gd name="T19" fmla="*/ 65 h 129"/>
                  <a:gd name="T20" fmla="*/ 91 w 122"/>
                  <a:gd name="T21" fmla="*/ 29 h 129"/>
                  <a:gd name="T22" fmla="*/ 62 w 122"/>
                  <a:gd name="T23" fmla="*/ 17 h 129"/>
                  <a:gd name="T24" fmla="*/ 31 w 122"/>
                  <a:gd name="T25" fmla="*/ 29 h 129"/>
                  <a:gd name="T26" fmla="*/ 20 w 122"/>
                  <a:gd name="T27" fmla="*/ 65 h 129"/>
                  <a:gd name="T28" fmla="*/ 32 w 122"/>
                  <a:gd name="T29" fmla="*/ 100 h 129"/>
                  <a:gd name="T30" fmla="*/ 62 w 122"/>
                  <a:gd name="T31" fmla="*/ 112 h 129"/>
                  <a:gd name="T32" fmla="*/ 91 w 122"/>
                  <a:gd name="T33" fmla="*/ 100 h 129"/>
                  <a:gd name="T34" fmla="*/ 101 w 122"/>
                  <a:gd name="T3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29">
                    <a:moveTo>
                      <a:pt x="122" y="64"/>
                    </a:moveTo>
                    <a:cubicBezTo>
                      <a:pt x="122" y="84"/>
                      <a:pt x="116" y="99"/>
                      <a:pt x="105" y="111"/>
                    </a:cubicBezTo>
                    <a:cubicBezTo>
                      <a:pt x="94" y="123"/>
                      <a:pt x="79" y="129"/>
                      <a:pt x="60" y="129"/>
                    </a:cubicBezTo>
                    <a:cubicBezTo>
                      <a:pt x="42" y="129"/>
                      <a:pt x="27" y="123"/>
                      <a:pt x="16" y="112"/>
                    </a:cubicBezTo>
                    <a:cubicBezTo>
                      <a:pt x="6" y="100"/>
                      <a:pt x="0" y="85"/>
                      <a:pt x="0" y="66"/>
                    </a:cubicBezTo>
                    <a:cubicBezTo>
                      <a:pt x="0" y="45"/>
                      <a:pt x="6" y="29"/>
                      <a:pt x="17" y="17"/>
                    </a:cubicBezTo>
                    <a:cubicBezTo>
                      <a:pt x="28" y="6"/>
                      <a:pt x="43" y="0"/>
                      <a:pt x="63" y="0"/>
                    </a:cubicBezTo>
                    <a:cubicBezTo>
                      <a:pt x="81" y="0"/>
                      <a:pt x="96" y="5"/>
                      <a:pt x="106" y="17"/>
                    </a:cubicBezTo>
                    <a:cubicBezTo>
                      <a:pt x="116" y="28"/>
                      <a:pt x="122" y="44"/>
                      <a:pt x="122" y="64"/>
                    </a:cubicBezTo>
                    <a:close/>
                    <a:moveTo>
                      <a:pt x="101" y="65"/>
                    </a:moveTo>
                    <a:cubicBezTo>
                      <a:pt x="101" y="49"/>
                      <a:pt x="98" y="37"/>
                      <a:pt x="91" y="29"/>
                    </a:cubicBezTo>
                    <a:cubicBezTo>
                      <a:pt x="84" y="21"/>
                      <a:pt x="74" y="17"/>
                      <a:pt x="62" y="17"/>
                    </a:cubicBezTo>
                    <a:cubicBezTo>
                      <a:pt x="49" y="17"/>
                      <a:pt x="39" y="21"/>
                      <a:pt x="31" y="29"/>
                    </a:cubicBezTo>
                    <a:cubicBezTo>
                      <a:pt x="24" y="38"/>
                      <a:pt x="20" y="50"/>
                      <a:pt x="20" y="65"/>
                    </a:cubicBezTo>
                    <a:cubicBezTo>
                      <a:pt x="20" y="80"/>
                      <a:pt x="24" y="91"/>
                      <a:pt x="32" y="100"/>
                    </a:cubicBezTo>
                    <a:cubicBezTo>
                      <a:pt x="39" y="108"/>
                      <a:pt x="49" y="112"/>
                      <a:pt x="62" y="112"/>
                    </a:cubicBezTo>
                    <a:cubicBezTo>
                      <a:pt x="74" y="112"/>
                      <a:pt x="84" y="108"/>
                      <a:pt x="91" y="100"/>
                    </a:cubicBezTo>
                    <a:cubicBezTo>
                      <a:pt x="98" y="92"/>
                      <a:pt x="101" y="80"/>
                      <a:pt x="101"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2" name="Freeform 12"/>
              <p:cNvSpPr>
                <a:spLocks/>
              </p:cNvSpPr>
              <p:nvPr/>
            </p:nvSpPr>
            <p:spPr bwMode="auto">
              <a:xfrm>
                <a:off x="3176" y="1640"/>
                <a:ext cx="304" cy="754"/>
              </a:xfrm>
              <a:custGeom>
                <a:avLst/>
                <a:gdLst>
                  <a:gd name="T0" fmla="*/ 75 w 75"/>
                  <a:gd name="T1" fmla="*/ 20 h 185"/>
                  <a:gd name="T2" fmla="*/ 62 w 75"/>
                  <a:gd name="T3" fmla="*/ 16 h 185"/>
                  <a:gd name="T4" fmla="*/ 41 w 75"/>
                  <a:gd name="T5" fmla="*/ 43 h 185"/>
                  <a:gd name="T6" fmla="*/ 41 w 75"/>
                  <a:gd name="T7" fmla="*/ 62 h 185"/>
                  <a:gd name="T8" fmla="*/ 70 w 75"/>
                  <a:gd name="T9" fmla="*/ 62 h 185"/>
                  <a:gd name="T10" fmla="*/ 70 w 75"/>
                  <a:gd name="T11" fmla="*/ 78 h 185"/>
                  <a:gd name="T12" fmla="*/ 41 w 75"/>
                  <a:gd name="T13" fmla="*/ 78 h 185"/>
                  <a:gd name="T14" fmla="*/ 41 w 75"/>
                  <a:gd name="T15" fmla="*/ 185 h 185"/>
                  <a:gd name="T16" fmla="*/ 21 w 75"/>
                  <a:gd name="T17" fmla="*/ 185 h 185"/>
                  <a:gd name="T18" fmla="*/ 21 w 75"/>
                  <a:gd name="T19" fmla="*/ 78 h 185"/>
                  <a:gd name="T20" fmla="*/ 0 w 75"/>
                  <a:gd name="T21" fmla="*/ 78 h 185"/>
                  <a:gd name="T22" fmla="*/ 0 w 75"/>
                  <a:gd name="T23" fmla="*/ 62 h 185"/>
                  <a:gd name="T24" fmla="*/ 21 w 75"/>
                  <a:gd name="T25" fmla="*/ 62 h 185"/>
                  <a:gd name="T26" fmla="*/ 21 w 75"/>
                  <a:gd name="T27" fmla="*/ 42 h 185"/>
                  <a:gd name="T28" fmla="*/ 32 w 75"/>
                  <a:gd name="T29" fmla="*/ 11 h 185"/>
                  <a:gd name="T30" fmla="*/ 61 w 75"/>
                  <a:gd name="T31" fmla="*/ 0 h 185"/>
                  <a:gd name="T32" fmla="*/ 75 w 75"/>
                  <a:gd name="T33" fmla="*/ 2 h 185"/>
                  <a:gd name="T34" fmla="*/ 75 w 75"/>
                  <a:gd name="T35" fmla="*/ 2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85">
                    <a:moveTo>
                      <a:pt x="75" y="20"/>
                    </a:moveTo>
                    <a:cubicBezTo>
                      <a:pt x="71" y="18"/>
                      <a:pt x="67" y="16"/>
                      <a:pt x="62" y="16"/>
                    </a:cubicBezTo>
                    <a:cubicBezTo>
                      <a:pt x="48" y="16"/>
                      <a:pt x="41" y="25"/>
                      <a:pt x="41" y="43"/>
                    </a:cubicBezTo>
                    <a:cubicBezTo>
                      <a:pt x="41" y="62"/>
                      <a:pt x="41" y="62"/>
                      <a:pt x="41" y="62"/>
                    </a:cubicBezTo>
                    <a:cubicBezTo>
                      <a:pt x="70" y="62"/>
                      <a:pt x="70" y="62"/>
                      <a:pt x="70" y="62"/>
                    </a:cubicBezTo>
                    <a:cubicBezTo>
                      <a:pt x="70" y="78"/>
                      <a:pt x="70" y="78"/>
                      <a:pt x="70" y="78"/>
                    </a:cubicBezTo>
                    <a:cubicBezTo>
                      <a:pt x="41" y="78"/>
                      <a:pt x="41" y="78"/>
                      <a:pt x="41" y="78"/>
                    </a:cubicBezTo>
                    <a:cubicBezTo>
                      <a:pt x="41" y="185"/>
                      <a:pt x="41" y="185"/>
                      <a:pt x="41" y="185"/>
                    </a:cubicBezTo>
                    <a:cubicBezTo>
                      <a:pt x="21" y="185"/>
                      <a:pt x="21" y="185"/>
                      <a:pt x="21" y="185"/>
                    </a:cubicBezTo>
                    <a:cubicBezTo>
                      <a:pt x="21" y="78"/>
                      <a:pt x="21" y="78"/>
                      <a:pt x="21" y="78"/>
                    </a:cubicBezTo>
                    <a:cubicBezTo>
                      <a:pt x="0" y="78"/>
                      <a:pt x="0" y="78"/>
                      <a:pt x="0" y="78"/>
                    </a:cubicBezTo>
                    <a:cubicBezTo>
                      <a:pt x="0" y="62"/>
                      <a:pt x="0" y="62"/>
                      <a:pt x="0" y="62"/>
                    </a:cubicBezTo>
                    <a:cubicBezTo>
                      <a:pt x="21" y="62"/>
                      <a:pt x="21" y="62"/>
                      <a:pt x="21" y="62"/>
                    </a:cubicBezTo>
                    <a:cubicBezTo>
                      <a:pt x="21" y="42"/>
                      <a:pt x="21" y="42"/>
                      <a:pt x="21" y="42"/>
                    </a:cubicBezTo>
                    <a:cubicBezTo>
                      <a:pt x="21" y="29"/>
                      <a:pt x="25" y="19"/>
                      <a:pt x="32" y="11"/>
                    </a:cubicBezTo>
                    <a:cubicBezTo>
                      <a:pt x="40" y="4"/>
                      <a:pt x="49" y="0"/>
                      <a:pt x="61" y="0"/>
                    </a:cubicBezTo>
                    <a:cubicBezTo>
                      <a:pt x="67" y="0"/>
                      <a:pt x="71" y="0"/>
                      <a:pt x="75" y="2"/>
                    </a:cubicBezTo>
                    <a:lnTo>
                      <a:pt x="7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3" name="Freeform 13"/>
              <p:cNvSpPr>
                <a:spLocks/>
              </p:cNvSpPr>
              <p:nvPr/>
            </p:nvSpPr>
            <p:spPr bwMode="auto">
              <a:xfrm>
                <a:off x="3452" y="1742"/>
                <a:ext cx="296" cy="664"/>
              </a:xfrm>
              <a:custGeom>
                <a:avLst/>
                <a:gdLst>
                  <a:gd name="T0" fmla="*/ 73 w 73"/>
                  <a:gd name="T1" fmla="*/ 159 h 163"/>
                  <a:gd name="T2" fmla="*/ 54 w 73"/>
                  <a:gd name="T3" fmla="*/ 163 h 163"/>
                  <a:gd name="T4" fmla="*/ 22 w 73"/>
                  <a:gd name="T5" fmla="*/ 126 h 163"/>
                  <a:gd name="T6" fmla="*/ 22 w 73"/>
                  <a:gd name="T7" fmla="*/ 53 h 163"/>
                  <a:gd name="T8" fmla="*/ 0 w 73"/>
                  <a:gd name="T9" fmla="*/ 53 h 163"/>
                  <a:gd name="T10" fmla="*/ 0 w 73"/>
                  <a:gd name="T11" fmla="*/ 37 h 163"/>
                  <a:gd name="T12" fmla="*/ 22 w 73"/>
                  <a:gd name="T13" fmla="*/ 37 h 163"/>
                  <a:gd name="T14" fmla="*/ 22 w 73"/>
                  <a:gd name="T15" fmla="*/ 7 h 163"/>
                  <a:gd name="T16" fmla="*/ 41 w 73"/>
                  <a:gd name="T17" fmla="*/ 0 h 163"/>
                  <a:gd name="T18" fmla="*/ 41 w 73"/>
                  <a:gd name="T19" fmla="*/ 37 h 163"/>
                  <a:gd name="T20" fmla="*/ 73 w 73"/>
                  <a:gd name="T21" fmla="*/ 37 h 163"/>
                  <a:gd name="T22" fmla="*/ 73 w 73"/>
                  <a:gd name="T23" fmla="*/ 53 h 163"/>
                  <a:gd name="T24" fmla="*/ 41 w 73"/>
                  <a:gd name="T25" fmla="*/ 53 h 163"/>
                  <a:gd name="T26" fmla="*/ 41 w 73"/>
                  <a:gd name="T27" fmla="*/ 123 h 163"/>
                  <a:gd name="T28" fmla="*/ 46 w 73"/>
                  <a:gd name="T29" fmla="*/ 141 h 163"/>
                  <a:gd name="T30" fmla="*/ 60 w 73"/>
                  <a:gd name="T31" fmla="*/ 146 h 163"/>
                  <a:gd name="T32" fmla="*/ 73 w 73"/>
                  <a:gd name="T33" fmla="*/ 142 h 163"/>
                  <a:gd name="T34" fmla="*/ 73 w 73"/>
                  <a:gd name="T35" fmla="*/ 1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3">
                    <a:moveTo>
                      <a:pt x="73" y="159"/>
                    </a:moveTo>
                    <a:cubicBezTo>
                      <a:pt x="68" y="162"/>
                      <a:pt x="62" y="163"/>
                      <a:pt x="54" y="163"/>
                    </a:cubicBezTo>
                    <a:cubicBezTo>
                      <a:pt x="32" y="163"/>
                      <a:pt x="22" y="151"/>
                      <a:pt x="22" y="126"/>
                    </a:cubicBezTo>
                    <a:cubicBezTo>
                      <a:pt x="22" y="53"/>
                      <a:pt x="22" y="53"/>
                      <a:pt x="22" y="53"/>
                    </a:cubicBezTo>
                    <a:cubicBezTo>
                      <a:pt x="0" y="53"/>
                      <a:pt x="0" y="53"/>
                      <a:pt x="0" y="53"/>
                    </a:cubicBezTo>
                    <a:cubicBezTo>
                      <a:pt x="0" y="37"/>
                      <a:pt x="0" y="37"/>
                      <a:pt x="0" y="37"/>
                    </a:cubicBezTo>
                    <a:cubicBezTo>
                      <a:pt x="22" y="37"/>
                      <a:pt x="22" y="37"/>
                      <a:pt x="22" y="37"/>
                    </a:cubicBezTo>
                    <a:cubicBezTo>
                      <a:pt x="22" y="7"/>
                      <a:pt x="22" y="7"/>
                      <a:pt x="22" y="7"/>
                    </a:cubicBezTo>
                    <a:cubicBezTo>
                      <a:pt x="41" y="0"/>
                      <a:pt x="41" y="0"/>
                      <a:pt x="41" y="0"/>
                    </a:cubicBezTo>
                    <a:cubicBezTo>
                      <a:pt x="41" y="37"/>
                      <a:pt x="41" y="37"/>
                      <a:pt x="41" y="37"/>
                    </a:cubicBezTo>
                    <a:cubicBezTo>
                      <a:pt x="73" y="37"/>
                      <a:pt x="73" y="37"/>
                      <a:pt x="73" y="37"/>
                    </a:cubicBezTo>
                    <a:cubicBezTo>
                      <a:pt x="73" y="53"/>
                      <a:pt x="73" y="53"/>
                      <a:pt x="73" y="53"/>
                    </a:cubicBezTo>
                    <a:cubicBezTo>
                      <a:pt x="41" y="53"/>
                      <a:pt x="41" y="53"/>
                      <a:pt x="41" y="53"/>
                    </a:cubicBezTo>
                    <a:cubicBezTo>
                      <a:pt x="41" y="123"/>
                      <a:pt x="41" y="123"/>
                      <a:pt x="41" y="123"/>
                    </a:cubicBezTo>
                    <a:cubicBezTo>
                      <a:pt x="41" y="131"/>
                      <a:pt x="43" y="137"/>
                      <a:pt x="46" y="141"/>
                    </a:cubicBezTo>
                    <a:cubicBezTo>
                      <a:pt x="49" y="144"/>
                      <a:pt x="53" y="146"/>
                      <a:pt x="60" y="146"/>
                    </a:cubicBezTo>
                    <a:cubicBezTo>
                      <a:pt x="65" y="146"/>
                      <a:pt x="69" y="145"/>
                      <a:pt x="73" y="142"/>
                    </a:cubicBezTo>
                    <a:lnTo>
                      <a:pt x="7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4" name="Freeform 14"/>
              <p:cNvSpPr>
                <a:spLocks noEditPoints="1"/>
              </p:cNvSpPr>
              <p:nvPr/>
            </p:nvSpPr>
            <p:spPr bwMode="auto">
              <a:xfrm>
                <a:off x="3955" y="1689"/>
                <a:ext cx="621" cy="705"/>
              </a:xfrm>
              <a:custGeom>
                <a:avLst/>
                <a:gdLst>
                  <a:gd name="T0" fmla="*/ 621 w 621"/>
                  <a:gd name="T1" fmla="*/ 705 h 705"/>
                  <a:gd name="T2" fmla="*/ 531 w 621"/>
                  <a:gd name="T3" fmla="*/ 705 h 705"/>
                  <a:gd name="T4" fmla="*/ 458 w 621"/>
                  <a:gd name="T5" fmla="*/ 509 h 705"/>
                  <a:gd name="T6" fmla="*/ 158 w 621"/>
                  <a:gd name="T7" fmla="*/ 509 h 705"/>
                  <a:gd name="T8" fmla="*/ 89 w 621"/>
                  <a:gd name="T9" fmla="*/ 705 h 705"/>
                  <a:gd name="T10" fmla="*/ 0 w 621"/>
                  <a:gd name="T11" fmla="*/ 705 h 705"/>
                  <a:gd name="T12" fmla="*/ 268 w 621"/>
                  <a:gd name="T13" fmla="*/ 0 h 705"/>
                  <a:gd name="T14" fmla="*/ 353 w 621"/>
                  <a:gd name="T15" fmla="*/ 0 h 705"/>
                  <a:gd name="T16" fmla="*/ 621 w 621"/>
                  <a:gd name="T17" fmla="*/ 705 h 705"/>
                  <a:gd name="T18" fmla="*/ 430 w 621"/>
                  <a:gd name="T19" fmla="*/ 432 h 705"/>
                  <a:gd name="T20" fmla="*/ 308 w 621"/>
                  <a:gd name="T21" fmla="*/ 106 h 705"/>
                  <a:gd name="T22" fmla="*/ 308 w 621"/>
                  <a:gd name="T23" fmla="*/ 106 h 705"/>
                  <a:gd name="T24" fmla="*/ 187 w 621"/>
                  <a:gd name="T25" fmla="*/ 432 h 705"/>
                  <a:gd name="T26" fmla="*/ 430 w 621"/>
                  <a:gd name="T27" fmla="*/ 43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1" h="705">
                    <a:moveTo>
                      <a:pt x="621" y="705"/>
                    </a:moveTo>
                    <a:lnTo>
                      <a:pt x="531" y="705"/>
                    </a:lnTo>
                    <a:lnTo>
                      <a:pt x="458" y="509"/>
                    </a:lnTo>
                    <a:lnTo>
                      <a:pt x="158" y="509"/>
                    </a:lnTo>
                    <a:lnTo>
                      <a:pt x="89" y="705"/>
                    </a:lnTo>
                    <a:lnTo>
                      <a:pt x="0" y="705"/>
                    </a:lnTo>
                    <a:lnTo>
                      <a:pt x="268" y="0"/>
                    </a:lnTo>
                    <a:lnTo>
                      <a:pt x="353" y="0"/>
                    </a:lnTo>
                    <a:lnTo>
                      <a:pt x="621" y="705"/>
                    </a:lnTo>
                    <a:close/>
                    <a:moveTo>
                      <a:pt x="430" y="432"/>
                    </a:moveTo>
                    <a:lnTo>
                      <a:pt x="308" y="106"/>
                    </a:lnTo>
                    <a:lnTo>
                      <a:pt x="308" y="106"/>
                    </a:lnTo>
                    <a:lnTo>
                      <a:pt x="187" y="432"/>
                    </a:lnTo>
                    <a:lnTo>
                      <a:pt x="43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5" name="Freeform 15"/>
              <p:cNvSpPr>
                <a:spLocks/>
              </p:cNvSpPr>
              <p:nvPr/>
            </p:nvSpPr>
            <p:spPr bwMode="auto">
              <a:xfrm>
                <a:off x="4612" y="1893"/>
                <a:ext cx="414" cy="501"/>
              </a:xfrm>
              <a:custGeom>
                <a:avLst/>
                <a:gdLst>
                  <a:gd name="T0" fmla="*/ 414 w 414"/>
                  <a:gd name="T1" fmla="*/ 20 h 501"/>
                  <a:gd name="T2" fmla="*/ 118 w 414"/>
                  <a:gd name="T3" fmla="*/ 431 h 501"/>
                  <a:gd name="T4" fmla="*/ 410 w 414"/>
                  <a:gd name="T5" fmla="*/ 431 h 501"/>
                  <a:gd name="T6" fmla="*/ 410 w 414"/>
                  <a:gd name="T7" fmla="*/ 501 h 501"/>
                  <a:gd name="T8" fmla="*/ 0 w 414"/>
                  <a:gd name="T9" fmla="*/ 501 h 501"/>
                  <a:gd name="T10" fmla="*/ 0 w 414"/>
                  <a:gd name="T11" fmla="*/ 476 h 501"/>
                  <a:gd name="T12" fmla="*/ 296 w 414"/>
                  <a:gd name="T13" fmla="*/ 65 h 501"/>
                  <a:gd name="T14" fmla="*/ 29 w 414"/>
                  <a:gd name="T15" fmla="*/ 65 h 501"/>
                  <a:gd name="T16" fmla="*/ 29 w 414"/>
                  <a:gd name="T17" fmla="*/ 0 h 501"/>
                  <a:gd name="T18" fmla="*/ 414 w 414"/>
                  <a:gd name="T19" fmla="*/ 0 h 501"/>
                  <a:gd name="T20" fmla="*/ 414 w 414"/>
                  <a:gd name="T21" fmla="*/ 2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501">
                    <a:moveTo>
                      <a:pt x="414" y="20"/>
                    </a:moveTo>
                    <a:lnTo>
                      <a:pt x="118" y="431"/>
                    </a:lnTo>
                    <a:lnTo>
                      <a:pt x="410" y="431"/>
                    </a:lnTo>
                    <a:lnTo>
                      <a:pt x="410" y="501"/>
                    </a:lnTo>
                    <a:lnTo>
                      <a:pt x="0" y="501"/>
                    </a:lnTo>
                    <a:lnTo>
                      <a:pt x="0" y="476"/>
                    </a:lnTo>
                    <a:lnTo>
                      <a:pt x="296" y="65"/>
                    </a:lnTo>
                    <a:lnTo>
                      <a:pt x="29" y="65"/>
                    </a:lnTo>
                    <a:lnTo>
                      <a:pt x="29" y="0"/>
                    </a:lnTo>
                    <a:lnTo>
                      <a:pt x="414" y="0"/>
                    </a:lnTo>
                    <a:lnTo>
                      <a:pt x="4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6" name="Freeform 16"/>
              <p:cNvSpPr>
                <a:spLocks/>
              </p:cNvSpPr>
              <p:nvPr/>
            </p:nvSpPr>
            <p:spPr bwMode="auto">
              <a:xfrm>
                <a:off x="5087" y="1893"/>
                <a:ext cx="418" cy="513"/>
              </a:xfrm>
              <a:custGeom>
                <a:avLst/>
                <a:gdLst>
                  <a:gd name="T0" fmla="*/ 103 w 103"/>
                  <a:gd name="T1" fmla="*/ 123 h 126"/>
                  <a:gd name="T2" fmla="*/ 83 w 103"/>
                  <a:gd name="T3" fmla="*/ 123 h 126"/>
                  <a:gd name="T4" fmla="*/ 83 w 103"/>
                  <a:gd name="T5" fmla="*/ 104 h 126"/>
                  <a:gd name="T6" fmla="*/ 82 w 103"/>
                  <a:gd name="T7" fmla="*/ 104 h 126"/>
                  <a:gd name="T8" fmla="*/ 44 w 103"/>
                  <a:gd name="T9" fmla="*/ 126 h 126"/>
                  <a:gd name="T10" fmla="*/ 0 w 103"/>
                  <a:gd name="T11" fmla="*/ 73 h 126"/>
                  <a:gd name="T12" fmla="*/ 0 w 103"/>
                  <a:gd name="T13" fmla="*/ 0 h 126"/>
                  <a:gd name="T14" fmla="*/ 20 w 103"/>
                  <a:gd name="T15" fmla="*/ 0 h 126"/>
                  <a:gd name="T16" fmla="*/ 20 w 103"/>
                  <a:gd name="T17" fmla="*/ 70 h 126"/>
                  <a:gd name="T18" fmla="*/ 50 w 103"/>
                  <a:gd name="T19" fmla="*/ 109 h 126"/>
                  <a:gd name="T20" fmla="*/ 74 w 103"/>
                  <a:gd name="T21" fmla="*/ 99 h 126"/>
                  <a:gd name="T22" fmla="*/ 83 w 103"/>
                  <a:gd name="T23" fmla="*/ 71 h 126"/>
                  <a:gd name="T24" fmla="*/ 83 w 103"/>
                  <a:gd name="T25" fmla="*/ 0 h 126"/>
                  <a:gd name="T26" fmla="*/ 103 w 103"/>
                  <a:gd name="T27" fmla="*/ 0 h 126"/>
                  <a:gd name="T28" fmla="*/ 103 w 103"/>
                  <a:gd name="T29" fmla="*/ 1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26">
                    <a:moveTo>
                      <a:pt x="103" y="123"/>
                    </a:moveTo>
                    <a:cubicBezTo>
                      <a:pt x="83" y="123"/>
                      <a:pt x="83" y="123"/>
                      <a:pt x="83" y="123"/>
                    </a:cubicBezTo>
                    <a:cubicBezTo>
                      <a:pt x="83" y="104"/>
                      <a:pt x="83" y="104"/>
                      <a:pt x="83" y="104"/>
                    </a:cubicBezTo>
                    <a:cubicBezTo>
                      <a:pt x="82" y="104"/>
                      <a:pt x="82" y="104"/>
                      <a:pt x="82" y="104"/>
                    </a:cubicBezTo>
                    <a:cubicBezTo>
                      <a:pt x="74" y="119"/>
                      <a:pt x="61" y="126"/>
                      <a:pt x="44" y="126"/>
                    </a:cubicBezTo>
                    <a:cubicBezTo>
                      <a:pt x="15" y="126"/>
                      <a:pt x="0" y="109"/>
                      <a:pt x="0" y="73"/>
                    </a:cubicBezTo>
                    <a:cubicBezTo>
                      <a:pt x="0" y="0"/>
                      <a:pt x="0" y="0"/>
                      <a:pt x="0" y="0"/>
                    </a:cubicBezTo>
                    <a:cubicBezTo>
                      <a:pt x="20" y="0"/>
                      <a:pt x="20" y="0"/>
                      <a:pt x="20" y="0"/>
                    </a:cubicBezTo>
                    <a:cubicBezTo>
                      <a:pt x="20" y="70"/>
                      <a:pt x="20" y="70"/>
                      <a:pt x="20" y="70"/>
                    </a:cubicBezTo>
                    <a:cubicBezTo>
                      <a:pt x="20" y="96"/>
                      <a:pt x="30" y="109"/>
                      <a:pt x="50" y="109"/>
                    </a:cubicBezTo>
                    <a:cubicBezTo>
                      <a:pt x="60" y="109"/>
                      <a:pt x="68" y="106"/>
                      <a:pt x="74" y="99"/>
                    </a:cubicBezTo>
                    <a:cubicBezTo>
                      <a:pt x="80" y="91"/>
                      <a:pt x="83" y="82"/>
                      <a:pt x="83" y="71"/>
                    </a:cubicBezTo>
                    <a:cubicBezTo>
                      <a:pt x="83" y="0"/>
                      <a:pt x="83" y="0"/>
                      <a:pt x="83" y="0"/>
                    </a:cubicBezTo>
                    <a:cubicBezTo>
                      <a:pt x="103" y="0"/>
                      <a:pt x="103" y="0"/>
                      <a:pt x="103" y="0"/>
                    </a:cubicBezTo>
                    <a:lnTo>
                      <a:pt x="103"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7" name="Freeform 17"/>
              <p:cNvSpPr>
                <a:spLocks/>
              </p:cNvSpPr>
              <p:nvPr/>
            </p:nvSpPr>
            <p:spPr bwMode="auto">
              <a:xfrm>
                <a:off x="5634" y="1880"/>
                <a:ext cx="260" cy="514"/>
              </a:xfrm>
              <a:custGeom>
                <a:avLst/>
                <a:gdLst>
                  <a:gd name="T0" fmla="*/ 64 w 64"/>
                  <a:gd name="T1" fmla="*/ 23 h 126"/>
                  <a:gd name="T2" fmla="*/ 49 w 64"/>
                  <a:gd name="T3" fmla="*/ 19 h 126"/>
                  <a:gd name="T4" fmla="*/ 28 w 64"/>
                  <a:gd name="T5" fmla="*/ 31 h 126"/>
                  <a:gd name="T6" fmla="*/ 20 w 64"/>
                  <a:gd name="T7" fmla="*/ 63 h 126"/>
                  <a:gd name="T8" fmla="*/ 20 w 64"/>
                  <a:gd name="T9" fmla="*/ 126 h 126"/>
                  <a:gd name="T10" fmla="*/ 0 w 64"/>
                  <a:gd name="T11" fmla="*/ 126 h 126"/>
                  <a:gd name="T12" fmla="*/ 0 w 64"/>
                  <a:gd name="T13" fmla="*/ 3 h 126"/>
                  <a:gd name="T14" fmla="*/ 20 w 64"/>
                  <a:gd name="T15" fmla="*/ 3 h 126"/>
                  <a:gd name="T16" fmla="*/ 20 w 64"/>
                  <a:gd name="T17" fmla="*/ 28 h 126"/>
                  <a:gd name="T18" fmla="*/ 20 w 64"/>
                  <a:gd name="T19" fmla="*/ 28 h 126"/>
                  <a:gd name="T20" fmla="*/ 33 w 64"/>
                  <a:gd name="T21" fmla="*/ 8 h 126"/>
                  <a:gd name="T22" fmla="*/ 52 w 64"/>
                  <a:gd name="T23" fmla="*/ 0 h 126"/>
                  <a:gd name="T24" fmla="*/ 64 w 64"/>
                  <a:gd name="T25" fmla="*/ 2 h 126"/>
                  <a:gd name="T26" fmla="*/ 64 w 64"/>
                  <a:gd name="T27"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6">
                    <a:moveTo>
                      <a:pt x="64" y="23"/>
                    </a:moveTo>
                    <a:cubicBezTo>
                      <a:pt x="61" y="20"/>
                      <a:pt x="56" y="19"/>
                      <a:pt x="49" y="19"/>
                    </a:cubicBezTo>
                    <a:cubicBezTo>
                      <a:pt x="40" y="19"/>
                      <a:pt x="33" y="23"/>
                      <a:pt x="28" y="31"/>
                    </a:cubicBezTo>
                    <a:cubicBezTo>
                      <a:pt x="22" y="39"/>
                      <a:pt x="20" y="50"/>
                      <a:pt x="20" y="63"/>
                    </a:cubicBezTo>
                    <a:cubicBezTo>
                      <a:pt x="20" y="126"/>
                      <a:pt x="20" y="126"/>
                      <a:pt x="20" y="126"/>
                    </a:cubicBezTo>
                    <a:cubicBezTo>
                      <a:pt x="0" y="126"/>
                      <a:pt x="0" y="126"/>
                      <a:pt x="0" y="126"/>
                    </a:cubicBezTo>
                    <a:cubicBezTo>
                      <a:pt x="0" y="3"/>
                      <a:pt x="0" y="3"/>
                      <a:pt x="0" y="3"/>
                    </a:cubicBezTo>
                    <a:cubicBezTo>
                      <a:pt x="20" y="3"/>
                      <a:pt x="20" y="3"/>
                      <a:pt x="20" y="3"/>
                    </a:cubicBezTo>
                    <a:cubicBezTo>
                      <a:pt x="20" y="28"/>
                      <a:pt x="20" y="28"/>
                      <a:pt x="20" y="28"/>
                    </a:cubicBezTo>
                    <a:cubicBezTo>
                      <a:pt x="20" y="28"/>
                      <a:pt x="20" y="28"/>
                      <a:pt x="20" y="28"/>
                    </a:cubicBezTo>
                    <a:cubicBezTo>
                      <a:pt x="23" y="20"/>
                      <a:pt x="27" y="13"/>
                      <a:pt x="33" y="8"/>
                    </a:cubicBezTo>
                    <a:cubicBezTo>
                      <a:pt x="38" y="3"/>
                      <a:pt x="45" y="0"/>
                      <a:pt x="52" y="0"/>
                    </a:cubicBezTo>
                    <a:cubicBezTo>
                      <a:pt x="57" y="0"/>
                      <a:pt x="61" y="1"/>
                      <a:pt x="64" y="2"/>
                    </a:cubicBezTo>
                    <a:lnTo>
                      <a:pt x="6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58" name="Freeform 18"/>
              <p:cNvSpPr>
                <a:spLocks noEditPoints="1"/>
              </p:cNvSpPr>
              <p:nvPr/>
            </p:nvSpPr>
            <p:spPr bwMode="auto">
              <a:xfrm>
                <a:off x="5898" y="1880"/>
                <a:ext cx="438" cy="526"/>
              </a:xfrm>
              <a:custGeom>
                <a:avLst/>
                <a:gdLst>
                  <a:gd name="T0" fmla="*/ 108 w 108"/>
                  <a:gd name="T1" fmla="*/ 69 h 129"/>
                  <a:gd name="T2" fmla="*/ 21 w 108"/>
                  <a:gd name="T3" fmla="*/ 69 h 129"/>
                  <a:gd name="T4" fmla="*/ 32 w 108"/>
                  <a:gd name="T5" fmla="*/ 101 h 129"/>
                  <a:gd name="T6" fmla="*/ 61 w 108"/>
                  <a:gd name="T7" fmla="*/ 112 h 129"/>
                  <a:gd name="T8" fmla="*/ 99 w 108"/>
                  <a:gd name="T9" fmla="*/ 99 h 129"/>
                  <a:gd name="T10" fmla="*/ 99 w 108"/>
                  <a:gd name="T11" fmla="*/ 117 h 129"/>
                  <a:gd name="T12" fmla="*/ 56 w 108"/>
                  <a:gd name="T13" fmla="*/ 129 h 129"/>
                  <a:gd name="T14" fmla="*/ 15 w 108"/>
                  <a:gd name="T15" fmla="*/ 112 h 129"/>
                  <a:gd name="T16" fmla="*/ 0 w 108"/>
                  <a:gd name="T17" fmla="*/ 65 h 129"/>
                  <a:gd name="T18" fmla="*/ 8 w 108"/>
                  <a:gd name="T19" fmla="*/ 31 h 129"/>
                  <a:gd name="T20" fmla="*/ 28 w 108"/>
                  <a:gd name="T21" fmla="*/ 8 h 129"/>
                  <a:gd name="T22" fmla="*/ 57 w 108"/>
                  <a:gd name="T23" fmla="*/ 0 h 129"/>
                  <a:gd name="T24" fmla="*/ 94 w 108"/>
                  <a:gd name="T25" fmla="*/ 15 h 129"/>
                  <a:gd name="T26" fmla="*/ 108 w 108"/>
                  <a:gd name="T27" fmla="*/ 59 h 129"/>
                  <a:gd name="T28" fmla="*/ 108 w 108"/>
                  <a:gd name="T29" fmla="*/ 69 h 129"/>
                  <a:gd name="T30" fmla="*/ 88 w 108"/>
                  <a:gd name="T31" fmla="*/ 53 h 129"/>
                  <a:gd name="T32" fmla="*/ 79 w 108"/>
                  <a:gd name="T33" fmla="*/ 26 h 129"/>
                  <a:gd name="T34" fmla="*/ 57 w 108"/>
                  <a:gd name="T35" fmla="*/ 17 h 129"/>
                  <a:gd name="T36" fmla="*/ 33 w 108"/>
                  <a:gd name="T37" fmla="*/ 26 h 129"/>
                  <a:gd name="T38" fmla="*/ 21 w 108"/>
                  <a:gd name="T39" fmla="*/ 53 h 129"/>
                  <a:gd name="T40" fmla="*/ 88 w 108"/>
                  <a:gd name="T41"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29">
                    <a:moveTo>
                      <a:pt x="108" y="69"/>
                    </a:moveTo>
                    <a:cubicBezTo>
                      <a:pt x="21" y="69"/>
                      <a:pt x="21" y="69"/>
                      <a:pt x="21" y="69"/>
                    </a:cubicBezTo>
                    <a:cubicBezTo>
                      <a:pt x="21" y="83"/>
                      <a:pt x="25" y="94"/>
                      <a:pt x="32" y="101"/>
                    </a:cubicBezTo>
                    <a:cubicBezTo>
                      <a:pt x="39" y="109"/>
                      <a:pt x="48" y="112"/>
                      <a:pt x="61" y="112"/>
                    </a:cubicBezTo>
                    <a:cubicBezTo>
                      <a:pt x="75" y="112"/>
                      <a:pt x="88" y="108"/>
                      <a:pt x="99" y="99"/>
                    </a:cubicBezTo>
                    <a:cubicBezTo>
                      <a:pt x="99" y="117"/>
                      <a:pt x="99" y="117"/>
                      <a:pt x="99" y="117"/>
                    </a:cubicBezTo>
                    <a:cubicBezTo>
                      <a:pt x="88" y="125"/>
                      <a:pt x="74" y="129"/>
                      <a:pt x="56" y="129"/>
                    </a:cubicBezTo>
                    <a:cubicBezTo>
                      <a:pt x="39" y="129"/>
                      <a:pt x="25" y="123"/>
                      <a:pt x="15" y="112"/>
                    </a:cubicBezTo>
                    <a:cubicBezTo>
                      <a:pt x="5" y="101"/>
                      <a:pt x="0" y="85"/>
                      <a:pt x="0" y="65"/>
                    </a:cubicBezTo>
                    <a:cubicBezTo>
                      <a:pt x="0" y="53"/>
                      <a:pt x="3" y="41"/>
                      <a:pt x="8" y="31"/>
                    </a:cubicBezTo>
                    <a:cubicBezTo>
                      <a:pt x="13" y="21"/>
                      <a:pt x="19" y="14"/>
                      <a:pt x="28" y="8"/>
                    </a:cubicBezTo>
                    <a:cubicBezTo>
                      <a:pt x="37" y="2"/>
                      <a:pt x="46" y="0"/>
                      <a:pt x="57" y="0"/>
                    </a:cubicBezTo>
                    <a:cubicBezTo>
                      <a:pt x="73" y="0"/>
                      <a:pt x="85" y="5"/>
                      <a:pt x="94" y="15"/>
                    </a:cubicBezTo>
                    <a:cubicBezTo>
                      <a:pt x="103" y="26"/>
                      <a:pt x="108" y="40"/>
                      <a:pt x="108" y="59"/>
                    </a:cubicBezTo>
                    <a:lnTo>
                      <a:pt x="108" y="69"/>
                    </a:lnTo>
                    <a:close/>
                    <a:moveTo>
                      <a:pt x="88" y="53"/>
                    </a:moveTo>
                    <a:cubicBezTo>
                      <a:pt x="87" y="41"/>
                      <a:pt x="85" y="32"/>
                      <a:pt x="79" y="26"/>
                    </a:cubicBezTo>
                    <a:cubicBezTo>
                      <a:pt x="74" y="20"/>
                      <a:pt x="66" y="17"/>
                      <a:pt x="57" y="17"/>
                    </a:cubicBezTo>
                    <a:cubicBezTo>
                      <a:pt x="48" y="17"/>
                      <a:pt x="40" y="20"/>
                      <a:pt x="33" y="26"/>
                    </a:cubicBezTo>
                    <a:cubicBezTo>
                      <a:pt x="27" y="33"/>
                      <a:pt x="23" y="42"/>
                      <a:pt x="21" y="53"/>
                    </a:cubicBezTo>
                    <a:lnTo>
                      <a:pt x="88"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grpSp>
      </p:grpSp>
      <p:sp>
        <p:nvSpPr>
          <p:cNvPr id="99" name="Rectangle 98"/>
          <p:cNvSpPr/>
          <p:nvPr/>
        </p:nvSpPr>
        <p:spPr bwMode="auto">
          <a:xfrm>
            <a:off x="6177668" y="3157851"/>
            <a:ext cx="1431846" cy="20130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37141"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1"/>
                </a:solidFill>
                <a:effectLst/>
                <a:uLnTx/>
                <a:uFillTx/>
                <a:ea typeface="Segoe UI" pitchFamily="34" charset="0"/>
                <a:cs typeface="Segoe UI" pitchFamily="34" charset="0"/>
              </a:rPr>
              <a:t>SDK</a:t>
            </a:r>
          </a:p>
        </p:txBody>
      </p:sp>
      <p:sp>
        <p:nvSpPr>
          <p:cNvPr id="70" name="Rectangle 69"/>
          <p:cNvSpPr/>
          <p:nvPr/>
        </p:nvSpPr>
        <p:spPr>
          <a:xfrm>
            <a:off x="5943994" y="5444899"/>
            <a:ext cx="1899197" cy="672342"/>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chemeClr val="bg1"/>
                </a:solidFill>
                <a:effectLst/>
                <a:uLnTx/>
                <a:uFillTx/>
              </a:rPr>
              <a:t>Apps use the SDK</a:t>
            </a:r>
            <a:r>
              <a:rPr kumimoji="0" lang="en-US" sz="1428" b="0" i="0" u="none" strike="noStrike" kern="0" cap="none" spc="0" normalizeH="0" baseline="0" noProof="0" dirty="0">
                <a:ln>
                  <a:noFill/>
                </a:ln>
                <a:solidFill>
                  <a:schemeClr val="bg1"/>
                </a:solidFill>
                <a:effectLst/>
                <a:uLnTx/>
                <a:uFillTx/>
              </a:rPr>
              <a:t> to </a:t>
            </a:r>
            <a:r>
              <a:rPr kumimoji="0" lang="en-US" sz="1428" b="0" i="0" u="none" strike="noStrike" kern="0" cap="none" spc="-30" normalizeH="0" baseline="0" noProof="0" dirty="0">
                <a:ln>
                  <a:noFill/>
                </a:ln>
                <a:solidFill>
                  <a:schemeClr val="bg1"/>
                </a:solidFill>
                <a:effectLst/>
                <a:uLnTx/>
                <a:uFillTx/>
              </a:rPr>
              <a:t>communicate</a:t>
            </a:r>
            <a:r>
              <a:rPr kumimoji="0" lang="en-US" sz="1428" b="0" i="0" u="none" strike="noStrike" kern="0" cap="none" spc="0" normalizeH="0" baseline="0" noProof="0" dirty="0">
                <a:ln>
                  <a:noFill/>
                </a:ln>
                <a:solidFill>
                  <a:schemeClr val="bg1"/>
                </a:solidFill>
                <a:effectLst/>
                <a:uLnTx/>
                <a:uFillTx/>
              </a:rPr>
              <a:t> with the RMS service/servers</a:t>
            </a:r>
          </a:p>
        </p:txBody>
      </p:sp>
      <p:grpSp>
        <p:nvGrpSpPr>
          <p:cNvPr id="5" name="Group 4"/>
          <p:cNvGrpSpPr/>
          <p:nvPr/>
        </p:nvGrpSpPr>
        <p:grpSpPr>
          <a:xfrm>
            <a:off x="6554522" y="3996747"/>
            <a:ext cx="732114" cy="921486"/>
            <a:chOff x="7039508" y="3831900"/>
            <a:chExt cx="642976" cy="809292"/>
          </a:xfrm>
          <a:solidFill>
            <a:schemeClr val="accent1"/>
          </a:solidFill>
        </p:grpSpPr>
        <p:sp>
          <p:nvSpPr>
            <p:cNvPr id="98" name="Freeform 13"/>
            <p:cNvSpPr>
              <a:spLocks/>
            </p:cNvSpPr>
            <p:nvPr/>
          </p:nvSpPr>
          <p:spPr bwMode="auto">
            <a:xfrm rot="16200000" flipH="1">
              <a:off x="7038501" y="3895519"/>
              <a:ext cx="644990" cy="642976"/>
            </a:xfrm>
            <a:custGeom>
              <a:avLst/>
              <a:gdLst>
                <a:gd name="T0" fmla="*/ 18 w 184"/>
                <a:gd name="T1" fmla="*/ 108 h 184"/>
                <a:gd name="T2" fmla="*/ 4 w 184"/>
                <a:gd name="T3" fmla="*/ 148 h 184"/>
                <a:gd name="T4" fmla="*/ 20 w 184"/>
                <a:gd name="T5" fmla="*/ 144 h 184"/>
                <a:gd name="T6" fmla="*/ 28 w 184"/>
                <a:gd name="T7" fmla="*/ 127 h 184"/>
                <a:gd name="T8" fmla="*/ 49 w 184"/>
                <a:gd name="T9" fmla="*/ 123 h 184"/>
                <a:gd name="T10" fmla="*/ 55 w 184"/>
                <a:gd name="T11" fmla="*/ 129 h 184"/>
                <a:gd name="T12" fmla="*/ 61 w 184"/>
                <a:gd name="T13" fmla="*/ 135 h 184"/>
                <a:gd name="T14" fmla="*/ 57 w 184"/>
                <a:gd name="T15" fmla="*/ 156 h 184"/>
                <a:gd name="T16" fmla="*/ 40 w 184"/>
                <a:gd name="T17" fmla="*/ 164 h 184"/>
                <a:gd name="T18" fmla="*/ 36 w 184"/>
                <a:gd name="T19" fmla="*/ 180 h 184"/>
                <a:gd name="T20" fmla="*/ 76 w 184"/>
                <a:gd name="T21" fmla="*/ 166 h 184"/>
                <a:gd name="T22" fmla="*/ 84 w 184"/>
                <a:gd name="T23" fmla="*/ 120 h 184"/>
                <a:gd name="T24" fmla="*/ 179 w 184"/>
                <a:gd name="T25" fmla="*/ 34 h 184"/>
                <a:gd name="T26" fmla="*/ 184 w 184"/>
                <a:gd name="T27" fmla="*/ 19 h 184"/>
                <a:gd name="T28" fmla="*/ 174 w 184"/>
                <a:gd name="T29" fmla="*/ 10 h 184"/>
                <a:gd name="T30" fmla="*/ 165 w 184"/>
                <a:gd name="T31" fmla="*/ 0 h 184"/>
                <a:gd name="T32" fmla="*/ 150 w 184"/>
                <a:gd name="T33" fmla="*/ 5 h 184"/>
                <a:gd name="T34" fmla="*/ 64 w 184"/>
                <a:gd name="T35" fmla="*/ 100 h 184"/>
                <a:gd name="T36" fmla="*/ 18 w 184"/>
                <a:gd name="T3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84">
                  <a:moveTo>
                    <a:pt x="18" y="108"/>
                  </a:moveTo>
                  <a:cubicBezTo>
                    <a:pt x="7" y="119"/>
                    <a:pt x="0" y="134"/>
                    <a:pt x="4" y="148"/>
                  </a:cubicBezTo>
                  <a:cubicBezTo>
                    <a:pt x="5" y="150"/>
                    <a:pt x="20" y="144"/>
                    <a:pt x="20" y="144"/>
                  </a:cubicBezTo>
                  <a:cubicBezTo>
                    <a:pt x="28" y="127"/>
                    <a:pt x="28" y="127"/>
                    <a:pt x="28" y="127"/>
                  </a:cubicBezTo>
                  <a:cubicBezTo>
                    <a:pt x="49" y="123"/>
                    <a:pt x="49" y="123"/>
                    <a:pt x="49" y="123"/>
                  </a:cubicBezTo>
                  <a:cubicBezTo>
                    <a:pt x="55" y="129"/>
                    <a:pt x="55" y="129"/>
                    <a:pt x="55" y="129"/>
                  </a:cubicBezTo>
                  <a:cubicBezTo>
                    <a:pt x="61" y="135"/>
                    <a:pt x="61" y="135"/>
                    <a:pt x="61" y="135"/>
                  </a:cubicBezTo>
                  <a:cubicBezTo>
                    <a:pt x="57" y="156"/>
                    <a:pt x="57" y="156"/>
                    <a:pt x="57" y="156"/>
                  </a:cubicBezTo>
                  <a:cubicBezTo>
                    <a:pt x="40" y="164"/>
                    <a:pt x="40" y="164"/>
                    <a:pt x="40" y="164"/>
                  </a:cubicBezTo>
                  <a:cubicBezTo>
                    <a:pt x="40" y="164"/>
                    <a:pt x="34" y="179"/>
                    <a:pt x="36" y="180"/>
                  </a:cubicBezTo>
                  <a:cubicBezTo>
                    <a:pt x="50" y="184"/>
                    <a:pt x="65" y="177"/>
                    <a:pt x="76" y="166"/>
                  </a:cubicBezTo>
                  <a:cubicBezTo>
                    <a:pt x="88" y="153"/>
                    <a:pt x="91" y="135"/>
                    <a:pt x="84" y="120"/>
                  </a:cubicBezTo>
                  <a:cubicBezTo>
                    <a:pt x="179" y="34"/>
                    <a:pt x="179" y="34"/>
                    <a:pt x="179" y="34"/>
                  </a:cubicBezTo>
                  <a:cubicBezTo>
                    <a:pt x="184" y="19"/>
                    <a:pt x="184" y="19"/>
                    <a:pt x="184" y="19"/>
                  </a:cubicBezTo>
                  <a:cubicBezTo>
                    <a:pt x="174" y="10"/>
                    <a:pt x="174" y="10"/>
                    <a:pt x="174" y="10"/>
                  </a:cubicBezTo>
                  <a:cubicBezTo>
                    <a:pt x="165" y="0"/>
                    <a:pt x="165" y="0"/>
                    <a:pt x="165" y="0"/>
                  </a:cubicBezTo>
                  <a:cubicBezTo>
                    <a:pt x="150" y="5"/>
                    <a:pt x="150" y="5"/>
                    <a:pt x="150" y="5"/>
                  </a:cubicBezTo>
                  <a:cubicBezTo>
                    <a:pt x="64" y="100"/>
                    <a:pt x="64" y="100"/>
                    <a:pt x="64" y="100"/>
                  </a:cubicBezTo>
                  <a:cubicBezTo>
                    <a:pt x="49" y="93"/>
                    <a:pt x="31" y="96"/>
                    <a:pt x="18" y="108"/>
                  </a:cubicBezTo>
                  <a:close/>
                </a:path>
              </a:pathLst>
            </a:custGeom>
            <a:grp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100" name="Freeform 9"/>
            <p:cNvSpPr>
              <a:spLocks noEditPoints="1"/>
            </p:cNvSpPr>
            <p:nvPr/>
          </p:nvSpPr>
          <p:spPr bwMode="auto">
            <a:xfrm rot="8100000">
              <a:off x="7227437" y="3831900"/>
              <a:ext cx="238074" cy="809292"/>
            </a:xfrm>
            <a:custGeom>
              <a:avLst/>
              <a:gdLst>
                <a:gd name="T0" fmla="*/ 55 w 73"/>
                <a:gd name="T1" fmla="*/ 190 h 255"/>
                <a:gd name="T2" fmla="*/ 55 w 73"/>
                <a:gd name="T3" fmla="*/ 68 h 255"/>
                <a:gd name="T4" fmla="*/ 73 w 73"/>
                <a:gd name="T5" fmla="*/ 37 h 255"/>
                <a:gd name="T6" fmla="*/ 36 w 73"/>
                <a:gd name="T7" fmla="*/ 0 h 255"/>
                <a:gd name="T8" fmla="*/ 0 w 73"/>
                <a:gd name="T9" fmla="*/ 37 h 255"/>
                <a:gd name="T10" fmla="*/ 18 w 73"/>
                <a:gd name="T11" fmla="*/ 68 h 255"/>
                <a:gd name="T12" fmla="*/ 18 w 73"/>
                <a:gd name="T13" fmla="*/ 190 h 255"/>
                <a:gd name="T14" fmla="*/ 0 w 73"/>
                <a:gd name="T15" fmla="*/ 221 h 255"/>
                <a:gd name="T16" fmla="*/ 22 w 73"/>
                <a:gd name="T17" fmla="*/ 255 h 255"/>
                <a:gd name="T18" fmla="*/ 22 w 73"/>
                <a:gd name="T19" fmla="*/ 212 h 255"/>
                <a:gd name="T20" fmla="*/ 50 w 73"/>
                <a:gd name="T21" fmla="*/ 212 h 255"/>
                <a:gd name="T22" fmla="*/ 50 w 73"/>
                <a:gd name="T23" fmla="*/ 255 h 255"/>
                <a:gd name="T24" fmla="*/ 73 w 73"/>
                <a:gd name="T25" fmla="*/ 221 h 255"/>
                <a:gd name="T26" fmla="*/ 55 w 73"/>
                <a:gd name="T27" fmla="*/ 190 h 255"/>
                <a:gd name="T28" fmla="*/ 26 w 73"/>
                <a:gd name="T29" fmla="*/ 18 h 255"/>
                <a:gd name="T30" fmla="*/ 47 w 73"/>
                <a:gd name="T31" fmla="*/ 18 h 255"/>
                <a:gd name="T32" fmla="*/ 58 w 73"/>
                <a:gd name="T33" fmla="*/ 37 h 255"/>
                <a:gd name="T34" fmla="*/ 47 w 73"/>
                <a:gd name="T35" fmla="*/ 55 h 255"/>
                <a:gd name="T36" fmla="*/ 26 w 73"/>
                <a:gd name="T37" fmla="*/ 55 h 255"/>
                <a:gd name="T38" fmla="*/ 15 w 73"/>
                <a:gd name="T39" fmla="*/ 37 h 255"/>
                <a:gd name="T40" fmla="*/ 26 w 73"/>
                <a:gd name="T41" fmla="*/ 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255">
                  <a:moveTo>
                    <a:pt x="55" y="190"/>
                  </a:moveTo>
                  <a:cubicBezTo>
                    <a:pt x="55" y="68"/>
                    <a:pt x="55" y="68"/>
                    <a:pt x="55" y="68"/>
                  </a:cubicBezTo>
                  <a:cubicBezTo>
                    <a:pt x="66" y="62"/>
                    <a:pt x="73" y="50"/>
                    <a:pt x="73" y="37"/>
                  </a:cubicBezTo>
                  <a:cubicBezTo>
                    <a:pt x="73" y="17"/>
                    <a:pt x="57" y="0"/>
                    <a:pt x="36" y="0"/>
                  </a:cubicBezTo>
                  <a:cubicBezTo>
                    <a:pt x="16" y="0"/>
                    <a:pt x="0" y="17"/>
                    <a:pt x="0" y="37"/>
                  </a:cubicBezTo>
                  <a:cubicBezTo>
                    <a:pt x="0" y="50"/>
                    <a:pt x="7" y="62"/>
                    <a:pt x="18" y="68"/>
                  </a:cubicBezTo>
                  <a:cubicBezTo>
                    <a:pt x="18" y="190"/>
                    <a:pt x="18" y="190"/>
                    <a:pt x="18" y="190"/>
                  </a:cubicBezTo>
                  <a:cubicBezTo>
                    <a:pt x="7" y="196"/>
                    <a:pt x="0" y="208"/>
                    <a:pt x="0" y="221"/>
                  </a:cubicBezTo>
                  <a:cubicBezTo>
                    <a:pt x="0" y="237"/>
                    <a:pt x="9" y="250"/>
                    <a:pt x="22" y="255"/>
                  </a:cubicBezTo>
                  <a:cubicBezTo>
                    <a:pt x="22" y="212"/>
                    <a:pt x="22" y="212"/>
                    <a:pt x="22" y="212"/>
                  </a:cubicBezTo>
                  <a:cubicBezTo>
                    <a:pt x="50" y="212"/>
                    <a:pt x="50" y="212"/>
                    <a:pt x="50" y="212"/>
                  </a:cubicBezTo>
                  <a:cubicBezTo>
                    <a:pt x="50" y="255"/>
                    <a:pt x="50" y="255"/>
                    <a:pt x="50" y="255"/>
                  </a:cubicBezTo>
                  <a:cubicBezTo>
                    <a:pt x="64" y="250"/>
                    <a:pt x="73" y="237"/>
                    <a:pt x="73" y="221"/>
                  </a:cubicBezTo>
                  <a:cubicBezTo>
                    <a:pt x="73" y="208"/>
                    <a:pt x="66" y="196"/>
                    <a:pt x="55" y="190"/>
                  </a:cubicBezTo>
                  <a:close/>
                  <a:moveTo>
                    <a:pt x="26" y="18"/>
                  </a:moveTo>
                  <a:cubicBezTo>
                    <a:pt x="47" y="18"/>
                    <a:pt x="47" y="18"/>
                    <a:pt x="47" y="18"/>
                  </a:cubicBezTo>
                  <a:cubicBezTo>
                    <a:pt x="58" y="37"/>
                    <a:pt x="58" y="37"/>
                    <a:pt x="58" y="37"/>
                  </a:cubicBezTo>
                  <a:cubicBezTo>
                    <a:pt x="47" y="55"/>
                    <a:pt x="47" y="55"/>
                    <a:pt x="47" y="55"/>
                  </a:cubicBezTo>
                  <a:cubicBezTo>
                    <a:pt x="26" y="55"/>
                    <a:pt x="26" y="55"/>
                    <a:pt x="26" y="55"/>
                  </a:cubicBezTo>
                  <a:cubicBezTo>
                    <a:pt x="15" y="37"/>
                    <a:pt x="15" y="37"/>
                    <a:pt x="15" y="37"/>
                  </a:cubicBezTo>
                  <a:lnTo>
                    <a:pt x="26" y="18"/>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grpSp>
      <p:sp>
        <p:nvSpPr>
          <p:cNvPr id="54" name="Rectangle 53"/>
          <p:cNvSpPr/>
          <p:nvPr/>
        </p:nvSpPr>
        <p:spPr>
          <a:xfrm>
            <a:off x="846216" y="5444898"/>
            <a:ext cx="2180632" cy="448228"/>
          </a:xfrm>
          <a:prstGeom prst="rect">
            <a:avLst/>
          </a:prstGeom>
        </p:spPr>
        <p:txBody>
          <a:bodyPr wrap="square" lIns="0" tIns="0" rIns="0" bIns="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chemeClr val="bg1"/>
                </a:solidFill>
                <a:effectLst/>
                <a:uLnTx/>
                <a:uFillTx/>
              </a:rPr>
              <a:t>File content is </a:t>
            </a:r>
            <a:r>
              <a:rPr kumimoji="0" lang="en-US" sz="1428" b="1" i="0" u="none" strike="noStrike" kern="0" cap="none" spc="0" normalizeH="0" baseline="0" noProof="0" dirty="0">
                <a:ln>
                  <a:noFill/>
                </a:ln>
                <a:solidFill>
                  <a:schemeClr val="bg1"/>
                </a:solidFill>
                <a:effectLst/>
                <a:uLnTx/>
                <a:uFillTx/>
              </a:rPr>
              <a:t>never</a:t>
            </a:r>
            <a:r>
              <a:rPr kumimoji="0" lang="en-US" sz="1428" b="0" i="0" u="none" strike="noStrike" kern="0" cap="none" spc="0" normalizeH="0" baseline="0" noProof="0" dirty="0">
                <a:ln>
                  <a:noFill/>
                </a:ln>
                <a:solidFill>
                  <a:schemeClr val="bg1"/>
                </a:solidFill>
                <a:effectLst/>
                <a:uLnTx/>
                <a:uFillTx/>
              </a:rPr>
              <a:t> sent to the RMS server/service</a:t>
            </a:r>
          </a:p>
        </p:txBody>
      </p:sp>
      <p:grpSp>
        <p:nvGrpSpPr>
          <p:cNvPr id="55" name="Group 54"/>
          <p:cNvGrpSpPr/>
          <p:nvPr/>
        </p:nvGrpSpPr>
        <p:grpSpPr>
          <a:xfrm>
            <a:off x="1307965" y="3612834"/>
            <a:ext cx="1223954" cy="1373667"/>
            <a:chOff x="5158079" y="2918564"/>
            <a:chExt cx="2053426" cy="2276392"/>
          </a:xfrm>
        </p:grpSpPr>
        <p:sp>
          <p:nvSpPr>
            <p:cNvPr id="58" name="Rectangle 57"/>
            <p:cNvSpPr/>
            <p:nvPr/>
          </p:nvSpPr>
          <p:spPr bwMode="auto">
            <a:xfrm>
              <a:off x="5158079" y="3652601"/>
              <a:ext cx="2053425" cy="1542355"/>
            </a:xfrm>
            <a:prstGeom prst="rect">
              <a:avLst/>
            </a:prstGeom>
            <a:solidFill>
              <a:srgbClr val="FF0000"/>
            </a:solidFill>
            <a:ln>
              <a:noFill/>
              <a:headEnd type="none" w="med" len="med"/>
              <a:tailEnd type="none" w="med" len="med"/>
            </a:ln>
            <a:effectLst/>
            <a:scene3d>
              <a:camera prst="orthographicFront">
                <a:rot lat="0" lon="0" rev="0"/>
              </a:camera>
              <a:lightRig rig="twoPt" dir="tl"/>
            </a:scene3d>
            <a:sp3d prstMaterial="flat">
              <a:bevelT w="0" h="0" prst="coolSlan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700" b="0" i="0" u="none" strike="noStrike" kern="0" cap="none" spc="0" normalizeH="0" baseline="0" noProof="0" dirty="0" err="1">
                  <a:ln>
                    <a:noFill/>
                  </a:ln>
                  <a:solidFill>
                    <a:schemeClr val="bg1"/>
                  </a:solidFill>
                  <a:effectLst/>
                  <a:uLnTx/>
                  <a:uFillTx/>
                  <a:latin typeface="Consolas" panose="020B0609020204030204" pitchFamily="49" charset="0"/>
                  <a:cs typeface="Consolas" panose="020B0609020204030204" pitchFamily="49" charset="0"/>
                </a:rPr>
                <a:t>aEZQAR</a:t>
              </a:r>
              <a:r>
                <a:rPr kumimoji="0" lang="en-US" sz="700"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a:t>
              </a:r>
              <a:r>
                <a:rPr kumimoji="0" lang="en-US" sz="700" b="0" i="0" u="none" strike="noStrike" kern="0" cap="none" spc="0" normalizeH="0" baseline="0" noProof="0" dirty="0" err="1">
                  <a:ln>
                    <a:noFill/>
                  </a:ln>
                  <a:solidFill>
                    <a:schemeClr val="bg1"/>
                  </a:solidFill>
                  <a:effectLst/>
                  <a:uLnTx/>
                  <a:uFillTx/>
                  <a:latin typeface="Consolas" panose="020B0609020204030204" pitchFamily="49" charset="0"/>
                  <a:cs typeface="Consolas" panose="020B0609020204030204" pitchFamily="49" charset="0"/>
                </a:rPr>
                <a:t>ibr</a:t>
              </a:r>
              <a:r>
                <a:rPr kumimoji="0" lang="en-US" sz="700"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a:t>
              </a:r>
              <a:r>
                <a:rPr kumimoji="0" lang="en-US" sz="700" b="0" i="0" u="none" strike="noStrike" kern="0" cap="none" spc="0" normalizeH="0" baseline="0" noProof="0" dirty="0" err="1">
                  <a:ln>
                    <a:noFill/>
                  </a:ln>
                  <a:solidFill>
                    <a:schemeClr val="bg1"/>
                  </a:solidFill>
                  <a:effectLst/>
                  <a:uLnTx/>
                  <a:uFillTx/>
                  <a:latin typeface="Consolas" panose="020B0609020204030204" pitchFamily="49" charset="0"/>
                  <a:cs typeface="Consolas" panose="020B0609020204030204" pitchFamily="49" charset="0"/>
                </a:rPr>
                <a:t>qU@M</a:t>
              </a:r>
              <a:r>
                <a:rPr kumimoji="0" lang="en-US" sz="700" b="0" i="0" u="none" strike="noStrike" kern="0" cap="none" spc="0" normalizeH="0" baseline="0" noProof="0" dirty="0">
                  <a:ln>
                    <a:noFill/>
                  </a:ln>
                  <a:solidFill>
                    <a:schemeClr val="bg1"/>
                  </a:solidFill>
                  <a:effectLst/>
                  <a:uLnTx/>
                  <a:uFillTx/>
                  <a:latin typeface="Consolas" panose="020B0609020204030204" pitchFamily="49" charset="0"/>
                  <a:cs typeface="Consolas" panose="020B0609020204030204" pitchFamily="49" charset="0"/>
                </a:rPr>
                <a:t>]BXNoHp9nMDAtnBfrfC;jx+Tg@XL2,Jzu</a:t>
              </a:r>
            </a:p>
            <a:p>
              <a:pPr marL="0" marR="0" lvl="0" indent="0" defTabSz="932293" eaLnBrk="1" fontAlgn="base" latinLnBrk="0" hangingPunct="1">
                <a:lnSpc>
                  <a:spcPct val="90000"/>
                </a:lnSpc>
                <a:spcBef>
                  <a:spcPct val="0"/>
                </a:spcBef>
                <a:spcAft>
                  <a:spcPct val="0"/>
                </a:spcAft>
                <a:buClrTx/>
                <a:buSzTx/>
                <a:buFontTx/>
                <a:buNone/>
                <a:tabLst/>
                <a:defRPr/>
              </a:pPr>
              <a:r>
                <a:rPr kumimoji="0" lang="en-US" sz="700" b="0" i="0" u="none" strike="noStrike" kern="0" cap="none" spc="0" normalizeH="0" baseline="0" noProof="0" dirty="0">
                  <a:ln>
                    <a:noFill/>
                  </a:ln>
                  <a:solidFill>
                    <a:schemeClr val="bg1"/>
                  </a:solidFill>
                  <a:effectLst/>
                  <a:uLnTx/>
                  <a:uFillTx/>
                  <a:latin typeface="Consolas" panose="020B0609020204030204" pitchFamily="49" charset="0"/>
                  <a:ea typeface="Segoe UI" pitchFamily="34" charset="0"/>
                  <a:cs typeface="Consolas" panose="020B0609020204030204" pitchFamily="49" charset="0"/>
                </a:rPr>
                <a:t>()&amp;(*7812(*:</a:t>
              </a:r>
            </a:p>
          </p:txBody>
        </p:sp>
        <p:sp>
          <p:nvSpPr>
            <p:cNvPr id="59" name="Rectangle 40"/>
            <p:cNvSpPr/>
            <p:nvPr/>
          </p:nvSpPr>
          <p:spPr bwMode="auto">
            <a:xfrm>
              <a:off x="6465094" y="4826460"/>
              <a:ext cx="608155" cy="262040"/>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tx1"/>
                </a:solidFill>
                <a:effectLst/>
                <a:uLnTx/>
                <a:uFillTx/>
                <a:ea typeface="Segoe UI" pitchFamily="34" charset="0"/>
                <a:cs typeface="Segoe UI" pitchFamily="34" charset="0"/>
              </a:endParaRPr>
            </a:p>
          </p:txBody>
        </p:sp>
        <p:sp>
          <p:nvSpPr>
            <p:cNvPr id="60" name="Rectangle 59"/>
            <p:cNvSpPr/>
            <p:nvPr/>
          </p:nvSpPr>
          <p:spPr bwMode="auto">
            <a:xfrm>
              <a:off x="5158082" y="2918564"/>
              <a:ext cx="2053423" cy="636206"/>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182854" bIns="146283" numCol="1" spcCol="0" rtlCol="0" fromWordArt="0" anchor="ctr"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900" b="1" i="0" u="none" strike="noStrike" kern="0" cap="none" spc="0" normalizeH="0" baseline="0" noProof="0" dirty="0">
                  <a:ln>
                    <a:noFill/>
                  </a:ln>
                  <a:solidFill>
                    <a:schemeClr val="bg1"/>
                  </a:solidFill>
                  <a:effectLst/>
                  <a:uLnTx/>
                  <a:uFillTx/>
                  <a:cs typeface="Consolas" panose="020B0609020204030204" pitchFamily="49" charset="0"/>
                </a:rPr>
                <a:t>Use rights</a:t>
              </a:r>
              <a:br>
                <a:rPr kumimoji="0" lang="en-US" sz="900" b="1" i="0" u="none" strike="noStrike" kern="0" cap="none" spc="0" normalizeH="0" baseline="0" noProof="0" dirty="0">
                  <a:ln>
                    <a:noFill/>
                  </a:ln>
                  <a:solidFill>
                    <a:schemeClr val="bg1"/>
                  </a:solidFill>
                  <a:effectLst/>
                  <a:uLnTx/>
                  <a:uFillTx/>
                  <a:cs typeface="Consolas" panose="020B0609020204030204" pitchFamily="49" charset="0"/>
                </a:rPr>
              </a:br>
              <a:r>
                <a:rPr kumimoji="0" lang="en-US" sz="900" b="1" i="0" u="none" strike="noStrike" kern="0" cap="none" spc="0" normalizeH="0" baseline="0" noProof="0" dirty="0">
                  <a:ln>
                    <a:noFill/>
                  </a:ln>
                  <a:solidFill>
                    <a:schemeClr val="bg1"/>
                  </a:solidFill>
                  <a:effectLst/>
                  <a:uLnTx/>
                  <a:uFillTx/>
                  <a:cs typeface="Consolas" panose="020B0609020204030204" pitchFamily="49" charset="0"/>
                </a:rPr>
                <a:t>+</a:t>
              </a:r>
              <a:endParaRPr kumimoji="0" lang="en-US" sz="1099" b="1" i="0" u="none" strike="noStrike" kern="0" cap="none" spc="0" normalizeH="0" baseline="0" noProof="0" dirty="0">
                <a:ln>
                  <a:noFill/>
                </a:ln>
                <a:solidFill>
                  <a:schemeClr val="bg1"/>
                </a:solidFill>
                <a:effectLst/>
                <a:uLnTx/>
                <a:uFillTx/>
                <a:cs typeface="Consolas" panose="020B0609020204030204" pitchFamily="49" charset="0"/>
              </a:endParaRPr>
            </a:p>
          </p:txBody>
        </p:sp>
      </p:grpSp>
      <p:sp>
        <p:nvSpPr>
          <p:cNvPr id="62" name="Rectangle 40"/>
          <p:cNvSpPr/>
          <p:nvPr/>
        </p:nvSpPr>
        <p:spPr bwMode="auto">
          <a:xfrm>
            <a:off x="1523805" y="3820908"/>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sp>
        <p:nvSpPr>
          <p:cNvPr id="63" name="Rectangle 40"/>
          <p:cNvSpPr/>
          <p:nvPr/>
        </p:nvSpPr>
        <p:spPr bwMode="auto">
          <a:xfrm>
            <a:off x="2091104" y="3897656"/>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sp>
        <p:nvSpPr>
          <p:cNvPr id="67" name="Rectangle 40"/>
          <p:cNvSpPr/>
          <p:nvPr/>
        </p:nvSpPr>
        <p:spPr bwMode="auto">
          <a:xfrm>
            <a:off x="10944877" y="4686990"/>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rgbClr val="00B294"/>
              </a:solidFill>
              <a:effectLst/>
              <a:uLnTx/>
              <a:uFillTx/>
              <a:ea typeface="Segoe UI" pitchFamily="34" charset="0"/>
              <a:cs typeface="Segoe UI" pitchFamily="34" charset="0"/>
            </a:endParaRPr>
          </a:p>
        </p:txBody>
      </p:sp>
      <p:sp>
        <p:nvSpPr>
          <p:cNvPr id="13" name="Rectangle 12"/>
          <p:cNvSpPr/>
          <p:nvPr/>
        </p:nvSpPr>
        <p:spPr>
          <a:xfrm>
            <a:off x="674165" y="1857352"/>
            <a:ext cx="4108671" cy="324695"/>
          </a:xfrm>
          <a:prstGeom prst="rect">
            <a:avLst/>
          </a:prstGeom>
        </p:spPr>
        <p:txBody>
          <a:bodyPr wrap="none">
            <a:sp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1632" b="1" i="0" u="none" strike="noStrike" kern="0" cap="none" spc="31" normalizeH="0" baseline="0" noProof="0">
                <a:ln>
                  <a:noFill/>
                </a:ln>
                <a:solidFill>
                  <a:schemeClr val="bg1"/>
                </a:solidFill>
                <a:effectLst/>
                <a:uLnTx/>
                <a:uFillTx/>
                <a:ea typeface="Segoe UI" pitchFamily="34" charset="0"/>
                <a:cs typeface="Segoe UI" pitchFamily="34" charset="0"/>
              </a:rPr>
              <a:t>LOCAL PROCESSING ON PCS/DEVICES</a:t>
            </a:r>
            <a:endParaRPr kumimoji="0" lang="en-US" sz="1632" b="1" i="0" u="none" strike="noStrike" kern="0" cap="none" spc="31" normalizeH="0" baseline="0" noProof="0" dirty="0">
              <a:ln>
                <a:noFill/>
              </a:ln>
              <a:solidFill>
                <a:schemeClr val="bg1"/>
              </a:solidFill>
              <a:effectLst/>
              <a:uLnTx/>
              <a:uFillTx/>
              <a:ea typeface="Segoe UI" pitchFamily="34" charset="0"/>
              <a:cs typeface="Segoe UI" pitchFamily="34" charset="0"/>
            </a:endParaRPr>
          </a:p>
        </p:txBody>
      </p:sp>
      <p:cxnSp>
        <p:nvCxnSpPr>
          <p:cNvPr id="74" name="Straight Arrow Connector 73"/>
          <p:cNvCxnSpPr/>
          <p:nvPr/>
        </p:nvCxnSpPr>
        <p:spPr>
          <a:xfrm>
            <a:off x="3026848" y="4274431"/>
            <a:ext cx="54594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433853" y="4274431"/>
            <a:ext cx="54594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226752" y="3913997"/>
            <a:ext cx="555215" cy="981926"/>
            <a:chOff x="3075429" y="3469026"/>
            <a:chExt cx="339626" cy="600646"/>
          </a:xfrm>
        </p:grpSpPr>
        <p:sp>
          <p:nvSpPr>
            <p:cNvPr id="77" name="Freeform 19"/>
            <p:cNvSpPr>
              <a:spLocks/>
            </p:cNvSpPr>
            <p:nvPr/>
          </p:nvSpPr>
          <p:spPr bwMode="auto">
            <a:xfrm>
              <a:off x="3128839" y="3469026"/>
              <a:ext cx="233876" cy="229304"/>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accent1"/>
            </a:solid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8" name="Freeform 20"/>
            <p:cNvSpPr>
              <a:spLocks noEditPoints="1"/>
            </p:cNvSpPr>
            <p:nvPr/>
          </p:nvSpPr>
          <p:spPr bwMode="auto">
            <a:xfrm>
              <a:off x="3075429" y="3717884"/>
              <a:ext cx="339626" cy="351788"/>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accent1"/>
            </a:solidFill>
            <a:ln w="9525">
              <a:noFill/>
              <a:round/>
              <a:headEnd/>
              <a:tailEnd/>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085" y="4049243"/>
            <a:ext cx="547038" cy="576128"/>
          </a:xfrm>
          <a:prstGeom prst="rect">
            <a:avLst/>
          </a:prstGeom>
        </p:spPr>
      </p:pic>
      <p:cxnSp>
        <p:nvCxnSpPr>
          <p:cNvPr id="20" name="Straight Connector 19"/>
          <p:cNvCxnSpPr/>
          <p:nvPr/>
        </p:nvCxnSpPr>
        <p:spPr>
          <a:xfrm flipH="1">
            <a:off x="3502138" y="2834140"/>
            <a:ext cx="5453147" cy="63432"/>
          </a:xfrm>
          <a:prstGeom prst="line">
            <a:avLst/>
          </a:prstGeom>
          <a:ln w="3810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648008" y="2911794"/>
            <a:ext cx="803507" cy="308371"/>
          </a:xfrm>
          <a:prstGeom prst="line">
            <a:avLst/>
          </a:prstGeom>
          <a:ln w="3810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1502989" y="219020"/>
            <a:ext cx="424175" cy="750177"/>
            <a:chOff x="12548790" y="-1264290"/>
            <a:chExt cx="5541963" cy="9801225"/>
          </a:xfrm>
          <a:solidFill>
            <a:srgbClr val="002050"/>
          </a:solidFill>
        </p:grpSpPr>
        <p:sp>
          <p:nvSpPr>
            <p:cNvPr id="66"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72"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pic>
        <p:nvPicPr>
          <p:cNvPr id="82" name="Picture 8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3397" y="3302881"/>
            <a:ext cx="972928" cy="311337"/>
          </a:xfrm>
          <a:prstGeom prst="rect">
            <a:avLst/>
          </a:prstGeom>
        </p:spPr>
      </p:pic>
    </p:spTree>
    <p:extLst>
      <p:ext uri="{BB962C8B-B14F-4D97-AF65-F5344CB8AC3E}">
        <p14:creationId xmlns:p14="http://schemas.microsoft.com/office/powerpoint/2010/main" val="37854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Azure Information Protection</a:t>
            </a:r>
          </a:p>
        </p:txBody>
      </p:sp>
    </p:spTree>
    <p:extLst>
      <p:ext uri="{BB962C8B-B14F-4D97-AF65-F5344CB8AC3E}">
        <p14:creationId xmlns:p14="http://schemas.microsoft.com/office/powerpoint/2010/main" val="2381892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Reporting</a:t>
            </a:r>
          </a:p>
        </p:txBody>
      </p:sp>
    </p:spTree>
    <p:extLst>
      <p:ext uri="{BB962C8B-B14F-4D97-AF65-F5344CB8AC3E}">
        <p14:creationId xmlns:p14="http://schemas.microsoft.com/office/powerpoint/2010/main" val="4425032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14" y="472926"/>
            <a:ext cx="11672947" cy="2119277"/>
          </a:xfrm>
        </p:spPr>
        <p:txBody>
          <a:bodyPr/>
          <a:lstStyle/>
          <a:p>
            <a:r>
              <a:rPr lang="en-AU" sz="4800" b="1" dirty="0"/>
              <a:t>Prevent unwanted and embarrassing leakage with Azure Information Protection</a:t>
            </a:r>
            <a:endParaRPr lang="en-NZ" sz="4800" dirty="0"/>
          </a:p>
        </p:txBody>
      </p:sp>
      <p:sp>
        <p:nvSpPr>
          <p:cNvPr id="3" name="Text Placeholder 2"/>
          <p:cNvSpPr>
            <a:spLocks noGrp="1"/>
          </p:cNvSpPr>
          <p:nvPr>
            <p:ph type="body" sz="quarter" idx="12"/>
          </p:nvPr>
        </p:nvSpPr>
        <p:spPr>
          <a:xfrm>
            <a:off x="97557" y="3209230"/>
            <a:ext cx="12241360" cy="829612"/>
          </a:xfrm>
        </p:spPr>
        <p:txBody>
          <a:bodyPr/>
          <a:lstStyle/>
          <a:p>
            <a:r>
              <a:rPr lang="en-NZ" dirty="0"/>
              <a:t>Andrew McMurray			Follow: @</a:t>
            </a:r>
            <a:r>
              <a:rPr lang="en-NZ" dirty="0" err="1"/>
              <a:t>TheRMSGuy</a:t>
            </a:r>
            <a:endParaRPr lang="en-NZ" dirty="0"/>
          </a:p>
          <a:p>
            <a:r>
              <a:rPr lang="en-NZ" dirty="0"/>
              <a:t>Principal Program Manager		Mail: AskIPTeam@Microsoft.com</a:t>
            </a:r>
          </a:p>
          <a:p>
            <a:r>
              <a:rPr lang="en-NZ" dirty="0"/>
              <a:t>Microsoft Corporation</a:t>
            </a:r>
          </a:p>
          <a:p>
            <a:r>
              <a:rPr lang="en-NZ" dirty="0"/>
              <a:t>Twitter: @</a:t>
            </a:r>
            <a:r>
              <a:rPr lang="en-NZ" dirty="0" err="1"/>
              <a:t>MaccaOz</a:t>
            </a:r>
            <a:endParaRPr lang="en-NZ" dirty="0"/>
          </a:p>
          <a:p>
            <a:r>
              <a:rPr lang="en-NZ" dirty="0"/>
              <a:t>WOW: </a:t>
            </a:r>
            <a:r>
              <a:rPr lang="en-NZ" dirty="0" err="1"/>
              <a:t>Automatisier</a:t>
            </a:r>
            <a:r>
              <a:rPr lang="en-NZ" dirty="0"/>
              <a:t> –Level 108 </a:t>
            </a:r>
            <a:r>
              <a:rPr lang="en-NZ" dirty="0" err="1"/>
              <a:t>Pandaren</a:t>
            </a:r>
            <a:r>
              <a:rPr lang="en-NZ" dirty="0"/>
              <a:t> Hunter – </a:t>
            </a:r>
            <a:r>
              <a:rPr lang="en-NZ" dirty="0" err="1"/>
              <a:t>Khaz’Goroth</a:t>
            </a:r>
            <a:r>
              <a:rPr lang="en-NZ" dirty="0"/>
              <a:t> Horde</a:t>
            </a:r>
          </a:p>
        </p:txBody>
      </p:sp>
      <p:sp>
        <p:nvSpPr>
          <p:cNvPr id="4" name="Text Placeholder 3"/>
          <p:cNvSpPr>
            <a:spLocks noGrp="1"/>
          </p:cNvSpPr>
          <p:nvPr>
            <p:ph type="body" sz="quarter" idx="13"/>
          </p:nvPr>
        </p:nvSpPr>
        <p:spPr/>
        <p:txBody>
          <a:bodyPr/>
          <a:lstStyle/>
          <a:p>
            <a:r>
              <a:rPr lang="en-NZ" dirty="0"/>
              <a:t>M318</a:t>
            </a:r>
          </a:p>
        </p:txBody>
      </p:sp>
    </p:spTree>
    <p:extLst>
      <p:ext uri="{BB962C8B-B14F-4D97-AF65-F5344CB8AC3E}">
        <p14:creationId xmlns:p14="http://schemas.microsoft.com/office/powerpoint/2010/main" val="18300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25272" y="314188"/>
            <a:ext cx="608783" cy="615032"/>
          </a:xfrm>
          <a:prstGeom prst="rect">
            <a:avLst/>
          </a:prstGeom>
        </p:spPr>
      </p:pic>
      <p:sp>
        <p:nvSpPr>
          <p:cNvPr id="2" name="Title 1"/>
          <p:cNvSpPr>
            <a:spLocks noGrp="1"/>
          </p:cNvSpPr>
          <p:nvPr>
            <p:ph type="title"/>
          </p:nvPr>
        </p:nvSpPr>
        <p:spPr/>
        <p:txBody>
          <a:bodyPr/>
          <a:lstStyle/>
          <a:p>
            <a:r>
              <a:rPr lang="en-US" b="1" dirty="0"/>
              <a:t>Monitor and Respond</a:t>
            </a:r>
          </a:p>
        </p:txBody>
      </p:sp>
      <p:sp>
        <p:nvSpPr>
          <p:cNvPr id="48" name="Content Placeholder 5"/>
          <p:cNvSpPr txBox="1">
            <a:spLocks/>
          </p:cNvSpPr>
          <p:nvPr/>
        </p:nvSpPr>
        <p:spPr>
          <a:xfrm>
            <a:off x="311586" y="1259085"/>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1684" rtl="0" eaLnBrk="1" fontAlgn="base" latinLnBrk="0" hangingPunct="1">
              <a:lnSpc>
                <a:spcPts val="2611"/>
              </a:lnSpc>
              <a:spcBef>
                <a:spcPts val="2000"/>
              </a:spcBef>
              <a:spcAft>
                <a:spcPct val="0"/>
              </a:spcAft>
              <a:buClrTx/>
              <a:buSzPct val="90000"/>
              <a:buFont typeface="Arial" charset="0"/>
              <a:buNone/>
              <a:tabLst/>
              <a:defRPr/>
            </a:pPr>
            <a:r>
              <a:rPr kumimoji="0" lang="en-US" sz="2856"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Monitor use, control and block abuse</a:t>
            </a:r>
          </a:p>
        </p:txBody>
      </p:sp>
      <p:grpSp>
        <p:nvGrpSpPr>
          <p:cNvPr id="7" name="Group 6"/>
          <p:cNvGrpSpPr/>
          <p:nvPr/>
        </p:nvGrpSpPr>
        <p:grpSpPr>
          <a:xfrm>
            <a:off x="1232040" y="2130425"/>
            <a:ext cx="6136230" cy="4414838"/>
            <a:chOff x="1207128" y="2088842"/>
            <a:chExt cx="6016458" cy="4328665"/>
          </a:xfrm>
        </p:grpSpPr>
        <p:sp>
          <p:nvSpPr>
            <p:cNvPr id="46" name="Freeform 10"/>
            <p:cNvSpPr>
              <a:spLocks/>
            </p:cNvSpPr>
            <p:nvPr/>
          </p:nvSpPr>
          <p:spPr bwMode="auto">
            <a:xfrm>
              <a:off x="1926963" y="388253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47" name="Text Placeholder 2"/>
            <p:cNvSpPr txBox="1">
              <a:spLocks/>
            </p:cNvSpPr>
            <p:nvPr/>
          </p:nvSpPr>
          <p:spPr>
            <a:xfrm>
              <a:off x="1207128" y="4570052"/>
              <a:ext cx="2166777"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224" b="0" i="0" u="none" strike="noStrike" kern="1200" cap="none" spc="0" normalizeH="0" baseline="0" noProof="0" dirty="0">
                  <a:ln>
                    <a:noFill/>
                  </a:ln>
                  <a:solidFill>
                    <a:schemeClr val="bg1"/>
                  </a:solidFill>
                  <a:effectLst/>
                  <a:uLnTx/>
                  <a:uFillTx/>
                  <a:latin typeface="Segoe UI" charset="0"/>
                  <a:ea typeface="Segoe UI" charset="0"/>
                  <a:cs typeface="Segoe UI" charset="0"/>
                </a:rPr>
                <a:t>Sue</a:t>
              </a:r>
            </a:p>
          </p:txBody>
        </p:sp>
        <p:cxnSp>
          <p:nvCxnSpPr>
            <p:cNvPr id="54" name="Straight Arrow Connector 53"/>
            <p:cNvCxnSpPr/>
            <p:nvPr/>
          </p:nvCxnSpPr>
          <p:spPr>
            <a:xfrm>
              <a:off x="2819201" y="4620735"/>
              <a:ext cx="515082" cy="359055"/>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814424" y="3851420"/>
              <a:ext cx="519859" cy="28051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755763" y="5771068"/>
              <a:ext cx="3191353" cy="449057"/>
              <a:chOff x="3009867" y="5771068"/>
              <a:chExt cx="3191353" cy="449057"/>
            </a:xfrm>
          </p:grpSpPr>
          <p:sp>
            <p:nvSpPr>
              <p:cNvPr id="61" name="Rectangle 60"/>
              <p:cNvSpPr/>
              <p:nvPr/>
            </p:nvSpPr>
            <p:spPr bwMode="auto">
              <a:xfrm>
                <a:off x="3009867" y="5771068"/>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4" name="TextBox 63"/>
              <p:cNvSpPr txBox="1"/>
              <p:nvPr/>
            </p:nvSpPr>
            <p:spPr>
              <a:xfrm>
                <a:off x="3677519" y="5831586"/>
                <a:ext cx="2418879" cy="297508"/>
              </a:xfrm>
              <a:prstGeom prst="rect">
                <a:avLst/>
              </a:prstGeom>
              <a:noFill/>
            </p:spPr>
            <p:txBody>
              <a:bodyPr wrap="square" lIns="0" tIns="0" rIns="0" bIns="36717" rtlCol="0">
                <a:spAutoFit/>
              </a:bodyPr>
              <a:lstStyle/>
              <a:p>
                <a:pPr marL="0" marR="0" lvl="0" indent="0" defTabSz="896043" eaLnBrk="1" fontAlgn="auto" latinLnBrk="0" hangingPunct="1">
                  <a:lnSpc>
                    <a:spcPts val="2360"/>
                  </a:lnSpc>
                  <a:spcBef>
                    <a:spcPts val="0"/>
                  </a:spcBef>
                  <a:spcAft>
                    <a:spcPts val="0"/>
                  </a:spcAft>
                  <a:buClrTx/>
                  <a:buSzTx/>
                  <a:buFontTx/>
                  <a:buNone/>
                  <a:tabLst/>
                  <a:defRPr/>
                </a:pPr>
                <a:r>
                  <a:rPr kumimoji="0" lang="en-US" sz="1224" b="0" i="0" u="none" strike="noStrike" kern="0" cap="none" spc="0" normalizeH="0" baseline="0" noProof="0" dirty="0">
                    <a:ln>
                      <a:noFill/>
                    </a:ln>
                    <a:solidFill>
                      <a:schemeClr val="accent1"/>
                    </a:solidFill>
                    <a:effectLst/>
                    <a:uLnTx/>
                    <a:uFillTx/>
                    <a:cs typeface="Segoe UI Light"/>
                  </a:rPr>
                  <a:t>Joe blocked in Ukraine</a:t>
                </a:r>
              </a:p>
            </p:txBody>
          </p:sp>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r="80486"/>
              <a:stretch/>
            </p:blipFill>
            <p:spPr>
              <a:xfrm>
                <a:off x="3181727" y="5819754"/>
                <a:ext cx="307824" cy="392176"/>
              </a:xfrm>
              <a:prstGeom prst="rect">
                <a:avLst/>
              </a:prstGeom>
            </p:spPr>
          </p:pic>
        </p:grpSp>
        <p:grpSp>
          <p:nvGrpSpPr>
            <p:cNvPr id="6" name="Group 5"/>
            <p:cNvGrpSpPr/>
            <p:nvPr/>
          </p:nvGrpSpPr>
          <p:grpSpPr>
            <a:xfrm>
              <a:off x="3755763" y="5221423"/>
              <a:ext cx="3191353" cy="449057"/>
              <a:chOff x="3009867" y="5221423"/>
              <a:chExt cx="3191353" cy="449057"/>
            </a:xfrm>
          </p:grpSpPr>
          <p:sp>
            <p:nvSpPr>
              <p:cNvPr id="60" name="Rectangle 59"/>
              <p:cNvSpPr/>
              <p:nvPr/>
            </p:nvSpPr>
            <p:spPr bwMode="auto">
              <a:xfrm>
                <a:off x="3009867" y="5221423"/>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3" name="TextBox 62"/>
              <p:cNvSpPr txBox="1"/>
              <p:nvPr/>
            </p:nvSpPr>
            <p:spPr>
              <a:xfrm>
                <a:off x="3677519" y="5272513"/>
                <a:ext cx="2418879" cy="344128"/>
              </a:xfrm>
              <a:prstGeom prst="rect">
                <a:avLst/>
              </a:prstGeom>
              <a:noFill/>
            </p:spPr>
            <p:txBody>
              <a:bodyPr wrap="square" lIns="0" tIns="0" rIns="0" bIns="36717" rtlCol="0">
                <a:spAutoFit/>
              </a:bodyPr>
              <a:lstStyle/>
              <a:p>
                <a:pPr marL="0" marR="0" lvl="0" indent="0" defTabSz="896043" eaLnBrk="1" fontAlgn="auto" latinLnBrk="0" hangingPunct="1">
                  <a:lnSpc>
                    <a:spcPts val="2360"/>
                  </a:lnSpc>
                  <a:spcBef>
                    <a:spcPts val="0"/>
                  </a:spcBef>
                  <a:spcAft>
                    <a:spcPts val="0"/>
                  </a:spcAft>
                  <a:buClrTx/>
                  <a:buSzTx/>
                  <a:buFontTx/>
                  <a:buNone/>
                  <a:tabLst/>
                  <a:defRPr/>
                </a:pPr>
                <a:r>
                  <a:rPr kumimoji="0" lang="en-US" sz="1224" b="0" i="0" u="none" strike="noStrike" kern="0" cap="none" spc="0" normalizeH="0" baseline="0" noProof="0" dirty="0">
                    <a:ln>
                      <a:noFill/>
                    </a:ln>
                    <a:solidFill>
                      <a:schemeClr val="accent1"/>
                    </a:solidFill>
                    <a:effectLst/>
                    <a:uLnTx/>
                    <a:uFillTx/>
                    <a:cs typeface="Segoe UI Light"/>
                  </a:rPr>
                  <a:t>Jane accessed from France</a:t>
                </a:r>
              </a:p>
            </p:txBody>
          </p:sp>
          <p:pic>
            <p:nvPicPr>
              <p:cNvPr id="67" name="Picture 66"/>
              <p:cNvPicPr>
                <a:picLocks noChangeAspect="1"/>
              </p:cNvPicPr>
              <p:nvPr/>
            </p:nvPicPr>
            <p:blipFill rotWithShape="1">
              <a:blip r:embed="rId5" cstate="print">
                <a:extLst>
                  <a:ext uri="{28A0092B-C50C-407E-A947-70E740481C1C}">
                    <a14:useLocalDpi xmlns:a14="http://schemas.microsoft.com/office/drawing/2010/main" val="0"/>
                  </a:ext>
                </a:extLst>
              </a:blip>
              <a:srcRect l="80972" r="-3940"/>
              <a:stretch/>
            </p:blipFill>
            <p:spPr>
              <a:xfrm>
                <a:off x="3181727" y="5254987"/>
                <a:ext cx="362296" cy="392178"/>
              </a:xfrm>
              <a:prstGeom prst="rect">
                <a:avLst/>
              </a:prstGeom>
            </p:spPr>
          </p:pic>
        </p:grpSp>
        <p:grpSp>
          <p:nvGrpSpPr>
            <p:cNvPr id="8" name="Group 7"/>
            <p:cNvGrpSpPr/>
            <p:nvPr/>
          </p:nvGrpSpPr>
          <p:grpSpPr>
            <a:xfrm>
              <a:off x="3755763" y="4657490"/>
              <a:ext cx="3191353" cy="449057"/>
              <a:chOff x="3009867" y="4657490"/>
              <a:chExt cx="3191353" cy="449057"/>
            </a:xfrm>
          </p:grpSpPr>
          <p:sp>
            <p:nvSpPr>
              <p:cNvPr id="59" name="Rectangle 58"/>
              <p:cNvSpPr/>
              <p:nvPr/>
            </p:nvSpPr>
            <p:spPr bwMode="auto">
              <a:xfrm>
                <a:off x="3009867" y="4657490"/>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2" name="TextBox 61"/>
              <p:cNvSpPr txBox="1"/>
              <p:nvPr/>
            </p:nvSpPr>
            <p:spPr>
              <a:xfrm>
                <a:off x="3677519" y="4708580"/>
                <a:ext cx="2418879" cy="338121"/>
              </a:xfrm>
              <a:prstGeom prst="rect">
                <a:avLst/>
              </a:prstGeom>
              <a:noFill/>
            </p:spPr>
            <p:txBody>
              <a:bodyPr wrap="square" lIns="0" tIns="0" rIns="0" bIns="36717" rtlCol="0">
                <a:spAutoFit/>
              </a:bodyPr>
              <a:lstStyle/>
              <a:p>
                <a:pPr marL="0" marR="0" lvl="0" indent="0" defTabSz="896043" eaLnBrk="1" fontAlgn="auto" latinLnBrk="0" hangingPunct="1">
                  <a:lnSpc>
                    <a:spcPts val="2360"/>
                  </a:lnSpc>
                  <a:spcBef>
                    <a:spcPts val="0"/>
                  </a:spcBef>
                  <a:spcAft>
                    <a:spcPts val="0"/>
                  </a:spcAft>
                  <a:buClrTx/>
                  <a:buSzTx/>
                  <a:buFontTx/>
                  <a:buNone/>
                  <a:tabLst/>
                  <a:defRPr/>
                </a:pPr>
                <a:r>
                  <a:rPr kumimoji="0" lang="en-US" sz="1224" b="0" i="0" u="none" strike="noStrike" kern="0" cap="none" spc="0" normalizeH="0" baseline="0" noProof="0" dirty="0">
                    <a:ln>
                      <a:noFill/>
                    </a:ln>
                    <a:solidFill>
                      <a:schemeClr val="accent1"/>
                    </a:solidFill>
                    <a:effectLst/>
                    <a:uLnTx/>
                    <a:uFillTx/>
                    <a:cs typeface="Segoe UI Light"/>
                  </a:rPr>
                  <a:t>Bob accessed from North America</a:t>
                </a:r>
              </a:p>
            </p:txBody>
          </p:sp>
          <p:pic>
            <p:nvPicPr>
              <p:cNvPr id="68" name="Picture 67"/>
              <p:cNvPicPr>
                <a:picLocks noChangeAspect="1"/>
              </p:cNvPicPr>
              <p:nvPr/>
            </p:nvPicPr>
            <p:blipFill rotWithShape="1">
              <a:blip r:embed="rId6" cstate="print">
                <a:extLst>
                  <a:ext uri="{28A0092B-C50C-407E-A947-70E740481C1C}">
                    <a14:useLocalDpi xmlns:a14="http://schemas.microsoft.com/office/drawing/2010/main" val="0"/>
                  </a:ext>
                </a:extLst>
              </a:blip>
              <a:srcRect l="42641" t="-1260" r="35354"/>
              <a:stretch/>
            </p:blipFill>
            <p:spPr>
              <a:xfrm>
                <a:off x="3181727" y="4677234"/>
                <a:ext cx="347134" cy="397118"/>
              </a:xfrm>
              <a:prstGeom prst="rect">
                <a:avLst/>
              </a:prstGeom>
            </p:spPr>
          </p:pic>
        </p:grpSp>
        <p:sp>
          <p:nvSpPr>
            <p:cNvPr id="69" name="Rectangle 68"/>
            <p:cNvSpPr/>
            <p:nvPr/>
          </p:nvSpPr>
          <p:spPr bwMode="auto">
            <a:xfrm>
              <a:off x="3555428" y="2088842"/>
              <a:ext cx="3668158" cy="2340295"/>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marL="0" marR="0" lvl="0" indent="0" algn="ctr" defTabSz="950938" eaLnBrk="1" fontAlgn="auto" latinLnBrk="0" hangingPunct="1">
                <a:lnSpc>
                  <a:spcPct val="90000"/>
                </a:lnSpc>
                <a:spcBef>
                  <a:spcPts val="0"/>
                </a:spcBef>
                <a:spcAft>
                  <a:spcPts val="0"/>
                </a:spcAft>
                <a:buClrTx/>
                <a:buSzTx/>
                <a:buFontTx/>
                <a:buNone/>
                <a:tabLst/>
                <a:defRPr/>
              </a:pPr>
              <a:endParaRPr kumimoji="0" lang="en-US" sz="2448"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sp>
          <p:nvSpPr>
            <p:cNvPr id="71" name="Text Placeholder 2"/>
            <p:cNvSpPr txBox="1">
              <a:spLocks/>
            </p:cNvSpPr>
            <p:nvPr/>
          </p:nvSpPr>
          <p:spPr>
            <a:xfrm>
              <a:off x="3400091" y="2103866"/>
              <a:ext cx="1493494"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ct val="20000"/>
                </a:spcBef>
                <a:spcAft>
                  <a:spcPct val="0"/>
                </a:spcAft>
                <a:buClrTx/>
                <a:buSzPct val="90000"/>
                <a:buFont typeface="Arial" charset="0"/>
                <a:buNone/>
                <a:tabLst/>
                <a:defRPr/>
              </a:pPr>
              <a:r>
                <a:rPr kumimoji="0" lang="en-US" sz="1428" b="1" i="0" u="none" strike="noStrike" kern="1200" cap="none" spc="0" normalizeH="0" baseline="0" noProof="0" dirty="0">
                  <a:ln>
                    <a:noFill/>
                  </a:ln>
                  <a:solidFill>
                    <a:schemeClr val="bg1"/>
                  </a:solidFill>
                  <a:effectLst/>
                  <a:uLnTx/>
                  <a:uFillTx/>
                  <a:latin typeface="Segoe UI" charset="0"/>
                  <a:ea typeface="Segoe UI" charset="0"/>
                  <a:cs typeface="Segoe UI" charset="0"/>
                </a:rPr>
                <a:t>MAP VIEW</a:t>
              </a:r>
            </a:p>
          </p:txBody>
        </p:sp>
        <p:sp>
          <p:nvSpPr>
            <p:cNvPr id="72" name="Rectangle 71"/>
            <p:cNvSpPr/>
            <p:nvPr/>
          </p:nvSpPr>
          <p:spPr bwMode="auto">
            <a:xfrm>
              <a:off x="3555428" y="4495800"/>
              <a:ext cx="3668158" cy="1921707"/>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marL="0" marR="0" lvl="0" indent="0" algn="ctr" defTabSz="950938" eaLnBrk="1" fontAlgn="auto" latinLnBrk="0" hangingPunct="1">
                <a:lnSpc>
                  <a:spcPct val="90000"/>
                </a:lnSpc>
                <a:spcBef>
                  <a:spcPts val="0"/>
                </a:spcBef>
                <a:spcAft>
                  <a:spcPts val="0"/>
                </a:spcAft>
                <a:buClrTx/>
                <a:buSzTx/>
                <a:buFontTx/>
                <a:buNone/>
                <a:tabLst/>
                <a:defRPr/>
              </a:pPr>
              <a:endParaRPr kumimoji="0" lang="en-US" sz="2448"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grpSp>
        <p:nvGrpSpPr>
          <p:cNvPr id="9" name="Group 8"/>
          <p:cNvGrpSpPr/>
          <p:nvPr/>
        </p:nvGrpSpPr>
        <p:grpSpPr>
          <a:xfrm>
            <a:off x="7792054" y="3737584"/>
            <a:ext cx="5187558" cy="1759782"/>
            <a:chOff x="7639097" y="3664631"/>
            <a:chExt cx="5086303" cy="1725433"/>
          </a:xfrm>
        </p:grpSpPr>
        <p:sp>
          <p:nvSpPr>
            <p:cNvPr id="50" name="Freeform 10"/>
            <p:cNvSpPr>
              <a:spLocks/>
            </p:cNvSpPr>
            <p:nvPr/>
          </p:nvSpPr>
          <p:spPr bwMode="auto">
            <a:xfrm>
              <a:off x="7785729" y="3851420"/>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51" name="Text Placeholder 2"/>
            <p:cNvSpPr txBox="1">
              <a:spLocks/>
            </p:cNvSpPr>
            <p:nvPr/>
          </p:nvSpPr>
          <p:spPr>
            <a:xfrm>
              <a:off x="7639097" y="4525525"/>
              <a:ext cx="986474"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224" b="0" i="0" u="none" strike="noStrike" kern="1200" cap="none" spc="0" normalizeH="0" baseline="0" noProof="0" dirty="0">
                  <a:ln>
                    <a:noFill/>
                  </a:ln>
                  <a:solidFill>
                    <a:schemeClr val="bg1"/>
                  </a:solidFill>
                  <a:effectLst/>
                  <a:uLnTx/>
                  <a:uFillTx/>
                  <a:latin typeface="Segoe UI" charset="0"/>
                  <a:ea typeface="Segoe UI" charset="0"/>
                  <a:cs typeface="Segoe UI" charset="0"/>
                </a:rPr>
                <a:t>Jane</a:t>
              </a:r>
            </a:p>
          </p:txBody>
        </p:sp>
        <p:pic>
          <p:nvPicPr>
            <p:cNvPr id="52" name="Picture 5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87985" y="3664631"/>
              <a:ext cx="549848" cy="439877"/>
            </a:xfrm>
            <a:prstGeom prst="rect">
              <a:avLst/>
            </a:prstGeom>
          </p:spPr>
        </p:pic>
        <p:cxnSp>
          <p:nvCxnSpPr>
            <p:cNvPr id="53" name="Straight Arrow Connector 52"/>
            <p:cNvCxnSpPr/>
            <p:nvPr/>
          </p:nvCxnSpPr>
          <p:spPr>
            <a:xfrm>
              <a:off x="8739342" y="4180287"/>
              <a:ext cx="24175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9642829" y="3875323"/>
              <a:ext cx="610578" cy="609928"/>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sp>
          <p:nvSpPr>
            <p:cNvPr id="57" name="Freeform 56"/>
            <p:cNvSpPr>
              <a:spLocks/>
            </p:cNvSpPr>
            <p:nvPr/>
          </p:nvSpPr>
          <p:spPr bwMode="auto">
            <a:xfrm>
              <a:off x="11318080" y="3740171"/>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58" name="Text Placeholder 2"/>
            <p:cNvSpPr txBox="1">
              <a:spLocks/>
            </p:cNvSpPr>
            <p:nvPr/>
          </p:nvSpPr>
          <p:spPr>
            <a:xfrm>
              <a:off x="10558623" y="4448572"/>
              <a:ext cx="2166777"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224" b="0" i="0" u="none" strike="noStrike" kern="1200" cap="none" spc="0" normalizeH="0" baseline="0" noProof="0" dirty="0">
                  <a:ln>
                    <a:noFill/>
                  </a:ln>
                  <a:solidFill>
                    <a:schemeClr val="bg1"/>
                  </a:solidFill>
                  <a:effectLst/>
                  <a:uLnTx/>
                  <a:uFillTx/>
                  <a:latin typeface="Segoe UI" charset="0"/>
                  <a:ea typeface="Segoe UI" charset="0"/>
                  <a:cs typeface="Segoe UI" charset="0"/>
                </a:rPr>
                <a:t>Competitors</a:t>
              </a:r>
            </a:p>
          </p:txBody>
        </p:sp>
        <p:grpSp>
          <p:nvGrpSpPr>
            <p:cNvPr id="70" name="Group 69"/>
            <p:cNvGrpSpPr/>
            <p:nvPr/>
          </p:nvGrpSpPr>
          <p:grpSpPr>
            <a:xfrm>
              <a:off x="9759759" y="3991703"/>
              <a:ext cx="384366" cy="383376"/>
              <a:chOff x="6477000" y="3460708"/>
              <a:chExt cx="609600" cy="577892"/>
            </a:xfrm>
          </p:grpSpPr>
          <p:sp>
            <p:nvSpPr>
              <p:cNvPr id="73" name="Oval 72"/>
              <p:cNvSpPr/>
              <p:nvPr/>
            </p:nvSpPr>
            <p:spPr bwMode="auto">
              <a:xfrm>
                <a:off x="6477000" y="3460708"/>
                <a:ext cx="609600" cy="577892"/>
              </a:xfrm>
              <a:prstGeom prst="ellipse">
                <a:avLst/>
              </a:prstGeom>
              <a:solidFill>
                <a:srgbClr val="FF1000"/>
              </a:solidFill>
              <a:ln w="76200">
                <a:solidFill>
                  <a:srgbClr val="FF1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cxnSp>
            <p:nvCxnSpPr>
              <p:cNvPr id="74" name="Straight Connector 73"/>
              <p:cNvCxnSpPr/>
              <p:nvPr/>
            </p:nvCxnSpPr>
            <p:spPr>
              <a:xfrm flipV="1">
                <a:off x="6566273" y="3545338"/>
                <a:ext cx="431053" cy="408632"/>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bwMode="auto">
            <a:xfrm>
              <a:off x="8402812" y="4941007"/>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81" name="TextBox 80"/>
            <p:cNvSpPr txBox="1"/>
            <p:nvPr/>
          </p:nvSpPr>
          <p:spPr>
            <a:xfrm>
              <a:off x="9175286" y="5001525"/>
              <a:ext cx="2418879" cy="344128"/>
            </a:xfrm>
            <a:prstGeom prst="rect">
              <a:avLst/>
            </a:prstGeom>
            <a:noFill/>
          </p:spPr>
          <p:txBody>
            <a:bodyPr wrap="square" lIns="0" tIns="0" rIns="0" bIns="36717" rtlCol="0">
              <a:spAutoFit/>
            </a:bodyPr>
            <a:lstStyle/>
            <a:p>
              <a:pPr marL="0" marR="0" lvl="0" indent="0" defTabSz="896043" eaLnBrk="1" fontAlgn="auto" latinLnBrk="0" hangingPunct="1">
                <a:lnSpc>
                  <a:spcPts val="2360"/>
                </a:lnSpc>
                <a:spcBef>
                  <a:spcPts val="0"/>
                </a:spcBef>
                <a:spcAft>
                  <a:spcPts val="0"/>
                </a:spcAft>
                <a:buClrTx/>
                <a:buSzTx/>
                <a:buFontTx/>
                <a:buNone/>
                <a:tabLst/>
                <a:defRPr/>
              </a:pPr>
              <a:r>
                <a:rPr kumimoji="0" lang="en-US" sz="1224" b="0" i="0" u="none" strike="noStrike" kern="0" cap="none" spc="0" normalizeH="0" baseline="0" noProof="0" dirty="0">
                  <a:ln>
                    <a:noFill/>
                  </a:ln>
                  <a:solidFill>
                    <a:schemeClr val="accent1"/>
                  </a:solidFill>
                  <a:effectLst/>
                  <a:uLnTx/>
                  <a:uFillTx/>
                  <a:cs typeface="Segoe UI Light"/>
                </a:rPr>
                <a:t>Jane access is revoked</a:t>
              </a:r>
            </a:p>
          </p:txBody>
        </p:sp>
      </p:grpSp>
      <p:grpSp>
        <p:nvGrpSpPr>
          <p:cNvPr id="10" name="Group 9"/>
          <p:cNvGrpSpPr/>
          <p:nvPr/>
        </p:nvGrpSpPr>
        <p:grpSpPr>
          <a:xfrm>
            <a:off x="-96929" y="1795389"/>
            <a:ext cx="2139825" cy="1407638"/>
            <a:chOff x="-95901" y="1760345"/>
            <a:chExt cx="2098058" cy="1380163"/>
          </a:xfrm>
        </p:grpSpPr>
        <p:grpSp>
          <p:nvGrpSpPr>
            <p:cNvPr id="3" name="Group 2"/>
            <p:cNvGrpSpPr/>
            <p:nvPr/>
          </p:nvGrpSpPr>
          <p:grpSpPr>
            <a:xfrm>
              <a:off x="-95901" y="1844582"/>
              <a:ext cx="2098057" cy="1295926"/>
              <a:chOff x="-343479" y="2935275"/>
              <a:chExt cx="6334783" cy="3455818"/>
            </a:xfrm>
          </p:grpSpPr>
          <p:grpSp>
            <p:nvGrpSpPr>
              <p:cNvPr id="17" name="Group 16"/>
              <p:cNvGrpSpPr/>
              <p:nvPr/>
            </p:nvGrpSpPr>
            <p:grpSpPr>
              <a:xfrm>
                <a:off x="2465218" y="4177386"/>
                <a:ext cx="338338" cy="432504"/>
                <a:chOff x="13131800" y="957263"/>
                <a:chExt cx="4916488" cy="6284912"/>
              </a:xfrm>
              <a:solidFill>
                <a:schemeClr val="bg1"/>
              </a:solidFill>
            </p:grpSpPr>
            <p:sp>
              <p:nvSpPr>
                <p:cNvPr id="18"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19"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2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21"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sp>
            <p:nvSpPr>
              <p:cNvPr id="26" name="Freeform 10"/>
              <p:cNvSpPr>
                <a:spLocks/>
              </p:cNvSpPr>
              <p:nvPr/>
            </p:nvSpPr>
            <p:spPr bwMode="auto">
              <a:xfrm>
                <a:off x="415978" y="3881717"/>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27" name="Text Placeholder 2"/>
              <p:cNvSpPr txBox="1">
                <a:spLocks/>
              </p:cNvSpPr>
              <p:nvPr/>
            </p:nvSpPr>
            <p:spPr>
              <a:xfrm>
                <a:off x="-343479" y="4542525"/>
                <a:ext cx="2166775"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122" b="0" i="0" u="none" strike="noStrike" kern="1200" cap="none" spc="0" normalizeH="0" baseline="0" noProof="0" dirty="0">
                    <a:ln>
                      <a:noFill/>
                    </a:ln>
                    <a:solidFill>
                      <a:schemeClr val="bg1"/>
                    </a:solidFill>
                    <a:effectLst/>
                    <a:uLnTx/>
                    <a:uFillTx/>
                    <a:latin typeface="Segoe UI" charset="0"/>
                    <a:ea typeface="Segoe UI" charset="0"/>
                    <a:cs typeface="Segoe UI" charset="0"/>
                  </a:rPr>
                  <a:t>Sue</a:t>
                </a:r>
              </a:p>
            </p:txBody>
          </p:sp>
          <p:grpSp>
            <p:nvGrpSpPr>
              <p:cNvPr id="28" name="Group 27"/>
              <p:cNvGrpSpPr/>
              <p:nvPr/>
            </p:nvGrpSpPr>
            <p:grpSpPr>
              <a:xfrm>
                <a:off x="2679699" y="3966418"/>
                <a:ext cx="246116" cy="399498"/>
                <a:chOff x="1567092" y="3734290"/>
                <a:chExt cx="472418" cy="835494"/>
              </a:xfrm>
            </p:grpSpPr>
            <p:sp>
              <p:nvSpPr>
                <p:cNvPr id="29"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cxnSp>
            <p:nvCxnSpPr>
              <p:cNvPr id="31" name="Straight Arrow Connector 30"/>
              <p:cNvCxnSpPr/>
              <p:nvPr/>
            </p:nvCxnSpPr>
            <p:spPr>
              <a:xfrm>
                <a:off x="1214489" y="4295414"/>
                <a:ext cx="842911"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Freeform 10"/>
              <p:cNvSpPr>
                <a:spLocks/>
              </p:cNvSpPr>
              <p:nvPr/>
            </p:nvSpPr>
            <p:spPr bwMode="auto">
              <a:xfrm>
                <a:off x="4439949" y="312177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35" name="Text Placeholder 2"/>
              <p:cNvSpPr txBox="1">
                <a:spLocks/>
              </p:cNvSpPr>
              <p:nvPr/>
            </p:nvSpPr>
            <p:spPr>
              <a:xfrm>
                <a:off x="3921009" y="3735505"/>
                <a:ext cx="1720665"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122" b="0" i="0" u="none" strike="noStrike" kern="1200" cap="none" spc="0" normalizeH="0" baseline="0" noProof="0" dirty="0">
                    <a:ln>
                      <a:noFill/>
                    </a:ln>
                    <a:solidFill>
                      <a:schemeClr val="bg1"/>
                    </a:solidFill>
                    <a:effectLst/>
                    <a:uLnTx/>
                    <a:uFillTx/>
                    <a:latin typeface="Segoe UI" charset="0"/>
                    <a:ea typeface="Segoe UI" charset="0"/>
                    <a:cs typeface="Segoe UI" charset="0"/>
                  </a:rPr>
                  <a:t>Bob</a:t>
                </a:r>
              </a:p>
            </p:txBody>
          </p:sp>
          <p:cxnSp>
            <p:nvCxnSpPr>
              <p:cNvPr id="36" name="Straight Arrow Connector 35"/>
              <p:cNvCxnSpPr/>
              <p:nvPr/>
            </p:nvCxnSpPr>
            <p:spPr>
              <a:xfrm flipV="1">
                <a:off x="3108195" y="3644017"/>
                <a:ext cx="1035966" cy="41480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reeform 10"/>
              <p:cNvSpPr>
                <a:spLocks/>
              </p:cNvSpPr>
              <p:nvPr/>
            </p:nvSpPr>
            <p:spPr bwMode="auto">
              <a:xfrm>
                <a:off x="4417275" y="4764142"/>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38" name="Text Placeholder 2"/>
              <p:cNvSpPr txBox="1">
                <a:spLocks/>
              </p:cNvSpPr>
              <p:nvPr/>
            </p:nvSpPr>
            <p:spPr>
              <a:xfrm>
                <a:off x="3680397" y="5438246"/>
                <a:ext cx="2310907"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122" b="0" i="0" u="none" strike="noStrike" kern="1200" cap="none" spc="0" normalizeH="0" baseline="0" noProof="0" dirty="0">
                    <a:ln>
                      <a:noFill/>
                    </a:ln>
                    <a:solidFill>
                      <a:schemeClr val="bg1"/>
                    </a:solidFill>
                    <a:effectLst/>
                    <a:uLnTx/>
                    <a:uFillTx/>
                    <a:latin typeface="Segoe UI" charset="0"/>
                    <a:ea typeface="Segoe UI" charset="0"/>
                    <a:cs typeface="Segoe UI" charset="0"/>
                  </a:rPr>
                  <a:t>Jane</a:t>
                </a:r>
              </a:p>
            </p:txBody>
          </p:sp>
          <p:cxnSp>
            <p:nvCxnSpPr>
              <p:cNvPr id="39" name="Straight Arrow Connector 38"/>
              <p:cNvCxnSpPr/>
              <p:nvPr/>
            </p:nvCxnSpPr>
            <p:spPr>
              <a:xfrm>
                <a:off x="3108195" y="4609890"/>
                <a:ext cx="1031252" cy="65193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39843" y="2935275"/>
                <a:ext cx="549848" cy="439877"/>
              </a:xfrm>
              <a:prstGeom prst="rect">
                <a:avLst/>
              </a:prstGeom>
            </p:spPr>
          </p:pic>
          <p:pic>
            <p:nvPicPr>
              <p:cNvPr id="45" name="Picture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19531" y="4577353"/>
                <a:ext cx="549848" cy="439877"/>
              </a:xfrm>
              <a:prstGeom prst="rect">
                <a:avLst/>
              </a:prstGeom>
            </p:spPr>
          </p:pic>
        </p:grpSp>
        <p:sp>
          <p:nvSpPr>
            <p:cNvPr id="82" name="Rectangle 81"/>
            <p:cNvSpPr/>
            <p:nvPr/>
          </p:nvSpPr>
          <p:spPr bwMode="auto">
            <a:xfrm>
              <a:off x="77773" y="1760345"/>
              <a:ext cx="1924384" cy="1287655"/>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marL="0" marR="0" lvl="0" indent="0" algn="ctr" defTabSz="950938" eaLnBrk="1" fontAlgn="auto" latinLnBrk="0" hangingPunct="1">
                <a:lnSpc>
                  <a:spcPct val="90000"/>
                </a:lnSpc>
                <a:spcBef>
                  <a:spcPts val="0"/>
                </a:spcBef>
                <a:spcAft>
                  <a:spcPts val="0"/>
                </a:spcAft>
                <a:buClrTx/>
                <a:buSzTx/>
                <a:buFontTx/>
                <a:buNone/>
                <a:tabLst/>
                <a:defRPr/>
              </a:pPr>
              <a:endParaRPr kumimoji="0" lang="en-US" sz="2448"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pic>
        <p:nvPicPr>
          <p:cNvPr id="12" name="Picture 11"/>
          <p:cNvPicPr>
            <a:picLocks noChangeAspect="1"/>
          </p:cNvPicPr>
          <p:nvPr/>
        </p:nvPicPr>
        <p:blipFill>
          <a:blip r:embed="rId11"/>
          <a:stretch>
            <a:fillRect/>
          </a:stretch>
        </p:blipFill>
        <p:spPr>
          <a:xfrm>
            <a:off x="3908951" y="2463789"/>
            <a:ext cx="3099805" cy="1978128"/>
          </a:xfrm>
          <a:prstGeom prst="rect">
            <a:avLst/>
          </a:prstGeom>
        </p:spPr>
      </p:pic>
    </p:spTree>
    <p:extLst>
      <p:ext uri="{BB962C8B-B14F-4D97-AF65-F5344CB8AC3E}">
        <p14:creationId xmlns:p14="http://schemas.microsoft.com/office/powerpoint/2010/main" val="322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9" y="-7198"/>
            <a:ext cx="12436306" cy="7012815"/>
          </a:xfrm>
          <a:prstGeom prst="rect">
            <a:avLst/>
          </a:prstGeom>
        </p:spPr>
      </p:pic>
      <p:sp>
        <p:nvSpPr>
          <p:cNvPr id="3" name="Title 2"/>
          <p:cNvSpPr>
            <a:spLocks noGrp="1"/>
          </p:cNvSpPr>
          <p:nvPr>
            <p:ph type="title"/>
          </p:nvPr>
        </p:nvSpPr>
        <p:spPr/>
        <p:txBody>
          <a:bodyPr/>
          <a:lstStyle/>
          <a:p>
            <a:r>
              <a:rPr lang="en-US" dirty="0">
                <a:solidFill>
                  <a:schemeClr val="bg1"/>
                </a:solidFill>
              </a:rPr>
              <a:t>Reporting</a:t>
            </a:r>
          </a:p>
        </p:txBody>
      </p:sp>
      <p:sp>
        <p:nvSpPr>
          <p:cNvPr id="6" name="TextBox 5"/>
          <p:cNvSpPr txBox="1"/>
          <p:nvPr/>
        </p:nvSpPr>
        <p:spPr>
          <a:xfrm>
            <a:off x="5456237" y="3116262"/>
            <a:ext cx="2166299" cy="2111347"/>
          </a:xfrm>
          <a:prstGeom prst="rect">
            <a:avLst/>
          </a:prstGeom>
          <a:noFill/>
        </p:spPr>
        <p:txBody>
          <a:bodyPr wrap="non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Forte" panose="03060902040502070203" pitchFamily="66" charset="0"/>
              </a:rPr>
              <a:t>Coming </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Forte" panose="03060902040502070203" pitchFamily="66" charset="0"/>
              </a:rPr>
              <a:t>(very)</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Forte" panose="03060902040502070203" pitchFamily="66" charset="0"/>
              </a:rPr>
              <a:t>Soon</a:t>
            </a:r>
          </a:p>
        </p:txBody>
      </p:sp>
    </p:spTree>
    <p:extLst>
      <p:ext uri="{BB962C8B-B14F-4D97-AF65-F5344CB8AC3E}">
        <p14:creationId xmlns:p14="http://schemas.microsoft.com/office/powerpoint/2010/main" val="24782372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Collaboration</a:t>
            </a:r>
          </a:p>
        </p:txBody>
      </p:sp>
    </p:spTree>
    <p:extLst>
      <p:ext uri="{BB962C8B-B14F-4D97-AF65-F5344CB8AC3E}">
        <p14:creationId xmlns:p14="http://schemas.microsoft.com/office/powerpoint/2010/main" val="17928929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46312" y="2730153"/>
            <a:ext cx="2987994" cy="2636423"/>
            <a:chOff x="5044998" y="2676864"/>
            <a:chExt cx="2929672" cy="2584963"/>
          </a:xfrm>
        </p:grpSpPr>
        <p:grpSp>
          <p:nvGrpSpPr>
            <p:cNvPr id="17" name="Group 16"/>
            <p:cNvGrpSpPr/>
            <p:nvPr/>
          </p:nvGrpSpPr>
          <p:grpSpPr>
            <a:xfrm>
              <a:off x="6295727" y="4177386"/>
              <a:ext cx="338338" cy="432504"/>
              <a:chOff x="13131800" y="957263"/>
              <a:chExt cx="4916488" cy="6284912"/>
            </a:xfrm>
            <a:solidFill>
              <a:schemeClr val="bg1"/>
            </a:solidFill>
          </p:grpSpPr>
          <p:sp>
            <p:nvSpPr>
              <p:cNvPr id="18"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19"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2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21"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grpSp>
          <p:nvGrpSpPr>
            <p:cNvPr id="28" name="Group 27"/>
            <p:cNvGrpSpPr/>
            <p:nvPr/>
          </p:nvGrpSpPr>
          <p:grpSpPr>
            <a:xfrm>
              <a:off x="6510208" y="3966418"/>
              <a:ext cx="246116" cy="399498"/>
              <a:chOff x="1567092" y="3734290"/>
              <a:chExt cx="472418" cy="835494"/>
            </a:xfrm>
          </p:grpSpPr>
          <p:sp>
            <p:nvSpPr>
              <p:cNvPr id="29"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cxnSp>
          <p:nvCxnSpPr>
            <p:cNvPr id="31" name="Straight Arrow Connector 30"/>
            <p:cNvCxnSpPr/>
            <p:nvPr/>
          </p:nvCxnSpPr>
          <p:spPr>
            <a:xfrm>
              <a:off x="5044998" y="4295414"/>
              <a:ext cx="842911"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5373559" y="2676864"/>
              <a:ext cx="2216311" cy="721368"/>
            </a:xfrm>
            <a:prstGeom prst="rect">
              <a:avLst/>
            </a:prstGeom>
            <a:noFill/>
            <a:ln w="38100"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10150" tIns="46623" rIns="0" bIns="46623" numCol="1" rtlCol="0" anchor="ctr" anchorCtr="0" compatLnSpc="1">
              <a:prstTxWarp prst="textNoShape">
                <a:avLst/>
              </a:prstTxWarp>
            </a:bodyPr>
            <a:lstStyle/>
            <a:p>
              <a:pPr marL="74608" marR="0" lvl="0" indent="0" defTabSz="932114" eaLnBrk="1" fontAlgn="base" latinLnBrk="0" hangingPunct="1">
                <a:lnSpc>
                  <a:spcPct val="100000"/>
                </a:lnSpc>
                <a:spcBef>
                  <a:spcPct val="0"/>
                </a:spcBef>
                <a:spcAft>
                  <a:spcPct val="0"/>
                </a:spcAft>
                <a:buClrTx/>
                <a:buSzTx/>
                <a:buFontTx/>
                <a:buNone/>
                <a:tabLst/>
                <a:defRPr/>
              </a:pPr>
              <a:r>
                <a:rPr kumimoji="0" lang="en-US" sz="1428" b="0" i="0" u="none" strike="noStrike" kern="0" cap="none" spc="0" normalizeH="0" baseline="0" noProof="0" dirty="0">
                  <a:ln>
                    <a:noFill/>
                  </a:ln>
                  <a:gradFill>
                    <a:gsLst>
                      <a:gs pos="0">
                        <a:srgbClr val="FFFFFF"/>
                      </a:gs>
                      <a:gs pos="100000">
                        <a:srgbClr val="FFFFFF"/>
                      </a:gs>
                    </a:gsLst>
                    <a:lin ang="5400000" scaled="0"/>
                  </a:gradFill>
                  <a:effectLst/>
                  <a:uLnTx/>
                  <a:uFillTx/>
                </a:rPr>
                <a:t>Let Bob view and print</a:t>
              </a:r>
            </a:p>
            <a:p>
              <a:pPr marL="74608" marR="0" lvl="0" indent="0" defTabSz="932114" eaLnBrk="1" fontAlgn="base" latinLnBrk="0" hangingPunct="1">
                <a:lnSpc>
                  <a:spcPct val="100000"/>
                </a:lnSpc>
                <a:spcBef>
                  <a:spcPct val="0"/>
                </a:spcBef>
                <a:spcAft>
                  <a:spcPct val="0"/>
                </a:spcAft>
                <a:buClrTx/>
                <a:buSzTx/>
                <a:buFontTx/>
                <a:buNone/>
                <a:tabLst/>
                <a:defRPr/>
              </a:pPr>
              <a:r>
                <a:rPr kumimoji="0" lang="en-US" sz="1428" b="0" i="0" u="none" strike="noStrike" kern="0" cap="none" spc="0" normalizeH="0" baseline="0" noProof="0" dirty="0">
                  <a:ln>
                    <a:noFill/>
                  </a:ln>
                  <a:gradFill>
                    <a:gsLst>
                      <a:gs pos="0">
                        <a:srgbClr val="FFFFFF"/>
                      </a:gs>
                      <a:gs pos="100000">
                        <a:srgbClr val="FFFFFF"/>
                      </a:gs>
                    </a:gsLst>
                    <a:lin ang="5400000" scaled="0"/>
                  </a:gradFill>
                  <a:effectLst/>
                  <a:uLnTx/>
                  <a:uFillTx/>
                </a:rPr>
                <a:t>Let Jane edit and print</a:t>
              </a:r>
            </a:p>
          </p:txBody>
        </p:sp>
        <p:cxnSp>
          <p:nvCxnSpPr>
            <p:cNvPr id="33" name="Straight Connector 32"/>
            <p:cNvCxnSpPr>
              <a:stCxn id="32" idx="2"/>
            </p:cNvCxnSpPr>
            <p:nvPr/>
          </p:nvCxnSpPr>
          <p:spPr>
            <a:xfrm flipH="1">
              <a:off x="6473697" y="3398232"/>
              <a:ext cx="8018" cy="487968"/>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938704" y="3644017"/>
              <a:ext cx="1035966" cy="41480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38704" y="4609890"/>
              <a:ext cx="1031252" cy="65193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8599" y="295276"/>
            <a:ext cx="11887100" cy="917575"/>
          </a:xfrm>
        </p:spPr>
        <p:txBody>
          <a:bodyPr/>
          <a:lstStyle/>
          <a:p>
            <a:r>
              <a:rPr lang="en-US" b="1" dirty="0"/>
              <a:t>Road to sharing data </a:t>
            </a:r>
            <a:r>
              <a:rPr lang="en-US" dirty="0"/>
              <a:t>safely with anyone</a:t>
            </a:r>
          </a:p>
        </p:txBody>
      </p:sp>
      <p:sp>
        <p:nvSpPr>
          <p:cNvPr id="48" name="Content Placeholder 5"/>
          <p:cNvSpPr txBox="1">
            <a:spLocks/>
          </p:cNvSpPr>
          <p:nvPr/>
        </p:nvSpPr>
        <p:spPr>
          <a:xfrm>
            <a:off x="234033" y="1362339"/>
            <a:ext cx="11319943"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1684" rtl="0" eaLnBrk="1" fontAlgn="base" latinLnBrk="0" hangingPunct="1">
              <a:lnSpc>
                <a:spcPts val="2611"/>
              </a:lnSpc>
              <a:spcBef>
                <a:spcPts val="2000"/>
              </a:spcBef>
              <a:spcAft>
                <a:spcPct val="0"/>
              </a:spcAft>
              <a:buClrTx/>
              <a:buSzPct val="90000"/>
              <a:buFont typeface="Arial" charset="0"/>
              <a:buNone/>
              <a:tabLst/>
              <a:defRPr/>
            </a:pPr>
            <a:r>
              <a:rPr kumimoji="0" lang="en-US" sz="2856"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Share internally, with business partners, and customers</a:t>
            </a:r>
          </a:p>
        </p:txBody>
      </p:sp>
      <p:grpSp>
        <p:nvGrpSpPr>
          <p:cNvPr id="12" name="Group 11"/>
          <p:cNvGrpSpPr/>
          <p:nvPr/>
        </p:nvGrpSpPr>
        <p:grpSpPr>
          <a:xfrm>
            <a:off x="8263306" y="2144324"/>
            <a:ext cx="3475078" cy="4731133"/>
            <a:chOff x="8101151" y="2102469"/>
            <a:chExt cx="3407249" cy="4638787"/>
          </a:xfrm>
        </p:grpSpPr>
        <p:sp>
          <p:nvSpPr>
            <p:cNvPr id="34" name="Freeform 10"/>
            <p:cNvSpPr>
              <a:spLocks/>
            </p:cNvSpPr>
            <p:nvPr/>
          </p:nvSpPr>
          <p:spPr bwMode="auto">
            <a:xfrm>
              <a:off x="8270458" y="312177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35" name="Text Placeholder 2"/>
            <p:cNvSpPr txBox="1">
              <a:spLocks/>
            </p:cNvSpPr>
            <p:nvPr/>
          </p:nvSpPr>
          <p:spPr>
            <a:xfrm>
              <a:off x="8101151" y="3789957"/>
              <a:ext cx="986475"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428" b="0" i="0" u="none" strike="noStrike" kern="1200" cap="none" spc="0" normalizeH="0" baseline="0" noProof="0" dirty="0">
                  <a:ln>
                    <a:noFill/>
                  </a:ln>
                  <a:solidFill>
                    <a:schemeClr val="bg1"/>
                  </a:solidFill>
                  <a:effectLst/>
                  <a:uLnTx/>
                  <a:uFillTx/>
                  <a:latin typeface="+mn-lt"/>
                  <a:ea typeface="Segoe UI" charset="0"/>
                  <a:cs typeface="Segoe UI" charset="0"/>
                </a:rPr>
                <a:t>Bob</a:t>
              </a:r>
            </a:p>
          </p:txBody>
        </p:sp>
        <p:sp>
          <p:nvSpPr>
            <p:cNvPr id="37" name="Freeform 10"/>
            <p:cNvSpPr>
              <a:spLocks/>
            </p:cNvSpPr>
            <p:nvPr/>
          </p:nvSpPr>
          <p:spPr bwMode="auto">
            <a:xfrm>
              <a:off x="8247784" y="4764142"/>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38" name="Text Placeholder 2"/>
            <p:cNvSpPr txBox="1">
              <a:spLocks/>
            </p:cNvSpPr>
            <p:nvPr/>
          </p:nvSpPr>
          <p:spPr>
            <a:xfrm>
              <a:off x="8101152" y="5438247"/>
              <a:ext cx="986474"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428" b="0" i="0" u="none" strike="noStrike" kern="1200" cap="none" spc="0" normalizeH="0" baseline="0" noProof="0" dirty="0">
                  <a:ln>
                    <a:noFill/>
                  </a:ln>
                  <a:solidFill>
                    <a:schemeClr val="bg1"/>
                  </a:solidFill>
                  <a:effectLst/>
                  <a:uLnTx/>
                  <a:uFillTx/>
                  <a:latin typeface="+mn-lt"/>
                  <a:ea typeface="Segoe UI" charset="0"/>
                  <a:cs typeface="Segoe UI" charset="0"/>
                </a:rPr>
                <a:t>Jane</a:t>
              </a:r>
            </a:p>
          </p:txBody>
        </p:sp>
        <p:pic>
          <p:nvPicPr>
            <p:cNvPr id="44" name="Picture 4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70352" y="2935275"/>
              <a:ext cx="549848" cy="439877"/>
            </a:xfrm>
            <a:prstGeom prst="rect">
              <a:avLst/>
            </a:prstGeom>
          </p:spPr>
        </p:pic>
        <p:pic>
          <p:nvPicPr>
            <p:cNvPr id="45" name="Picture 4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50040" y="4577353"/>
              <a:ext cx="549848" cy="439877"/>
            </a:xfrm>
            <a:prstGeom prst="rect">
              <a:avLst/>
            </a:prstGeom>
          </p:spPr>
        </p:pic>
        <p:grpSp>
          <p:nvGrpSpPr>
            <p:cNvPr id="5" name="Group 4"/>
            <p:cNvGrpSpPr/>
            <p:nvPr/>
          </p:nvGrpSpPr>
          <p:grpSpPr>
            <a:xfrm>
              <a:off x="8924412" y="2102469"/>
              <a:ext cx="2375391" cy="864936"/>
              <a:chOff x="8924412" y="2102469"/>
              <a:chExt cx="2375391" cy="864936"/>
            </a:xfrm>
          </p:grpSpPr>
          <p:grpSp>
            <p:nvGrpSpPr>
              <p:cNvPr id="88" name="Group 87"/>
              <p:cNvGrpSpPr/>
              <p:nvPr/>
            </p:nvGrpSpPr>
            <p:grpSpPr>
              <a:xfrm>
                <a:off x="9254008" y="2339150"/>
                <a:ext cx="284112" cy="392204"/>
                <a:chOff x="12679481" y="-2476193"/>
                <a:chExt cx="7318375" cy="10102850"/>
              </a:xfrm>
              <a:solidFill>
                <a:schemeClr val="bg1"/>
              </a:solidFill>
            </p:grpSpPr>
            <p:sp>
              <p:nvSpPr>
                <p:cNvPr id="89" name="Freeform 47"/>
                <p:cNvSpPr>
                  <a:spLocks noEditPoints="1"/>
                </p:cNvSpPr>
                <p:nvPr/>
              </p:nvSpPr>
              <p:spPr bwMode="auto">
                <a:xfrm>
                  <a:off x="12679481" y="-2476193"/>
                  <a:ext cx="7318375" cy="9794859"/>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90"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91"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grpSp>
          <p:sp>
            <p:nvSpPr>
              <p:cNvPr id="92" name="Rectangle 91"/>
              <p:cNvSpPr/>
              <p:nvPr/>
            </p:nvSpPr>
            <p:spPr bwMode="auto">
              <a:xfrm>
                <a:off x="9852207" y="2265333"/>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186484" marR="0" lvl="0" indent="0" defTabSz="950846" eaLnBrk="1" fontAlgn="base" latinLnBrk="0" hangingPunct="1">
                  <a:lnSpc>
                    <a:spcPct val="100000"/>
                  </a:lnSpc>
                  <a:spcBef>
                    <a:spcPts val="0"/>
                  </a:spcBef>
                  <a:spcAft>
                    <a:spcPct val="0"/>
                  </a:spcAft>
                  <a:buClrTx/>
                  <a:buSzTx/>
                  <a:buFontTx/>
                  <a:buNone/>
                  <a:tabLst/>
                  <a:defRPr/>
                </a:pPr>
                <a:r>
                  <a:rPr kumimoji="0" lang="en-US" sz="1122" b="0" i="0" u="none" strike="noStrike" kern="0" cap="none" spc="0" normalizeH="0" baseline="0" noProof="0" dirty="0">
                    <a:ln>
                      <a:noFill/>
                    </a:ln>
                    <a:solidFill>
                      <a:srgbClr val="002050"/>
                    </a:solidFill>
                    <a:effectLst/>
                    <a:uLnTx/>
                    <a:uFillTx/>
                  </a:rPr>
                  <a:t>Internal user</a:t>
                </a:r>
              </a:p>
            </p:txBody>
          </p:sp>
          <p:sp>
            <p:nvSpPr>
              <p:cNvPr id="93" name="Rectangle 92"/>
              <p:cNvSpPr/>
              <p:nvPr/>
            </p:nvSpPr>
            <p:spPr bwMode="auto">
              <a:xfrm>
                <a:off x="9852207" y="2552504"/>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3247" rIns="0" bIns="0" numCol="1" rtlCol="0" anchor="ctr" anchorCtr="0" compatLnSpc="1">
                <a:prstTxWarp prst="textNoShape">
                  <a:avLst/>
                </a:prstTxWarp>
              </a:bodyPr>
              <a:lstStyle/>
              <a:p>
                <a:pPr marL="186484" marR="0" lvl="0" indent="0" defTabSz="950846" eaLnBrk="1" fontAlgn="base" latinLnBrk="0" hangingPunct="1">
                  <a:lnSpc>
                    <a:spcPct val="100000"/>
                  </a:lnSpc>
                  <a:spcBef>
                    <a:spcPts val="0"/>
                  </a:spcBef>
                  <a:spcAft>
                    <a:spcPct val="0"/>
                  </a:spcAft>
                  <a:buClrTx/>
                  <a:buSzTx/>
                  <a:buFontTx/>
                  <a:buNone/>
                  <a:tabLst/>
                  <a:defRPr/>
                </a:pPr>
                <a:r>
                  <a:rPr kumimoji="0" lang="en-US" sz="1428" b="0" i="0" u="none" strike="noStrike" kern="0" cap="none" spc="0" normalizeH="0" baseline="0" noProof="0" dirty="0">
                    <a:ln>
                      <a:noFill/>
                    </a:ln>
                    <a:solidFill>
                      <a:srgbClr val="002050"/>
                    </a:solidFill>
                    <a:effectLst/>
                    <a:uLnTx/>
                    <a:uFillTx/>
                  </a:rPr>
                  <a:t>*******</a:t>
                </a:r>
              </a:p>
            </p:txBody>
          </p:sp>
          <p:sp>
            <p:nvSpPr>
              <p:cNvPr id="94" name="Rectangle 93"/>
              <p:cNvSpPr/>
              <p:nvPr/>
            </p:nvSpPr>
            <p:spPr bwMode="auto">
              <a:xfrm>
                <a:off x="8924412" y="2102469"/>
                <a:ext cx="2375391" cy="864936"/>
              </a:xfrm>
              <a:prstGeom prst="rect">
                <a:avLst/>
              </a:prstGeom>
              <a:noFill/>
              <a:ln w="28575"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4" name="Group 3"/>
            <p:cNvGrpSpPr/>
            <p:nvPr/>
          </p:nvGrpSpPr>
          <p:grpSpPr>
            <a:xfrm>
              <a:off x="8924412" y="5354495"/>
              <a:ext cx="2375391" cy="864936"/>
              <a:chOff x="9048370" y="5354495"/>
              <a:chExt cx="2375391" cy="864936"/>
            </a:xfrm>
          </p:grpSpPr>
          <p:sp>
            <p:nvSpPr>
              <p:cNvPr id="96" name="Freeform 10"/>
              <p:cNvSpPr>
                <a:spLocks/>
              </p:cNvSpPr>
              <p:nvPr/>
            </p:nvSpPr>
            <p:spPr bwMode="auto">
              <a:xfrm>
                <a:off x="9346878" y="5617335"/>
                <a:ext cx="346287" cy="37061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97" name="Rectangle 96"/>
              <p:cNvSpPr/>
              <p:nvPr/>
            </p:nvSpPr>
            <p:spPr bwMode="auto">
              <a:xfrm>
                <a:off x="9976165" y="5526483"/>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186484" marR="0" lvl="0" indent="0" defTabSz="950846" eaLnBrk="1" fontAlgn="base" latinLnBrk="0" hangingPunct="1">
                  <a:lnSpc>
                    <a:spcPct val="100000"/>
                  </a:lnSpc>
                  <a:spcBef>
                    <a:spcPts val="0"/>
                  </a:spcBef>
                  <a:spcAft>
                    <a:spcPct val="0"/>
                  </a:spcAft>
                  <a:buClrTx/>
                  <a:buSzTx/>
                  <a:buFontTx/>
                  <a:buNone/>
                  <a:tabLst/>
                  <a:defRPr/>
                </a:pPr>
                <a:r>
                  <a:rPr kumimoji="0" lang="en-US" sz="1122" b="0" i="0" u="none" strike="noStrike" kern="0" cap="none" spc="0" normalizeH="0" baseline="0" noProof="0" dirty="0">
                    <a:ln>
                      <a:noFill/>
                    </a:ln>
                    <a:solidFill>
                      <a:srgbClr val="002050"/>
                    </a:solidFill>
                    <a:effectLst/>
                    <a:uLnTx/>
                    <a:uFillTx/>
                  </a:rPr>
                  <a:t>External user</a:t>
                </a:r>
              </a:p>
            </p:txBody>
          </p:sp>
          <p:sp>
            <p:nvSpPr>
              <p:cNvPr id="98" name="Rectangle 97"/>
              <p:cNvSpPr/>
              <p:nvPr/>
            </p:nvSpPr>
            <p:spPr bwMode="auto">
              <a:xfrm>
                <a:off x="9976165" y="5820356"/>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3247" rIns="0" bIns="0" numCol="1" rtlCol="0" anchor="ctr" anchorCtr="0" compatLnSpc="1">
                <a:prstTxWarp prst="textNoShape">
                  <a:avLst/>
                </a:prstTxWarp>
              </a:bodyPr>
              <a:lstStyle/>
              <a:p>
                <a:pPr marL="186484" marR="0" lvl="0" indent="0" defTabSz="950846" eaLnBrk="1" fontAlgn="base" latinLnBrk="0" hangingPunct="1">
                  <a:lnSpc>
                    <a:spcPct val="100000"/>
                  </a:lnSpc>
                  <a:spcBef>
                    <a:spcPts val="0"/>
                  </a:spcBef>
                  <a:spcAft>
                    <a:spcPct val="0"/>
                  </a:spcAft>
                  <a:buClrTx/>
                  <a:buSzTx/>
                  <a:buFontTx/>
                  <a:buNone/>
                  <a:tabLst/>
                  <a:defRPr/>
                </a:pPr>
                <a:r>
                  <a:rPr kumimoji="0" lang="en-US" sz="1428" b="0" i="0" u="none" strike="noStrike" kern="0" cap="none" spc="0" normalizeH="0" baseline="0" noProof="0" dirty="0">
                    <a:ln>
                      <a:noFill/>
                    </a:ln>
                    <a:solidFill>
                      <a:srgbClr val="002050"/>
                    </a:solidFill>
                    <a:effectLst/>
                    <a:uLnTx/>
                    <a:uFillTx/>
                  </a:rPr>
                  <a:t>*******</a:t>
                </a:r>
              </a:p>
            </p:txBody>
          </p:sp>
          <p:sp>
            <p:nvSpPr>
              <p:cNvPr id="99" name="Rectangle 98"/>
              <p:cNvSpPr/>
              <p:nvPr/>
            </p:nvSpPr>
            <p:spPr bwMode="auto">
              <a:xfrm>
                <a:off x="9048370" y="5354495"/>
                <a:ext cx="2375391" cy="864936"/>
              </a:xfrm>
              <a:prstGeom prst="rect">
                <a:avLst/>
              </a:prstGeom>
              <a:noFill/>
              <a:ln w="28575"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sp>
          <p:nvSpPr>
            <p:cNvPr id="101" name="TextBox 100"/>
            <p:cNvSpPr txBox="1"/>
            <p:nvPr/>
          </p:nvSpPr>
          <p:spPr>
            <a:xfrm>
              <a:off x="9810583" y="3253703"/>
              <a:ext cx="1293160" cy="531737"/>
            </a:xfrm>
            <a:prstGeom prst="rect">
              <a:avLst/>
            </a:prstGeom>
            <a:noFill/>
          </p:spPr>
          <p:txBody>
            <a:bodyPr wrap="square" rtlCol="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FFFFFF"/>
                  </a:solidFill>
                  <a:effectLst/>
                  <a:uLnTx/>
                  <a:uFillTx/>
                  <a:cs typeface="Segoe UI Light" panose="020B0502040204020203" pitchFamily="34" charset="0"/>
                </a:rPr>
                <a:t>Any device/ </a:t>
              </a:r>
            </a:p>
            <a:p>
              <a:pPr marL="0" marR="0" lvl="0" indent="0" defTabSz="932418"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FFFFFF"/>
                  </a:solidFill>
                  <a:effectLst/>
                  <a:uLnTx/>
                  <a:uFillTx/>
                  <a:cs typeface="Segoe UI Light" panose="020B0502040204020203" pitchFamily="34" charset="0"/>
                </a:rPr>
                <a:t>any platform</a:t>
              </a:r>
            </a:p>
          </p:txBody>
        </p:sp>
        <p:grpSp>
          <p:nvGrpSpPr>
            <p:cNvPr id="184" name="Group 183"/>
            <p:cNvGrpSpPr/>
            <p:nvPr/>
          </p:nvGrpSpPr>
          <p:grpSpPr>
            <a:xfrm>
              <a:off x="9356506" y="3956206"/>
              <a:ext cx="2151894" cy="813190"/>
              <a:chOff x="7504112" y="2168525"/>
              <a:chExt cx="3976688" cy="1035050"/>
            </a:xfrm>
          </p:grpSpPr>
          <p:sp>
            <p:nvSpPr>
              <p:cNvPr id="185" name="Freeform 12"/>
              <p:cNvSpPr>
                <a:spLocks/>
              </p:cNvSpPr>
              <p:nvPr/>
            </p:nvSpPr>
            <p:spPr bwMode="auto">
              <a:xfrm>
                <a:off x="7504112" y="2174875"/>
                <a:ext cx="1416050" cy="1019175"/>
              </a:xfrm>
              <a:custGeom>
                <a:avLst/>
                <a:gdLst>
                  <a:gd name="T0" fmla="*/ 0 w 446"/>
                  <a:gd name="T1" fmla="*/ 284 h 318"/>
                  <a:gd name="T2" fmla="*/ 9 w 446"/>
                  <a:gd name="T3" fmla="*/ 293 h 318"/>
                  <a:gd name="T4" fmla="*/ 209 w 446"/>
                  <a:gd name="T5" fmla="*/ 293 h 318"/>
                  <a:gd name="T6" fmla="*/ 202 w 446"/>
                  <a:gd name="T7" fmla="*/ 311 h 318"/>
                  <a:gd name="T8" fmla="*/ 156 w 446"/>
                  <a:gd name="T9" fmla="*/ 311 h 318"/>
                  <a:gd name="T10" fmla="*/ 156 w 446"/>
                  <a:gd name="T11" fmla="*/ 318 h 318"/>
                  <a:gd name="T12" fmla="*/ 288 w 446"/>
                  <a:gd name="T13" fmla="*/ 318 h 318"/>
                  <a:gd name="T14" fmla="*/ 288 w 446"/>
                  <a:gd name="T15" fmla="*/ 311 h 318"/>
                  <a:gd name="T16" fmla="*/ 250 w 446"/>
                  <a:gd name="T17" fmla="*/ 311 h 318"/>
                  <a:gd name="T18" fmla="*/ 243 w 446"/>
                  <a:gd name="T19" fmla="*/ 293 h 318"/>
                  <a:gd name="T20" fmla="*/ 439 w 446"/>
                  <a:gd name="T21" fmla="*/ 293 h 318"/>
                  <a:gd name="T22" fmla="*/ 446 w 446"/>
                  <a:gd name="T23" fmla="*/ 284 h 318"/>
                  <a:gd name="T24" fmla="*/ 446 w 446"/>
                  <a:gd name="T25" fmla="*/ 8 h 318"/>
                  <a:gd name="T26" fmla="*/ 446 w 446"/>
                  <a:gd name="T27" fmla="*/ 8 h 318"/>
                  <a:gd name="T28" fmla="*/ 446 w 446"/>
                  <a:gd name="T29" fmla="*/ 8 h 318"/>
                  <a:gd name="T30" fmla="*/ 439 w 446"/>
                  <a:gd name="T31" fmla="*/ 0 h 318"/>
                  <a:gd name="T32" fmla="*/ 9 w 446"/>
                  <a:gd name="T33" fmla="*/ 0 h 318"/>
                  <a:gd name="T34" fmla="*/ 0 w 446"/>
                  <a:gd name="T35"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318">
                    <a:moveTo>
                      <a:pt x="0" y="284"/>
                    </a:moveTo>
                    <a:cubicBezTo>
                      <a:pt x="0" y="289"/>
                      <a:pt x="4" y="293"/>
                      <a:pt x="9" y="293"/>
                    </a:cubicBezTo>
                    <a:cubicBezTo>
                      <a:pt x="197" y="293"/>
                      <a:pt x="209" y="293"/>
                      <a:pt x="209" y="293"/>
                    </a:cubicBezTo>
                    <a:cubicBezTo>
                      <a:pt x="202" y="311"/>
                      <a:pt x="202" y="311"/>
                      <a:pt x="202" y="311"/>
                    </a:cubicBezTo>
                    <a:cubicBezTo>
                      <a:pt x="164" y="311"/>
                      <a:pt x="156" y="311"/>
                      <a:pt x="156" y="311"/>
                    </a:cubicBezTo>
                    <a:cubicBezTo>
                      <a:pt x="156" y="318"/>
                      <a:pt x="156" y="318"/>
                      <a:pt x="156" y="318"/>
                    </a:cubicBezTo>
                    <a:cubicBezTo>
                      <a:pt x="272" y="318"/>
                      <a:pt x="288" y="318"/>
                      <a:pt x="288" y="318"/>
                    </a:cubicBezTo>
                    <a:cubicBezTo>
                      <a:pt x="288" y="311"/>
                      <a:pt x="288" y="311"/>
                      <a:pt x="288" y="311"/>
                    </a:cubicBezTo>
                    <a:cubicBezTo>
                      <a:pt x="258" y="311"/>
                      <a:pt x="250" y="311"/>
                      <a:pt x="250" y="311"/>
                    </a:cubicBezTo>
                    <a:cubicBezTo>
                      <a:pt x="243" y="293"/>
                      <a:pt x="243" y="293"/>
                      <a:pt x="243" y="293"/>
                    </a:cubicBezTo>
                    <a:cubicBezTo>
                      <a:pt x="427" y="293"/>
                      <a:pt x="439" y="293"/>
                      <a:pt x="439" y="293"/>
                    </a:cubicBezTo>
                    <a:cubicBezTo>
                      <a:pt x="443" y="293"/>
                      <a:pt x="446" y="289"/>
                      <a:pt x="446" y="284"/>
                    </a:cubicBezTo>
                    <a:cubicBezTo>
                      <a:pt x="446" y="8"/>
                      <a:pt x="446" y="8"/>
                      <a:pt x="446" y="8"/>
                    </a:cubicBezTo>
                    <a:cubicBezTo>
                      <a:pt x="446" y="8"/>
                      <a:pt x="446" y="8"/>
                      <a:pt x="446" y="8"/>
                    </a:cubicBezTo>
                    <a:cubicBezTo>
                      <a:pt x="446" y="8"/>
                      <a:pt x="446" y="8"/>
                      <a:pt x="446" y="8"/>
                    </a:cubicBezTo>
                    <a:cubicBezTo>
                      <a:pt x="446" y="3"/>
                      <a:pt x="443" y="0"/>
                      <a:pt x="439" y="0"/>
                    </a:cubicBezTo>
                    <a:cubicBezTo>
                      <a:pt x="33" y="0"/>
                      <a:pt x="9" y="0"/>
                      <a:pt x="9" y="0"/>
                    </a:cubicBezTo>
                    <a:cubicBezTo>
                      <a:pt x="4" y="0"/>
                      <a:pt x="0" y="3"/>
                      <a:pt x="0" y="8"/>
                    </a:cubicBezTo>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6" name="Freeform 13"/>
              <p:cNvSpPr>
                <a:spLocks/>
              </p:cNvSpPr>
              <p:nvPr/>
            </p:nvSpPr>
            <p:spPr bwMode="auto">
              <a:xfrm>
                <a:off x="7535862" y="2271713"/>
                <a:ext cx="1355725" cy="723900"/>
              </a:xfrm>
              <a:custGeom>
                <a:avLst/>
                <a:gdLst>
                  <a:gd name="T0" fmla="*/ 0 w 854"/>
                  <a:gd name="T1" fmla="*/ 0 h 456"/>
                  <a:gd name="T2" fmla="*/ 854 w 854"/>
                  <a:gd name="T3" fmla="*/ 0 h 456"/>
                  <a:gd name="T4" fmla="*/ 854 w 854"/>
                  <a:gd name="T5" fmla="*/ 456 h 456"/>
                  <a:gd name="T6" fmla="*/ 0 w 854"/>
                  <a:gd name="T7" fmla="*/ 456 h 456"/>
                  <a:gd name="T8" fmla="*/ 0 w 854"/>
                  <a:gd name="T9" fmla="*/ 0 h 456"/>
                  <a:gd name="T10" fmla="*/ 24 w 854"/>
                  <a:gd name="T11" fmla="*/ 0 h 456"/>
                  <a:gd name="T12" fmla="*/ 0 w 85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854" h="456">
                    <a:moveTo>
                      <a:pt x="0" y="0"/>
                    </a:moveTo>
                    <a:lnTo>
                      <a:pt x="854" y="0"/>
                    </a:lnTo>
                    <a:lnTo>
                      <a:pt x="854" y="456"/>
                    </a:lnTo>
                    <a:lnTo>
                      <a:pt x="0" y="456"/>
                    </a:lnTo>
                    <a:lnTo>
                      <a:pt x="0" y="0"/>
                    </a:lnTo>
                    <a:lnTo>
                      <a:pt x="24" y="0"/>
                    </a:lnTo>
                    <a:lnTo>
                      <a:pt x="0"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7" name="Freeform 14"/>
              <p:cNvSpPr>
                <a:spLocks/>
              </p:cNvSpPr>
              <p:nvPr/>
            </p:nvSpPr>
            <p:spPr bwMode="auto">
              <a:xfrm>
                <a:off x="10550525" y="2709863"/>
                <a:ext cx="279400" cy="484188"/>
              </a:xfrm>
              <a:custGeom>
                <a:avLst/>
                <a:gdLst>
                  <a:gd name="T0" fmla="*/ 88 w 88"/>
                  <a:gd name="T1" fmla="*/ 145 h 151"/>
                  <a:gd name="T2" fmla="*/ 82 w 88"/>
                  <a:gd name="T3" fmla="*/ 151 h 151"/>
                  <a:gd name="T4" fmla="*/ 5 w 88"/>
                  <a:gd name="T5" fmla="*/ 151 h 151"/>
                  <a:gd name="T6" fmla="*/ 0 w 88"/>
                  <a:gd name="T7" fmla="*/ 145 h 151"/>
                  <a:gd name="T8" fmla="*/ 0 w 88"/>
                  <a:gd name="T9" fmla="*/ 6 h 151"/>
                  <a:gd name="T10" fmla="*/ 5 w 88"/>
                  <a:gd name="T11" fmla="*/ 0 h 151"/>
                  <a:gd name="T12" fmla="*/ 82 w 88"/>
                  <a:gd name="T13" fmla="*/ 0 h 151"/>
                  <a:gd name="T14" fmla="*/ 88 w 88"/>
                  <a:gd name="T15" fmla="*/ 6 h 151"/>
                  <a:gd name="T16" fmla="*/ 88 w 88"/>
                  <a:gd name="T17" fmla="*/ 145 h 151"/>
                  <a:gd name="T18" fmla="*/ 88 w 88"/>
                  <a:gd name="T19"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51">
                    <a:moveTo>
                      <a:pt x="88" y="145"/>
                    </a:moveTo>
                    <a:cubicBezTo>
                      <a:pt x="88" y="148"/>
                      <a:pt x="85" y="151"/>
                      <a:pt x="82" y="151"/>
                    </a:cubicBezTo>
                    <a:cubicBezTo>
                      <a:pt x="5" y="151"/>
                      <a:pt x="5" y="151"/>
                      <a:pt x="5" y="151"/>
                    </a:cubicBezTo>
                    <a:cubicBezTo>
                      <a:pt x="3" y="151"/>
                      <a:pt x="0" y="148"/>
                      <a:pt x="0" y="145"/>
                    </a:cubicBezTo>
                    <a:cubicBezTo>
                      <a:pt x="0" y="6"/>
                      <a:pt x="0" y="6"/>
                      <a:pt x="0" y="6"/>
                    </a:cubicBezTo>
                    <a:cubicBezTo>
                      <a:pt x="0" y="3"/>
                      <a:pt x="3" y="0"/>
                      <a:pt x="5" y="0"/>
                    </a:cubicBezTo>
                    <a:cubicBezTo>
                      <a:pt x="82" y="0"/>
                      <a:pt x="82" y="0"/>
                      <a:pt x="82" y="0"/>
                    </a:cubicBezTo>
                    <a:cubicBezTo>
                      <a:pt x="85" y="0"/>
                      <a:pt x="88" y="3"/>
                      <a:pt x="88" y="6"/>
                    </a:cubicBezTo>
                    <a:cubicBezTo>
                      <a:pt x="88" y="145"/>
                      <a:pt x="88" y="145"/>
                      <a:pt x="88" y="145"/>
                    </a:cubicBezTo>
                    <a:cubicBezTo>
                      <a:pt x="88" y="145"/>
                      <a:pt x="88" y="145"/>
                      <a:pt x="88" y="145"/>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8" name="Freeform 15"/>
              <p:cNvSpPr>
                <a:spLocks/>
              </p:cNvSpPr>
              <p:nvPr/>
            </p:nvSpPr>
            <p:spPr bwMode="auto">
              <a:xfrm>
                <a:off x="10575925" y="2738438"/>
                <a:ext cx="225425" cy="377825"/>
              </a:xfrm>
              <a:custGeom>
                <a:avLst/>
                <a:gdLst>
                  <a:gd name="T0" fmla="*/ 0 w 142"/>
                  <a:gd name="T1" fmla="*/ 0 h 238"/>
                  <a:gd name="T2" fmla="*/ 142 w 142"/>
                  <a:gd name="T3" fmla="*/ 0 h 238"/>
                  <a:gd name="T4" fmla="*/ 142 w 142"/>
                  <a:gd name="T5" fmla="*/ 238 h 238"/>
                  <a:gd name="T6" fmla="*/ 0 w 142"/>
                  <a:gd name="T7" fmla="*/ 238 h 238"/>
                  <a:gd name="T8" fmla="*/ 0 w 142"/>
                  <a:gd name="T9" fmla="*/ 0 h 238"/>
                  <a:gd name="T10" fmla="*/ 0 w 142"/>
                  <a:gd name="T11" fmla="*/ 0 h 238"/>
                  <a:gd name="T12" fmla="*/ 0 w 142"/>
                  <a:gd name="T13" fmla="*/ 0 h 238"/>
                </a:gdLst>
                <a:ahLst/>
                <a:cxnLst>
                  <a:cxn ang="0">
                    <a:pos x="T0" y="T1"/>
                  </a:cxn>
                  <a:cxn ang="0">
                    <a:pos x="T2" y="T3"/>
                  </a:cxn>
                  <a:cxn ang="0">
                    <a:pos x="T4" y="T5"/>
                  </a:cxn>
                  <a:cxn ang="0">
                    <a:pos x="T6" y="T7"/>
                  </a:cxn>
                  <a:cxn ang="0">
                    <a:pos x="T8" y="T9"/>
                  </a:cxn>
                  <a:cxn ang="0">
                    <a:pos x="T10" y="T11"/>
                  </a:cxn>
                  <a:cxn ang="0">
                    <a:pos x="T12" y="T13"/>
                  </a:cxn>
                </a:cxnLst>
                <a:rect l="0" t="0" r="r" b="b"/>
                <a:pathLst>
                  <a:path w="142" h="238">
                    <a:moveTo>
                      <a:pt x="0" y="0"/>
                    </a:moveTo>
                    <a:lnTo>
                      <a:pt x="142" y="0"/>
                    </a:lnTo>
                    <a:lnTo>
                      <a:pt x="142" y="238"/>
                    </a:lnTo>
                    <a:lnTo>
                      <a:pt x="0" y="238"/>
                    </a:lnTo>
                    <a:lnTo>
                      <a:pt x="0" y="0"/>
                    </a:lnTo>
                    <a:lnTo>
                      <a:pt x="0" y="0"/>
                    </a:lnTo>
                    <a:lnTo>
                      <a:pt x="0"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9" name="Freeform 16"/>
              <p:cNvSpPr>
                <a:spLocks/>
              </p:cNvSpPr>
              <p:nvPr/>
            </p:nvSpPr>
            <p:spPr bwMode="auto">
              <a:xfrm>
                <a:off x="9583738" y="2741613"/>
                <a:ext cx="754063" cy="430213"/>
              </a:xfrm>
              <a:custGeom>
                <a:avLst/>
                <a:gdLst>
                  <a:gd name="T0" fmla="*/ 0 w 475"/>
                  <a:gd name="T1" fmla="*/ 271 h 271"/>
                  <a:gd name="T2" fmla="*/ 0 w 475"/>
                  <a:gd name="T3" fmla="*/ 0 h 271"/>
                  <a:gd name="T4" fmla="*/ 475 w 475"/>
                  <a:gd name="T5" fmla="*/ 0 h 271"/>
                  <a:gd name="T6" fmla="*/ 475 w 475"/>
                  <a:gd name="T7" fmla="*/ 271 h 271"/>
                  <a:gd name="T8" fmla="*/ 0 w 475"/>
                  <a:gd name="T9" fmla="*/ 271 h 271"/>
                  <a:gd name="T10" fmla="*/ 0 w 475"/>
                  <a:gd name="T11" fmla="*/ 271 h 271"/>
                  <a:gd name="T12" fmla="*/ 0 w 475"/>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475" h="271">
                    <a:moveTo>
                      <a:pt x="0" y="271"/>
                    </a:moveTo>
                    <a:lnTo>
                      <a:pt x="0" y="0"/>
                    </a:lnTo>
                    <a:lnTo>
                      <a:pt x="475" y="0"/>
                    </a:lnTo>
                    <a:lnTo>
                      <a:pt x="475" y="271"/>
                    </a:lnTo>
                    <a:lnTo>
                      <a:pt x="0" y="271"/>
                    </a:lnTo>
                    <a:lnTo>
                      <a:pt x="0" y="271"/>
                    </a:lnTo>
                    <a:lnTo>
                      <a:pt x="0" y="271"/>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0" name="Freeform 18"/>
              <p:cNvSpPr>
                <a:spLocks noEditPoints="1"/>
              </p:cNvSpPr>
              <p:nvPr/>
            </p:nvSpPr>
            <p:spPr bwMode="auto">
              <a:xfrm>
                <a:off x="9567863" y="2708387"/>
                <a:ext cx="785813" cy="465138"/>
              </a:xfrm>
              <a:custGeom>
                <a:avLst/>
                <a:gdLst>
                  <a:gd name="T0" fmla="*/ 240 w 247"/>
                  <a:gd name="T1" fmla="*/ 0 h 145"/>
                  <a:gd name="T2" fmla="*/ 7 w 247"/>
                  <a:gd name="T3" fmla="*/ 0 h 145"/>
                  <a:gd name="T4" fmla="*/ 0 w 247"/>
                  <a:gd name="T5" fmla="*/ 7 h 145"/>
                  <a:gd name="T6" fmla="*/ 0 w 247"/>
                  <a:gd name="T7" fmla="*/ 138 h 145"/>
                  <a:gd name="T8" fmla="*/ 7 w 247"/>
                  <a:gd name="T9" fmla="*/ 145 h 145"/>
                  <a:gd name="T10" fmla="*/ 240 w 247"/>
                  <a:gd name="T11" fmla="*/ 145 h 145"/>
                  <a:gd name="T12" fmla="*/ 247 w 247"/>
                  <a:gd name="T13" fmla="*/ 138 h 145"/>
                  <a:gd name="T14" fmla="*/ 247 w 247"/>
                  <a:gd name="T15" fmla="*/ 7 h 145"/>
                  <a:gd name="T16" fmla="*/ 240 w 247"/>
                  <a:gd name="T17" fmla="*/ 0 h 145"/>
                  <a:gd name="T18" fmla="*/ 234 w 247"/>
                  <a:gd name="T19" fmla="*/ 135 h 145"/>
                  <a:gd name="T20" fmla="*/ 13 w 247"/>
                  <a:gd name="T21" fmla="*/ 135 h 145"/>
                  <a:gd name="T22" fmla="*/ 13 w 247"/>
                  <a:gd name="T23" fmla="*/ 11 h 145"/>
                  <a:gd name="T24" fmla="*/ 234 w 247"/>
                  <a:gd name="T25" fmla="*/ 11 h 145"/>
                  <a:gd name="T26" fmla="*/ 234 w 247"/>
                  <a:gd name="T27" fmla="*/ 1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45">
                    <a:moveTo>
                      <a:pt x="240" y="0"/>
                    </a:moveTo>
                    <a:cubicBezTo>
                      <a:pt x="44" y="0"/>
                      <a:pt x="7" y="0"/>
                      <a:pt x="7" y="0"/>
                    </a:cubicBezTo>
                    <a:cubicBezTo>
                      <a:pt x="2" y="0"/>
                      <a:pt x="0" y="3"/>
                      <a:pt x="0" y="7"/>
                    </a:cubicBezTo>
                    <a:cubicBezTo>
                      <a:pt x="0" y="138"/>
                      <a:pt x="0" y="138"/>
                      <a:pt x="0" y="138"/>
                    </a:cubicBezTo>
                    <a:cubicBezTo>
                      <a:pt x="0" y="142"/>
                      <a:pt x="2" y="145"/>
                      <a:pt x="7" y="145"/>
                    </a:cubicBezTo>
                    <a:cubicBezTo>
                      <a:pt x="202" y="145"/>
                      <a:pt x="240" y="145"/>
                      <a:pt x="240" y="145"/>
                    </a:cubicBezTo>
                    <a:cubicBezTo>
                      <a:pt x="244" y="145"/>
                      <a:pt x="247" y="142"/>
                      <a:pt x="247" y="138"/>
                    </a:cubicBezTo>
                    <a:cubicBezTo>
                      <a:pt x="247" y="7"/>
                      <a:pt x="247" y="7"/>
                      <a:pt x="247" y="7"/>
                    </a:cubicBezTo>
                    <a:cubicBezTo>
                      <a:pt x="247" y="3"/>
                      <a:pt x="244" y="0"/>
                      <a:pt x="240" y="0"/>
                    </a:cubicBezTo>
                    <a:close/>
                    <a:moveTo>
                      <a:pt x="234" y="135"/>
                    </a:moveTo>
                    <a:cubicBezTo>
                      <a:pt x="50" y="135"/>
                      <a:pt x="13" y="135"/>
                      <a:pt x="13" y="135"/>
                    </a:cubicBezTo>
                    <a:cubicBezTo>
                      <a:pt x="13" y="11"/>
                      <a:pt x="13" y="11"/>
                      <a:pt x="13" y="11"/>
                    </a:cubicBezTo>
                    <a:cubicBezTo>
                      <a:pt x="197" y="11"/>
                      <a:pt x="234" y="11"/>
                      <a:pt x="234" y="11"/>
                    </a:cubicBezTo>
                    <a:lnTo>
                      <a:pt x="234" y="135"/>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1" name="Freeform 39"/>
              <p:cNvSpPr>
                <a:spLocks/>
              </p:cNvSpPr>
              <p:nvPr/>
            </p:nvSpPr>
            <p:spPr bwMode="auto">
              <a:xfrm>
                <a:off x="11023600" y="2505075"/>
                <a:ext cx="457200" cy="698500"/>
              </a:xfrm>
              <a:custGeom>
                <a:avLst/>
                <a:gdLst>
                  <a:gd name="T0" fmla="*/ 144 w 144"/>
                  <a:gd name="T1" fmla="*/ 216 h 218"/>
                  <a:gd name="T2" fmla="*/ 143 w 144"/>
                  <a:gd name="T3" fmla="*/ 218 h 218"/>
                  <a:gd name="T4" fmla="*/ 1 w 144"/>
                  <a:gd name="T5" fmla="*/ 218 h 218"/>
                  <a:gd name="T6" fmla="*/ 0 w 144"/>
                  <a:gd name="T7" fmla="*/ 216 h 218"/>
                  <a:gd name="T8" fmla="*/ 0 w 144"/>
                  <a:gd name="T9" fmla="*/ 2 h 218"/>
                  <a:gd name="T10" fmla="*/ 1 w 144"/>
                  <a:gd name="T11" fmla="*/ 0 h 218"/>
                  <a:gd name="T12" fmla="*/ 143 w 144"/>
                  <a:gd name="T13" fmla="*/ 0 h 218"/>
                  <a:gd name="T14" fmla="*/ 144 w 144"/>
                  <a:gd name="T15" fmla="*/ 2 h 218"/>
                  <a:gd name="T16" fmla="*/ 144 w 144"/>
                  <a:gd name="T17" fmla="*/ 2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8">
                    <a:moveTo>
                      <a:pt x="144" y="216"/>
                    </a:moveTo>
                    <a:cubicBezTo>
                      <a:pt x="144" y="217"/>
                      <a:pt x="144" y="218"/>
                      <a:pt x="143" y="218"/>
                    </a:cubicBezTo>
                    <a:cubicBezTo>
                      <a:pt x="1" y="218"/>
                      <a:pt x="1" y="218"/>
                      <a:pt x="1" y="218"/>
                    </a:cubicBezTo>
                    <a:cubicBezTo>
                      <a:pt x="0" y="218"/>
                      <a:pt x="0" y="217"/>
                      <a:pt x="0" y="216"/>
                    </a:cubicBezTo>
                    <a:cubicBezTo>
                      <a:pt x="0" y="2"/>
                      <a:pt x="0" y="2"/>
                      <a:pt x="0" y="2"/>
                    </a:cubicBezTo>
                    <a:cubicBezTo>
                      <a:pt x="0" y="1"/>
                      <a:pt x="0" y="0"/>
                      <a:pt x="1" y="0"/>
                    </a:cubicBezTo>
                    <a:cubicBezTo>
                      <a:pt x="143" y="0"/>
                      <a:pt x="143" y="0"/>
                      <a:pt x="143" y="0"/>
                    </a:cubicBezTo>
                    <a:cubicBezTo>
                      <a:pt x="144" y="0"/>
                      <a:pt x="144" y="1"/>
                      <a:pt x="144" y="2"/>
                    </a:cubicBezTo>
                    <a:lnTo>
                      <a:pt x="144" y="216"/>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2" name="Freeform 40"/>
              <p:cNvSpPr>
                <a:spLocks/>
              </p:cNvSpPr>
              <p:nvPr/>
            </p:nvSpPr>
            <p:spPr bwMode="auto">
              <a:xfrm>
                <a:off x="11052175" y="2578100"/>
                <a:ext cx="396875" cy="282575"/>
              </a:xfrm>
              <a:custGeom>
                <a:avLst/>
                <a:gdLst>
                  <a:gd name="T0" fmla="*/ 125 w 125"/>
                  <a:gd name="T1" fmla="*/ 86 h 88"/>
                  <a:gd name="T2" fmla="*/ 124 w 125"/>
                  <a:gd name="T3" fmla="*/ 88 h 88"/>
                  <a:gd name="T4" fmla="*/ 2 w 125"/>
                  <a:gd name="T5" fmla="*/ 88 h 88"/>
                  <a:gd name="T6" fmla="*/ 0 w 125"/>
                  <a:gd name="T7" fmla="*/ 86 h 88"/>
                  <a:gd name="T8" fmla="*/ 0 w 125"/>
                  <a:gd name="T9" fmla="*/ 1 h 88"/>
                  <a:gd name="T10" fmla="*/ 2 w 125"/>
                  <a:gd name="T11" fmla="*/ 0 h 88"/>
                  <a:gd name="T12" fmla="*/ 124 w 125"/>
                  <a:gd name="T13" fmla="*/ 0 h 88"/>
                  <a:gd name="T14" fmla="*/ 125 w 125"/>
                  <a:gd name="T15" fmla="*/ 1 h 88"/>
                  <a:gd name="T16" fmla="*/ 125 w 125"/>
                  <a:gd name="T17"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8">
                    <a:moveTo>
                      <a:pt x="125" y="86"/>
                    </a:moveTo>
                    <a:cubicBezTo>
                      <a:pt x="125" y="87"/>
                      <a:pt x="125" y="88"/>
                      <a:pt x="124" y="88"/>
                    </a:cubicBezTo>
                    <a:cubicBezTo>
                      <a:pt x="2" y="88"/>
                      <a:pt x="2" y="88"/>
                      <a:pt x="2" y="88"/>
                    </a:cubicBezTo>
                    <a:cubicBezTo>
                      <a:pt x="1" y="88"/>
                      <a:pt x="0" y="87"/>
                      <a:pt x="0" y="86"/>
                    </a:cubicBezTo>
                    <a:cubicBezTo>
                      <a:pt x="0" y="1"/>
                      <a:pt x="0" y="1"/>
                      <a:pt x="0" y="1"/>
                    </a:cubicBezTo>
                    <a:cubicBezTo>
                      <a:pt x="0" y="1"/>
                      <a:pt x="1" y="0"/>
                      <a:pt x="2" y="0"/>
                    </a:cubicBezTo>
                    <a:cubicBezTo>
                      <a:pt x="124" y="0"/>
                      <a:pt x="124" y="0"/>
                      <a:pt x="124" y="0"/>
                    </a:cubicBezTo>
                    <a:cubicBezTo>
                      <a:pt x="125" y="0"/>
                      <a:pt x="125" y="1"/>
                      <a:pt x="125" y="1"/>
                    </a:cubicBezTo>
                    <a:lnTo>
                      <a:pt x="125" y="86"/>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3" name="Freeform 41"/>
              <p:cNvSpPr>
                <a:spLocks/>
              </p:cNvSpPr>
              <p:nvPr/>
            </p:nvSpPr>
            <p:spPr bwMode="auto">
              <a:xfrm>
                <a:off x="11207750" y="2540000"/>
                <a:ext cx="88900" cy="12700"/>
              </a:xfrm>
              <a:custGeom>
                <a:avLst/>
                <a:gdLst>
                  <a:gd name="T0" fmla="*/ 28 w 28"/>
                  <a:gd name="T1" fmla="*/ 3 h 4"/>
                  <a:gd name="T2" fmla="*/ 26 w 28"/>
                  <a:gd name="T3" fmla="*/ 4 h 4"/>
                  <a:gd name="T4" fmla="*/ 2 w 28"/>
                  <a:gd name="T5" fmla="*/ 4 h 4"/>
                  <a:gd name="T6" fmla="*/ 0 w 28"/>
                  <a:gd name="T7" fmla="*/ 3 h 4"/>
                  <a:gd name="T8" fmla="*/ 0 w 28"/>
                  <a:gd name="T9" fmla="*/ 1 h 4"/>
                  <a:gd name="T10" fmla="*/ 2 w 28"/>
                  <a:gd name="T11" fmla="*/ 0 h 4"/>
                  <a:gd name="T12" fmla="*/ 26 w 28"/>
                  <a:gd name="T13" fmla="*/ 0 h 4"/>
                  <a:gd name="T14" fmla="*/ 28 w 28"/>
                  <a:gd name="T15" fmla="*/ 1 h 4"/>
                  <a:gd name="T16" fmla="*/ 28 w 2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8" y="3"/>
                    </a:moveTo>
                    <a:cubicBezTo>
                      <a:pt x="28" y="4"/>
                      <a:pt x="27" y="4"/>
                      <a:pt x="26" y="4"/>
                    </a:cubicBezTo>
                    <a:cubicBezTo>
                      <a:pt x="2" y="4"/>
                      <a:pt x="2" y="4"/>
                      <a:pt x="2" y="4"/>
                    </a:cubicBezTo>
                    <a:cubicBezTo>
                      <a:pt x="1" y="4"/>
                      <a:pt x="0" y="4"/>
                      <a:pt x="0" y="3"/>
                    </a:cubicBezTo>
                    <a:cubicBezTo>
                      <a:pt x="0" y="1"/>
                      <a:pt x="0" y="1"/>
                      <a:pt x="0" y="1"/>
                    </a:cubicBezTo>
                    <a:cubicBezTo>
                      <a:pt x="0" y="1"/>
                      <a:pt x="1" y="0"/>
                      <a:pt x="2" y="0"/>
                    </a:cubicBezTo>
                    <a:cubicBezTo>
                      <a:pt x="26" y="0"/>
                      <a:pt x="26" y="0"/>
                      <a:pt x="26" y="0"/>
                    </a:cubicBezTo>
                    <a:cubicBezTo>
                      <a:pt x="27" y="0"/>
                      <a:pt x="28" y="1"/>
                      <a:pt x="28" y="1"/>
                    </a:cubicBezTo>
                    <a:lnTo>
                      <a:pt x="28" y="3"/>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4" name="Rectangle 42"/>
              <p:cNvSpPr>
                <a:spLocks noChangeArrowheads="1"/>
              </p:cNvSpPr>
              <p:nvPr/>
            </p:nvSpPr>
            <p:spPr bwMode="auto">
              <a:xfrm>
                <a:off x="1106170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5" name="Rectangle 43"/>
              <p:cNvSpPr>
                <a:spLocks noChangeArrowheads="1"/>
              </p:cNvSpPr>
              <p:nvPr/>
            </p:nvSpPr>
            <p:spPr bwMode="auto">
              <a:xfrm>
                <a:off x="1111250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6" name="Rectangle 44"/>
              <p:cNvSpPr>
                <a:spLocks noChangeArrowheads="1"/>
              </p:cNvSpPr>
              <p:nvPr/>
            </p:nvSpPr>
            <p:spPr bwMode="auto">
              <a:xfrm>
                <a:off x="111601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7" name="Rectangle 45"/>
              <p:cNvSpPr>
                <a:spLocks noChangeArrowheads="1"/>
              </p:cNvSpPr>
              <p:nvPr/>
            </p:nvSpPr>
            <p:spPr bwMode="auto">
              <a:xfrm>
                <a:off x="112109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8" name="Rectangle 46"/>
              <p:cNvSpPr>
                <a:spLocks noChangeArrowheads="1"/>
              </p:cNvSpPr>
              <p:nvPr/>
            </p:nvSpPr>
            <p:spPr bwMode="auto">
              <a:xfrm>
                <a:off x="11229975" y="2886075"/>
                <a:ext cx="53975" cy="53975"/>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9" name="Rectangle 47"/>
              <p:cNvSpPr>
                <a:spLocks noChangeArrowheads="1"/>
              </p:cNvSpPr>
              <p:nvPr/>
            </p:nvSpPr>
            <p:spPr bwMode="auto">
              <a:xfrm>
                <a:off x="112617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0" name="Rectangle 48"/>
              <p:cNvSpPr>
                <a:spLocks noChangeArrowheads="1"/>
              </p:cNvSpPr>
              <p:nvPr/>
            </p:nvSpPr>
            <p:spPr bwMode="auto">
              <a:xfrm>
                <a:off x="113125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1" name="Rectangle 49"/>
              <p:cNvSpPr>
                <a:spLocks noChangeArrowheads="1"/>
              </p:cNvSpPr>
              <p:nvPr/>
            </p:nvSpPr>
            <p:spPr bwMode="auto">
              <a:xfrm>
                <a:off x="113633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2" name="Rectangle 50"/>
              <p:cNvSpPr>
                <a:spLocks noChangeArrowheads="1"/>
              </p:cNvSpPr>
              <p:nvPr/>
            </p:nvSpPr>
            <p:spPr bwMode="auto">
              <a:xfrm>
                <a:off x="1141095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3" name="Rectangle 51"/>
              <p:cNvSpPr>
                <a:spLocks noChangeArrowheads="1"/>
              </p:cNvSpPr>
              <p:nvPr/>
            </p:nvSpPr>
            <p:spPr bwMode="auto">
              <a:xfrm>
                <a:off x="1106170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4" name="Rectangle 52"/>
              <p:cNvSpPr>
                <a:spLocks noChangeArrowheads="1"/>
              </p:cNvSpPr>
              <p:nvPr/>
            </p:nvSpPr>
            <p:spPr bwMode="auto">
              <a:xfrm>
                <a:off x="1111250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5" name="Rectangle 53"/>
              <p:cNvSpPr>
                <a:spLocks noChangeArrowheads="1"/>
              </p:cNvSpPr>
              <p:nvPr/>
            </p:nvSpPr>
            <p:spPr bwMode="auto">
              <a:xfrm>
                <a:off x="111601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6" name="Rectangle 54"/>
              <p:cNvSpPr>
                <a:spLocks noChangeArrowheads="1"/>
              </p:cNvSpPr>
              <p:nvPr/>
            </p:nvSpPr>
            <p:spPr bwMode="auto">
              <a:xfrm>
                <a:off x="112109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7" name="Rectangle 55"/>
              <p:cNvSpPr>
                <a:spLocks noChangeArrowheads="1"/>
              </p:cNvSpPr>
              <p:nvPr/>
            </p:nvSpPr>
            <p:spPr bwMode="auto">
              <a:xfrm>
                <a:off x="112617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8" name="Rectangle 56"/>
              <p:cNvSpPr>
                <a:spLocks noChangeArrowheads="1"/>
              </p:cNvSpPr>
              <p:nvPr/>
            </p:nvSpPr>
            <p:spPr bwMode="auto">
              <a:xfrm>
                <a:off x="113125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9" name="Rectangle 57"/>
              <p:cNvSpPr>
                <a:spLocks noChangeArrowheads="1"/>
              </p:cNvSpPr>
              <p:nvPr/>
            </p:nvSpPr>
            <p:spPr bwMode="auto">
              <a:xfrm>
                <a:off x="113633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0" name="Rectangle 58"/>
              <p:cNvSpPr>
                <a:spLocks noChangeArrowheads="1"/>
              </p:cNvSpPr>
              <p:nvPr/>
            </p:nvSpPr>
            <p:spPr bwMode="auto">
              <a:xfrm>
                <a:off x="1141095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1" name="Rectangle 59"/>
              <p:cNvSpPr>
                <a:spLocks noChangeArrowheads="1"/>
              </p:cNvSpPr>
              <p:nvPr/>
            </p:nvSpPr>
            <p:spPr bwMode="auto">
              <a:xfrm>
                <a:off x="1106170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2" name="Rectangle 60"/>
              <p:cNvSpPr>
                <a:spLocks noChangeArrowheads="1"/>
              </p:cNvSpPr>
              <p:nvPr/>
            </p:nvSpPr>
            <p:spPr bwMode="auto">
              <a:xfrm>
                <a:off x="1111250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3" name="Rectangle 61"/>
              <p:cNvSpPr>
                <a:spLocks noChangeArrowheads="1"/>
              </p:cNvSpPr>
              <p:nvPr/>
            </p:nvSpPr>
            <p:spPr bwMode="auto">
              <a:xfrm>
                <a:off x="111601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4" name="Rectangle 62"/>
              <p:cNvSpPr>
                <a:spLocks noChangeArrowheads="1"/>
              </p:cNvSpPr>
              <p:nvPr/>
            </p:nvSpPr>
            <p:spPr bwMode="auto">
              <a:xfrm>
                <a:off x="112109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5" name="Rectangle 63"/>
              <p:cNvSpPr>
                <a:spLocks noChangeArrowheads="1"/>
              </p:cNvSpPr>
              <p:nvPr/>
            </p:nvSpPr>
            <p:spPr bwMode="auto">
              <a:xfrm>
                <a:off x="112617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6" name="Rectangle 64"/>
              <p:cNvSpPr>
                <a:spLocks noChangeArrowheads="1"/>
              </p:cNvSpPr>
              <p:nvPr/>
            </p:nvSpPr>
            <p:spPr bwMode="auto">
              <a:xfrm>
                <a:off x="113125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7" name="Rectangle 65"/>
              <p:cNvSpPr>
                <a:spLocks noChangeArrowheads="1"/>
              </p:cNvSpPr>
              <p:nvPr/>
            </p:nvSpPr>
            <p:spPr bwMode="auto">
              <a:xfrm>
                <a:off x="113633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8" name="Rectangle 66"/>
              <p:cNvSpPr>
                <a:spLocks noChangeArrowheads="1"/>
              </p:cNvSpPr>
              <p:nvPr/>
            </p:nvSpPr>
            <p:spPr bwMode="auto">
              <a:xfrm>
                <a:off x="1141095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9" name="Rectangle 67"/>
              <p:cNvSpPr>
                <a:spLocks noChangeArrowheads="1"/>
              </p:cNvSpPr>
              <p:nvPr/>
            </p:nvSpPr>
            <p:spPr bwMode="auto">
              <a:xfrm>
                <a:off x="11112500"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0" name="Rectangle 68"/>
              <p:cNvSpPr>
                <a:spLocks noChangeArrowheads="1"/>
              </p:cNvSpPr>
              <p:nvPr/>
            </p:nvSpPr>
            <p:spPr bwMode="auto">
              <a:xfrm>
                <a:off x="111601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1" name="Freeform 69"/>
              <p:cNvSpPr>
                <a:spLocks/>
              </p:cNvSpPr>
              <p:nvPr/>
            </p:nvSpPr>
            <p:spPr bwMode="auto">
              <a:xfrm>
                <a:off x="11210925" y="3109913"/>
                <a:ext cx="88900" cy="39688"/>
              </a:xfrm>
              <a:custGeom>
                <a:avLst/>
                <a:gdLst>
                  <a:gd name="T0" fmla="*/ 24 w 56"/>
                  <a:gd name="T1" fmla="*/ 0 h 25"/>
                  <a:gd name="T2" fmla="*/ 2 w 56"/>
                  <a:gd name="T3" fmla="*/ 0 h 25"/>
                  <a:gd name="T4" fmla="*/ 0 w 56"/>
                  <a:gd name="T5" fmla="*/ 0 h 25"/>
                  <a:gd name="T6" fmla="*/ 0 w 56"/>
                  <a:gd name="T7" fmla="*/ 25 h 25"/>
                  <a:gd name="T8" fmla="*/ 2 w 56"/>
                  <a:gd name="T9" fmla="*/ 25 h 25"/>
                  <a:gd name="T10" fmla="*/ 24 w 56"/>
                  <a:gd name="T11" fmla="*/ 25 h 25"/>
                  <a:gd name="T12" fmla="*/ 56 w 56"/>
                  <a:gd name="T13" fmla="*/ 25 h 25"/>
                  <a:gd name="T14" fmla="*/ 56 w 56"/>
                  <a:gd name="T15" fmla="*/ 0 h 25"/>
                  <a:gd name="T16" fmla="*/ 24 w 5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5">
                    <a:moveTo>
                      <a:pt x="24" y="0"/>
                    </a:moveTo>
                    <a:lnTo>
                      <a:pt x="2" y="0"/>
                    </a:lnTo>
                    <a:lnTo>
                      <a:pt x="0" y="0"/>
                    </a:lnTo>
                    <a:lnTo>
                      <a:pt x="0" y="25"/>
                    </a:lnTo>
                    <a:lnTo>
                      <a:pt x="2" y="25"/>
                    </a:lnTo>
                    <a:lnTo>
                      <a:pt x="24" y="25"/>
                    </a:lnTo>
                    <a:lnTo>
                      <a:pt x="56" y="25"/>
                    </a:lnTo>
                    <a:lnTo>
                      <a:pt x="56" y="0"/>
                    </a:lnTo>
                    <a:lnTo>
                      <a:pt x="24"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2" name="Rectangle 70"/>
              <p:cNvSpPr>
                <a:spLocks noChangeArrowheads="1"/>
              </p:cNvSpPr>
              <p:nvPr/>
            </p:nvSpPr>
            <p:spPr bwMode="auto">
              <a:xfrm>
                <a:off x="113125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3" name="Rectangle 71"/>
              <p:cNvSpPr>
                <a:spLocks noChangeArrowheads="1"/>
              </p:cNvSpPr>
              <p:nvPr/>
            </p:nvSpPr>
            <p:spPr bwMode="auto">
              <a:xfrm>
                <a:off x="113633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4" name="Freeform 72"/>
              <p:cNvSpPr>
                <a:spLocks/>
              </p:cNvSpPr>
              <p:nvPr/>
            </p:nvSpPr>
            <p:spPr bwMode="auto">
              <a:xfrm>
                <a:off x="9059863" y="2171700"/>
                <a:ext cx="828675" cy="468313"/>
              </a:xfrm>
              <a:custGeom>
                <a:avLst/>
                <a:gdLst>
                  <a:gd name="T0" fmla="*/ 261 w 261"/>
                  <a:gd name="T1" fmla="*/ 136 h 146"/>
                  <a:gd name="T2" fmla="*/ 252 w 261"/>
                  <a:gd name="T3" fmla="*/ 146 h 146"/>
                  <a:gd name="T4" fmla="*/ 9 w 261"/>
                  <a:gd name="T5" fmla="*/ 146 h 146"/>
                  <a:gd name="T6" fmla="*/ 0 w 261"/>
                  <a:gd name="T7" fmla="*/ 136 h 146"/>
                  <a:gd name="T8" fmla="*/ 0 w 261"/>
                  <a:gd name="T9" fmla="*/ 10 h 146"/>
                  <a:gd name="T10" fmla="*/ 9 w 261"/>
                  <a:gd name="T11" fmla="*/ 0 h 146"/>
                  <a:gd name="T12" fmla="*/ 252 w 261"/>
                  <a:gd name="T13" fmla="*/ 0 h 146"/>
                  <a:gd name="T14" fmla="*/ 261 w 261"/>
                  <a:gd name="T15" fmla="*/ 10 h 146"/>
                  <a:gd name="T16" fmla="*/ 261 w 261"/>
                  <a:gd name="T17"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46">
                    <a:moveTo>
                      <a:pt x="261" y="136"/>
                    </a:moveTo>
                    <a:cubicBezTo>
                      <a:pt x="261" y="141"/>
                      <a:pt x="257" y="146"/>
                      <a:pt x="252" y="146"/>
                    </a:cubicBezTo>
                    <a:cubicBezTo>
                      <a:pt x="9" y="146"/>
                      <a:pt x="9" y="146"/>
                      <a:pt x="9" y="146"/>
                    </a:cubicBezTo>
                    <a:cubicBezTo>
                      <a:pt x="4" y="146"/>
                      <a:pt x="0" y="141"/>
                      <a:pt x="0" y="136"/>
                    </a:cubicBezTo>
                    <a:cubicBezTo>
                      <a:pt x="0" y="10"/>
                      <a:pt x="0" y="10"/>
                      <a:pt x="0" y="10"/>
                    </a:cubicBezTo>
                    <a:cubicBezTo>
                      <a:pt x="0" y="4"/>
                      <a:pt x="4" y="0"/>
                      <a:pt x="9" y="0"/>
                    </a:cubicBezTo>
                    <a:cubicBezTo>
                      <a:pt x="252" y="0"/>
                      <a:pt x="252" y="0"/>
                      <a:pt x="252" y="0"/>
                    </a:cubicBezTo>
                    <a:cubicBezTo>
                      <a:pt x="257" y="0"/>
                      <a:pt x="261" y="4"/>
                      <a:pt x="261" y="10"/>
                    </a:cubicBezTo>
                    <a:lnTo>
                      <a:pt x="261" y="136"/>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5" name="Freeform 73"/>
              <p:cNvSpPr>
                <a:spLocks/>
              </p:cNvSpPr>
              <p:nvPr/>
            </p:nvSpPr>
            <p:spPr bwMode="auto">
              <a:xfrm>
                <a:off x="9148763" y="2219325"/>
                <a:ext cx="650875" cy="368300"/>
              </a:xfrm>
              <a:custGeom>
                <a:avLst/>
                <a:gdLst>
                  <a:gd name="T0" fmla="*/ 205 w 205"/>
                  <a:gd name="T1" fmla="*/ 113 h 115"/>
                  <a:gd name="T2" fmla="*/ 204 w 205"/>
                  <a:gd name="T3" fmla="*/ 115 h 115"/>
                  <a:gd name="T4" fmla="*/ 2 w 205"/>
                  <a:gd name="T5" fmla="*/ 115 h 115"/>
                  <a:gd name="T6" fmla="*/ 0 w 205"/>
                  <a:gd name="T7" fmla="*/ 113 h 115"/>
                  <a:gd name="T8" fmla="*/ 0 w 205"/>
                  <a:gd name="T9" fmla="*/ 2 h 115"/>
                  <a:gd name="T10" fmla="*/ 2 w 205"/>
                  <a:gd name="T11" fmla="*/ 0 h 115"/>
                  <a:gd name="T12" fmla="*/ 204 w 205"/>
                  <a:gd name="T13" fmla="*/ 0 h 115"/>
                  <a:gd name="T14" fmla="*/ 205 w 205"/>
                  <a:gd name="T15" fmla="*/ 2 h 115"/>
                  <a:gd name="T16" fmla="*/ 205 w 205"/>
                  <a:gd name="T17"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15">
                    <a:moveTo>
                      <a:pt x="205" y="113"/>
                    </a:moveTo>
                    <a:cubicBezTo>
                      <a:pt x="205" y="114"/>
                      <a:pt x="204" y="115"/>
                      <a:pt x="204" y="115"/>
                    </a:cubicBezTo>
                    <a:cubicBezTo>
                      <a:pt x="2" y="115"/>
                      <a:pt x="2" y="115"/>
                      <a:pt x="2" y="115"/>
                    </a:cubicBezTo>
                    <a:cubicBezTo>
                      <a:pt x="1" y="115"/>
                      <a:pt x="0" y="114"/>
                      <a:pt x="0" y="113"/>
                    </a:cubicBezTo>
                    <a:cubicBezTo>
                      <a:pt x="0" y="2"/>
                      <a:pt x="0" y="2"/>
                      <a:pt x="0" y="2"/>
                    </a:cubicBezTo>
                    <a:cubicBezTo>
                      <a:pt x="0" y="1"/>
                      <a:pt x="1" y="0"/>
                      <a:pt x="2" y="0"/>
                    </a:cubicBezTo>
                    <a:cubicBezTo>
                      <a:pt x="204" y="0"/>
                      <a:pt x="204" y="0"/>
                      <a:pt x="204" y="0"/>
                    </a:cubicBezTo>
                    <a:cubicBezTo>
                      <a:pt x="204" y="0"/>
                      <a:pt x="205" y="1"/>
                      <a:pt x="205" y="2"/>
                    </a:cubicBezTo>
                    <a:lnTo>
                      <a:pt x="205" y="113"/>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6" name="Rectangle 78"/>
              <p:cNvSpPr>
                <a:spLocks noChangeArrowheads="1"/>
              </p:cNvSpPr>
              <p:nvPr/>
            </p:nvSpPr>
            <p:spPr bwMode="auto">
              <a:xfrm>
                <a:off x="10896600" y="2171700"/>
                <a:ext cx="387350" cy="223838"/>
              </a:xfrm>
              <a:prstGeom prst="rect">
                <a:avLst/>
              </a:prstGeom>
              <a:solidFill>
                <a:srgbClr val="005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7" name="Rectangle 79"/>
              <p:cNvSpPr>
                <a:spLocks noChangeArrowheads="1"/>
              </p:cNvSpPr>
              <p:nvPr/>
            </p:nvSpPr>
            <p:spPr bwMode="auto">
              <a:xfrm>
                <a:off x="10947400" y="2200275"/>
                <a:ext cx="285750" cy="166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8" name="Freeform 84"/>
              <p:cNvSpPr>
                <a:spLocks/>
              </p:cNvSpPr>
              <p:nvPr/>
            </p:nvSpPr>
            <p:spPr bwMode="auto">
              <a:xfrm>
                <a:off x="10075863" y="2168525"/>
                <a:ext cx="706438" cy="387350"/>
              </a:xfrm>
              <a:custGeom>
                <a:avLst/>
                <a:gdLst>
                  <a:gd name="T0" fmla="*/ 7 w 222"/>
                  <a:gd name="T1" fmla="*/ 121 h 121"/>
                  <a:gd name="T2" fmla="*/ 215 w 222"/>
                  <a:gd name="T3" fmla="*/ 121 h 121"/>
                  <a:gd name="T4" fmla="*/ 222 w 222"/>
                  <a:gd name="T5" fmla="*/ 114 h 121"/>
                  <a:gd name="T6" fmla="*/ 222 w 222"/>
                  <a:gd name="T7" fmla="*/ 6 h 121"/>
                  <a:gd name="T8" fmla="*/ 215 w 222"/>
                  <a:gd name="T9" fmla="*/ 0 h 121"/>
                  <a:gd name="T10" fmla="*/ 7 w 222"/>
                  <a:gd name="T11" fmla="*/ 0 h 121"/>
                  <a:gd name="T12" fmla="*/ 0 w 222"/>
                  <a:gd name="T13" fmla="*/ 6 h 121"/>
                  <a:gd name="T14" fmla="*/ 0 w 222"/>
                  <a:gd name="T15" fmla="*/ 114 h 121"/>
                  <a:gd name="T16" fmla="*/ 7 w 2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21">
                    <a:moveTo>
                      <a:pt x="7" y="121"/>
                    </a:moveTo>
                    <a:cubicBezTo>
                      <a:pt x="7" y="121"/>
                      <a:pt x="31" y="121"/>
                      <a:pt x="215" y="121"/>
                    </a:cubicBezTo>
                    <a:cubicBezTo>
                      <a:pt x="219" y="121"/>
                      <a:pt x="222" y="118"/>
                      <a:pt x="222" y="114"/>
                    </a:cubicBezTo>
                    <a:cubicBezTo>
                      <a:pt x="222" y="111"/>
                      <a:pt x="222" y="92"/>
                      <a:pt x="222" y="6"/>
                    </a:cubicBezTo>
                    <a:cubicBezTo>
                      <a:pt x="222" y="3"/>
                      <a:pt x="219" y="0"/>
                      <a:pt x="215" y="0"/>
                    </a:cubicBezTo>
                    <a:cubicBezTo>
                      <a:pt x="215" y="0"/>
                      <a:pt x="191" y="0"/>
                      <a:pt x="7" y="0"/>
                    </a:cubicBezTo>
                    <a:cubicBezTo>
                      <a:pt x="4" y="0"/>
                      <a:pt x="0" y="3"/>
                      <a:pt x="0" y="6"/>
                    </a:cubicBezTo>
                    <a:cubicBezTo>
                      <a:pt x="0" y="10"/>
                      <a:pt x="0" y="28"/>
                      <a:pt x="0" y="114"/>
                    </a:cubicBezTo>
                    <a:cubicBezTo>
                      <a:pt x="0" y="118"/>
                      <a:pt x="4" y="121"/>
                      <a:pt x="7" y="121"/>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9" name="Freeform 85"/>
              <p:cNvSpPr>
                <a:spLocks/>
              </p:cNvSpPr>
              <p:nvPr/>
            </p:nvSpPr>
            <p:spPr bwMode="auto">
              <a:xfrm>
                <a:off x="10012363" y="2581275"/>
                <a:ext cx="836613" cy="49213"/>
              </a:xfrm>
              <a:custGeom>
                <a:avLst/>
                <a:gdLst>
                  <a:gd name="T0" fmla="*/ 0 w 527"/>
                  <a:gd name="T1" fmla="*/ 0 h 31"/>
                  <a:gd name="T2" fmla="*/ 8 w 527"/>
                  <a:gd name="T3" fmla="*/ 31 h 31"/>
                  <a:gd name="T4" fmla="*/ 519 w 527"/>
                  <a:gd name="T5" fmla="*/ 31 h 31"/>
                  <a:gd name="T6" fmla="*/ 527 w 527"/>
                  <a:gd name="T7" fmla="*/ 0 h 31"/>
                  <a:gd name="T8" fmla="*/ 0 w 527"/>
                  <a:gd name="T9" fmla="*/ 0 h 31"/>
                </a:gdLst>
                <a:ahLst/>
                <a:cxnLst>
                  <a:cxn ang="0">
                    <a:pos x="T0" y="T1"/>
                  </a:cxn>
                  <a:cxn ang="0">
                    <a:pos x="T2" y="T3"/>
                  </a:cxn>
                  <a:cxn ang="0">
                    <a:pos x="T4" y="T5"/>
                  </a:cxn>
                  <a:cxn ang="0">
                    <a:pos x="T6" y="T7"/>
                  </a:cxn>
                  <a:cxn ang="0">
                    <a:pos x="T8" y="T9"/>
                  </a:cxn>
                </a:cxnLst>
                <a:rect l="0" t="0" r="r" b="b"/>
                <a:pathLst>
                  <a:path w="527" h="31">
                    <a:moveTo>
                      <a:pt x="0" y="0"/>
                    </a:moveTo>
                    <a:lnTo>
                      <a:pt x="8" y="31"/>
                    </a:lnTo>
                    <a:lnTo>
                      <a:pt x="519" y="31"/>
                    </a:lnTo>
                    <a:lnTo>
                      <a:pt x="527" y="0"/>
                    </a:lnTo>
                    <a:lnTo>
                      <a:pt x="0" y="0"/>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0" name="Rectangle 86"/>
              <p:cNvSpPr>
                <a:spLocks noChangeArrowheads="1"/>
              </p:cNvSpPr>
              <p:nvPr/>
            </p:nvSpPr>
            <p:spPr bwMode="auto">
              <a:xfrm>
                <a:off x="10113963" y="2203450"/>
                <a:ext cx="639763" cy="3048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1" name="Rectangle 87"/>
              <p:cNvSpPr>
                <a:spLocks noChangeArrowheads="1"/>
              </p:cNvSpPr>
              <p:nvPr/>
            </p:nvSpPr>
            <p:spPr bwMode="auto">
              <a:xfrm>
                <a:off x="8008937" y="2430463"/>
                <a:ext cx="18732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2" name="Rectangle 88"/>
              <p:cNvSpPr>
                <a:spLocks noChangeArrowheads="1"/>
              </p:cNvSpPr>
              <p:nvPr/>
            </p:nvSpPr>
            <p:spPr bwMode="auto">
              <a:xfrm>
                <a:off x="8224837" y="2430463"/>
                <a:ext cx="19367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3" name="Rectangle 89"/>
              <p:cNvSpPr>
                <a:spLocks noChangeArrowheads="1"/>
              </p:cNvSpPr>
              <p:nvPr/>
            </p:nvSpPr>
            <p:spPr bwMode="auto">
              <a:xfrm>
                <a:off x="8008937" y="2652713"/>
                <a:ext cx="1873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4" name="Rectangle 90"/>
              <p:cNvSpPr>
                <a:spLocks noChangeArrowheads="1"/>
              </p:cNvSpPr>
              <p:nvPr/>
            </p:nvSpPr>
            <p:spPr bwMode="auto">
              <a:xfrm>
                <a:off x="8224837" y="2652713"/>
                <a:ext cx="19367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5" name="Freeform 97"/>
              <p:cNvSpPr>
                <a:spLocks/>
              </p:cNvSpPr>
              <p:nvPr/>
            </p:nvSpPr>
            <p:spPr bwMode="auto">
              <a:xfrm>
                <a:off x="9131300" y="2936875"/>
                <a:ext cx="371475" cy="212725"/>
              </a:xfrm>
              <a:custGeom>
                <a:avLst/>
                <a:gdLst>
                  <a:gd name="T0" fmla="*/ 0 w 234"/>
                  <a:gd name="T1" fmla="*/ 109 h 134"/>
                  <a:gd name="T2" fmla="*/ 0 w 234"/>
                  <a:gd name="T3" fmla="*/ 23 h 134"/>
                  <a:gd name="T4" fmla="*/ 22 w 234"/>
                  <a:gd name="T5" fmla="*/ 0 h 134"/>
                  <a:gd name="T6" fmla="*/ 234 w 234"/>
                  <a:gd name="T7" fmla="*/ 0 h 134"/>
                  <a:gd name="T8" fmla="*/ 234 w 234"/>
                  <a:gd name="T9" fmla="*/ 134 h 134"/>
                  <a:gd name="T10" fmla="*/ 22 w 234"/>
                  <a:gd name="T11" fmla="*/ 134 h 134"/>
                  <a:gd name="T12" fmla="*/ 0 w 234"/>
                  <a:gd name="T13" fmla="*/ 109 h 134"/>
                  <a:gd name="T14" fmla="*/ 0 w 234"/>
                  <a:gd name="T15" fmla="*/ 10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4">
                    <a:moveTo>
                      <a:pt x="0" y="109"/>
                    </a:moveTo>
                    <a:lnTo>
                      <a:pt x="0" y="23"/>
                    </a:lnTo>
                    <a:lnTo>
                      <a:pt x="22" y="0"/>
                    </a:lnTo>
                    <a:lnTo>
                      <a:pt x="234" y="0"/>
                    </a:lnTo>
                    <a:lnTo>
                      <a:pt x="234" y="134"/>
                    </a:lnTo>
                    <a:lnTo>
                      <a:pt x="22" y="134"/>
                    </a:lnTo>
                    <a:lnTo>
                      <a:pt x="0" y="109"/>
                    </a:lnTo>
                    <a:lnTo>
                      <a:pt x="0" y="109"/>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6" name="Freeform 98"/>
              <p:cNvSpPr>
                <a:spLocks/>
              </p:cNvSpPr>
              <p:nvPr/>
            </p:nvSpPr>
            <p:spPr bwMode="auto">
              <a:xfrm>
                <a:off x="9121775" y="2936875"/>
                <a:ext cx="371475" cy="212725"/>
              </a:xfrm>
              <a:custGeom>
                <a:avLst/>
                <a:gdLst>
                  <a:gd name="T0" fmla="*/ 0 w 234"/>
                  <a:gd name="T1" fmla="*/ 109 h 134"/>
                  <a:gd name="T2" fmla="*/ 0 w 234"/>
                  <a:gd name="T3" fmla="*/ 23 h 134"/>
                  <a:gd name="T4" fmla="*/ 20 w 234"/>
                  <a:gd name="T5" fmla="*/ 0 h 134"/>
                  <a:gd name="T6" fmla="*/ 234 w 234"/>
                  <a:gd name="T7" fmla="*/ 0 h 134"/>
                  <a:gd name="T8" fmla="*/ 234 w 234"/>
                  <a:gd name="T9" fmla="*/ 134 h 134"/>
                  <a:gd name="T10" fmla="*/ 22 w 234"/>
                  <a:gd name="T11" fmla="*/ 134 h 134"/>
                  <a:gd name="T12" fmla="*/ 0 w 234"/>
                  <a:gd name="T13" fmla="*/ 109 h 134"/>
                  <a:gd name="T14" fmla="*/ 0 w 234"/>
                  <a:gd name="T15" fmla="*/ 10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4">
                    <a:moveTo>
                      <a:pt x="0" y="109"/>
                    </a:moveTo>
                    <a:lnTo>
                      <a:pt x="0" y="23"/>
                    </a:lnTo>
                    <a:lnTo>
                      <a:pt x="20" y="0"/>
                    </a:lnTo>
                    <a:lnTo>
                      <a:pt x="234" y="0"/>
                    </a:lnTo>
                    <a:lnTo>
                      <a:pt x="234" y="134"/>
                    </a:lnTo>
                    <a:lnTo>
                      <a:pt x="22" y="134"/>
                    </a:lnTo>
                    <a:lnTo>
                      <a:pt x="0" y="109"/>
                    </a:lnTo>
                    <a:lnTo>
                      <a:pt x="0" y="109"/>
                    </a:lnTo>
                    <a:close/>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7" name="Freeform 99"/>
              <p:cNvSpPr>
                <a:spLocks noEditPoints="1"/>
              </p:cNvSpPr>
              <p:nvPr/>
            </p:nvSpPr>
            <p:spPr bwMode="auto">
              <a:xfrm>
                <a:off x="9112250" y="2921000"/>
                <a:ext cx="412750" cy="247650"/>
              </a:xfrm>
              <a:custGeom>
                <a:avLst/>
                <a:gdLst>
                  <a:gd name="T0" fmla="*/ 110 w 130"/>
                  <a:gd name="T1" fmla="*/ 7 h 77"/>
                  <a:gd name="T2" fmla="*/ 20 w 130"/>
                  <a:gd name="T3" fmla="*/ 7 h 77"/>
                  <a:gd name="T4" fmla="*/ 20 w 130"/>
                  <a:gd name="T5" fmla="*/ 69 h 77"/>
                  <a:gd name="T6" fmla="*/ 110 w 130"/>
                  <a:gd name="T7" fmla="*/ 69 h 77"/>
                  <a:gd name="T8" fmla="*/ 110 w 130"/>
                  <a:gd name="T9" fmla="*/ 7 h 77"/>
                  <a:gd name="T10" fmla="*/ 130 w 130"/>
                  <a:gd name="T11" fmla="*/ 13 h 77"/>
                  <a:gd name="T12" fmla="*/ 130 w 130"/>
                  <a:gd name="T13" fmla="*/ 64 h 77"/>
                  <a:gd name="T14" fmla="*/ 119 w 130"/>
                  <a:gd name="T15" fmla="*/ 77 h 77"/>
                  <a:gd name="T16" fmla="*/ 11 w 130"/>
                  <a:gd name="T17" fmla="*/ 77 h 77"/>
                  <a:gd name="T18" fmla="*/ 0 w 130"/>
                  <a:gd name="T19" fmla="*/ 64 h 77"/>
                  <a:gd name="T20" fmla="*/ 0 w 130"/>
                  <a:gd name="T21" fmla="*/ 13 h 77"/>
                  <a:gd name="T22" fmla="*/ 11 w 130"/>
                  <a:gd name="T23" fmla="*/ 0 h 77"/>
                  <a:gd name="T24" fmla="*/ 119 w 130"/>
                  <a:gd name="T25" fmla="*/ 0 h 77"/>
                  <a:gd name="T26" fmla="*/ 130 w 130"/>
                  <a:gd name="T27"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77">
                    <a:moveTo>
                      <a:pt x="110" y="7"/>
                    </a:moveTo>
                    <a:cubicBezTo>
                      <a:pt x="26" y="7"/>
                      <a:pt x="20" y="7"/>
                      <a:pt x="20" y="7"/>
                    </a:cubicBezTo>
                    <a:cubicBezTo>
                      <a:pt x="20" y="69"/>
                      <a:pt x="20" y="69"/>
                      <a:pt x="20" y="69"/>
                    </a:cubicBezTo>
                    <a:cubicBezTo>
                      <a:pt x="104" y="69"/>
                      <a:pt x="110" y="69"/>
                      <a:pt x="110" y="69"/>
                    </a:cubicBezTo>
                    <a:cubicBezTo>
                      <a:pt x="110" y="7"/>
                      <a:pt x="110" y="7"/>
                      <a:pt x="110" y="7"/>
                    </a:cubicBezTo>
                    <a:close/>
                    <a:moveTo>
                      <a:pt x="130" y="13"/>
                    </a:moveTo>
                    <a:cubicBezTo>
                      <a:pt x="130" y="64"/>
                      <a:pt x="130" y="64"/>
                      <a:pt x="130" y="64"/>
                    </a:cubicBezTo>
                    <a:cubicBezTo>
                      <a:pt x="130" y="71"/>
                      <a:pt x="125" y="77"/>
                      <a:pt x="119" y="77"/>
                    </a:cubicBezTo>
                    <a:cubicBezTo>
                      <a:pt x="21" y="77"/>
                      <a:pt x="11" y="77"/>
                      <a:pt x="11" y="77"/>
                    </a:cubicBezTo>
                    <a:cubicBezTo>
                      <a:pt x="5" y="77"/>
                      <a:pt x="0" y="71"/>
                      <a:pt x="0" y="64"/>
                    </a:cubicBezTo>
                    <a:cubicBezTo>
                      <a:pt x="0" y="13"/>
                      <a:pt x="0" y="13"/>
                      <a:pt x="0" y="13"/>
                    </a:cubicBezTo>
                    <a:cubicBezTo>
                      <a:pt x="0" y="6"/>
                      <a:pt x="5" y="0"/>
                      <a:pt x="11" y="0"/>
                    </a:cubicBezTo>
                    <a:cubicBezTo>
                      <a:pt x="109" y="0"/>
                      <a:pt x="119" y="0"/>
                      <a:pt x="119" y="0"/>
                    </a:cubicBezTo>
                    <a:cubicBezTo>
                      <a:pt x="125" y="0"/>
                      <a:pt x="130" y="6"/>
                      <a:pt x="130" y="13"/>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8" name="Oval 101"/>
              <p:cNvSpPr>
                <a:spLocks noChangeArrowheads="1"/>
              </p:cNvSpPr>
              <p:nvPr/>
            </p:nvSpPr>
            <p:spPr bwMode="auto">
              <a:xfrm>
                <a:off x="9477375" y="3030538"/>
                <a:ext cx="31750" cy="38100"/>
              </a:xfrm>
              <a:prstGeom prst="ellipse">
                <a:avLst/>
              </a:pr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9" name="Rectangle 127"/>
              <p:cNvSpPr>
                <a:spLocks noChangeArrowheads="1"/>
              </p:cNvSpPr>
              <p:nvPr/>
            </p:nvSpPr>
            <p:spPr bwMode="auto">
              <a:xfrm>
                <a:off x="10353675" y="2257425"/>
                <a:ext cx="85725"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0" name="Rectangle 128"/>
              <p:cNvSpPr>
                <a:spLocks noChangeArrowheads="1"/>
              </p:cNvSpPr>
              <p:nvPr/>
            </p:nvSpPr>
            <p:spPr bwMode="auto">
              <a:xfrm>
                <a:off x="10452100" y="2257425"/>
                <a:ext cx="88900"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1" name="Rectangle 129"/>
              <p:cNvSpPr>
                <a:spLocks noChangeArrowheads="1"/>
              </p:cNvSpPr>
              <p:nvPr/>
            </p:nvSpPr>
            <p:spPr bwMode="auto">
              <a:xfrm>
                <a:off x="10353675" y="2360613"/>
                <a:ext cx="85725"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2" name="Rectangle 130"/>
              <p:cNvSpPr>
                <a:spLocks noChangeArrowheads="1"/>
              </p:cNvSpPr>
              <p:nvPr/>
            </p:nvSpPr>
            <p:spPr bwMode="auto">
              <a:xfrm>
                <a:off x="10452100" y="2360613"/>
                <a:ext cx="88900"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4" name="Freeform 135"/>
              <p:cNvSpPr>
                <a:spLocks/>
              </p:cNvSpPr>
              <p:nvPr/>
            </p:nvSpPr>
            <p:spPr bwMode="auto">
              <a:xfrm>
                <a:off x="11195050" y="2690813"/>
                <a:ext cx="111125" cy="138113"/>
              </a:xfrm>
              <a:custGeom>
                <a:avLst/>
                <a:gdLst>
                  <a:gd name="T0" fmla="*/ 18 w 35"/>
                  <a:gd name="T1" fmla="*/ 0 h 43"/>
                  <a:gd name="T2" fmla="*/ 35 w 35"/>
                  <a:gd name="T3" fmla="*/ 0 h 43"/>
                  <a:gd name="T4" fmla="*/ 35 w 35"/>
                  <a:gd name="T5" fmla="*/ 1 h 43"/>
                  <a:gd name="T6" fmla="*/ 35 w 35"/>
                  <a:gd name="T7" fmla="*/ 25 h 43"/>
                  <a:gd name="T8" fmla="*/ 32 w 35"/>
                  <a:gd name="T9" fmla="*/ 30 h 43"/>
                  <a:gd name="T10" fmla="*/ 31 w 35"/>
                  <a:gd name="T11" fmla="*/ 30 h 43"/>
                  <a:gd name="T12" fmla="*/ 29 w 35"/>
                  <a:gd name="T13" fmla="*/ 30 h 43"/>
                  <a:gd name="T14" fmla="*/ 28 w 35"/>
                  <a:gd name="T15" fmla="*/ 30 h 43"/>
                  <a:gd name="T16" fmla="*/ 28 w 35"/>
                  <a:gd name="T17" fmla="*/ 38 h 43"/>
                  <a:gd name="T18" fmla="*/ 27 w 35"/>
                  <a:gd name="T19" fmla="*/ 41 h 43"/>
                  <a:gd name="T20" fmla="*/ 23 w 35"/>
                  <a:gd name="T21" fmla="*/ 42 h 43"/>
                  <a:gd name="T22" fmla="*/ 20 w 35"/>
                  <a:gd name="T23" fmla="*/ 39 h 43"/>
                  <a:gd name="T24" fmla="*/ 20 w 35"/>
                  <a:gd name="T25" fmla="*/ 38 h 43"/>
                  <a:gd name="T26" fmla="*/ 20 w 35"/>
                  <a:gd name="T27" fmla="*/ 30 h 43"/>
                  <a:gd name="T28" fmla="*/ 20 w 35"/>
                  <a:gd name="T29" fmla="*/ 30 h 43"/>
                  <a:gd name="T30" fmla="*/ 15 w 35"/>
                  <a:gd name="T31" fmla="*/ 30 h 43"/>
                  <a:gd name="T32" fmla="*/ 15 w 35"/>
                  <a:gd name="T33" fmla="*/ 30 h 43"/>
                  <a:gd name="T34" fmla="*/ 15 w 35"/>
                  <a:gd name="T35" fmla="*/ 38 h 43"/>
                  <a:gd name="T36" fmla="*/ 12 w 35"/>
                  <a:gd name="T37" fmla="*/ 42 h 43"/>
                  <a:gd name="T38" fmla="*/ 7 w 35"/>
                  <a:gd name="T39" fmla="*/ 39 h 43"/>
                  <a:gd name="T40" fmla="*/ 7 w 35"/>
                  <a:gd name="T41" fmla="*/ 38 h 43"/>
                  <a:gd name="T42" fmla="*/ 7 w 35"/>
                  <a:gd name="T43" fmla="*/ 30 h 43"/>
                  <a:gd name="T44" fmla="*/ 7 w 35"/>
                  <a:gd name="T45" fmla="*/ 30 h 43"/>
                  <a:gd name="T46" fmla="*/ 4 w 35"/>
                  <a:gd name="T47" fmla="*/ 30 h 43"/>
                  <a:gd name="T48" fmla="*/ 0 w 35"/>
                  <a:gd name="T49" fmla="*/ 26 h 43"/>
                  <a:gd name="T50" fmla="*/ 0 w 35"/>
                  <a:gd name="T51" fmla="*/ 1 h 43"/>
                  <a:gd name="T52" fmla="*/ 1 w 35"/>
                  <a:gd name="T53" fmla="*/ 0 h 43"/>
                  <a:gd name="T54" fmla="*/ 18 w 35"/>
                  <a:gd name="T5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3">
                    <a:moveTo>
                      <a:pt x="18" y="0"/>
                    </a:moveTo>
                    <a:cubicBezTo>
                      <a:pt x="23" y="0"/>
                      <a:pt x="29" y="0"/>
                      <a:pt x="35" y="0"/>
                    </a:cubicBezTo>
                    <a:cubicBezTo>
                      <a:pt x="35" y="0"/>
                      <a:pt x="35" y="0"/>
                      <a:pt x="35" y="1"/>
                    </a:cubicBezTo>
                    <a:cubicBezTo>
                      <a:pt x="35" y="9"/>
                      <a:pt x="35" y="17"/>
                      <a:pt x="35" y="25"/>
                    </a:cubicBezTo>
                    <a:cubicBezTo>
                      <a:pt x="35" y="27"/>
                      <a:pt x="34" y="29"/>
                      <a:pt x="32" y="30"/>
                    </a:cubicBezTo>
                    <a:cubicBezTo>
                      <a:pt x="32" y="30"/>
                      <a:pt x="31" y="30"/>
                      <a:pt x="31" y="30"/>
                    </a:cubicBezTo>
                    <a:cubicBezTo>
                      <a:pt x="30" y="30"/>
                      <a:pt x="29" y="30"/>
                      <a:pt x="29" y="30"/>
                    </a:cubicBezTo>
                    <a:cubicBezTo>
                      <a:pt x="28" y="30"/>
                      <a:pt x="28" y="30"/>
                      <a:pt x="28" y="30"/>
                    </a:cubicBezTo>
                    <a:cubicBezTo>
                      <a:pt x="28" y="33"/>
                      <a:pt x="28" y="36"/>
                      <a:pt x="28" y="38"/>
                    </a:cubicBezTo>
                    <a:cubicBezTo>
                      <a:pt x="28" y="39"/>
                      <a:pt x="28" y="40"/>
                      <a:pt x="27" y="41"/>
                    </a:cubicBezTo>
                    <a:cubicBezTo>
                      <a:pt x="26" y="42"/>
                      <a:pt x="25" y="43"/>
                      <a:pt x="23" y="42"/>
                    </a:cubicBezTo>
                    <a:cubicBezTo>
                      <a:pt x="22" y="42"/>
                      <a:pt x="21" y="41"/>
                      <a:pt x="20" y="39"/>
                    </a:cubicBezTo>
                    <a:cubicBezTo>
                      <a:pt x="20" y="39"/>
                      <a:pt x="20" y="39"/>
                      <a:pt x="20" y="38"/>
                    </a:cubicBezTo>
                    <a:cubicBezTo>
                      <a:pt x="20" y="36"/>
                      <a:pt x="20" y="33"/>
                      <a:pt x="20" y="30"/>
                    </a:cubicBezTo>
                    <a:cubicBezTo>
                      <a:pt x="20" y="30"/>
                      <a:pt x="20" y="30"/>
                      <a:pt x="20" y="30"/>
                    </a:cubicBezTo>
                    <a:cubicBezTo>
                      <a:pt x="18" y="30"/>
                      <a:pt x="17" y="30"/>
                      <a:pt x="15" y="30"/>
                    </a:cubicBezTo>
                    <a:cubicBezTo>
                      <a:pt x="15" y="30"/>
                      <a:pt x="15" y="30"/>
                      <a:pt x="15" y="30"/>
                    </a:cubicBezTo>
                    <a:cubicBezTo>
                      <a:pt x="15" y="33"/>
                      <a:pt x="15" y="36"/>
                      <a:pt x="15" y="38"/>
                    </a:cubicBezTo>
                    <a:cubicBezTo>
                      <a:pt x="15" y="40"/>
                      <a:pt x="13" y="42"/>
                      <a:pt x="12" y="42"/>
                    </a:cubicBezTo>
                    <a:cubicBezTo>
                      <a:pt x="10" y="43"/>
                      <a:pt x="7" y="41"/>
                      <a:pt x="7" y="39"/>
                    </a:cubicBezTo>
                    <a:cubicBezTo>
                      <a:pt x="7" y="39"/>
                      <a:pt x="7" y="38"/>
                      <a:pt x="7" y="38"/>
                    </a:cubicBezTo>
                    <a:cubicBezTo>
                      <a:pt x="7" y="35"/>
                      <a:pt x="7" y="33"/>
                      <a:pt x="7" y="30"/>
                    </a:cubicBezTo>
                    <a:cubicBezTo>
                      <a:pt x="7" y="30"/>
                      <a:pt x="7" y="30"/>
                      <a:pt x="7" y="30"/>
                    </a:cubicBezTo>
                    <a:cubicBezTo>
                      <a:pt x="6" y="30"/>
                      <a:pt x="5" y="30"/>
                      <a:pt x="4" y="30"/>
                    </a:cubicBezTo>
                    <a:cubicBezTo>
                      <a:pt x="2" y="30"/>
                      <a:pt x="0" y="28"/>
                      <a:pt x="0" y="26"/>
                    </a:cubicBezTo>
                    <a:cubicBezTo>
                      <a:pt x="0" y="17"/>
                      <a:pt x="0" y="9"/>
                      <a:pt x="0" y="1"/>
                    </a:cubicBezTo>
                    <a:cubicBezTo>
                      <a:pt x="0" y="0"/>
                      <a:pt x="0" y="0"/>
                      <a:pt x="1" y="0"/>
                    </a:cubicBezTo>
                    <a:cubicBezTo>
                      <a:pt x="6" y="0"/>
                      <a:pt x="12"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5" name="Freeform 136"/>
              <p:cNvSpPr>
                <a:spLocks/>
              </p:cNvSpPr>
              <p:nvPr/>
            </p:nvSpPr>
            <p:spPr bwMode="auto">
              <a:xfrm>
                <a:off x="11166475" y="2690813"/>
                <a:ext cx="25400" cy="76200"/>
              </a:xfrm>
              <a:custGeom>
                <a:avLst/>
                <a:gdLst>
                  <a:gd name="T0" fmla="*/ 8 w 8"/>
                  <a:gd name="T1" fmla="*/ 12 h 24"/>
                  <a:gd name="T2" fmla="*/ 8 w 8"/>
                  <a:gd name="T3" fmla="*/ 20 h 24"/>
                  <a:gd name="T4" fmla="*/ 5 w 8"/>
                  <a:gd name="T5" fmla="*/ 23 h 24"/>
                  <a:gd name="T6" fmla="*/ 1 w 8"/>
                  <a:gd name="T7" fmla="*/ 23 h 24"/>
                  <a:gd name="T8" fmla="*/ 0 w 8"/>
                  <a:gd name="T9" fmla="*/ 20 h 24"/>
                  <a:gd name="T10" fmla="*/ 0 w 8"/>
                  <a:gd name="T11" fmla="*/ 3 h 24"/>
                  <a:gd name="T12" fmla="*/ 4 w 8"/>
                  <a:gd name="T13" fmla="*/ 0 h 24"/>
                  <a:gd name="T14" fmla="*/ 8 w 8"/>
                  <a:gd name="T15" fmla="*/ 3 h 24"/>
                  <a:gd name="T16" fmla="*/ 8 w 8"/>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12"/>
                    </a:moveTo>
                    <a:cubicBezTo>
                      <a:pt x="8" y="14"/>
                      <a:pt x="8" y="17"/>
                      <a:pt x="8" y="20"/>
                    </a:cubicBezTo>
                    <a:cubicBezTo>
                      <a:pt x="8" y="21"/>
                      <a:pt x="7" y="23"/>
                      <a:pt x="5" y="23"/>
                    </a:cubicBezTo>
                    <a:cubicBezTo>
                      <a:pt x="4" y="24"/>
                      <a:pt x="2" y="24"/>
                      <a:pt x="1" y="23"/>
                    </a:cubicBezTo>
                    <a:cubicBezTo>
                      <a:pt x="0" y="22"/>
                      <a:pt x="0" y="21"/>
                      <a:pt x="0" y="20"/>
                    </a:cubicBezTo>
                    <a:cubicBezTo>
                      <a:pt x="0" y="14"/>
                      <a:pt x="0" y="9"/>
                      <a:pt x="0" y="3"/>
                    </a:cubicBezTo>
                    <a:cubicBezTo>
                      <a:pt x="0" y="1"/>
                      <a:pt x="2" y="0"/>
                      <a:pt x="4" y="0"/>
                    </a:cubicBezTo>
                    <a:cubicBezTo>
                      <a:pt x="6" y="0"/>
                      <a:pt x="7" y="1"/>
                      <a:pt x="8" y="3"/>
                    </a:cubicBezTo>
                    <a:cubicBezTo>
                      <a:pt x="8" y="6"/>
                      <a:pt x="8" y="9"/>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6" name="Freeform 137"/>
              <p:cNvSpPr>
                <a:spLocks/>
              </p:cNvSpPr>
              <p:nvPr/>
            </p:nvSpPr>
            <p:spPr bwMode="auto">
              <a:xfrm>
                <a:off x="11312525" y="2687638"/>
                <a:ext cx="22225" cy="79375"/>
              </a:xfrm>
              <a:custGeom>
                <a:avLst/>
                <a:gdLst>
                  <a:gd name="T0" fmla="*/ 7 w 7"/>
                  <a:gd name="T1" fmla="*/ 13 h 25"/>
                  <a:gd name="T2" fmla="*/ 7 w 7"/>
                  <a:gd name="T3" fmla="*/ 21 h 25"/>
                  <a:gd name="T4" fmla="*/ 4 w 7"/>
                  <a:gd name="T5" fmla="*/ 25 h 25"/>
                  <a:gd name="T6" fmla="*/ 0 w 7"/>
                  <a:gd name="T7" fmla="*/ 21 h 25"/>
                  <a:gd name="T8" fmla="*/ 0 w 7"/>
                  <a:gd name="T9" fmla="*/ 13 h 25"/>
                  <a:gd name="T10" fmla="*/ 0 w 7"/>
                  <a:gd name="T11" fmla="*/ 4 h 25"/>
                  <a:gd name="T12" fmla="*/ 2 w 7"/>
                  <a:gd name="T13" fmla="*/ 1 h 25"/>
                  <a:gd name="T14" fmla="*/ 6 w 7"/>
                  <a:gd name="T15" fmla="*/ 1 h 25"/>
                  <a:gd name="T16" fmla="*/ 7 w 7"/>
                  <a:gd name="T17" fmla="*/ 4 h 25"/>
                  <a:gd name="T18" fmla="*/ 7 w 7"/>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5">
                    <a:moveTo>
                      <a:pt x="7" y="13"/>
                    </a:moveTo>
                    <a:cubicBezTo>
                      <a:pt x="7" y="15"/>
                      <a:pt x="7" y="18"/>
                      <a:pt x="7" y="21"/>
                    </a:cubicBezTo>
                    <a:cubicBezTo>
                      <a:pt x="7" y="23"/>
                      <a:pt x="6" y="24"/>
                      <a:pt x="4" y="25"/>
                    </a:cubicBezTo>
                    <a:cubicBezTo>
                      <a:pt x="2" y="25"/>
                      <a:pt x="0" y="23"/>
                      <a:pt x="0" y="21"/>
                    </a:cubicBezTo>
                    <a:cubicBezTo>
                      <a:pt x="0" y="18"/>
                      <a:pt x="0" y="16"/>
                      <a:pt x="0" y="13"/>
                    </a:cubicBezTo>
                    <a:cubicBezTo>
                      <a:pt x="0" y="10"/>
                      <a:pt x="0" y="7"/>
                      <a:pt x="0" y="4"/>
                    </a:cubicBezTo>
                    <a:cubicBezTo>
                      <a:pt x="0" y="3"/>
                      <a:pt x="0" y="2"/>
                      <a:pt x="2" y="1"/>
                    </a:cubicBezTo>
                    <a:cubicBezTo>
                      <a:pt x="3" y="0"/>
                      <a:pt x="4" y="0"/>
                      <a:pt x="6" y="1"/>
                    </a:cubicBezTo>
                    <a:cubicBezTo>
                      <a:pt x="7" y="2"/>
                      <a:pt x="7" y="3"/>
                      <a:pt x="7" y="4"/>
                    </a:cubicBezTo>
                    <a:cubicBezTo>
                      <a:pt x="7" y="7"/>
                      <a:pt x="7" y="10"/>
                      <a:pt x="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7" name="Freeform 138"/>
              <p:cNvSpPr>
                <a:spLocks noEditPoints="1"/>
              </p:cNvSpPr>
              <p:nvPr/>
            </p:nvSpPr>
            <p:spPr bwMode="auto">
              <a:xfrm>
                <a:off x="11195050" y="2620963"/>
                <a:ext cx="111125" cy="63500"/>
              </a:xfrm>
              <a:custGeom>
                <a:avLst/>
                <a:gdLst>
                  <a:gd name="T0" fmla="*/ 34 w 35"/>
                  <a:gd name="T1" fmla="*/ 14 h 20"/>
                  <a:gd name="T2" fmla="*/ 26 w 35"/>
                  <a:gd name="T3" fmla="*/ 6 h 20"/>
                  <a:gd name="T4" fmla="*/ 26 w 35"/>
                  <a:gd name="T5" fmla="*/ 5 h 20"/>
                  <a:gd name="T6" fmla="*/ 28 w 35"/>
                  <a:gd name="T7" fmla="*/ 3 h 20"/>
                  <a:gd name="T8" fmla="*/ 29 w 35"/>
                  <a:gd name="T9" fmla="*/ 1 h 20"/>
                  <a:gd name="T10" fmla="*/ 29 w 35"/>
                  <a:gd name="T11" fmla="*/ 0 h 20"/>
                  <a:gd name="T12" fmla="*/ 28 w 35"/>
                  <a:gd name="T13" fmla="*/ 0 h 20"/>
                  <a:gd name="T14" fmla="*/ 28 w 35"/>
                  <a:gd name="T15" fmla="*/ 0 h 20"/>
                  <a:gd name="T16" fmla="*/ 26 w 35"/>
                  <a:gd name="T17" fmla="*/ 5 h 20"/>
                  <a:gd name="T18" fmla="*/ 25 w 35"/>
                  <a:gd name="T19" fmla="*/ 5 h 20"/>
                  <a:gd name="T20" fmla="*/ 18 w 35"/>
                  <a:gd name="T21" fmla="*/ 3 h 20"/>
                  <a:gd name="T22" fmla="*/ 10 w 35"/>
                  <a:gd name="T23" fmla="*/ 5 h 20"/>
                  <a:gd name="T24" fmla="*/ 10 w 35"/>
                  <a:gd name="T25" fmla="*/ 5 h 20"/>
                  <a:gd name="T26" fmla="*/ 9 w 35"/>
                  <a:gd name="T27" fmla="*/ 3 h 20"/>
                  <a:gd name="T28" fmla="*/ 7 w 35"/>
                  <a:gd name="T29" fmla="*/ 0 h 20"/>
                  <a:gd name="T30" fmla="*/ 6 w 35"/>
                  <a:gd name="T31" fmla="*/ 0 h 20"/>
                  <a:gd name="T32" fmla="*/ 6 w 35"/>
                  <a:gd name="T33" fmla="*/ 1 h 20"/>
                  <a:gd name="T34" fmla="*/ 7 w 35"/>
                  <a:gd name="T35" fmla="*/ 1 h 20"/>
                  <a:gd name="T36" fmla="*/ 9 w 35"/>
                  <a:gd name="T37" fmla="*/ 5 h 20"/>
                  <a:gd name="T38" fmla="*/ 9 w 35"/>
                  <a:gd name="T39" fmla="*/ 6 h 20"/>
                  <a:gd name="T40" fmla="*/ 6 w 35"/>
                  <a:gd name="T41" fmla="*/ 8 h 20"/>
                  <a:gd name="T42" fmla="*/ 1 w 35"/>
                  <a:gd name="T43" fmla="*/ 13 h 20"/>
                  <a:gd name="T44" fmla="*/ 0 w 35"/>
                  <a:gd name="T45" fmla="*/ 19 h 20"/>
                  <a:gd name="T46" fmla="*/ 1 w 35"/>
                  <a:gd name="T47" fmla="*/ 20 h 20"/>
                  <a:gd name="T48" fmla="*/ 18 w 35"/>
                  <a:gd name="T49" fmla="*/ 20 h 20"/>
                  <a:gd name="T50" fmla="*/ 34 w 35"/>
                  <a:gd name="T51" fmla="*/ 20 h 20"/>
                  <a:gd name="T52" fmla="*/ 35 w 35"/>
                  <a:gd name="T53" fmla="*/ 19 h 20"/>
                  <a:gd name="T54" fmla="*/ 35 w 35"/>
                  <a:gd name="T55" fmla="*/ 19 h 20"/>
                  <a:gd name="T56" fmla="*/ 34 w 35"/>
                  <a:gd name="T57" fmla="*/ 14 h 20"/>
                  <a:gd name="T58" fmla="*/ 9 w 35"/>
                  <a:gd name="T59" fmla="*/ 13 h 20"/>
                  <a:gd name="T60" fmla="*/ 8 w 35"/>
                  <a:gd name="T61" fmla="*/ 12 h 20"/>
                  <a:gd name="T62" fmla="*/ 9 w 35"/>
                  <a:gd name="T63" fmla="*/ 10 h 20"/>
                  <a:gd name="T64" fmla="*/ 11 w 35"/>
                  <a:gd name="T65" fmla="*/ 12 h 20"/>
                  <a:gd name="T66" fmla="*/ 9 w 35"/>
                  <a:gd name="T67" fmla="*/ 13 h 20"/>
                  <a:gd name="T68" fmla="*/ 26 w 35"/>
                  <a:gd name="T69" fmla="*/ 13 h 20"/>
                  <a:gd name="T70" fmla="*/ 24 w 35"/>
                  <a:gd name="T71" fmla="*/ 12 h 20"/>
                  <a:gd name="T72" fmla="*/ 26 w 35"/>
                  <a:gd name="T73" fmla="*/ 10 h 20"/>
                  <a:gd name="T74" fmla="*/ 27 w 35"/>
                  <a:gd name="T75" fmla="*/ 12 h 20"/>
                  <a:gd name="T76" fmla="*/ 26 w 35"/>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0">
                    <a:moveTo>
                      <a:pt x="34" y="14"/>
                    </a:moveTo>
                    <a:cubicBezTo>
                      <a:pt x="32" y="10"/>
                      <a:pt x="30" y="8"/>
                      <a:pt x="26" y="6"/>
                    </a:cubicBezTo>
                    <a:cubicBezTo>
                      <a:pt x="26" y="6"/>
                      <a:pt x="26" y="5"/>
                      <a:pt x="26" y="5"/>
                    </a:cubicBezTo>
                    <a:cubicBezTo>
                      <a:pt x="27" y="4"/>
                      <a:pt x="27" y="4"/>
                      <a:pt x="28" y="3"/>
                    </a:cubicBezTo>
                    <a:cubicBezTo>
                      <a:pt x="28" y="2"/>
                      <a:pt x="28" y="1"/>
                      <a:pt x="29" y="1"/>
                    </a:cubicBezTo>
                    <a:cubicBezTo>
                      <a:pt x="29" y="0"/>
                      <a:pt x="29" y="0"/>
                      <a:pt x="29" y="0"/>
                    </a:cubicBezTo>
                    <a:cubicBezTo>
                      <a:pt x="29" y="0"/>
                      <a:pt x="28" y="0"/>
                      <a:pt x="28" y="0"/>
                    </a:cubicBezTo>
                    <a:cubicBezTo>
                      <a:pt x="28" y="0"/>
                      <a:pt x="28" y="0"/>
                      <a:pt x="28" y="0"/>
                    </a:cubicBezTo>
                    <a:cubicBezTo>
                      <a:pt x="27" y="2"/>
                      <a:pt x="26" y="3"/>
                      <a:pt x="26" y="5"/>
                    </a:cubicBezTo>
                    <a:cubicBezTo>
                      <a:pt x="25" y="5"/>
                      <a:pt x="25" y="5"/>
                      <a:pt x="25" y="5"/>
                    </a:cubicBezTo>
                    <a:cubicBezTo>
                      <a:pt x="23" y="4"/>
                      <a:pt x="20" y="4"/>
                      <a:pt x="18" y="3"/>
                    </a:cubicBezTo>
                    <a:cubicBezTo>
                      <a:pt x="15" y="3"/>
                      <a:pt x="13" y="4"/>
                      <a:pt x="10" y="5"/>
                    </a:cubicBezTo>
                    <a:cubicBezTo>
                      <a:pt x="10" y="5"/>
                      <a:pt x="10" y="5"/>
                      <a:pt x="10" y="5"/>
                    </a:cubicBezTo>
                    <a:cubicBezTo>
                      <a:pt x="9" y="4"/>
                      <a:pt x="9" y="3"/>
                      <a:pt x="9" y="3"/>
                    </a:cubicBezTo>
                    <a:cubicBezTo>
                      <a:pt x="8" y="2"/>
                      <a:pt x="8" y="1"/>
                      <a:pt x="7" y="0"/>
                    </a:cubicBezTo>
                    <a:cubicBezTo>
                      <a:pt x="7" y="0"/>
                      <a:pt x="7" y="0"/>
                      <a:pt x="6" y="0"/>
                    </a:cubicBezTo>
                    <a:cubicBezTo>
                      <a:pt x="6" y="0"/>
                      <a:pt x="6" y="0"/>
                      <a:pt x="6" y="1"/>
                    </a:cubicBezTo>
                    <a:cubicBezTo>
                      <a:pt x="6" y="1"/>
                      <a:pt x="7" y="1"/>
                      <a:pt x="7" y="1"/>
                    </a:cubicBezTo>
                    <a:cubicBezTo>
                      <a:pt x="7" y="2"/>
                      <a:pt x="8" y="4"/>
                      <a:pt x="9" y="5"/>
                    </a:cubicBezTo>
                    <a:cubicBezTo>
                      <a:pt x="9" y="5"/>
                      <a:pt x="9" y="6"/>
                      <a:pt x="9" y="6"/>
                    </a:cubicBezTo>
                    <a:cubicBezTo>
                      <a:pt x="8" y="6"/>
                      <a:pt x="7" y="7"/>
                      <a:pt x="6" y="8"/>
                    </a:cubicBezTo>
                    <a:cubicBezTo>
                      <a:pt x="4" y="9"/>
                      <a:pt x="2" y="11"/>
                      <a:pt x="1" y="13"/>
                    </a:cubicBezTo>
                    <a:cubicBezTo>
                      <a:pt x="1" y="15"/>
                      <a:pt x="0" y="17"/>
                      <a:pt x="0" y="19"/>
                    </a:cubicBezTo>
                    <a:cubicBezTo>
                      <a:pt x="0" y="19"/>
                      <a:pt x="0" y="20"/>
                      <a:pt x="1" y="20"/>
                    </a:cubicBezTo>
                    <a:cubicBezTo>
                      <a:pt x="6" y="20"/>
                      <a:pt x="12" y="20"/>
                      <a:pt x="18" y="20"/>
                    </a:cubicBezTo>
                    <a:cubicBezTo>
                      <a:pt x="23" y="20"/>
                      <a:pt x="29" y="20"/>
                      <a:pt x="34" y="20"/>
                    </a:cubicBezTo>
                    <a:cubicBezTo>
                      <a:pt x="35" y="20"/>
                      <a:pt x="35" y="20"/>
                      <a:pt x="35" y="19"/>
                    </a:cubicBezTo>
                    <a:cubicBezTo>
                      <a:pt x="35" y="19"/>
                      <a:pt x="35" y="19"/>
                      <a:pt x="35" y="19"/>
                    </a:cubicBezTo>
                    <a:cubicBezTo>
                      <a:pt x="35" y="17"/>
                      <a:pt x="35" y="15"/>
                      <a:pt x="34" y="14"/>
                    </a:cubicBezTo>
                    <a:close/>
                    <a:moveTo>
                      <a:pt x="9" y="13"/>
                    </a:moveTo>
                    <a:cubicBezTo>
                      <a:pt x="9" y="13"/>
                      <a:pt x="8" y="13"/>
                      <a:pt x="8" y="12"/>
                    </a:cubicBezTo>
                    <a:cubicBezTo>
                      <a:pt x="8" y="11"/>
                      <a:pt x="9" y="10"/>
                      <a:pt x="9" y="10"/>
                    </a:cubicBezTo>
                    <a:cubicBezTo>
                      <a:pt x="10" y="10"/>
                      <a:pt x="11" y="11"/>
                      <a:pt x="11" y="12"/>
                    </a:cubicBezTo>
                    <a:cubicBezTo>
                      <a:pt x="11" y="13"/>
                      <a:pt x="10" y="13"/>
                      <a:pt x="9" y="13"/>
                    </a:cubicBezTo>
                    <a:close/>
                    <a:moveTo>
                      <a:pt x="26" y="13"/>
                    </a:moveTo>
                    <a:cubicBezTo>
                      <a:pt x="25" y="13"/>
                      <a:pt x="24" y="13"/>
                      <a:pt x="24" y="12"/>
                    </a:cubicBezTo>
                    <a:cubicBezTo>
                      <a:pt x="24" y="11"/>
                      <a:pt x="25" y="10"/>
                      <a:pt x="26" y="10"/>
                    </a:cubicBezTo>
                    <a:cubicBezTo>
                      <a:pt x="26" y="10"/>
                      <a:pt x="27" y="11"/>
                      <a:pt x="27" y="12"/>
                    </a:cubicBezTo>
                    <a:cubicBezTo>
                      <a:pt x="27" y="13"/>
                      <a:pt x="26" y="13"/>
                      <a:pt x="2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8" name="Freeform 139"/>
              <p:cNvSpPr>
                <a:spLocks/>
              </p:cNvSpPr>
              <p:nvPr/>
            </p:nvSpPr>
            <p:spPr bwMode="auto">
              <a:xfrm>
                <a:off x="9409113" y="2360613"/>
                <a:ext cx="142875" cy="173038"/>
              </a:xfrm>
              <a:custGeom>
                <a:avLst/>
                <a:gdLst>
                  <a:gd name="T0" fmla="*/ 23 w 45"/>
                  <a:gd name="T1" fmla="*/ 0 h 54"/>
                  <a:gd name="T2" fmla="*/ 44 w 45"/>
                  <a:gd name="T3" fmla="*/ 0 h 54"/>
                  <a:gd name="T4" fmla="*/ 45 w 45"/>
                  <a:gd name="T5" fmla="*/ 1 h 54"/>
                  <a:gd name="T6" fmla="*/ 45 w 45"/>
                  <a:gd name="T7" fmla="*/ 32 h 54"/>
                  <a:gd name="T8" fmla="*/ 41 w 45"/>
                  <a:gd name="T9" fmla="*/ 37 h 54"/>
                  <a:gd name="T10" fmla="*/ 40 w 45"/>
                  <a:gd name="T11" fmla="*/ 38 h 54"/>
                  <a:gd name="T12" fmla="*/ 37 w 45"/>
                  <a:gd name="T13" fmla="*/ 38 h 54"/>
                  <a:gd name="T14" fmla="*/ 36 w 45"/>
                  <a:gd name="T15" fmla="*/ 38 h 54"/>
                  <a:gd name="T16" fmla="*/ 36 w 45"/>
                  <a:gd name="T17" fmla="*/ 48 h 54"/>
                  <a:gd name="T18" fmla="*/ 35 w 45"/>
                  <a:gd name="T19" fmla="*/ 52 h 54"/>
                  <a:gd name="T20" fmla="*/ 30 w 45"/>
                  <a:gd name="T21" fmla="*/ 53 h 54"/>
                  <a:gd name="T22" fmla="*/ 26 w 45"/>
                  <a:gd name="T23" fmla="*/ 50 h 54"/>
                  <a:gd name="T24" fmla="*/ 26 w 45"/>
                  <a:gd name="T25" fmla="*/ 48 h 54"/>
                  <a:gd name="T26" fmla="*/ 26 w 45"/>
                  <a:gd name="T27" fmla="*/ 38 h 54"/>
                  <a:gd name="T28" fmla="*/ 25 w 45"/>
                  <a:gd name="T29" fmla="*/ 38 h 54"/>
                  <a:gd name="T30" fmla="*/ 20 w 45"/>
                  <a:gd name="T31" fmla="*/ 38 h 54"/>
                  <a:gd name="T32" fmla="*/ 19 w 45"/>
                  <a:gd name="T33" fmla="*/ 38 h 54"/>
                  <a:gd name="T34" fmla="*/ 19 w 45"/>
                  <a:gd name="T35" fmla="*/ 48 h 54"/>
                  <a:gd name="T36" fmla="*/ 15 w 45"/>
                  <a:gd name="T37" fmla="*/ 53 h 54"/>
                  <a:gd name="T38" fmla="*/ 10 w 45"/>
                  <a:gd name="T39" fmla="*/ 49 h 54"/>
                  <a:gd name="T40" fmla="*/ 10 w 45"/>
                  <a:gd name="T41" fmla="*/ 48 h 54"/>
                  <a:gd name="T42" fmla="*/ 10 w 45"/>
                  <a:gd name="T43" fmla="*/ 38 h 54"/>
                  <a:gd name="T44" fmla="*/ 9 w 45"/>
                  <a:gd name="T45" fmla="*/ 38 h 54"/>
                  <a:gd name="T46" fmla="*/ 6 w 45"/>
                  <a:gd name="T47" fmla="*/ 38 h 54"/>
                  <a:gd name="T48" fmla="*/ 1 w 45"/>
                  <a:gd name="T49" fmla="*/ 32 h 54"/>
                  <a:gd name="T50" fmla="*/ 0 w 45"/>
                  <a:gd name="T51" fmla="*/ 1 h 54"/>
                  <a:gd name="T52" fmla="*/ 1 w 45"/>
                  <a:gd name="T53" fmla="*/ 0 h 54"/>
                  <a:gd name="T54" fmla="*/ 23 w 4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4">
                    <a:moveTo>
                      <a:pt x="23" y="0"/>
                    </a:moveTo>
                    <a:cubicBezTo>
                      <a:pt x="30" y="0"/>
                      <a:pt x="37" y="0"/>
                      <a:pt x="44" y="0"/>
                    </a:cubicBezTo>
                    <a:cubicBezTo>
                      <a:pt x="45" y="0"/>
                      <a:pt x="45" y="0"/>
                      <a:pt x="45" y="1"/>
                    </a:cubicBezTo>
                    <a:cubicBezTo>
                      <a:pt x="45" y="11"/>
                      <a:pt x="45" y="21"/>
                      <a:pt x="45" y="32"/>
                    </a:cubicBezTo>
                    <a:cubicBezTo>
                      <a:pt x="45" y="34"/>
                      <a:pt x="44" y="36"/>
                      <a:pt x="41" y="37"/>
                    </a:cubicBezTo>
                    <a:cubicBezTo>
                      <a:pt x="41" y="37"/>
                      <a:pt x="40" y="37"/>
                      <a:pt x="40" y="38"/>
                    </a:cubicBezTo>
                    <a:cubicBezTo>
                      <a:pt x="39" y="38"/>
                      <a:pt x="38" y="38"/>
                      <a:pt x="37" y="38"/>
                    </a:cubicBezTo>
                    <a:cubicBezTo>
                      <a:pt x="36" y="37"/>
                      <a:pt x="36" y="38"/>
                      <a:pt x="36" y="38"/>
                    </a:cubicBezTo>
                    <a:cubicBezTo>
                      <a:pt x="36" y="41"/>
                      <a:pt x="36" y="45"/>
                      <a:pt x="36" y="48"/>
                    </a:cubicBezTo>
                    <a:cubicBezTo>
                      <a:pt x="36" y="49"/>
                      <a:pt x="36" y="51"/>
                      <a:pt x="35" y="52"/>
                    </a:cubicBezTo>
                    <a:cubicBezTo>
                      <a:pt x="33" y="53"/>
                      <a:pt x="32" y="54"/>
                      <a:pt x="30" y="53"/>
                    </a:cubicBezTo>
                    <a:cubicBezTo>
                      <a:pt x="28" y="53"/>
                      <a:pt x="27" y="51"/>
                      <a:pt x="26" y="50"/>
                    </a:cubicBezTo>
                    <a:cubicBezTo>
                      <a:pt x="26" y="49"/>
                      <a:pt x="26" y="49"/>
                      <a:pt x="26" y="48"/>
                    </a:cubicBezTo>
                    <a:cubicBezTo>
                      <a:pt x="26" y="45"/>
                      <a:pt x="26" y="42"/>
                      <a:pt x="26" y="38"/>
                    </a:cubicBezTo>
                    <a:cubicBezTo>
                      <a:pt x="26" y="38"/>
                      <a:pt x="26" y="37"/>
                      <a:pt x="25" y="38"/>
                    </a:cubicBezTo>
                    <a:cubicBezTo>
                      <a:pt x="24" y="38"/>
                      <a:pt x="22" y="38"/>
                      <a:pt x="20" y="38"/>
                    </a:cubicBezTo>
                    <a:cubicBezTo>
                      <a:pt x="19" y="38"/>
                      <a:pt x="19" y="38"/>
                      <a:pt x="19" y="38"/>
                    </a:cubicBezTo>
                    <a:cubicBezTo>
                      <a:pt x="19" y="42"/>
                      <a:pt x="19" y="45"/>
                      <a:pt x="19" y="48"/>
                    </a:cubicBezTo>
                    <a:cubicBezTo>
                      <a:pt x="19" y="51"/>
                      <a:pt x="18" y="53"/>
                      <a:pt x="15" y="53"/>
                    </a:cubicBezTo>
                    <a:cubicBezTo>
                      <a:pt x="13" y="54"/>
                      <a:pt x="10" y="52"/>
                      <a:pt x="10" y="49"/>
                    </a:cubicBezTo>
                    <a:cubicBezTo>
                      <a:pt x="10" y="49"/>
                      <a:pt x="10" y="48"/>
                      <a:pt x="10" y="48"/>
                    </a:cubicBezTo>
                    <a:cubicBezTo>
                      <a:pt x="10" y="45"/>
                      <a:pt x="9" y="41"/>
                      <a:pt x="10" y="38"/>
                    </a:cubicBezTo>
                    <a:cubicBezTo>
                      <a:pt x="10" y="38"/>
                      <a:pt x="9" y="37"/>
                      <a:pt x="9" y="38"/>
                    </a:cubicBezTo>
                    <a:cubicBezTo>
                      <a:pt x="8" y="38"/>
                      <a:pt x="7" y="38"/>
                      <a:pt x="6" y="38"/>
                    </a:cubicBezTo>
                    <a:cubicBezTo>
                      <a:pt x="3" y="37"/>
                      <a:pt x="1" y="35"/>
                      <a:pt x="1" y="32"/>
                    </a:cubicBezTo>
                    <a:cubicBezTo>
                      <a:pt x="1" y="22"/>
                      <a:pt x="1" y="11"/>
                      <a:pt x="0" y="1"/>
                    </a:cubicBezTo>
                    <a:cubicBezTo>
                      <a:pt x="0" y="0"/>
                      <a:pt x="1" y="0"/>
                      <a:pt x="1" y="0"/>
                    </a:cubicBezTo>
                    <a:cubicBezTo>
                      <a:pt x="8" y="0"/>
                      <a:pt x="16"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9" name="Freeform 140"/>
              <p:cNvSpPr>
                <a:spLocks/>
              </p:cNvSpPr>
              <p:nvPr/>
            </p:nvSpPr>
            <p:spPr bwMode="auto">
              <a:xfrm>
                <a:off x="9374188" y="2357438"/>
                <a:ext cx="31750" cy="100013"/>
              </a:xfrm>
              <a:custGeom>
                <a:avLst/>
                <a:gdLst>
                  <a:gd name="T0" fmla="*/ 10 w 10"/>
                  <a:gd name="T1" fmla="*/ 15 h 31"/>
                  <a:gd name="T2" fmla="*/ 10 w 10"/>
                  <a:gd name="T3" fmla="*/ 26 h 31"/>
                  <a:gd name="T4" fmla="*/ 7 w 10"/>
                  <a:gd name="T5" fmla="*/ 30 h 31"/>
                  <a:gd name="T6" fmla="*/ 1 w 10"/>
                  <a:gd name="T7" fmla="*/ 29 h 31"/>
                  <a:gd name="T8" fmla="*/ 0 w 10"/>
                  <a:gd name="T9" fmla="*/ 26 h 31"/>
                  <a:gd name="T10" fmla="*/ 0 w 10"/>
                  <a:gd name="T11" fmla="*/ 5 h 31"/>
                  <a:gd name="T12" fmla="*/ 5 w 10"/>
                  <a:gd name="T13" fmla="*/ 0 h 31"/>
                  <a:gd name="T14" fmla="*/ 10 w 10"/>
                  <a:gd name="T15" fmla="*/ 5 h 31"/>
                  <a:gd name="T16" fmla="*/ 10 w 10"/>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10" y="15"/>
                    </a:moveTo>
                    <a:cubicBezTo>
                      <a:pt x="10" y="19"/>
                      <a:pt x="10" y="22"/>
                      <a:pt x="10" y="26"/>
                    </a:cubicBezTo>
                    <a:cubicBezTo>
                      <a:pt x="10" y="28"/>
                      <a:pt x="9" y="29"/>
                      <a:pt x="7" y="30"/>
                    </a:cubicBezTo>
                    <a:cubicBezTo>
                      <a:pt x="5" y="31"/>
                      <a:pt x="3" y="31"/>
                      <a:pt x="1" y="29"/>
                    </a:cubicBezTo>
                    <a:cubicBezTo>
                      <a:pt x="0" y="28"/>
                      <a:pt x="0" y="27"/>
                      <a:pt x="0" y="26"/>
                    </a:cubicBezTo>
                    <a:cubicBezTo>
                      <a:pt x="0" y="19"/>
                      <a:pt x="0" y="12"/>
                      <a:pt x="0" y="5"/>
                    </a:cubicBezTo>
                    <a:cubicBezTo>
                      <a:pt x="0" y="2"/>
                      <a:pt x="2" y="0"/>
                      <a:pt x="5" y="0"/>
                    </a:cubicBezTo>
                    <a:cubicBezTo>
                      <a:pt x="7" y="0"/>
                      <a:pt x="10" y="2"/>
                      <a:pt x="10" y="5"/>
                    </a:cubicBezTo>
                    <a:cubicBezTo>
                      <a:pt x="10" y="8"/>
                      <a:pt x="10" y="12"/>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0" name="Freeform 141"/>
              <p:cNvSpPr>
                <a:spLocks/>
              </p:cNvSpPr>
              <p:nvPr/>
            </p:nvSpPr>
            <p:spPr bwMode="auto">
              <a:xfrm>
                <a:off x="9558338" y="2357438"/>
                <a:ext cx="31750" cy="100013"/>
              </a:xfrm>
              <a:custGeom>
                <a:avLst/>
                <a:gdLst>
                  <a:gd name="T0" fmla="*/ 10 w 10"/>
                  <a:gd name="T1" fmla="*/ 15 h 31"/>
                  <a:gd name="T2" fmla="*/ 10 w 10"/>
                  <a:gd name="T3" fmla="*/ 26 h 31"/>
                  <a:gd name="T4" fmla="*/ 5 w 10"/>
                  <a:gd name="T5" fmla="*/ 31 h 31"/>
                  <a:gd name="T6" fmla="*/ 0 w 10"/>
                  <a:gd name="T7" fmla="*/ 26 h 31"/>
                  <a:gd name="T8" fmla="*/ 0 w 10"/>
                  <a:gd name="T9" fmla="*/ 16 h 31"/>
                  <a:gd name="T10" fmla="*/ 0 w 10"/>
                  <a:gd name="T11" fmla="*/ 5 h 31"/>
                  <a:gd name="T12" fmla="*/ 3 w 10"/>
                  <a:gd name="T13" fmla="*/ 1 h 31"/>
                  <a:gd name="T14" fmla="*/ 8 w 10"/>
                  <a:gd name="T15" fmla="*/ 1 h 31"/>
                  <a:gd name="T16" fmla="*/ 10 w 10"/>
                  <a:gd name="T17" fmla="*/ 5 h 31"/>
                  <a:gd name="T18" fmla="*/ 10 w 10"/>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1">
                    <a:moveTo>
                      <a:pt x="10" y="15"/>
                    </a:moveTo>
                    <a:cubicBezTo>
                      <a:pt x="10" y="19"/>
                      <a:pt x="10" y="22"/>
                      <a:pt x="10" y="26"/>
                    </a:cubicBezTo>
                    <a:cubicBezTo>
                      <a:pt x="10" y="28"/>
                      <a:pt x="8" y="30"/>
                      <a:pt x="5" y="31"/>
                    </a:cubicBezTo>
                    <a:cubicBezTo>
                      <a:pt x="3" y="31"/>
                      <a:pt x="0" y="29"/>
                      <a:pt x="0" y="26"/>
                    </a:cubicBezTo>
                    <a:cubicBezTo>
                      <a:pt x="0" y="22"/>
                      <a:pt x="0" y="19"/>
                      <a:pt x="0" y="16"/>
                    </a:cubicBezTo>
                    <a:cubicBezTo>
                      <a:pt x="0" y="12"/>
                      <a:pt x="0" y="9"/>
                      <a:pt x="0" y="5"/>
                    </a:cubicBezTo>
                    <a:cubicBezTo>
                      <a:pt x="0" y="3"/>
                      <a:pt x="1" y="2"/>
                      <a:pt x="3" y="1"/>
                    </a:cubicBezTo>
                    <a:cubicBezTo>
                      <a:pt x="4" y="0"/>
                      <a:pt x="6" y="0"/>
                      <a:pt x="8" y="1"/>
                    </a:cubicBezTo>
                    <a:cubicBezTo>
                      <a:pt x="9" y="2"/>
                      <a:pt x="10" y="3"/>
                      <a:pt x="10" y="5"/>
                    </a:cubicBezTo>
                    <a:cubicBezTo>
                      <a:pt x="10" y="8"/>
                      <a:pt x="10" y="12"/>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1" name="Freeform 142"/>
              <p:cNvSpPr>
                <a:spLocks noEditPoints="1"/>
              </p:cNvSpPr>
              <p:nvPr/>
            </p:nvSpPr>
            <p:spPr bwMode="auto">
              <a:xfrm>
                <a:off x="9409113" y="2268538"/>
                <a:ext cx="142875" cy="82550"/>
              </a:xfrm>
              <a:custGeom>
                <a:avLst/>
                <a:gdLst>
                  <a:gd name="T0" fmla="*/ 43 w 45"/>
                  <a:gd name="T1" fmla="*/ 18 h 26"/>
                  <a:gd name="T2" fmla="*/ 34 w 45"/>
                  <a:gd name="T3" fmla="*/ 8 h 26"/>
                  <a:gd name="T4" fmla="*/ 34 w 45"/>
                  <a:gd name="T5" fmla="*/ 7 h 26"/>
                  <a:gd name="T6" fmla="*/ 35 w 45"/>
                  <a:gd name="T7" fmla="*/ 4 h 26"/>
                  <a:gd name="T8" fmla="*/ 37 w 45"/>
                  <a:gd name="T9" fmla="*/ 1 h 26"/>
                  <a:gd name="T10" fmla="*/ 37 w 45"/>
                  <a:gd name="T11" fmla="*/ 1 h 26"/>
                  <a:gd name="T12" fmla="*/ 36 w 45"/>
                  <a:gd name="T13" fmla="*/ 0 h 26"/>
                  <a:gd name="T14" fmla="*/ 36 w 45"/>
                  <a:gd name="T15" fmla="*/ 1 h 26"/>
                  <a:gd name="T16" fmla="*/ 33 w 45"/>
                  <a:gd name="T17" fmla="*/ 7 h 26"/>
                  <a:gd name="T18" fmla="*/ 32 w 45"/>
                  <a:gd name="T19" fmla="*/ 7 h 26"/>
                  <a:gd name="T20" fmla="*/ 24 w 45"/>
                  <a:gd name="T21" fmla="*/ 5 h 26"/>
                  <a:gd name="T22" fmla="*/ 13 w 45"/>
                  <a:gd name="T23" fmla="*/ 7 h 26"/>
                  <a:gd name="T24" fmla="*/ 13 w 45"/>
                  <a:gd name="T25" fmla="*/ 7 h 26"/>
                  <a:gd name="T26" fmla="*/ 11 w 45"/>
                  <a:gd name="T27" fmla="*/ 4 h 26"/>
                  <a:gd name="T28" fmla="*/ 10 w 45"/>
                  <a:gd name="T29" fmla="*/ 1 h 26"/>
                  <a:gd name="T30" fmla="*/ 9 w 45"/>
                  <a:gd name="T31" fmla="*/ 1 h 26"/>
                  <a:gd name="T32" fmla="*/ 8 w 45"/>
                  <a:gd name="T33" fmla="*/ 1 h 26"/>
                  <a:gd name="T34" fmla="*/ 9 w 45"/>
                  <a:gd name="T35" fmla="*/ 2 h 26"/>
                  <a:gd name="T36" fmla="*/ 12 w 45"/>
                  <a:gd name="T37" fmla="*/ 7 h 26"/>
                  <a:gd name="T38" fmla="*/ 11 w 45"/>
                  <a:gd name="T39" fmla="*/ 8 h 26"/>
                  <a:gd name="T40" fmla="*/ 8 w 45"/>
                  <a:gd name="T41" fmla="*/ 10 h 26"/>
                  <a:gd name="T42" fmla="*/ 2 w 45"/>
                  <a:gd name="T43" fmla="*/ 18 h 26"/>
                  <a:gd name="T44" fmla="*/ 0 w 45"/>
                  <a:gd name="T45" fmla="*/ 25 h 26"/>
                  <a:gd name="T46" fmla="*/ 1 w 45"/>
                  <a:gd name="T47" fmla="*/ 25 h 26"/>
                  <a:gd name="T48" fmla="*/ 23 w 45"/>
                  <a:gd name="T49" fmla="*/ 25 h 26"/>
                  <a:gd name="T50" fmla="*/ 44 w 45"/>
                  <a:gd name="T51" fmla="*/ 25 h 26"/>
                  <a:gd name="T52" fmla="*/ 45 w 45"/>
                  <a:gd name="T53" fmla="*/ 25 h 26"/>
                  <a:gd name="T54" fmla="*/ 45 w 45"/>
                  <a:gd name="T55" fmla="*/ 25 h 26"/>
                  <a:gd name="T56" fmla="*/ 43 w 45"/>
                  <a:gd name="T57" fmla="*/ 18 h 26"/>
                  <a:gd name="T58" fmla="*/ 12 w 45"/>
                  <a:gd name="T59" fmla="*/ 18 h 26"/>
                  <a:gd name="T60" fmla="*/ 10 w 45"/>
                  <a:gd name="T61" fmla="*/ 16 h 26"/>
                  <a:gd name="T62" fmla="*/ 12 w 45"/>
                  <a:gd name="T63" fmla="*/ 14 h 26"/>
                  <a:gd name="T64" fmla="*/ 14 w 45"/>
                  <a:gd name="T65" fmla="*/ 16 h 26"/>
                  <a:gd name="T66" fmla="*/ 12 w 45"/>
                  <a:gd name="T67" fmla="*/ 18 h 26"/>
                  <a:gd name="T68" fmla="*/ 33 w 45"/>
                  <a:gd name="T69" fmla="*/ 18 h 26"/>
                  <a:gd name="T70" fmla="*/ 31 w 45"/>
                  <a:gd name="T71" fmla="*/ 16 h 26"/>
                  <a:gd name="T72" fmla="*/ 33 w 45"/>
                  <a:gd name="T73" fmla="*/ 14 h 26"/>
                  <a:gd name="T74" fmla="*/ 35 w 45"/>
                  <a:gd name="T75" fmla="*/ 16 h 26"/>
                  <a:gd name="T76" fmla="*/ 33 w 45"/>
                  <a:gd name="T7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26">
                    <a:moveTo>
                      <a:pt x="43" y="18"/>
                    </a:moveTo>
                    <a:cubicBezTo>
                      <a:pt x="41" y="13"/>
                      <a:pt x="38" y="10"/>
                      <a:pt x="34" y="8"/>
                    </a:cubicBezTo>
                    <a:cubicBezTo>
                      <a:pt x="34" y="8"/>
                      <a:pt x="34" y="8"/>
                      <a:pt x="34" y="7"/>
                    </a:cubicBezTo>
                    <a:cubicBezTo>
                      <a:pt x="34" y="6"/>
                      <a:pt x="35" y="5"/>
                      <a:pt x="35" y="4"/>
                    </a:cubicBezTo>
                    <a:cubicBezTo>
                      <a:pt x="36" y="3"/>
                      <a:pt x="36" y="2"/>
                      <a:pt x="37" y="1"/>
                    </a:cubicBezTo>
                    <a:cubicBezTo>
                      <a:pt x="37" y="1"/>
                      <a:pt x="37" y="1"/>
                      <a:pt x="37" y="1"/>
                    </a:cubicBezTo>
                    <a:cubicBezTo>
                      <a:pt x="37" y="1"/>
                      <a:pt x="37" y="0"/>
                      <a:pt x="36" y="0"/>
                    </a:cubicBezTo>
                    <a:cubicBezTo>
                      <a:pt x="36" y="1"/>
                      <a:pt x="36" y="1"/>
                      <a:pt x="36" y="1"/>
                    </a:cubicBezTo>
                    <a:cubicBezTo>
                      <a:pt x="35" y="3"/>
                      <a:pt x="34" y="5"/>
                      <a:pt x="33" y="7"/>
                    </a:cubicBezTo>
                    <a:cubicBezTo>
                      <a:pt x="33" y="7"/>
                      <a:pt x="32" y="7"/>
                      <a:pt x="32" y="7"/>
                    </a:cubicBezTo>
                    <a:cubicBezTo>
                      <a:pt x="29" y="6"/>
                      <a:pt x="26" y="5"/>
                      <a:pt x="24" y="5"/>
                    </a:cubicBezTo>
                    <a:cubicBezTo>
                      <a:pt x="20" y="5"/>
                      <a:pt x="17" y="6"/>
                      <a:pt x="13" y="7"/>
                    </a:cubicBezTo>
                    <a:cubicBezTo>
                      <a:pt x="13" y="7"/>
                      <a:pt x="13" y="7"/>
                      <a:pt x="13" y="7"/>
                    </a:cubicBezTo>
                    <a:cubicBezTo>
                      <a:pt x="12" y="6"/>
                      <a:pt x="12" y="5"/>
                      <a:pt x="11" y="4"/>
                    </a:cubicBezTo>
                    <a:cubicBezTo>
                      <a:pt x="11" y="3"/>
                      <a:pt x="10" y="2"/>
                      <a:pt x="10" y="1"/>
                    </a:cubicBezTo>
                    <a:cubicBezTo>
                      <a:pt x="9" y="1"/>
                      <a:pt x="9" y="0"/>
                      <a:pt x="9" y="1"/>
                    </a:cubicBezTo>
                    <a:cubicBezTo>
                      <a:pt x="8" y="1"/>
                      <a:pt x="8" y="1"/>
                      <a:pt x="8" y="1"/>
                    </a:cubicBezTo>
                    <a:cubicBezTo>
                      <a:pt x="9" y="2"/>
                      <a:pt x="9" y="2"/>
                      <a:pt x="9" y="2"/>
                    </a:cubicBezTo>
                    <a:cubicBezTo>
                      <a:pt x="10" y="4"/>
                      <a:pt x="11" y="6"/>
                      <a:pt x="12" y="7"/>
                    </a:cubicBezTo>
                    <a:cubicBezTo>
                      <a:pt x="12" y="8"/>
                      <a:pt x="12" y="8"/>
                      <a:pt x="11" y="8"/>
                    </a:cubicBezTo>
                    <a:cubicBezTo>
                      <a:pt x="10" y="9"/>
                      <a:pt x="9" y="10"/>
                      <a:pt x="8" y="10"/>
                    </a:cubicBezTo>
                    <a:cubicBezTo>
                      <a:pt x="5" y="12"/>
                      <a:pt x="3" y="15"/>
                      <a:pt x="2" y="18"/>
                    </a:cubicBezTo>
                    <a:cubicBezTo>
                      <a:pt x="1" y="20"/>
                      <a:pt x="1" y="22"/>
                      <a:pt x="0" y="25"/>
                    </a:cubicBezTo>
                    <a:cubicBezTo>
                      <a:pt x="0" y="25"/>
                      <a:pt x="0" y="25"/>
                      <a:pt x="1" y="25"/>
                    </a:cubicBezTo>
                    <a:cubicBezTo>
                      <a:pt x="8" y="25"/>
                      <a:pt x="16" y="25"/>
                      <a:pt x="23" y="25"/>
                    </a:cubicBezTo>
                    <a:cubicBezTo>
                      <a:pt x="30" y="25"/>
                      <a:pt x="37" y="25"/>
                      <a:pt x="44" y="25"/>
                    </a:cubicBezTo>
                    <a:cubicBezTo>
                      <a:pt x="44" y="25"/>
                      <a:pt x="45" y="26"/>
                      <a:pt x="45" y="25"/>
                    </a:cubicBezTo>
                    <a:cubicBezTo>
                      <a:pt x="45" y="25"/>
                      <a:pt x="45" y="25"/>
                      <a:pt x="45" y="25"/>
                    </a:cubicBezTo>
                    <a:cubicBezTo>
                      <a:pt x="45" y="23"/>
                      <a:pt x="44" y="20"/>
                      <a:pt x="43" y="18"/>
                    </a:cubicBezTo>
                    <a:close/>
                    <a:moveTo>
                      <a:pt x="12" y="18"/>
                    </a:moveTo>
                    <a:cubicBezTo>
                      <a:pt x="11" y="18"/>
                      <a:pt x="10" y="17"/>
                      <a:pt x="10" y="16"/>
                    </a:cubicBezTo>
                    <a:cubicBezTo>
                      <a:pt x="10" y="15"/>
                      <a:pt x="11" y="14"/>
                      <a:pt x="12" y="14"/>
                    </a:cubicBezTo>
                    <a:cubicBezTo>
                      <a:pt x="14" y="14"/>
                      <a:pt x="14" y="15"/>
                      <a:pt x="14" y="16"/>
                    </a:cubicBezTo>
                    <a:cubicBezTo>
                      <a:pt x="14" y="17"/>
                      <a:pt x="14" y="18"/>
                      <a:pt x="12" y="18"/>
                    </a:cubicBezTo>
                    <a:close/>
                    <a:moveTo>
                      <a:pt x="33" y="18"/>
                    </a:moveTo>
                    <a:cubicBezTo>
                      <a:pt x="32" y="18"/>
                      <a:pt x="31" y="17"/>
                      <a:pt x="31" y="16"/>
                    </a:cubicBezTo>
                    <a:cubicBezTo>
                      <a:pt x="31" y="15"/>
                      <a:pt x="32" y="14"/>
                      <a:pt x="33" y="14"/>
                    </a:cubicBezTo>
                    <a:cubicBezTo>
                      <a:pt x="34" y="14"/>
                      <a:pt x="35" y="15"/>
                      <a:pt x="35" y="16"/>
                    </a:cubicBezTo>
                    <a:cubicBezTo>
                      <a:pt x="35" y="17"/>
                      <a:pt x="34" y="18"/>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2" name="Freeform 152"/>
              <p:cNvSpPr>
                <a:spLocks/>
              </p:cNvSpPr>
              <p:nvPr/>
            </p:nvSpPr>
            <p:spPr bwMode="auto">
              <a:xfrm>
                <a:off x="9283700" y="3017838"/>
                <a:ext cx="76200" cy="92075"/>
              </a:xfrm>
              <a:custGeom>
                <a:avLst/>
                <a:gdLst>
                  <a:gd name="T0" fmla="*/ 12 w 24"/>
                  <a:gd name="T1" fmla="*/ 0 h 29"/>
                  <a:gd name="T2" fmla="*/ 23 w 24"/>
                  <a:gd name="T3" fmla="*/ 0 h 29"/>
                  <a:gd name="T4" fmla="*/ 24 w 24"/>
                  <a:gd name="T5" fmla="*/ 1 h 29"/>
                  <a:gd name="T6" fmla="*/ 24 w 24"/>
                  <a:gd name="T7" fmla="*/ 17 h 29"/>
                  <a:gd name="T8" fmla="*/ 22 w 24"/>
                  <a:gd name="T9" fmla="*/ 20 h 29"/>
                  <a:gd name="T10" fmla="*/ 21 w 24"/>
                  <a:gd name="T11" fmla="*/ 20 h 29"/>
                  <a:gd name="T12" fmla="*/ 19 w 24"/>
                  <a:gd name="T13" fmla="*/ 20 h 29"/>
                  <a:gd name="T14" fmla="*/ 19 w 24"/>
                  <a:gd name="T15" fmla="*/ 21 h 29"/>
                  <a:gd name="T16" fmla="*/ 19 w 24"/>
                  <a:gd name="T17" fmla="*/ 26 h 29"/>
                  <a:gd name="T18" fmla="*/ 18 w 24"/>
                  <a:gd name="T19" fmla="*/ 28 h 29"/>
                  <a:gd name="T20" fmla="*/ 15 w 24"/>
                  <a:gd name="T21" fmla="*/ 29 h 29"/>
                  <a:gd name="T22" fmla="*/ 14 w 24"/>
                  <a:gd name="T23" fmla="*/ 27 h 29"/>
                  <a:gd name="T24" fmla="*/ 13 w 24"/>
                  <a:gd name="T25" fmla="*/ 26 h 29"/>
                  <a:gd name="T26" fmla="*/ 13 w 24"/>
                  <a:gd name="T27" fmla="*/ 21 h 29"/>
                  <a:gd name="T28" fmla="*/ 13 w 24"/>
                  <a:gd name="T29" fmla="*/ 20 h 29"/>
                  <a:gd name="T30" fmla="*/ 10 w 24"/>
                  <a:gd name="T31" fmla="*/ 20 h 29"/>
                  <a:gd name="T32" fmla="*/ 10 w 24"/>
                  <a:gd name="T33" fmla="*/ 21 h 29"/>
                  <a:gd name="T34" fmla="*/ 10 w 24"/>
                  <a:gd name="T35" fmla="*/ 26 h 29"/>
                  <a:gd name="T36" fmla="*/ 8 w 24"/>
                  <a:gd name="T37" fmla="*/ 29 h 29"/>
                  <a:gd name="T38" fmla="*/ 5 w 24"/>
                  <a:gd name="T39" fmla="*/ 27 h 29"/>
                  <a:gd name="T40" fmla="*/ 5 w 24"/>
                  <a:gd name="T41" fmla="*/ 26 h 29"/>
                  <a:gd name="T42" fmla="*/ 5 w 24"/>
                  <a:gd name="T43" fmla="*/ 21 h 29"/>
                  <a:gd name="T44" fmla="*/ 4 w 24"/>
                  <a:gd name="T45" fmla="*/ 20 h 29"/>
                  <a:gd name="T46" fmla="*/ 3 w 24"/>
                  <a:gd name="T47" fmla="*/ 21 h 29"/>
                  <a:gd name="T48" fmla="*/ 0 w 24"/>
                  <a:gd name="T49" fmla="*/ 18 h 29"/>
                  <a:gd name="T50" fmla="*/ 0 w 24"/>
                  <a:gd name="T51" fmla="*/ 1 h 29"/>
                  <a:gd name="T52" fmla="*/ 0 w 24"/>
                  <a:gd name="T53" fmla="*/ 0 h 29"/>
                  <a:gd name="T54" fmla="*/ 12 w 24"/>
                  <a:gd name="T5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9">
                    <a:moveTo>
                      <a:pt x="12" y="0"/>
                    </a:moveTo>
                    <a:cubicBezTo>
                      <a:pt x="15" y="0"/>
                      <a:pt x="19" y="0"/>
                      <a:pt x="23" y="0"/>
                    </a:cubicBezTo>
                    <a:cubicBezTo>
                      <a:pt x="24" y="0"/>
                      <a:pt x="24" y="0"/>
                      <a:pt x="24" y="1"/>
                    </a:cubicBezTo>
                    <a:cubicBezTo>
                      <a:pt x="24" y="6"/>
                      <a:pt x="24" y="12"/>
                      <a:pt x="24" y="17"/>
                    </a:cubicBezTo>
                    <a:cubicBezTo>
                      <a:pt x="24" y="19"/>
                      <a:pt x="23" y="20"/>
                      <a:pt x="22" y="20"/>
                    </a:cubicBezTo>
                    <a:cubicBezTo>
                      <a:pt x="21" y="20"/>
                      <a:pt x="21" y="20"/>
                      <a:pt x="21" y="20"/>
                    </a:cubicBezTo>
                    <a:cubicBezTo>
                      <a:pt x="20" y="21"/>
                      <a:pt x="20" y="21"/>
                      <a:pt x="19" y="20"/>
                    </a:cubicBezTo>
                    <a:cubicBezTo>
                      <a:pt x="19" y="20"/>
                      <a:pt x="19" y="21"/>
                      <a:pt x="19" y="21"/>
                    </a:cubicBezTo>
                    <a:cubicBezTo>
                      <a:pt x="19" y="23"/>
                      <a:pt x="19" y="24"/>
                      <a:pt x="19" y="26"/>
                    </a:cubicBezTo>
                    <a:cubicBezTo>
                      <a:pt x="19" y="27"/>
                      <a:pt x="19" y="27"/>
                      <a:pt x="18" y="28"/>
                    </a:cubicBezTo>
                    <a:cubicBezTo>
                      <a:pt x="17" y="29"/>
                      <a:pt x="17" y="29"/>
                      <a:pt x="15" y="29"/>
                    </a:cubicBezTo>
                    <a:cubicBezTo>
                      <a:pt x="14" y="29"/>
                      <a:pt x="14" y="28"/>
                      <a:pt x="14" y="27"/>
                    </a:cubicBezTo>
                    <a:cubicBezTo>
                      <a:pt x="13" y="27"/>
                      <a:pt x="13" y="26"/>
                      <a:pt x="13" y="26"/>
                    </a:cubicBezTo>
                    <a:cubicBezTo>
                      <a:pt x="13" y="24"/>
                      <a:pt x="13" y="23"/>
                      <a:pt x="13" y="21"/>
                    </a:cubicBezTo>
                    <a:cubicBezTo>
                      <a:pt x="13" y="21"/>
                      <a:pt x="13" y="20"/>
                      <a:pt x="13" y="20"/>
                    </a:cubicBezTo>
                    <a:cubicBezTo>
                      <a:pt x="12" y="21"/>
                      <a:pt x="11" y="21"/>
                      <a:pt x="10" y="20"/>
                    </a:cubicBezTo>
                    <a:cubicBezTo>
                      <a:pt x="10" y="20"/>
                      <a:pt x="10" y="21"/>
                      <a:pt x="10" y="21"/>
                    </a:cubicBezTo>
                    <a:cubicBezTo>
                      <a:pt x="10" y="23"/>
                      <a:pt x="10" y="24"/>
                      <a:pt x="10" y="26"/>
                    </a:cubicBezTo>
                    <a:cubicBezTo>
                      <a:pt x="10" y="28"/>
                      <a:pt x="9" y="29"/>
                      <a:pt x="8" y="29"/>
                    </a:cubicBezTo>
                    <a:cubicBezTo>
                      <a:pt x="6" y="29"/>
                      <a:pt x="5" y="28"/>
                      <a:pt x="5" y="27"/>
                    </a:cubicBezTo>
                    <a:cubicBezTo>
                      <a:pt x="5" y="27"/>
                      <a:pt x="5" y="26"/>
                      <a:pt x="5" y="26"/>
                    </a:cubicBezTo>
                    <a:cubicBezTo>
                      <a:pt x="5" y="24"/>
                      <a:pt x="5" y="23"/>
                      <a:pt x="5" y="21"/>
                    </a:cubicBezTo>
                    <a:cubicBezTo>
                      <a:pt x="5" y="21"/>
                      <a:pt x="4" y="20"/>
                      <a:pt x="4" y="20"/>
                    </a:cubicBezTo>
                    <a:cubicBezTo>
                      <a:pt x="4" y="21"/>
                      <a:pt x="3" y="21"/>
                      <a:pt x="3" y="21"/>
                    </a:cubicBezTo>
                    <a:cubicBezTo>
                      <a:pt x="1" y="20"/>
                      <a:pt x="0" y="19"/>
                      <a:pt x="0" y="18"/>
                    </a:cubicBezTo>
                    <a:cubicBezTo>
                      <a:pt x="0" y="12"/>
                      <a:pt x="0" y="6"/>
                      <a:pt x="0" y="1"/>
                    </a:cubicBezTo>
                    <a:cubicBezTo>
                      <a:pt x="0" y="0"/>
                      <a:pt x="0" y="0"/>
                      <a:pt x="0" y="0"/>
                    </a:cubicBezTo>
                    <a:cubicBezTo>
                      <a:pt x="4" y="0"/>
                      <a:pt x="8"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3" name="Freeform 153"/>
              <p:cNvSpPr>
                <a:spLocks/>
              </p:cNvSpPr>
              <p:nvPr/>
            </p:nvSpPr>
            <p:spPr bwMode="auto">
              <a:xfrm>
                <a:off x="9261475" y="3017838"/>
                <a:ext cx="19050" cy="53975"/>
              </a:xfrm>
              <a:custGeom>
                <a:avLst/>
                <a:gdLst>
                  <a:gd name="T0" fmla="*/ 6 w 6"/>
                  <a:gd name="T1" fmla="*/ 8 h 17"/>
                  <a:gd name="T2" fmla="*/ 6 w 6"/>
                  <a:gd name="T3" fmla="*/ 14 h 17"/>
                  <a:gd name="T4" fmla="*/ 4 w 6"/>
                  <a:gd name="T5" fmla="*/ 16 h 17"/>
                  <a:gd name="T6" fmla="*/ 1 w 6"/>
                  <a:gd name="T7" fmla="*/ 16 h 17"/>
                  <a:gd name="T8" fmla="*/ 0 w 6"/>
                  <a:gd name="T9" fmla="*/ 14 h 17"/>
                  <a:gd name="T10" fmla="*/ 0 w 6"/>
                  <a:gd name="T11" fmla="*/ 2 h 17"/>
                  <a:gd name="T12" fmla="*/ 3 w 6"/>
                  <a:gd name="T13" fmla="*/ 0 h 17"/>
                  <a:gd name="T14" fmla="*/ 6 w 6"/>
                  <a:gd name="T15" fmla="*/ 3 h 17"/>
                  <a:gd name="T16" fmla="*/ 6 w 6"/>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6" y="8"/>
                    </a:moveTo>
                    <a:cubicBezTo>
                      <a:pt x="6" y="10"/>
                      <a:pt x="6" y="12"/>
                      <a:pt x="6" y="14"/>
                    </a:cubicBezTo>
                    <a:cubicBezTo>
                      <a:pt x="6" y="15"/>
                      <a:pt x="5" y="16"/>
                      <a:pt x="4" y="16"/>
                    </a:cubicBezTo>
                    <a:cubicBezTo>
                      <a:pt x="3" y="17"/>
                      <a:pt x="2" y="16"/>
                      <a:pt x="1" y="16"/>
                    </a:cubicBezTo>
                    <a:cubicBezTo>
                      <a:pt x="1" y="15"/>
                      <a:pt x="0" y="14"/>
                      <a:pt x="0" y="14"/>
                    </a:cubicBezTo>
                    <a:cubicBezTo>
                      <a:pt x="0" y="10"/>
                      <a:pt x="0" y="6"/>
                      <a:pt x="0" y="2"/>
                    </a:cubicBezTo>
                    <a:cubicBezTo>
                      <a:pt x="0" y="1"/>
                      <a:pt x="2" y="0"/>
                      <a:pt x="3" y="0"/>
                    </a:cubicBezTo>
                    <a:cubicBezTo>
                      <a:pt x="5" y="0"/>
                      <a:pt x="6" y="1"/>
                      <a:pt x="6" y="3"/>
                    </a:cubicBezTo>
                    <a:cubicBezTo>
                      <a:pt x="6" y="4"/>
                      <a:pt x="6" y="6"/>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4" name="Freeform 154"/>
              <p:cNvSpPr>
                <a:spLocks/>
              </p:cNvSpPr>
              <p:nvPr/>
            </p:nvSpPr>
            <p:spPr bwMode="auto">
              <a:xfrm>
                <a:off x="9363075" y="3017838"/>
                <a:ext cx="15875" cy="50800"/>
              </a:xfrm>
              <a:custGeom>
                <a:avLst/>
                <a:gdLst>
                  <a:gd name="T0" fmla="*/ 5 w 5"/>
                  <a:gd name="T1" fmla="*/ 8 h 16"/>
                  <a:gd name="T2" fmla="*/ 5 w 5"/>
                  <a:gd name="T3" fmla="*/ 14 h 16"/>
                  <a:gd name="T4" fmla="*/ 3 w 5"/>
                  <a:gd name="T5" fmla="*/ 16 h 16"/>
                  <a:gd name="T6" fmla="*/ 0 w 5"/>
                  <a:gd name="T7" fmla="*/ 14 h 16"/>
                  <a:gd name="T8" fmla="*/ 0 w 5"/>
                  <a:gd name="T9" fmla="*/ 8 h 16"/>
                  <a:gd name="T10" fmla="*/ 0 w 5"/>
                  <a:gd name="T11" fmla="*/ 3 h 16"/>
                  <a:gd name="T12" fmla="*/ 1 w 5"/>
                  <a:gd name="T13" fmla="*/ 0 h 16"/>
                  <a:gd name="T14" fmla="*/ 4 w 5"/>
                  <a:gd name="T15" fmla="*/ 0 h 16"/>
                  <a:gd name="T16" fmla="*/ 5 w 5"/>
                  <a:gd name="T17" fmla="*/ 3 h 16"/>
                  <a:gd name="T18" fmla="*/ 5 w 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6">
                    <a:moveTo>
                      <a:pt x="5" y="8"/>
                    </a:moveTo>
                    <a:cubicBezTo>
                      <a:pt x="5" y="10"/>
                      <a:pt x="5" y="12"/>
                      <a:pt x="5" y="14"/>
                    </a:cubicBezTo>
                    <a:cubicBezTo>
                      <a:pt x="5" y="15"/>
                      <a:pt x="4" y="16"/>
                      <a:pt x="3" y="16"/>
                    </a:cubicBezTo>
                    <a:cubicBezTo>
                      <a:pt x="1" y="16"/>
                      <a:pt x="0" y="15"/>
                      <a:pt x="0" y="14"/>
                    </a:cubicBezTo>
                    <a:cubicBezTo>
                      <a:pt x="0" y="12"/>
                      <a:pt x="0" y="10"/>
                      <a:pt x="0" y="8"/>
                    </a:cubicBezTo>
                    <a:cubicBezTo>
                      <a:pt x="0" y="6"/>
                      <a:pt x="0" y="4"/>
                      <a:pt x="0" y="3"/>
                    </a:cubicBezTo>
                    <a:cubicBezTo>
                      <a:pt x="0" y="1"/>
                      <a:pt x="0" y="1"/>
                      <a:pt x="1" y="0"/>
                    </a:cubicBezTo>
                    <a:cubicBezTo>
                      <a:pt x="2" y="0"/>
                      <a:pt x="3" y="0"/>
                      <a:pt x="4" y="0"/>
                    </a:cubicBezTo>
                    <a:cubicBezTo>
                      <a:pt x="4" y="1"/>
                      <a:pt x="5" y="2"/>
                      <a:pt x="5" y="3"/>
                    </a:cubicBezTo>
                    <a:cubicBezTo>
                      <a:pt x="5" y="4"/>
                      <a:pt x="5" y="6"/>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5" name="Freeform 155"/>
              <p:cNvSpPr>
                <a:spLocks noEditPoints="1"/>
              </p:cNvSpPr>
              <p:nvPr/>
            </p:nvSpPr>
            <p:spPr bwMode="auto">
              <a:xfrm>
                <a:off x="9283700" y="2970213"/>
                <a:ext cx="76200" cy="44450"/>
              </a:xfrm>
              <a:custGeom>
                <a:avLst/>
                <a:gdLst>
                  <a:gd name="T0" fmla="*/ 23 w 24"/>
                  <a:gd name="T1" fmla="*/ 9 h 14"/>
                  <a:gd name="T2" fmla="*/ 18 w 24"/>
                  <a:gd name="T3" fmla="*/ 4 h 14"/>
                  <a:gd name="T4" fmla="*/ 18 w 24"/>
                  <a:gd name="T5" fmla="*/ 4 h 14"/>
                  <a:gd name="T6" fmla="*/ 18 w 24"/>
                  <a:gd name="T7" fmla="*/ 2 h 14"/>
                  <a:gd name="T8" fmla="*/ 19 w 24"/>
                  <a:gd name="T9" fmla="*/ 1 h 14"/>
                  <a:gd name="T10" fmla="*/ 19 w 24"/>
                  <a:gd name="T11" fmla="*/ 0 h 14"/>
                  <a:gd name="T12" fmla="*/ 19 w 24"/>
                  <a:gd name="T13" fmla="*/ 0 h 14"/>
                  <a:gd name="T14" fmla="*/ 19 w 24"/>
                  <a:gd name="T15" fmla="*/ 0 h 14"/>
                  <a:gd name="T16" fmla="*/ 17 w 24"/>
                  <a:gd name="T17" fmla="*/ 3 h 14"/>
                  <a:gd name="T18" fmla="*/ 16 w 24"/>
                  <a:gd name="T19" fmla="*/ 4 h 14"/>
                  <a:gd name="T20" fmla="*/ 12 w 24"/>
                  <a:gd name="T21" fmla="*/ 3 h 14"/>
                  <a:gd name="T22" fmla="*/ 7 w 24"/>
                  <a:gd name="T23" fmla="*/ 4 h 14"/>
                  <a:gd name="T24" fmla="*/ 6 w 24"/>
                  <a:gd name="T25" fmla="*/ 3 h 14"/>
                  <a:gd name="T26" fmla="*/ 6 w 24"/>
                  <a:gd name="T27" fmla="*/ 2 h 14"/>
                  <a:gd name="T28" fmla="*/ 5 w 24"/>
                  <a:gd name="T29" fmla="*/ 0 h 14"/>
                  <a:gd name="T30" fmla="*/ 4 w 24"/>
                  <a:gd name="T31" fmla="*/ 0 h 14"/>
                  <a:gd name="T32" fmla="*/ 4 w 24"/>
                  <a:gd name="T33" fmla="*/ 1 h 14"/>
                  <a:gd name="T34" fmla="*/ 4 w 24"/>
                  <a:gd name="T35" fmla="*/ 1 h 14"/>
                  <a:gd name="T36" fmla="*/ 6 w 24"/>
                  <a:gd name="T37" fmla="*/ 4 h 14"/>
                  <a:gd name="T38" fmla="*/ 6 w 24"/>
                  <a:gd name="T39" fmla="*/ 4 h 14"/>
                  <a:gd name="T40" fmla="*/ 4 w 24"/>
                  <a:gd name="T41" fmla="*/ 6 h 14"/>
                  <a:gd name="T42" fmla="*/ 1 w 24"/>
                  <a:gd name="T43" fmla="*/ 9 h 14"/>
                  <a:gd name="T44" fmla="*/ 0 w 24"/>
                  <a:gd name="T45" fmla="*/ 13 h 14"/>
                  <a:gd name="T46" fmla="*/ 0 w 24"/>
                  <a:gd name="T47" fmla="*/ 14 h 14"/>
                  <a:gd name="T48" fmla="*/ 12 w 24"/>
                  <a:gd name="T49" fmla="*/ 14 h 14"/>
                  <a:gd name="T50" fmla="*/ 23 w 24"/>
                  <a:gd name="T51" fmla="*/ 14 h 14"/>
                  <a:gd name="T52" fmla="*/ 23 w 24"/>
                  <a:gd name="T53" fmla="*/ 14 h 14"/>
                  <a:gd name="T54" fmla="*/ 24 w 24"/>
                  <a:gd name="T55" fmla="*/ 13 h 14"/>
                  <a:gd name="T56" fmla="*/ 23 w 24"/>
                  <a:gd name="T57" fmla="*/ 9 h 14"/>
                  <a:gd name="T58" fmla="*/ 6 w 24"/>
                  <a:gd name="T59" fmla="*/ 9 h 14"/>
                  <a:gd name="T60" fmla="*/ 5 w 24"/>
                  <a:gd name="T61" fmla="*/ 8 h 14"/>
                  <a:gd name="T62" fmla="*/ 6 w 24"/>
                  <a:gd name="T63" fmla="*/ 7 h 14"/>
                  <a:gd name="T64" fmla="*/ 7 w 24"/>
                  <a:gd name="T65" fmla="*/ 8 h 14"/>
                  <a:gd name="T66" fmla="*/ 6 w 24"/>
                  <a:gd name="T67" fmla="*/ 9 h 14"/>
                  <a:gd name="T68" fmla="*/ 17 w 24"/>
                  <a:gd name="T69" fmla="*/ 9 h 14"/>
                  <a:gd name="T70" fmla="*/ 16 w 24"/>
                  <a:gd name="T71" fmla="*/ 8 h 14"/>
                  <a:gd name="T72" fmla="*/ 17 w 24"/>
                  <a:gd name="T73" fmla="*/ 7 h 14"/>
                  <a:gd name="T74" fmla="*/ 18 w 24"/>
                  <a:gd name="T75" fmla="*/ 8 h 14"/>
                  <a:gd name="T76" fmla="*/ 17 w 24"/>
                  <a:gd name="T7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14">
                    <a:moveTo>
                      <a:pt x="23" y="9"/>
                    </a:moveTo>
                    <a:cubicBezTo>
                      <a:pt x="22" y="7"/>
                      <a:pt x="20" y="5"/>
                      <a:pt x="18" y="4"/>
                    </a:cubicBezTo>
                    <a:cubicBezTo>
                      <a:pt x="17" y="4"/>
                      <a:pt x="17" y="4"/>
                      <a:pt x="18" y="4"/>
                    </a:cubicBezTo>
                    <a:cubicBezTo>
                      <a:pt x="18" y="3"/>
                      <a:pt x="18" y="3"/>
                      <a:pt x="18" y="2"/>
                    </a:cubicBezTo>
                    <a:cubicBezTo>
                      <a:pt x="19" y="2"/>
                      <a:pt x="19" y="1"/>
                      <a:pt x="19" y="1"/>
                    </a:cubicBezTo>
                    <a:cubicBezTo>
                      <a:pt x="19" y="1"/>
                      <a:pt x="19" y="0"/>
                      <a:pt x="19" y="0"/>
                    </a:cubicBezTo>
                    <a:cubicBezTo>
                      <a:pt x="19" y="0"/>
                      <a:pt x="19" y="0"/>
                      <a:pt x="19" y="0"/>
                    </a:cubicBezTo>
                    <a:cubicBezTo>
                      <a:pt x="19" y="0"/>
                      <a:pt x="19" y="0"/>
                      <a:pt x="19" y="0"/>
                    </a:cubicBezTo>
                    <a:cubicBezTo>
                      <a:pt x="18" y="1"/>
                      <a:pt x="18" y="2"/>
                      <a:pt x="17" y="3"/>
                    </a:cubicBezTo>
                    <a:cubicBezTo>
                      <a:pt x="17" y="4"/>
                      <a:pt x="17" y="4"/>
                      <a:pt x="16" y="4"/>
                    </a:cubicBezTo>
                    <a:cubicBezTo>
                      <a:pt x="15" y="3"/>
                      <a:pt x="14" y="3"/>
                      <a:pt x="12" y="3"/>
                    </a:cubicBezTo>
                    <a:cubicBezTo>
                      <a:pt x="10" y="3"/>
                      <a:pt x="8" y="3"/>
                      <a:pt x="7" y="4"/>
                    </a:cubicBezTo>
                    <a:cubicBezTo>
                      <a:pt x="6" y="4"/>
                      <a:pt x="6" y="4"/>
                      <a:pt x="6" y="3"/>
                    </a:cubicBezTo>
                    <a:cubicBezTo>
                      <a:pt x="6" y="3"/>
                      <a:pt x="6" y="3"/>
                      <a:pt x="6" y="2"/>
                    </a:cubicBezTo>
                    <a:cubicBezTo>
                      <a:pt x="5" y="2"/>
                      <a:pt x="5" y="1"/>
                      <a:pt x="5" y="0"/>
                    </a:cubicBezTo>
                    <a:cubicBezTo>
                      <a:pt x="4" y="0"/>
                      <a:pt x="4" y="0"/>
                      <a:pt x="4" y="0"/>
                    </a:cubicBezTo>
                    <a:cubicBezTo>
                      <a:pt x="4" y="0"/>
                      <a:pt x="4" y="0"/>
                      <a:pt x="4" y="1"/>
                    </a:cubicBezTo>
                    <a:cubicBezTo>
                      <a:pt x="4" y="1"/>
                      <a:pt x="4" y="1"/>
                      <a:pt x="4" y="1"/>
                    </a:cubicBezTo>
                    <a:cubicBezTo>
                      <a:pt x="5" y="2"/>
                      <a:pt x="5" y="3"/>
                      <a:pt x="6" y="4"/>
                    </a:cubicBezTo>
                    <a:cubicBezTo>
                      <a:pt x="6" y="4"/>
                      <a:pt x="6" y="4"/>
                      <a:pt x="6" y="4"/>
                    </a:cubicBezTo>
                    <a:cubicBezTo>
                      <a:pt x="5" y="5"/>
                      <a:pt x="4" y="5"/>
                      <a:pt x="4" y="6"/>
                    </a:cubicBezTo>
                    <a:cubicBezTo>
                      <a:pt x="2" y="7"/>
                      <a:pt x="1" y="8"/>
                      <a:pt x="1" y="9"/>
                    </a:cubicBezTo>
                    <a:cubicBezTo>
                      <a:pt x="0" y="11"/>
                      <a:pt x="0" y="12"/>
                      <a:pt x="0" y="13"/>
                    </a:cubicBezTo>
                    <a:cubicBezTo>
                      <a:pt x="0" y="14"/>
                      <a:pt x="0" y="14"/>
                      <a:pt x="0" y="14"/>
                    </a:cubicBezTo>
                    <a:cubicBezTo>
                      <a:pt x="4" y="14"/>
                      <a:pt x="8" y="14"/>
                      <a:pt x="12" y="14"/>
                    </a:cubicBezTo>
                    <a:cubicBezTo>
                      <a:pt x="15" y="14"/>
                      <a:pt x="19" y="14"/>
                      <a:pt x="23" y="14"/>
                    </a:cubicBezTo>
                    <a:cubicBezTo>
                      <a:pt x="23" y="14"/>
                      <a:pt x="23" y="14"/>
                      <a:pt x="23" y="14"/>
                    </a:cubicBezTo>
                    <a:cubicBezTo>
                      <a:pt x="23" y="13"/>
                      <a:pt x="24" y="13"/>
                      <a:pt x="24" y="13"/>
                    </a:cubicBezTo>
                    <a:cubicBezTo>
                      <a:pt x="24" y="12"/>
                      <a:pt x="23" y="11"/>
                      <a:pt x="23" y="9"/>
                    </a:cubicBezTo>
                    <a:close/>
                    <a:moveTo>
                      <a:pt x="6" y="9"/>
                    </a:moveTo>
                    <a:cubicBezTo>
                      <a:pt x="6" y="9"/>
                      <a:pt x="5" y="9"/>
                      <a:pt x="5" y="8"/>
                    </a:cubicBezTo>
                    <a:cubicBezTo>
                      <a:pt x="5" y="8"/>
                      <a:pt x="6" y="7"/>
                      <a:pt x="6" y="7"/>
                    </a:cubicBezTo>
                    <a:cubicBezTo>
                      <a:pt x="7" y="7"/>
                      <a:pt x="7" y="8"/>
                      <a:pt x="7" y="8"/>
                    </a:cubicBezTo>
                    <a:cubicBezTo>
                      <a:pt x="7" y="9"/>
                      <a:pt x="7" y="9"/>
                      <a:pt x="6" y="9"/>
                    </a:cubicBezTo>
                    <a:close/>
                    <a:moveTo>
                      <a:pt x="17" y="9"/>
                    </a:moveTo>
                    <a:cubicBezTo>
                      <a:pt x="16" y="9"/>
                      <a:pt x="16" y="9"/>
                      <a:pt x="16" y="8"/>
                    </a:cubicBezTo>
                    <a:cubicBezTo>
                      <a:pt x="16" y="8"/>
                      <a:pt x="16" y="7"/>
                      <a:pt x="17" y="7"/>
                    </a:cubicBezTo>
                    <a:cubicBezTo>
                      <a:pt x="18" y="7"/>
                      <a:pt x="18" y="8"/>
                      <a:pt x="18" y="8"/>
                    </a:cubicBezTo>
                    <a:cubicBezTo>
                      <a:pt x="18" y="9"/>
                      <a:pt x="18" y="9"/>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6" name="Freeform 168"/>
              <p:cNvSpPr>
                <a:spLocks/>
              </p:cNvSpPr>
              <p:nvPr/>
            </p:nvSpPr>
            <p:spPr bwMode="auto">
              <a:xfrm>
                <a:off x="11220450" y="2222500"/>
                <a:ext cx="28575" cy="31750"/>
              </a:xfrm>
              <a:custGeom>
                <a:avLst/>
                <a:gdLst>
                  <a:gd name="T0" fmla="*/ 0 w 9"/>
                  <a:gd name="T1" fmla="*/ 10 h 10"/>
                  <a:gd name="T2" fmla="*/ 4 w 9"/>
                  <a:gd name="T3" fmla="*/ 9 h 10"/>
                  <a:gd name="T4" fmla="*/ 9 w 9"/>
                  <a:gd name="T5" fmla="*/ 2 h 10"/>
                  <a:gd name="T6" fmla="*/ 9 w 9"/>
                  <a:gd name="T7" fmla="*/ 0 h 10"/>
                  <a:gd name="T8" fmla="*/ 8 w 9"/>
                  <a:gd name="T9" fmla="*/ 0 h 10"/>
                  <a:gd name="T10" fmla="*/ 0 w 9"/>
                  <a:gd name="T11" fmla="*/ 8 h 10"/>
                  <a:gd name="T12" fmla="*/ 0 w 9"/>
                  <a:gd name="T13" fmla="*/ 10 h 10"/>
                  <a:gd name="T14" fmla="*/ 0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10"/>
                    </a:moveTo>
                    <a:cubicBezTo>
                      <a:pt x="2" y="10"/>
                      <a:pt x="3" y="10"/>
                      <a:pt x="4" y="9"/>
                    </a:cubicBezTo>
                    <a:cubicBezTo>
                      <a:pt x="7" y="8"/>
                      <a:pt x="8" y="5"/>
                      <a:pt x="9" y="2"/>
                    </a:cubicBezTo>
                    <a:cubicBezTo>
                      <a:pt x="9" y="2"/>
                      <a:pt x="9" y="1"/>
                      <a:pt x="9" y="0"/>
                    </a:cubicBezTo>
                    <a:cubicBezTo>
                      <a:pt x="9" y="0"/>
                      <a:pt x="8" y="0"/>
                      <a:pt x="8" y="0"/>
                    </a:cubicBezTo>
                    <a:cubicBezTo>
                      <a:pt x="4" y="1"/>
                      <a:pt x="1" y="4"/>
                      <a:pt x="0" y="8"/>
                    </a:cubicBezTo>
                    <a:cubicBezTo>
                      <a:pt x="0" y="9"/>
                      <a:pt x="0" y="9"/>
                      <a:pt x="0" y="10"/>
                    </a:cubicBezTo>
                    <a:cubicBezTo>
                      <a:pt x="0" y="10"/>
                      <a:pt x="0"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7" name="Freeform 175"/>
              <p:cNvSpPr>
                <a:spLocks/>
              </p:cNvSpPr>
              <p:nvPr/>
            </p:nvSpPr>
            <p:spPr bwMode="auto">
              <a:xfrm>
                <a:off x="10629900" y="2886075"/>
                <a:ext cx="136525" cy="131763"/>
              </a:xfrm>
              <a:custGeom>
                <a:avLst/>
                <a:gdLst>
                  <a:gd name="T0" fmla="*/ 41 w 43"/>
                  <a:gd name="T1" fmla="*/ 5 h 41"/>
                  <a:gd name="T2" fmla="*/ 41 w 43"/>
                  <a:gd name="T3" fmla="*/ 5 h 41"/>
                  <a:gd name="T4" fmla="*/ 38 w 43"/>
                  <a:gd name="T5" fmla="*/ 2 h 41"/>
                  <a:gd name="T6" fmla="*/ 29 w 43"/>
                  <a:gd name="T7" fmla="*/ 0 h 41"/>
                  <a:gd name="T8" fmla="*/ 26 w 43"/>
                  <a:gd name="T9" fmla="*/ 1 h 41"/>
                  <a:gd name="T10" fmla="*/ 23 w 43"/>
                  <a:gd name="T11" fmla="*/ 2 h 41"/>
                  <a:gd name="T12" fmla="*/ 20 w 43"/>
                  <a:gd name="T13" fmla="*/ 2 h 41"/>
                  <a:gd name="T14" fmla="*/ 19 w 43"/>
                  <a:gd name="T15" fmla="*/ 2 h 41"/>
                  <a:gd name="T16" fmla="*/ 16 w 43"/>
                  <a:gd name="T17" fmla="*/ 1 h 41"/>
                  <a:gd name="T18" fmla="*/ 11 w 43"/>
                  <a:gd name="T19" fmla="*/ 0 h 41"/>
                  <a:gd name="T20" fmla="*/ 3 w 43"/>
                  <a:gd name="T21" fmla="*/ 5 h 41"/>
                  <a:gd name="T22" fmla="*/ 0 w 43"/>
                  <a:gd name="T23" fmla="*/ 14 h 41"/>
                  <a:gd name="T24" fmla="*/ 0 w 43"/>
                  <a:gd name="T25" fmla="*/ 20 h 41"/>
                  <a:gd name="T26" fmla="*/ 8 w 43"/>
                  <a:gd name="T27" fmla="*/ 37 h 41"/>
                  <a:gd name="T28" fmla="*/ 9 w 43"/>
                  <a:gd name="T29" fmla="*/ 38 h 41"/>
                  <a:gd name="T30" fmla="*/ 11 w 43"/>
                  <a:gd name="T31" fmla="*/ 40 h 41"/>
                  <a:gd name="T32" fmla="*/ 14 w 43"/>
                  <a:gd name="T33" fmla="*/ 40 h 41"/>
                  <a:gd name="T34" fmla="*/ 16 w 43"/>
                  <a:gd name="T35" fmla="*/ 40 h 41"/>
                  <a:gd name="T36" fmla="*/ 18 w 43"/>
                  <a:gd name="T37" fmla="*/ 39 h 41"/>
                  <a:gd name="T38" fmla="*/ 22 w 43"/>
                  <a:gd name="T39" fmla="*/ 38 h 41"/>
                  <a:gd name="T40" fmla="*/ 27 w 43"/>
                  <a:gd name="T41" fmla="*/ 39 h 41"/>
                  <a:gd name="T42" fmla="*/ 28 w 43"/>
                  <a:gd name="T43" fmla="*/ 40 h 41"/>
                  <a:gd name="T44" fmla="*/ 35 w 43"/>
                  <a:gd name="T45" fmla="*/ 39 h 41"/>
                  <a:gd name="T46" fmla="*/ 36 w 43"/>
                  <a:gd name="T47" fmla="*/ 38 h 41"/>
                  <a:gd name="T48" fmla="*/ 38 w 43"/>
                  <a:gd name="T49" fmla="*/ 35 h 41"/>
                  <a:gd name="T50" fmla="*/ 43 w 43"/>
                  <a:gd name="T51" fmla="*/ 27 h 41"/>
                  <a:gd name="T52" fmla="*/ 43 w 43"/>
                  <a:gd name="T53" fmla="*/ 26 h 41"/>
                  <a:gd name="T54" fmla="*/ 41 w 43"/>
                  <a:gd name="T5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1">
                    <a:moveTo>
                      <a:pt x="41" y="5"/>
                    </a:moveTo>
                    <a:cubicBezTo>
                      <a:pt x="41" y="5"/>
                      <a:pt x="41" y="5"/>
                      <a:pt x="41" y="5"/>
                    </a:cubicBezTo>
                    <a:cubicBezTo>
                      <a:pt x="40" y="4"/>
                      <a:pt x="39" y="3"/>
                      <a:pt x="38" y="2"/>
                    </a:cubicBezTo>
                    <a:cubicBezTo>
                      <a:pt x="35" y="0"/>
                      <a:pt x="32" y="0"/>
                      <a:pt x="29" y="0"/>
                    </a:cubicBezTo>
                    <a:cubicBezTo>
                      <a:pt x="28" y="0"/>
                      <a:pt x="27" y="1"/>
                      <a:pt x="26" y="1"/>
                    </a:cubicBezTo>
                    <a:cubicBezTo>
                      <a:pt x="25" y="2"/>
                      <a:pt x="24" y="2"/>
                      <a:pt x="23" y="2"/>
                    </a:cubicBezTo>
                    <a:cubicBezTo>
                      <a:pt x="22" y="3"/>
                      <a:pt x="21" y="3"/>
                      <a:pt x="20" y="2"/>
                    </a:cubicBezTo>
                    <a:cubicBezTo>
                      <a:pt x="20" y="2"/>
                      <a:pt x="19" y="2"/>
                      <a:pt x="19" y="2"/>
                    </a:cubicBezTo>
                    <a:cubicBezTo>
                      <a:pt x="18" y="1"/>
                      <a:pt x="17" y="1"/>
                      <a:pt x="16" y="1"/>
                    </a:cubicBezTo>
                    <a:cubicBezTo>
                      <a:pt x="15" y="0"/>
                      <a:pt x="13" y="0"/>
                      <a:pt x="11" y="0"/>
                    </a:cubicBezTo>
                    <a:cubicBezTo>
                      <a:pt x="8" y="1"/>
                      <a:pt x="5" y="2"/>
                      <a:pt x="3" y="5"/>
                    </a:cubicBezTo>
                    <a:cubicBezTo>
                      <a:pt x="1" y="7"/>
                      <a:pt x="0" y="11"/>
                      <a:pt x="0" y="14"/>
                    </a:cubicBezTo>
                    <a:cubicBezTo>
                      <a:pt x="0" y="16"/>
                      <a:pt x="0" y="18"/>
                      <a:pt x="0" y="20"/>
                    </a:cubicBezTo>
                    <a:cubicBezTo>
                      <a:pt x="1" y="27"/>
                      <a:pt x="4" y="32"/>
                      <a:pt x="8" y="37"/>
                    </a:cubicBezTo>
                    <a:cubicBezTo>
                      <a:pt x="8" y="38"/>
                      <a:pt x="9" y="38"/>
                      <a:pt x="9" y="38"/>
                    </a:cubicBezTo>
                    <a:cubicBezTo>
                      <a:pt x="10" y="39"/>
                      <a:pt x="10" y="39"/>
                      <a:pt x="11" y="40"/>
                    </a:cubicBezTo>
                    <a:cubicBezTo>
                      <a:pt x="12" y="40"/>
                      <a:pt x="13" y="40"/>
                      <a:pt x="14" y="40"/>
                    </a:cubicBezTo>
                    <a:cubicBezTo>
                      <a:pt x="15" y="40"/>
                      <a:pt x="15" y="40"/>
                      <a:pt x="16" y="40"/>
                    </a:cubicBezTo>
                    <a:cubicBezTo>
                      <a:pt x="17" y="40"/>
                      <a:pt x="18" y="39"/>
                      <a:pt x="18" y="39"/>
                    </a:cubicBezTo>
                    <a:cubicBezTo>
                      <a:pt x="20" y="38"/>
                      <a:pt x="21" y="38"/>
                      <a:pt x="22" y="38"/>
                    </a:cubicBezTo>
                    <a:cubicBezTo>
                      <a:pt x="24" y="38"/>
                      <a:pt x="25" y="38"/>
                      <a:pt x="27" y="39"/>
                    </a:cubicBezTo>
                    <a:cubicBezTo>
                      <a:pt x="27" y="39"/>
                      <a:pt x="28" y="40"/>
                      <a:pt x="28" y="40"/>
                    </a:cubicBezTo>
                    <a:cubicBezTo>
                      <a:pt x="31" y="41"/>
                      <a:pt x="33" y="40"/>
                      <a:pt x="35" y="39"/>
                    </a:cubicBezTo>
                    <a:cubicBezTo>
                      <a:pt x="36" y="38"/>
                      <a:pt x="36" y="38"/>
                      <a:pt x="36" y="38"/>
                    </a:cubicBezTo>
                    <a:cubicBezTo>
                      <a:pt x="37" y="37"/>
                      <a:pt x="38" y="36"/>
                      <a:pt x="38" y="35"/>
                    </a:cubicBezTo>
                    <a:cubicBezTo>
                      <a:pt x="40" y="33"/>
                      <a:pt x="42" y="30"/>
                      <a:pt x="43" y="27"/>
                    </a:cubicBezTo>
                    <a:cubicBezTo>
                      <a:pt x="43" y="27"/>
                      <a:pt x="43" y="26"/>
                      <a:pt x="43" y="26"/>
                    </a:cubicBezTo>
                    <a:cubicBezTo>
                      <a:pt x="34" y="22"/>
                      <a:pt x="33" y="11"/>
                      <a:pt x="4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8" name="Freeform 176"/>
              <p:cNvSpPr>
                <a:spLocks/>
              </p:cNvSpPr>
              <p:nvPr/>
            </p:nvSpPr>
            <p:spPr bwMode="auto">
              <a:xfrm>
                <a:off x="10696575" y="2844800"/>
                <a:ext cx="34925" cy="38100"/>
              </a:xfrm>
              <a:custGeom>
                <a:avLst/>
                <a:gdLst>
                  <a:gd name="T0" fmla="*/ 1 w 11"/>
                  <a:gd name="T1" fmla="*/ 12 h 12"/>
                  <a:gd name="T2" fmla="*/ 5 w 11"/>
                  <a:gd name="T3" fmla="*/ 11 h 12"/>
                  <a:gd name="T4" fmla="*/ 11 w 11"/>
                  <a:gd name="T5" fmla="*/ 3 h 12"/>
                  <a:gd name="T6" fmla="*/ 11 w 11"/>
                  <a:gd name="T7" fmla="*/ 0 h 12"/>
                  <a:gd name="T8" fmla="*/ 10 w 11"/>
                  <a:gd name="T9" fmla="*/ 0 h 12"/>
                  <a:gd name="T10" fmla="*/ 0 w 11"/>
                  <a:gd name="T11" fmla="*/ 10 h 12"/>
                  <a:gd name="T12" fmla="*/ 0 w 11"/>
                  <a:gd name="T13" fmla="*/ 12 h 12"/>
                  <a:gd name="T14" fmla="*/ 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12"/>
                    </a:moveTo>
                    <a:cubicBezTo>
                      <a:pt x="2" y="12"/>
                      <a:pt x="4" y="12"/>
                      <a:pt x="5" y="11"/>
                    </a:cubicBezTo>
                    <a:cubicBezTo>
                      <a:pt x="8" y="9"/>
                      <a:pt x="10" y="7"/>
                      <a:pt x="11" y="3"/>
                    </a:cubicBezTo>
                    <a:cubicBezTo>
                      <a:pt x="11" y="2"/>
                      <a:pt x="11" y="1"/>
                      <a:pt x="11" y="0"/>
                    </a:cubicBezTo>
                    <a:cubicBezTo>
                      <a:pt x="10" y="0"/>
                      <a:pt x="10" y="0"/>
                      <a:pt x="10" y="0"/>
                    </a:cubicBezTo>
                    <a:cubicBezTo>
                      <a:pt x="5" y="2"/>
                      <a:pt x="2" y="5"/>
                      <a:pt x="0" y="10"/>
                    </a:cubicBezTo>
                    <a:cubicBezTo>
                      <a:pt x="0" y="10"/>
                      <a:pt x="0" y="11"/>
                      <a:pt x="0" y="12"/>
                    </a:cubicBezTo>
                    <a:cubicBezTo>
                      <a:pt x="0" y="12"/>
                      <a:pt x="1" y="12"/>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59" name="Rectangle 177"/>
              <p:cNvSpPr>
                <a:spLocks noChangeArrowheads="1"/>
              </p:cNvSpPr>
              <p:nvPr/>
            </p:nvSpPr>
            <p:spPr bwMode="auto">
              <a:xfrm>
                <a:off x="11036300" y="2225675"/>
                <a:ext cx="50800"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0" name="Rectangle 178"/>
              <p:cNvSpPr>
                <a:spLocks noChangeArrowheads="1"/>
              </p:cNvSpPr>
              <p:nvPr/>
            </p:nvSpPr>
            <p:spPr bwMode="auto">
              <a:xfrm>
                <a:off x="11093450" y="2225675"/>
                <a:ext cx="53975"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1" name="Rectangle 179"/>
              <p:cNvSpPr>
                <a:spLocks noChangeArrowheads="1"/>
              </p:cNvSpPr>
              <p:nvPr/>
            </p:nvSpPr>
            <p:spPr bwMode="auto">
              <a:xfrm>
                <a:off x="11036300" y="2284413"/>
                <a:ext cx="50800"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2" name="Rectangle 180"/>
              <p:cNvSpPr>
                <a:spLocks noChangeArrowheads="1"/>
              </p:cNvSpPr>
              <p:nvPr/>
            </p:nvSpPr>
            <p:spPr bwMode="auto">
              <a:xfrm>
                <a:off x="11093450" y="2284413"/>
                <a:ext cx="53975"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3" name="Freeform 188"/>
              <p:cNvSpPr>
                <a:spLocks/>
              </p:cNvSpPr>
              <p:nvPr/>
            </p:nvSpPr>
            <p:spPr bwMode="auto">
              <a:xfrm>
                <a:off x="9863138" y="2908300"/>
                <a:ext cx="193675" cy="185738"/>
              </a:xfrm>
              <a:custGeom>
                <a:avLst/>
                <a:gdLst>
                  <a:gd name="T0" fmla="*/ 59 w 61"/>
                  <a:gd name="T1" fmla="*/ 8 h 58"/>
                  <a:gd name="T2" fmla="*/ 59 w 61"/>
                  <a:gd name="T3" fmla="*/ 8 h 58"/>
                  <a:gd name="T4" fmla="*/ 54 w 61"/>
                  <a:gd name="T5" fmla="*/ 3 h 58"/>
                  <a:gd name="T6" fmla="*/ 42 w 61"/>
                  <a:gd name="T7" fmla="*/ 1 h 58"/>
                  <a:gd name="T8" fmla="*/ 37 w 61"/>
                  <a:gd name="T9" fmla="*/ 3 h 58"/>
                  <a:gd name="T10" fmla="*/ 33 w 61"/>
                  <a:gd name="T11" fmla="*/ 4 h 58"/>
                  <a:gd name="T12" fmla="*/ 30 w 61"/>
                  <a:gd name="T13" fmla="*/ 4 h 58"/>
                  <a:gd name="T14" fmla="*/ 28 w 61"/>
                  <a:gd name="T15" fmla="*/ 3 h 58"/>
                  <a:gd name="T16" fmla="*/ 24 w 61"/>
                  <a:gd name="T17" fmla="*/ 2 h 58"/>
                  <a:gd name="T18" fmla="*/ 17 w 61"/>
                  <a:gd name="T19" fmla="*/ 1 h 58"/>
                  <a:gd name="T20" fmla="*/ 6 w 61"/>
                  <a:gd name="T21" fmla="*/ 8 h 58"/>
                  <a:gd name="T22" fmla="*/ 1 w 61"/>
                  <a:gd name="T23" fmla="*/ 20 h 58"/>
                  <a:gd name="T24" fmla="*/ 1 w 61"/>
                  <a:gd name="T25" fmla="*/ 29 h 58"/>
                  <a:gd name="T26" fmla="*/ 12 w 61"/>
                  <a:gd name="T27" fmla="*/ 53 h 58"/>
                  <a:gd name="T28" fmla="*/ 14 w 61"/>
                  <a:gd name="T29" fmla="*/ 55 h 58"/>
                  <a:gd name="T30" fmla="*/ 17 w 61"/>
                  <a:gd name="T31" fmla="*/ 56 h 58"/>
                  <a:gd name="T32" fmla="*/ 20 w 61"/>
                  <a:gd name="T33" fmla="*/ 57 h 58"/>
                  <a:gd name="T34" fmla="*/ 24 w 61"/>
                  <a:gd name="T35" fmla="*/ 57 h 58"/>
                  <a:gd name="T36" fmla="*/ 27 w 61"/>
                  <a:gd name="T37" fmla="*/ 55 h 58"/>
                  <a:gd name="T38" fmla="*/ 32 w 61"/>
                  <a:gd name="T39" fmla="*/ 54 h 58"/>
                  <a:gd name="T40" fmla="*/ 39 w 61"/>
                  <a:gd name="T41" fmla="*/ 56 h 58"/>
                  <a:gd name="T42" fmla="*/ 41 w 61"/>
                  <a:gd name="T43" fmla="*/ 57 h 58"/>
                  <a:gd name="T44" fmla="*/ 51 w 61"/>
                  <a:gd name="T45" fmla="*/ 55 h 58"/>
                  <a:gd name="T46" fmla="*/ 52 w 61"/>
                  <a:gd name="T47" fmla="*/ 54 h 58"/>
                  <a:gd name="T48" fmla="*/ 55 w 61"/>
                  <a:gd name="T49" fmla="*/ 50 h 58"/>
                  <a:gd name="T50" fmla="*/ 61 w 61"/>
                  <a:gd name="T51" fmla="*/ 39 h 58"/>
                  <a:gd name="T52" fmla="*/ 61 w 61"/>
                  <a:gd name="T53" fmla="*/ 38 h 58"/>
                  <a:gd name="T54" fmla="*/ 59 w 61"/>
                  <a:gd name="T55"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58">
                    <a:moveTo>
                      <a:pt x="59" y="8"/>
                    </a:moveTo>
                    <a:cubicBezTo>
                      <a:pt x="59" y="8"/>
                      <a:pt x="59" y="8"/>
                      <a:pt x="59" y="8"/>
                    </a:cubicBezTo>
                    <a:cubicBezTo>
                      <a:pt x="58" y="6"/>
                      <a:pt x="56" y="4"/>
                      <a:pt x="54" y="3"/>
                    </a:cubicBezTo>
                    <a:cubicBezTo>
                      <a:pt x="50" y="1"/>
                      <a:pt x="46" y="0"/>
                      <a:pt x="42" y="1"/>
                    </a:cubicBezTo>
                    <a:cubicBezTo>
                      <a:pt x="40" y="1"/>
                      <a:pt x="39" y="2"/>
                      <a:pt x="37" y="3"/>
                    </a:cubicBezTo>
                    <a:cubicBezTo>
                      <a:pt x="36" y="3"/>
                      <a:pt x="34" y="4"/>
                      <a:pt x="33" y="4"/>
                    </a:cubicBezTo>
                    <a:cubicBezTo>
                      <a:pt x="32" y="4"/>
                      <a:pt x="31" y="4"/>
                      <a:pt x="30" y="4"/>
                    </a:cubicBezTo>
                    <a:cubicBezTo>
                      <a:pt x="29" y="4"/>
                      <a:pt x="28" y="4"/>
                      <a:pt x="28" y="3"/>
                    </a:cubicBezTo>
                    <a:cubicBezTo>
                      <a:pt x="26" y="3"/>
                      <a:pt x="25" y="2"/>
                      <a:pt x="24" y="2"/>
                    </a:cubicBezTo>
                    <a:cubicBezTo>
                      <a:pt x="22" y="1"/>
                      <a:pt x="19" y="1"/>
                      <a:pt x="17" y="1"/>
                    </a:cubicBezTo>
                    <a:cubicBezTo>
                      <a:pt x="12" y="2"/>
                      <a:pt x="9" y="4"/>
                      <a:pt x="6" y="8"/>
                    </a:cubicBezTo>
                    <a:cubicBezTo>
                      <a:pt x="3" y="11"/>
                      <a:pt x="1" y="16"/>
                      <a:pt x="1" y="20"/>
                    </a:cubicBezTo>
                    <a:cubicBezTo>
                      <a:pt x="0" y="23"/>
                      <a:pt x="1" y="26"/>
                      <a:pt x="1" y="29"/>
                    </a:cubicBezTo>
                    <a:cubicBezTo>
                      <a:pt x="3" y="38"/>
                      <a:pt x="6" y="46"/>
                      <a:pt x="12" y="53"/>
                    </a:cubicBezTo>
                    <a:cubicBezTo>
                      <a:pt x="13" y="53"/>
                      <a:pt x="13" y="54"/>
                      <a:pt x="14" y="55"/>
                    </a:cubicBezTo>
                    <a:cubicBezTo>
                      <a:pt x="15" y="55"/>
                      <a:pt x="16" y="56"/>
                      <a:pt x="17" y="56"/>
                    </a:cubicBezTo>
                    <a:cubicBezTo>
                      <a:pt x="18" y="57"/>
                      <a:pt x="19" y="57"/>
                      <a:pt x="20" y="57"/>
                    </a:cubicBezTo>
                    <a:cubicBezTo>
                      <a:pt x="22" y="57"/>
                      <a:pt x="23" y="57"/>
                      <a:pt x="24" y="57"/>
                    </a:cubicBezTo>
                    <a:cubicBezTo>
                      <a:pt x="25" y="56"/>
                      <a:pt x="26" y="56"/>
                      <a:pt x="27" y="55"/>
                    </a:cubicBezTo>
                    <a:cubicBezTo>
                      <a:pt x="29" y="55"/>
                      <a:pt x="30" y="54"/>
                      <a:pt x="32" y="54"/>
                    </a:cubicBezTo>
                    <a:cubicBezTo>
                      <a:pt x="34" y="54"/>
                      <a:pt x="36" y="55"/>
                      <a:pt x="39" y="56"/>
                    </a:cubicBezTo>
                    <a:cubicBezTo>
                      <a:pt x="39" y="56"/>
                      <a:pt x="40" y="56"/>
                      <a:pt x="41" y="57"/>
                    </a:cubicBezTo>
                    <a:cubicBezTo>
                      <a:pt x="45" y="58"/>
                      <a:pt x="48" y="57"/>
                      <a:pt x="51" y="55"/>
                    </a:cubicBezTo>
                    <a:cubicBezTo>
                      <a:pt x="51" y="54"/>
                      <a:pt x="52" y="54"/>
                      <a:pt x="52" y="54"/>
                    </a:cubicBezTo>
                    <a:cubicBezTo>
                      <a:pt x="53" y="52"/>
                      <a:pt x="54" y="51"/>
                      <a:pt x="55" y="50"/>
                    </a:cubicBezTo>
                    <a:cubicBezTo>
                      <a:pt x="57" y="47"/>
                      <a:pt x="59" y="43"/>
                      <a:pt x="61" y="39"/>
                    </a:cubicBezTo>
                    <a:cubicBezTo>
                      <a:pt x="61" y="38"/>
                      <a:pt x="61" y="38"/>
                      <a:pt x="61" y="38"/>
                    </a:cubicBezTo>
                    <a:cubicBezTo>
                      <a:pt x="49" y="32"/>
                      <a:pt x="47" y="16"/>
                      <a:pt x="5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64" name="Freeform 189"/>
              <p:cNvSpPr>
                <a:spLocks/>
              </p:cNvSpPr>
              <p:nvPr/>
            </p:nvSpPr>
            <p:spPr bwMode="auto">
              <a:xfrm>
                <a:off x="9961563" y="2854325"/>
                <a:ext cx="47625" cy="53975"/>
              </a:xfrm>
              <a:custGeom>
                <a:avLst/>
                <a:gdLst>
                  <a:gd name="T0" fmla="*/ 1 w 15"/>
                  <a:gd name="T1" fmla="*/ 17 h 17"/>
                  <a:gd name="T2" fmla="*/ 7 w 15"/>
                  <a:gd name="T3" fmla="*/ 15 h 17"/>
                  <a:gd name="T4" fmla="*/ 15 w 15"/>
                  <a:gd name="T5" fmla="*/ 4 h 17"/>
                  <a:gd name="T6" fmla="*/ 15 w 15"/>
                  <a:gd name="T7" fmla="*/ 0 h 17"/>
                  <a:gd name="T8" fmla="*/ 13 w 15"/>
                  <a:gd name="T9" fmla="*/ 0 h 17"/>
                  <a:gd name="T10" fmla="*/ 0 w 15"/>
                  <a:gd name="T11" fmla="*/ 13 h 17"/>
                  <a:gd name="T12" fmla="*/ 0 w 15"/>
                  <a:gd name="T13" fmla="*/ 17 h 17"/>
                  <a:gd name="T14" fmla="*/ 1 w 1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 y="17"/>
                    </a:moveTo>
                    <a:cubicBezTo>
                      <a:pt x="3" y="17"/>
                      <a:pt x="5" y="16"/>
                      <a:pt x="7" y="15"/>
                    </a:cubicBezTo>
                    <a:cubicBezTo>
                      <a:pt x="11" y="13"/>
                      <a:pt x="13" y="9"/>
                      <a:pt x="15" y="4"/>
                    </a:cubicBezTo>
                    <a:cubicBezTo>
                      <a:pt x="15" y="3"/>
                      <a:pt x="15" y="1"/>
                      <a:pt x="15" y="0"/>
                    </a:cubicBezTo>
                    <a:cubicBezTo>
                      <a:pt x="14" y="0"/>
                      <a:pt x="14" y="0"/>
                      <a:pt x="13" y="0"/>
                    </a:cubicBezTo>
                    <a:cubicBezTo>
                      <a:pt x="6" y="2"/>
                      <a:pt x="2" y="6"/>
                      <a:pt x="0" y="13"/>
                    </a:cubicBezTo>
                    <a:cubicBezTo>
                      <a:pt x="0" y="14"/>
                      <a:pt x="0" y="16"/>
                      <a:pt x="0" y="17"/>
                    </a:cubicBezTo>
                    <a:cubicBezTo>
                      <a:pt x="0" y="17"/>
                      <a:pt x="0" y="17"/>
                      <a:pt x="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66" name="Group 4"/>
            <p:cNvGrpSpPr>
              <a:grpSpLocks noChangeAspect="1"/>
            </p:cNvGrpSpPr>
            <p:nvPr/>
          </p:nvGrpSpPr>
          <p:grpSpPr bwMode="auto">
            <a:xfrm>
              <a:off x="9161128" y="6265880"/>
              <a:ext cx="390756" cy="397730"/>
              <a:chOff x="-660" y="2959"/>
              <a:chExt cx="1586" cy="1576"/>
            </a:xfrm>
            <a:solidFill>
              <a:srgbClr val="00B0F0"/>
            </a:solidFill>
          </p:grpSpPr>
          <p:sp>
            <p:nvSpPr>
              <p:cNvPr id="267"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68"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69"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grpSp>
          <p:nvGrpSpPr>
            <p:cNvPr id="6" name="Group 5"/>
            <p:cNvGrpSpPr/>
            <p:nvPr/>
          </p:nvGrpSpPr>
          <p:grpSpPr>
            <a:xfrm>
              <a:off x="9998677" y="6391419"/>
              <a:ext cx="1073361" cy="199204"/>
              <a:chOff x="10183577" y="3884823"/>
              <a:chExt cx="1073361" cy="199204"/>
            </a:xfrm>
            <a:solidFill>
              <a:schemeClr val="bg1"/>
            </a:solidFill>
          </p:grpSpPr>
          <p:sp>
            <p:nvSpPr>
              <p:cNvPr id="270" name="Freeform 5"/>
              <p:cNvSpPr>
                <a:spLocks noEditPoints="1"/>
              </p:cNvSpPr>
              <p:nvPr/>
            </p:nvSpPr>
            <p:spPr bwMode="auto">
              <a:xfrm>
                <a:off x="11060845" y="3884823"/>
                <a:ext cx="196093" cy="199204"/>
              </a:xfrm>
              <a:custGeom>
                <a:avLst/>
                <a:gdLst>
                  <a:gd name="T0" fmla="*/ 315 w 315"/>
                  <a:gd name="T1" fmla="*/ 158 h 316"/>
                  <a:gd name="T2" fmla="*/ 315 w 315"/>
                  <a:gd name="T3" fmla="*/ 279 h 316"/>
                  <a:gd name="T4" fmla="*/ 289 w 315"/>
                  <a:gd name="T5" fmla="*/ 314 h 316"/>
                  <a:gd name="T6" fmla="*/ 277 w 315"/>
                  <a:gd name="T7" fmla="*/ 315 h 316"/>
                  <a:gd name="T8" fmla="*/ 128 w 315"/>
                  <a:gd name="T9" fmla="*/ 315 h 316"/>
                  <a:gd name="T10" fmla="*/ 36 w 315"/>
                  <a:gd name="T11" fmla="*/ 315 h 316"/>
                  <a:gd name="T12" fmla="*/ 1 w 315"/>
                  <a:gd name="T13" fmla="*/ 286 h 316"/>
                  <a:gd name="T14" fmla="*/ 0 w 315"/>
                  <a:gd name="T15" fmla="*/ 279 h 316"/>
                  <a:gd name="T16" fmla="*/ 0 w 315"/>
                  <a:gd name="T17" fmla="*/ 37 h 316"/>
                  <a:gd name="T18" fmla="*/ 37 w 315"/>
                  <a:gd name="T19" fmla="*/ 0 h 316"/>
                  <a:gd name="T20" fmla="*/ 278 w 315"/>
                  <a:gd name="T21" fmla="*/ 0 h 316"/>
                  <a:gd name="T22" fmla="*/ 314 w 315"/>
                  <a:gd name="T23" fmla="*/ 29 h 316"/>
                  <a:gd name="T24" fmla="*/ 315 w 315"/>
                  <a:gd name="T25" fmla="*/ 38 h 316"/>
                  <a:gd name="T26" fmla="*/ 315 w 315"/>
                  <a:gd name="T27" fmla="*/ 158 h 316"/>
                  <a:gd name="T28" fmla="*/ 36 w 315"/>
                  <a:gd name="T29" fmla="*/ 133 h 316"/>
                  <a:gd name="T30" fmla="*/ 36 w 315"/>
                  <a:gd name="T31" fmla="*/ 139 h 316"/>
                  <a:gd name="T32" fmla="*/ 36 w 315"/>
                  <a:gd name="T33" fmla="*/ 263 h 316"/>
                  <a:gd name="T34" fmla="*/ 36 w 315"/>
                  <a:gd name="T35" fmla="*/ 268 h 316"/>
                  <a:gd name="T36" fmla="*/ 47 w 315"/>
                  <a:gd name="T37" fmla="*/ 279 h 316"/>
                  <a:gd name="T38" fmla="*/ 52 w 315"/>
                  <a:gd name="T39" fmla="*/ 279 h 316"/>
                  <a:gd name="T40" fmla="*/ 264 w 315"/>
                  <a:gd name="T41" fmla="*/ 279 h 316"/>
                  <a:gd name="T42" fmla="*/ 265 w 315"/>
                  <a:gd name="T43" fmla="*/ 279 h 316"/>
                  <a:gd name="T44" fmla="*/ 279 w 315"/>
                  <a:gd name="T45" fmla="*/ 266 h 316"/>
                  <a:gd name="T46" fmla="*/ 279 w 315"/>
                  <a:gd name="T47" fmla="*/ 137 h 316"/>
                  <a:gd name="T48" fmla="*/ 278 w 315"/>
                  <a:gd name="T49" fmla="*/ 134 h 316"/>
                  <a:gd name="T50" fmla="*/ 252 w 315"/>
                  <a:gd name="T51" fmla="*/ 134 h 316"/>
                  <a:gd name="T52" fmla="*/ 235 w 315"/>
                  <a:gd name="T53" fmla="*/ 215 h 316"/>
                  <a:gd name="T54" fmla="*/ 162 w 315"/>
                  <a:gd name="T55" fmla="*/ 255 h 316"/>
                  <a:gd name="T56" fmla="*/ 90 w 315"/>
                  <a:gd name="T57" fmla="*/ 227 h 316"/>
                  <a:gd name="T58" fmla="*/ 63 w 315"/>
                  <a:gd name="T59" fmla="*/ 134 h 316"/>
                  <a:gd name="T60" fmla="*/ 59 w 315"/>
                  <a:gd name="T61" fmla="*/ 133 h 316"/>
                  <a:gd name="T62" fmla="*/ 36 w 315"/>
                  <a:gd name="T63" fmla="*/ 133 h 316"/>
                  <a:gd name="T64" fmla="*/ 97 w 315"/>
                  <a:gd name="T65" fmla="*/ 157 h 316"/>
                  <a:gd name="T66" fmla="*/ 157 w 315"/>
                  <a:gd name="T67" fmla="*/ 218 h 316"/>
                  <a:gd name="T68" fmla="*/ 218 w 315"/>
                  <a:gd name="T69" fmla="*/ 159 h 316"/>
                  <a:gd name="T70" fmla="*/ 158 w 315"/>
                  <a:gd name="T71" fmla="*/ 97 h 316"/>
                  <a:gd name="T72" fmla="*/ 97 w 315"/>
                  <a:gd name="T73" fmla="*/ 157 h 316"/>
                  <a:gd name="T74" fmla="*/ 249 w 315"/>
                  <a:gd name="T75" fmla="*/ 97 h 316"/>
                  <a:gd name="T76" fmla="*/ 265 w 315"/>
                  <a:gd name="T77" fmla="*/ 97 h 316"/>
                  <a:gd name="T78" fmla="*/ 266 w 315"/>
                  <a:gd name="T79" fmla="*/ 97 h 316"/>
                  <a:gd name="T80" fmla="*/ 279 w 315"/>
                  <a:gd name="T81" fmla="*/ 84 h 316"/>
                  <a:gd name="T82" fmla="*/ 279 w 315"/>
                  <a:gd name="T83" fmla="*/ 49 h 316"/>
                  <a:gd name="T84" fmla="*/ 266 w 315"/>
                  <a:gd name="T85" fmla="*/ 36 h 316"/>
                  <a:gd name="T86" fmla="*/ 231 w 315"/>
                  <a:gd name="T87" fmla="*/ 36 h 316"/>
                  <a:gd name="T88" fmla="*/ 218 w 315"/>
                  <a:gd name="T89" fmla="*/ 50 h 316"/>
                  <a:gd name="T90" fmla="*/ 218 w 315"/>
                  <a:gd name="T91" fmla="*/ 84 h 316"/>
                  <a:gd name="T92" fmla="*/ 231 w 315"/>
                  <a:gd name="T93" fmla="*/ 97 h 316"/>
                  <a:gd name="T94" fmla="*/ 249 w 315"/>
                  <a:gd name="T95" fmla="*/ 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316">
                    <a:moveTo>
                      <a:pt x="315" y="158"/>
                    </a:moveTo>
                    <a:cubicBezTo>
                      <a:pt x="315" y="198"/>
                      <a:pt x="315" y="239"/>
                      <a:pt x="315" y="279"/>
                    </a:cubicBezTo>
                    <a:cubicBezTo>
                      <a:pt x="315" y="295"/>
                      <a:pt x="305" y="309"/>
                      <a:pt x="289" y="314"/>
                    </a:cubicBezTo>
                    <a:cubicBezTo>
                      <a:pt x="286" y="315"/>
                      <a:pt x="281" y="315"/>
                      <a:pt x="277" y="315"/>
                    </a:cubicBezTo>
                    <a:cubicBezTo>
                      <a:pt x="227" y="315"/>
                      <a:pt x="178" y="315"/>
                      <a:pt x="128" y="315"/>
                    </a:cubicBezTo>
                    <a:cubicBezTo>
                      <a:pt x="97" y="315"/>
                      <a:pt x="67" y="315"/>
                      <a:pt x="36" y="315"/>
                    </a:cubicBezTo>
                    <a:cubicBezTo>
                      <a:pt x="21" y="316"/>
                      <a:pt x="4" y="304"/>
                      <a:pt x="1" y="286"/>
                    </a:cubicBezTo>
                    <a:cubicBezTo>
                      <a:pt x="0" y="284"/>
                      <a:pt x="0" y="281"/>
                      <a:pt x="0" y="279"/>
                    </a:cubicBezTo>
                    <a:cubicBezTo>
                      <a:pt x="0" y="198"/>
                      <a:pt x="0" y="118"/>
                      <a:pt x="0" y="37"/>
                    </a:cubicBezTo>
                    <a:cubicBezTo>
                      <a:pt x="0" y="17"/>
                      <a:pt x="16" y="0"/>
                      <a:pt x="37" y="0"/>
                    </a:cubicBezTo>
                    <a:cubicBezTo>
                      <a:pt x="117" y="0"/>
                      <a:pt x="198" y="0"/>
                      <a:pt x="278" y="0"/>
                    </a:cubicBezTo>
                    <a:cubicBezTo>
                      <a:pt x="295" y="0"/>
                      <a:pt x="311" y="11"/>
                      <a:pt x="314" y="29"/>
                    </a:cubicBezTo>
                    <a:cubicBezTo>
                      <a:pt x="315" y="32"/>
                      <a:pt x="315" y="35"/>
                      <a:pt x="315" y="38"/>
                    </a:cubicBezTo>
                    <a:cubicBezTo>
                      <a:pt x="315" y="78"/>
                      <a:pt x="315" y="118"/>
                      <a:pt x="315" y="158"/>
                    </a:cubicBezTo>
                    <a:close/>
                    <a:moveTo>
                      <a:pt x="36" y="133"/>
                    </a:moveTo>
                    <a:cubicBezTo>
                      <a:pt x="36" y="136"/>
                      <a:pt x="36" y="137"/>
                      <a:pt x="36" y="139"/>
                    </a:cubicBezTo>
                    <a:cubicBezTo>
                      <a:pt x="36" y="181"/>
                      <a:pt x="36" y="222"/>
                      <a:pt x="36" y="263"/>
                    </a:cubicBezTo>
                    <a:cubicBezTo>
                      <a:pt x="36" y="265"/>
                      <a:pt x="36" y="267"/>
                      <a:pt x="36" y="268"/>
                    </a:cubicBezTo>
                    <a:cubicBezTo>
                      <a:pt x="37" y="274"/>
                      <a:pt x="41" y="278"/>
                      <a:pt x="47" y="279"/>
                    </a:cubicBezTo>
                    <a:cubicBezTo>
                      <a:pt x="48" y="279"/>
                      <a:pt x="50" y="279"/>
                      <a:pt x="52" y="279"/>
                    </a:cubicBezTo>
                    <a:cubicBezTo>
                      <a:pt x="122" y="279"/>
                      <a:pt x="193" y="279"/>
                      <a:pt x="264" y="279"/>
                    </a:cubicBezTo>
                    <a:cubicBezTo>
                      <a:pt x="264" y="279"/>
                      <a:pt x="265" y="279"/>
                      <a:pt x="265" y="279"/>
                    </a:cubicBezTo>
                    <a:cubicBezTo>
                      <a:pt x="274" y="279"/>
                      <a:pt x="279" y="274"/>
                      <a:pt x="279" y="266"/>
                    </a:cubicBezTo>
                    <a:cubicBezTo>
                      <a:pt x="279" y="223"/>
                      <a:pt x="279" y="180"/>
                      <a:pt x="279" y="137"/>
                    </a:cubicBezTo>
                    <a:cubicBezTo>
                      <a:pt x="279" y="136"/>
                      <a:pt x="278" y="135"/>
                      <a:pt x="278" y="134"/>
                    </a:cubicBezTo>
                    <a:cubicBezTo>
                      <a:pt x="269" y="134"/>
                      <a:pt x="261" y="134"/>
                      <a:pt x="252" y="134"/>
                    </a:cubicBezTo>
                    <a:cubicBezTo>
                      <a:pt x="258" y="163"/>
                      <a:pt x="254" y="191"/>
                      <a:pt x="235" y="215"/>
                    </a:cubicBezTo>
                    <a:cubicBezTo>
                      <a:pt x="217" y="240"/>
                      <a:pt x="193" y="253"/>
                      <a:pt x="162" y="255"/>
                    </a:cubicBezTo>
                    <a:cubicBezTo>
                      <a:pt x="134" y="256"/>
                      <a:pt x="109" y="247"/>
                      <a:pt x="90" y="227"/>
                    </a:cubicBezTo>
                    <a:cubicBezTo>
                      <a:pt x="64" y="201"/>
                      <a:pt x="56" y="170"/>
                      <a:pt x="63" y="134"/>
                    </a:cubicBezTo>
                    <a:cubicBezTo>
                      <a:pt x="62" y="134"/>
                      <a:pt x="60" y="133"/>
                      <a:pt x="59" y="133"/>
                    </a:cubicBezTo>
                    <a:cubicBezTo>
                      <a:pt x="52" y="133"/>
                      <a:pt x="44" y="133"/>
                      <a:pt x="36" y="133"/>
                    </a:cubicBezTo>
                    <a:close/>
                    <a:moveTo>
                      <a:pt x="97" y="157"/>
                    </a:moveTo>
                    <a:cubicBezTo>
                      <a:pt x="96" y="190"/>
                      <a:pt x="123" y="218"/>
                      <a:pt x="157" y="218"/>
                    </a:cubicBezTo>
                    <a:cubicBezTo>
                      <a:pt x="190" y="219"/>
                      <a:pt x="217" y="192"/>
                      <a:pt x="218" y="159"/>
                    </a:cubicBezTo>
                    <a:cubicBezTo>
                      <a:pt x="219" y="126"/>
                      <a:pt x="192" y="98"/>
                      <a:pt x="158" y="97"/>
                    </a:cubicBezTo>
                    <a:cubicBezTo>
                      <a:pt x="125" y="96"/>
                      <a:pt x="97" y="123"/>
                      <a:pt x="97" y="157"/>
                    </a:cubicBezTo>
                    <a:close/>
                    <a:moveTo>
                      <a:pt x="249" y="97"/>
                    </a:moveTo>
                    <a:cubicBezTo>
                      <a:pt x="254" y="97"/>
                      <a:pt x="259" y="97"/>
                      <a:pt x="265" y="97"/>
                    </a:cubicBezTo>
                    <a:cubicBezTo>
                      <a:pt x="265" y="97"/>
                      <a:pt x="265" y="97"/>
                      <a:pt x="266" y="97"/>
                    </a:cubicBezTo>
                    <a:cubicBezTo>
                      <a:pt x="274" y="97"/>
                      <a:pt x="279" y="92"/>
                      <a:pt x="279" y="84"/>
                    </a:cubicBezTo>
                    <a:cubicBezTo>
                      <a:pt x="279" y="72"/>
                      <a:pt x="279" y="61"/>
                      <a:pt x="279" y="49"/>
                    </a:cubicBezTo>
                    <a:cubicBezTo>
                      <a:pt x="279" y="41"/>
                      <a:pt x="274" y="37"/>
                      <a:pt x="266" y="36"/>
                    </a:cubicBezTo>
                    <a:cubicBezTo>
                      <a:pt x="254" y="36"/>
                      <a:pt x="243" y="36"/>
                      <a:pt x="231" y="36"/>
                    </a:cubicBezTo>
                    <a:cubicBezTo>
                      <a:pt x="223" y="37"/>
                      <a:pt x="218" y="41"/>
                      <a:pt x="218" y="50"/>
                    </a:cubicBezTo>
                    <a:cubicBezTo>
                      <a:pt x="218" y="61"/>
                      <a:pt x="218" y="72"/>
                      <a:pt x="218" y="84"/>
                    </a:cubicBezTo>
                    <a:cubicBezTo>
                      <a:pt x="218" y="92"/>
                      <a:pt x="223" y="97"/>
                      <a:pt x="231" y="97"/>
                    </a:cubicBezTo>
                    <a:cubicBezTo>
                      <a:pt x="237" y="97"/>
                      <a:pt x="243" y="97"/>
                      <a:pt x="249"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685621" eaLnBrk="1" fontAlgn="auto" latinLnBrk="0" hangingPunct="1">
                  <a:lnSpc>
                    <a:spcPct val="100000"/>
                  </a:lnSpc>
                  <a:spcBef>
                    <a:spcPts val="0"/>
                  </a:spcBef>
                  <a:spcAft>
                    <a:spcPts val="0"/>
                  </a:spcAft>
                  <a:buClrTx/>
                  <a:buSzTx/>
                  <a:buFontTx/>
                  <a:buNone/>
                  <a:tabLst/>
                  <a:defRPr/>
                </a:pPr>
                <a:endParaRPr kumimoji="0" lang="en-US" sz="1299" b="0" i="0" u="none" strike="noStrike" kern="0" cap="none" spc="0" normalizeH="0" baseline="0" noProof="0">
                  <a:ln>
                    <a:noFill/>
                  </a:ln>
                  <a:solidFill>
                    <a:schemeClr val="bg1"/>
                  </a:solidFill>
                  <a:effectLst/>
                  <a:uLnTx/>
                  <a:uFillTx/>
                  <a:latin typeface="Segoe UI"/>
                </a:endParaRPr>
              </a:p>
            </p:txBody>
          </p:sp>
          <p:sp>
            <p:nvSpPr>
              <p:cNvPr id="271" name="Freeform 9"/>
              <p:cNvSpPr>
                <a:spLocks noEditPoints="1"/>
              </p:cNvSpPr>
              <p:nvPr/>
            </p:nvSpPr>
            <p:spPr bwMode="auto">
              <a:xfrm>
                <a:off x="10768941" y="3885600"/>
                <a:ext cx="196093" cy="197648"/>
              </a:xfrm>
              <a:custGeom>
                <a:avLst/>
                <a:gdLst>
                  <a:gd name="T0" fmla="*/ 315 w 315"/>
                  <a:gd name="T1" fmla="*/ 158 h 316"/>
                  <a:gd name="T2" fmla="*/ 315 w 315"/>
                  <a:gd name="T3" fmla="*/ 38 h 316"/>
                  <a:gd name="T4" fmla="*/ 314 w 315"/>
                  <a:gd name="T5" fmla="*/ 29 h 316"/>
                  <a:gd name="T6" fmla="*/ 278 w 315"/>
                  <a:gd name="T7" fmla="*/ 0 h 316"/>
                  <a:gd name="T8" fmla="*/ 37 w 315"/>
                  <a:gd name="T9" fmla="*/ 0 h 316"/>
                  <a:gd name="T10" fmla="*/ 0 w 315"/>
                  <a:gd name="T11" fmla="*/ 37 h 316"/>
                  <a:gd name="T12" fmla="*/ 0 w 315"/>
                  <a:gd name="T13" fmla="*/ 279 h 316"/>
                  <a:gd name="T14" fmla="*/ 0 w 315"/>
                  <a:gd name="T15" fmla="*/ 286 h 316"/>
                  <a:gd name="T16" fmla="*/ 36 w 315"/>
                  <a:gd name="T17" fmla="*/ 316 h 316"/>
                  <a:gd name="T18" fmla="*/ 128 w 315"/>
                  <a:gd name="T19" fmla="*/ 316 h 316"/>
                  <a:gd name="T20" fmla="*/ 277 w 315"/>
                  <a:gd name="T21" fmla="*/ 315 h 316"/>
                  <a:gd name="T22" fmla="*/ 289 w 315"/>
                  <a:gd name="T23" fmla="*/ 314 h 316"/>
                  <a:gd name="T24" fmla="*/ 315 w 315"/>
                  <a:gd name="T25" fmla="*/ 280 h 316"/>
                  <a:gd name="T26" fmla="*/ 315 w 315"/>
                  <a:gd name="T27" fmla="*/ 158 h 316"/>
                  <a:gd name="T28" fmla="*/ 96 w 315"/>
                  <a:gd name="T29" fmla="*/ 263 h 316"/>
                  <a:gd name="T30" fmla="*/ 49 w 315"/>
                  <a:gd name="T31" fmla="*/ 264 h 316"/>
                  <a:gd name="T32" fmla="*/ 49 w 315"/>
                  <a:gd name="T33" fmla="*/ 121 h 316"/>
                  <a:gd name="T34" fmla="*/ 96 w 315"/>
                  <a:gd name="T35" fmla="*/ 121 h 316"/>
                  <a:gd name="T36" fmla="*/ 96 w 315"/>
                  <a:gd name="T37" fmla="*/ 263 h 316"/>
                  <a:gd name="T38" fmla="*/ 82 w 315"/>
                  <a:gd name="T39" fmla="*/ 100 h 316"/>
                  <a:gd name="T40" fmla="*/ 74 w 315"/>
                  <a:gd name="T41" fmla="*/ 101 h 316"/>
                  <a:gd name="T42" fmla="*/ 57 w 315"/>
                  <a:gd name="T43" fmla="*/ 97 h 316"/>
                  <a:gd name="T44" fmla="*/ 47 w 315"/>
                  <a:gd name="T45" fmla="*/ 73 h 316"/>
                  <a:gd name="T46" fmla="*/ 62 w 315"/>
                  <a:gd name="T47" fmla="*/ 54 h 316"/>
                  <a:gd name="T48" fmla="*/ 82 w 315"/>
                  <a:gd name="T49" fmla="*/ 53 h 316"/>
                  <a:gd name="T50" fmla="*/ 100 w 315"/>
                  <a:gd name="T51" fmla="*/ 77 h 316"/>
                  <a:gd name="T52" fmla="*/ 82 w 315"/>
                  <a:gd name="T53" fmla="*/ 100 h 316"/>
                  <a:gd name="T54" fmla="*/ 268 w 315"/>
                  <a:gd name="T55" fmla="*/ 261 h 316"/>
                  <a:gd name="T56" fmla="*/ 268 w 315"/>
                  <a:gd name="T57" fmla="*/ 264 h 316"/>
                  <a:gd name="T58" fmla="*/ 221 w 315"/>
                  <a:gd name="T59" fmla="*/ 264 h 316"/>
                  <a:gd name="T60" fmla="*/ 221 w 315"/>
                  <a:gd name="T61" fmla="*/ 260 h 316"/>
                  <a:gd name="T62" fmla="*/ 221 w 315"/>
                  <a:gd name="T63" fmla="*/ 187 h 316"/>
                  <a:gd name="T64" fmla="*/ 219 w 315"/>
                  <a:gd name="T65" fmla="*/ 171 h 316"/>
                  <a:gd name="T66" fmla="*/ 212 w 315"/>
                  <a:gd name="T67" fmla="*/ 161 h 316"/>
                  <a:gd name="T68" fmla="*/ 193 w 315"/>
                  <a:gd name="T69" fmla="*/ 155 h 316"/>
                  <a:gd name="T70" fmla="*/ 171 w 315"/>
                  <a:gd name="T71" fmla="*/ 181 h 316"/>
                  <a:gd name="T72" fmla="*/ 171 w 315"/>
                  <a:gd name="T73" fmla="*/ 194 h 316"/>
                  <a:gd name="T74" fmla="*/ 171 w 315"/>
                  <a:gd name="T75" fmla="*/ 260 h 316"/>
                  <a:gd name="T76" fmla="*/ 171 w 315"/>
                  <a:gd name="T77" fmla="*/ 264 h 316"/>
                  <a:gd name="T78" fmla="*/ 123 w 315"/>
                  <a:gd name="T79" fmla="*/ 264 h 316"/>
                  <a:gd name="T80" fmla="*/ 123 w 315"/>
                  <a:gd name="T81" fmla="*/ 121 h 316"/>
                  <a:gd name="T82" fmla="*/ 171 w 315"/>
                  <a:gd name="T83" fmla="*/ 121 h 316"/>
                  <a:gd name="T84" fmla="*/ 171 w 315"/>
                  <a:gd name="T85" fmla="*/ 130 h 316"/>
                  <a:gd name="T86" fmla="*/ 171 w 315"/>
                  <a:gd name="T87" fmla="*/ 140 h 316"/>
                  <a:gd name="T88" fmla="*/ 173 w 315"/>
                  <a:gd name="T89" fmla="*/ 138 h 316"/>
                  <a:gd name="T90" fmla="*/ 205 w 315"/>
                  <a:gd name="T91" fmla="*/ 118 h 316"/>
                  <a:gd name="T92" fmla="*/ 248 w 315"/>
                  <a:gd name="T93" fmla="*/ 129 h 316"/>
                  <a:gd name="T94" fmla="*/ 265 w 315"/>
                  <a:gd name="T95" fmla="*/ 157 h 316"/>
                  <a:gd name="T96" fmla="*/ 268 w 315"/>
                  <a:gd name="T97" fmla="*/ 181 h 316"/>
                  <a:gd name="T98" fmla="*/ 268 w 315"/>
                  <a:gd name="T99" fmla="*/ 26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316">
                    <a:moveTo>
                      <a:pt x="315" y="158"/>
                    </a:moveTo>
                    <a:cubicBezTo>
                      <a:pt x="315" y="118"/>
                      <a:pt x="315" y="78"/>
                      <a:pt x="315" y="38"/>
                    </a:cubicBezTo>
                    <a:cubicBezTo>
                      <a:pt x="315" y="35"/>
                      <a:pt x="315" y="32"/>
                      <a:pt x="314" y="29"/>
                    </a:cubicBezTo>
                    <a:cubicBezTo>
                      <a:pt x="311" y="12"/>
                      <a:pt x="295" y="0"/>
                      <a:pt x="278" y="0"/>
                    </a:cubicBezTo>
                    <a:cubicBezTo>
                      <a:pt x="198" y="0"/>
                      <a:pt x="117" y="0"/>
                      <a:pt x="37" y="0"/>
                    </a:cubicBezTo>
                    <a:cubicBezTo>
                      <a:pt x="16" y="0"/>
                      <a:pt x="0" y="17"/>
                      <a:pt x="0" y="37"/>
                    </a:cubicBezTo>
                    <a:cubicBezTo>
                      <a:pt x="0" y="118"/>
                      <a:pt x="0" y="198"/>
                      <a:pt x="0" y="279"/>
                    </a:cubicBezTo>
                    <a:cubicBezTo>
                      <a:pt x="0" y="281"/>
                      <a:pt x="0" y="284"/>
                      <a:pt x="0" y="286"/>
                    </a:cubicBezTo>
                    <a:cubicBezTo>
                      <a:pt x="4" y="305"/>
                      <a:pt x="21" y="316"/>
                      <a:pt x="36" y="316"/>
                    </a:cubicBezTo>
                    <a:cubicBezTo>
                      <a:pt x="67" y="315"/>
                      <a:pt x="97" y="316"/>
                      <a:pt x="128" y="316"/>
                    </a:cubicBezTo>
                    <a:cubicBezTo>
                      <a:pt x="177" y="316"/>
                      <a:pt x="227" y="316"/>
                      <a:pt x="277" y="315"/>
                    </a:cubicBezTo>
                    <a:cubicBezTo>
                      <a:pt x="281" y="315"/>
                      <a:pt x="286" y="315"/>
                      <a:pt x="289" y="314"/>
                    </a:cubicBezTo>
                    <a:cubicBezTo>
                      <a:pt x="305" y="309"/>
                      <a:pt x="315" y="296"/>
                      <a:pt x="315" y="280"/>
                    </a:cubicBezTo>
                    <a:cubicBezTo>
                      <a:pt x="315" y="239"/>
                      <a:pt x="315" y="199"/>
                      <a:pt x="315" y="158"/>
                    </a:cubicBezTo>
                    <a:close/>
                    <a:moveTo>
                      <a:pt x="96" y="263"/>
                    </a:moveTo>
                    <a:cubicBezTo>
                      <a:pt x="94" y="264"/>
                      <a:pt x="57" y="264"/>
                      <a:pt x="49" y="264"/>
                    </a:cubicBezTo>
                    <a:cubicBezTo>
                      <a:pt x="49" y="216"/>
                      <a:pt x="49" y="169"/>
                      <a:pt x="49" y="121"/>
                    </a:cubicBezTo>
                    <a:cubicBezTo>
                      <a:pt x="52" y="121"/>
                      <a:pt x="93" y="121"/>
                      <a:pt x="96" y="121"/>
                    </a:cubicBezTo>
                    <a:cubicBezTo>
                      <a:pt x="96" y="169"/>
                      <a:pt x="96" y="216"/>
                      <a:pt x="96" y="263"/>
                    </a:cubicBezTo>
                    <a:close/>
                    <a:moveTo>
                      <a:pt x="82" y="100"/>
                    </a:moveTo>
                    <a:cubicBezTo>
                      <a:pt x="79" y="101"/>
                      <a:pt x="76" y="101"/>
                      <a:pt x="74" y="101"/>
                    </a:cubicBezTo>
                    <a:cubicBezTo>
                      <a:pt x="67" y="101"/>
                      <a:pt x="61" y="100"/>
                      <a:pt x="57" y="97"/>
                    </a:cubicBezTo>
                    <a:cubicBezTo>
                      <a:pt x="48" y="91"/>
                      <a:pt x="45" y="82"/>
                      <a:pt x="47" y="73"/>
                    </a:cubicBezTo>
                    <a:cubicBezTo>
                      <a:pt x="48" y="63"/>
                      <a:pt x="54" y="57"/>
                      <a:pt x="62" y="54"/>
                    </a:cubicBezTo>
                    <a:cubicBezTo>
                      <a:pt x="69" y="51"/>
                      <a:pt x="76" y="51"/>
                      <a:pt x="82" y="53"/>
                    </a:cubicBezTo>
                    <a:cubicBezTo>
                      <a:pt x="93" y="56"/>
                      <a:pt x="100" y="66"/>
                      <a:pt x="100" y="77"/>
                    </a:cubicBezTo>
                    <a:cubicBezTo>
                      <a:pt x="100" y="88"/>
                      <a:pt x="93" y="97"/>
                      <a:pt x="82" y="100"/>
                    </a:cubicBezTo>
                    <a:close/>
                    <a:moveTo>
                      <a:pt x="268" y="261"/>
                    </a:moveTo>
                    <a:cubicBezTo>
                      <a:pt x="268" y="262"/>
                      <a:pt x="268" y="263"/>
                      <a:pt x="268" y="264"/>
                    </a:cubicBezTo>
                    <a:cubicBezTo>
                      <a:pt x="252" y="264"/>
                      <a:pt x="237" y="264"/>
                      <a:pt x="221" y="264"/>
                    </a:cubicBezTo>
                    <a:cubicBezTo>
                      <a:pt x="221" y="263"/>
                      <a:pt x="221" y="261"/>
                      <a:pt x="221" y="260"/>
                    </a:cubicBezTo>
                    <a:cubicBezTo>
                      <a:pt x="221" y="236"/>
                      <a:pt x="221" y="211"/>
                      <a:pt x="221" y="187"/>
                    </a:cubicBezTo>
                    <a:cubicBezTo>
                      <a:pt x="221" y="182"/>
                      <a:pt x="220" y="177"/>
                      <a:pt x="219" y="171"/>
                    </a:cubicBezTo>
                    <a:cubicBezTo>
                      <a:pt x="217" y="167"/>
                      <a:pt x="215" y="164"/>
                      <a:pt x="212" y="161"/>
                    </a:cubicBezTo>
                    <a:cubicBezTo>
                      <a:pt x="207" y="156"/>
                      <a:pt x="200" y="154"/>
                      <a:pt x="193" y="155"/>
                    </a:cubicBezTo>
                    <a:cubicBezTo>
                      <a:pt x="180" y="157"/>
                      <a:pt x="171" y="168"/>
                      <a:pt x="171" y="181"/>
                    </a:cubicBezTo>
                    <a:cubicBezTo>
                      <a:pt x="171" y="185"/>
                      <a:pt x="171" y="190"/>
                      <a:pt x="171" y="194"/>
                    </a:cubicBezTo>
                    <a:cubicBezTo>
                      <a:pt x="171" y="216"/>
                      <a:pt x="171" y="238"/>
                      <a:pt x="171" y="260"/>
                    </a:cubicBezTo>
                    <a:cubicBezTo>
                      <a:pt x="171" y="261"/>
                      <a:pt x="171" y="262"/>
                      <a:pt x="171" y="264"/>
                    </a:cubicBezTo>
                    <a:cubicBezTo>
                      <a:pt x="155" y="264"/>
                      <a:pt x="139" y="264"/>
                      <a:pt x="123" y="264"/>
                    </a:cubicBezTo>
                    <a:cubicBezTo>
                      <a:pt x="123" y="216"/>
                      <a:pt x="123" y="169"/>
                      <a:pt x="123" y="121"/>
                    </a:cubicBezTo>
                    <a:cubicBezTo>
                      <a:pt x="139" y="121"/>
                      <a:pt x="155" y="121"/>
                      <a:pt x="171" y="121"/>
                    </a:cubicBezTo>
                    <a:cubicBezTo>
                      <a:pt x="171" y="124"/>
                      <a:pt x="171" y="127"/>
                      <a:pt x="171" y="130"/>
                    </a:cubicBezTo>
                    <a:cubicBezTo>
                      <a:pt x="171" y="133"/>
                      <a:pt x="171" y="137"/>
                      <a:pt x="171" y="140"/>
                    </a:cubicBezTo>
                    <a:cubicBezTo>
                      <a:pt x="172" y="139"/>
                      <a:pt x="172" y="139"/>
                      <a:pt x="173" y="138"/>
                    </a:cubicBezTo>
                    <a:cubicBezTo>
                      <a:pt x="181" y="127"/>
                      <a:pt x="191" y="120"/>
                      <a:pt x="205" y="118"/>
                    </a:cubicBezTo>
                    <a:cubicBezTo>
                      <a:pt x="220" y="116"/>
                      <a:pt x="235" y="119"/>
                      <a:pt x="248" y="129"/>
                    </a:cubicBezTo>
                    <a:cubicBezTo>
                      <a:pt x="257" y="136"/>
                      <a:pt x="262" y="146"/>
                      <a:pt x="265" y="157"/>
                    </a:cubicBezTo>
                    <a:cubicBezTo>
                      <a:pt x="267" y="165"/>
                      <a:pt x="268" y="173"/>
                      <a:pt x="268" y="181"/>
                    </a:cubicBezTo>
                    <a:cubicBezTo>
                      <a:pt x="268" y="207"/>
                      <a:pt x="268" y="234"/>
                      <a:pt x="26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685621" eaLnBrk="1" fontAlgn="auto" latinLnBrk="0" hangingPunct="1">
                  <a:lnSpc>
                    <a:spcPct val="100000"/>
                  </a:lnSpc>
                  <a:spcBef>
                    <a:spcPts val="0"/>
                  </a:spcBef>
                  <a:spcAft>
                    <a:spcPts val="0"/>
                  </a:spcAft>
                  <a:buClrTx/>
                  <a:buSzTx/>
                  <a:buFontTx/>
                  <a:buNone/>
                  <a:tabLst/>
                  <a:defRPr/>
                </a:pPr>
                <a:endParaRPr kumimoji="0" lang="en-US" sz="1299" b="0" i="0" u="none" strike="noStrike" kern="0" cap="none" spc="0" normalizeH="0" baseline="0" noProof="0">
                  <a:ln>
                    <a:noFill/>
                  </a:ln>
                  <a:solidFill>
                    <a:schemeClr val="bg1"/>
                  </a:solidFill>
                  <a:effectLst/>
                  <a:uLnTx/>
                  <a:uFillTx/>
                  <a:latin typeface="Segoe UI"/>
                </a:endParaRPr>
              </a:p>
            </p:txBody>
          </p:sp>
          <p:sp>
            <p:nvSpPr>
              <p:cNvPr id="272" name="Freeform 13"/>
              <p:cNvSpPr>
                <a:spLocks noEditPoints="1"/>
              </p:cNvSpPr>
              <p:nvPr/>
            </p:nvSpPr>
            <p:spPr bwMode="auto">
              <a:xfrm>
                <a:off x="10477038" y="3885600"/>
                <a:ext cx="196093" cy="197648"/>
              </a:xfrm>
              <a:custGeom>
                <a:avLst/>
                <a:gdLst>
                  <a:gd name="T0" fmla="*/ 315 w 315"/>
                  <a:gd name="T1" fmla="*/ 158 h 316"/>
                  <a:gd name="T2" fmla="*/ 315 w 315"/>
                  <a:gd name="T3" fmla="*/ 38 h 316"/>
                  <a:gd name="T4" fmla="*/ 315 w 315"/>
                  <a:gd name="T5" fmla="*/ 29 h 316"/>
                  <a:gd name="T6" fmla="*/ 278 w 315"/>
                  <a:gd name="T7" fmla="*/ 0 h 316"/>
                  <a:gd name="T8" fmla="*/ 37 w 315"/>
                  <a:gd name="T9" fmla="*/ 0 h 316"/>
                  <a:gd name="T10" fmla="*/ 0 w 315"/>
                  <a:gd name="T11" fmla="*/ 37 h 316"/>
                  <a:gd name="T12" fmla="*/ 0 w 315"/>
                  <a:gd name="T13" fmla="*/ 279 h 316"/>
                  <a:gd name="T14" fmla="*/ 1 w 315"/>
                  <a:gd name="T15" fmla="*/ 286 h 316"/>
                  <a:gd name="T16" fmla="*/ 37 w 315"/>
                  <a:gd name="T17" fmla="*/ 316 h 316"/>
                  <a:gd name="T18" fmla="*/ 128 w 315"/>
                  <a:gd name="T19" fmla="*/ 316 h 316"/>
                  <a:gd name="T20" fmla="*/ 278 w 315"/>
                  <a:gd name="T21" fmla="*/ 315 h 316"/>
                  <a:gd name="T22" fmla="*/ 290 w 315"/>
                  <a:gd name="T23" fmla="*/ 314 h 316"/>
                  <a:gd name="T24" fmla="*/ 315 w 315"/>
                  <a:gd name="T25" fmla="*/ 280 h 316"/>
                  <a:gd name="T26" fmla="*/ 315 w 315"/>
                  <a:gd name="T27" fmla="*/ 158 h 316"/>
                  <a:gd name="T28" fmla="*/ 277 w 315"/>
                  <a:gd name="T29" fmla="*/ 86 h 316"/>
                  <a:gd name="T30" fmla="*/ 257 w 315"/>
                  <a:gd name="T31" fmla="*/ 106 h 316"/>
                  <a:gd name="T32" fmla="*/ 254 w 315"/>
                  <a:gd name="T33" fmla="*/ 112 h 316"/>
                  <a:gd name="T34" fmla="*/ 194 w 315"/>
                  <a:gd name="T35" fmla="*/ 232 h 316"/>
                  <a:gd name="T36" fmla="*/ 129 w 315"/>
                  <a:gd name="T37" fmla="*/ 256 h 316"/>
                  <a:gd name="T38" fmla="*/ 42 w 315"/>
                  <a:gd name="T39" fmla="*/ 238 h 316"/>
                  <a:gd name="T40" fmla="*/ 37 w 315"/>
                  <a:gd name="T41" fmla="*/ 235 h 316"/>
                  <a:gd name="T42" fmla="*/ 109 w 315"/>
                  <a:gd name="T43" fmla="*/ 214 h 316"/>
                  <a:gd name="T44" fmla="*/ 63 w 315"/>
                  <a:gd name="T45" fmla="*/ 179 h 316"/>
                  <a:gd name="T46" fmla="*/ 84 w 315"/>
                  <a:gd name="T47" fmla="*/ 178 h 316"/>
                  <a:gd name="T48" fmla="*/ 51 w 315"/>
                  <a:gd name="T49" fmla="*/ 151 h 316"/>
                  <a:gd name="T50" fmla="*/ 46 w 315"/>
                  <a:gd name="T51" fmla="*/ 129 h 316"/>
                  <a:gd name="T52" fmla="*/ 67 w 315"/>
                  <a:gd name="T53" fmla="*/ 134 h 316"/>
                  <a:gd name="T54" fmla="*/ 46 w 315"/>
                  <a:gd name="T55" fmla="*/ 96 h 316"/>
                  <a:gd name="T56" fmla="*/ 53 w 315"/>
                  <a:gd name="T57" fmla="*/ 69 h 316"/>
                  <a:gd name="T58" fmla="*/ 155 w 315"/>
                  <a:gd name="T59" fmla="*/ 120 h 316"/>
                  <a:gd name="T60" fmla="*/ 155 w 315"/>
                  <a:gd name="T61" fmla="*/ 115 h 316"/>
                  <a:gd name="T62" fmla="*/ 197 w 315"/>
                  <a:gd name="T63" fmla="*/ 60 h 316"/>
                  <a:gd name="T64" fmla="*/ 238 w 315"/>
                  <a:gd name="T65" fmla="*/ 73 h 316"/>
                  <a:gd name="T66" fmla="*/ 244 w 315"/>
                  <a:gd name="T67" fmla="*/ 74 h 316"/>
                  <a:gd name="T68" fmla="*/ 268 w 315"/>
                  <a:gd name="T69" fmla="*/ 65 h 316"/>
                  <a:gd name="T70" fmla="*/ 272 w 315"/>
                  <a:gd name="T71" fmla="*/ 63 h 316"/>
                  <a:gd name="T72" fmla="*/ 252 w 315"/>
                  <a:gd name="T73" fmla="*/ 90 h 316"/>
                  <a:gd name="T74" fmla="*/ 261 w 315"/>
                  <a:gd name="T75" fmla="*/ 89 h 316"/>
                  <a:gd name="T76" fmla="*/ 269 w 315"/>
                  <a:gd name="T77" fmla="*/ 86 h 316"/>
                  <a:gd name="T78" fmla="*/ 278 w 315"/>
                  <a:gd name="T79" fmla="*/ 83 h 316"/>
                  <a:gd name="T80" fmla="*/ 277 w 315"/>
                  <a:gd name="T81" fmla="*/ 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316">
                    <a:moveTo>
                      <a:pt x="315" y="158"/>
                    </a:moveTo>
                    <a:cubicBezTo>
                      <a:pt x="315" y="118"/>
                      <a:pt x="315" y="78"/>
                      <a:pt x="315" y="38"/>
                    </a:cubicBezTo>
                    <a:cubicBezTo>
                      <a:pt x="315" y="35"/>
                      <a:pt x="315" y="32"/>
                      <a:pt x="315" y="29"/>
                    </a:cubicBezTo>
                    <a:cubicBezTo>
                      <a:pt x="311" y="12"/>
                      <a:pt x="295" y="0"/>
                      <a:pt x="278" y="0"/>
                    </a:cubicBezTo>
                    <a:cubicBezTo>
                      <a:pt x="198" y="0"/>
                      <a:pt x="117" y="0"/>
                      <a:pt x="37" y="0"/>
                    </a:cubicBezTo>
                    <a:cubicBezTo>
                      <a:pt x="17" y="0"/>
                      <a:pt x="0" y="17"/>
                      <a:pt x="0" y="37"/>
                    </a:cubicBezTo>
                    <a:cubicBezTo>
                      <a:pt x="0" y="118"/>
                      <a:pt x="0" y="198"/>
                      <a:pt x="0" y="279"/>
                    </a:cubicBezTo>
                    <a:cubicBezTo>
                      <a:pt x="0" y="281"/>
                      <a:pt x="0" y="284"/>
                      <a:pt x="1" y="286"/>
                    </a:cubicBezTo>
                    <a:cubicBezTo>
                      <a:pt x="4" y="305"/>
                      <a:pt x="21" y="316"/>
                      <a:pt x="37" y="316"/>
                    </a:cubicBezTo>
                    <a:cubicBezTo>
                      <a:pt x="67" y="315"/>
                      <a:pt x="97" y="316"/>
                      <a:pt x="128" y="316"/>
                    </a:cubicBezTo>
                    <a:cubicBezTo>
                      <a:pt x="178" y="316"/>
                      <a:pt x="228" y="316"/>
                      <a:pt x="278" y="315"/>
                    </a:cubicBezTo>
                    <a:cubicBezTo>
                      <a:pt x="282" y="315"/>
                      <a:pt x="286" y="315"/>
                      <a:pt x="290" y="314"/>
                    </a:cubicBezTo>
                    <a:cubicBezTo>
                      <a:pt x="305" y="309"/>
                      <a:pt x="315" y="296"/>
                      <a:pt x="315" y="280"/>
                    </a:cubicBezTo>
                    <a:cubicBezTo>
                      <a:pt x="315" y="239"/>
                      <a:pt x="315" y="198"/>
                      <a:pt x="315" y="158"/>
                    </a:cubicBezTo>
                    <a:close/>
                    <a:moveTo>
                      <a:pt x="277" y="86"/>
                    </a:moveTo>
                    <a:cubicBezTo>
                      <a:pt x="271" y="94"/>
                      <a:pt x="265" y="100"/>
                      <a:pt x="257" y="106"/>
                    </a:cubicBezTo>
                    <a:cubicBezTo>
                      <a:pt x="255" y="108"/>
                      <a:pt x="254" y="109"/>
                      <a:pt x="254" y="112"/>
                    </a:cubicBezTo>
                    <a:cubicBezTo>
                      <a:pt x="254" y="162"/>
                      <a:pt x="234" y="202"/>
                      <a:pt x="194" y="232"/>
                    </a:cubicBezTo>
                    <a:cubicBezTo>
                      <a:pt x="175" y="246"/>
                      <a:pt x="152" y="253"/>
                      <a:pt x="129" y="256"/>
                    </a:cubicBezTo>
                    <a:cubicBezTo>
                      <a:pt x="98" y="259"/>
                      <a:pt x="69" y="253"/>
                      <a:pt x="42" y="238"/>
                    </a:cubicBezTo>
                    <a:cubicBezTo>
                      <a:pt x="40" y="237"/>
                      <a:pt x="38" y="236"/>
                      <a:pt x="37" y="235"/>
                    </a:cubicBezTo>
                    <a:cubicBezTo>
                      <a:pt x="64" y="237"/>
                      <a:pt x="87" y="230"/>
                      <a:pt x="109" y="214"/>
                    </a:cubicBezTo>
                    <a:cubicBezTo>
                      <a:pt x="86" y="212"/>
                      <a:pt x="71" y="200"/>
                      <a:pt x="63" y="179"/>
                    </a:cubicBezTo>
                    <a:cubicBezTo>
                      <a:pt x="70" y="180"/>
                      <a:pt x="77" y="180"/>
                      <a:pt x="84" y="178"/>
                    </a:cubicBezTo>
                    <a:cubicBezTo>
                      <a:pt x="69" y="174"/>
                      <a:pt x="58" y="165"/>
                      <a:pt x="51" y="151"/>
                    </a:cubicBezTo>
                    <a:cubicBezTo>
                      <a:pt x="47" y="144"/>
                      <a:pt x="45" y="137"/>
                      <a:pt x="46" y="129"/>
                    </a:cubicBezTo>
                    <a:cubicBezTo>
                      <a:pt x="52" y="132"/>
                      <a:pt x="59" y="135"/>
                      <a:pt x="67" y="134"/>
                    </a:cubicBezTo>
                    <a:cubicBezTo>
                      <a:pt x="54" y="124"/>
                      <a:pt x="47" y="112"/>
                      <a:pt x="46" y="96"/>
                    </a:cubicBezTo>
                    <a:cubicBezTo>
                      <a:pt x="45" y="87"/>
                      <a:pt x="48" y="76"/>
                      <a:pt x="53" y="69"/>
                    </a:cubicBezTo>
                    <a:cubicBezTo>
                      <a:pt x="80" y="100"/>
                      <a:pt x="114" y="118"/>
                      <a:pt x="155" y="120"/>
                    </a:cubicBezTo>
                    <a:cubicBezTo>
                      <a:pt x="155" y="118"/>
                      <a:pt x="155" y="117"/>
                      <a:pt x="155" y="115"/>
                    </a:cubicBezTo>
                    <a:cubicBezTo>
                      <a:pt x="152" y="88"/>
                      <a:pt x="170" y="64"/>
                      <a:pt x="197" y="60"/>
                    </a:cubicBezTo>
                    <a:cubicBezTo>
                      <a:pt x="213" y="57"/>
                      <a:pt x="227" y="62"/>
                      <a:pt x="238" y="73"/>
                    </a:cubicBezTo>
                    <a:cubicBezTo>
                      <a:pt x="240" y="74"/>
                      <a:pt x="242" y="75"/>
                      <a:pt x="244" y="74"/>
                    </a:cubicBezTo>
                    <a:cubicBezTo>
                      <a:pt x="252" y="72"/>
                      <a:pt x="261" y="69"/>
                      <a:pt x="268" y="65"/>
                    </a:cubicBezTo>
                    <a:cubicBezTo>
                      <a:pt x="269" y="65"/>
                      <a:pt x="270" y="64"/>
                      <a:pt x="272" y="63"/>
                    </a:cubicBezTo>
                    <a:cubicBezTo>
                      <a:pt x="268" y="75"/>
                      <a:pt x="261" y="83"/>
                      <a:pt x="252" y="90"/>
                    </a:cubicBezTo>
                    <a:cubicBezTo>
                      <a:pt x="255" y="90"/>
                      <a:pt x="258" y="89"/>
                      <a:pt x="261" y="89"/>
                    </a:cubicBezTo>
                    <a:cubicBezTo>
                      <a:pt x="264" y="88"/>
                      <a:pt x="266" y="87"/>
                      <a:pt x="269" y="86"/>
                    </a:cubicBezTo>
                    <a:cubicBezTo>
                      <a:pt x="272" y="85"/>
                      <a:pt x="275" y="84"/>
                      <a:pt x="278" y="83"/>
                    </a:cubicBezTo>
                    <a:cubicBezTo>
                      <a:pt x="278" y="84"/>
                      <a:pt x="277" y="85"/>
                      <a:pt x="27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685621" eaLnBrk="1" fontAlgn="auto" latinLnBrk="0" hangingPunct="1">
                  <a:lnSpc>
                    <a:spcPct val="100000"/>
                  </a:lnSpc>
                  <a:spcBef>
                    <a:spcPts val="0"/>
                  </a:spcBef>
                  <a:spcAft>
                    <a:spcPts val="0"/>
                  </a:spcAft>
                  <a:buClrTx/>
                  <a:buSzTx/>
                  <a:buFontTx/>
                  <a:buNone/>
                  <a:tabLst/>
                  <a:defRPr/>
                </a:pPr>
                <a:endParaRPr kumimoji="0" lang="en-US" sz="1299" b="0" i="0" u="none" strike="noStrike" kern="0" cap="none" spc="0" normalizeH="0" baseline="0" noProof="0">
                  <a:ln>
                    <a:noFill/>
                  </a:ln>
                  <a:solidFill>
                    <a:schemeClr val="bg1"/>
                  </a:solidFill>
                  <a:effectLst/>
                  <a:uLnTx/>
                  <a:uFillTx/>
                  <a:latin typeface="Segoe UI"/>
                </a:endParaRPr>
              </a:p>
            </p:txBody>
          </p:sp>
          <p:sp>
            <p:nvSpPr>
              <p:cNvPr id="273" name="Freeform 17"/>
              <p:cNvSpPr>
                <a:spLocks/>
              </p:cNvSpPr>
              <p:nvPr/>
            </p:nvSpPr>
            <p:spPr bwMode="auto">
              <a:xfrm>
                <a:off x="10183577" y="3885600"/>
                <a:ext cx="197650" cy="197648"/>
              </a:xfrm>
              <a:custGeom>
                <a:avLst/>
                <a:gdLst>
                  <a:gd name="T0" fmla="*/ 316 w 316"/>
                  <a:gd name="T1" fmla="*/ 158 h 316"/>
                  <a:gd name="T2" fmla="*/ 315 w 316"/>
                  <a:gd name="T3" fmla="*/ 38 h 316"/>
                  <a:gd name="T4" fmla="*/ 315 w 316"/>
                  <a:gd name="T5" fmla="*/ 30 h 316"/>
                  <a:gd name="T6" fmla="*/ 279 w 316"/>
                  <a:gd name="T7" fmla="*/ 0 h 316"/>
                  <a:gd name="T8" fmla="*/ 37 w 316"/>
                  <a:gd name="T9" fmla="*/ 0 h 316"/>
                  <a:gd name="T10" fmla="*/ 0 w 316"/>
                  <a:gd name="T11" fmla="*/ 37 h 316"/>
                  <a:gd name="T12" fmla="*/ 0 w 316"/>
                  <a:gd name="T13" fmla="*/ 279 h 316"/>
                  <a:gd name="T14" fmla="*/ 1 w 316"/>
                  <a:gd name="T15" fmla="*/ 287 h 316"/>
                  <a:gd name="T16" fmla="*/ 37 w 316"/>
                  <a:gd name="T17" fmla="*/ 316 h 316"/>
                  <a:gd name="T18" fmla="*/ 128 w 316"/>
                  <a:gd name="T19" fmla="*/ 316 h 316"/>
                  <a:gd name="T20" fmla="*/ 163 w 316"/>
                  <a:gd name="T21" fmla="*/ 316 h 316"/>
                  <a:gd name="T22" fmla="*/ 163 w 316"/>
                  <a:gd name="T23" fmla="*/ 195 h 316"/>
                  <a:gd name="T24" fmla="*/ 163 w 316"/>
                  <a:gd name="T25" fmla="*/ 194 h 316"/>
                  <a:gd name="T26" fmla="*/ 162 w 316"/>
                  <a:gd name="T27" fmla="*/ 194 h 316"/>
                  <a:gd name="T28" fmla="*/ 161 w 316"/>
                  <a:gd name="T29" fmla="*/ 194 h 316"/>
                  <a:gd name="T30" fmla="*/ 122 w 316"/>
                  <a:gd name="T31" fmla="*/ 194 h 316"/>
                  <a:gd name="T32" fmla="*/ 121 w 316"/>
                  <a:gd name="T33" fmla="*/ 194 h 316"/>
                  <a:gd name="T34" fmla="*/ 121 w 316"/>
                  <a:gd name="T35" fmla="*/ 145 h 316"/>
                  <a:gd name="T36" fmla="*/ 122 w 316"/>
                  <a:gd name="T37" fmla="*/ 145 h 316"/>
                  <a:gd name="T38" fmla="*/ 162 w 316"/>
                  <a:gd name="T39" fmla="*/ 145 h 316"/>
                  <a:gd name="T40" fmla="*/ 163 w 316"/>
                  <a:gd name="T41" fmla="*/ 144 h 316"/>
                  <a:gd name="T42" fmla="*/ 163 w 316"/>
                  <a:gd name="T43" fmla="*/ 110 h 316"/>
                  <a:gd name="T44" fmla="*/ 166 w 316"/>
                  <a:gd name="T45" fmla="*/ 85 h 316"/>
                  <a:gd name="T46" fmla="*/ 192 w 316"/>
                  <a:gd name="T47" fmla="*/ 53 h 316"/>
                  <a:gd name="T48" fmla="*/ 211 w 316"/>
                  <a:gd name="T49" fmla="*/ 47 h 316"/>
                  <a:gd name="T50" fmla="*/ 236 w 316"/>
                  <a:gd name="T51" fmla="*/ 46 h 316"/>
                  <a:gd name="T52" fmla="*/ 245 w 316"/>
                  <a:gd name="T53" fmla="*/ 46 h 316"/>
                  <a:gd name="T54" fmla="*/ 259 w 316"/>
                  <a:gd name="T55" fmla="*/ 47 h 316"/>
                  <a:gd name="T56" fmla="*/ 262 w 316"/>
                  <a:gd name="T57" fmla="*/ 47 h 316"/>
                  <a:gd name="T58" fmla="*/ 262 w 316"/>
                  <a:gd name="T59" fmla="*/ 91 h 316"/>
                  <a:gd name="T60" fmla="*/ 261 w 316"/>
                  <a:gd name="T61" fmla="*/ 91 h 316"/>
                  <a:gd name="T62" fmla="*/ 238 w 316"/>
                  <a:gd name="T63" fmla="*/ 91 h 316"/>
                  <a:gd name="T64" fmla="*/ 227 w 316"/>
                  <a:gd name="T65" fmla="*/ 92 h 316"/>
                  <a:gd name="T66" fmla="*/ 214 w 316"/>
                  <a:gd name="T67" fmla="*/ 106 h 316"/>
                  <a:gd name="T68" fmla="*/ 213 w 316"/>
                  <a:gd name="T69" fmla="*/ 114 h 316"/>
                  <a:gd name="T70" fmla="*/ 213 w 316"/>
                  <a:gd name="T71" fmla="*/ 144 h 316"/>
                  <a:gd name="T72" fmla="*/ 214 w 316"/>
                  <a:gd name="T73" fmla="*/ 145 h 316"/>
                  <a:gd name="T74" fmla="*/ 260 w 316"/>
                  <a:gd name="T75" fmla="*/ 145 h 316"/>
                  <a:gd name="T76" fmla="*/ 261 w 316"/>
                  <a:gd name="T77" fmla="*/ 145 h 316"/>
                  <a:gd name="T78" fmla="*/ 260 w 316"/>
                  <a:gd name="T79" fmla="*/ 150 h 316"/>
                  <a:gd name="T80" fmla="*/ 259 w 316"/>
                  <a:gd name="T81" fmla="*/ 161 h 316"/>
                  <a:gd name="T82" fmla="*/ 257 w 316"/>
                  <a:gd name="T83" fmla="*/ 172 h 316"/>
                  <a:gd name="T84" fmla="*/ 256 w 316"/>
                  <a:gd name="T85" fmla="*/ 183 h 316"/>
                  <a:gd name="T86" fmla="*/ 255 w 316"/>
                  <a:gd name="T87" fmla="*/ 193 h 316"/>
                  <a:gd name="T88" fmla="*/ 254 w 316"/>
                  <a:gd name="T89" fmla="*/ 194 h 316"/>
                  <a:gd name="T90" fmla="*/ 253 w 316"/>
                  <a:gd name="T91" fmla="*/ 194 h 316"/>
                  <a:gd name="T92" fmla="*/ 214 w 316"/>
                  <a:gd name="T93" fmla="*/ 194 h 316"/>
                  <a:gd name="T94" fmla="*/ 213 w 316"/>
                  <a:gd name="T95" fmla="*/ 195 h 316"/>
                  <a:gd name="T96" fmla="*/ 213 w 316"/>
                  <a:gd name="T97" fmla="*/ 316 h 316"/>
                  <a:gd name="T98" fmla="*/ 278 w 316"/>
                  <a:gd name="T99" fmla="*/ 316 h 316"/>
                  <a:gd name="T100" fmla="*/ 290 w 316"/>
                  <a:gd name="T101" fmla="*/ 314 h 316"/>
                  <a:gd name="T102" fmla="*/ 315 w 316"/>
                  <a:gd name="T103" fmla="*/ 280 h 316"/>
                  <a:gd name="T104" fmla="*/ 316 w 316"/>
                  <a:gd name="T105"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316">
                    <a:moveTo>
                      <a:pt x="316" y="158"/>
                    </a:moveTo>
                    <a:cubicBezTo>
                      <a:pt x="316" y="118"/>
                      <a:pt x="316" y="78"/>
                      <a:pt x="315" y="38"/>
                    </a:cubicBezTo>
                    <a:cubicBezTo>
                      <a:pt x="315" y="35"/>
                      <a:pt x="315" y="32"/>
                      <a:pt x="315" y="30"/>
                    </a:cubicBezTo>
                    <a:cubicBezTo>
                      <a:pt x="311" y="12"/>
                      <a:pt x="295" y="0"/>
                      <a:pt x="279" y="0"/>
                    </a:cubicBezTo>
                    <a:cubicBezTo>
                      <a:pt x="198" y="1"/>
                      <a:pt x="118" y="1"/>
                      <a:pt x="37" y="0"/>
                    </a:cubicBezTo>
                    <a:cubicBezTo>
                      <a:pt x="17" y="0"/>
                      <a:pt x="0" y="17"/>
                      <a:pt x="0" y="37"/>
                    </a:cubicBezTo>
                    <a:cubicBezTo>
                      <a:pt x="0" y="118"/>
                      <a:pt x="0" y="198"/>
                      <a:pt x="0" y="279"/>
                    </a:cubicBezTo>
                    <a:cubicBezTo>
                      <a:pt x="0" y="281"/>
                      <a:pt x="1" y="284"/>
                      <a:pt x="1" y="287"/>
                    </a:cubicBezTo>
                    <a:cubicBezTo>
                      <a:pt x="5" y="305"/>
                      <a:pt x="21" y="316"/>
                      <a:pt x="37" y="316"/>
                    </a:cubicBezTo>
                    <a:cubicBezTo>
                      <a:pt x="67" y="315"/>
                      <a:pt x="98" y="316"/>
                      <a:pt x="128" y="316"/>
                    </a:cubicBezTo>
                    <a:cubicBezTo>
                      <a:pt x="140" y="316"/>
                      <a:pt x="151" y="316"/>
                      <a:pt x="163" y="316"/>
                    </a:cubicBezTo>
                    <a:cubicBezTo>
                      <a:pt x="163" y="276"/>
                      <a:pt x="163" y="235"/>
                      <a:pt x="163" y="195"/>
                    </a:cubicBezTo>
                    <a:cubicBezTo>
                      <a:pt x="163" y="195"/>
                      <a:pt x="163" y="195"/>
                      <a:pt x="163" y="194"/>
                    </a:cubicBezTo>
                    <a:cubicBezTo>
                      <a:pt x="163" y="194"/>
                      <a:pt x="163" y="194"/>
                      <a:pt x="162" y="194"/>
                    </a:cubicBezTo>
                    <a:cubicBezTo>
                      <a:pt x="162" y="194"/>
                      <a:pt x="162" y="194"/>
                      <a:pt x="161" y="194"/>
                    </a:cubicBezTo>
                    <a:cubicBezTo>
                      <a:pt x="148" y="194"/>
                      <a:pt x="135" y="194"/>
                      <a:pt x="122" y="194"/>
                    </a:cubicBezTo>
                    <a:cubicBezTo>
                      <a:pt x="122" y="194"/>
                      <a:pt x="121" y="194"/>
                      <a:pt x="121" y="194"/>
                    </a:cubicBezTo>
                    <a:cubicBezTo>
                      <a:pt x="121" y="177"/>
                      <a:pt x="121" y="161"/>
                      <a:pt x="121" y="145"/>
                    </a:cubicBezTo>
                    <a:cubicBezTo>
                      <a:pt x="121" y="145"/>
                      <a:pt x="122" y="145"/>
                      <a:pt x="122" y="145"/>
                    </a:cubicBezTo>
                    <a:cubicBezTo>
                      <a:pt x="135" y="145"/>
                      <a:pt x="148" y="145"/>
                      <a:pt x="162" y="145"/>
                    </a:cubicBezTo>
                    <a:cubicBezTo>
                      <a:pt x="163" y="145"/>
                      <a:pt x="163" y="145"/>
                      <a:pt x="163" y="144"/>
                    </a:cubicBezTo>
                    <a:cubicBezTo>
                      <a:pt x="163" y="133"/>
                      <a:pt x="163" y="121"/>
                      <a:pt x="163" y="110"/>
                    </a:cubicBezTo>
                    <a:cubicBezTo>
                      <a:pt x="163" y="101"/>
                      <a:pt x="164" y="93"/>
                      <a:pt x="166" y="85"/>
                    </a:cubicBezTo>
                    <a:cubicBezTo>
                      <a:pt x="171" y="71"/>
                      <a:pt x="179" y="60"/>
                      <a:pt x="192" y="53"/>
                    </a:cubicBezTo>
                    <a:cubicBezTo>
                      <a:pt x="198" y="50"/>
                      <a:pt x="204" y="48"/>
                      <a:pt x="211" y="47"/>
                    </a:cubicBezTo>
                    <a:cubicBezTo>
                      <a:pt x="219" y="45"/>
                      <a:pt x="227" y="45"/>
                      <a:pt x="236" y="46"/>
                    </a:cubicBezTo>
                    <a:cubicBezTo>
                      <a:pt x="239" y="46"/>
                      <a:pt x="242" y="46"/>
                      <a:pt x="245" y="46"/>
                    </a:cubicBezTo>
                    <a:cubicBezTo>
                      <a:pt x="250" y="46"/>
                      <a:pt x="254" y="47"/>
                      <a:pt x="259" y="47"/>
                    </a:cubicBezTo>
                    <a:cubicBezTo>
                      <a:pt x="260" y="47"/>
                      <a:pt x="261" y="47"/>
                      <a:pt x="262" y="47"/>
                    </a:cubicBezTo>
                    <a:cubicBezTo>
                      <a:pt x="262" y="62"/>
                      <a:pt x="262" y="76"/>
                      <a:pt x="262" y="91"/>
                    </a:cubicBezTo>
                    <a:cubicBezTo>
                      <a:pt x="262" y="91"/>
                      <a:pt x="262" y="91"/>
                      <a:pt x="261" y="91"/>
                    </a:cubicBezTo>
                    <a:cubicBezTo>
                      <a:pt x="253" y="91"/>
                      <a:pt x="245" y="91"/>
                      <a:pt x="238" y="91"/>
                    </a:cubicBezTo>
                    <a:cubicBezTo>
                      <a:pt x="234" y="91"/>
                      <a:pt x="231" y="91"/>
                      <a:pt x="227" y="92"/>
                    </a:cubicBezTo>
                    <a:cubicBezTo>
                      <a:pt x="219" y="94"/>
                      <a:pt x="215" y="98"/>
                      <a:pt x="214" y="106"/>
                    </a:cubicBezTo>
                    <a:cubicBezTo>
                      <a:pt x="213" y="108"/>
                      <a:pt x="213" y="111"/>
                      <a:pt x="213" y="114"/>
                    </a:cubicBezTo>
                    <a:cubicBezTo>
                      <a:pt x="213" y="124"/>
                      <a:pt x="213" y="134"/>
                      <a:pt x="213" y="144"/>
                    </a:cubicBezTo>
                    <a:cubicBezTo>
                      <a:pt x="213" y="145"/>
                      <a:pt x="213" y="145"/>
                      <a:pt x="214" y="145"/>
                    </a:cubicBezTo>
                    <a:cubicBezTo>
                      <a:pt x="229" y="145"/>
                      <a:pt x="244" y="145"/>
                      <a:pt x="260" y="145"/>
                    </a:cubicBezTo>
                    <a:cubicBezTo>
                      <a:pt x="260" y="145"/>
                      <a:pt x="260" y="145"/>
                      <a:pt x="261" y="145"/>
                    </a:cubicBezTo>
                    <a:cubicBezTo>
                      <a:pt x="261" y="147"/>
                      <a:pt x="260" y="148"/>
                      <a:pt x="260" y="150"/>
                    </a:cubicBezTo>
                    <a:cubicBezTo>
                      <a:pt x="260" y="153"/>
                      <a:pt x="259" y="157"/>
                      <a:pt x="259" y="161"/>
                    </a:cubicBezTo>
                    <a:cubicBezTo>
                      <a:pt x="258" y="165"/>
                      <a:pt x="258" y="168"/>
                      <a:pt x="257" y="172"/>
                    </a:cubicBezTo>
                    <a:cubicBezTo>
                      <a:pt x="257" y="175"/>
                      <a:pt x="256" y="179"/>
                      <a:pt x="256" y="183"/>
                    </a:cubicBezTo>
                    <a:cubicBezTo>
                      <a:pt x="256" y="186"/>
                      <a:pt x="255" y="190"/>
                      <a:pt x="255" y="193"/>
                    </a:cubicBezTo>
                    <a:cubicBezTo>
                      <a:pt x="255" y="193"/>
                      <a:pt x="254" y="194"/>
                      <a:pt x="254" y="194"/>
                    </a:cubicBezTo>
                    <a:cubicBezTo>
                      <a:pt x="254" y="194"/>
                      <a:pt x="253" y="194"/>
                      <a:pt x="253" y="194"/>
                    </a:cubicBezTo>
                    <a:cubicBezTo>
                      <a:pt x="240" y="194"/>
                      <a:pt x="227" y="194"/>
                      <a:pt x="214" y="194"/>
                    </a:cubicBezTo>
                    <a:cubicBezTo>
                      <a:pt x="213" y="194"/>
                      <a:pt x="213" y="194"/>
                      <a:pt x="213" y="195"/>
                    </a:cubicBezTo>
                    <a:cubicBezTo>
                      <a:pt x="213" y="235"/>
                      <a:pt x="213" y="275"/>
                      <a:pt x="213" y="316"/>
                    </a:cubicBezTo>
                    <a:cubicBezTo>
                      <a:pt x="235" y="316"/>
                      <a:pt x="256" y="316"/>
                      <a:pt x="278" y="316"/>
                    </a:cubicBezTo>
                    <a:cubicBezTo>
                      <a:pt x="282" y="316"/>
                      <a:pt x="286" y="315"/>
                      <a:pt x="290" y="314"/>
                    </a:cubicBezTo>
                    <a:cubicBezTo>
                      <a:pt x="305" y="310"/>
                      <a:pt x="315" y="296"/>
                      <a:pt x="315" y="280"/>
                    </a:cubicBezTo>
                    <a:cubicBezTo>
                      <a:pt x="316" y="239"/>
                      <a:pt x="316" y="199"/>
                      <a:pt x="316"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685621" eaLnBrk="1" fontAlgn="auto" latinLnBrk="0" hangingPunct="1">
                  <a:lnSpc>
                    <a:spcPct val="100000"/>
                  </a:lnSpc>
                  <a:spcBef>
                    <a:spcPts val="0"/>
                  </a:spcBef>
                  <a:spcAft>
                    <a:spcPts val="0"/>
                  </a:spcAft>
                  <a:buClrTx/>
                  <a:buSzTx/>
                  <a:buFontTx/>
                  <a:buNone/>
                  <a:tabLst/>
                  <a:defRPr/>
                </a:pPr>
                <a:endParaRPr kumimoji="0" lang="en-US" sz="1299" b="0" i="0" u="none" strike="noStrike" kern="0" cap="none" spc="0" normalizeH="0" baseline="0" noProof="0">
                  <a:ln>
                    <a:noFill/>
                  </a:ln>
                  <a:solidFill>
                    <a:schemeClr val="bg1"/>
                  </a:solidFill>
                  <a:effectLst/>
                  <a:uLnTx/>
                  <a:uFillTx/>
                  <a:latin typeface="Segoe UI"/>
                </a:endParaRPr>
              </a:p>
            </p:txBody>
          </p:sp>
        </p:grpSp>
        <p:sp>
          <p:nvSpPr>
            <p:cNvPr id="274" name="Rectangle 273"/>
            <p:cNvSpPr/>
            <p:nvPr/>
          </p:nvSpPr>
          <p:spPr bwMode="auto">
            <a:xfrm>
              <a:off x="9702214" y="6311026"/>
              <a:ext cx="1593144" cy="430230"/>
            </a:xfrm>
            <a:prstGeom prst="rect">
              <a:avLst/>
            </a:prstGeom>
            <a:noFill/>
            <a:ln w="30607" cap="rnd" cmpd="sng">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sp>
        <p:nvSpPr>
          <p:cNvPr id="276" name="Freeform 36"/>
          <p:cNvSpPr>
            <a:spLocks/>
          </p:cNvSpPr>
          <p:nvPr/>
        </p:nvSpPr>
        <p:spPr bwMode="auto">
          <a:xfrm>
            <a:off x="11321607" y="389987"/>
            <a:ext cx="600036" cy="507435"/>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13" name="Group 12"/>
          <p:cNvGrpSpPr/>
          <p:nvPr/>
        </p:nvGrpSpPr>
        <p:grpSpPr>
          <a:xfrm>
            <a:off x="215761" y="3180651"/>
            <a:ext cx="5613892" cy="2807504"/>
            <a:chOff x="210685" y="3118568"/>
            <a:chExt cx="5504315" cy="2752705"/>
          </a:xfrm>
        </p:grpSpPr>
        <p:sp>
          <p:nvSpPr>
            <p:cNvPr id="27" name="Text Placeholder 2"/>
            <p:cNvSpPr txBox="1">
              <a:spLocks/>
            </p:cNvSpPr>
            <p:nvPr/>
          </p:nvSpPr>
          <p:spPr>
            <a:xfrm>
              <a:off x="3548223" y="4542525"/>
              <a:ext cx="2166777"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31505" rtl="0" eaLnBrk="1" fontAlgn="base" latinLnBrk="0" hangingPunct="1">
                <a:lnSpc>
                  <a:spcPct val="100000"/>
                </a:lnSpc>
                <a:spcBef>
                  <a:spcPts val="0"/>
                </a:spcBef>
                <a:spcAft>
                  <a:spcPct val="0"/>
                </a:spcAft>
                <a:buClrTx/>
                <a:buSzPct val="90000"/>
                <a:buFont typeface="Arial" charset="0"/>
                <a:buNone/>
                <a:tabLst/>
                <a:defRPr/>
              </a:pPr>
              <a:r>
                <a:rPr kumimoji="0" lang="en-US" sz="1428" b="0" i="0" u="none" strike="noStrike" kern="1200" cap="none" spc="0" normalizeH="0" baseline="0" noProof="0" dirty="0">
                  <a:ln>
                    <a:noFill/>
                  </a:ln>
                  <a:solidFill>
                    <a:schemeClr val="bg1"/>
                  </a:solidFill>
                  <a:effectLst/>
                  <a:uLnTx/>
                  <a:uFillTx/>
                  <a:latin typeface="+mn-lt"/>
                  <a:ea typeface="Segoe UI" charset="0"/>
                  <a:cs typeface="Segoe UI" charset="0"/>
                </a:rPr>
                <a:t>Sue</a:t>
              </a:r>
            </a:p>
          </p:txBody>
        </p:sp>
        <p:grpSp>
          <p:nvGrpSpPr>
            <p:cNvPr id="3" name="Group 2"/>
            <p:cNvGrpSpPr/>
            <p:nvPr/>
          </p:nvGrpSpPr>
          <p:grpSpPr>
            <a:xfrm>
              <a:off x="210685" y="3118568"/>
              <a:ext cx="4689756" cy="2752705"/>
              <a:chOff x="210685" y="3118568"/>
              <a:chExt cx="4689756" cy="2752705"/>
            </a:xfrm>
          </p:grpSpPr>
          <p:sp>
            <p:nvSpPr>
              <p:cNvPr id="26" name="Freeform 10"/>
              <p:cNvSpPr>
                <a:spLocks/>
              </p:cNvSpPr>
              <p:nvPr/>
            </p:nvSpPr>
            <p:spPr bwMode="auto">
              <a:xfrm>
                <a:off x="4246487" y="3881717"/>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pic>
            <p:nvPicPr>
              <p:cNvPr id="50" name="Picture 4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667893" y="3592524"/>
                <a:ext cx="1262038" cy="493230"/>
              </a:xfrm>
              <a:prstGeom prst="rect">
                <a:avLst/>
              </a:prstGeom>
            </p:spPr>
          </p:pic>
          <p:grpSp>
            <p:nvGrpSpPr>
              <p:cNvPr id="51" name="Group 50"/>
              <p:cNvGrpSpPr/>
              <p:nvPr/>
            </p:nvGrpSpPr>
            <p:grpSpPr>
              <a:xfrm>
                <a:off x="1667893" y="3978525"/>
                <a:ext cx="1352681" cy="515083"/>
                <a:chOff x="5741163" y="3939285"/>
                <a:chExt cx="1749448" cy="505029"/>
              </a:xfrm>
            </p:grpSpPr>
            <p:sp>
              <p:nvSpPr>
                <p:cNvPr id="52" name="TextBox 51"/>
                <p:cNvSpPr txBox="1"/>
                <p:nvPr/>
              </p:nvSpPr>
              <p:spPr>
                <a:xfrm>
                  <a:off x="5861336" y="3939285"/>
                  <a:ext cx="1629275" cy="505029"/>
                </a:xfrm>
                <a:prstGeom prst="rect">
                  <a:avLst/>
                </a:prstGeom>
                <a:noFill/>
              </p:spPr>
              <p:txBody>
                <a:bodyPr wrap="square" lIns="186468" tIns="149174" rIns="186468" bIns="149174">
                  <a:spAutoFit/>
                </a:bodyPr>
                <a:lstStyle/>
                <a:p>
                  <a:pPr marL="0" marR="0" lvl="0" indent="0" defTabSz="950883" eaLnBrk="1" fontAlgn="auto" latinLnBrk="0" hangingPunct="1">
                    <a:lnSpc>
                      <a:spcPct val="100000"/>
                    </a:lnSpc>
                    <a:spcBef>
                      <a:spcPts val="0"/>
                    </a:spcBef>
                    <a:spcAft>
                      <a:spcPts val="1222"/>
                    </a:spcAft>
                    <a:buClrTx/>
                    <a:buSzTx/>
                    <a:buFontTx/>
                    <a:buNone/>
                    <a:tabLst/>
                    <a:defRPr/>
                  </a:pPr>
                  <a:r>
                    <a:rPr kumimoji="0" lang="en-US" sz="1456" b="0" i="0" u="none" strike="noStrike" kern="0" cap="none" spc="0" normalizeH="0" baseline="0" noProof="0" dirty="0">
                      <a:ln>
                        <a:noFill/>
                      </a:ln>
                      <a:solidFill>
                        <a:srgbClr val="FFFFFF"/>
                      </a:solidFill>
                      <a:effectLst/>
                      <a:uLnTx/>
                      <a:uFillTx/>
                      <a:latin typeface="Segoe UI"/>
                    </a:rPr>
                    <a:t>File share</a:t>
                  </a:r>
                </a:p>
              </p:txBody>
            </p:sp>
            <p:sp>
              <p:nvSpPr>
                <p:cNvPr id="53" name="Freeform 58"/>
                <p:cNvSpPr>
                  <a:spLocks noEditPoints="1"/>
                </p:cNvSpPr>
                <p:nvPr/>
              </p:nvSpPr>
              <p:spPr bwMode="black">
                <a:xfrm>
                  <a:off x="5741163" y="4085890"/>
                  <a:ext cx="225650" cy="24185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5602" tIns="42801" rIns="85602" bIns="42801" numCol="1" anchor="t" anchorCtr="0" compatLnSpc="1">
                  <a:prstTxWarp prst="textNoShape">
                    <a:avLst/>
                  </a:prstTxWarp>
                </a:bodyPr>
                <a:lstStyle/>
                <a:p>
                  <a:pPr marL="0" marR="0" lvl="0" indent="0" defTabSz="950973" eaLnBrk="1" fontAlgn="auto" latinLnBrk="0" hangingPunct="1">
                    <a:lnSpc>
                      <a:spcPct val="100000"/>
                    </a:lnSpc>
                    <a:spcBef>
                      <a:spcPts val="0"/>
                    </a:spcBef>
                    <a:spcAft>
                      <a:spcPts val="0"/>
                    </a:spcAft>
                    <a:buClrTx/>
                    <a:buSzTx/>
                    <a:buFontTx/>
                    <a:buNone/>
                    <a:tabLst/>
                    <a:defRPr/>
                  </a:pPr>
                  <a:endParaRPr kumimoji="0" lang="en-US" sz="1664" b="0" i="0" u="none" strike="noStrike" kern="0" cap="none" spc="0" normalizeH="0" baseline="0" noProof="0">
                    <a:ln>
                      <a:noFill/>
                    </a:ln>
                    <a:solidFill>
                      <a:srgbClr val="505050"/>
                    </a:solidFill>
                    <a:effectLst/>
                    <a:uLnTx/>
                    <a:uFillTx/>
                    <a:latin typeface="Segoe UI"/>
                  </a:endParaRPr>
                </a:p>
              </p:txBody>
            </p:sp>
          </p:grpSp>
          <p:grpSp>
            <p:nvGrpSpPr>
              <p:cNvPr id="56" name="Group 55"/>
              <p:cNvGrpSpPr/>
              <p:nvPr/>
            </p:nvGrpSpPr>
            <p:grpSpPr>
              <a:xfrm>
                <a:off x="3145678" y="4061104"/>
                <a:ext cx="338338" cy="432504"/>
                <a:chOff x="13131800" y="957263"/>
                <a:chExt cx="4916488" cy="6284912"/>
              </a:xfrm>
              <a:solidFill>
                <a:schemeClr val="bg1"/>
              </a:solidFill>
            </p:grpSpPr>
            <p:sp>
              <p:nvSpPr>
                <p:cNvPr id="57"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58"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grpSp>
            <p:nvGrpSpPr>
              <p:cNvPr id="74" name="Group 73"/>
              <p:cNvGrpSpPr/>
              <p:nvPr/>
            </p:nvGrpSpPr>
            <p:grpSpPr>
              <a:xfrm>
                <a:off x="678844" y="3796912"/>
                <a:ext cx="655333" cy="987536"/>
                <a:chOff x="12679481" y="-2476193"/>
                <a:chExt cx="7318375" cy="10102850"/>
              </a:xfrm>
              <a:solidFill>
                <a:schemeClr val="bg1"/>
              </a:solidFill>
            </p:grpSpPr>
            <p:sp>
              <p:nvSpPr>
                <p:cNvPr id="75" name="Freeform 47"/>
                <p:cNvSpPr>
                  <a:spLocks noEditPoints="1"/>
                </p:cNvSpPr>
                <p:nvPr/>
              </p:nvSpPr>
              <p:spPr bwMode="auto">
                <a:xfrm>
                  <a:off x="12679481" y="-2476193"/>
                  <a:ext cx="7318375" cy="9794875"/>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6"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sp>
              <p:nvSpPr>
                <p:cNvPr id="77"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marL="0" marR="0" lvl="0" indent="0" defTabSz="9511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Text" lastClr="000000"/>
                    </a:solidFill>
                    <a:effectLst/>
                    <a:uLnTx/>
                    <a:uFillTx/>
                  </a:endParaRPr>
                </a:p>
              </p:txBody>
            </p:sp>
          </p:grpSp>
          <p:grpSp>
            <p:nvGrpSpPr>
              <p:cNvPr id="9" name="Group 8"/>
              <p:cNvGrpSpPr/>
              <p:nvPr/>
            </p:nvGrpSpPr>
            <p:grpSpPr>
              <a:xfrm>
                <a:off x="1667893" y="4458303"/>
                <a:ext cx="1881146" cy="515083"/>
                <a:chOff x="1714242" y="4458303"/>
                <a:chExt cx="1881146" cy="515083"/>
              </a:xfrm>
            </p:grpSpPr>
            <p:grpSp>
              <p:nvGrpSpPr>
                <p:cNvPr id="78" name="Group 77"/>
                <p:cNvGrpSpPr/>
                <p:nvPr/>
              </p:nvGrpSpPr>
              <p:grpSpPr>
                <a:xfrm>
                  <a:off x="1714242" y="4562083"/>
                  <a:ext cx="307630" cy="307524"/>
                  <a:chOff x="1477963" y="-1187450"/>
                  <a:chExt cx="9232900" cy="9229725"/>
                </a:xfrm>
                <a:solidFill>
                  <a:schemeClr val="bg1"/>
                </a:solidFill>
              </p:grpSpPr>
              <p:sp>
                <p:nvSpPr>
                  <p:cNvPr id="79"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sp>
                <p:nvSpPr>
                  <p:cNvPr id="80"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endParaRPr>
                  </a:p>
                </p:txBody>
              </p:sp>
            </p:grpSp>
            <p:sp>
              <p:nvSpPr>
                <p:cNvPr id="81" name="TextBox 80"/>
                <p:cNvSpPr txBox="1"/>
                <p:nvPr/>
              </p:nvSpPr>
              <p:spPr>
                <a:xfrm>
                  <a:off x="1933678" y="4458303"/>
                  <a:ext cx="1661710" cy="515083"/>
                </a:xfrm>
                <a:prstGeom prst="rect">
                  <a:avLst/>
                </a:prstGeom>
                <a:noFill/>
              </p:spPr>
              <p:txBody>
                <a:bodyPr wrap="square" lIns="186468" tIns="149174" rIns="186468" bIns="149174">
                  <a:spAutoFit/>
                </a:bodyPr>
                <a:lstStyle/>
                <a:p>
                  <a:pPr marL="0" marR="0" lvl="0" indent="0" defTabSz="950883" eaLnBrk="1" fontAlgn="auto" latinLnBrk="0" hangingPunct="1">
                    <a:lnSpc>
                      <a:spcPct val="100000"/>
                    </a:lnSpc>
                    <a:spcBef>
                      <a:spcPts val="0"/>
                    </a:spcBef>
                    <a:spcAft>
                      <a:spcPts val="1222"/>
                    </a:spcAft>
                    <a:buClrTx/>
                    <a:buSzTx/>
                    <a:buFontTx/>
                    <a:buNone/>
                    <a:tabLst/>
                    <a:defRPr/>
                  </a:pPr>
                  <a:r>
                    <a:rPr kumimoji="0" lang="en-US" sz="1456" b="0" i="0" u="none" strike="noStrike" kern="0" cap="none" spc="0" normalizeH="0" baseline="0" noProof="0" dirty="0">
                      <a:ln>
                        <a:noFill/>
                      </a:ln>
                      <a:solidFill>
                        <a:srgbClr val="FFFFFF"/>
                      </a:solidFill>
                      <a:effectLst/>
                      <a:uLnTx/>
                      <a:uFillTx/>
                      <a:latin typeface="Segoe UI"/>
                    </a:rPr>
                    <a:t>SharePoint</a:t>
                  </a:r>
                </a:p>
              </p:txBody>
            </p:sp>
          </p:grpSp>
          <p:grpSp>
            <p:nvGrpSpPr>
              <p:cNvPr id="82" name="Group 81"/>
              <p:cNvGrpSpPr/>
              <p:nvPr/>
            </p:nvGrpSpPr>
            <p:grpSpPr>
              <a:xfrm>
                <a:off x="3342937" y="4338869"/>
                <a:ext cx="246116" cy="399498"/>
                <a:chOff x="1567092" y="3734290"/>
                <a:chExt cx="472418" cy="835494"/>
              </a:xfrm>
            </p:grpSpPr>
            <p:sp>
              <p:nvSpPr>
                <p:cNvPr id="83"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85" name="Group 84"/>
              <p:cNvGrpSpPr/>
              <p:nvPr/>
            </p:nvGrpSpPr>
            <p:grpSpPr>
              <a:xfrm>
                <a:off x="210685" y="4481448"/>
                <a:ext cx="403759" cy="267076"/>
                <a:chOff x="2735263" y="1203325"/>
                <a:chExt cx="6724650" cy="4448176"/>
              </a:xfrm>
              <a:solidFill>
                <a:schemeClr val="bg1"/>
              </a:solidFill>
            </p:grpSpPr>
            <p:sp>
              <p:nvSpPr>
                <p:cNvPr id="86"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 name="Group 10"/>
              <p:cNvGrpSpPr/>
              <p:nvPr/>
            </p:nvGrpSpPr>
            <p:grpSpPr>
              <a:xfrm>
                <a:off x="1667893" y="5334000"/>
                <a:ext cx="977274" cy="537273"/>
                <a:chOff x="1676400" y="5334000"/>
                <a:chExt cx="977274" cy="537273"/>
              </a:xfrm>
            </p:grpSpPr>
            <p:pic>
              <p:nvPicPr>
                <p:cNvPr id="280" name="Picture 27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400" y="5334000"/>
                  <a:ext cx="348660" cy="348660"/>
                </a:xfrm>
                <a:prstGeom prst="rect">
                  <a:avLst/>
                </a:prstGeom>
              </p:spPr>
            </p:pic>
            <p:pic>
              <p:nvPicPr>
                <p:cNvPr id="281" name="Picture 2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81200" y="5715000"/>
                  <a:ext cx="672474" cy="156273"/>
                </a:xfrm>
                <a:prstGeom prst="rect">
                  <a:avLst/>
                </a:prstGeom>
              </p:spPr>
            </p:pic>
            <p:pic>
              <p:nvPicPr>
                <p:cNvPr id="282" name="Picture 28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33600" y="5355827"/>
                  <a:ext cx="459638" cy="243148"/>
                </a:xfrm>
                <a:prstGeom prst="rect">
                  <a:avLst/>
                </a:prstGeom>
              </p:spPr>
            </p:pic>
          </p:grpSp>
          <p:grpSp>
            <p:nvGrpSpPr>
              <p:cNvPr id="10" name="Group 9"/>
              <p:cNvGrpSpPr/>
              <p:nvPr/>
            </p:nvGrpSpPr>
            <p:grpSpPr>
              <a:xfrm>
                <a:off x="1667893" y="4920184"/>
                <a:ext cx="1927559" cy="441964"/>
                <a:chOff x="1732623" y="4920184"/>
                <a:chExt cx="1927559" cy="441964"/>
              </a:xfrm>
            </p:grpSpPr>
            <p:sp>
              <p:nvSpPr>
                <p:cNvPr id="283" name="TextBox 282"/>
                <p:cNvSpPr txBox="1"/>
                <p:nvPr/>
              </p:nvSpPr>
              <p:spPr>
                <a:xfrm>
                  <a:off x="1991142" y="4920184"/>
                  <a:ext cx="1669040" cy="441964"/>
                </a:xfrm>
                <a:prstGeom prst="rect">
                  <a:avLst/>
                </a:prstGeom>
                <a:noFill/>
              </p:spPr>
              <p:txBody>
                <a:bodyPr wrap="square" lIns="182828" tIns="146262" rIns="182828" bIns="146262" rtlCol="0">
                  <a:spAutoFit/>
                </a:bodyPr>
                <a:lstStyle/>
                <a:p>
                  <a:pPr marL="0" marR="0" lvl="0" indent="0" defTabSz="932418" eaLnBrk="1" fontAlgn="auto" latinLnBrk="0" hangingPunct="1">
                    <a:lnSpc>
                      <a:spcPct val="90000"/>
                    </a:lnSpc>
                    <a:spcBef>
                      <a:spcPts val="0"/>
                    </a:spcBef>
                    <a:spcAft>
                      <a:spcPts val="0"/>
                    </a:spcAft>
                    <a:buClrTx/>
                    <a:buSzTx/>
                    <a:buFontTx/>
                    <a:buNone/>
                    <a:tabLst/>
                    <a:defRPr/>
                  </a:pPr>
                  <a:r>
                    <a:rPr kumimoji="0" lang="en-US" sz="1122" b="0" i="0" u="none" strike="noStrike" kern="0" cap="none" spc="0" normalizeH="0" baseline="0" noProof="0" dirty="0">
                      <a:ln>
                        <a:noFill/>
                      </a:ln>
                      <a:solidFill>
                        <a:schemeClr val="bg1"/>
                      </a:solidFill>
                      <a:effectLst/>
                      <a:uLnTx/>
                      <a:uFillTx/>
                      <a:latin typeface="+mj-lt"/>
                    </a:rPr>
                    <a:t>Email</a:t>
                  </a:r>
                </a:p>
              </p:txBody>
            </p:sp>
            <p:pic>
              <p:nvPicPr>
                <p:cNvPr id="284" name="Picture 2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2623" y="4952746"/>
                  <a:ext cx="345398" cy="345399"/>
                </a:xfrm>
                <a:prstGeom prst="rect">
                  <a:avLst/>
                </a:prstGeom>
              </p:spPr>
            </p:pic>
          </p:grpSp>
          <p:grpSp>
            <p:nvGrpSpPr>
              <p:cNvPr id="8" name="Group 7"/>
              <p:cNvGrpSpPr/>
              <p:nvPr/>
            </p:nvGrpSpPr>
            <p:grpSpPr>
              <a:xfrm>
                <a:off x="1667893" y="3118568"/>
                <a:ext cx="2009687" cy="533479"/>
                <a:chOff x="1696354" y="3118568"/>
                <a:chExt cx="2009687" cy="533479"/>
              </a:xfrm>
            </p:grpSpPr>
            <p:sp>
              <p:nvSpPr>
                <p:cNvPr id="285" name="TextBox 284"/>
                <p:cNvSpPr txBox="1"/>
                <p:nvPr/>
              </p:nvSpPr>
              <p:spPr>
                <a:xfrm>
                  <a:off x="2037001" y="3210083"/>
                  <a:ext cx="1669040" cy="441964"/>
                </a:xfrm>
                <a:prstGeom prst="rect">
                  <a:avLst/>
                </a:prstGeom>
                <a:noFill/>
              </p:spPr>
              <p:txBody>
                <a:bodyPr wrap="square" lIns="182828" tIns="146262" rIns="182828" bIns="146262" rtlCol="0">
                  <a:spAutoFit/>
                </a:bodyPr>
                <a:lstStyle/>
                <a:p>
                  <a:pPr marL="0" marR="0" lvl="0" indent="0" defTabSz="932418" eaLnBrk="1" fontAlgn="auto" latinLnBrk="0" hangingPunct="1">
                    <a:lnSpc>
                      <a:spcPct val="90000"/>
                    </a:lnSpc>
                    <a:spcBef>
                      <a:spcPts val="0"/>
                    </a:spcBef>
                    <a:spcAft>
                      <a:spcPts val="0"/>
                    </a:spcAft>
                    <a:buClrTx/>
                    <a:buSzTx/>
                    <a:buFontTx/>
                    <a:buNone/>
                    <a:tabLst/>
                    <a:defRPr/>
                  </a:pPr>
                  <a:r>
                    <a:rPr kumimoji="0" lang="en-US" sz="1122" b="0" i="0" u="none" strike="noStrike" kern="0" cap="none" spc="0" normalizeH="0" baseline="0" noProof="0" dirty="0" err="1">
                      <a:ln>
                        <a:noFill/>
                      </a:ln>
                      <a:solidFill>
                        <a:schemeClr val="bg1"/>
                      </a:solidFill>
                      <a:effectLst/>
                      <a:uLnTx/>
                      <a:uFillTx/>
                      <a:latin typeface="+mj-lt"/>
                    </a:rPr>
                    <a:t>LoB</a:t>
                  </a:r>
                  <a:endParaRPr kumimoji="0" lang="en-US" sz="1122" b="0" i="0" u="none" strike="noStrike" kern="0" cap="none" spc="0" normalizeH="0" baseline="0" noProof="0" dirty="0">
                    <a:ln>
                      <a:noFill/>
                    </a:ln>
                    <a:solidFill>
                      <a:schemeClr val="bg1"/>
                    </a:solidFill>
                    <a:effectLst/>
                    <a:uLnTx/>
                    <a:uFillTx/>
                    <a:latin typeface="+mj-lt"/>
                  </a:endParaRPr>
                </a:p>
              </p:txBody>
            </p:sp>
            <p:grpSp>
              <p:nvGrpSpPr>
                <p:cNvPr id="286" name="Group 285"/>
                <p:cNvGrpSpPr/>
                <p:nvPr/>
              </p:nvGrpSpPr>
              <p:grpSpPr>
                <a:xfrm>
                  <a:off x="1696354" y="3118568"/>
                  <a:ext cx="410787" cy="429922"/>
                  <a:chOff x="2067901" y="2661770"/>
                  <a:chExt cx="410787" cy="429922"/>
                </a:xfrm>
              </p:grpSpPr>
              <p:pic>
                <p:nvPicPr>
                  <p:cNvPr id="287" name="Picture 286" descr="ba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2067901" y="2661770"/>
                    <a:ext cx="222939" cy="221348"/>
                  </a:xfrm>
                  <a:prstGeom prst="rect">
                    <a:avLst/>
                  </a:prstGeom>
                </p:spPr>
              </p:pic>
              <p:pic>
                <p:nvPicPr>
                  <p:cNvPr id="288" name="Picture 28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00238" y="2813242"/>
                    <a:ext cx="278450" cy="278450"/>
                  </a:xfrm>
                  <a:prstGeom prst="rect">
                    <a:avLst/>
                  </a:prstGeom>
                </p:spPr>
              </p:pic>
            </p:grpSp>
          </p:grpSp>
        </p:grpSp>
      </p:grpSp>
    </p:spTree>
    <p:extLst>
      <p:ext uri="{BB962C8B-B14F-4D97-AF65-F5344CB8AC3E}">
        <p14:creationId xmlns:p14="http://schemas.microsoft.com/office/powerpoint/2010/main" val="12868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6" y="205936"/>
            <a:ext cx="11936071" cy="917575"/>
          </a:xfrm>
        </p:spPr>
        <p:txBody>
          <a:bodyPr/>
          <a:lstStyle/>
          <a:p>
            <a:r>
              <a:rPr lang="en-US" dirty="0"/>
              <a:t>How Sharing Works</a:t>
            </a:r>
            <a:br>
              <a:rPr lang="en-US" dirty="0"/>
            </a:br>
            <a:endParaRPr lang="en-US" dirty="0"/>
          </a:p>
        </p:txBody>
      </p:sp>
      <p:sp>
        <p:nvSpPr>
          <p:cNvPr id="169" name="Rectangle 168"/>
          <p:cNvSpPr/>
          <p:nvPr/>
        </p:nvSpPr>
        <p:spPr bwMode="auto">
          <a:xfrm>
            <a:off x="8097275" y="1198678"/>
            <a:ext cx="4338319" cy="365416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76" name="Freeform 38"/>
          <p:cNvSpPr>
            <a:spLocks/>
          </p:cNvSpPr>
          <p:nvPr/>
        </p:nvSpPr>
        <p:spPr bwMode="auto">
          <a:xfrm>
            <a:off x="2571626" y="1662676"/>
            <a:ext cx="4935098" cy="3198963"/>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128" y="4698212"/>
            <a:ext cx="736328" cy="553561"/>
          </a:xfrm>
          <a:prstGeom prst="rect">
            <a:avLst/>
          </a:prstGeom>
        </p:spPr>
      </p:pic>
      <p:sp>
        <p:nvSpPr>
          <p:cNvPr id="178" name="TextBox 177"/>
          <p:cNvSpPr txBox="1"/>
          <p:nvPr/>
        </p:nvSpPr>
        <p:spPr>
          <a:xfrm>
            <a:off x="3678280" y="2300241"/>
            <a:ext cx="2739106" cy="282513"/>
          </a:xfrm>
          <a:prstGeom prst="rect">
            <a:avLst/>
          </a:prstGeom>
        </p:spPr>
        <p:txBody>
          <a:bodyPr wrap="square" lIns="0" tIns="0" rIns="0" bIns="0" rtlCol="0">
            <a:spAutoFit/>
          </a:bodyPr>
          <a:lstStyle/>
          <a:p>
            <a:pPr marL="0" marR="0" lvl="0" indent="0" algn="ctr" defTabSz="932111" eaLnBrk="1" fontAlgn="auto" latinLnBrk="0" hangingPunct="1">
              <a:lnSpc>
                <a:spcPct val="90000"/>
              </a:lnSpc>
              <a:spcBef>
                <a:spcPts val="0"/>
              </a:spcBef>
              <a:spcAft>
                <a:spcPts val="0"/>
              </a:spcAft>
              <a:buClrTx/>
              <a:buSzPct val="80000"/>
              <a:buFontTx/>
              <a:buNone/>
              <a:tabLst/>
              <a:defRPr/>
            </a:pPr>
            <a:r>
              <a:rPr kumimoji="0" lang="en-US" sz="20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Azure Active Directory</a:t>
            </a:r>
          </a:p>
        </p:txBody>
      </p:sp>
      <p:cxnSp>
        <p:nvCxnSpPr>
          <p:cNvPr id="179" name="Straight Connector 178"/>
          <p:cNvCxnSpPr/>
          <p:nvPr/>
        </p:nvCxnSpPr>
        <p:spPr>
          <a:xfrm flipV="1">
            <a:off x="1301303" y="4230704"/>
            <a:ext cx="1433801" cy="640460"/>
          </a:xfrm>
          <a:prstGeom prst="line">
            <a:avLst/>
          </a:prstGeom>
          <a:ln w="31750" cap="rnd">
            <a:solidFill>
              <a:schemeClr val="bg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80" name="Group 179"/>
          <p:cNvGrpSpPr/>
          <p:nvPr/>
        </p:nvGrpSpPr>
        <p:grpSpPr>
          <a:xfrm>
            <a:off x="1682144" y="4341471"/>
            <a:ext cx="499383" cy="498851"/>
            <a:chOff x="1581297" y="4189653"/>
            <a:chExt cx="623934" cy="623270"/>
          </a:xfrm>
        </p:grpSpPr>
        <p:sp>
          <p:nvSpPr>
            <p:cNvPr id="181" name="Oval 180"/>
            <p:cNvSpPr/>
            <p:nvPr/>
          </p:nvSpPr>
          <p:spPr bwMode="auto">
            <a:xfrm>
              <a:off x="1581297" y="4189653"/>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sp>
          <p:nvSpPr>
            <p:cNvPr id="182" name="Freeform 31"/>
            <p:cNvSpPr>
              <a:spLocks noEditPoints="1"/>
            </p:cNvSpPr>
            <p:nvPr/>
          </p:nvSpPr>
          <p:spPr bwMode="auto">
            <a:xfrm rot="900000">
              <a:off x="1694154" y="4335639"/>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marL="0" marR="0" lvl="0" indent="0" defTabSz="950695"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ndParaRPr>
            </a:p>
          </p:txBody>
        </p:sp>
        <p:sp>
          <p:nvSpPr>
            <p:cNvPr id="183" name="Rectangle 182"/>
            <p:cNvSpPr/>
            <p:nvPr/>
          </p:nvSpPr>
          <p:spPr bwMode="auto">
            <a:xfrm>
              <a:off x="1795451" y="4419877"/>
              <a:ext cx="241346" cy="16887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900" b="0" i="1" u="none" strike="noStrike" kern="0" cap="none" spc="0" normalizeH="0" baseline="0" noProof="0" dirty="0">
                <a:ln>
                  <a:noFill/>
                </a:ln>
                <a:solidFill>
                  <a:srgbClr val="00B294"/>
                </a:solidFill>
                <a:effectLst/>
                <a:uLnTx/>
                <a:uFillTx/>
                <a:latin typeface="Segoe UI"/>
              </a:endParaRPr>
            </a:p>
          </p:txBody>
        </p:sp>
      </p:grpSp>
      <p:pic>
        <p:nvPicPr>
          <p:cNvPr id="184" name="Picture 1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5808" y="5329945"/>
            <a:ext cx="736328" cy="553561"/>
          </a:xfrm>
          <a:prstGeom prst="rect">
            <a:avLst/>
          </a:prstGeom>
        </p:spPr>
      </p:pic>
      <p:cxnSp>
        <p:nvCxnSpPr>
          <p:cNvPr id="185" name="Straight Connector 184"/>
          <p:cNvCxnSpPr/>
          <p:nvPr/>
        </p:nvCxnSpPr>
        <p:spPr>
          <a:xfrm flipV="1">
            <a:off x="3085458" y="4037912"/>
            <a:ext cx="1344991" cy="1365949"/>
          </a:xfrm>
          <a:prstGeom prst="line">
            <a:avLst/>
          </a:prstGeom>
          <a:ln w="31750" cap="rnd">
            <a:solidFill>
              <a:schemeClr val="bg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6" name="Arc 185"/>
          <p:cNvSpPr/>
          <p:nvPr/>
        </p:nvSpPr>
        <p:spPr>
          <a:xfrm rot="18068818">
            <a:off x="2826296" y="2818318"/>
            <a:ext cx="4248735" cy="3966749"/>
          </a:xfrm>
          <a:prstGeom prst="arc">
            <a:avLst>
              <a:gd name="adj1" fmla="val 16040017"/>
              <a:gd name="adj2" fmla="val 1756946"/>
            </a:avLst>
          </a:prstGeom>
          <a:ln w="317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1684"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cxnSp>
        <p:nvCxnSpPr>
          <p:cNvPr id="190" name="Straight Connector 189"/>
          <p:cNvCxnSpPr/>
          <p:nvPr/>
        </p:nvCxnSpPr>
        <p:spPr>
          <a:xfrm>
            <a:off x="3403224" y="4050865"/>
            <a:ext cx="648654"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4" name="Arc 193"/>
          <p:cNvSpPr/>
          <p:nvPr/>
        </p:nvSpPr>
        <p:spPr>
          <a:xfrm rot="18900000">
            <a:off x="2703128" y="3583424"/>
            <a:ext cx="3279895" cy="2941836"/>
          </a:xfrm>
          <a:prstGeom prst="arc">
            <a:avLst/>
          </a:prstGeom>
          <a:ln w="317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1684"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95" name="Rectangle 194"/>
          <p:cNvSpPr/>
          <p:nvPr/>
        </p:nvSpPr>
        <p:spPr>
          <a:xfrm>
            <a:off x="6559623" y="4319117"/>
            <a:ext cx="1149295" cy="235297"/>
          </a:xfrm>
          <a:prstGeom prst="rect">
            <a:avLst/>
          </a:prstGeom>
        </p:spPr>
        <p:txBody>
          <a:bodyPr wrap="square" lIns="0" tIns="0" rIns="0" bIns="0">
            <a:spAutoFit/>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499" b="1" i="0" u="none" strike="noStrike" kern="0" cap="none" spc="0" normalizeH="0" baseline="0" noProof="0" dirty="0">
              <a:ln>
                <a:noFill/>
              </a:ln>
              <a:solidFill>
                <a:srgbClr val="FFF100"/>
              </a:solidFill>
              <a:effectLst/>
              <a:uLnTx/>
              <a:uFillTx/>
              <a:latin typeface="Segoe UI"/>
            </a:endParaRPr>
          </a:p>
        </p:txBody>
      </p:sp>
      <p:grpSp>
        <p:nvGrpSpPr>
          <p:cNvPr id="196" name="Group 4"/>
          <p:cNvGrpSpPr>
            <a:grpSpLocks noChangeAspect="1"/>
          </p:cNvGrpSpPr>
          <p:nvPr/>
        </p:nvGrpSpPr>
        <p:grpSpPr bwMode="auto">
          <a:xfrm>
            <a:off x="6752095" y="3807998"/>
            <a:ext cx="613411" cy="624358"/>
            <a:chOff x="-660" y="2959"/>
            <a:chExt cx="1586" cy="1576"/>
          </a:xfrm>
          <a:solidFill>
            <a:srgbClr val="00B0F0"/>
          </a:solidFill>
        </p:grpSpPr>
        <p:sp>
          <p:nvSpPr>
            <p:cNvPr id="197"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198"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00"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grpSp>
        <p:nvGrpSpPr>
          <p:cNvPr id="201" name="Group 4"/>
          <p:cNvGrpSpPr>
            <a:grpSpLocks noChangeAspect="1"/>
          </p:cNvGrpSpPr>
          <p:nvPr/>
        </p:nvGrpSpPr>
        <p:grpSpPr bwMode="auto">
          <a:xfrm>
            <a:off x="5458018" y="3820337"/>
            <a:ext cx="613411" cy="624358"/>
            <a:chOff x="-660" y="2959"/>
            <a:chExt cx="1586" cy="1576"/>
          </a:xfrm>
          <a:solidFill>
            <a:srgbClr val="0070C0">
              <a:alpha val="73000"/>
            </a:srgbClr>
          </a:solidFill>
        </p:grpSpPr>
        <p:sp>
          <p:nvSpPr>
            <p:cNvPr id="202"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03"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04"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grpSp>
        <p:nvGrpSpPr>
          <p:cNvPr id="205" name="Group 4"/>
          <p:cNvGrpSpPr>
            <a:grpSpLocks noChangeAspect="1"/>
          </p:cNvGrpSpPr>
          <p:nvPr/>
        </p:nvGrpSpPr>
        <p:grpSpPr bwMode="auto">
          <a:xfrm>
            <a:off x="4098432" y="3816118"/>
            <a:ext cx="613411" cy="624358"/>
            <a:chOff x="-660" y="2959"/>
            <a:chExt cx="1586" cy="1576"/>
          </a:xfrm>
          <a:solidFill>
            <a:srgbClr val="0070C0"/>
          </a:solidFill>
        </p:grpSpPr>
        <p:sp>
          <p:nvSpPr>
            <p:cNvPr id="206"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07"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08"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grpSp>
        <p:nvGrpSpPr>
          <p:cNvPr id="209" name="Group 4"/>
          <p:cNvGrpSpPr>
            <a:grpSpLocks noChangeAspect="1"/>
          </p:cNvGrpSpPr>
          <p:nvPr/>
        </p:nvGrpSpPr>
        <p:grpSpPr bwMode="auto">
          <a:xfrm>
            <a:off x="8512552" y="1721749"/>
            <a:ext cx="398535" cy="405648"/>
            <a:chOff x="-660" y="2959"/>
            <a:chExt cx="1586" cy="1576"/>
          </a:xfrm>
          <a:solidFill>
            <a:srgbClr val="002060"/>
          </a:solidFill>
        </p:grpSpPr>
        <p:sp>
          <p:nvSpPr>
            <p:cNvPr id="21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1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12"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13" name="TextBox 212"/>
          <p:cNvSpPr txBox="1"/>
          <p:nvPr/>
        </p:nvSpPr>
        <p:spPr>
          <a:xfrm>
            <a:off x="9111045" y="1721749"/>
            <a:ext cx="2386149" cy="395257"/>
          </a:xfrm>
          <a:prstGeom prst="rect">
            <a:avLst/>
          </a:prstGeom>
        </p:spPr>
        <p:txBody>
          <a:bodyPr wrap="square" lIns="0" tIns="0" rIns="0" bIns="0" rtlCol="0">
            <a:spAutoFit/>
          </a:bodyPr>
          <a:lstStyle/>
          <a:p>
            <a:pPr marL="0" marR="0" lvl="0" indent="0" defTabSz="932111" eaLnBrk="1" fontAlgn="auto" latinLnBrk="0" hangingPunct="1">
              <a:lnSpc>
                <a:spcPct val="90000"/>
              </a:lnSpc>
              <a:spcBef>
                <a:spcPts val="0"/>
              </a:spcBef>
              <a:spcAft>
                <a:spcPts val="0"/>
              </a:spcAft>
              <a:buClrTx/>
              <a:buSzPct val="80000"/>
              <a:buFontTx/>
              <a:buNone/>
              <a:tabLst/>
              <a:defRPr/>
            </a:pPr>
            <a:r>
              <a:rPr kumimoji="0" lang="en-US" sz="1399" b="0" i="0" u="none" strike="noStrike" kern="0" cap="none" spc="0" normalizeH="0" baseline="0" noProof="0" dirty="0">
                <a:ln>
                  <a:noFill/>
                </a:ln>
                <a:solidFill>
                  <a:schemeClr val="accent1"/>
                </a:solidFill>
                <a:effectLst/>
                <a:uLnTx/>
                <a:uFillTx/>
              </a:rPr>
              <a:t>On-premises organizations doing full sync</a:t>
            </a:r>
          </a:p>
        </p:txBody>
      </p:sp>
      <p:grpSp>
        <p:nvGrpSpPr>
          <p:cNvPr id="214" name="Group 4"/>
          <p:cNvGrpSpPr>
            <a:grpSpLocks noChangeAspect="1"/>
          </p:cNvGrpSpPr>
          <p:nvPr/>
        </p:nvGrpSpPr>
        <p:grpSpPr bwMode="auto">
          <a:xfrm>
            <a:off x="8512553" y="2426855"/>
            <a:ext cx="398535" cy="405648"/>
            <a:chOff x="-660" y="2959"/>
            <a:chExt cx="1586" cy="1576"/>
          </a:xfrm>
          <a:solidFill>
            <a:schemeClr val="accent2"/>
          </a:solidFill>
        </p:grpSpPr>
        <p:sp>
          <p:nvSpPr>
            <p:cNvPr id="21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1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1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18" name="TextBox 217"/>
          <p:cNvSpPr txBox="1"/>
          <p:nvPr/>
        </p:nvSpPr>
        <p:spPr>
          <a:xfrm>
            <a:off x="9111045" y="2448775"/>
            <a:ext cx="2386149" cy="395257"/>
          </a:xfrm>
          <a:prstGeom prst="rect">
            <a:avLst/>
          </a:prstGeom>
        </p:spPr>
        <p:txBody>
          <a:bodyPr wrap="square" lIns="0" tIns="0" rIns="0" bIns="0" rtlCol="0">
            <a:spAutoFit/>
          </a:bodyPr>
          <a:lstStyle/>
          <a:p>
            <a:pPr marL="0" marR="0" lvl="0" indent="0" defTabSz="932111" eaLnBrk="1" fontAlgn="auto" latinLnBrk="0" hangingPunct="1">
              <a:lnSpc>
                <a:spcPct val="90000"/>
              </a:lnSpc>
              <a:spcBef>
                <a:spcPts val="0"/>
              </a:spcBef>
              <a:spcAft>
                <a:spcPts val="0"/>
              </a:spcAft>
              <a:buClrTx/>
              <a:buSzPct val="80000"/>
              <a:buFontTx/>
              <a:buNone/>
              <a:tabLst/>
              <a:defRPr/>
            </a:pPr>
            <a:r>
              <a:rPr kumimoji="0" lang="en-US" sz="1399" b="0" i="0" u="none" strike="noStrike" kern="0" cap="none" spc="0" normalizeH="0" baseline="0" noProof="0" dirty="0">
                <a:ln>
                  <a:noFill/>
                </a:ln>
                <a:solidFill>
                  <a:schemeClr val="accent1"/>
                </a:solidFill>
                <a:effectLst/>
                <a:uLnTx/>
                <a:uFillTx/>
              </a:rPr>
              <a:t>On-premises organizations doing partial sync</a:t>
            </a:r>
          </a:p>
        </p:txBody>
      </p:sp>
      <p:grpSp>
        <p:nvGrpSpPr>
          <p:cNvPr id="219" name="Group 4"/>
          <p:cNvGrpSpPr>
            <a:grpSpLocks noChangeAspect="1"/>
          </p:cNvGrpSpPr>
          <p:nvPr/>
        </p:nvGrpSpPr>
        <p:grpSpPr bwMode="auto">
          <a:xfrm>
            <a:off x="8512552" y="3162638"/>
            <a:ext cx="398535" cy="405648"/>
            <a:chOff x="-660" y="2959"/>
            <a:chExt cx="1586" cy="1576"/>
          </a:xfrm>
          <a:solidFill>
            <a:srgbClr val="00B0F0"/>
          </a:solidFill>
        </p:grpSpPr>
        <p:sp>
          <p:nvSpPr>
            <p:cNvPr id="22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2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23"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26" name="TextBox 225"/>
          <p:cNvSpPr txBox="1"/>
          <p:nvPr/>
        </p:nvSpPr>
        <p:spPr>
          <a:xfrm>
            <a:off x="9111045" y="3277857"/>
            <a:ext cx="3595306" cy="197628"/>
          </a:xfrm>
          <a:prstGeom prst="rect">
            <a:avLst/>
          </a:prstGeom>
        </p:spPr>
        <p:txBody>
          <a:bodyPr wrap="square" lIns="0" tIns="0" rIns="0" bIns="0" rtlCol="0">
            <a:spAutoFit/>
          </a:bodyPr>
          <a:lstStyle/>
          <a:p>
            <a:pPr marL="0" marR="0" lvl="0" indent="0" defTabSz="932111" eaLnBrk="1" fontAlgn="auto" latinLnBrk="0" hangingPunct="1">
              <a:lnSpc>
                <a:spcPct val="90000"/>
              </a:lnSpc>
              <a:spcBef>
                <a:spcPts val="0"/>
              </a:spcBef>
              <a:spcAft>
                <a:spcPts val="0"/>
              </a:spcAft>
              <a:buClrTx/>
              <a:buSzPct val="80000"/>
              <a:buFontTx/>
              <a:buNone/>
              <a:tabLst/>
              <a:defRPr/>
            </a:pPr>
            <a:r>
              <a:rPr kumimoji="0" lang="en-US" sz="1399" b="0" i="0" u="none" strike="noStrike" kern="0" cap="none" spc="0" normalizeH="0" baseline="0" noProof="0" dirty="0">
                <a:ln>
                  <a:noFill/>
                </a:ln>
                <a:solidFill>
                  <a:schemeClr val="accent1"/>
                </a:solidFill>
                <a:effectLst/>
                <a:uLnTx/>
                <a:uFillTx/>
              </a:rPr>
              <a:t>Organizations completely in cloud</a:t>
            </a:r>
          </a:p>
        </p:txBody>
      </p:sp>
      <p:sp>
        <p:nvSpPr>
          <p:cNvPr id="229" name="Rectangle 228"/>
          <p:cNvSpPr/>
          <p:nvPr/>
        </p:nvSpPr>
        <p:spPr>
          <a:xfrm>
            <a:off x="6470778" y="5607102"/>
            <a:ext cx="5632394" cy="868466"/>
          </a:xfrm>
          <a:prstGeom prst="rect">
            <a:avLst/>
          </a:prstGeom>
        </p:spPr>
        <p:txBody>
          <a:bodyPr vert="horz" wrap="square" lIns="149217" tIns="93260" rIns="149217" bIns="93260" rtlCol="0">
            <a:spAutoFit/>
          </a:bodyPr>
          <a:lstStyle/>
          <a:p>
            <a:pPr marL="0" marR="0" lvl="0" indent="0" defTabSz="931684" eaLnBrk="1" fontAlgn="base" latinLnBrk="0" hangingPunct="1">
              <a:lnSpc>
                <a:spcPts val="2611"/>
              </a:lnSpc>
              <a:spcBef>
                <a:spcPts val="2000"/>
              </a:spcBef>
              <a:spcAft>
                <a:spcPct val="0"/>
              </a:spcAft>
              <a:buClrTx/>
              <a:buSzPct val="90000"/>
              <a:buFontTx/>
              <a:buNone/>
              <a:tabLst/>
              <a:defRPr/>
            </a:pPr>
            <a:r>
              <a:rPr kumimoji="0" lang="en-US" sz="2856" b="0" i="0" u="none" strike="noStrike" kern="0" cap="none" spc="0" normalizeH="0" baseline="0" noProof="0" dirty="0">
                <a:ln>
                  <a:noFill/>
                </a:ln>
                <a:solidFill>
                  <a:schemeClr val="bg1"/>
                </a:solidFill>
                <a:effectLst/>
                <a:uLnTx/>
                <a:uFillTx/>
                <a:ea typeface="ＭＳ Ｐゴシック" charset="0"/>
                <a:cs typeface="ＭＳ Ｐゴシック" charset="0"/>
              </a:rPr>
              <a:t>…and all of these organizations can interact with each other.</a:t>
            </a:r>
          </a:p>
        </p:txBody>
      </p:sp>
      <p:grpSp>
        <p:nvGrpSpPr>
          <p:cNvPr id="230" name="Group 4"/>
          <p:cNvGrpSpPr>
            <a:grpSpLocks noChangeAspect="1"/>
          </p:cNvGrpSpPr>
          <p:nvPr/>
        </p:nvGrpSpPr>
        <p:grpSpPr bwMode="auto">
          <a:xfrm>
            <a:off x="8512552" y="3901071"/>
            <a:ext cx="398535" cy="405646"/>
            <a:chOff x="-660" y="2959"/>
            <a:chExt cx="1586" cy="1576"/>
          </a:xfrm>
          <a:solidFill>
            <a:schemeClr val="bg1">
              <a:lumMod val="65000"/>
            </a:schemeClr>
          </a:solidFill>
        </p:grpSpPr>
        <p:sp>
          <p:nvSpPr>
            <p:cNvPr id="231"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33"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234"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39" name="TextBox 238"/>
          <p:cNvSpPr txBox="1"/>
          <p:nvPr/>
        </p:nvSpPr>
        <p:spPr>
          <a:xfrm>
            <a:off x="9111045" y="3889434"/>
            <a:ext cx="2386149" cy="395257"/>
          </a:xfrm>
          <a:prstGeom prst="rect">
            <a:avLst/>
          </a:prstGeom>
        </p:spPr>
        <p:txBody>
          <a:bodyPr wrap="square" lIns="0" tIns="0" rIns="0" bIns="0" rtlCol="0">
            <a:spAutoFit/>
          </a:bodyPr>
          <a:lstStyle/>
          <a:p>
            <a:pPr marL="0" marR="0" lvl="0" indent="0" defTabSz="932111" eaLnBrk="1" fontAlgn="auto" latinLnBrk="0" hangingPunct="1">
              <a:lnSpc>
                <a:spcPct val="90000"/>
              </a:lnSpc>
              <a:spcBef>
                <a:spcPts val="0"/>
              </a:spcBef>
              <a:spcAft>
                <a:spcPts val="0"/>
              </a:spcAft>
              <a:buClrTx/>
              <a:buSzPct val="80000"/>
              <a:buFontTx/>
              <a:buNone/>
              <a:tabLst/>
              <a:defRPr/>
            </a:pPr>
            <a:r>
              <a:rPr kumimoji="0" lang="en-US" sz="1399" b="0" i="0" u="none" strike="noStrike" kern="0" cap="none" spc="0" normalizeH="0" baseline="0" noProof="0" dirty="0">
                <a:ln>
                  <a:noFill/>
                </a:ln>
                <a:solidFill>
                  <a:schemeClr val="accent1"/>
                </a:solidFill>
                <a:effectLst/>
                <a:uLnTx/>
                <a:uFillTx/>
              </a:rPr>
              <a:t>Organizations created through ad-hoc signup</a:t>
            </a:r>
          </a:p>
        </p:txBody>
      </p:sp>
      <p:grpSp>
        <p:nvGrpSpPr>
          <p:cNvPr id="240" name="Group 4"/>
          <p:cNvGrpSpPr>
            <a:grpSpLocks noChangeAspect="1"/>
          </p:cNvGrpSpPr>
          <p:nvPr/>
        </p:nvGrpSpPr>
        <p:grpSpPr bwMode="auto">
          <a:xfrm>
            <a:off x="2795066" y="3882789"/>
            <a:ext cx="613411" cy="624358"/>
            <a:chOff x="-660" y="2959"/>
            <a:chExt cx="1586" cy="1576"/>
          </a:xfrm>
          <a:solidFill>
            <a:srgbClr val="002060"/>
          </a:solidFill>
        </p:grpSpPr>
        <p:sp>
          <p:nvSpPr>
            <p:cNvPr id="241"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42"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sp>
          <p:nvSpPr>
            <p:cNvPr id="243"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ndParaRPr>
            </a:p>
          </p:txBody>
        </p:sp>
      </p:grpSp>
      <p:pic>
        <p:nvPicPr>
          <p:cNvPr id="244" name="Picture 243"/>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92301" y="5384436"/>
            <a:ext cx="1246082" cy="234819"/>
          </a:xfrm>
          <a:prstGeom prst="rect">
            <a:avLst/>
          </a:prstGeom>
        </p:spPr>
      </p:pic>
      <p:pic>
        <p:nvPicPr>
          <p:cNvPr id="245" name="Picture 244"/>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2200931" y="6031296"/>
            <a:ext cx="1246082" cy="234819"/>
          </a:xfrm>
          <a:prstGeom prst="rect">
            <a:avLst/>
          </a:prstGeom>
        </p:spPr>
      </p:pic>
      <p:grpSp>
        <p:nvGrpSpPr>
          <p:cNvPr id="246" name="Group 245"/>
          <p:cNvGrpSpPr/>
          <p:nvPr/>
        </p:nvGrpSpPr>
        <p:grpSpPr>
          <a:xfrm>
            <a:off x="3642582" y="5509454"/>
            <a:ext cx="853996" cy="564896"/>
            <a:chOff x="2735263" y="1203325"/>
            <a:chExt cx="6724650" cy="4448176"/>
          </a:xfrm>
          <a:solidFill>
            <a:schemeClr val="bg1"/>
          </a:solidFill>
        </p:grpSpPr>
        <p:sp>
          <p:nvSpPr>
            <p:cNvPr id="24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249" name="Rectangle 248"/>
          <p:cNvSpPr/>
          <p:nvPr/>
        </p:nvSpPr>
        <p:spPr>
          <a:xfrm>
            <a:off x="3585353" y="6312835"/>
            <a:ext cx="961224" cy="172909"/>
          </a:xfrm>
          <a:prstGeom prst="rect">
            <a:avLst/>
          </a:prstGeom>
          <a:ln>
            <a:noFill/>
          </a:ln>
        </p:spPr>
        <p:txBody>
          <a:bodyPr wrap="square" lIns="0" tIns="0" rIns="0" bIns="0" anchor="ctr">
            <a:spAutoFit/>
          </a:bodyPr>
          <a:lstStyle/>
          <a:p>
            <a:pPr marL="0" marR="0" lvl="0" indent="0" algn="ctr" defTabSz="913748" eaLnBrk="1" fontAlgn="base" latinLnBrk="0" hangingPunct="1">
              <a:lnSpc>
                <a:spcPct val="90000"/>
              </a:lnSpc>
              <a:spcBef>
                <a:spcPct val="0"/>
              </a:spcBef>
              <a:spcAft>
                <a:spcPct val="0"/>
              </a:spcAft>
              <a:buClrTx/>
              <a:buSzPct val="80000"/>
              <a:buFontTx/>
              <a:buNone/>
              <a:tabLst/>
              <a:defRPr/>
            </a:pPr>
            <a:r>
              <a:rPr kumimoji="0" lang="en-US" sz="1224" b="1" i="0" u="none" strike="noStrike" kern="0" cap="none" spc="0" normalizeH="0" baseline="0" noProof="0" dirty="0">
                <a:ln>
                  <a:noFill/>
                </a:ln>
                <a:solidFill>
                  <a:schemeClr val="bg1"/>
                </a:solidFill>
                <a:effectLst/>
                <a:uLnTx/>
                <a:uFillTx/>
                <a:ea typeface="ＭＳ Ｐゴシック" charset="0"/>
              </a:rPr>
              <a:t>ADFS</a:t>
            </a:r>
          </a:p>
        </p:txBody>
      </p:sp>
      <p:grpSp>
        <p:nvGrpSpPr>
          <p:cNvPr id="255" name="Group 254"/>
          <p:cNvGrpSpPr/>
          <p:nvPr/>
        </p:nvGrpSpPr>
        <p:grpSpPr>
          <a:xfrm>
            <a:off x="3399604" y="4535289"/>
            <a:ext cx="499383" cy="498851"/>
            <a:chOff x="3265234" y="4379688"/>
            <a:chExt cx="623934" cy="623270"/>
          </a:xfrm>
        </p:grpSpPr>
        <p:sp>
          <p:nvSpPr>
            <p:cNvPr id="256" name="Oval 255"/>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sp>
          <p:nvSpPr>
            <p:cNvPr id="26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marL="0" marR="0" lvl="0" indent="0" defTabSz="950695"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ndParaRPr>
            </a:p>
          </p:txBody>
        </p:sp>
      </p:grpSp>
      <p:cxnSp>
        <p:nvCxnSpPr>
          <p:cNvPr id="266" name="Straight Connector 265"/>
          <p:cNvCxnSpPr/>
          <p:nvPr/>
        </p:nvCxnSpPr>
        <p:spPr>
          <a:xfrm>
            <a:off x="4736757" y="4050865"/>
            <a:ext cx="597450"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6091946" y="4050865"/>
            <a:ext cx="597450"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6" name="Freeform 36"/>
          <p:cNvSpPr>
            <a:spLocks/>
          </p:cNvSpPr>
          <p:nvPr/>
        </p:nvSpPr>
        <p:spPr bwMode="auto">
          <a:xfrm>
            <a:off x="11321607" y="389987"/>
            <a:ext cx="600036" cy="507435"/>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7" name="Content Placeholder 5"/>
          <p:cNvSpPr txBox="1">
            <a:spLocks/>
          </p:cNvSpPr>
          <p:nvPr/>
        </p:nvSpPr>
        <p:spPr>
          <a:xfrm>
            <a:off x="218188" y="1241597"/>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31684" rtl="0" eaLnBrk="1" fontAlgn="base" latinLnBrk="0" hangingPunct="1">
              <a:lnSpc>
                <a:spcPts val="2611"/>
              </a:lnSpc>
              <a:spcBef>
                <a:spcPts val="2000"/>
              </a:spcBef>
              <a:spcAft>
                <a:spcPct val="0"/>
              </a:spcAft>
              <a:buClrTx/>
              <a:buSzPct val="90000"/>
              <a:buFont typeface="Arial" charset="0"/>
              <a:buNone/>
              <a:tabLst/>
              <a:defRPr/>
            </a:pPr>
            <a:r>
              <a:rPr kumimoji="0" lang="en-US" sz="2856"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Using Azure AD for authentication</a:t>
            </a:r>
          </a:p>
        </p:txBody>
      </p:sp>
    </p:spTree>
    <p:extLst>
      <p:ext uri="{BB962C8B-B14F-4D97-AF65-F5344CB8AC3E}">
        <p14:creationId xmlns:p14="http://schemas.microsoft.com/office/powerpoint/2010/main" val="32880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Architectures</a:t>
            </a:r>
          </a:p>
        </p:txBody>
      </p:sp>
    </p:spTree>
    <p:extLst>
      <p:ext uri="{BB962C8B-B14F-4D97-AF65-F5344CB8AC3E}">
        <p14:creationId xmlns:p14="http://schemas.microsoft.com/office/powerpoint/2010/main" val="31614330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solidFill>
                  <a:schemeClr val="accent4">
                    <a:lumMod val="50000"/>
                  </a:schemeClr>
                </a:solidFill>
              </a:rPr>
              <a:t>Key Management</a:t>
            </a:r>
            <a:endParaRPr lang="en-US" dirty="0">
              <a:solidFill>
                <a:schemeClr val="accent4">
                  <a:lumMod val="50000"/>
                </a:schemeClr>
              </a:solidFill>
            </a:endParaRPr>
          </a:p>
        </p:txBody>
      </p:sp>
      <p:graphicFrame>
        <p:nvGraphicFramePr>
          <p:cNvPr id="3" name="Table 2"/>
          <p:cNvGraphicFramePr>
            <a:graphicFrameLocks noGrp="1"/>
          </p:cNvGraphicFramePr>
          <p:nvPr>
            <p:extLst/>
          </p:nvPr>
        </p:nvGraphicFramePr>
        <p:xfrm>
          <a:off x="351633" y="3116262"/>
          <a:ext cx="11734799" cy="1166948"/>
        </p:xfrm>
        <a:graphic>
          <a:graphicData uri="http://schemas.openxmlformats.org/drawingml/2006/table">
            <a:tbl>
              <a:tblPr firstRow="1" firstCol="1" bandRow="1">
                <a:tableStyleId>{2D5ABB26-0587-4C30-8999-92F81FD0307C}</a:tableStyleId>
              </a:tblPr>
              <a:tblGrid>
                <a:gridCol w="2894804">
                  <a:extLst>
                    <a:ext uri="{9D8B030D-6E8A-4147-A177-3AD203B41FA5}">
                      <a16:colId xmlns:a16="http://schemas.microsoft.com/office/drawing/2014/main" val="3950747035"/>
                    </a:ext>
                  </a:extLst>
                </a:gridCol>
                <a:gridCol w="1828800">
                  <a:extLst>
                    <a:ext uri="{9D8B030D-6E8A-4147-A177-3AD203B41FA5}">
                      <a16:colId xmlns:a16="http://schemas.microsoft.com/office/drawing/2014/main" val="1178413751"/>
                    </a:ext>
                  </a:extLst>
                </a:gridCol>
                <a:gridCol w="2209800">
                  <a:extLst>
                    <a:ext uri="{9D8B030D-6E8A-4147-A177-3AD203B41FA5}">
                      <a16:colId xmlns:a16="http://schemas.microsoft.com/office/drawing/2014/main" val="2111985354"/>
                    </a:ext>
                  </a:extLst>
                </a:gridCol>
                <a:gridCol w="4801395">
                  <a:extLst>
                    <a:ext uri="{9D8B030D-6E8A-4147-A177-3AD203B41FA5}">
                      <a16:colId xmlns:a16="http://schemas.microsoft.com/office/drawing/2014/main" val="2600488904"/>
                    </a:ext>
                  </a:extLst>
                </a:gridCol>
              </a:tblGrid>
              <a:tr h="274320">
                <a:tc>
                  <a:txBody>
                    <a:bodyPr/>
                    <a:lstStyle/>
                    <a:p>
                      <a:pPr marL="0" marR="0">
                        <a:spcBef>
                          <a:spcPts val="0"/>
                        </a:spcBef>
                        <a:spcAft>
                          <a:spcPts val="0"/>
                        </a:spcAft>
                      </a:pPr>
                      <a:r>
                        <a:rPr lang="en-US" sz="1800" dirty="0">
                          <a:solidFill>
                            <a:schemeClr val="tx2"/>
                          </a:solidFill>
                          <a:effectLst/>
                        </a:rPr>
                        <a:t>Azure RMS</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Microsoft</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Azure RMS Service</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3352060"/>
                  </a:ext>
                </a:extLst>
              </a:tr>
              <a:tr h="446314">
                <a:tc>
                  <a:txBody>
                    <a:bodyPr/>
                    <a:lstStyle/>
                    <a:p>
                      <a:pPr marL="0" marR="0">
                        <a:spcBef>
                          <a:spcPts val="0"/>
                        </a:spcBef>
                        <a:spcAft>
                          <a:spcPts val="0"/>
                        </a:spcAft>
                      </a:pPr>
                      <a:r>
                        <a:rPr lang="en-US" sz="1800" dirty="0">
                          <a:solidFill>
                            <a:schemeClr val="tx2"/>
                          </a:solidFill>
                          <a:effectLst/>
                        </a:rPr>
                        <a:t>Azure Key Vault software</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Microsoft</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Azure KV Service</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8491447"/>
                  </a:ext>
                </a:extLst>
              </a:tr>
              <a:tr h="446314">
                <a:tc>
                  <a:txBody>
                    <a:bodyPr/>
                    <a:lstStyle/>
                    <a:p>
                      <a:pPr marL="0" marR="0">
                        <a:spcBef>
                          <a:spcPts val="0"/>
                        </a:spcBef>
                        <a:spcAft>
                          <a:spcPts val="0"/>
                        </a:spcAft>
                      </a:pPr>
                      <a:r>
                        <a:rPr lang="en-US" sz="1800" dirty="0">
                          <a:solidFill>
                            <a:schemeClr val="tx2"/>
                          </a:solidFill>
                          <a:effectLst/>
                        </a:rPr>
                        <a:t>Azure Key Vault hardware</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Microsoft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Azure KV HSM</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 </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3385384"/>
                  </a:ext>
                </a:extLst>
              </a:tr>
            </a:tbl>
          </a:graphicData>
        </a:graphic>
      </p:graphicFrame>
      <p:graphicFrame>
        <p:nvGraphicFramePr>
          <p:cNvPr id="4" name="Table 3"/>
          <p:cNvGraphicFramePr>
            <a:graphicFrameLocks noGrp="1"/>
          </p:cNvGraphicFramePr>
          <p:nvPr>
            <p:extLst/>
          </p:nvPr>
        </p:nvGraphicFramePr>
        <p:xfrm>
          <a:off x="351633" y="4728436"/>
          <a:ext cx="11734799" cy="1664426"/>
        </p:xfrm>
        <a:graphic>
          <a:graphicData uri="http://schemas.openxmlformats.org/drawingml/2006/table">
            <a:tbl>
              <a:tblPr firstRow="1" firstCol="1" bandRow="1">
                <a:tableStyleId>{2D5ABB26-0587-4C30-8999-92F81FD0307C}</a:tableStyleId>
              </a:tblPr>
              <a:tblGrid>
                <a:gridCol w="2894804">
                  <a:extLst>
                    <a:ext uri="{9D8B030D-6E8A-4147-A177-3AD203B41FA5}">
                      <a16:colId xmlns:a16="http://schemas.microsoft.com/office/drawing/2014/main" val="3950747035"/>
                    </a:ext>
                  </a:extLst>
                </a:gridCol>
                <a:gridCol w="1828800">
                  <a:extLst>
                    <a:ext uri="{9D8B030D-6E8A-4147-A177-3AD203B41FA5}">
                      <a16:colId xmlns:a16="http://schemas.microsoft.com/office/drawing/2014/main" val="1178413751"/>
                    </a:ext>
                  </a:extLst>
                </a:gridCol>
                <a:gridCol w="2209800">
                  <a:extLst>
                    <a:ext uri="{9D8B030D-6E8A-4147-A177-3AD203B41FA5}">
                      <a16:colId xmlns:a16="http://schemas.microsoft.com/office/drawing/2014/main" val="2111985354"/>
                    </a:ext>
                  </a:extLst>
                </a:gridCol>
                <a:gridCol w="4801395">
                  <a:extLst>
                    <a:ext uri="{9D8B030D-6E8A-4147-A177-3AD203B41FA5}">
                      <a16:colId xmlns:a16="http://schemas.microsoft.com/office/drawing/2014/main" val="2600488904"/>
                    </a:ext>
                  </a:extLst>
                </a:gridCol>
              </a:tblGrid>
              <a:tr h="548640">
                <a:tc>
                  <a:txBody>
                    <a:bodyPr/>
                    <a:lstStyle/>
                    <a:p>
                      <a:pPr marL="0" marR="0">
                        <a:spcBef>
                          <a:spcPts val="0"/>
                        </a:spcBef>
                        <a:spcAft>
                          <a:spcPts val="0"/>
                        </a:spcAft>
                      </a:pPr>
                      <a:r>
                        <a:rPr lang="en-US" sz="1800" dirty="0">
                          <a:solidFill>
                            <a:schemeClr val="tx2"/>
                          </a:solidFill>
                          <a:effectLst/>
                        </a:rPr>
                        <a:t>BYOK</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Customer</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Azure KV HSM</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Customer generates key, exports/imports into Azure KV HSM</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054472"/>
                  </a:ext>
                </a:extLst>
              </a:tr>
              <a:tr h="1115786">
                <a:tc>
                  <a:txBody>
                    <a:bodyPr/>
                    <a:lstStyle/>
                    <a:p>
                      <a:pPr marL="0" marR="0">
                        <a:spcBef>
                          <a:spcPts val="0"/>
                        </a:spcBef>
                        <a:spcAft>
                          <a:spcPts val="0"/>
                        </a:spcAft>
                      </a:pPr>
                      <a:r>
                        <a:rPr lang="en-US" sz="1800" dirty="0">
                          <a:solidFill>
                            <a:schemeClr val="tx2"/>
                          </a:solidFill>
                          <a:effectLst/>
                        </a:rPr>
                        <a:t>HYOK*</a:t>
                      </a:r>
                    </a:p>
                    <a:p>
                      <a:pPr marL="0" marR="0">
                        <a:spcBef>
                          <a:spcPts val="0"/>
                        </a:spcBef>
                        <a:spcAft>
                          <a:spcPts val="0"/>
                        </a:spcAft>
                      </a:pPr>
                      <a:endParaRPr lang="en-US" sz="1800" dirty="0">
                        <a:solidFill>
                          <a:schemeClr val="tx2"/>
                        </a:solidFill>
                        <a:effectLst/>
                      </a:endParaRPr>
                    </a:p>
                    <a:p>
                      <a:pPr marL="0" marR="0">
                        <a:spcBef>
                          <a:spcPts val="0"/>
                        </a:spcBef>
                        <a:spcAft>
                          <a:spcPts val="0"/>
                        </a:spcAft>
                      </a:pPr>
                      <a:endParaRPr lang="en-US" sz="1800" dirty="0">
                        <a:solidFill>
                          <a:schemeClr val="tx2"/>
                        </a:solidFill>
                        <a:effectLst/>
                      </a:endParaRPr>
                    </a:p>
                    <a:p>
                      <a:pPr marL="0" marR="0">
                        <a:spcBef>
                          <a:spcPts val="0"/>
                        </a:spcBef>
                        <a:spcAft>
                          <a:spcPts val="0"/>
                        </a:spcAft>
                      </a:pPr>
                      <a:r>
                        <a:rPr lang="en-US" sz="1800" dirty="0">
                          <a:solidFill>
                            <a:schemeClr val="tx2"/>
                          </a:solidFill>
                          <a:effectLst/>
                        </a:rPr>
                        <a:t>*AIP P2 or EMS E5</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a:solidFill>
                            <a:schemeClr val="tx2"/>
                          </a:solidFill>
                          <a:effectLst/>
                        </a:rPr>
                        <a:t>Customer</a:t>
                      </a:r>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Customer HSM</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800" dirty="0">
                          <a:solidFill>
                            <a:schemeClr val="tx2"/>
                          </a:solidFill>
                          <a:effectLst/>
                        </a:rPr>
                        <a:t>This is a ‘split-brain’ mode using both Azure RMS and ADRMS. Azure RMS uses one of the above models. ADRMS uses the on-premises HSM for keys.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228527"/>
                  </a:ext>
                </a:extLst>
              </a:tr>
            </a:tbl>
          </a:graphicData>
        </a:graphic>
      </p:graphicFrame>
      <p:graphicFrame>
        <p:nvGraphicFramePr>
          <p:cNvPr id="6" name="Table 5"/>
          <p:cNvGraphicFramePr>
            <a:graphicFrameLocks noGrp="1"/>
          </p:cNvGraphicFramePr>
          <p:nvPr>
            <p:extLst/>
          </p:nvPr>
        </p:nvGraphicFramePr>
        <p:xfrm>
          <a:off x="351633" y="2122396"/>
          <a:ext cx="11734799" cy="548640"/>
        </p:xfrm>
        <a:graphic>
          <a:graphicData uri="http://schemas.openxmlformats.org/drawingml/2006/table">
            <a:tbl>
              <a:tblPr firstRow="1" firstCol="1" bandRow="1">
                <a:tableStyleId>{2D5ABB26-0587-4C30-8999-92F81FD0307C}</a:tableStyleId>
              </a:tblPr>
              <a:tblGrid>
                <a:gridCol w="2894804">
                  <a:extLst>
                    <a:ext uri="{9D8B030D-6E8A-4147-A177-3AD203B41FA5}">
                      <a16:colId xmlns:a16="http://schemas.microsoft.com/office/drawing/2014/main" val="3950747035"/>
                    </a:ext>
                  </a:extLst>
                </a:gridCol>
                <a:gridCol w="1828800">
                  <a:extLst>
                    <a:ext uri="{9D8B030D-6E8A-4147-A177-3AD203B41FA5}">
                      <a16:colId xmlns:a16="http://schemas.microsoft.com/office/drawing/2014/main" val="1178413751"/>
                    </a:ext>
                  </a:extLst>
                </a:gridCol>
                <a:gridCol w="2209800">
                  <a:extLst>
                    <a:ext uri="{9D8B030D-6E8A-4147-A177-3AD203B41FA5}">
                      <a16:colId xmlns:a16="http://schemas.microsoft.com/office/drawing/2014/main" val="2111985354"/>
                    </a:ext>
                  </a:extLst>
                </a:gridCol>
                <a:gridCol w="4801395">
                  <a:extLst>
                    <a:ext uri="{9D8B030D-6E8A-4147-A177-3AD203B41FA5}">
                      <a16:colId xmlns:a16="http://schemas.microsoft.com/office/drawing/2014/main" val="2600488904"/>
                    </a:ext>
                  </a:extLst>
                </a:gridCol>
              </a:tblGrid>
              <a:tr h="548640">
                <a:tc>
                  <a:txBody>
                    <a:bodyPr/>
                    <a:lstStyle/>
                    <a:p>
                      <a:pPr marL="0" marR="0">
                        <a:spcBef>
                          <a:spcPts val="0"/>
                        </a:spcBef>
                        <a:spcAft>
                          <a:spcPts val="0"/>
                        </a:spcAft>
                      </a:pPr>
                      <a:r>
                        <a:rPr lang="en-US" sz="1800" dirty="0">
                          <a:solidFill>
                            <a:schemeClr val="bg1"/>
                          </a:solidFill>
                          <a:effectLst/>
                        </a:rPr>
                        <a:t>Model</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en-US" sz="1800" dirty="0">
                          <a:solidFill>
                            <a:schemeClr val="bg1"/>
                          </a:solidFill>
                          <a:effectLst/>
                        </a:rPr>
                        <a:t>Who generates the key?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en-US" sz="1800" dirty="0">
                          <a:solidFill>
                            <a:schemeClr val="bg1"/>
                          </a:solidFill>
                          <a:effectLst/>
                        </a:rPr>
                        <a:t>Where is the key stored?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81" marR="2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27781" marR="2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27662877"/>
                  </a:ext>
                </a:extLst>
              </a:tr>
            </a:tbl>
          </a:graphicData>
        </a:graphic>
      </p:graphicFrame>
    </p:spTree>
    <p:extLst>
      <p:ext uri="{BB962C8B-B14F-4D97-AF65-F5344CB8AC3E}">
        <p14:creationId xmlns:p14="http://schemas.microsoft.com/office/powerpoint/2010/main" val="39136592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81794" y="-1"/>
            <a:ext cx="7086949"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31" name="Group 30"/>
          <p:cNvGrpSpPr/>
          <p:nvPr/>
        </p:nvGrpSpPr>
        <p:grpSpPr>
          <a:xfrm>
            <a:off x="5979626" y="3985676"/>
            <a:ext cx="502058" cy="683807"/>
            <a:chOff x="5606149" y="4501139"/>
            <a:chExt cx="571148" cy="777908"/>
          </a:xfrm>
        </p:grpSpPr>
        <p:grpSp>
          <p:nvGrpSpPr>
            <p:cNvPr id="284" name="Group 283"/>
            <p:cNvGrpSpPr/>
            <p:nvPr/>
          </p:nvGrpSpPr>
          <p:grpSpPr>
            <a:xfrm>
              <a:off x="5606149" y="4501139"/>
              <a:ext cx="571148" cy="377798"/>
              <a:chOff x="2735263" y="1203325"/>
              <a:chExt cx="6724650" cy="4448176"/>
            </a:xfrm>
            <a:solidFill>
              <a:schemeClr val="bg1"/>
            </a:solidFill>
          </p:grpSpPr>
          <p:sp>
            <p:nvSpPr>
              <p:cNvPr id="28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87" name="Group 286"/>
            <p:cNvGrpSpPr/>
            <p:nvPr/>
          </p:nvGrpSpPr>
          <p:grpSpPr>
            <a:xfrm>
              <a:off x="5606149" y="4901249"/>
              <a:ext cx="571148" cy="377798"/>
              <a:chOff x="2735263" y="1203325"/>
              <a:chExt cx="6724650" cy="4448176"/>
            </a:xfrm>
            <a:solidFill>
              <a:schemeClr val="bg1"/>
            </a:solidFill>
          </p:grpSpPr>
          <p:sp>
            <p:nvSpPr>
              <p:cNvPr id="288"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9"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290" name="Group 289"/>
          <p:cNvGrpSpPr/>
          <p:nvPr/>
        </p:nvGrpSpPr>
        <p:grpSpPr>
          <a:xfrm>
            <a:off x="6357858" y="5227425"/>
            <a:ext cx="502058" cy="683807"/>
            <a:chOff x="5606149" y="4501139"/>
            <a:chExt cx="571148" cy="777908"/>
          </a:xfrm>
        </p:grpSpPr>
        <p:grpSp>
          <p:nvGrpSpPr>
            <p:cNvPr id="291" name="Group 290"/>
            <p:cNvGrpSpPr/>
            <p:nvPr/>
          </p:nvGrpSpPr>
          <p:grpSpPr>
            <a:xfrm>
              <a:off x="5606149" y="4501139"/>
              <a:ext cx="571148" cy="377798"/>
              <a:chOff x="2735263" y="1203325"/>
              <a:chExt cx="6724650" cy="4448176"/>
            </a:xfrm>
            <a:solidFill>
              <a:schemeClr val="bg1"/>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92" name="Group 291"/>
            <p:cNvGrpSpPr/>
            <p:nvPr/>
          </p:nvGrpSpPr>
          <p:grpSpPr>
            <a:xfrm>
              <a:off x="5606149" y="4901249"/>
              <a:ext cx="571148" cy="377798"/>
              <a:chOff x="2735263" y="1203325"/>
              <a:chExt cx="6724650" cy="4448176"/>
            </a:xfrm>
            <a:solidFill>
              <a:schemeClr val="bg1"/>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4"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297" name="Group 296"/>
          <p:cNvGrpSpPr/>
          <p:nvPr/>
        </p:nvGrpSpPr>
        <p:grpSpPr>
          <a:xfrm>
            <a:off x="5685955" y="5227425"/>
            <a:ext cx="502058" cy="683807"/>
            <a:chOff x="5606149" y="4501139"/>
            <a:chExt cx="571148" cy="777908"/>
          </a:xfrm>
        </p:grpSpPr>
        <p:grpSp>
          <p:nvGrpSpPr>
            <p:cNvPr id="298" name="Group 297"/>
            <p:cNvGrpSpPr/>
            <p:nvPr/>
          </p:nvGrpSpPr>
          <p:grpSpPr>
            <a:xfrm>
              <a:off x="5606149" y="4501139"/>
              <a:ext cx="571148" cy="377798"/>
              <a:chOff x="2735263" y="1203325"/>
              <a:chExt cx="6724650" cy="4448176"/>
            </a:xfrm>
            <a:solidFill>
              <a:schemeClr val="bg1"/>
            </a:solidFill>
          </p:grpSpPr>
          <p:sp>
            <p:nvSpPr>
              <p:cNvPr id="302"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3"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99" name="Group 298"/>
            <p:cNvGrpSpPr/>
            <p:nvPr/>
          </p:nvGrpSpPr>
          <p:grpSpPr>
            <a:xfrm>
              <a:off x="5606149" y="4901249"/>
              <a:ext cx="571148" cy="377798"/>
              <a:chOff x="2735263" y="1203325"/>
              <a:chExt cx="6724650" cy="4448176"/>
            </a:xfrm>
            <a:solidFill>
              <a:schemeClr val="bg1"/>
            </a:solidFill>
          </p:grpSpPr>
          <p:sp>
            <p:nvSpPr>
              <p:cNvPr id="300"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1"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304" name="Group 303"/>
          <p:cNvGrpSpPr/>
          <p:nvPr/>
        </p:nvGrpSpPr>
        <p:grpSpPr>
          <a:xfrm>
            <a:off x="7037367" y="5227425"/>
            <a:ext cx="502058" cy="683807"/>
            <a:chOff x="5606149" y="4501139"/>
            <a:chExt cx="571148" cy="777908"/>
          </a:xfrm>
        </p:grpSpPr>
        <p:grpSp>
          <p:nvGrpSpPr>
            <p:cNvPr id="305" name="Group 304"/>
            <p:cNvGrpSpPr/>
            <p:nvPr/>
          </p:nvGrpSpPr>
          <p:grpSpPr>
            <a:xfrm>
              <a:off x="5606149" y="4501139"/>
              <a:ext cx="571148" cy="377798"/>
              <a:chOff x="2735263" y="1203325"/>
              <a:chExt cx="6724650" cy="4448176"/>
            </a:xfrm>
            <a:solidFill>
              <a:schemeClr val="bg1"/>
            </a:solidFill>
          </p:grpSpPr>
          <p:sp>
            <p:nvSpPr>
              <p:cNvPr id="309"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0"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06" name="Group 305"/>
            <p:cNvGrpSpPr/>
            <p:nvPr/>
          </p:nvGrpSpPr>
          <p:grpSpPr>
            <a:xfrm>
              <a:off x="5606149" y="4901249"/>
              <a:ext cx="571148" cy="377798"/>
              <a:chOff x="2735263" y="1203325"/>
              <a:chExt cx="6724650" cy="4448176"/>
            </a:xfrm>
            <a:solidFill>
              <a:schemeClr val="bg1"/>
            </a:solidFill>
          </p:grpSpPr>
          <p:sp>
            <p:nvSpPr>
              <p:cNvPr id="30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sp>
        <p:nvSpPr>
          <p:cNvPr id="140" name="Freeform 38"/>
          <p:cNvSpPr>
            <a:spLocks/>
          </p:cNvSpPr>
          <p:nvPr/>
        </p:nvSpPr>
        <p:spPr bwMode="auto">
          <a:xfrm>
            <a:off x="8065678" y="345673"/>
            <a:ext cx="4054763" cy="266623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139" name="Freeform 38"/>
          <p:cNvSpPr>
            <a:spLocks/>
          </p:cNvSpPr>
          <p:nvPr/>
        </p:nvSpPr>
        <p:spPr bwMode="auto">
          <a:xfrm>
            <a:off x="7783657" y="410410"/>
            <a:ext cx="1963043" cy="1290811"/>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133" name="Freeform 38"/>
          <p:cNvSpPr>
            <a:spLocks/>
          </p:cNvSpPr>
          <p:nvPr/>
        </p:nvSpPr>
        <p:spPr bwMode="auto">
          <a:xfrm>
            <a:off x="5832866" y="1173326"/>
            <a:ext cx="2855219" cy="1877467"/>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58" name="AutoShape 19"/>
          <p:cNvSpPr>
            <a:spLocks noChangeAspect="1" noChangeArrowheads="1" noTextEdit="1"/>
          </p:cNvSpPr>
          <p:nvPr/>
        </p:nvSpPr>
        <p:spPr bwMode="auto">
          <a:xfrm>
            <a:off x="7915227" y="1244685"/>
            <a:ext cx="3869777" cy="1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202" y="4694932"/>
            <a:ext cx="746458" cy="500673"/>
          </a:xfrm>
          <a:prstGeom prst="rect">
            <a:avLst/>
          </a:prstGeom>
        </p:spPr>
      </p:pic>
      <p:pic>
        <p:nvPicPr>
          <p:cNvPr id="56" name="Picture 5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90344" y="5333143"/>
            <a:ext cx="1350176" cy="254434"/>
          </a:xfrm>
          <a:prstGeom prst="rect">
            <a:avLst/>
          </a:prstGeom>
        </p:spPr>
      </p:pic>
      <p:sp>
        <p:nvSpPr>
          <p:cNvPr id="97" name="AutoShape 3"/>
          <p:cNvSpPr>
            <a:spLocks noChangeAspect="1" noChangeArrowheads="1" noTextEdit="1"/>
          </p:cNvSpPr>
          <p:nvPr/>
        </p:nvSpPr>
        <p:spPr bwMode="auto">
          <a:xfrm>
            <a:off x="4555585" y="4961170"/>
            <a:ext cx="5946390" cy="191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ndParaRPr>
          </a:p>
        </p:txBody>
      </p:sp>
      <p:sp>
        <p:nvSpPr>
          <p:cNvPr id="245" name="AutoShape 3"/>
          <p:cNvSpPr>
            <a:spLocks noChangeAspect="1" noChangeArrowheads="1" noTextEdit="1"/>
          </p:cNvSpPr>
          <p:nvPr/>
        </p:nvSpPr>
        <p:spPr bwMode="auto">
          <a:xfrm>
            <a:off x="6651273" y="1659232"/>
            <a:ext cx="764714" cy="5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latin typeface="Segoe UI"/>
            </a:endParaRPr>
          </a:p>
        </p:txBody>
      </p:sp>
      <p:pic>
        <p:nvPicPr>
          <p:cNvPr id="13" name="Picture 12"/>
          <p:cNvPicPr>
            <a:picLocks noChangeAspect="1"/>
          </p:cNvPicPr>
          <p:nvPr/>
        </p:nvPicPr>
        <p:blipFill>
          <a:blip r:embed="rId5">
            <a:duotone>
              <a:prstClr val="black"/>
              <a:schemeClr val="accent2">
                <a:tint val="45000"/>
                <a:satMod val="400000"/>
              </a:schemeClr>
            </a:duotone>
            <a:lum bright="-62000"/>
          </a:blip>
          <a:stretch>
            <a:fillRect/>
          </a:stretch>
        </p:blipFill>
        <p:spPr>
          <a:xfrm>
            <a:off x="8260814" y="1232091"/>
            <a:ext cx="1125805" cy="250179"/>
          </a:xfrm>
          <a:prstGeom prst="rect">
            <a:avLst/>
          </a:prstGeom>
          <a:noFill/>
          <a:ln>
            <a:noFill/>
          </a:ln>
        </p:spPr>
      </p:pic>
      <p:sp>
        <p:nvSpPr>
          <p:cNvPr id="224" name="Rectangle 223"/>
          <p:cNvSpPr/>
          <p:nvPr/>
        </p:nvSpPr>
        <p:spPr>
          <a:xfrm>
            <a:off x="9641511" y="2140815"/>
            <a:ext cx="1401262" cy="369075"/>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1469"/>
              </a:spcBef>
              <a:spcAft>
                <a:spcPts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Rights Management</a:t>
            </a:r>
          </a:p>
        </p:txBody>
      </p:sp>
      <p:cxnSp>
        <p:nvCxnSpPr>
          <p:cNvPr id="430" name="Straight Connector 429"/>
          <p:cNvCxnSpPr/>
          <p:nvPr/>
        </p:nvCxnSpPr>
        <p:spPr>
          <a:xfrm>
            <a:off x="8262579" y="3194856"/>
            <a:ext cx="2852" cy="1386506"/>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2" name="AutoShape 13"/>
          <p:cNvSpPr>
            <a:spLocks noChangeAspect="1" noChangeArrowheads="1" noTextEdit="1"/>
          </p:cNvSpPr>
          <p:nvPr/>
        </p:nvSpPr>
        <p:spPr bwMode="auto">
          <a:xfrm>
            <a:off x="8131499" y="3937034"/>
            <a:ext cx="262660" cy="26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p:txBody>
      </p:sp>
      <p:sp>
        <p:nvSpPr>
          <p:cNvPr id="237" name="Rectangle 236"/>
          <p:cNvSpPr/>
          <p:nvPr/>
        </p:nvSpPr>
        <p:spPr>
          <a:xfrm>
            <a:off x="7238220" y="2074742"/>
            <a:ext cx="813646" cy="188212"/>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AD </a:t>
            </a:r>
          </a:p>
        </p:txBody>
      </p:sp>
      <p:grpSp>
        <p:nvGrpSpPr>
          <p:cNvPr id="28" name="Group 27"/>
          <p:cNvGrpSpPr/>
          <p:nvPr/>
        </p:nvGrpSpPr>
        <p:grpSpPr>
          <a:xfrm>
            <a:off x="7084972" y="5850746"/>
            <a:ext cx="425389" cy="424936"/>
            <a:chOff x="5866850" y="4712408"/>
            <a:chExt cx="417086" cy="416642"/>
          </a:xfrm>
        </p:grpSpPr>
        <p:sp>
          <p:nvSpPr>
            <p:cNvPr id="192" name="Oval 191"/>
            <p:cNvSpPr/>
            <p:nvPr/>
          </p:nvSpPr>
          <p:spPr bwMode="auto">
            <a:xfrm>
              <a:off x="5866850"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grpSp>
          <p:nvGrpSpPr>
            <p:cNvPr id="204" name="Group 4"/>
            <p:cNvGrpSpPr>
              <a:grpSpLocks noChangeAspect="1"/>
            </p:cNvGrpSpPr>
            <p:nvPr/>
          </p:nvGrpSpPr>
          <p:grpSpPr bwMode="auto">
            <a:xfrm>
              <a:off x="5954256" y="4826102"/>
              <a:ext cx="230862" cy="184982"/>
              <a:chOff x="3989" y="3392"/>
              <a:chExt cx="343" cy="295"/>
            </a:xfrm>
          </p:grpSpPr>
          <p:sp>
            <p:nvSpPr>
              <p:cNvPr id="205" name="Freeform 5"/>
              <p:cNvSpPr>
                <a:spLocks/>
              </p:cNvSpPr>
              <p:nvPr/>
            </p:nvSpPr>
            <p:spPr bwMode="auto">
              <a:xfrm>
                <a:off x="3989" y="3392"/>
                <a:ext cx="333" cy="295"/>
              </a:xfrm>
              <a:custGeom>
                <a:avLst/>
                <a:gdLst>
                  <a:gd name="T0" fmla="*/ 380 w 380"/>
                  <a:gd name="T1" fmla="*/ 79 h 287"/>
                  <a:gd name="T2" fmla="*/ 380 w 380"/>
                  <a:gd name="T3" fmla="*/ 48 h 287"/>
                  <a:gd name="T4" fmla="*/ 368 w 380"/>
                  <a:gd name="T5" fmla="*/ 38 h 287"/>
                  <a:gd name="T6" fmla="*/ 359 w 380"/>
                  <a:gd name="T7" fmla="*/ 20 h 287"/>
                  <a:gd name="T8" fmla="*/ 359 w 380"/>
                  <a:gd name="T9" fmla="*/ 17 h 287"/>
                  <a:gd name="T10" fmla="*/ 342 w 380"/>
                  <a:gd name="T11" fmla="*/ 0 h 287"/>
                  <a:gd name="T12" fmla="*/ 203 w 380"/>
                  <a:gd name="T13" fmla="*/ 0 h 287"/>
                  <a:gd name="T14" fmla="*/ 186 w 380"/>
                  <a:gd name="T15" fmla="*/ 17 h 287"/>
                  <a:gd name="T16" fmla="*/ 186 w 380"/>
                  <a:gd name="T17" fmla="*/ 20 h 287"/>
                  <a:gd name="T18" fmla="*/ 170 w 380"/>
                  <a:gd name="T19" fmla="*/ 38 h 287"/>
                  <a:gd name="T20" fmla="*/ 16 w 380"/>
                  <a:gd name="T21" fmla="*/ 38 h 287"/>
                  <a:gd name="T22" fmla="*/ 0 w 380"/>
                  <a:gd name="T23" fmla="*/ 55 h 287"/>
                  <a:gd name="T24" fmla="*/ 0 w 380"/>
                  <a:gd name="T25" fmla="*/ 269 h 287"/>
                  <a:gd name="T26" fmla="*/ 14 w 380"/>
                  <a:gd name="T27" fmla="*/ 287 h 287"/>
                  <a:gd name="T28" fmla="*/ 40 w 380"/>
                  <a:gd name="T29"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287">
                    <a:moveTo>
                      <a:pt x="380" y="79"/>
                    </a:moveTo>
                    <a:cubicBezTo>
                      <a:pt x="380" y="79"/>
                      <a:pt x="380" y="60"/>
                      <a:pt x="380" y="48"/>
                    </a:cubicBezTo>
                    <a:cubicBezTo>
                      <a:pt x="380" y="36"/>
                      <a:pt x="368" y="38"/>
                      <a:pt x="368" y="38"/>
                    </a:cubicBezTo>
                    <a:cubicBezTo>
                      <a:pt x="363" y="38"/>
                      <a:pt x="359" y="30"/>
                      <a:pt x="359" y="20"/>
                    </a:cubicBezTo>
                    <a:cubicBezTo>
                      <a:pt x="359" y="17"/>
                      <a:pt x="359" y="17"/>
                      <a:pt x="359" y="17"/>
                    </a:cubicBezTo>
                    <a:cubicBezTo>
                      <a:pt x="359" y="8"/>
                      <a:pt x="351" y="0"/>
                      <a:pt x="342" y="0"/>
                    </a:cubicBezTo>
                    <a:cubicBezTo>
                      <a:pt x="203" y="0"/>
                      <a:pt x="203" y="0"/>
                      <a:pt x="203" y="0"/>
                    </a:cubicBezTo>
                    <a:cubicBezTo>
                      <a:pt x="194" y="0"/>
                      <a:pt x="186" y="8"/>
                      <a:pt x="186" y="17"/>
                    </a:cubicBezTo>
                    <a:cubicBezTo>
                      <a:pt x="186" y="20"/>
                      <a:pt x="186" y="20"/>
                      <a:pt x="186" y="20"/>
                    </a:cubicBezTo>
                    <a:cubicBezTo>
                      <a:pt x="186" y="30"/>
                      <a:pt x="179" y="38"/>
                      <a:pt x="170" y="38"/>
                    </a:cubicBezTo>
                    <a:cubicBezTo>
                      <a:pt x="16" y="38"/>
                      <a:pt x="16" y="38"/>
                      <a:pt x="16" y="38"/>
                    </a:cubicBezTo>
                    <a:cubicBezTo>
                      <a:pt x="7" y="38"/>
                      <a:pt x="0" y="46"/>
                      <a:pt x="0" y="55"/>
                    </a:cubicBezTo>
                    <a:cubicBezTo>
                      <a:pt x="0" y="269"/>
                      <a:pt x="0" y="269"/>
                      <a:pt x="0" y="269"/>
                    </a:cubicBezTo>
                    <a:cubicBezTo>
                      <a:pt x="0" y="278"/>
                      <a:pt x="6" y="286"/>
                      <a:pt x="14" y="287"/>
                    </a:cubicBezTo>
                    <a:cubicBezTo>
                      <a:pt x="40" y="287"/>
                      <a:pt x="40" y="287"/>
                      <a:pt x="40" y="287"/>
                    </a:cubicBezTo>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6" name="Freeform 6"/>
              <p:cNvSpPr>
                <a:spLocks/>
              </p:cNvSpPr>
              <p:nvPr/>
            </p:nvSpPr>
            <p:spPr bwMode="auto">
              <a:xfrm>
                <a:off x="4321" y="345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7" name="Freeform 7"/>
              <p:cNvSpPr>
                <a:spLocks/>
              </p:cNvSpPr>
              <p:nvPr/>
            </p:nvSpPr>
            <p:spPr bwMode="auto">
              <a:xfrm>
                <a:off x="3989" y="3392"/>
                <a:ext cx="333" cy="62"/>
              </a:xfrm>
              <a:custGeom>
                <a:avLst/>
                <a:gdLst>
                  <a:gd name="T0" fmla="*/ 368 w 380"/>
                  <a:gd name="T1" fmla="*/ 38 h 60"/>
                  <a:gd name="T2" fmla="*/ 380 w 380"/>
                  <a:gd name="T3" fmla="*/ 48 h 60"/>
                  <a:gd name="T4" fmla="*/ 380 w 380"/>
                  <a:gd name="T5" fmla="*/ 60 h 60"/>
                  <a:gd name="T6" fmla="*/ 379 w 380"/>
                  <a:gd name="T7" fmla="*/ 60 h 60"/>
                  <a:gd name="T8" fmla="*/ 40 w 380"/>
                  <a:gd name="T9" fmla="*/ 60 h 60"/>
                  <a:gd name="T10" fmla="*/ 40 w 380"/>
                  <a:gd name="T11" fmla="*/ 60 h 60"/>
                  <a:gd name="T12" fmla="*/ 0 w 380"/>
                  <a:gd name="T13" fmla="*/ 60 h 60"/>
                  <a:gd name="T14" fmla="*/ 0 w 380"/>
                  <a:gd name="T15" fmla="*/ 55 h 60"/>
                  <a:gd name="T16" fmla="*/ 16 w 380"/>
                  <a:gd name="T17" fmla="*/ 38 h 60"/>
                  <a:gd name="T18" fmla="*/ 170 w 380"/>
                  <a:gd name="T19" fmla="*/ 38 h 60"/>
                  <a:gd name="T20" fmla="*/ 186 w 380"/>
                  <a:gd name="T21" fmla="*/ 20 h 60"/>
                  <a:gd name="T22" fmla="*/ 186 w 380"/>
                  <a:gd name="T23" fmla="*/ 17 h 60"/>
                  <a:gd name="T24" fmla="*/ 203 w 380"/>
                  <a:gd name="T25" fmla="*/ 0 h 60"/>
                  <a:gd name="T26" fmla="*/ 342 w 380"/>
                  <a:gd name="T27" fmla="*/ 0 h 60"/>
                  <a:gd name="T28" fmla="*/ 359 w 380"/>
                  <a:gd name="T29" fmla="*/ 17 h 60"/>
                  <a:gd name="T30" fmla="*/ 359 w 380"/>
                  <a:gd name="T31" fmla="*/ 20 h 60"/>
                  <a:gd name="T32" fmla="*/ 368 w 380"/>
                  <a:gd name="T33"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60">
                    <a:moveTo>
                      <a:pt x="368" y="38"/>
                    </a:moveTo>
                    <a:cubicBezTo>
                      <a:pt x="368" y="38"/>
                      <a:pt x="380" y="36"/>
                      <a:pt x="380" y="48"/>
                    </a:cubicBezTo>
                    <a:cubicBezTo>
                      <a:pt x="380" y="51"/>
                      <a:pt x="380" y="55"/>
                      <a:pt x="380" y="60"/>
                    </a:cubicBezTo>
                    <a:cubicBezTo>
                      <a:pt x="379" y="60"/>
                      <a:pt x="379" y="60"/>
                      <a:pt x="379" y="60"/>
                    </a:cubicBezTo>
                    <a:cubicBezTo>
                      <a:pt x="40" y="60"/>
                      <a:pt x="40" y="60"/>
                      <a:pt x="40" y="60"/>
                    </a:cubicBezTo>
                    <a:cubicBezTo>
                      <a:pt x="40" y="60"/>
                      <a:pt x="40" y="60"/>
                      <a:pt x="40" y="60"/>
                    </a:cubicBezTo>
                    <a:cubicBezTo>
                      <a:pt x="0" y="60"/>
                      <a:pt x="0" y="60"/>
                      <a:pt x="0" y="60"/>
                    </a:cubicBezTo>
                    <a:cubicBezTo>
                      <a:pt x="0" y="58"/>
                      <a:pt x="0" y="57"/>
                      <a:pt x="0" y="55"/>
                    </a:cubicBezTo>
                    <a:cubicBezTo>
                      <a:pt x="0" y="46"/>
                      <a:pt x="7" y="38"/>
                      <a:pt x="16" y="38"/>
                    </a:cubicBezTo>
                    <a:cubicBezTo>
                      <a:pt x="16" y="38"/>
                      <a:pt x="16" y="38"/>
                      <a:pt x="170" y="38"/>
                    </a:cubicBezTo>
                    <a:cubicBezTo>
                      <a:pt x="179" y="38"/>
                      <a:pt x="186" y="30"/>
                      <a:pt x="186" y="20"/>
                    </a:cubicBezTo>
                    <a:cubicBezTo>
                      <a:pt x="186" y="20"/>
                      <a:pt x="186" y="20"/>
                      <a:pt x="186" y="17"/>
                    </a:cubicBezTo>
                    <a:cubicBezTo>
                      <a:pt x="186" y="8"/>
                      <a:pt x="194" y="0"/>
                      <a:pt x="203" y="0"/>
                    </a:cubicBezTo>
                    <a:cubicBezTo>
                      <a:pt x="203" y="0"/>
                      <a:pt x="203" y="0"/>
                      <a:pt x="342" y="0"/>
                    </a:cubicBezTo>
                    <a:cubicBezTo>
                      <a:pt x="351" y="0"/>
                      <a:pt x="359" y="8"/>
                      <a:pt x="359" y="17"/>
                    </a:cubicBezTo>
                    <a:cubicBezTo>
                      <a:pt x="359" y="17"/>
                      <a:pt x="359" y="17"/>
                      <a:pt x="359" y="20"/>
                    </a:cubicBezTo>
                    <a:cubicBezTo>
                      <a:pt x="359" y="30"/>
                      <a:pt x="363" y="38"/>
                      <a:pt x="368"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9" name="Freeform 8"/>
              <p:cNvSpPr>
                <a:spLocks/>
              </p:cNvSpPr>
              <p:nvPr/>
            </p:nvSpPr>
            <p:spPr bwMode="auto">
              <a:xfrm>
                <a:off x="4013" y="3454"/>
                <a:ext cx="319" cy="233"/>
              </a:xfrm>
              <a:custGeom>
                <a:avLst/>
                <a:gdLst>
                  <a:gd name="T0" fmla="*/ 12 w 363"/>
                  <a:gd name="T1" fmla="*/ 227 h 227"/>
                  <a:gd name="T2" fmla="*/ 0 w 363"/>
                  <a:gd name="T3" fmla="*/ 215 h 227"/>
                  <a:gd name="T4" fmla="*/ 0 w 363"/>
                  <a:gd name="T5" fmla="*/ 12 h 227"/>
                  <a:gd name="T6" fmla="*/ 12 w 363"/>
                  <a:gd name="T7" fmla="*/ 0 h 227"/>
                  <a:gd name="T8" fmla="*/ 12 w 363"/>
                  <a:gd name="T9" fmla="*/ 0 h 227"/>
                  <a:gd name="T10" fmla="*/ 351 w 363"/>
                  <a:gd name="T11" fmla="*/ 0 h 227"/>
                  <a:gd name="T12" fmla="*/ 352 w 363"/>
                  <a:gd name="T13" fmla="*/ 0 h 227"/>
                  <a:gd name="T14" fmla="*/ 363 w 363"/>
                  <a:gd name="T15" fmla="*/ 12 h 227"/>
                  <a:gd name="T16" fmla="*/ 363 w 363"/>
                  <a:gd name="T17" fmla="*/ 215 h 227"/>
                  <a:gd name="T18" fmla="*/ 351 w 363"/>
                  <a:gd name="T19" fmla="*/ 227 h 227"/>
                  <a:gd name="T20" fmla="*/ 335 w 363"/>
                  <a:gd name="T21" fmla="*/ 227 h 227"/>
                  <a:gd name="T22" fmla="*/ 35 w 363"/>
                  <a:gd name="T23" fmla="*/ 227 h 227"/>
                  <a:gd name="T24" fmla="*/ 12 w 363"/>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227">
                    <a:moveTo>
                      <a:pt x="12" y="227"/>
                    </a:moveTo>
                    <a:cubicBezTo>
                      <a:pt x="6" y="227"/>
                      <a:pt x="0" y="222"/>
                      <a:pt x="0" y="215"/>
                    </a:cubicBezTo>
                    <a:cubicBezTo>
                      <a:pt x="0" y="12"/>
                      <a:pt x="0" y="12"/>
                      <a:pt x="0" y="12"/>
                    </a:cubicBezTo>
                    <a:cubicBezTo>
                      <a:pt x="0" y="5"/>
                      <a:pt x="6" y="0"/>
                      <a:pt x="12" y="0"/>
                    </a:cubicBezTo>
                    <a:cubicBezTo>
                      <a:pt x="12" y="0"/>
                      <a:pt x="12" y="0"/>
                      <a:pt x="12" y="0"/>
                    </a:cubicBezTo>
                    <a:cubicBezTo>
                      <a:pt x="351" y="0"/>
                      <a:pt x="351" y="0"/>
                      <a:pt x="351" y="0"/>
                    </a:cubicBezTo>
                    <a:cubicBezTo>
                      <a:pt x="351" y="0"/>
                      <a:pt x="352" y="0"/>
                      <a:pt x="352" y="0"/>
                    </a:cubicBezTo>
                    <a:cubicBezTo>
                      <a:pt x="358" y="0"/>
                      <a:pt x="363" y="5"/>
                      <a:pt x="363" y="12"/>
                    </a:cubicBezTo>
                    <a:cubicBezTo>
                      <a:pt x="363" y="215"/>
                      <a:pt x="363" y="215"/>
                      <a:pt x="363" y="215"/>
                    </a:cubicBezTo>
                    <a:cubicBezTo>
                      <a:pt x="363" y="222"/>
                      <a:pt x="357" y="227"/>
                      <a:pt x="351" y="227"/>
                    </a:cubicBezTo>
                    <a:cubicBezTo>
                      <a:pt x="335" y="227"/>
                      <a:pt x="335" y="227"/>
                      <a:pt x="335" y="227"/>
                    </a:cubicBezTo>
                    <a:cubicBezTo>
                      <a:pt x="164" y="227"/>
                      <a:pt x="78" y="227"/>
                      <a:pt x="35" y="227"/>
                    </a:cubicBezTo>
                    <a:cubicBezTo>
                      <a:pt x="26" y="227"/>
                      <a:pt x="18" y="227"/>
                      <a:pt x="12" y="2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10" name="Freeform 9"/>
              <p:cNvSpPr>
                <a:spLocks/>
              </p:cNvSpPr>
              <p:nvPr/>
            </p:nvSpPr>
            <p:spPr bwMode="auto">
              <a:xfrm>
                <a:off x="3989" y="3454"/>
                <a:ext cx="35" cy="233"/>
              </a:xfrm>
              <a:custGeom>
                <a:avLst/>
                <a:gdLst>
                  <a:gd name="T0" fmla="*/ 40 w 40"/>
                  <a:gd name="T1" fmla="*/ 0 h 227"/>
                  <a:gd name="T2" fmla="*/ 28 w 40"/>
                  <a:gd name="T3" fmla="*/ 12 h 227"/>
                  <a:gd name="T4" fmla="*/ 28 w 40"/>
                  <a:gd name="T5" fmla="*/ 215 h 227"/>
                  <a:gd name="T6" fmla="*/ 40 w 40"/>
                  <a:gd name="T7" fmla="*/ 227 h 227"/>
                  <a:gd name="T8" fmla="*/ 40 w 40"/>
                  <a:gd name="T9" fmla="*/ 227 h 227"/>
                  <a:gd name="T10" fmla="*/ 40 w 40"/>
                  <a:gd name="T11" fmla="*/ 227 h 227"/>
                  <a:gd name="T12" fmla="*/ 14 w 40"/>
                  <a:gd name="T13" fmla="*/ 227 h 227"/>
                  <a:gd name="T14" fmla="*/ 0 w 40"/>
                  <a:gd name="T15" fmla="*/ 209 h 227"/>
                  <a:gd name="T16" fmla="*/ 0 w 40"/>
                  <a:gd name="T17" fmla="*/ 0 h 227"/>
                  <a:gd name="T18" fmla="*/ 40 w 40"/>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7">
                    <a:moveTo>
                      <a:pt x="40" y="0"/>
                    </a:moveTo>
                    <a:cubicBezTo>
                      <a:pt x="34" y="0"/>
                      <a:pt x="28" y="5"/>
                      <a:pt x="28" y="12"/>
                    </a:cubicBezTo>
                    <a:cubicBezTo>
                      <a:pt x="28" y="215"/>
                      <a:pt x="28" y="215"/>
                      <a:pt x="28" y="215"/>
                    </a:cubicBezTo>
                    <a:cubicBezTo>
                      <a:pt x="28" y="222"/>
                      <a:pt x="34" y="227"/>
                      <a:pt x="40" y="227"/>
                    </a:cubicBezTo>
                    <a:cubicBezTo>
                      <a:pt x="40" y="227"/>
                      <a:pt x="40" y="227"/>
                      <a:pt x="40" y="227"/>
                    </a:cubicBezTo>
                    <a:cubicBezTo>
                      <a:pt x="40" y="227"/>
                      <a:pt x="40" y="227"/>
                      <a:pt x="40" y="227"/>
                    </a:cubicBezTo>
                    <a:cubicBezTo>
                      <a:pt x="14" y="227"/>
                      <a:pt x="14" y="227"/>
                      <a:pt x="14" y="227"/>
                    </a:cubicBezTo>
                    <a:cubicBezTo>
                      <a:pt x="6" y="226"/>
                      <a:pt x="0" y="218"/>
                      <a:pt x="0" y="209"/>
                    </a:cubicBezTo>
                    <a:cubicBezTo>
                      <a:pt x="0" y="209"/>
                      <a:pt x="0" y="209"/>
                      <a:pt x="0" y="0"/>
                    </a:cubicBezTo>
                    <a:lnTo>
                      <a:pt x="4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sp>
        <p:nvSpPr>
          <p:cNvPr id="429" name="Rectangle 428"/>
          <p:cNvSpPr/>
          <p:nvPr/>
        </p:nvSpPr>
        <p:spPr>
          <a:xfrm>
            <a:off x="8535913" y="880381"/>
            <a:ext cx="813646" cy="188212"/>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dirty="0">
                <a:ln>
                  <a:solidFill>
                    <a:srgbClr val="FFFFFF">
                      <a:alpha val="0"/>
                    </a:srgbClr>
                  </a:solidFill>
                </a:ln>
                <a:solidFill>
                  <a:schemeClr val="accent1"/>
                </a:solidFill>
                <a:effectLst/>
                <a:uLnTx/>
                <a:uFillTx/>
                <a:latin typeface="Segoe UI"/>
              </a:rPr>
              <a:t>optional </a:t>
            </a:r>
          </a:p>
        </p:txBody>
      </p:sp>
      <p:sp>
        <p:nvSpPr>
          <p:cNvPr id="437" name="Rectangle 436"/>
          <p:cNvSpPr/>
          <p:nvPr/>
        </p:nvSpPr>
        <p:spPr>
          <a:xfrm>
            <a:off x="6254480" y="2658873"/>
            <a:ext cx="2526943" cy="265009"/>
          </a:xfrm>
          <a:prstGeom prst="rect">
            <a:avLst/>
          </a:prstGeom>
        </p:spPr>
        <p:txBody>
          <a:bodyPr wrap="square">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Authentication &amp; collaboration</a:t>
            </a:r>
          </a:p>
        </p:txBody>
      </p:sp>
      <p:sp>
        <p:nvSpPr>
          <p:cNvPr id="473" name="Rectangle 472"/>
          <p:cNvSpPr/>
          <p:nvPr/>
        </p:nvSpPr>
        <p:spPr>
          <a:xfrm>
            <a:off x="5593711" y="3626624"/>
            <a:ext cx="1200951" cy="286306"/>
          </a:xfrm>
          <a:prstGeom prst="rect">
            <a:avLst/>
          </a:prstGeom>
        </p:spPr>
        <p:txBody>
          <a:bodyPr wrap="square" lIns="0" rIns="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31" normalizeH="0" baseline="0" noProof="0" dirty="0">
                <a:ln>
                  <a:noFill/>
                </a:ln>
                <a:solidFill>
                  <a:schemeClr val="bg1"/>
                </a:solidFill>
                <a:effectLst/>
                <a:uLnTx/>
                <a:uFillTx/>
                <a:latin typeface="Segoe UI"/>
              </a:rPr>
              <a:t>RMS connector</a:t>
            </a:r>
            <a:endParaRPr kumimoji="0" lang="en-US" sz="1224" b="0" i="0" u="none" strike="noStrike" kern="0" cap="none" spc="0" normalizeH="0" baseline="0" noProof="0" dirty="0">
              <a:ln>
                <a:noFill/>
              </a:ln>
              <a:solidFill>
                <a:schemeClr val="bg1"/>
              </a:solidFill>
              <a:effectLst/>
              <a:uLnTx/>
              <a:uFillTx/>
              <a:latin typeface="Segoe UI"/>
            </a:endParaRPr>
          </a:p>
        </p:txBody>
      </p:sp>
      <p:cxnSp>
        <p:nvCxnSpPr>
          <p:cNvPr id="498" name="Straight Connector 497"/>
          <p:cNvCxnSpPr/>
          <p:nvPr/>
        </p:nvCxnSpPr>
        <p:spPr>
          <a:xfrm flipH="1">
            <a:off x="9598517" y="3204199"/>
            <a:ext cx="4894" cy="1372696"/>
          </a:xfrm>
          <a:prstGeom prst="line">
            <a:avLst/>
          </a:prstGeom>
          <a:ln w="28575" cap="flat">
            <a:solidFill>
              <a:schemeClr val="accent3"/>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9569525" y="3332176"/>
            <a:ext cx="1468303" cy="1065534"/>
          </a:xfrm>
          <a:prstGeom prst="rect">
            <a:avLst/>
          </a:prstGeom>
          <a:noFill/>
        </p:spPr>
        <p:txBody>
          <a:bodyPr wrap="square" lIns="182854" tIns="146283" rIns="182854" bIns="146283" rtlCol="0">
            <a:spAutoFit/>
          </a:bodyPr>
          <a:lstStyle/>
          <a:p>
            <a:pPr marL="0" marR="0" lvl="0" indent="0" defTabSz="932597" eaLnBrk="1" fontAlgn="auto" latinLnBrk="0" hangingPunct="1">
              <a:lnSpc>
                <a:spcPct val="90000"/>
              </a:lnSpc>
              <a:spcBef>
                <a:spcPts val="0"/>
              </a:spcBef>
              <a:spcAft>
                <a:spcPts val="600"/>
              </a:spcAft>
              <a:buClrTx/>
              <a:buSzTx/>
              <a:buFontTx/>
              <a:buNone/>
              <a:tabLst/>
              <a:defRPr/>
            </a:pPr>
            <a:r>
              <a:rPr kumimoji="0" lang="en-US" sz="1224" b="0" i="0" u="none" strike="noStrike" kern="0" cap="none" spc="0" normalizeH="0" baseline="0" noProof="0" dirty="0">
                <a:ln>
                  <a:noFill/>
                </a:ln>
                <a:solidFill>
                  <a:schemeClr val="bg1"/>
                </a:solidFill>
                <a:effectLst/>
                <a:uLnTx/>
                <a:uFillTx/>
              </a:rPr>
              <a:t>Authorization requests via </a:t>
            </a:r>
            <a:br>
              <a:rPr kumimoji="0" lang="en-US" sz="1224" b="0" i="0" u="none" strike="noStrike" kern="0" cap="none" spc="0" normalizeH="0" baseline="0" noProof="0" dirty="0">
                <a:ln>
                  <a:noFill/>
                </a:ln>
                <a:solidFill>
                  <a:schemeClr val="bg1"/>
                </a:solidFill>
                <a:effectLst/>
                <a:uLnTx/>
                <a:uFillTx/>
              </a:rPr>
            </a:br>
            <a:r>
              <a:rPr kumimoji="0" lang="en-US" sz="1224" b="0" i="0" u="none" strike="noStrike" kern="0" cap="none" spc="0" normalizeH="0" baseline="0" noProof="0" dirty="0">
                <a:ln>
                  <a:noFill/>
                </a:ln>
                <a:solidFill>
                  <a:schemeClr val="bg1"/>
                </a:solidFill>
                <a:effectLst/>
                <a:uLnTx/>
                <a:uFillTx/>
              </a:rPr>
              <a:t>federation</a:t>
            </a:r>
          </a:p>
          <a:p>
            <a:pPr marL="0" marR="0" lvl="0" indent="0" defTabSz="932597" eaLnBrk="1" fontAlgn="auto" latinLnBrk="0" hangingPunct="1">
              <a:lnSpc>
                <a:spcPct val="90000"/>
              </a:lnSpc>
              <a:spcBef>
                <a:spcPts val="0"/>
              </a:spcBef>
              <a:spcAft>
                <a:spcPts val="600"/>
              </a:spcAft>
              <a:buClrTx/>
              <a:buSzTx/>
              <a:buFontTx/>
              <a:buNone/>
              <a:tabLst/>
              <a:defRPr/>
            </a:pPr>
            <a:r>
              <a:rPr kumimoji="0" lang="en-US" sz="1224" b="0" i="0" u="none" strike="noStrike" kern="0" cap="none" spc="0" normalizeH="0" baseline="0" noProof="0" dirty="0">
                <a:ln>
                  <a:noFill/>
                </a:ln>
                <a:solidFill>
                  <a:schemeClr val="bg1"/>
                </a:solidFill>
                <a:effectLst/>
                <a:uLnTx/>
                <a:uFillTx/>
              </a:rPr>
              <a:t>(optional)</a:t>
            </a:r>
          </a:p>
        </p:txBody>
      </p:sp>
      <p:sp>
        <p:nvSpPr>
          <p:cNvPr id="108" name="Title 1"/>
          <p:cNvSpPr>
            <a:spLocks noGrp="1"/>
          </p:cNvSpPr>
          <p:nvPr>
            <p:ph type="title"/>
          </p:nvPr>
        </p:nvSpPr>
        <p:spPr>
          <a:xfrm>
            <a:off x="-102097" y="166065"/>
            <a:ext cx="6081724" cy="917575"/>
          </a:xfrm>
        </p:spPr>
        <p:txBody>
          <a:bodyPr/>
          <a:lstStyle/>
          <a:p>
            <a:r>
              <a:rPr lang="en-US" dirty="0"/>
              <a:t>Topology</a:t>
            </a:r>
          </a:p>
        </p:txBody>
      </p:sp>
      <p:sp>
        <p:nvSpPr>
          <p:cNvPr id="6" name="Content Placeholder 5"/>
          <p:cNvSpPr>
            <a:spLocks noGrp="1"/>
          </p:cNvSpPr>
          <p:nvPr>
            <p:ph type="body" sz="quarter" idx="4294967295"/>
          </p:nvPr>
        </p:nvSpPr>
        <p:spPr>
          <a:xfrm>
            <a:off x="833158" y="2226265"/>
            <a:ext cx="3639744" cy="3365024"/>
          </a:xfrm>
        </p:spPr>
        <p:txBody>
          <a:bodyPr/>
          <a:lstStyle/>
          <a:p>
            <a:pPr marL="0" indent="0">
              <a:lnSpc>
                <a:spcPts val="2611"/>
              </a:lnSpc>
              <a:spcBef>
                <a:spcPts val="2000"/>
              </a:spcBef>
              <a:buNone/>
            </a:pPr>
            <a:r>
              <a:rPr lang="en-US" sz="2040" dirty="0">
                <a:solidFill>
                  <a:schemeClr val="tx1"/>
                </a:solidFill>
                <a:latin typeface="+mn-lt"/>
              </a:rPr>
              <a:t>Data protection for organizations at different stages of cloud adoption</a:t>
            </a:r>
          </a:p>
          <a:p>
            <a:pPr marL="0" indent="0">
              <a:lnSpc>
                <a:spcPts val="2611"/>
              </a:lnSpc>
              <a:spcBef>
                <a:spcPts val="2000"/>
              </a:spcBef>
              <a:buNone/>
            </a:pPr>
            <a:r>
              <a:rPr lang="en-US" sz="2040" dirty="0">
                <a:solidFill>
                  <a:schemeClr val="tx1"/>
                </a:solidFill>
                <a:latin typeface="+mn-lt"/>
              </a:rPr>
              <a:t>Ensures security because </a:t>
            </a:r>
            <a:br>
              <a:rPr lang="en-US" sz="2040" dirty="0">
                <a:solidFill>
                  <a:schemeClr val="tx1"/>
                </a:solidFill>
                <a:latin typeface="+mn-lt"/>
              </a:rPr>
            </a:br>
            <a:r>
              <a:rPr lang="en-US" sz="2040" dirty="0">
                <a:solidFill>
                  <a:schemeClr val="tx1"/>
                </a:solidFill>
                <a:latin typeface="+mn-lt"/>
              </a:rPr>
              <a:t>sensitive data is never </a:t>
            </a:r>
            <a:br>
              <a:rPr lang="en-US" sz="2040" dirty="0">
                <a:solidFill>
                  <a:schemeClr val="tx1"/>
                </a:solidFill>
                <a:latin typeface="+mn-lt"/>
              </a:rPr>
            </a:br>
            <a:r>
              <a:rPr lang="en-US" sz="2040" dirty="0">
                <a:solidFill>
                  <a:schemeClr val="tx1"/>
                </a:solidFill>
                <a:latin typeface="+mn-lt"/>
              </a:rPr>
              <a:t>sent to the RMS server </a:t>
            </a:r>
          </a:p>
          <a:p>
            <a:pPr marL="0" indent="0">
              <a:lnSpc>
                <a:spcPts val="2611"/>
              </a:lnSpc>
              <a:spcBef>
                <a:spcPts val="2000"/>
              </a:spcBef>
              <a:buNone/>
            </a:pPr>
            <a:r>
              <a:rPr lang="en-US" sz="2040" dirty="0">
                <a:solidFill>
                  <a:schemeClr val="tx1"/>
                </a:solidFill>
                <a:latin typeface="+mn-lt"/>
              </a:rPr>
              <a:t>Integration with on-premises assets with minimal effort</a:t>
            </a:r>
          </a:p>
        </p:txBody>
      </p:sp>
      <p:sp>
        <p:nvSpPr>
          <p:cNvPr id="170" name="Rectangle 169"/>
          <p:cNvSpPr/>
          <p:nvPr/>
        </p:nvSpPr>
        <p:spPr>
          <a:xfrm>
            <a:off x="6925936" y="3637039"/>
            <a:ext cx="1200951" cy="286306"/>
          </a:xfrm>
          <a:prstGeom prst="rect">
            <a:avLst/>
          </a:prstGeom>
        </p:spPr>
        <p:txBody>
          <a:bodyPr wrap="square" lIns="0" rIns="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31" normalizeH="0" baseline="0" noProof="0" dirty="0">
                <a:ln>
                  <a:noFill/>
                </a:ln>
                <a:solidFill>
                  <a:schemeClr val="bg1"/>
                </a:solidFill>
                <a:effectLst/>
                <a:uLnTx/>
                <a:uFillTx/>
                <a:latin typeface="Segoe UI"/>
              </a:rPr>
              <a:t>AAD Connect</a:t>
            </a:r>
            <a:endParaRPr kumimoji="0" lang="en-US" sz="1224" b="0" i="0" u="none" strike="noStrike" kern="0" cap="none" spc="0" normalizeH="0" baseline="0" noProof="0" dirty="0">
              <a:ln>
                <a:noFill/>
              </a:ln>
              <a:solidFill>
                <a:schemeClr val="bg1"/>
              </a:solidFill>
              <a:effectLst/>
              <a:uLnTx/>
              <a:uFillTx/>
              <a:latin typeface="Segoe UI"/>
            </a:endParaRPr>
          </a:p>
        </p:txBody>
      </p:sp>
      <p:sp>
        <p:nvSpPr>
          <p:cNvPr id="464" name="Rectangle 463"/>
          <p:cNvSpPr/>
          <p:nvPr/>
        </p:nvSpPr>
        <p:spPr>
          <a:xfrm>
            <a:off x="10821609" y="2129540"/>
            <a:ext cx="1283964" cy="376422"/>
          </a:xfrm>
          <a:prstGeom prst="rect">
            <a:avLst/>
          </a:prstGeom>
          <a:ln>
            <a:noFill/>
          </a:ln>
        </p:spPr>
        <p:txBody>
          <a:bodyPr wrap="square" lIns="0" tIns="0" rIns="0" bIns="0" anchor="ctr">
            <a:spAutoFit/>
          </a:bodyPr>
          <a:lstStyle/>
          <a:p>
            <a:pPr marL="0" marR="0" lvl="0" indent="0" defTabSz="1096480" eaLnBrk="1" fontAlgn="base" latinLnBrk="0" hangingPunct="1">
              <a:lnSpc>
                <a:spcPct val="100000"/>
              </a:lnSpc>
              <a:spcBef>
                <a:spcPts val="1440"/>
              </a:spcBef>
              <a:spcAft>
                <a:spcPct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Key Management</a:t>
            </a:r>
          </a:p>
        </p:txBody>
      </p:sp>
      <p:cxnSp>
        <p:nvCxnSpPr>
          <p:cNvPr id="169" name="Straight Connector 168"/>
          <p:cNvCxnSpPr/>
          <p:nvPr/>
        </p:nvCxnSpPr>
        <p:spPr>
          <a:xfrm>
            <a:off x="6280255" y="3144475"/>
            <a:ext cx="0" cy="479624"/>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52734" y="2347480"/>
            <a:ext cx="288854" cy="288856"/>
            <a:chOff x="5372581" y="1617831"/>
            <a:chExt cx="498112" cy="498112"/>
          </a:xfrm>
          <a:solidFill>
            <a:schemeClr val="bg1"/>
          </a:solidFill>
        </p:grpSpPr>
        <p:sp>
          <p:nvSpPr>
            <p:cNvPr id="152" name="Oval 151"/>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53"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60" name="Group 159"/>
          <p:cNvGrpSpPr/>
          <p:nvPr/>
        </p:nvGrpSpPr>
        <p:grpSpPr>
          <a:xfrm>
            <a:off x="452734" y="3586094"/>
            <a:ext cx="288854" cy="288856"/>
            <a:chOff x="5372581" y="1617831"/>
            <a:chExt cx="498112" cy="498112"/>
          </a:xfrm>
          <a:solidFill>
            <a:schemeClr val="bg1"/>
          </a:solidFill>
        </p:grpSpPr>
        <p:sp>
          <p:nvSpPr>
            <p:cNvPr id="161" name="Oval 16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62"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63" name="Group 162"/>
          <p:cNvGrpSpPr/>
          <p:nvPr/>
        </p:nvGrpSpPr>
        <p:grpSpPr>
          <a:xfrm>
            <a:off x="452734" y="4868424"/>
            <a:ext cx="288854" cy="288856"/>
            <a:chOff x="5372581" y="1617831"/>
            <a:chExt cx="498112" cy="498112"/>
          </a:xfrm>
          <a:solidFill>
            <a:schemeClr val="bg1"/>
          </a:solidFill>
        </p:grpSpPr>
        <p:sp>
          <p:nvSpPr>
            <p:cNvPr id="164" name="Oval 16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65"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34" name="Group 4"/>
          <p:cNvGrpSpPr>
            <a:grpSpLocks noChangeAspect="1"/>
          </p:cNvGrpSpPr>
          <p:nvPr/>
        </p:nvGrpSpPr>
        <p:grpSpPr bwMode="auto">
          <a:xfrm>
            <a:off x="6345640" y="1749965"/>
            <a:ext cx="763080" cy="758270"/>
            <a:chOff x="-660" y="2959"/>
            <a:chExt cx="1586" cy="1576"/>
          </a:xfrm>
          <a:solidFill>
            <a:schemeClr val="accent1"/>
          </a:solidFill>
        </p:grpSpPr>
        <p:sp>
          <p:nvSpPr>
            <p:cNvPr id="13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13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13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653" y="1719480"/>
            <a:ext cx="330384" cy="347954"/>
          </a:xfrm>
          <a:prstGeom prst="rect">
            <a:avLst/>
          </a:prstGeom>
        </p:spPr>
      </p:pic>
      <p:grpSp>
        <p:nvGrpSpPr>
          <p:cNvPr id="141" name="Group 140"/>
          <p:cNvGrpSpPr/>
          <p:nvPr/>
        </p:nvGrpSpPr>
        <p:grpSpPr>
          <a:xfrm>
            <a:off x="8046871" y="3565829"/>
            <a:ext cx="425389" cy="424936"/>
            <a:chOff x="3265234" y="4379688"/>
            <a:chExt cx="623934" cy="623270"/>
          </a:xfrm>
        </p:grpSpPr>
        <p:sp>
          <p:nvSpPr>
            <p:cNvPr id="142" name="Oval 141"/>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sp>
          <p:nvSpPr>
            <p:cNvPr id="14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marL="0" marR="0" lvl="0" indent="0" defTabSz="950695"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ndParaRPr>
            </a:p>
          </p:txBody>
        </p:sp>
      </p:grpSp>
      <p:grpSp>
        <p:nvGrpSpPr>
          <p:cNvPr id="150" name="Group 149"/>
          <p:cNvGrpSpPr/>
          <p:nvPr/>
        </p:nvGrpSpPr>
        <p:grpSpPr>
          <a:xfrm>
            <a:off x="9289399" y="4714684"/>
            <a:ext cx="582518" cy="385319"/>
            <a:chOff x="2735263" y="1203325"/>
            <a:chExt cx="6724650" cy="4448176"/>
          </a:xfrm>
          <a:solidFill>
            <a:schemeClr val="bg1"/>
          </a:solidFill>
        </p:grpSpPr>
        <p:sp>
          <p:nvSpPr>
            <p:cNvPr id="154"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5"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56" name="Rectangle 155"/>
          <p:cNvSpPr/>
          <p:nvPr/>
        </p:nvSpPr>
        <p:spPr>
          <a:xfrm>
            <a:off x="9075202" y="5212851"/>
            <a:ext cx="961224" cy="155251"/>
          </a:xfrm>
          <a:prstGeom prst="rect">
            <a:avLst/>
          </a:prstGeom>
          <a:ln>
            <a:noFill/>
          </a:ln>
        </p:spPr>
        <p:txBody>
          <a:bodyPr wrap="square" lIns="0" tIns="0" rIns="0" bIns="0" anchor="ctr">
            <a:spAutoFit/>
          </a:bodyPr>
          <a:lstStyle/>
          <a:p>
            <a:pPr marL="0" marR="0" lvl="0" indent="0" algn="ctr" defTabSz="913748" eaLnBrk="1" fontAlgn="base" latinLnBrk="0" hangingPunct="1">
              <a:lnSpc>
                <a:spcPct val="90000"/>
              </a:lnSpc>
              <a:spcBef>
                <a:spcPct val="0"/>
              </a:spcBef>
              <a:spcAft>
                <a:spcPct val="0"/>
              </a:spcAft>
              <a:buClrTx/>
              <a:buSzPct val="80000"/>
              <a:buFontTx/>
              <a:buNone/>
              <a:tabLst/>
              <a:defRPr/>
            </a:pPr>
            <a:r>
              <a:rPr kumimoji="0" lang="en-US" sz="1099" b="0" i="0" u="none" strike="noStrike" kern="0" cap="none" spc="0" normalizeH="0" baseline="0" noProof="0" dirty="0">
                <a:ln>
                  <a:noFill/>
                </a:ln>
                <a:solidFill>
                  <a:srgbClr val="FFFFFF"/>
                </a:solidFill>
                <a:effectLst/>
                <a:uLnTx/>
                <a:uFillTx/>
                <a:ea typeface="ＭＳ Ｐゴシック" charset="0"/>
              </a:rPr>
              <a:t>ADFS</a:t>
            </a:r>
          </a:p>
        </p:txBody>
      </p:sp>
      <p:cxnSp>
        <p:nvCxnSpPr>
          <p:cNvPr id="166" name="Straight Connector 165"/>
          <p:cNvCxnSpPr/>
          <p:nvPr/>
        </p:nvCxnSpPr>
        <p:spPr>
          <a:xfrm>
            <a:off x="6103223" y="2619123"/>
            <a:ext cx="3283397"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Rectangle 40"/>
          <p:cNvSpPr/>
          <p:nvPr/>
        </p:nvSpPr>
        <p:spPr bwMode="auto">
          <a:xfrm>
            <a:off x="11072655" y="1881345"/>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nvGrpSpPr>
          <p:cNvPr id="27" name="Group 26"/>
          <p:cNvGrpSpPr/>
          <p:nvPr/>
        </p:nvGrpSpPr>
        <p:grpSpPr>
          <a:xfrm>
            <a:off x="6020370" y="4594085"/>
            <a:ext cx="425389" cy="424936"/>
            <a:chOff x="5877241" y="5343476"/>
            <a:chExt cx="417086" cy="416642"/>
          </a:xfrm>
        </p:grpSpPr>
        <p:sp>
          <p:nvSpPr>
            <p:cNvPr id="193" name="Oval 192"/>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grpSp>
          <p:nvGrpSpPr>
            <p:cNvPr id="26" name="Group 25"/>
            <p:cNvGrpSpPr/>
            <p:nvPr/>
          </p:nvGrpSpPr>
          <p:grpSpPr>
            <a:xfrm>
              <a:off x="5997312" y="5417456"/>
              <a:ext cx="176944" cy="248300"/>
              <a:chOff x="5897666" y="4273486"/>
              <a:chExt cx="176944" cy="248300"/>
            </a:xfrm>
          </p:grpSpPr>
          <p:sp>
            <p:nvSpPr>
              <p:cNvPr id="477"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78"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79"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0"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1"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2"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3"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4"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5"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grpSp>
        <p:nvGrpSpPr>
          <p:cNvPr id="30" name="Group 29"/>
          <p:cNvGrpSpPr/>
          <p:nvPr/>
        </p:nvGrpSpPr>
        <p:grpSpPr>
          <a:xfrm>
            <a:off x="6399720" y="5865400"/>
            <a:ext cx="425389" cy="424936"/>
            <a:chOff x="6424789" y="5335384"/>
            <a:chExt cx="417086" cy="416642"/>
          </a:xfrm>
        </p:grpSpPr>
        <p:sp>
          <p:nvSpPr>
            <p:cNvPr id="196" name="Oval 195"/>
            <p:cNvSpPr/>
            <p:nvPr/>
          </p:nvSpPr>
          <p:spPr bwMode="auto">
            <a:xfrm>
              <a:off x="6424789" y="5335384"/>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pic>
          <p:nvPicPr>
            <p:cNvPr id="259" name="Picture 258"/>
            <p:cNvPicPr>
              <a:picLocks noChangeAspect="1"/>
            </p:cNvPicPr>
            <p:nvPr/>
          </p:nvPicPr>
          <p:blipFill>
            <a:blip r:embed="rId7"/>
            <a:stretch>
              <a:fillRect/>
            </a:stretch>
          </p:blipFill>
          <p:spPr>
            <a:xfrm>
              <a:off x="6539114" y="5452760"/>
              <a:ext cx="185782" cy="193789"/>
            </a:xfrm>
            <a:prstGeom prst="rect">
              <a:avLst/>
            </a:prstGeom>
            <a:solidFill>
              <a:schemeClr val="bg1"/>
            </a:solidFill>
          </p:spPr>
        </p:pic>
      </p:grpSp>
      <p:grpSp>
        <p:nvGrpSpPr>
          <p:cNvPr id="29" name="Group 28"/>
          <p:cNvGrpSpPr/>
          <p:nvPr/>
        </p:nvGrpSpPr>
        <p:grpSpPr>
          <a:xfrm>
            <a:off x="5726875" y="5860875"/>
            <a:ext cx="425389" cy="424936"/>
            <a:chOff x="6424789" y="4712408"/>
            <a:chExt cx="417086" cy="416642"/>
          </a:xfrm>
        </p:grpSpPr>
        <p:sp>
          <p:nvSpPr>
            <p:cNvPr id="195" name="Oval 194"/>
            <p:cNvSpPr/>
            <p:nvPr/>
          </p:nvSpPr>
          <p:spPr bwMode="auto">
            <a:xfrm>
              <a:off x="6424789"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pic>
          <p:nvPicPr>
            <p:cNvPr id="231" name="Picture 230"/>
            <p:cNvPicPr>
              <a:picLocks noChangeAspect="1"/>
            </p:cNvPicPr>
            <p:nvPr/>
          </p:nvPicPr>
          <p:blipFill>
            <a:blip r:embed="rId8"/>
            <a:stretch>
              <a:fillRect/>
            </a:stretch>
          </p:blipFill>
          <p:spPr>
            <a:xfrm>
              <a:off x="6547983" y="4826102"/>
              <a:ext cx="209737" cy="192169"/>
            </a:xfrm>
            <a:prstGeom prst="rect">
              <a:avLst/>
            </a:prstGeom>
            <a:solidFill>
              <a:schemeClr val="bg1"/>
            </a:solidFill>
          </p:spPr>
        </p:pic>
      </p:grpSp>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199" y="5088861"/>
            <a:ext cx="330384" cy="347954"/>
          </a:xfrm>
          <a:prstGeom prst="rect">
            <a:avLst/>
          </a:prstGeom>
        </p:spPr>
      </p:pic>
      <p:cxnSp>
        <p:nvCxnSpPr>
          <p:cNvPr id="146" name="Straight Connector 145"/>
          <p:cNvCxnSpPr/>
          <p:nvPr/>
        </p:nvCxnSpPr>
        <p:spPr>
          <a:xfrm>
            <a:off x="9483455" y="2619123"/>
            <a:ext cx="1220082"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9560066" y="2658873"/>
            <a:ext cx="1197411" cy="270285"/>
          </a:xfrm>
          <a:prstGeom prst="rect">
            <a:avLst/>
          </a:prstGeom>
        </p:spPr>
        <p:txBody>
          <a:bodyPr wrap="none" lIns="0" rIns="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Service supplied Key</a:t>
            </a:r>
            <a:endParaRPr kumimoji="0" lang="en-US" sz="1122" b="0" i="1" u="none" strike="noStrike" kern="0" cap="none" spc="0" normalizeH="0" baseline="0" noProof="0" dirty="0">
              <a:ln>
                <a:noFill/>
              </a:ln>
              <a:solidFill>
                <a:schemeClr val="accent1"/>
              </a:solidFill>
              <a:effectLst/>
              <a:uLnTx/>
              <a:uFillTx/>
              <a:latin typeface="Segoe UI"/>
            </a:endParaRPr>
          </a:p>
        </p:txBody>
      </p:sp>
      <p:cxnSp>
        <p:nvCxnSpPr>
          <p:cNvPr id="148" name="Straight Connector 147"/>
          <p:cNvCxnSpPr>
            <a:cxnSpLocks/>
          </p:cNvCxnSpPr>
          <p:nvPr/>
        </p:nvCxnSpPr>
        <p:spPr>
          <a:xfrm>
            <a:off x="10825171" y="2612625"/>
            <a:ext cx="959832" cy="6498"/>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1072655" y="2658873"/>
            <a:ext cx="519314" cy="270285"/>
          </a:xfrm>
          <a:prstGeom prst="rect">
            <a:avLst/>
          </a:prstGeom>
        </p:spPr>
        <p:txBody>
          <a:bodyPr wrap="none" lIns="0" rIns="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BYO Key</a:t>
            </a:r>
            <a:endParaRPr kumimoji="0" lang="en-US" sz="1122" b="0" i="1" u="none" strike="noStrike" kern="0" cap="none" spc="0" normalizeH="0" baseline="0" noProof="0" dirty="0">
              <a:ln>
                <a:noFill/>
              </a:ln>
              <a:solidFill>
                <a:schemeClr val="accent1"/>
              </a:solidFill>
              <a:effectLst/>
              <a:uLnTx/>
              <a:uFillTx/>
              <a:latin typeface="Segoe UI"/>
            </a:endParaRPr>
          </a:p>
        </p:txBody>
      </p:sp>
    </p:spTree>
    <p:extLst>
      <p:ext uri="{BB962C8B-B14F-4D97-AF65-F5344CB8AC3E}">
        <p14:creationId xmlns:p14="http://schemas.microsoft.com/office/powerpoint/2010/main" val="29220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81794" y="-1"/>
            <a:ext cx="7086949"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31" name="Group 30"/>
          <p:cNvGrpSpPr/>
          <p:nvPr/>
        </p:nvGrpSpPr>
        <p:grpSpPr>
          <a:xfrm>
            <a:off x="5979626" y="3985676"/>
            <a:ext cx="502058" cy="683807"/>
            <a:chOff x="5606149" y="4501139"/>
            <a:chExt cx="571148" cy="777908"/>
          </a:xfrm>
        </p:grpSpPr>
        <p:grpSp>
          <p:nvGrpSpPr>
            <p:cNvPr id="284" name="Group 283"/>
            <p:cNvGrpSpPr/>
            <p:nvPr/>
          </p:nvGrpSpPr>
          <p:grpSpPr>
            <a:xfrm>
              <a:off x="5606149" y="4501139"/>
              <a:ext cx="571148" cy="377798"/>
              <a:chOff x="2735263" y="1203325"/>
              <a:chExt cx="6724650" cy="4448176"/>
            </a:xfrm>
            <a:solidFill>
              <a:schemeClr val="bg1"/>
            </a:solidFill>
          </p:grpSpPr>
          <p:sp>
            <p:nvSpPr>
              <p:cNvPr id="28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87" name="Group 286"/>
            <p:cNvGrpSpPr/>
            <p:nvPr/>
          </p:nvGrpSpPr>
          <p:grpSpPr>
            <a:xfrm>
              <a:off x="5606149" y="4901249"/>
              <a:ext cx="571148" cy="377798"/>
              <a:chOff x="2735263" y="1203325"/>
              <a:chExt cx="6724650" cy="4448176"/>
            </a:xfrm>
            <a:solidFill>
              <a:schemeClr val="bg1"/>
            </a:solidFill>
          </p:grpSpPr>
          <p:sp>
            <p:nvSpPr>
              <p:cNvPr id="288"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9"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290" name="Group 289"/>
          <p:cNvGrpSpPr/>
          <p:nvPr/>
        </p:nvGrpSpPr>
        <p:grpSpPr>
          <a:xfrm>
            <a:off x="6357858" y="5227425"/>
            <a:ext cx="502058" cy="683807"/>
            <a:chOff x="5606149" y="4501139"/>
            <a:chExt cx="571148" cy="777908"/>
          </a:xfrm>
        </p:grpSpPr>
        <p:grpSp>
          <p:nvGrpSpPr>
            <p:cNvPr id="291" name="Group 290"/>
            <p:cNvGrpSpPr/>
            <p:nvPr/>
          </p:nvGrpSpPr>
          <p:grpSpPr>
            <a:xfrm>
              <a:off x="5606149" y="4501139"/>
              <a:ext cx="571148" cy="377798"/>
              <a:chOff x="2735263" y="1203325"/>
              <a:chExt cx="6724650" cy="4448176"/>
            </a:xfrm>
            <a:solidFill>
              <a:schemeClr val="bg1"/>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92" name="Group 291"/>
            <p:cNvGrpSpPr/>
            <p:nvPr/>
          </p:nvGrpSpPr>
          <p:grpSpPr>
            <a:xfrm>
              <a:off x="5606149" y="4901249"/>
              <a:ext cx="571148" cy="377798"/>
              <a:chOff x="2735263" y="1203325"/>
              <a:chExt cx="6724650" cy="4448176"/>
            </a:xfrm>
            <a:solidFill>
              <a:schemeClr val="bg1"/>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4"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297" name="Group 296"/>
          <p:cNvGrpSpPr/>
          <p:nvPr/>
        </p:nvGrpSpPr>
        <p:grpSpPr>
          <a:xfrm>
            <a:off x="5685955" y="5227425"/>
            <a:ext cx="502058" cy="683807"/>
            <a:chOff x="5606149" y="4501139"/>
            <a:chExt cx="571148" cy="777908"/>
          </a:xfrm>
        </p:grpSpPr>
        <p:grpSp>
          <p:nvGrpSpPr>
            <p:cNvPr id="298" name="Group 297"/>
            <p:cNvGrpSpPr/>
            <p:nvPr/>
          </p:nvGrpSpPr>
          <p:grpSpPr>
            <a:xfrm>
              <a:off x="5606149" y="4501139"/>
              <a:ext cx="571148" cy="377798"/>
              <a:chOff x="2735263" y="1203325"/>
              <a:chExt cx="6724650" cy="4448176"/>
            </a:xfrm>
            <a:solidFill>
              <a:schemeClr val="bg1"/>
            </a:solidFill>
          </p:grpSpPr>
          <p:sp>
            <p:nvSpPr>
              <p:cNvPr id="302"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3"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99" name="Group 298"/>
            <p:cNvGrpSpPr/>
            <p:nvPr/>
          </p:nvGrpSpPr>
          <p:grpSpPr>
            <a:xfrm>
              <a:off x="5606149" y="4901249"/>
              <a:ext cx="571148" cy="377798"/>
              <a:chOff x="2735263" y="1203325"/>
              <a:chExt cx="6724650" cy="4448176"/>
            </a:xfrm>
            <a:solidFill>
              <a:schemeClr val="bg1"/>
            </a:solidFill>
          </p:grpSpPr>
          <p:sp>
            <p:nvSpPr>
              <p:cNvPr id="300"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1"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304" name="Group 303"/>
          <p:cNvGrpSpPr/>
          <p:nvPr/>
        </p:nvGrpSpPr>
        <p:grpSpPr>
          <a:xfrm>
            <a:off x="7037367" y="5227425"/>
            <a:ext cx="502058" cy="683807"/>
            <a:chOff x="5606149" y="4501139"/>
            <a:chExt cx="571148" cy="777908"/>
          </a:xfrm>
        </p:grpSpPr>
        <p:grpSp>
          <p:nvGrpSpPr>
            <p:cNvPr id="305" name="Group 304"/>
            <p:cNvGrpSpPr/>
            <p:nvPr/>
          </p:nvGrpSpPr>
          <p:grpSpPr>
            <a:xfrm>
              <a:off x="5606149" y="4501139"/>
              <a:ext cx="571148" cy="377798"/>
              <a:chOff x="2735263" y="1203325"/>
              <a:chExt cx="6724650" cy="4448176"/>
            </a:xfrm>
            <a:solidFill>
              <a:schemeClr val="bg1"/>
            </a:solidFill>
          </p:grpSpPr>
          <p:sp>
            <p:nvSpPr>
              <p:cNvPr id="309"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10"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06" name="Group 305"/>
            <p:cNvGrpSpPr/>
            <p:nvPr/>
          </p:nvGrpSpPr>
          <p:grpSpPr>
            <a:xfrm>
              <a:off x="5606149" y="4901249"/>
              <a:ext cx="571148" cy="377798"/>
              <a:chOff x="2735263" y="1203325"/>
              <a:chExt cx="6724650" cy="4448176"/>
            </a:xfrm>
            <a:solidFill>
              <a:schemeClr val="bg1"/>
            </a:solidFill>
          </p:grpSpPr>
          <p:sp>
            <p:nvSpPr>
              <p:cNvPr id="30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sp>
        <p:nvSpPr>
          <p:cNvPr id="140" name="Freeform 38"/>
          <p:cNvSpPr>
            <a:spLocks/>
          </p:cNvSpPr>
          <p:nvPr/>
        </p:nvSpPr>
        <p:spPr bwMode="auto">
          <a:xfrm>
            <a:off x="8065678" y="345673"/>
            <a:ext cx="4054763" cy="266623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139" name="Freeform 38"/>
          <p:cNvSpPr>
            <a:spLocks/>
          </p:cNvSpPr>
          <p:nvPr/>
        </p:nvSpPr>
        <p:spPr bwMode="auto">
          <a:xfrm>
            <a:off x="7783657" y="410410"/>
            <a:ext cx="1963043" cy="1290811"/>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133" name="Freeform 38"/>
          <p:cNvSpPr>
            <a:spLocks/>
          </p:cNvSpPr>
          <p:nvPr/>
        </p:nvSpPr>
        <p:spPr bwMode="auto">
          <a:xfrm>
            <a:off x="5832866" y="1173326"/>
            <a:ext cx="2855219" cy="1877467"/>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chemeClr val="accent1"/>
              </a:solidFill>
              <a:effectLst/>
              <a:uLnTx/>
              <a:uFillTx/>
            </a:endParaRPr>
          </a:p>
        </p:txBody>
      </p:sp>
      <p:sp>
        <p:nvSpPr>
          <p:cNvPr id="58" name="AutoShape 19"/>
          <p:cNvSpPr>
            <a:spLocks noChangeAspect="1" noChangeArrowheads="1" noTextEdit="1"/>
          </p:cNvSpPr>
          <p:nvPr/>
        </p:nvSpPr>
        <p:spPr bwMode="auto">
          <a:xfrm>
            <a:off x="7915227" y="1244685"/>
            <a:ext cx="3869777" cy="1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202" y="4694932"/>
            <a:ext cx="746458" cy="500673"/>
          </a:xfrm>
          <a:prstGeom prst="rect">
            <a:avLst/>
          </a:prstGeom>
        </p:spPr>
      </p:pic>
      <p:pic>
        <p:nvPicPr>
          <p:cNvPr id="56" name="Picture 5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90344" y="5333143"/>
            <a:ext cx="1350176" cy="254434"/>
          </a:xfrm>
          <a:prstGeom prst="rect">
            <a:avLst/>
          </a:prstGeom>
        </p:spPr>
      </p:pic>
      <p:sp>
        <p:nvSpPr>
          <p:cNvPr id="97" name="AutoShape 3"/>
          <p:cNvSpPr>
            <a:spLocks noChangeAspect="1" noChangeArrowheads="1" noTextEdit="1"/>
          </p:cNvSpPr>
          <p:nvPr/>
        </p:nvSpPr>
        <p:spPr bwMode="auto">
          <a:xfrm>
            <a:off x="4555585" y="4961170"/>
            <a:ext cx="5946390" cy="191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ndParaRPr>
          </a:p>
        </p:txBody>
      </p:sp>
      <p:sp>
        <p:nvSpPr>
          <p:cNvPr id="245" name="AutoShape 3"/>
          <p:cNvSpPr>
            <a:spLocks noChangeAspect="1" noChangeArrowheads="1" noTextEdit="1"/>
          </p:cNvSpPr>
          <p:nvPr/>
        </p:nvSpPr>
        <p:spPr bwMode="auto">
          <a:xfrm>
            <a:off x="6651273" y="1659232"/>
            <a:ext cx="764714" cy="5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latin typeface="Segoe UI"/>
            </a:endParaRPr>
          </a:p>
        </p:txBody>
      </p:sp>
      <p:pic>
        <p:nvPicPr>
          <p:cNvPr id="13" name="Picture 12"/>
          <p:cNvPicPr>
            <a:picLocks noChangeAspect="1"/>
          </p:cNvPicPr>
          <p:nvPr/>
        </p:nvPicPr>
        <p:blipFill>
          <a:blip r:embed="rId5">
            <a:duotone>
              <a:prstClr val="black"/>
              <a:schemeClr val="accent2">
                <a:tint val="45000"/>
                <a:satMod val="400000"/>
              </a:schemeClr>
            </a:duotone>
            <a:lum bright="-62000"/>
          </a:blip>
          <a:stretch>
            <a:fillRect/>
          </a:stretch>
        </p:blipFill>
        <p:spPr>
          <a:xfrm>
            <a:off x="8260814" y="1232091"/>
            <a:ext cx="1125805" cy="250179"/>
          </a:xfrm>
          <a:prstGeom prst="rect">
            <a:avLst/>
          </a:prstGeom>
          <a:noFill/>
          <a:ln>
            <a:noFill/>
          </a:ln>
        </p:spPr>
      </p:pic>
      <p:sp>
        <p:nvSpPr>
          <p:cNvPr id="224" name="Rectangle 223"/>
          <p:cNvSpPr/>
          <p:nvPr/>
        </p:nvSpPr>
        <p:spPr>
          <a:xfrm>
            <a:off x="9674621" y="2140815"/>
            <a:ext cx="1385729" cy="369075"/>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1469"/>
              </a:spcBef>
              <a:spcAft>
                <a:spcPts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a:t>
            </a:r>
            <a:r>
              <a:rPr lang="en-US" sz="1199" b="1" kern="0" dirty="0">
                <a:ln>
                  <a:solidFill>
                    <a:srgbClr val="FFFFFF">
                      <a:alpha val="0"/>
                    </a:srgbClr>
                  </a:solidFill>
                </a:ln>
                <a:solidFill>
                  <a:schemeClr val="accent1"/>
                </a:solidFill>
                <a:latin typeface="Segoe UI"/>
              </a:rPr>
              <a:t>Rights Management</a:t>
            </a:r>
            <a:endPar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endParaRPr>
          </a:p>
        </p:txBody>
      </p:sp>
      <p:cxnSp>
        <p:nvCxnSpPr>
          <p:cNvPr id="430" name="Straight Connector 429"/>
          <p:cNvCxnSpPr/>
          <p:nvPr/>
        </p:nvCxnSpPr>
        <p:spPr>
          <a:xfrm>
            <a:off x="8262579" y="3194856"/>
            <a:ext cx="2852" cy="1386506"/>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2" name="AutoShape 13"/>
          <p:cNvSpPr>
            <a:spLocks noChangeAspect="1" noChangeArrowheads="1" noTextEdit="1"/>
          </p:cNvSpPr>
          <p:nvPr/>
        </p:nvSpPr>
        <p:spPr bwMode="auto">
          <a:xfrm>
            <a:off x="8131499" y="3937034"/>
            <a:ext cx="262660" cy="26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p:txBody>
      </p:sp>
      <p:sp>
        <p:nvSpPr>
          <p:cNvPr id="237" name="Rectangle 236"/>
          <p:cNvSpPr/>
          <p:nvPr/>
        </p:nvSpPr>
        <p:spPr>
          <a:xfrm>
            <a:off x="7238220" y="2074742"/>
            <a:ext cx="813646" cy="188212"/>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AD </a:t>
            </a:r>
          </a:p>
        </p:txBody>
      </p:sp>
      <p:grpSp>
        <p:nvGrpSpPr>
          <p:cNvPr id="28" name="Group 27"/>
          <p:cNvGrpSpPr/>
          <p:nvPr/>
        </p:nvGrpSpPr>
        <p:grpSpPr>
          <a:xfrm>
            <a:off x="7084972" y="5850746"/>
            <a:ext cx="425389" cy="424936"/>
            <a:chOff x="5866850" y="4712408"/>
            <a:chExt cx="417086" cy="416642"/>
          </a:xfrm>
        </p:grpSpPr>
        <p:sp>
          <p:nvSpPr>
            <p:cNvPr id="192" name="Oval 191"/>
            <p:cNvSpPr/>
            <p:nvPr/>
          </p:nvSpPr>
          <p:spPr bwMode="auto">
            <a:xfrm>
              <a:off x="5866850"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grpSp>
          <p:nvGrpSpPr>
            <p:cNvPr id="204" name="Group 4"/>
            <p:cNvGrpSpPr>
              <a:grpSpLocks noChangeAspect="1"/>
            </p:cNvGrpSpPr>
            <p:nvPr/>
          </p:nvGrpSpPr>
          <p:grpSpPr bwMode="auto">
            <a:xfrm>
              <a:off x="5954256" y="4826102"/>
              <a:ext cx="230862" cy="184982"/>
              <a:chOff x="3989" y="3392"/>
              <a:chExt cx="343" cy="295"/>
            </a:xfrm>
          </p:grpSpPr>
          <p:sp>
            <p:nvSpPr>
              <p:cNvPr id="205" name="Freeform 5"/>
              <p:cNvSpPr>
                <a:spLocks/>
              </p:cNvSpPr>
              <p:nvPr/>
            </p:nvSpPr>
            <p:spPr bwMode="auto">
              <a:xfrm>
                <a:off x="3989" y="3392"/>
                <a:ext cx="333" cy="295"/>
              </a:xfrm>
              <a:custGeom>
                <a:avLst/>
                <a:gdLst>
                  <a:gd name="T0" fmla="*/ 380 w 380"/>
                  <a:gd name="T1" fmla="*/ 79 h 287"/>
                  <a:gd name="T2" fmla="*/ 380 w 380"/>
                  <a:gd name="T3" fmla="*/ 48 h 287"/>
                  <a:gd name="T4" fmla="*/ 368 w 380"/>
                  <a:gd name="T5" fmla="*/ 38 h 287"/>
                  <a:gd name="T6" fmla="*/ 359 w 380"/>
                  <a:gd name="T7" fmla="*/ 20 h 287"/>
                  <a:gd name="T8" fmla="*/ 359 w 380"/>
                  <a:gd name="T9" fmla="*/ 17 h 287"/>
                  <a:gd name="T10" fmla="*/ 342 w 380"/>
                  <a:gd name="T11" fmla="*/ 0 h 287"/>
                  <a:gd name="T12" fmla="*/ 203 w 380"/>
                  <a:gd name="T13" fmla="*/ 0 h 287"/>
                  <a:gd name="T14" fmla="*/ 186 w 380"/>
                  <a:gd name="T15" fmla="*/ 17 h 287"/>
                  <a:gd name="T16" fmla="*/ 186 w 380"/>
                  <a:gd name="T17" fmla="*/ 20 h 287"/>
                  <a:gd name="T18" fmla="*/ 170 w 380"/>
                  <a:gd name="T19" fmla="*/ 38 h 287"/>
                  <a:gd name="T20" fmla="*/ 16 w 380"/>
                  <a:gd name="T21" fmla="*/ 38 h 287"/>
                  <a:gd name="T22" fmla="*/ 0 w 380"/>
                  <a:gd name="T23" fmla="*/ 55 h 287"/>
                  <a:gd name="T24" fmla="*/ 0 w 380"/>
                  <a:gd name="T25" fmla="*/ 269 h 287"/>
                  <a:gd name="T26" fmla="*/ 14 w 380"/>
                  <a:gd name="T27" fmla="*/ 287 h 287"/>
                  <a:gd name="T28" fmla="*/ 40 w 380"/>
                  <a:gd name="T29"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287">
                    <a:moveTo>
                      <a:pt x="380" y="79"/>
                    </a:moveTo>
                    <a:cubicBezTo>
                      <a:pt x="380" y="79"/>
                      <a:pt x="380" y="60"/>
                      <a:pt x="380" y="48"/>
                    </a:cubicBezTo>
                    <a:cubicBezTo>
                      <a:pt x="380" y="36"/>
                      <a:pt x="368" y="38"/>
                      <a:pt x="368" y="38"/>
                    </a:cubicBezTo>
                    <a:cubicBezTo>
                      <a:pt x="363" y="38"/>
                      <a:pt x="359" y="30"/>
                      <a:pt x="359" y="20"/>
                    </a:cubicBezTo>
                    <a:cubicBezTo>
                      <a:pt x="359" y="17"/>
                      <a:pt x="359" y="17"/>
                      <a:pt x="359" y="17"/>
                    </a:cubicBezTo>
                    <a:cubicBezTo>
                      <a:pt x="359" y="8"/>
                      <a:pt x="351" y="0"/>
                      <a:pt x="342" y="0"/>
                    </a:cubicBezTo>
                    <a:cubicBezTo>
                      <a:pt x="203" y="0"/>
                      <a:pt x="203" y="0"/>
                      <a:pt x="203" y="0"/>
                    </a:cubicBezTo>
                    <a:cubicBezTo>
                      <a:pt x="194" y="0"/>
                      <a:pt x="186" y="8"/>
                      <a:pt x="186" y="17"/>
                    </a:cubicBezTo>
                    <a:cubicBezTo>
                      <a:pt x="186" y="20"/>
                      <a:pt x="186" y="20"/>
                      <a:pt x="186" y="20"/>
                    </a:cubicBezTo>
                    <a:cubicBezTo>
                      <a:pt x="186" y="30"/>
                      <a:pt x="179" y="38"/>
                      <a:pt x="170" y="38"/>
                    </a:cubicBezTo>
                    <a:cubicBezTo>
                      <a:pt x="16" y="38"/>
                      <a:pt x="16" y="38"/>
                      <a:pt x="16" y="38"/>
                    </a:cubicBezTo>
                    <a:cubicBezTo>
                      <a:pt x="7" y="38"/>
                      <a:pt x="0" y="46"/>
                      <a:pt x="0" y="55"/>
                    </a:cubicBezTo>
                    <a:cubicBezTo>
                      <a:pt x="0" y="269"/>
                      <a:pt x="0" y="269"/>
                      <a:pt x="0" y="269"/>
                    </a:cubicBezTo>
                    <a:cubicBezTo>
                      <a:pt x="0" y="278"/>
                      <a:pt x="6" y="286"/>
                      <a:pt x="14" y="287"/>
                    </a:cubicBezTo>
                    <a:cubicBezTo>
                      <a:pt x="40" y="287"/>
                      <a:pt x="40" y="287"/>
                      <a:pt x="40" y="287"/>
                    </a:cubicBezTo>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6" name="Freeform 6"/>
              <p:cNvSpPr>
                <a:spLocks/>
              </p:cNvSpPr>
              <p:nvPr/>
            </p:nvSpPr>
            <p:spPr bwMode="auto">
              <a:xfrm>
                <a:off x="4321" y="345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7" name="Freeform 7"/>
              <p:cNvSpPr>
                <a:spLocks/>
              </p:cNvSpPr>
              <p:nvPr/>
            </p:nvSpPr>
            <p:spPr bwMode="auto">
              <a:xfrm>
                <a:off x="3989" y="3392"/>
                <a:ext cx="333" cy="62"/>
              </a:xfrm>
              <a:custGeom>
                <a:avLst/>
                <a:gdLst>
                  <a:gd name="T0" fmla="*/ 368 w 380"/>
                  <a:gd name="T1" fmla="*/ 38 h 60"/>
                  <a:gd name="T2" fmla="*/ 380 w 380"/>
                  <a:gd name="T3" fmla="*/ 48 h 60"/>
                  <a:gd name="T4" fmla="*/ 380 w 380"/>
                  <a:gd name="T5" fmla="*/ 60 h 60"/>
                  <a:gd name="T6" fmla="*/ 379 w 380"/>
                  <a:gd name="T7" fmla="*/ 60 h 60"/>
                  <a:gd name="T8" fmla="*/ 40 w 380"/>
                  <a:gd name="T9" fmla="*/ 60 h 60"/>
                  <a:gd name="T10" fmla="*/ 40 w 380"/>
                  <a:gd name="T11" fmla="*/ 60 h 60"/>
                  <a:gd name="T12" fmla="*/ 0 w 380"/>
                  <a:gd name="T13" fmla="*/ 60 h 60"/>
                  <a:gd name="T14" fmla="*/ 0 w 380"/>
                  <a:gd name="T15" fmla="*/ 55 h 60"/>
                  <a:gd name="T16" fmla="*/ 16 w 380"/>
                  <a:gd name="T17" fmla="*/ 38 h 60"/>
                  <a:gd name="T18" fmla="*/ 170 w 380"/>
                  <a:gd name="T19" fmla="*/ 38 h 60"/>
                  <a:gd name="T20" fmla="*/ 186 w 380"/>
                  <a:gd name="T21" fmla="*/ 20 h 60"/>
                  <a:gd name="T22" fmla="*/ 186 w 380"/>
                  <a:gd name="T23" fmla="*/ 17 h 60"/>
                  <a:gd name="T24" fmla="*/ 203 w 380"/>
                  <a:gd name="T25" fmla="*/ 0 h 60"/>
                  <a:gd name="T26" fmla="*/ 342 w 380"/>
                  <a:gd name="T27" fmla="*/ 0 h 60"/>
                  <a:gd name="T28" fmla="*/ 359 w 380"/>
                  <a:gd name="T29" fmla="*/ 17 h 60"/>
                  <a:gd name="T30" fmla="*/ 359 w 380"/>
                  <a:gd name="T31" fmla="*/ 20 h 60"/>
                  <a:gd name="T32" fmla="*/ 368 w 380"/>
                  <a:gd name="T33"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60">
                    <a:moveTo>
                      <a:pt x="368" y="38"/>
                    </a:moveTo>
                    <a:cubicBezTo>
                      <a:pt x="368" y="38"/>
                      <a:pt x="380" y="36"/>
                      <a:pt x="380" y="48"/>
                    </a:cubicBezTo>
                    <a:cubicBezTo>
                      <a:pt x="380" y="51"/>
                      <a:pt x="380" y="55"/>
                      <a:pt x="380" y="60"/>
                    </a:cubicBezTo>
                    <a:cubicBezTo>
                      <a:pt x="379" y="60"/>
                      <a:pt x="379" y="60"/>
                      <a:pt x="379" y="60"/>
                    </a:cubicBezTo>
                    <a:cubicBezTo>
                      <a:pt x="40" y="60"/>
                      <a:pt x="40" y="60"/>
                      <a:pt x="40" y="60"/>
                    </a:cubicBezTo>
                    <a:cubicBezTo>
                      <a:pt x="40" y="60"/>
                      <a:pt x="40" y="60"/>
                      <a:pt x="40" y="60"/>
                    </a:cubicBezTo>
                    <a:cubicBezTo>
                      <a:pt x="0" y="60"/>
                      <a:pt x="0" y="60"/>
                      <a:pt x="0" y="60"/>
                    </a:cubicBezTo>
                    <a:cubicBezTo>
                      <a:pt x="0" y="58"/>
                      <a:pt x="0" y="57"/>
                      <a:pt x="0" y="55"/>
                    </a:cubicBezTo>
                    <a:cubicBezTo>
                      <a:pt x="0" y="46"/>
                      <a:pt x="7" y="38"/>
                      <a:pt x="16" y="38"/>
                    </a:cubicBezTo>
                    <a:cubicBezTo>
                      <a:pt x="16" y="38"/>
                      <a:pt x="16" y="38"/>
                      <a:pt x="170" y="38"/>
                    </a:cubicBezTo>
                    <a:cubicBezTo>
                      <a:pt x="179" y="38"/>
                      <a:pt x="186" y="30"/>
                      <a:pt x="186" y="20"/>
                    </a:cubicBezTo>
                    <a:cubicBezTo>
                      <a:pt x="186" y="20"/>
                      <a:pt x="186" y="20"/>
                      <a:pt x="186" y="17"/>
                    </a:cubicBezTo>
                    <a:cubicBezTo>
                      <a:pt x="186" y="8"/>
                      <a:pt x="194" y="0"/>
                      <a:pt x="203" y="0"/>
                    </a:cubicBezTo>
                    <a:cubicBezTo>
                      <a:pt x="203" y="0"/>
                      <a:pt x="203" y="0"/>
                      <a:pt x="342" y="0"/>
                    </a:cubicBezTo>
                    <a:cubicBezTo>
                      <a:pt x="351" y="0"/>
                      <a:pt x="359" y="8"/>
                      <a:pt x="359" y="17"/>
                    </a:cubicBezTo>
                    <a:cubicBezTo>
                      <a:pt x="359" y="17"/>
                      <a:pt x="359" y="17"/>
                      <a:pt x="359" y="20"/>
                    </a:cubicBezTo>
                    <a:cubicBezTo>
                      <a:pt x="359" y="30"/>
                      <a:pt x="363" y="38"/>
                      <a:pt x="368"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09" name="Freeform 8"/>
              <p:cNvSpPr>
                <a:spLocks/>
              </p:cNvSpPr>
              <p:nvPr/>
            </p:nvSpPr>
            <p:spPr bwMode="auto">
              <a:xfrm>
                <a:off x="4013" y="3454"/>
                <a:ext cx="319" cy="233"/>
              </a:xfrm>
              <a:custGeom>
                <a:avLst/>
                <a:gdLst>
                  <a:gd name="T0" fmla="*/ 12 w 363"/>
                  <a:gd name="T1" fmla="*/ 227 h 227"/>
                  <a:gd name="T2" fmla="*/ 0 w 363"/>
                  <a:gd name="T3" fmla="*/ 215 h 227"/>
                  <a:gd name="T4" fmla="*/ 0 w 363"/>
                  <a:gd name="T5" fmla="*/ 12 h 227"/>
                  <a:gd name="T6" fmla="*/ 12 w 363"/>
                  <a:gd name="T7" fmla="*/ 0 h 227"/>
                  <a:gd name="T8" fmla="*/ 12 w 363"/>
                  <a:gd name="T9" fmla="*/ 0 h 227"/>
                  <a:gd name="T10" fmla="*/ 351 w 363"/>
                  <a:gd name="T11" fmla="*/ 0 h 227"/>
                  <a:gd name="T12" fmla="*/ 352 w 363"/>
                  <a:gd name="T13" fmla="*/ 0 h 227"/>
                  <a:gd name="T14" fmla="*/ 363 w 363"/>
                  <a:gd name="T15" fmla="*/ 12 h 227"/>
                  <a:gd name="T16" fmla="*/ 363 w 363"/>
                  <a:gd name="T17" fmla="*/ 215 h 227"/>
                  <a:gd name="T18" fmla="*/ 351 w 363"/>
                  <a:gd name="T19" fmla="*/ 227 h 227"/>
                  <a:gd name="T20" fmla="*/ 335 w 363"/>
                  <a:gd name="T21" fmla="*/ 227 h 227"/>
                  <a:gd name="T22" fmla="*/ 35 w 363"/>
                  <a:gd name="T23" fmla="*/ 227 h 227"/>
                  <a:gd name="T24" fmla="*/ 12 w 363"/>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227">
                    <a:moveTo>
                      <a:pt x="12" y="227"/>
                    </a:moveTo>
                    <a:cubicBezTo>
                      <a:pt x="6" y="227"/>
                      <a:pt x="0" y="222"/>
                      <a:pt x="0" y="215"/>
                    </a:cubicBezTo>
                    <a:cubicBezTo>
                      <a:pt x="0" y="12"/>
                      <a:pt x="0" y="12"/>
                      <a:pt x="0" y="12"/>
                    </a:cubicBezTo>
                    <a:cubicBezTo>
                      <a:pt x="0" y="5"/>
                      <a:pt x="6" y="0"/>
                      <a:pt x="12" y="0"/>
                    </a:cubicBezTo>
                    <a:cubicBezTo>
                      <a:pt x="12" y="0"/>
                      <a:pt x="12" y="0"/>
                      <a:pt x="12" y="0"/>
                    </a:cubicBezTo>
                    <a:cubicBezTo>
                      <a:pt x="351" y="0"/>
                      <a:pt x="351" y="0"/>
                      <a:pt x="351" y="0"/>
                    </a:cubicBezTo>
                    <a:cubicBezTo>
                      <a:pt x="351" y="0"/>
                      <a:pt x="352" y="0"/>
                      <a:pt x="352" y="0"/>
                    </a:cubicBezTo>
                    <a:cubicBezTo>
                      <a:pt x="358" y="0"/>
                      <a:pt x="363" y="5"/>
                      <a:pt x="363" y="12"/>
                    </a:cubicBezTo>
                    <a:cubicBezTo>
                      <a:pt x="363" y="215"/>
                      <a:pt x="363" y="215"/>
                      <a:pt x="363" y="215"/>
                    </a:cubicBezTo>
                    <a:cubicBezTo>
                      <a:pt x="363" y="222"/>
                      <a:pt x="357" y="227"/>
                      <a:pt x="351" y="227"/>
                    </a:cubicBezTo>
                    <a:cubicBezTo>
                      <a:pt x="335" y="227"/>
                      <a:pt x="335" y="227"/>
                      <a:pt x="335" y="227"/>
                    </a:cubicBezTo>
                    <a:cubicBezTo>
                      <a:pt x="164" y="227"/>
                      <a:pt x="78" y="227"/>
                      <a:pt x="35" y="227"/>
                    </a:cubicBezTo>
                    <a:cubicBezTo>
                      <a:pt x="26" y="227"/>
                      <a:pt x="18" y="227"/>
                      <a:pt x="12" y="2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10" name="Freeform 9"/>
              <p:cNvSpPr>
                <a:spLocks/>
              </p:cNvSpPr>
              <p:nvPr/>
            </p:nvSpPr>
            <p:spPr bwMode="auto">
              <a:xfrm>
                <a:off x="3989" y="3454"/>
                <a:ext cx="35" cy="233"/>
              </a:xfrm>
              <a:custGeom>
                <a:avLst/>
                <a:gdLst>
                  <a:gd name="T0" fmla="*/ 40 w 40"/>
                  <a:gd name="T1" fmla="*/ 0 h 227"/>
                  <a:gd name="T2" fmla="*/ 28 w 40"/>
                  <a:gd name="T3" fmla="*/ 12 h 227"/>
                  <a:gd name="T4" fmla="*/ 28 w 40"/>
                  <a:gd name="T5" fmla="*/ 215 h 227"/>
                  <a:gd name="T6" fmla="*/ 40 w 40"/>
                  <a:gd name="T7" fmla="*/ 227 h 227"/>
                  <a:gd name="T8" fmla="*/ 40 w 40"/>
                  <a:gd name="T9" fmla="*/ 227 h 227"/>
                  <a:gd name="T10" fmla="*/ 40 w 40"/>
                  <a:gd name="T11" fmla="*/ 227 h 227"/>
                  <a:gd name="T12" fmla="*/ 14 w 40"/>
                  <a:gd name="T13" fmla="*/ 227 h 227"/>
                  <a:gd name="T14" fmla="*/ 0 w 40"/>
                  <a:gd name="T15" fmla="*/ 209 h 227"/>
                  <a:gd name="T16" fmla="*/ 0 w 40"/>
                  <a:gd name="T17" fmla="*/ 0 h 227"/>
                  <a:gd name="T18" fmla="*/ 40 w 40"/>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7">
                    <a:moveTo>
                      <a:pt x="40" y="0"/>
                    </a:moveTo>
                    <a:cubicBezTo>
                      <a:pt x="34" y="0"/>
                      <a:pt x="28" y="5"/>
                      <a:pt x="28" y="12"/>
                    </a:cubicBezTo>
                    <a:cubicBezTo>
                      <a:pt x="28" y="215"/>
                      <a:pt x="28" y="215"/>
                      <a:pt x="28" y="215"/>
                    </a:cubicBezTo>
                    <a:cubicBezTo>
                      <a:pt x="28" y="222"/>
                      <a:pt x="34" y="227"/>
                      <a:pt x="40" y="227"/>
                    </a:cubicBezTo>
                    <a:cubicBezTo>
                      <a:pt x="40" y="227"/>
                      <a:pt x="40" y="227"/>
                      <a:pt x="40" y="227"/>
                    </a:cubicBezTo>
                    <a:cubicBezTo>
                      <a:pt x="40" y="227"/>
                      <a:pt x="40" y="227"/>
                      <a:pt x="40" y="227"/>
                    </a:cubicBezTo>
                    <a:cubicBezTo>
                      <a:pt x="14" y="227"/>
                      <a:pt x="14" y="227"/>
                      <a:pt x="14" y="227"/>
                    </a:cubicBezTo>
                    <a:cubicBezTo>
                      <a:pt x="6" y="226"/>
                      <a:pt x="0" y="218"/>
                      <a:pt x="0" y="209"/>
                    </a:cubicBezTo>
                    <a:cubicBezTo>
                      <a:pt x="0" y="209"/>
                      <a:pt x="0" y="209"/>
                      <a:pt x="0" y="0"/>
                    </a:cubicBezTo>
                    <a:lnTo>
                      <a:pt x="4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sp>
        <p:nvSpPr>
          <p:cNvPr id="429" name="Rectangle 428"/>
          <p:cNvSpPr/>
          <p:nvPr/>
        </p:nvSpPr>
        <p:spPr>
          <a:xfrm>
            <a:off x="8535913" y="880381"/>
            <a:ext cx="813646" cy="188212"/>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dirty="0">
                <a:ln>
                  <a:solidFill>
                    <a:srgbClr val="FFFFFF">
                      <a:alpha val="0"/>
                    </a:srgbClr>
                  </a:solidFill>
                </a:ln>
                <a:solidFill>
                  <a:schemeClr val="accent1"/>
                </a:solidFill>
                <a:effectLst/>
                <a:uLnTx/>
                <a:uFillTx/>
                <a:latin typeface="Segoe UI"/>
              </a:rPr>
              <a:t>optional </a:t>
            </a:r>
          </a:p>
        </p:txBody>
      </p:sp>
      <p:sp>
        <p:nvSpPr>
          <p:cNvPr id="437" name="Rectangle 436"/>
          <p:cNvSpPr/>
          <p:nvPr/>
        </p:nvSpPr>
        <p:spPr>
          <a:xfrm>
            <a:off x="6254480" y="2658873"/>
            <a:ext cx="2526943" cy="265009"/>
          </a:xfrm>
          <a:prstGeom prst="rect">
            <a:avLst/>
          </a:prstGeom>
        </p:spPr>
        <p:txBody>
          <a:bodyPr wrap="square">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Authentication &amp; collaboration</a:t>
            </a:r>
          </a:p>
        </p:txBody>
      </p:sp>
      <p:sp>
        <p:nvSpPr>
          <p:cNvPr id="473" name="Rectangle 472"/>
          <p:cNvSpPr/>
          <p:nvPr/>
        </p:nvSpPr>
        <p:spPr>
          <a:xfrm>
            <a:off x="5593711" y="3626624"/>
            <a:ext cx="1200951" cy="286306"/>
          </a:xfrm>
          <a:prstGeom prst="rect">
            <a:avLst/>
          </a:prstGeom>
        </p:spPr>
        <p:txBody>
          <a:bodyPr wrap="square" lIns="0" rIns="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31" normalizeH="0" baseline="0" noProof="0" dirty="0">
                <a:ln>
                  <a:noFill/>
                </a:ln>
                <a:solidFill>
                  <a:schemeClr val="bg1"/>
                </a:solidFill>
                <a:effectLst/>
                <a:uLnTx/>
                <a:uFillTx/>
                <a:latin typeface="Segoe UI"/>
              </a:rPr>
              <a:t>RMS connector</a:t>
            </a:r>
            <a:endParaRPr kumimoji="0" lang="en-US" sz="1224" b="0" i="0" u="none" strike="noStrike" kern="0" cap="none" spc="0" normalizeH="0" baseline="0" noProof="0" dirty="0">
              <a:ln>
                <a:noFill/>
              </a:ln>
              <a:solidFill>
                <a:schemeClr val="bg1"/>
              </a:solidFill>
              <a:effectLst/>
              <a:uLnTx/>
              <a:uFillTx/>
              <a:latin typeface="Segoe UI"/>
            </a:endParaRPr>
          </a:p>
        </p:txBody>
      </p:sp>
      <p:cxnSp>
        <p:nvCxnSpPr>
          <p:cNvPr id="498" name="Straight Connector 497"/>
          <p:cNvCxnSpPr/>
          <p:nvPr/>
        </p:nvCxnSpPr>
        <p:spPr>
          <a:xfrm flipH="1">
            <a:off x="9598517" y="3204199"/>
            <a:ext cx="4894" cy="1372696"/>
          </a:xfrm>
          <a:prstGeom prst="line">
            <a:avLst/>
          </a:prstGeom>
          <a:ln w="28575" cap="flat">
            <a:solidFill>
              <a:schemeClr val="accent3"/>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9569525" y="3332176"/>
            <a:ext cx="1468303" cy="1065534"/>
          </a:xfrm>
          <a:prstGeom prst="rect">
            <a:avLst/>
          </a:prstGeom>
          <a:noFill/>
        </p:spPr>
        <p:txBody>
          <a:bodyPr wrap="square" lIns="182854" tIns="146283" rIns="182854" bIns="146283" rtlCol="0">
            <a:spAutoFit/>
          </a:bodyPr>
          <a:lstStyle/>
          <a:p>
            <a:pPr marL="0" marR="0" lvl="0" indent="0" defTabSz="932597" eaLnBrk="1" fontAlgn="auto" latinLnBrk="0" hangingPunct="1">
              <a:lnSpc>
                <a:spcPct val="90000"/>
              </a:lnSpc>
              <a:spcBef>
                <a:spcPts val="0"/>
              </a:spcBef>
              <a:spcAft>
                <a:spcPts val="600"/>
              </a:spcAft>
              <a:buClrTx/>
              <a:buSzTx/>
              <a:buFontTx/>
              <a:buNone/>
              <a:tabLst/>
              <a:defRPr/>
            </a:pPr>
            <a:r>
              <a:rPr kumimoji="0" lang="en-US" sz="1224" b="0" i="0" u="none" strike="noStrike" kern="0" cap="none" spc="0" normalizeH="0" baseline="0" noProof="0" dirty="0">
                <a:ln>
                  <a:noFill/>
                </a:ln>
                <a:solidFill>
                  <a:schemeClr val="bg1"/>
                </a:solidFill>
                <a:effectLst/>
                <a:uLnTx/>
                <a:uFillTx/>
              </a:rPr>
              <a:t>Authorization requests via </a:t>
            </a:r>
            <a:br>
              <a:rPr kumimoji="0" lang="en-US" sz="1224" b="0" i="0" u="none" strike="noStrike" kern="0" cap="none" spc="0" normalizeH="0" baseline="0" noProof="0" dirty="0">
                <a:ln>
                  <a:noFill/>
                </a:ln>
                <a:solidFill>
                  <a:schemeClr val="bg1"/>
                </a:solidFill>
                <a:effectLst/>
                <a:uLnTx/>
                <a:uFillTx/>
              </a:rPr>
            </a:br>
            <a:r>
              <a:rPr kumimoji="0" lang="en-US" sz="1224" b="0" i="0" u="none" strike="noStrike" kern="0" cap="none" spc="0" normalizeH="0" baseline="0" noProof="0" dirty="0">
                <a:ln>
                  <a:noFill/>
                </a:ln>
                <a:solidFill>
                  <a:schemeClr val="bg1"/>
                </a:solidFill>
                <a:effectLst/>
                <a:uLnTx/>
                <a:uFillTx/>
              </a:rPr>
              <a:t>federation</a:t>
            </a:r>
          </a:p>
          <a:p>
            <a:pPr marL="0" marR="0" lvl="0" indent="0" defTabSz="932597" eaLnBrk="1" fontAlgn="auto" latinLnBrk="0" hangingPunct="1">
              <a:lnSpc>
                <a:spcPct val="90000"/>
              </a:lnSpc>
              <a:spcBef>
                <a:spcPts val="0"/>
              </a:spcBef>
              <a:spcAft>
                <a:spcPts val="600"/>
              </a:spcAft>
              <a:buClrTx/>
              <a:buSzTx/>
              <a:buFontTx/>
              <a:buNone/>
              <a:tabLst/>
              <a:defRPr/>
            </a:pPr>
            <a:r>
              <a:rPr kumimoji="0" lang="en-US" sz="1224" b="0" i="0" u="none" strike="noStrike" kern="0" cap="none" spc="0" normalizeH="0" baseline="0" noProof="0" dirty="0">
                <a:ln>
                  <a:noFill/>
                </a:ln>
                <a:solidFill>
                  <a:schemeClr val="bg1"/>
                </a:solidFill>
                <a:effectLst/>
                <a:uLnTx/>
                <a:uFillTx/>
              </a:rPr>
              <a:t>(optional)</a:t>
            </a:r>
          </a:p>
        </p:txBody>
      </p:sp>
      <p:sp>
        <p:nvSpPr>
          <p:cNvPr id="6" name="Content Placeholder 5"/>
          <p:cNvSpPr>
            <a:spLocks noGrp="1"/>
          </p:cNvSpPr>
          <p:nvPr>
            <p:ph type="body" sz="quarter" idx="4294967295"/>
          </p:nvPr>
        </p:nvSpPr>
        <p:spPr>
          <a:xfrm>
            <a:off x="833158" y="2226266"/>
            <a:ext cx="3639744" cy="4351128"/>
          </a:xfrm>
        </p:spPr>
        <p:txBody>
          <a:bodyPr/>
          <a:lstStyle/>
          <a:p>
            <a:pPr marL="0" indent="0">
              <a:lnSpc>
                <a:spcPts val="2611"/>
              </a:lnSpc>
              <a:spcBef>
                <a:spcPts val="2000"/>
              </a:spcBef>
              <a:buNone/>
            </a:pPr>
            <a:r>
              <a:rPr lang="en-US" sz="2040" dirty="0">
                <a:solidFill>
                  <a:schemeClr val="tx1"/>
                </a:solidFill>
                <a:latin typeface="+mn-lt"/>
              </a:rPr>
              <a:t>Data protection for organizations at different stages of cloud adoption</a:t>
            </a:r>
          </a:p>
          <a:p>
            <a:pPr marL="0" indent="0">
              <a:lnSpc>
                <a:spcPts val="2611"/>
              </a:lnSpc>
              <a:spcBef>
                <a:spcPts val="2000"/>
              </a:spcBef>
              <a:buNone/>
            </a:pPr>
            <a:r>
              <a:rPr lang="en-US" sz="2040" dirty="0">
                <a:solidFill>
                  <a:schemeClr val="tx1"/>
                </a:solidFill>
                <a:latin typeface="+mn-lt"/>
              </a:rPr>
              <a:t>Ensures security because </a:t>
            </a:r>
            <a:br>
              <a:rPr lang="en-US" sz="2040" dirty="0">
                <a:solidFill>
                  <a:schemeClr val="tx1"/>
                </a:solidFill>
                <a:latin typeface="+mn-lt"/>
              </a:rPr>
            </a:br>
            <a:r>
              <a:rPr lang="en-US" sz="2040" dirty="0">
                <a:solidFill>
                  <a:schemeClr val="tx1"/>
                </a:solidFill>
                <a:latin typeface="+mn-lt"/>
              </a:rPr>
              <a:t>sensitive data is never </a:t>
            </a:r>
            <a:br>
              <a:rPr lang="en-US" sz="2040" dirty="0">
                <a:solidFill>
                  <a:schemeClr val="tx1"/>
                </a:solidFill>
                <a:latin typeface="+mn-lt"/>
              </a:rPr>
            </a:br>
            <a:r>
              <a:rPr lang="en-US" sz="2040" dirty="0">
                <a:solidFill>
                  <a:schemeClr val="tx1"/>
                </a:solidFill>
                <a:latin typeface="+mn-lt"/>
              </a:rPr>
              <a:t>sent to the RMS server </a:t>
            </a:r>
          </a:p>
          <a:p>
            <a:pPr marL="0" indent="0">
              <a:lnSpc>
                <a:spcPts val="2611"/>
              </a:lnSpc>
              <a:spcBef>
                <a:spcPts val="2000"/>
              </a:spcBef>
              <a:buNone/>
            </a:pPr>
            <a:r>
              <a:rPr lang="en-US" sz="2040" dirty="0">
                <a:solidFill>
                  <a:schemeClr val="tx1"/>
                </a:solidFill>
                <a:latin typeface="+mn-lt"/>
              </a:rPr>
              <a:t>Integration with on-premises assets with minimal effort</a:t>
            </a:r>
          </a:p>
          <a:p>
            <a:pPr marL="0" indent="0">
              <a:lnSpc>
                <a:spcPts val="2611"/>
              </a:lnSpc>
              <a:spcBef>
                <a:spcPts val="2000"/>
              </a:spcBef>
              <a:buNone/>
            </a:pPr>
            <a:r>
              <a:rPr lang="en-US" sz="2040" dirty="0">
                <a:solidFill>
                  <a:srgbClr val="FF0000"/>
                </a:solidFill>
                <a:latin typeface="+mn-lt"/>
              </a:rPr>
              <a:t>Hold your key on premises</a:t>
            </a:r>
          </a:p>
          <a:p>
            <a:pPr marL="0" indent="0">
              <a:lnSpc>
                <a:spcPts val="2611"/>
              </a:lnSpc>
              <a:buNone/>
            </a:pPr>
            <a:endParaRPr lang="en-US" sz="2040" dirty="0">
              <a:latin typeface="+mn-lt"/>
            </a:endParaRPr>
          </a:p>
        </p:txBody>
      </p:sp>
      <p:sp>
        <p:nvSpPr>
          <p:cNvPr id="170" name="Rectangle 169"/>
          <p:cNvSpPr/>
          <p:nvPr/>
        </p:nvSpPr>
        <p:spPr>
          <a:xfrm>
            <a:off x="6925936" y="3637039"/>
            <a:ext cx="1200951" cy="286306"/>
          </a:xfrm>
          <a:prstGeom prst="rect">
            <a:avLst/>
          </a:prstGeom>
        </p:spPr>
        <p:txBody>
          <a:bodyPr wrap="square" lIns="0" rIns="0">
            <a:spAutoFit/>
          </a:bodyPr>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224" b="0" i="0" u="none" strike="noStrike" kern="0" cap="none" spc="-31" normalizeH="0" baseline="0" noProof="0" dirty="0">
                <a:ln>
                  <a:noFill/>
                </a:ln>
                <a:solidFill>
                  <a:schemeClr val="bg1"/>
                </a:solidFill>
                <a:effectLst/>
                <a:uLnTx/>
                <a:uFillTx/>
                <a:latin typeface="Segoe UI"/>
              </a:rPr>
              <a:t>AAD Connect</a:t>
            </a:r>
            <a:endParaRPr kumimoji="0" lang="en-US" sz="1224" b="0" i="0" u="none" strike="noStrike" kern="0" cap="none" spc="0" normalizeH="0" baseline="0" noProof="0" dirty="0">
              <a:ln>
                <a:noFill/>
              </a:ln>
              <a:solidFill>
                <a:schemeClr val="bg1"/>
              </a:solidFill>
              <a:effectLst/>
              <a:uLnTx/>
              <a:uFillTx/>
              <a:latin typeface="Segoe UI"/>
            </a:endParaRPr>
          </a:p>
        </p:txBody>
      </p:sp>
      <p:sp>
        <p:nvSpPr>
          <p:cNvPr id="464" name="Rectangle 463"/>
          <p:cNvSpPr/>
          <p:nvPr/>
        </p:nvSpPr>
        <p:spPr>
          <a:xfrm>
            <a:off x="10821609" y="2129540"/>
            <a:ext cx="1283964" cy="376422"/>
          </a:xfrm>
          <a:prstGeom prst="rect">
            <a:avLst/>
          </a:prstGeom>
          <a:ln>
            <a:noFill/>
          </a:ln>
        </p:spPr>
        <p:txBody>
          <a:bodyPr wrap="square" lIns="0" tIns="0" rIns="0" bIns="0" anchor="ctr">
            <a:spAutoFit/>
          </a:bodyPr>
          <a:lstStyle/>
          <a:p>
            <a:pPr marL="0" marR="0" lvl="0" indent="0" defTabSz="1096480" eaLnBrk="1" fontAlgn="base" latinLnBrk="0" hangingPunct="1">
              <a:lnSpc>
                <a:spcPct val="100000"/>
              </a:lnSpc>
              <a:spcBef>
                <a:spcPts val="1440"/>
              </a:spcBef>
              <a:spcAft>
                <a:spcPct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accent1"/>
                </a:solidFill>
                <a:effectLst/>
                <a:uLnTx/>
                <a:uFillTx/>
                <a:latin typeface="Segoe UI"/>
              </a:rPr>
              <a:t>Azure Key Management</a:t>
            </a:r>
          </a:p>
        </p:txBody>
      </p:sp>
      <p:cxnSp>
        <p:nvCxnSpPr>
          <p:cNvPr id="169" name="Straight Connector 168"/>
          <p:cNvCxnSpPr/>
          <p:nvPr/>
        </p:nvCxnSpPr>
        <p:spPr>
          <a:xfrm>
            <a:off x="6280255" y="3144475"/>
            <a:ext cx="0" cy="479624"/>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52734" y="2347480"/>
            <a:ext cx="288854" cy="288856"/>
            <a:chOff x="5372581" y="1617831"/>
            <a:chExt cx="498112" cy="498112"/>
          </a:xfrm>
          <a:solidFill>
            <a:schemeClr val="bg1"/>
          </a:solidFill>
        </p:grpSpPr>
        <p:sp>
          <p:nvSpPr>
            <p:cNvPr id="152" name="Oval 151"/>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53"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60" name="Group 159"/>
          <p:cNvGrpSpPr/>
          <p:nvPr/>
        </p:nvGrpSpPr>
        <p:grpSpPr>
          <a:xfrm>
            <a:off x="452734" y="3586094"/>
            <a:ext cx="288854" cy="288856"/>
            <a:chOff x="5372581" y="1617831"/>
            <a:chExt cx="498112" cy="498112"/>
          </a:xfrm>
          <a:solidFill>
            <a:schemeClr val="bg1"/>
          </a:solidFill>
        </p:grpSpPr>
        <p:sp>
          <p:nvSpPr>
            <p:cNvPr id="161" name="Oval 16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62"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63" name="Group 162"/>
          <p:cNvGrpSpPr/>
          <p:nvPr/>
        </p:nvGrpSpPr>
        <p:grpSpPr>
          <a:xfrm>
            <a:off x="452734" y="4868424"/>
            <a:ext cx="288854" cy="288856"/>
            <a:chOff x="5372581" y="1617831"/>
            <a:chExt cx="498112" cy="498112"/>
          </a:xfrm>
          <a:solidFill>
            <a:schemeClr val="bg1"/>
          </a:solidFill>
        </p:grpSpPr>
        <p:sp>
          <p:nvSpPr>
            <p:cNvPr id="164" name="Oval 16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65"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grpSp>
        <p:nvGrpSpPr>
          <p:cNvPr id="134" name="Group 4"/>
          <p:cNvGrpSpPr>
            <a:grpSpLocks noChangeAspect="1"/>
          </p:cNvGrpSpPr>
          <p:nvPr/>
        </p:nvGrpSpPr>
        <p:grpSpPr bwMode="auto">
          <a:xfrm>
            <a:off x="6345640" y="1749965"/>
            <a:ext cx="763080" cy="758270"/>
            <a:chOff x="-660" y="2959"/>
            <a:chExt cx="1586" cy="1576"/>
          </a:xfrm>
          <a:solidFill>
            <a:schemeClr val="accent1"/>
          </a:solidFill>
        </p:grpSpPr>
        <p:sp>
          <p:nvSpPr>
            <p:cNvPr id="13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13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13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309" y="1719480"/>
            <a:ext cx="330384" cy="347954"/>
          </a:xfrm>
          <a:prstGeom prst="rect">
            <a:avLst/>
          </a:prstGeom>
        </p:spPr>
      </p:pic>
      <p:grpSp>
        <p:nvGrpSpPr>
          <p:cNvPr id="141" name="Group 140"/>
          <p:cNvGrpSpPr/>
          <p:nvPr/>
        </p:nvGrpSpPr>
        <p:grpSpPr>
          <a:xfrm>
            <a:off x="8046871" y="3565829"/>
            <a:ext cx="425389" cy="424936"/>
            <a:chOff x="3265234" y="4379688"/>
            <a:chExt cx="623934" cy="623270"/>
          </a:xfrm>
        </p:grpSpPr>
        <p:sp>
          <p:nvSpPr>
            <p:cNvPr id="142" name="Oval 141"/>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sp>
          <p:nvSpPr>
            <p:cNvPr id="14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marL="0" marR="0" lvl="0" indent="0" defTabSz="950695"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ndParaRPr>
            </a:p>
          </p:txBody>
        </p:sp>
      </p:grpSp>
      <p:grpSp>
        <p:nvGrpSpPr>
          <p:cNvPr id="150" name="Group 149"/>
          <p:cNvGrpSpPr/>
          <p:nvPr/>
        </p:nvGrpSpPr>
        <p:grpSpPr>
          <a:xfrm>
            <a:off x="9289399" y="4714684"/>
            <a:ext cx="582518" cy="385319"/>
            <a:chOff x="2735263" y="1203325"/>
            <a:chExt cx="6724650" cy="4448176"/>
          </a:xfrm>
          <a:solidFill>
            <a:schemeClr val="bg1"/>
          </a:solidFill>
        </p:grpSpPr>
        <p:sp>
          <p:nvSpPr>
            <p:cNvPr id="154"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5"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
        <p:nvSpPr>
          <p:cNvPr id="156" name="Rectangle 155"/>
          <p:cNvSpPr/>
          <p:nvPr/>
        </p:nvSpPr>
        <p:spPr>
          <a:xfrm>
            <a:off x="9075202" y="5212851"/>
            <a:ext cx="961224" cy="155251"/>
          </a:xfrm>
          <a:prstGeom prst="rect">
            <a:avLst/>
          </a:prstGeom>
          <a:ln>
            <a:noFill/>
          </a:ln>
        </p:spPr>
        <p:txBody>
          <a:bodyPr wrap="square" lIns="0" tIns="0" rIns="0" bIns="0" anchor="ctr">
            <a:spAutoFit/>
          </a:bodyPr>
          <a:lstStyle/>
          <a:p>
            <a:pPr marL="0" marR="0" lvl="0" indent="0" algn="ctr" defTabSz="913748" eaLnBrk="1" fontAlgn="base" latinLnBrk="0" hangingPunct="1">
              <a:lnSpc>
                <a:spcPct val="90000"/>
              </a:lnSpc>
              <a:spcBef>
                <a:spcPct val="0"/>
              </a:spcBef>
              <a:spcAft>
                <a:spcPct val="0"/>
              </a:spcAft>
              <a:buClrTx/>
              <a:buSzPct val="80000"/>
              <a:buFontTx/>
              <a:buNone/>
              <a:tabLst/>
              <a:defRPr/>
            </a:pPr>
            <a:r>
              <a:rPr kumimoji="0" lang="en-US" sz="1099" b="0" i="0" u="none" strike="noStrike" kern="0" cap="none" spc="0" normalizeH="0" baseline="0" noProof="0" dirty="0">
                <a:ln>
                  <a:noFill/>
                </a:ln>
                <a:solidFill>
                  <a:srgbClr val="FFFFFF"/>
                </a:solidFill>
                <a:effectLst/>
                <a:uLnTx/>
                <a:uFillTx/>
                <a:ea typeface="ＭＳ Ｐゴシック" charset="0"/>
              </a:rPr>
              <a:t>ADFS</a:t>
            </a:r>
          </a:p>
        </p:txBody>
      </p:sp>
      <p:cxnSp>
        <p:nvCxnSpPr>
          <p:cNvPr id="166" name="Straight Connector 165"/>
          <p:cNvCxnSpPr/>
          <p:nvPr/>
        </p:nvCxnSpPr>
        <p:spPr>
          <a:xfrm>
            <a:off x="6103223" y="2619123"/>
            <a:ext cx="3283397"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Rectangle 40"/>
          <p:cNvSpPr/>
          <p:nvPr/>
        </p:nvSpPr>
        <p:spPr bwMode="auto">
          <a:xfrm>
            <a:off x="11072655" y="1881345"/>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nvGrpSpPr>
          <p:cNvPr id="27" name="Group 26"/>
          <p:cNvGrpSpPr/>
          <p:nvPr/>
        </p:nvGrpSpPr>
        <p:grpSpPr>
          <a:xfrm>
            <a:off x="6020370" y="4594085"/>
            <a:ext cx="425389" cy="424936"/>
            <a:chOff x="5877241" y="5343476"/>
            <a:chExt cx="417086" cy="416642"/>
          </a:xfrm>
        </p:grpSpPr>
        <p:sp>
          <p:nvSpPr>
            <p:cNvPr id="193" name="Oval 192"/>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grpSp>
          <p:nvGrpSpPr>
            <p:cNvPr id="26" name="Group 25"/>
            <p:cNvGrpSpPr/>
            <p:nvPr/>
          </p:nvGrpSpPr>
          <p:grpSpPr>
            <a:xfrm>
              <a:off x="5997312" y="5417456"/>
              <a:ext cx="176944" cy="248300"/>
              <a:chOff x="5897666" y="4273486"/>
              <a:chExt cx="176944" cy="248300"/>
            </a:xfrm>
          </p:grpSpPr>
          <p:sp>
            <p:nvSpPr>
              <p:cNvPr id="477"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78"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79"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0"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1"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2"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3"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4"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485"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grpSp>
        <p:nvGrpSpPr>
          <p:cNvPr id="30" name="Group 29"/>
          <p:cNvGrpSpPr/>
          <p:nvPr/>
        </p:nvGrpSpPr>
        <p:grpSpPr>
          <a:xfrm>
            <a:off x="6399720" y="5865400"/>
            <a:ext cx="425389" cy="424936"/>
            <a:chOff x="6424789" y="5335384"/>
            <a:chExt cx="417086" cy="416642"/>
          </a:xfrm>
        </p:grpSpPr>
        <p:sp>
          <p:nvSpPr>
            <p:cNvPr id="196" name="Oval 195"/>
            <p:cNvSpPr/>
            <p:nvPr/>
          </p:nvSpPr>
          <p:spPr bwMode="auto">
            <a:xfrm>
              <a:off x="6424789" y="5335384"/>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pic>
          <p:nvPicPr>
            <p:cNvPr id="259" name="Picture 258"/>
            <p:cNvPicPr>
              <a:picLocks noChangeAspect="1"/>
            </p:cNvPicPr>
            <p:nvPr/>
          </p:nvPicPr>
          <p:blipFill>
            <a:blip r:embed="rId7"/>
            <a:stretch>
              <a:fillRect/>
            </a:stretch>
          </p:blipFill>
          <p:spPr>
            <a:xfrm>
              <a:off x="6539114" y="5452760"/>
              <a:ext cx="185782" cy="193789"/>
            </a:xfrm>
            <a:prstGeom prst="rect">
              <a:avLst/>
            </a:prstGeom>
            <a:solidFill>
              <a:schemeClr val="bg1"/>
            </a:solidFill>
          </p:spPr>
        </p:pic>
      </p:grpSp>
      <p:grpSp>
        <p:nvGrpSpPr>
          <p:cNvPr id="29" name="Group 28"/>
          <p:cNvGrpSpPr/>
          <p:nvPr/>
        </p:nvGrpSpPr>
        <p:grpSpPr>
          <a:xfrm>
            <a:off x="5726875" y="5860875"/>
            <a:ext cx="425389" cy="424936"/>
            <a:chOff x="6424789" y="4712408"/>
            <a:chExt cx="417086" cy="416642"/>
          </a:xfrm>
        </p:grpSpPr>
        <p:sp>
          <p:nvSpPr>
            <p:cNvPr id="195" name="Oval 194"/>
            <p:cNvSpPr/>
            <p:nvPr/>
          </p:nvSpPr>
          <p:spPr bwMode="auto">
            <a:xfrm>
              <a:off x="6424789"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pic>
          <p:nvPicPr>
            <p:cNvPr id="231" name="Picture 230"/>
            <p:cNvPicPr>
              <a:picLocks noChangeAspect="1"/>
            </p:cNvPicPr>
            <p:nvPr/>
          </p:nvPicPr>
          <p:blipFill>
            <a:blip r:embed="rId8"/>
            <a:stretch>
              <a:fillRect/>
            </a:stretch>
          </p:blipFill>
          <p:spPr>
            <a:xfrm>
              <a:off x="6547983" y="4826102"/>
              <a:ext cx="209737" cy="192169"/>
            </a:xfrm>
            <a:prstGeom prst="rect">
              <a:avLst/>
            </a:prstGeom>
            <a:solidFill>
              <a:schemeClr val="bg1"/>
            </a:solidFill>
          </p:spPr>
        </p:pic>
      </p:grpSp>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199" y="5088861"/>
            <a:ext cx="330384" cy="347954"/>
          </a:xfrm>
          <a:prstGeom prst="rect">
            <a:avLst/>
          </a:prstGeom>
        </p:spPr>
      </p:pic>
      <p:grpSp>
        <p:nvGrpSpPr>
          <p:cNvPr id="3" name="Group 2"/>
          <p:cNvGrpSpPr/>
          <p:nvPr/>
        </p:nvGrpSpPr>
        <p:grpSpPr>
          <a:xfrm>
            <a:off x="10337236" y="5243063"/>
            <a:ext cx="1853130" cy="1366343"/>
            <a:chOff x="10296297" y="5111705"/>
            <a:chExt cx="1816959" cy="1339674"/>
          </a:xfrm>
        </p:grpSpPr>
        <p:sp>
          <p:nvSpPr>
            <p:cNvPr id="105" name="Rectangle 104"/>
            <p:cNvSpPr/>
            <p:nvPr/>
          </p:nvSpPr>
          <p:spPr>
            <a:xfrm>
              <a:off x="10839069" y="5301801"/>
              <a:ext cx="1141557" cy="369075"/>
            </a:xfrm>
            <a:prstGeom prst="rect">
              <a:avLst/>
            </a:prstGeom>
          </p:spPr>
          <p:txBody>
            <a:bodyPr wrap="square" lIns="0" tIns="0" rIns="0" bIns="0" anchor="b">
              <a:spAutoFit/>
            </a:bodyPr>
            <a:lstStyle/>
            <a:p>
              <a:pPr marL="0" marR="0" lvl="0" indent="0" defTabSz="1117750" eaLnBrk="1" fontAlgn="auto" latinLnBrk="0" hangingPunct="1">
                <a:lnSpc>
                  <a:spcPct val="100000"/>
                </a:lnSpc>
                <a:spcBef>
                  <a:spcPts val="1469"/>
                </a:spcBef>
                <a:spcAft>
                  <a:spcPts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bg1"/>
                  </a:solidFill>
                  <a:effectLst/>
                  <a:uLnTx/>
                  <a:uFillTx/>
                  <a:latin typeface="Segoe UI"/>
                </a:rPr>
                <a:t>Rights Management</a:t>
              </a:r>
            </a:p>
          </p:txBody>
        </p:sp>
        <p:sp>
          <p:nvSpPr>
            <p:cNvPr id="107" name="Rectangle 106"/>
            <p:cNvSpPr/>
            <p:nvPr/>
          </p:nvSpPr>
          <p:spPr>
            <a:xfrm>
              <a:off x="10633260" y="6186370"/>
              <a:ext cx="1147494" cy="265009"/>
            </a:xfrm>
            <a:prstGeom prst="rect">
              <a:avLst/>
            </a:prstGeom>
          </p:spPr>
          <p:txBody>
            <a:bodyPr wrap="none" lIns="0" rIns="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rgbClr val="FF0000"/>
                  </a:solidFill>
                  <a:effectLst/>
                  <a:uLnTx/>
                  <a:uFillTx/>
                  <a:latin typeface="Segoe UI"/>
                </a:rPr>
                <a:t>Hold-your-own Key</a:t>
              </a:r>
              <a:endParaRPr kumimoji="0" lang="en-US" sz="1122" b="0" i="1" u="none" strike="noStrike" kern="0" cap="none" spc="0" normalizeH="0" baseline="0" noProof="0" dirty="0">
                <a:ln>
                  <a:noFill/>
                </a:ln>
                <a:solidFill>
                  <a:srgbClr val="FF0000"/>
                </a:solidFill>
                <a:effectLst/>
                <a:uLnTx/>
                <a:uFillTx/>
                <a:latin typeface="Segoe UI"/>
              </a:endParaRPr>
            </a:p>
          </p:txBody>
        </p:sp>
        <p:sp>
          <p:nvSpPr>
            <p:cNvPr id="109" name="Rectangle 108"/>
            <p:cNvSpPr/>
            <p:nvPr/>
          </p:nvSpPr>
          <p:spPr>
            <a:xfrm>
              <a:off x="10854353" y="5728776"/>
              <a:ext cx="1258903" cy="369075"/>
            </a:xfrm>
            <a:prstGeom prst="rect">
              <a:avLst/>
            </a:prstGeom>
            <a:ln>
              <a:noFill/>
            </a:ln>
          </p:spPr>
          <p:txBody>
            <a:bodyPr wrap="square" lIns="0" tIns="0" rIns="0" bIns="0" anchor="ctr">
              <a:spAutoFit/>
            </a:bodyPr>
            <a:lstStyle/>
            <a:p>
              <a:pPr marL="0" marR="0" lvl="0" indent="0" defTabSz="1096480" eaLnBrk="1" fontAlgn="base" latinLnBrk="0" hangingPunct="1">
                <a:lnSpc>
                  <a:spcPct val="100000"/>
                </a:lnSpc>
                <a:spcBef>
                  <a:spcPts val="1440"/>
                </a:spcBef>
                <a:spcAft>
                  <a:spcPct val="0"/>
                </a:spcAft>
                <a:buClrTx/>
                <a:buSzTx/>
                <a:buFontTx/>
                <a:buNone/>
                <a:tabLst/>
                <a:defRPr/>
              </a:pPr>
              <a:r>
                <a:rPr kumimoji="0" lang="en-US" sz="1199" b="1" i="0" u="none" strike="noStrike" kern="0" cap="none" spc="0" normalizeH="0" baseline="0" noProof="0" dirty="0">
                  <a:ln>
                    <a:solidFill>
                      <a:srgbClr val="FFFFFF">
                        <a:alpha val="0"/>
                      </a:srgbClr>
                    </a:solidFill>
                  </a:ln>
                  <a:solidFill>
                    <a:schemeClr val="bg1"/>
                  </a:solidFill>
                  <a:effectLst/>
                  <a:uLnTx/>
                  <a:uFillTx/>
                  <a:latin typeface="Segoe UI"/>
                </a:rPr>
                <a:t>Key </a:t>
              </a:r>
              <a:br>
                <a:rPr kumimoji="0" lang="en-US" sz="1199" b="1" i="0" u="none" strike="noStrike" kern="0" cap="none" spc="0" normalizeH="0" baseline="0" noProof="0" dirty="0">
                  <a:ln>
                    <a:solidFill>
                      <a:srgbClr val="FFFFFF">
                        <a:alpha val="0"/>
                      </a:srgbClr>
                    </a:solidFill>
                  </a:ln>
                  <a:solidFill>
                    <a:schemeClr val="bg1"/>
                  </a:solidFill>
                  <a:effectLst/>
                  <a:uLnTx/>
                  <a:uFillTx/>
                  <a:latin typeface="Segoe UI"/>
                </a:rPr>
              </a:br>
              <a:r>
                <a:rPr kumimoji="0" lang="en-US" sz="1199" b="1" i="0" u="none" strike="noStrike" kern="0" cap="none" spc="0" normalizeH="0" baseline="0" noProof="0" dirty="0">
                  <a:ln>
                    <a:solidFill>
                      <a:srgbClr val="FFFFFF">
                        <a:alpha val="0"/>
                      </a:srgbClr>
                    </a:solidFill>
                  </a:ln>
                  <a:solidFill>
                    <a:schemeClr val="bg1"/>
                  </a:solidFill>
                  <a:effectLst/>
                  <a:uLnTx/>
                  <a:uFillTx/>
                  <a:latin typeface="Segoe UI"/>
                </a:rPr>
                <a:t>Management</a:t>
              </a:r>
            </a:p>
          </p:txBody>
        </p:sp>
        <p:sp>
          <p:nvSpPr>
            <p:cNvPr id="111" name="Rectangle 40"/>
            <p:cNvSpPr/>
            <p:nvPr/>
          </p:nvSpPr>
          <p:spPr bwMode="auto">
            <a:xfrm>
              <a:off x="11008065" y="5681638"/>
              <a:ext cx="355418" cy="155039"/>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solidFill>
                  <a:schemeClr val="bg1"/>
                </a:solidFill>
                <a:effectLst/>
                <a:uLnTx/>
                <a:uFillTx/>
                <a:ea typeface="Segoe UI" pitchFamily="34" charset="0"/>
                <a:cs typeface="Segoe UI" pitchFamily="34" charset="0"/>
              </a:endParaRPr>
            </a:p>
          </p:txBody>
        </p:sp>
        <p:grpSp>
          <p:nvGrpSpPr>
            <p:cNvPr id="112" name="Group 111"/>
            <p:cNvGrpSpPr/>
            <p:nvPr/>
          </p:nvGrpSpPr>
          <p:grpSpPr>
            <a:xfrm>
              <a:off x="10296297" y="5111705"/>
              <a:ext cx="492258" cy="670460"/>
              <a:chOff x="5606149" y="4501139"/>
              <a:chExt cx="571148" cy="777908"/>
            </a:xfrm>
          </p:grpSpPr>
          <p:grpSp>
            <p:nvGrpSpPr>
              <p:cNvPr id="113" name="Group 112"/>
              <p:cNvGrpSpPr/>
              <p:nvPr/>
            </p:nvGrpSpPr>
            <p:grpSpPr>
              <a:xfrm>
                <a:off x="5606149" y="4501139"/>
                <a:ext cx="571148" cy="377798"/>
                <a:chOff x="2735263" y="1203325"/>
                <a:chExt cx="6724650" cy="4448176"/>
              </a:xfrm>
              <a:solidFill>
                <a:schemeClr val="bg1"/>
              </a:solidFill>
            </p:grpSpPr>
            <p:sp>
              <p:nvSpPr>
                <p:cNvPr id="11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114" name="Group 113"/>
              <p:cNvGrpSpPr/>
              <p:nvPr/>
            </p:nvGrpSpPr>
            <p:grpSpPr>
              <a:xfrm>
                <a:off x="5606149" y="4901249"/>
                <a:ext cx="571148" cy="377798"/>
                <a:chOff x="2735263" y="1203325"/>
                <a:chExt cx="6724650" cy="4448176"/>
              </a:xfrm>
              <a:solidFill>
                <a:schemeClr val="bg1"/>
              </a:solidFill>
            </p:grpSpPr>
            <p:sp>
              <p:nvSpPr>
                <p:cNvPr id="11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1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119" name="Group 118"/>
            <p:cNvGrpSpPr/>
            <p:nvPr/>
          </p:nvGrpSpPr>
          <p:grpSpPr>
            <a:xfrm>
              <a:off x="10336245" y="5708238"/>
              <a:ext cx="417086" cy="416642"/>
              <a:chOff x="5877241" y="5343476"/>
              <a:chExt cx="417086" cy="416642"/>
            </a:xfrm>
          </p:grpSpPr>
          <p:sp>
            <p:nvSpPr>
              <p:cNvPr id="120" name="Oval 119"/>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marL="0" marR="0" lvl="0" indent="0" algn="ctr" defTabSz="93193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1250">
                        <a:srgbClr val="EFEFEF"/>
                      </a:gs>
                      <a:gs pos="10417">
                        <a:srgbClr val="EFEFEF"/>
                      </a:gs>
                    </a:gsLst>
                    <a:lin ang="5400000" scaled="0"/>
                  </a:gradFill>
                  <a:effectLst/>
                  <a:uLnTx/>
                  <a:uFillTx/>
                  <a:latin typeface="Segoe UI"/>
                </a:endParaRPr>
              </a:p>
            </p:txBody>
          </p:sp>
          <p:grpSp>
            <p:nvGrpSpPr>
              <p:cNvPr id="121" name="Group 120"/>
              <p:cNvGrpSpPr/>
              <p:nvPr/>
            </p:nvGrpSpPr>
            <p:grpSpPr>
              <a:xfrm>
                <a:off x="5997312" y="5417456"/>
                <a:ext cx="176944" cy="248300"/>
                <a:chOff x="5897666" y="4273486"/>
                <a:chExt cx="176944" cy="248300"/>
              </a:xfrm>
            </p:grpSpPr>
            <p:sp>
              <p:nvSpPr>
                <p:cNvPr id="122"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3"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4"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5"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6"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7"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8"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29"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130"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grpSp>
      <p:sp>
        <p:nvSpPr>
          <p:cNvPr id="149" name="Rectangle 148"/>
          <p:cNvSpPr/>
          <p:nvPr/>
        </p:nvSpPr>
        <p:spPr bwMode="auto">
          <a:xfrm>
            <a:off x="9935765" y="5125925"/>
            <a:ext cx="2270175" cy="1500310"/>
          </a:xfrm>
          <a:prstGeom prst="rect">
            <a:avLst/>
          </a:prstGeom>
          <a:noFill/>
          <a:ln w="30607" cap="rnd" cmpd="sng">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cxnSp>
        <p:nvCxnSpPr>
          <p:cNvPr id="157" name="Straight Connector 156"/>
          <p:cNvCxnSpPr/>
          <p:nvPr/>
        </p:nvCxnSpPr>
        <p:spPr>
          <a:xfrm>
            <a:off x="11269838" y="3186394"/>
            <a:ext cx="0" cy="1865207"/>
          </a:xfrm>
          <a:prstGeom prst="line">
            <a:avLst/>
          </a:prstGeom>
          <a:ln w="28575" cap="flat">
            <a:solidFill>
              <a:srgbClr val="FF0000"/>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448430" y="5794845"/>
            <a:ext cx="288854" cy="288856"/>
            <a:chOff x="5372581" y="1617831"/>
            <a:chExt cx="498112" cy="498112"/>
          </a:xfrm>
          <a:solidFill>
            <a:schemeClr val="bg1"/>
          </a:solidFill>
        </p:grpSpPr>
        <p:sp>
          <p:nvSpPr>
            <p:cNvPr id="143" name="Oval 142"/>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44"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0" marR="0" lvl="0" indent="0" algn="ctr" defTabSz="931935"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cxnSp>
        <p:nvCxnSpPr>
          <p:cNvPr id="146" name="Straight Connector 145"/>
          <p:cNvCxnSpPr/>
          <p:nvPr/>
        </p:nvCxnSpPr>
        <p:spPr>
          <a:xfrm>
            <a:off x="9483455" y="2619123"/>
            <a:ext cx="1220082"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9560066" y="2658873"/>
            <a:ext cx="1197411" cy="270285"/>
          </a:xfrm>
          <a:prstGeom prst="rect">
            <a:avLst/>
          </a:prstGeom>
        </p:spPr>
        <p:txBody>
          <a:bodyPr wrap="none" lIns="0" rIns="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Service supplied Key</a:t>
            </a:r>
            <a:endParaRPr kumimoji="0" lang="en-US" sz="1122" b="0" i="1" u="none" strike="noStrike" kern="0" cap="none" spc="0" normalizeH="0" baseline="0" noProof="0" dirty="0">
              <a:ln>
                <a:noFill/>
              </a:ln>
              <a:solidFill>
                <a:schemeClr val="accent1"/>
              </a:solidFill>
              <a:effectLst/>
              <a:uLnTx/>
              <a:uFillTx/>
              <a:latin typeface="Segoe UI"/>
            </a:endParaRPr>
          </a:p>
        </p:txBody>
      </p:sp>
      <p:cxnSp>
        <p:nvCxnSpPr>
          <p:cNvPr id="148" name="Straight Connector 147"/>
          <p:cNvCxnSpPr>
            <a:cxnSpLocks/>
          </p:cNvCxnSpPr>
          <p:nvPr/>
        </p:nvCxnSpPr>
        <p:spPr>
          <a:xfrm>
            <a:off x="10825171" y="2612625"/>
            <a:ext cx="959832" cy="6498"/>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1072655" y="2658873"/>
            <a:ext cx="519314" cy="270285"/>
          </a:xfrm>
          <a:prstGeom prst="rect">
            <a:avLst/>
          </a:prstGeom>
        </p:spPr>
        <p:txBody>
          <a:bodyPr wrap="none" lIns="0" rIns="0">
            <a:sp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1122" b="0" i="1" u="none" strike="noStrike" kern="0" cap="none" spc="-31" normalizeH="0" baseline="0" noProof="0" dirty="0">
                <a:ln>
                  <a:noFill/>
                </a:ln>
                <a:solidFill>
                  <a:schemeClr val="accent1"/>
                </a:solidFill>
                <a:effectLst/>
                <a:uLnTx/>
                <a:uFillTx/>
                <a:latin typeface="Segoe UI"/>
              </a:rPr>
              <a:t>BYO Key</a:t>
            </a:r>
            <a:endParaRPr kumimoji="0" lang="en-US" sz="1122" b="0" i="1" u="none" strike="noStrike" kern="0" cap="none" spc="0" normalizeH="0" baseline="0" noProof="0" dirty="0">
              <a:ln>
                <a:noFill/>
              </a:ln>
              <a:solidFill>
                <a:schemeClr val="accent1"/>
              </a:solidFill>
              <a:effectLst/>
              <a:uLnTx/>
              <a:uFillTx/>
              <a:latin typeface="Segoe UI"/>
            </a:endParaRPr>
          </a:p>
        </p:txBody>
      </p:sp>
      <p:sp>
        <p:nvSpPr>
          <p:cNvPr id="159" name="Title 1"/>
          <p:cNvSpPr txBox="1">
            <a:spLocks/>
          </p:cNvSpPr>
          <p:nvPr/>
        </p:nvSpPr>
        <p:spPr>
          <a:xfrm>
            <a:off x="-102097" y="166065"/>
            <a:ext cx="6081724" cy="917575"/>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marL="0" marR="0" lvl="0" indent="0" algn="l" defTabSz="931684" rtl="0" eaLnBrk="1" fontAlgn="base" latinLnBrk="0" hangingPunct="1">
              <a:lnSpc>
                <a:spcPct val="90000"/>
              </a:lnSpc>
              <a:spcBef>
                <a:spcPct val="0"/>
              </a:spcBef>
              <a:spcAft>
                <a:spcPct val="0"/>
              </a:spcAft>
              <a:buClrTx/>
              <a:buSzTx/>
              <a:buFontTx/>
              <a:buNone/>
              <a:tabLst/>
              <a:defRPr/>
            </a:pPr>
            <a:r>
              <a:rPr kumimoji="0" lang="en-US" sz="4488"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ＭＳ Ｐゴシック" charset="0"/>
                <a:cs typeface="Segoe UI" pitchFamily="34" charset="0"/>
              </a:rPr>
              <a:t>Topology </a:t>
            </a:r>
            <a:r>
              <a:rPr kumimoji="0" lang="en-US" sz="4488" b="0" i="0" u="none" strike="noStrike" kern="1200" cap="none" spc="-102" normalizeH="0" baseline="0" noProof="0" dirty="0">
                <a:ln w="3175">
                  <a:noFill/>
                </a:ln>
                <a:solidFill>
                  <a:srgbClr val="FF0000"/>
                </a:solidFill>
                <a:effectLst/>
                <a:uLnTx/>
                <a:uFillTx/>
                <a:latin typeface="+mj-lt"/>
                <a:ea typeface="ＭＳ Ｐゴシック" charset="0"/>
                <a:cs typeface="Segoe UI" pitchFamily="34" charset="0"/>
              </a:rPr>
              <a:t>for </a:t>
            </a:r>
          </a:p>
          <a:p>
            <a:pPr marL="0" marR="0" lvl="0" indent="0" algn="l" defTabSz="931684" rtl="0" eaLnBrk="1" fontAlgn="base" latinLnBrk="0" hangingPunct="1">
              <a:lnSpc>
                <a:spcPct val="90000"/>
              </a:lnSpc>
              <a:spcBef>
                <a:spcPct val="0"/>
              </a:spcBef>
              <a:spcAft>
                <a:spcPct val="0"/>
              </a:spcAft>
              <a:buClrTx/>
              <a:buSzTx/>
              <a:buFontTx/>
              <a:buNone/>
              <a:tabLst/>
              <a:defRPr/>
            </a:pPr>
            <a:r>
              <a:rPr kumimoji="0" lang="en-US" sz="4488" b="0" i="0" u="none" strike="noStrike" kern="1200" cap="none" spc="-102" normalizeH="0" baseline="0" noProof="0" dirty="0">
                <a:ln w="3175">
                  <a:noFill/>
                </a:ln>
                <a:solidFill>
                  <a:srgbClr val="FF0000"/>
                </a:solidFill>
                <a:effectLst/>
                <a:uLnTx/>
                <a:uFillTx/>
                <a:latin typeface="+mj-lt"/>
                <a:ea typeface="ＭＳ Ｐゴシック" charset="0"/>
                <a:cs typeface="Segoe UI" pitchFamily="34" charset="0"/>
              </a:rPr>
              <a:t>Regulated Environments</a:t>
            </a:r>
          </a:p>
        </p:txBody>
      </p:sp>
    </p:spTree>
    <p:extLst>
      <p:ext uri="{BB962C8B-B14F-4D97-AF65-F5344CB8AC3E}">
        <p14:creationId xmlns:p14="http://schemas.microsoft.com/office/powerpoint/2010/main" val="87462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8"/>
          <p:cNvSpPr>
            <a:spLocks/>
          </p:cNvSpPr>
          <p:nvPr/>
        </p:nvSpPr>
        <p:spPr bwMode="auto">
          <a:xfrm>
            <a:off x="1951037" y="3802062"/>
            <a:ext cx="2423896" cy="1593848"/>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5" name="Title 4"/>
          <p:cNvSpPr>
            <a:spLocks noGrp="1"/>
          </p:cNvSpPr>
          <p:nvPr>
            <p:ph type="title"/>
          </p:nvPr>
        </p:nvSpPr>
        <p:spPr/>
        <p:txBody>
          <a:bodyPr/>
          <a:lstStyle/>
          <a:p>
            <a:r>
              <a:rPr lang="en-US" dirty="0"/>
              <a:t>HYOK: Overview</a:t>
            </a:r>
          </a:p>
        </p:txBody>
      </p:sp>
      <p:sp>
        <p:nvSpPr>
          <p:cNvPr id="7" name="Freeform 38"/>
          <p:cNvSpPr>
            <a:spLocks/>
          </p:cNvSpPr>
          <p:nvPr/>
        </p:nvSpPr>
        <p:spPr bwMode="auto">
          <a:xfrm>
            <a:off x="4999037" y="1371107"/>
            <a:ext cx="2423896" cy="1593848"/>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pic>
        <p:nvPicPr>
          <p:cNvPr id="8" name="Picture 7"/>
          <p:cNvPicPr>
            <a:picLocks noChangeAspect="1"/>
          </p:cNvPicPr>
          <p:nvPr/>
        </p:nvPicPr>
        <p:blipFill>
          <a:blip r:embed="rId3"/>
          <a:stretch>
            <a:fillRect/>
          </a:stretch>
        </p:blipFill>
        <p:spPr>
          <a:xfrm>
            <a:off x="5905325" y="1731855"/>
            <a:ext cx="611319" cy="611319"/>
          </a:xfrm>
          <a:prstGeom prst="rect">
            <a:avLst/>
          </a:prstGeom>
        </p:spPr>
      </p:pic>
      <p:sp>
        <p:nvSpPr>
          <p:cNvPr id="11" name="Rectangle 10"/>
          <p:cNvSpPr/>
          <p:nvPr/>
        </p:nvSpPr>
        <p:spPr>
          <a:xfrm>
            <a:off x="5543676" y="2422302"/>
            <a:ext cx="1350712" cy="369075"/>
          </a:xfrm>
          <a:prstGeom prst="rect">
            <a:avLst/>
          </a:prstGeom>
        </p:spPr>
        <p:txBody>
          <a:bodyPr wrap="square" lIns="0" tIns="0" rIns="0" bIns="0" anchor="b">
            <a:spAutoFit/>
          </a:bodyPr>
          <a:lstStyle/>
          <a:p>
            <a:pPr algn="ctr" defTabSz="1117750">
              <a:spcBef>
                <a:spcPts val="1469"/>
              </a:spcBef>
              <a:defRPr/>
            </a:pPr>
            <a:r>
              <a:rPr lang="en-US" sz="1199" b="1" kern="0" dirty="0">
                <a:ln>
                  <a:solidFill>
                    <a:srgbClr val="FFFFFF">
                      <a:alpha val="0"/>
                    </a:srgbClr>
                  </a:solidFill>
                </a:ln>
                <a:solidFill>
                  <a:schemeClr val="accent1"/>
                </a:solidFill>
                <a:latin typeface="Segoe UI"/>
              </a:rPr>
              <a:t>Azure Information Protection</a:t>
            </a:r>
          </a:p>
        </p:txBody>
      </p:sp>
      <p:sp>
        <p:nvSpPr>
          <p:cNvPr id="12" name="Rectangle 11"/>
          <p:cNvSpPr/>
          <p:nvPr/>
        </p:nvSpPr>
        <p:spPr>
          <a:xfrm>
            <a:off x="2148298" y="4791247"/>
            <a:ext cx="1164282" cy="376422"/>
          </a:xfrm>
          <a:prstGeom prst="rect">
            <a:avLst/>
          </a:prstGeom>
        </p:spPr>
        <p:txBody>
          <a:bodyPr wrap="square" lIns="0" tIns="0" rIns="0" bIns="0" anchor="b">
            <a:spAutoFit/>
          </a:bodyPr>
          <a:lstStyle/>
          <a:p>
            <a:pPr defTabSz="1117750">
              <a:spcBef>
                <a:spcPts val="1469"/>
              </a:spcBef>
              <a:defRPr/>
            </a:pPr>
            <a:r>
              <a:rPr lang="en-US" sz="1199" b="1" kern="0" dirty="0">
                <a:ln>
                  <a:solidFill>
                    <a:srgbClr val="FFFFFF">
                      <a:alpha val="0"/>
                    </a:srgbClr>
                  </a:solidFill>
                </a:ln>
                <a:solidFill>
                  <a:schemeClr val="accent1"/>
                </a:solidFill>
                <a:latin typeface="Segoe UI"/>
              </a:rPr>
              <a:t>Azure Rights Management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647" y="4389029"/>
            <a:ext cx="330384" cy="347954"/>
          </a:xfrm>
          <a:prstGeom prst="rect">
            <a:avLst/>
          </a:prstGeom>
        </p:spPr>
      </p:pic>
      <p:grpSp>
        <p:nvGrpSpPr>
          <p:cNvPr id="15" name="Group 14"/>
          <p:cNvGrpSpPr/>
          <p:nvPr/>
        </p:nvGrpSpPr>
        <p:grpSpPr>
          <a:xfrm>
            <a:off x="8351837" y="4114646"/>
            <a:ext cx="1853130" cy="1247827"/>
            <a:chOff x="10296297" y="5111705"/>
            <a:chExt cx="1816959" cy="1223470"/>
          </a:xfrm>
        </p:grpSpPr>
        <p:sp>
          <p:nvSpPr>
            <p:cNvPr id="16" name="Rectangle 15"/>
            <p:cNvSpPr/>
            <p:nvPr/>
          </p:nvSpPr>
          <p:spPr>
            <a:xfrm>
              <a:off x="10839069" y="5301801"/>
              <a:ext cx="1141557" cy="369075"/>
            </a:xfrm>
            <a:prstGeom prst="rect">
              <a:avLst/>
            </a:prstGeom>
          </p:spPr>
          <p:txBody>
            <a:bodyPr wrap="square" lIns="0" tIns="0" rIns="0" bIns="0" anchor="b">
              <a:spAutoFit/>
            </a:bodyPr>
            <a:lstStyle/>
            <a:p>
              <a:pPr defTabSz="1117750">
                <a:spcBef>
                  <a:spcPts val="1469"/>
                </a:spcBef>
                <a:defRPr/>
              </a:pPr>
              <a:r>
                <a:rPr lang="en-US" sz="1199" b="1" kern="0" dirty="0">
                  <a:ln>
                    <a:solidFill>
                      <a:srgbClr val="FFFFFF">
                        <a:alpha val="0"/>
                      </a:srgbClr>
                    </a:solidFill>
                  </a:ln>
                  <a:solidFill>
                    <a:schemeClr val="bg1"/>
                  </a:solidFill>
                  <a:latin typeface="Segoe UI"/>
                </a:rPr>
                <a:t>AD Rights Management</a:t>
              </a:r>
            </a:p>
          </p:txBody>
        </p:sp>
        <p:sp>
          <p:nvSpPr>
            <p:cNvPr id="17" name="Rectangle 16"/>
            <p:cNvSpPr/>
            <p:nvPr/>
          </p:nvSpPr>
          <p:spPr>
            <a:xfrm>
              <a:off x="11054514" y="6075339"/>
              <a:ext cx="355333" cy="259836"/>
            </a:xfrm>
            <a:prstGeom prst="rect">
              <a:avLst/>
            </a:prstGeom>
          </p:spPr>
          <p:txBody>
            <a:bodyPr wrap="none" lIns="0" rIns="0">
              <a:spAutoFit/>
            </a:bodyPr>
            <a:lstStyle/>
            <a:p>
              <a:pPr defTabSz="932418">
                <a:defRPr/>
              </a:pPr>
              <a:r>
                <a:rPr lang="en-US" sz="1122" i="1" kern="0" spc="-31" dirty="0">
                  <a:solidFill>
                    <a:schemeClr val="bg1"/>
                  </a:solidFill>
                  <a:latin typeface="Segoe UI"/>
                </a:rPr>
                <a:t>HYOK</a:t>
              </a:r>
              <a:endParaRPr lang="en-US" sz="1122" i="1" kern="0" dirty="0">
                <a:solidFill>
                  <a:schemeClr val="bg1"/>
                </a:solidFill>
                <a:latin typeface="Segoe UI"/>
              </a:endParaRPr>
            </a:p>
          </p:txBody>
        </p:sp>
        <p:sp>
          <p:nvSpPr>
            <p:cNvPr id="18" name="Rectangle 17"/>
            <p:cNvSpPr/>
            <p:nvPr/>
          </p:nvSpPr>
          <p:spPr>
            <a:xfrm>
              <a:off x="10854353" y="5728776"/>
              <a:ext cx="1258903" cy="369075"/>
            </a:xfrm>
            <a:prstGeom prst="rect">
              <a:avLst/>
            </a:prstGeom>
            <a:ln>
              <a:noFill/>
            </a:ln>
          </p:spPr>
          <p:txBody>
            <a:bodyPr wrap="square" lIns="0" tIns="0" rIns="0" bIns="0" anchor="ctr">
              <a:spAutoFit/>
            </a:bodyPr>
            <a:lstStyle/>
            <a:p>
              <a:pPr defTabSz="1096480" fontAlgn="base">
                <a:spcBef>
                  <a:spcPts val="1440"/>
                </a:spcBef>
                <a:spcAft>
                  <a:spcPct val="0"/>
                </a:spcAft>
                <a:defRPr/>
              </a:pPr>
              <a:r>
                <a:rPr lang="en-US" sz="1199" b="1" kern="0" dirty="0">
                  <a:ln>
                    <a:solidFill>
                      <a:srgbClr val="FFFFFF">
                        <a:alpha val="0"/>
                      </a:srgbClr>
                    </a:solidFill>
                  </a:ln>
                  <a:solidFill>
                    <a:schemeClr val="bg1"/>
                  </a:solidFill>
                  <a:latin typeface="Segoe UI"/>
                </a:rPr>
                <a:t>Customer Key </a:t>
              </a:r>
              <a:br>
                <a:rPr lang="en-US" sz="1199" b="1" kern="0" dirty="0">
                  <a:ln>
                    <a:solidFill>
                      <a:srgbClr val="FFFFFF">
                        <a:alpha val="0"/>
                      </a:srgbClr>
                    </a:solidFill>
                  </a:ln>
                  <a:solidFill>
                    <a:schemeClr val="bg1"/>
                  </a:solidFill>
                  <a:latin typeface="Segoe UI"/>
                </a:rPr>
              </a:br>
              <a:r>
                <a:rPr lang="en-US" sz="1199" b="1" kern="0" dirty="0">
                  <a:ln>
                    <a:solidFill>
                      <a:srgbClr val="FFFFFF">
                        <a:alpha val="0"/>
                      </a:srgbClr>
                    </a:solidFill>
                  </a:ln>
                  <a:solidFill>
                    <a:schemeClr val="bg1"/>
                  </a:solidFill>
                  <a:latin typeface="Segoe UI"/>
                </a:rPr>
                <a:t>Management</a:t>
              </a:r>
            </a:p>
          </p:txBody>
        </p:sp>
        <p:grpSp>
          <p:nvGrpSpPr>
            <p:cNvPr id="20" name="Group 19"/>
            <p:cNvGrpSpPr/>
            <p:nvPr/>
          </p:nvGrpSpPr>
          <p:grpSpPr>
            <a:xfrm>
              <a:off x="10296297" y="5111705"/>
              <a:ext cx="492258" cy="670460"/>
              <a:chOff x="5606149" y="4501139"/>
              <a:chExt cx="571148" cy="777908"/>
            </a:xfrm>
          </p:grpSpPr>
          <p:grpSp>
            <p:nvGrpSpPr>
              <p:cNvPr id="33" name="Group 32"/>
              <p:cNvGrpSpPr/>
              <p:nvPr/>
            </p:nvGrpSpPr>
            <p:grpSpPr>
              <a:xfrm>
                <a:off x="5606149" y="4501139"/>
                <a:ext cx="571148" cy="377798"/>
                <a:chOff x="2735263" y="1203325"/>
                <a:chExt cx="6724650" cy="4448176"/>
              </a:xfrm>
              <a:solidFill>
                <a:schemeClr val="bg1"/>
              </a:solidFill>
            </p:grpSpPr>
            <p:sp>
              <p:nvSpPr>
                <p:cNvPr id="3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4" name="Group 33"/>
              <p:cNvGrpSpPr/>
              <p:nvPr/>
            </p:nvGrpSpPr>
            <p:grpSpPr>
              <a:xfrm>
                <a:off x="5606149" y="4901249"/>
                <a:ext cx="571148" cy="377798"/>
                <a:chOff x="2735263" y="1203325"/>
                <a:chExt cx="6724650" cy="4448176"/>
              </a:xfrm>
              <a:solidFill>
                <a:schemeClr val="bg1"/>
              </a:solidFill>
            </p:grpSpPr>
            <p:sp>
              <p:nvSpPr>
                <p:cNvPr id="3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21" name="Group 20"/>
            <p:cNvGrpSpPr/>
            <p:nvPr/>
          </p:nvGrpSpPr>
          <p:grpSpPr>
            <a:xfrm>
              <a:off x="10336245" y="5708238"/>
              <a:ext cx="417086" cy="416642"/>
              <a:chOff x="5877241" y="5343476"/>
              <a:chExt cx="417086" cy="416642"/>
            </a:xfrm>
          </p:grpSpPr>
          <p:sp>
            <p:nvSpPr>
              <p:cNvPr id="22" name="Oval 21"/>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23" name="Group 22"/>
              <p:cNvGrpSpPr/>
              <p:nvPr/>
            </p:nvGrpSpPr>
            <p:grpSpPr>
              <a:xfrm>
                <a:off x="5997312" y="5417456"/>
                <a:ext cx="176944" cy="248300"/>
                <a:chOff x="5897666" y="4273486"/>
                <a:chExt cx="176944" cy="248300"/>
              </a:xfrm>
            </p:grpSpPr>
            <p:sp>
              <p:nvSpPr>
                <p:cNvPr id="24"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5"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6"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7"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8"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9"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30"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31"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32"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grpSp>
      <p:sp>
        <p:nvSpPr>
          <p:cNvPr id="39" name="Rectangle 38"/>
          <p:cNvSpPr/>
          <p:nvPr/>
        </p:nvSpPr>
        <p:spPr>
          <a:xfrm>
            <a:off x="3314848" y="4792834"/>
            <a:ext cx="1283964" cy="376422"/>
          </a:xfrm>
          <a:prstGeom prst="rect">
            <a:avLst/>
          </a:prstGeom>
          <a:ln>
            <a:noFill/>
          </a:ln>
        </p:spPr>
        <p:txBody>
          <a:bodyPr wrap="square" lIns="0" tIns="0" rIns="0" bIns="0" anchor="ctr">
            <a:spAutoFit/>
          </a:bodyPr>
          <a:lstStyle/>
          <a:p>
            <a:pPr defTabSz="1096480" fontAlgn="base">
              <a:spcBef>
                <a:spcPts val="1440"/>
              </a:spcBef>
              <a:spcAft>
                <a:spcPct val="0"/>
              </a:spcAft>
              <a:defRPr/>
            </a:pPr>
            <a:r>
              <a:rPr lang="en-US" sz="1199" b="1" kern="0" dirty="0">
                <a:ln>
                  <a:solidFill>
                    <a:srgbClr val="FFFFFF">
                      <a:alpha val="0"/>
                    </a:srgbClr>
                  </a:solidFill>
                </a:ln>
                <a:solidFill>
                  <a:schemeClr val="accent1"/>
                </a:solidFill>
                <a:latin typeface="Segoe UI"/>
              </a:rPr>
              <a:t>Azure Key Management</a:t>
            </a:r>
          </a:p>
        </p:txBody>
      </p:sp>
      <p:sp>
        <p:nvSpPr>
          <p:cNvPr id="40" name="Rectangle 40"/>
          <p:cNvSpPr/>
          <p:nvPr/>
        </p:nvSpPr>
        <p:spPr bwMode="auto">
          <a:xfrm>
            <a:off x="3565894" y="4544639"/>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sp>
        <p:nvSpPr>
          <p:cNvPr id="41" name="Rectangle 40"/>
          <p:cNvSpPr/>
          <p:nvPr/>
        </p:nvSpPr>
        <p:spPr>
          <a:xfrm>
            <a:off x="3552937" y="5111724"/>
            <a:ext cx="341568" cy="265009"/>
          </a:xfrm>
          <a:prstGeom prst="rect">
            <a:avLst/>
          </a:prstGeom>
        </p:spPr>
        <p:txBody>
          <a:bodyPr wrap="none" lIns="0" rIns="0">
            <a:spAutoFit/>
          </a:bodyPr>
          <a:lstStyle/>
          <a:p>
            <a:pPr defTabSz="932418">
              <a:defRPr/>
            </a:pPr>
            <a:r>
              <a:rPr lang="en-US" sz="1122" i="1" kern="0" spc="-31" dirty="0">
                <a:solidFill>
                  <a:schemeClr val="accent1"/>
                </a:solidFill>
                <a:latin typeface="Segoe UI"/>
              </a:rPr>
              <a:t>BYOK</a:t>
            </a:r>
            <a:endParaRPr lang="en-US" sz="1122" i="1" kern="0" dirty="0">
              <a:solidFill>
                <a:schemeClr val="accent1"/>
              </a:solidFill>
              <a:latin typeface="Segoe UI"/>
            </a:endParaRPr>
          </a:p>
        </p:txBody>
      </p:sp>
      <p:cxnSp>
        <p:nvCxnSpPr>
          <p:cNvPr id="42" name="Straight Connector 41"/>
          <p:cNvCxnSpPr/>
          <p:nvPr/>
        </p:nvCxnSpPr>
        <p:spPr>
          <a:xfrm flipH="1">
            <a:off x="4374933" y="3074045"/>
            <a:ext cx="1390998" cy="1314984"/>
          </a:xfrm>
          <a:prstGeom prst="line">
            <a:avLst/>
          </a:prstGeom>
          <a:ln w="28575" cap="flat">
            <a:solidFill>
              <a:schemeClr val="bg1"/>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98829" y="3074045"/>
            <a:ext cx="1390998" cy="1314984"/>
          </a:xfrm>
          <a:prstGeom prst="line">
            <a:avLst/>
          </a:prstGeom>
          <a:ln w="28575" cap="flat">
            <a:solidFill>
              <a:srgbClr val="FF0000"/>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bwMode="auto">
          <a:xfrm>
            <a:off x="3047826" y="2964955"/>
            <a:ext cx="1961974" cy="59842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200" dirty="0">
                <a:solidFill>
                  <a:schemeClr val="accent1"/>
                </a:solidFill>
              </a:rPr>
              <a:t> Label A </a:t>
            </a:r>
          </a:p>
          <a:p>
            <a:pPr defTabSz="932472" fontAlgn="base">
              <a:spcBef>
                <a:spcPct val="0"/>
              </a:spcBef>
              <a:spcAft>
                <a:spcPct val="0"/>
              </a:spcAft>
            </a:pPr>
            <a:r>
              <a:rPr lang="en-US" sz="1200" dirty="0">
                <a:solidFill>
                  <a:schemeClr val="accent1"/>
                </a:solidFill>
              </a:rPr>
              <a:t> Apply Protection: </a:t>
            </a:r>
            <a:r>
              <a:rPr lang="en-US" sz="1200" b="1" dirty="0" err="1">
                <a:solidFill>
                  <a:schemeClr val="accent1"/>
                </a:solidFill>
              </a:rPr>
              <a:t>AzRMS</a:t>
            </a:r>
            <a:endParaRPr lang="en-US" sz="1200" b="1" dirty="0">
              <a:solidFill>
                <a:schemeClr val="accent1"/>
              </a:solidFill>
            </a:endParaRPr>
          </a:p>
        </p:txBody>
      </p:sp>
      <p:sp>
        <p:nvSpPr>
          <p:cNvPr id="45" name="Rectangle 44"/>
          <p:cNvSpPr/>
          <p:nvPr/>
        </p:nvSpPr>
        <p:spPr bwMode="auto">
          <a:xfrm>
            <a:off x="7525581" y="2964955"/>
            <a:ext cx="1961974" cy="59842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200" dirty="0">
                <a:solidFill>
                  <a:schemeClr val="accent1"/>
                </a:solidFill>
              </a:rPr>
              <a:t> Label B</a:t>
            </a:r>
          </a:p>
          <a:p>
            <a:pPr defTabSz="932472" fontAlgn="base">
              <a:spcBef>
                <a:spcPct val="0"/>
              </a:spcBef>
              <a:spcAft>
                <a:spcPct val="0"/>
              </a:spcAft>
            </a:pPr>
            <a:r>
              <a:rPr lang="en-US" sz="1200" dirty="0">
                <a:solidFill>
                  <a:schemeClr val="accent1"/>
                </a:solidFill>
              </a:rPr>
              <a:t> Apply Protection: </a:t>
            </a:r>
            <a:r>
              <a:rPr lang="en-US" sz="1200" b="1" dirty="0">
                <a:solidFill>
                  <a:schemeClr val="accent1"/>
                </a:solidFill>
              </a:rPr>
              <a:t>ADRMS</a:t>
            </a:r>
          </a:p>
        </p:txBody>
      </p:sp>
      <p:sp>
        <p:nvSpPr>
          <p:cNvPr id="44" name="Rectangle 43"/>
          <p:cNvSpPr/>
          <p:nvPr/>
        </p:nvSpPr>
        <p:spPr bwMode="auto">
          <a:xfrm>
            <a:off x="1951037" y="5771873"/>
            <a:ext cx="2342530" cy="59842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chemeClr val="bg1"/>
                </a:solidFill>
              </a:rPr>
              <a:t>Data that can be stored anywhere, travel, collaborated on and protected by a cloud service</a:t>
            </a:r>
          </a:p>
        </p:txBody>
      </p:sp>
      <p:sp>
        <p:nvSpPr>
          <p:cNvPr id="46" name="Rectangle 45"/>
          <p:cNvSpPr/>
          <p:nvPr/>
        </p:nvSpPr>
        <p:spPr bwMode="auto">
          <a:xfrm>
            <a:off x="7924427" y="5771873"/>
            <a:ext cx="2561010" cy="59842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chemeClr val="bg1"/>
                </a:solidFill>
              </a:rPr>
              <a:t>Toxic data that must reside on-premises and be protected by customer held keys</a:t>
            </a:r>
          </a:p>
        </p:txBody>
      </p:sp>
    </p:spTree>
    <p:extLst>
      <p:ext uri="{BB962C8B-B14F-4D97-AF65-F5344CB8AC3E}">
        <p14:creationId xmlns:p14="http://schemas.microsoft.com/office/powerpoint/2010/main" val="6123518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678" r="12427" b="1098"/>
          <a:stretch/>
        </p:blipFill>
        <p:spPr>
          <a:xfrm>
            <a:off x="1764" y="497"/>
            <a:ext cx="12432948" cy="6993533"/>
          </a:xfrm>
          <a:prstGeom prst="rect">
            <a:avLst/>
          </a:prstGeom>
        </p:spPr>
      </p:pic>
      <p:sp>
        <p:nvSpPr>
          <p:cNvPr id="135" name="Rectangle 134"/>
          <p:cNvSpPr/>
          <p:nvPr/>
        </p:nvSpPr>
        <p:spPr bwMode="auto">
          <a:xfrm>
            <a:off x="-24878" y="497"/>
            <a:ext cx="7408869" cy="6993533"/>
          </a:xfrm>
          <a:prstGeom prst="rect">
            <a:avLst/>
          </a:prstGeom>
          <a:solidFill>
            <a:schemeClr val="tx2">
              <a:alpha val="73000"/>
            </a:schemeClr>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3264" kern="0">
              <a:solidFill>
                <a:srgbClr val="0078D7"/>
              </a:solidFill>
              <a:latin typeface="Segoe UI"/>
              <a:ea typeface="Segoe UI" pitchFamily="34" charset="0"/>
              <a:cs typeface="Segoe UI" pitchFamily="34" charset="0"/>
            </a:endParaRPr>
          </a:p>
        </p:txBody>
      </p:sp>
      <p:sp>
        <p:nvSpPr>
          <p:cNvPr id="17" name="Title 16"/>
          <p:cNvSpPr>
            <a:spLocks noGrp="1"/>
          </p:cNvSpPr>
          <p:nvPr>
            <p:ph type="title"/>
          </p:nvPr>
        </p:nvSpPr>
        <p:spPr>
          <a:xfrm>
            <a:off x="97557" y="295274"/>
            <a:ext cx="11889564" cy="917575"/>
          </a:xfrm>
        </p:spPr>
        <p:txBody>
          <a:bodyPr/>
          <a:lstStyle/>
          <a:p>
            <a:r>
              <a:rPr lang="en-US" dirty="0">
                <a:solidFill>
                  <a:schemeClr val="bg1"/>
                </a:solidFill>
              </a:rPr>
              <a:t>Enterprise Mobility + Security </a:t>
            </a:r>
          </a:p>
        </p:txBody>
      </p:sp>
      <p:sp>
        <p:nvSpPr>
          <p:cNvPr id="22" name="Text Placeholder 1"/>
          <p:cNvSpPr txBox="1">
            <a:spLocks/>
          </p:cNvSpPr>
          <p:nvPr/>
        </p:nvSpPr>
        <p:spPr>
          <a:xfrm>
            <a:off x="97556" y="919981"/>
            <a:ext cx="10878217" cy="912555"/>
          </a:xfrm>
          <a:prstGeom prst="rect">
            <a:avLst/>
          </a:prstGeom>
        </p:spPr>
        <p:txBody>
          <a:bodyPr lIns="182828" tIns="146262" rIns="182828" bIns="146262"/>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99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121">
              <a:buNone/>
            </a:pPr>
            <a:r>
              <a:rPr lang="en-US" sz="2400" dirty="0">
                <a:solidFill>
                  <a:srgbClr val="FFFFFF"/>
                </a:solidFill>
                <a:latin typeface="Segoe UI"/>
              </a:rPr>
              <a:t>The Microsoft vision</a:t>
            </a:r>
          </a:p>
        </p:txBody>
      </p:sp>
      <p:sp>
        <p:nvSpPr>
          <p:cNvPr id="23" name="Oval 22"/>
          <p:cNvSpPr/>
          <p:nvPr/>
        </p:nvSpPr>
        <p:spPr bwMode="auto">
          <a:xfrm>
            <a:off x="2043232"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30" name="Oval 29"/>
          <p:cNvSpPr/>
          <p:nvPr/>
        </p:nvSpPr>
        <p:spPr bwMode="auto">
          <a:xfrm>
            <a:off x="449590"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33" name="Oval 32"/>
          <p:cNvSpPr/>
          <p:nvPr/>
        </p:nvSpPr>
        <p:spPr bwMode="auto">
          <a:xfrm>
            <a:off x="5287991"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55" name="Oval 54"/>
          <p:cNvSpPr/>
          <p:nvPr/>
        </p:nvSpPr>
        <p:spPr bwMode="auto">
          <a:xfrm>
            <a:off x="3679370"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cxnSp>
        <p:nvCxnSpPr>
          <p:cNvPr id="74" name="Straight Connector 73"/>
          <p:cNvCxnSpPr/>
          <p:nvPr/>
        </p:nvCxnSpPr>
        <p:spPr>
          <a:xfrm>
            <a:off x="-24877" y="4521461"/>
            <a:ext cx="12459589"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78508" y="2280014"/>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pt-BR" sz="2040" kern="0">
                <a:solidFill>
                  <a:srgbClr val="FFFFFF"/>
                </a:solidFill>
                <a:latin typeface="Segoe UI"/>
              </a:rPr>
              <a:t>Identity Driven Security</a:t>
            </a:r>
            <a:endParaRPr lang="en-US" sz="2040" kern="0">
              <a:solidFill>
                <a:srgbClr val="FFFFFF"/>
              </a:solidFill>
              <a:latin typeface="Segoe UI"/>
            </a:endParaRPr>
          </a:p>
        </p:txBody>
      </p:sp>
      <p:sp>
        <p:nvSpPr>
          <p:cNvPr id="40" name="TextBox 39"/>
          <p:cNvSpPr txBox="1"/>
          <p:nvPr/>
        </p:nvSpPr>
        <p:spPr>
          <a:xfrm>
            <a:off x="7551764" y="3449024"/>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en-US" sz="2040" kern="0">
                <a:solidFill>
                  <a:srgbClr val="FFFFFF"/>
                </a:solidFill>
                <a:latin typeface="Segoe UI"/>
              </a:rPr>
              <a:t>Managed Mobile Productivity</a:t>
            </a:r>
          </a:p>
        </p:txBody>
      </p:sp>
      <p:sp>
        <p:nvSpPr>
          <p:cNvPr id="41" name="TextBox 40"/>
          <p:cNvSpPr txBox="1"/>
          <p:nvPr/>
        </p:nvSpPr>
        <p:spPr>
          <a:xfrm>
            <a:off x="7539425" y="4607949"/>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pt-BR" sz="2040" kern="0">
                <a:solidFill>
                  <a:srgbClr val="FFFFFF"/>
                </a:solidFill>
                <a:latin typeface="Segoe UI"/>
              </a:rPr>
              <a:t>Comprehensive Solution</a:t>
            </a:r>
            <a:endParaRPr lang="en-US" sz="2040" kern="0">
              <a:solidFill>
                <a:srgbClr val="FFFFFF"/>
              </a:solidFill>
              <a:latin typeface="Segoe UI"/>
            </a:endParaRPr>
          </a:p>
        </p:txBody>
      </p:sp>
      <p:cxnSp>
        <p:nvCxnSpPr>
          <p:cNvPr id="45" name="Straight Connector 44"/>
          <p:cNvCxnSpPr>
            <a:stCxn id="33" idx="6"/>
          </p:cNvCxnSpPr>
          <p:nvPr/>
        </p:nvCxnSpPr>
        <p:spPr>
          <a:xfrm>
            <a:off x="6399486" y="2994967"/>
            <a:ext cx="60352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65"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95408"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99564"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40167"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367549" y="2462909"/>
            <a:ext cx="1726810" cy="1495091"/>
            <a:chOff x="2134443" y="3868129"/>
            <a:chExt cx="1693345" cy="1466117"/>
          </a:xfrm>
        </p:grpSpPr>
        <p:sp>
          <p:nvSpPr>
            <p:cNvPr id="43" name="Rectangle 42"/>
            <p:cNvSpPr/>
            <p:nvPr/>
          </p:nvSpPr>
          <p:spPr>
            <a:xfrm>
              <a:off x="2134443" y="4987676"/>
              <a:ext cx="1693345"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Apps</a:t>
              </a:r>
            </a:p>
          </p:txBody>
        </p:sp>
        <p:grpSp>
          <p:nvGrpSpPr>
            <p:cNvPr id="44" name="Group 43"/>
            <p:cNvGrpSpPr/>
            <p:nvPr/>
          </p:nvGrpSpPr>
          <p:grpSpPr>
            <a:xfrm>
              <a:off x="2453062" y="3868129"/>
              <a:ext cx="1078404" cy="1039278"/>
              <a:chOff x="3644022" y="2433574"/>
              <a:chExt cx="1047882" cy="1009864"/>
            </a:xfrm>
          </p:grpSpPr>
          <p:sp>
            <p:nvSpPr>
              <p:cNvPr id="49" name="Oval 48"/>
              <p:cNvSpPr/>
              <p:nvPr/>
            </p:nvSpPr>
            <p:spPr bwMode="auto">
              <a:xfrm>
                <a:off x="3654740"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51" name="Picture 50"/>
              <p:cNvPicPr>
                <a:picLocks noChangeAspect="1"/>
              </p:cNvPicPr>
              <p:nvPr/>
            </p:nvPicPr>
            <p:blipFill>
              <a:blip r:embed="rId4"/>
              <a:stretch>
                <a:fillRect/>
              </a:stretch>
            </p:blipFill>
            <p:spPr>
              <a:xfrm>
                <a:off x="3644022" y="2503740"/>
                <a:ext cx="1047882" cy="908163"/>
              </a:xfrm>
              <a:prstGeom prst="rect">
                <a:avLst/>
              </a:prstGeom>
            </p:spPr>
          </p:pic>
        </p:grpSp>
      </p:grpSp>
      <p:grpSp>
        <p:nvGrpSpPr>
          <p:cNvPr id="52" name="Group 51"/>
          <p:cNvGrpSpPr/>
          <p:nvPr/>
        </p:nvGrpSpPr>
        <p:grpSpPr>
          <a:xfrm>
            <a:off x="1411343" y="2456436"/>
            <a:ext cx="2433901" cy="1549672"/>
            <a:chOff x="5713668" y="4673525"/>
            <a:chExt cx="2386732" cy="1519640"/>
          </a:xfrm>
        </p:grpSpPr>
        <p:sp>
          <p:nvSpPr>
            <p:cNvPr id="53" name="Rectangle 52"/>
            <p:cNvSpPr/>
            <p:nvPr/>
          </p:nvSpPr>
          <p:spPr>
            <a:xfrm>
              <a:off x="5713668" y="5846595"/>
              <a:ext cx="2386732"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Devices</a:t>
              </a:r>
            </a:p>
          </p:txBody>
        </p:sp>
        <p:grpSp>
          <p:nvGrpSpPr>
            <p:cNvPr id="54" name="Group 53"/>
            <p:cNvGrpSpPr/>
            <p:nvPr/>
          </p:nvGrpSpPr>
          <p:grpSpPr>
            <a:xfrm>
              <a:off x="5906861" y="4673525"/>
              <a:ext cx="1543628" cy="1061722"/>
              <a:chOff x="1615727" y="2433574"/>
              <a:chExt cx="1468231" cy="1009864"/>
            </a:xfrm>
          </p:grpSpPr>
          <p:sp>
            <p:nvSpPr>
              <p:cNvPr id="56" name="Oval 55"/>
              <p:cNvSpPr/>
              <p:nvPr/>
            </p:nvSpPr>
            <p:spPr bwMode="auto">
              <a:xfrm>
                <a:off x="2042802"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57" name="Picture 56"/>
              <p:cNvPicPr>
                <a:picLocks noChangeAspect="1"/>
              </p:cNvPicPr>
              <p:nvPr/>
            </p:nvPicPr>
            <p:blipFill>
              <a:blip r:embed="rId5"/>
              <a:stretch>
                <a:fillRect/>
              </a:stretch>
            </p:blipFill>
            <p:spPr>
              <a:xfrm>
                <a:off x="1615727" y="2583965"/>
                <a:ext cx="1468231" cy="731912"/>
              </a:xfrm>
              <a:prstGeom prst="rect">
                <a:avLst/>
              </a:prstGeom>
            </p:spPr>
          </p:pic>
        </p:grpSp>
      </p:grpSp>
      <p:grpSp>
        <p:nvGrpSpPr>
          <p:cNvPr id="58" name="Group 57"/>
          <p:cNvGrpSpPr/>
          <p:nvPr/>
        </p:nvGrpSpPr>
        <p:grpSpPr>
          <a:xfrm>
            <a:off x="5017493" y="2460007"/>
            <a:ext cx="1606205" cy="1526285"/>
            <a:chOff x="3984535" y="2584887"/>
            <a:chExt cx="1575077" cy="1496706"/>
          </a:xfrm>
        </p:grpSpPr>
        <p:sp>
          <p:nvSpPr>
            <p:cNvPr id="59" name="Rectangle 58"/>
            <p:cNvSpPr/>
            <p:nvPr/>
          </p:nvSpPr>
          <p:spPr>
            <a:xfrm>
              <a:off x="3984535" y="3735023"/>
              <a:ext cx="1575077"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Data</a:t>
              </a:r>
            </a:p>
          </p:txBody>
        </p:sp>
        <p:grpSp>
          <p:nvGrpSpPr>
            <p:cNvPr id="60" name="Group 59"/>
            <p:cNvGrpSpPr/>
            <p:nvPr/>
          </p:nvGrpSpPr>
          <p:grpSpPr>
            <a:xfrm>
              <a:off x="4269474" y="2584887"/>
              <a:ext cx="1061726" cy="1142778"/>
              <a:chOff x="5224679" y="2433574"/>
              <a:chExt cx="1009866" cy="1086961"/>
            </a:xfrm>
          </p:grpSpPr>
          <p:sp>
            <p:nvSpPr>
              <p:cNvPr id="61" name="Oval 60"/>
              <p:cNvSpPr/>
              <p:nvPr/>
            </p:nvSpPr>
            <p:spPr bwMode="auto">
              <a:xfrm>
                <a:off x="5224679"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62" name="Picture 61"/>
              <p:cNvPicPr>
                <a:picLocks noChangeAspect="1"/>
              </p:cNvPicPr>
              <p:nvPr/>
            </p:nvPicPr>
            <p:blipFill>
              <a:blip r:embed="rId6"/>
              <a:stretch>
                <a:fillRect/>
              </a:stretch>
            </p:blipFill>
            <p:spPr>
              <a:xfrm>
                <a:off x="5327930" y="2593856"/>
                <a:ext cx="725628" cy="926679"/>
              </a:xfrm>
              <a:prstGeom prst="rect">
                <a:avLst/>
              </a:prstGeom>
            </p:spPr>
          </p:pic>
        </p:grpSp>
      </p:grpSp>
      <p:grpSp>
        <p:nvGrpSpPr>
          <p:cNvPr id="63" name="Group 62"/>
          <p:cNvGrpSpPr/>
          <p:nvPr/>
        </p:nvGrpSpPr>
        <p:grpSpPr>
          <a:xfrm>
            <a:off x="71291" y="2464544"/>
            <a:ext cx="1818094" cy="1483771"/>
            <a:chOff x="97147" y="1955280"/>
            <a:chExt cx="1782860" cy="1455016"/>
          </a:xfrm>
        </p:grpSpPr>
        <p:sp>
          <p:nvSpPr>
            <p:cNvPr id="64" name="Rectangle 63"/>
            <p:cNvSpPr/>
            <p:nvPr/>
          </p:nvSpPr>
          <p:spPr>
            <a:xfrm>
              <a:off x="97147" y="3063726"/>
              <a:ext cx="1782860"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Users</a:t>
              </a:r>
            </a:p>
          </p:txBody>
        </p:sp>
        <p:grpSp>
          <p:nvGrpSpPr>
            <p:cNvPr id="65" name="Group 64"/>
            <p:cNvGrpSpPr/>
            <p:nvPr/>
          </p:nvGrpSpPr>
          <p:grpSpPr>
            <a:xfrm>
              <a:off x="273866" y="1955280"/>
              <a:ext cx="1509145" cy="1058600"/>
              <a:chOff x="244420" y="2433574"/>
              <a:chExt cx="1479133" cy="1037548"/>
            </a:xfrm>
          </p:grpSpPr>
          <p:sp>
            <p:nvSpPr>
              <p:cNvPr id="66" name="Oval 65"/>
              <p:cNvSpPr/>
              <p:nvPr/>
            </p:nvSpPr>
            <p:spPr bwMode="auto">
              <a:xfrm>
                <a:off x="470508"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67" name="Picture 66"/>
              <p:cNvPicPr>
                <a:picLocks noChangeAspect="1"/>
              </p:cNvPicPr>
              <p:nvPr/>
            </p:nvPicPr>
            <p:blipFill>
              <a:blip r:embed="rId7"/>
              <a:stretch>
                <a:fillRect/>
              </a:stretch>
            </p:blipFill>
            <p:spPr>
              <a:xfrm>
                <a:off x="244420" y="2572917"/>
                <a:ext cx="1479133" cy="898205"/>
              </a:xfrm>
              <a:prstGeom prst="rect">
                <a:avLst/>
              </a:prstGeom>
            </p:spPr>
          </p:pic>
        </p:grpSp>
      </p:grpSp>
    </p:spTree>
    <p:extLst>
      <p:ext uri="{BB962C8B-B14F-4D97-AF65-F5344CB8AC3E}">
        <p14:creationId xmlns:p14="http://schemas.microsoft.com/office/powerpoint/2010/main" val="21288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Getting started with key scenarios</a:t>
            </a:r>
            <a:endParaRPr lang="en-US" dirty="0"/>
          </a:p>
        </p:txBody>
      </p:sp>
      <p:grpSp>
        <p:nvGrpSpPr>
          <p:cNvPr id="44" name="Group 43"/>
          <p:cNvGrpSpPr/>
          <p:nvPr/>
        </p:nvGrpSpPr>
        <p:grpSpPr>
          <a:xfrm>
            <a:off x="243324" y="1700498"/>
            <a:ext cx="3644089" cy="900042"/>
            <a:chOff x="-26645" y="762001"/>
            <a:chExt cx="2338907" cy="882474"/>
          </a:xfrm>
        </p:grpSpPr>
        <p:sp>
          <p:nvSpPr>
            <p:cNvPr id="45" name="Rectangle 44"/>
            <p:cNvSpPr/>
            <p:nvPr/>
          </p:nvSpPr>
          <p:spPr bwMode="auto">
            <a:xfrm>
              <a:off x="-13070" y="762001"/>
              <a:ext cx="2325332" cy="882474"/>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46" name="Rectangle 45"/>
            <p:cNvSpPr>
              <a:spLocks noChangeAspect="1"/>
            </p:cNvSpPr>
            <p:nvPr/>
          </p:nvSpPr>
          <p:spPr>
            <a:xfrm>
              <a:off x="-26645" y="801548"/>
              <a:ext cx="2338907" cy="688709"/>
            </a:xfrm>
            <a:prstGeom prst="rect">
              <a:avLst/>
            </a:prstGeom>
            <a:noFill/>
          </p:spPr>
          <p:txBody>
            <a:bodyPr wrap="square" lIns="186521" tIns="139891" rIns="186521" bIns="47562">
              <a:noAutofit/>
            </a:bodyPr>
            <a:lstStyle/>
            <a:p>
              <a:pPr marL="0" marR="0" lvl="0" indent="0"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rPr>
                <a:t>Classification only</a:t>
              </a: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p:txBody>
        </p:sp>
      </p:grpSp>
      <p:sp>
        <p:nvSpPr>
          <p:cNvPr id="47" name="TextBox 46"/>
          <p:cNvSpPr txBox="1"/>
          <p:nvPr/>
        </p:nvSpPr>
        <p:spPr>
          <a:xfrm>
            <a:off x="4819332" y="1694852"/>
            <a:ext cx="6916808" cy="819942"/>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Understand your data classification needs, enable the service and define a default policy so all documents are labelled.</a:t>
            </a:r>
          </a:p>
        </p:txBody>
      </p:sp>
      <p:grpSp>
        <p:nvGrpSpPr>
          <p:cNvPr id="48" name="Group 47"/>
          <p:cNvGrpSpPr/>
          <p:nvPr/>
        </p:nvGrpSpPr>
        <p:grpSpPr>
          <a:xfrm>
            <a:off x="243325" y="2685592"/>
            <a:ext cx="3644088" cy="904625"/>
            <a:chOff x="-13507" y="762000"/>
            <a:chExt cx="2325769" cy="886968"/>
          </a:xfrm>
        </p:grpSpPr>
        <p:sp>
          <p:nvSpPr>
            <p:cNvPr id="49" name="Rectangle 48"/>
            <p:cNvSpPr/>
            <p:nvPr/>
          </p:nvSpPr>
          <p:spPr bwMode="auto">
            <a:xfrm>
              <a:off x="-13070" y="762000"/>
              <a:ext cx="2325332"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50" name="Rectangle 49"/>
            <p:cNvSpPr>
              <a:spLocks noChangeAspect="1"/>
            </p:cNvSpPr>
            <p:nvPr/>
          </p:nvSpPr>
          <p:spPr>
            <a:xfrm>
              <a:off x="-13507" y="870048"/>
              <a:ext cx="2325333" cy="688709"/>
            </a:xfrm>
            <a:prstGeom prst="rect">
              <a:avLst/>
            </a:prstGeom>
            <a:noFill/>
          </p:spPr>
          <p:txBody>
            <a:bodyPr wrap="square" lIns="186521" tIns="139891" rIns="186521" bIns="47562">
              <a:noAutofit/>
            </a:bodyPr>
            <a:lstStyle/>
            <a:p>
              <a:pPr marL="0" marR="0" lvl="0" indent="0"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rPr>
                <a:t>+ Automation</a:t>
              </a: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p:txBody>
        </p:sp>
      </p:grpSp>
      <p:grpSp>
        <p:nvGrpSpPr>
          <p:cNvPr id="69" name="Group 68"/>
          <p:cNvGrpSpPr/>
          <p:nvPr/>
        </p:nvGrpSpPr>
        <p:grpSpPr>
          <a:xfrm>
            <a:off x="243324" y="3675270"/>
            <a:ext cx="3643405" cy="904625"/>
            <a:chOff x="-13070" y="762000"/>
            <a:chExt cx="2338906" cy="886968"/>
          </a:xfrm>
        </p:grpSpPr>
        <p:sp>
          <p:nvSpPr>
            <p:cNvPr id="71" name="Rectangle 70"/>
            <p:cNvSpPr/>
            <p:nvPr/>
          </p:nvSpPr>
          <p:spPr bwMode="auto">
            <a:xfrm>
              <a:off x="-13070" y="762000"/>
              <a:ext cx="2338906"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72" name="Rectangle 71"/>
            <p:cNvSpPr>
              <a:spLocks noChangeAspect="1"/>
            </p:cNvSpPr>
            <p:nvPr/>
          </p:nvSpPr>
          <p:spPr>
            <a:xfrm>
              <a:off x="503" y="870048"/>
              <a:ext cx="2325333" cy="688709"/>
            </a:xfrm>
            <a:prstGeom prst="rect">
              <a:avLst/>
            </a:prstGeom>
            <a:noFill/>
          </p:spPr>
          <p:txBody>
            <a:bodyPr wrap="square" lIns="186521" tIns="139891" rIns="186521" bIns="47562">
              <a:noAutofit/>
            </a:bodyPr>
            <a:lstStyle/>
            <a:p>
              <a:pPr marL="0" marR="0" lvl="0" indent="0"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rPr>
                <a:t>+ Protection</a:t>
              </a: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p:txBody>
        </p:sp>
      </p:grpSp>
      <p:grpSp>
        <p:nvGrpSpPr>
          <p:cNvPr id="74" name="Group 73"/>
          <p:cNvGrpSpPr/>
          <p:nvPr/>
        </p:nvGrpSpPr>
        <p:grpSpPr>
          <a:xfrm>
            <a:off x="243325" y="4664947"/>
            <a:ext cx="3644088" cy="904625"/>
            <a:chOff x="-13071" y="762000"/>
            <a:chExt cx="2325333" cy="886968"/>
          </a:xfrm>
        </p:grpSpPr>
        <p:sp>
          <p:nvSpPr>
            <p:cNvPr id="76" name="Rectangle 75"/>
            <p:cNvSpPr/>
            <p:nvPr/>
          </p:nvSpPr>
          <p:spPr bwMode="auto">
            <a:xfrm>
              <a:off x="-13070" y="762000"/>
              <a:ext cx="2325332"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77" name="Rectangle 76"/>
            <p:cNvSpPr>
              <a:spLocks noChangeAspect="1"/>
            </p:cNvSpPr>
            <p:nvPr/>
          </p:nvSpPr>
          <p:spPr>
            <a:xfrm>
              <a:off x="-13071" y="870048"/>
              <a:ext cx="2325333" cy="688709"/>
            </a:xfrm>
            <a:prstGeom prst="rect">
              <a:avLst/>
            </a:prstGeom>
            <a:noFill/>
          </p:spPr>
          <p:txBody>
            <a:bodyPr wrap="square" lIns="186521" tIns="139891" rIns="186521" bIns="47562">
              <a:noAutofit/>
            </a:bodyPr>
            <a:lstStyle/>
            <a:p>
              <a:pPr marL="0" marR="0" lvl="0" indent="0"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rPr>
                <a:t>+ Reporting</a:t>
              </a: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p:txBody>
        </p:sp>
      </p:grpSp>
      <p:sp>
        <p:nvSpPr>
          <p:cNvPr id="81" name="Rectangle 80"/>
          <p:cNvSpPr/>
          <p:nvPr/>
        </p:nvSpPr>
        <p:spPr bwMode="auto">
          <a:xfrm>
            <a:off x="243324" y="5654623"/>
            <a:ext cx="3643405" cy="904625"/>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marL="0" marR="0" lvl="0" indent="0"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82" name="Rectangle 81"/>
          <p:cNvSpPr>
            <a:spLocks noChangeAspect="1"/>
          </p:cNvSpPr>
          <p:nvPr/>
        </p:nvSpPr>
        <p:spPr>
          <a:xfrm>
            <a:off x="257169" y="5764823"/>
            <a:ext cx="3629561" cy="702419"/>
          </a:xfrm>
          <a:prstGeom prst="rect">
            <a:avLst/>
          </a:prstGeom>
          <a:noFill/>
        </p:spPr>
        <p:txBody>
          <a:bodyPr wrap="square" lIns="186521" tIns="139891" rIns="186521" bIns="47562">
            <a:noAutofit/>
          </a:bodyPr>
          <a:lstStyle/>
          <a:p>
            <a:pPr marL="0" marR="0" lvl="0" indent="0"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rPr>
              <a:t>+ Collaboration</a:t>
            </a: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a:p>
            <a:pPr marL="0" marR="0" lvl="0" indent="0"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solidFill>
                <a:schemeClr val="bg1"/>
              </a:solidFill>
              <a:effectLst/>
              <a:uLnTx/>
              <a:uFillTx/>
              <a:latin typeface="+mj-lt"/>
              <a:ea typeface="Segoe Pro Light" charset="0"/>
              <a:cs typeface="Segoe Pro Light" charset="0"/>
            </a:endParaRPr>
          </a:p>
        </p:txBody>
      </p:sp>
      <p:sp>
        <p:nvSpPr>
          <p:cNvPr id="29" name="TextBox 28"/>
          <p:cNvSpPr txBox="1"/>
          <p:nvPr/>
        </p:nvSpPr>
        <p:spPr>
          <a:xfrm>
            <a:off x="4819332" y="2685592"/>
            <a:ext cx="6916808" cy="809821"/>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Define content based actions to automatically classify and label documents or make recommendations to users to confirm.</a:t>
            </a:r>
          </a:p>
        </p:txBody>
      </p:sp>
      <p:sp>
        <p:nvSpPr>
          <p:cNvPr id="30" name="TextBox 29"/>
          <p:cNvSpPr txBox="1"/>
          <p:nvPr/>
        </p:nvSpPr>
        <p:spPr>
          <a:xfrm>
            <a:off x="4819332" y="3675270"/>
            <a:ext cx="6916808" cy="819942"/>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For sensitive information, define protection policies that require authentication and enforce use rights.</a:t>
            </a:r>
          </a:p>
        </p:txBody>
      </p:sp>
      <p:sp>
        <p:nvSpPr>
          <p:cNvPr id="31" name="TextBox 30"/>
          <p:cNvSpPr txBox="1"/>
          <p:nvPr/>
        </p:nvSpPr>
        <p:spPr>
          <a:xfrm>
            <a:off x="4819332" y="4664947"/>
            <a:ext cx="6916808" cy="1079241"/>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Gain insights into the types of information you have, users that work with  different sensitivity levels and trends in data creation.</a:t>
            </a:r>
          </a:p>
        </p:txBody>
      </p:sp>
      <p:sp>
        <p:nvSpPr>
          <p:cNvPr id="32" name="TextBox 31"/>
          <p:cNvSpPr txBox="1"/>
          <p:nvPr/>
        </p:nvSpPr>
        <p:spPr>
          <a:xfrm>
            <a:off x="4819332" y="5654623"/>
            <a:ext cx="6916808" cy="819942"/>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Securely share documents and email with internal and external recipients. </a:t>
            </a:r>
          </a:p>
        </p:txBody>
      </p:sp>
    </p:spTree>
    <p:extLst>
      <p:ext uri="{BB962C8B-B14F-4D97-AF65-F5344CB8AC3E}">
        <p14:creationId xmlns:p14="http://schemas.microsoft.com/office/powerpoint/2010/main" val="31080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23" name="Rectangle 22"/>
          <p:cNvSpPr/>
          <p:nvPr/>
        </p:nvSpPr>
        <p:spPr bwMode="auto">
          <a:xfrm>
            <a:off x="275482" y="1643881"/>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2040" b="1" i="0" u="none" strike="noStrike" kern="0" cap="none" spc="0" normalizeH="0" baseline="0" noProof="0" dirty="0">
                <a:ln>
                  <a:noFill/>
                </a:ln>
                <a:solidFill>
                  <a:schemeClr val="bg1"/>
                </a:solidFill>
                <a:effectLst/>
                <a:uLnTx/>
                <a:uFillTx/>
              </a:rPr>
              <a:t>Follow</a:t>
            </a:r>
            <a:r>
              <a:rPr kumimoji="0" lang="en-US" sz="2040" b="0" i="0" u="none" strike="noStrike" kern="0" cap="none" spc="0" normalizeH="0" baseline="0" noProof="0" dirty="0">
                <a:ln>
                  <a:noFill/>
                </a:ln>
                <a:solidFill>
                  <a:schemeClr val="bg1"/>
                </a:solidFill>
                <a:effectLst/>
                <a:uLnTx/>
                <a:uFillTx/>
              </a:rPr>
              <a:t> @ </a:t>
            </a:r>
            <a:r>
              <a:rPr kumimoji="0" lang="en-US" sz="2040" b="0" i="0" u="none" strike="noStrike" kern="0" cap="none" spc="0" normalizeH="0" baseline="0" noProof="0" dirty="0">
                <a:ln>
                  <a:noFill/>
                </a:ln>
                <a:solidFill>
                  <a:schemeClr val="bg1"/>
                </a:solidFill>
                <a:effectLst/>
                <a:uLnTx/>
                <a:uFillTx/>
                <a:hlinkClick r:id="rId3"/>
              </a:rPr>
              <a:t>https://twitter.com/TheRMSGuy</a:t>
            </a:r>
            <a:r>
              <a:rPr kumimoji="0" lang="en-US" sz="2040" b="0" i="0" u="none" strike="noStrike" kern="0" cap="none" spc="0" normalizeH="0" baseline="0" noProof="0" dirty="0">
                <a:ln>
                  <a:noFill/>
                </a:ln>
                <a:solidFill>
                  <a:schemeClr val="bg1"/>
                </a:solidFill>
                <a:effectLst/>
                <a:uLnTx/>
                <a:uFillTx/>
              </a:rPr>
              <a:t> </a:t>
            </a:r>
          </a:p>
        </p:txBody>
      </p:sp>
      <p:sp>
        <p:nvSpPr>
          <p:cNvPr id="24" name="Rectangle 23"/>
          <p:cNvSpPr/>
          <p:nvPr/>
        </p:nvSpPr>
        <p:spPr bwMode="auto">
          <a:xfrm>
            <a:off x="275482" y="2400033"/>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r>
              <a:rPr kumimoji="0" lang="en-US" sz="2040" b="1" i="0" u="none" strike="noStrike" kern="0" cap="none" spc="0" normalizeH="0" baseline="0" noProof="0" dirty="0">
                <a:ln>
                  <a:noFill/>
                </a:ln>
                <a:solidFill>
                  <a:schemeClr val="bg1"/>
                </a:solidFill>
                <a:effectLst/>
                <a:uLnTx/>
                <a:uFillTx/>
              </a:rPr>
              <a:t>Technical Documentation </a:t>
            </a:r>
            <a:r>
              <a:rPr kumimoji="0" lang="en-US" sz="2040" b="0" i="0" u="none" strike="noStrike" kern="0" cap="none" spc="0" normalizeH="0" baseline="0" noProof="0" dirty="0">
                <a:ln>
                  <a:noFill/>
                </a:ln>
                <a:solidFill>
                  <a:schemeClr val="bg1"/>
                </a:solidFill>
                <a:effectLst/>
                <a:uLnTx/>
                <a:uFillTx/>
              </a:rPr>
              <a:t>@ </a:t>
            </a:r>
            <a:r>
              <a:rPr kumimoji="0" lang="en-US" sz="2040" b="0" i="0" u="none" strike="noStrike" kern="0" cap="none" spc="0" normalizeH="0" baseline="0" noProof="0" dirty="0">
                <a:ln>
                  <a:noFill/>
                </a:ln>
                <a:solidFill>
                  <a:schemeClr val="bg1"/>
                </a:solidFill>
                <a:effectLst/>
                <a:uLnTx/>
                <a:uFillTx/>
                <a:hlinkClick r:id="rId4"/>
              </a:rPr>
              <a:t>https://docs.microsoft.com</a:t>
            </a: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26" name="Rectangle 25"/>
          <p:cNvSpPr/>
          <p:nvPr/>
        </p:nvSpPr>
        <p:spPr bwMode="auto">
          <a:xfrm>
            <a:off x="275482" y="3156186"/>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2040" b="1" i="0" u="none" strike="noStrike" kern="0" cap="none" spc="0" normalizeH="0" baseline="0" noProof="0" dirty="0">
                <a:ln>
                  <a:noFill/>
                </a:ln>
                <a:solidFill>
                  <a:schemeClr val="bg1"/>
                </a:solidFill>
                <a:effectLst/>
                <a:uLnTx/>
                <a:uFillTx/>
              </a:rPr>
              <a:t>For questions email </a:t>
            </a:r>
            <a:r>
              <a:rPr kumimoji="0" lang="en-US" sz="2040" b="0" i="0" u="none" strike="noStrike" kern="0" cap="none" spc="0" normalizeH="0" baseline="0" noProof="0" dirty="0">
                <a:ln>
                  <a:noFill/>
                </a:ln>
                <a:solidFill>
                  <a:schemeClr val="bg1"/>
                </a:solidFill>
                <a:effectLst/>
                <a:uLnTx/>
                <a:uFillTx/>
                <a:hlinkClick r:id="rId5"/>
              </a:rPr>
              <a:t>AskIPteam@Microsoft.com</a:t>
            </a:r>
            <a:endParaRPr kumimoji="0" lang="en-US" sz="2040" b="0" i="0" u="none" strike="noStrike" kern="0" cap="none" spc="0" normalizeH="0" baseline="0" noProof="0" dirty="0">
              <a:ln>
                <a:noFill/>
              </a:ln>
              <a:solidFill>
                <a:schemeClr val="bg1"/>
              </a:solidFill>
              <a:effectLst/>
              <a:uLnTx/>
              <a:uFillTx/>
            </a:endParaRPr>
          </a:p>
        </p:txBody>
      </p:sp>
      <p:sp>
        <p:nvSpPr>
          <p:cNvPr id="27" name="Rectangle 26"/>
          <p:cNvSpPr/>
          <p:nvPr/>
        </p:nvSpPr>
        <p:spPr bwMode="auto">
          <a:xfrm>
            <a:off x="275482" y="3912338"/>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r>
              <a:rPr kumimoji="0" lang="en-US" sz="2040" b="1" i="0" u="none" strike="noStrike" kern="0" cap="none" spc="0" normalizeH="0" baseline="0" noProof="0" dirty="0">
                <a:ln>
                  <a:noFill/>
                </a:ln>
                <a:solidFill>
                  <a:schemeClr val="bg1"/>
                </a:solidFill>
                <a:effectLst/>
                <a:uLnTx/>
                <a:uFillTx/>
              </a:rPr>
              <a:t>IT Pro Blog </a:t>
            </a:r>
            <a:r>
              <a:rPr kumimoji="0" lang="en-US" sz="2040" b="0" i="0" u="none" strike="noStrike" kern="0" cap="none" spc="0" normalizeH="0" baseline="0" noProof="0" dirty="0">
                <a:ln>
                  <a:noFill/>
                </a:ln>
                <a:solidFill>
                  <a:schemeClr val="bg1"/>
                </a:solidFill>
                <a:effectLst/>
                <a:uLnTx/>
                <a:uFillTx/>
              </a:rPr>
              <a:t>@ </a:t>
            </a:r>
            <a:r>
              <a:rPr kumimoji="0" lang="en-US" sz="2040" b="0" i="0" u="none" strike="noStrike" kern="0" cap="none" spc="0" normalizeH="0" baseline="0" noProof="0" dirty="0">
                <a:ln>
                  <a:noFill/>
                </a:ln>
                <a:solidFill>
                  <a:schemeClr val="bg1"/>
                </a:solidFill>
                <a:effectLst/>
                <a:uLnTx/>
                <a:uFillTx/>
                <a:hlinkClick r:id="rId6"/>
              </a:rPr>
              <a:t>https://blogs.technet.microsoft.com/enterprisemobility/</a:t>
            </a:r>
            <a:endParaRPr kumimoji="0" lang="en-US" sz="2040" b="0" i="0" u="none" strike="noStrike" kern="0" cap="none" spc="0" normalizeH="0" baseline="0" noProof="0" dirty="0">
              <a:ln>
                <a:noFill/>
              </a:ln>
              <a:solidFill>
                <a:schemeClr val="bg1"/>
              </a:solidFill>
              <a:effectLst/>
              <a:uLnTx/>
              <a:uFillTx/>
            </a:endParaRPr>
          </a:p>
        </p:txBody>
      </p:sp>
      <p:sp>
        <p:nvSpPr>
          <p:cNvPr id="29" name="Rectangle 28"/>
          <p:cNvSpPr/>
          <p:nvPr/>
        </p:nvSpPr>
        <p:spPr bwMode="auto">
          <a:xfrm>
            <a:off x="275482" y="4668490"/>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r>
              <a:rPr kumimoji="0" lang="en-US" sz="2040" b="0" i="0" u="none" strike="noStrike" kern="0" cap="none" spc="0" normalizeH="0" baseline="0" noProof="0" dirty="0">
                <a:ln>
                  <a:noFill/>
                </a:ln>
                <a:solidFill>
                  <a:schemeClr val="bg1"/>
                </a:solidFill>
                <a:effectLst/>
                <a:uLnTx/>
                <a:uFillTx/>
              </a:rPr>
              <a:t>Download @ </a:t>
            </a:r>
            <a:r>
              <a:rPr kumimoji="0" lang="en-US" sz="2040" b="0" i="0" u="none" strike="noStrike" kern="0" cap="none" spc="0" normalizeH="0" baseline="0" noProof="0" dirty="0">
                <a:ln>
                  <a:noFill/>
                </a:ln>
                <a:solidFill>
                  <a:schemeClr val="bg1"/>
                </a:solidFill>
                <a:effectLst/>
                <a:uLnTx/>
                <a:uFillTx/>
                <a:hlinkClick r:id="rId7"/>
              </a:rPr>
              <a:t>https://www.microsoft.com/en-us/download/details.aspx?id=53018</a:t>
            </a: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
        <p:nvSpPr>
          <p:cNvPr id="30" name="Rectangle 29"/>
          <p:cNvSpPr/>
          <p:nvPr/>
        </p:nvSpPr>
        <p:spPr bwMode="auto">
          <a:xfrm>
            <a:off x="275482" y="5424642"/>
            <a:ext cx="11887101"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r>
              <a:rPr kumimoji="0" lang="en-US" sz="2040" b="0" i="0" u="none" strike="noStrike" kern="0" cap="none" spc="0" normalizeH="0" baseline="0" noProof="0" dirty="0">
                <a:ln>
                  <a:noFill/>
                </a:ln>
                <a:solidFill>
                  <a:schemeClr val="bg1"/>
                </a:solidFill>
                <a:effectLst/>
                <a:uLnTx/>
                <a:uFillTx/>
              </a:rPr>
              <a:t>Product page @ </a:t>
            </a:r>
            <a:r>
              <a:rPr kumimoji="0" lang="en-US" sz="2040" b="0" i="0" u="none" strike="noStrike" kern="0" cap="none" spc="0" normalizeH="0" baseline="0" noProof="0" dirty="0">
                <a:ln>
                  <a:noFill/>
                </a:ln>
                <a:solidFill>
                  <a:schemeClr val="bg1"/>
                </a:solidFill>
                <a:effectLst/>
                <a:uLnTx/>
                <a:uFillTx/>
                <a:hlinkClick r:id="rId8"/>
              </a:rPr>
              <a:t>https://www.microsoft.com/en-us/cloud-platform/azure-information-protection</a:t>
            </a:r>
            <a:endParaRPr kumimoji="0" lang="en-US" sz="2040" b="0" i="0" u="none" strike="noStrike" kern="0" cap="none" spc="0" normalizeH="0" baseline="0" noProof="0" dirty="0">
              <a:ln>
                <a:noFill/>
              </a:ln>
              <a:solidFill>
                <a:schemeClr val="bg1"/>
              </a:solidFill>
              <a:effectLst/>
              <a:uLnTx/>
              <a:uFillTx/>
            </a:endParaRPr>
          </a:p>
          <a:p>
            <a:pPr marL="0" marR="0" lvl="0" indent="0" defTabSz="951028" eaLnBrk="1" fontAlgn="base" latinLnBrk="0" hangingPunct="1">
              <a:lnSpc>
                <a:spcPct val="90000"/>
              </a:lnSpc>
              <a:spcBef>
                <a:spcPct val="0"/>
              </a:spcBef>
              <a:spcAft>
                <a:spcPct val="0"/>
              </a:spcAft>
              <a:buClrTx/>
              <a:buSzTx/>
              <a:buFontTx/>
              <a:buNone/>
              <a:tabLst/>
              <a:defRPr/>
            </a:pPr>
            <a:endParaRPr kumimoji="0" lang="en-US" sz="204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6246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59546" y="1459977"/>
            <a:ext cx="6170450" cy="6170450"/>
            <a:chOff x="3003283" y="1054757"/>
            <a:chExt cx="6172200" cy="6172200"/>
          </a:xfrm>
        </p:grpSpPr>
        <p:sp>
          <p:nvSpPr>
            <p:cNvPr id="108" name="Oval 107"/>
            <p:cNvSpPr/>
            <p:nvPr/>
          </p:nvSpPr>
          <p:spPr>
            <a:xfrm>
              <a:off x="4971403" y="3023366"/>
              <a:ext cx="2276077" cy="2276077"/>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09" name="Oval 108"/>
            <p:cNvSpPr/>
            <p:nvPr/>
          </p:nvSpPr>
          <p:spPr>
            <a:xfrm>
              <a:off x="4619306" y="2649571"/>
              <a:ext cx="2971800" cy="29718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1" name="Oval 110"/>
            <p:cNvSpPr/>
            <p:nvPr/>
          </p:nvSpPr>
          <p:spPr>
            <a:xfrm>
              <a:off x="4163735" y="2220268"/>
              <a:ext cx="3886200" cy="38862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2" name="Oval 111"/>
            <p:cNvSpPr/>
            <p:nvPr/>
          </p:nvSpPr>
          <p:spPr>
            <a:xfrm>
              <a:off x="3716482" y="1761299"/>
              <a:ext cx="4800600" cy="48006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3" name="Oval 112"/>
            <p:cNvSpPr/>
            <p:nvPr/>
          </p:nvSpPr>
          <p:spPr>
            <a:xfrm>
              <a:off x="3003283" y="1054757"/>
              <a:ext cx="6172200" cy="61722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grpSp>
      <p:sp>
        <p:nvSpPr>
          <p:cNvPr id="275" name="Rectangle 274"/>
          <p:cNvSpPr/>
          <p:nvPr/>
        </p:nvSpPr>
        <p:spPr bwMode="auto">
          <a:xfrm>
            <a:off x="6580668" y="4127911"/>
            <a:ext cx="1723841" cy="66822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algn="ctr" defTabSz="854247">
              <a:defRPr/>
            </a:pPr>
            <a:r>
              <a:rPr lang="en-US" sz="1122" b="1" kern="0">
                <a:solidFill>
                  <a:srgbClr val="FFFFFF"/>
                </a:solidFill>
                <a:latin typeface="Segoe UI"/>
                <a:ea typeface="Segoe UI" panose="020B0502040204020203" pitchFamily="34" charset="0"/>
                <a:cs typeface="Segoe UI" panose="020B0502040204020203" pitchFamily="34" charset="0"/>
              </a:rPr>
              <a:t>Azure Information Protection</a:t>
            </a:r>
          </a:p>
        </p:txBody>
      </p:sp>
      <p:grpSp>
        <p:nvGrpSpPr>
          <p:cNvPr id="22" name="Group 21"/>
          <p:cNvGrpSpPr/>
          <p:nvPr/>
        </p:nvGrpSpPr>
        <p:grpSpPr>
          <a:xfrm>
            <a:off x="7816545" y="1677294"/>
            <a:ext cx="1842688" cy="1212615"/>
            <a:chOff x="1889968" y="1652100"/>
            <a:chExt cx="2160490" cy="1421749"/>
          </a:xfrm>
        </p:grpSpPr>
        <p:sp>
          <p:nvSpPr>
            <p:cNvPr id="258" name="Freeform 5"/>
            <p:cNvSpPr>
              <a:spLocks/>
            </p:cNvSpPr>
            <p:nvPr/>
          </p:nvSpPr>
          <p:spPr bwMode="auto">
            <a:xfrm>
              <a:off x="2573070" y="1652100"/>
              <a:ext cx="1477388" cy="1337833"/>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defTabSz="950882">
                <a:defRPr/>
              </a:pPr>
              <a:endParaRPr lang="en-US" sz="1873" kern="0">
                <a:solidFill>
                  <a:srgbClr val="505050"/>
                </a:solidFill>
                <a:latin typeface="Segoe UI"/>
              </a:endParaRPr>
            </a:p>
          </p:txBody>
        </p:sp>
        <p:sp>
          <p:nvSpPr>
            <p:cNvPr id="259" name="Freeform 6"/>
            <p:cNvSpPr>
              <a:spLocks/>
            </p:cNvSpPr>
            <p:nvPr/>
          </p:nvSpPr>
          <p:spPr bwMode="auto">
            <a:xfrm>
              <a:off x="1889968" y="1703934"/>
              <a:ext cx="1969853" cy="1369915"/>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defTabSz="950882">
                <a:defRPr/>
              </a:pPr>
              <a:endParaRPr lang="en-US" sz="1873" kern="0">
                <a:solidFill>
                  <a:srgbClr val="505050"/>
                </a:solidFill>
                <a:latin typeface="Segoe UI"/>
              </a:endParaRPr>
            </a:p>
          </p:txBody>
        </p:sp>
      </p:grpSp>
      <p:grpSp>
        <p:nvGrpSpPr>
          <p:cNvPr id="14" name="Group 13"/>
          <p:cNvGrpSpPr/>
          <p:nvPr/>
        </p:nvGrpSpPr>
        <p:grpSpPr>
          <a:xfrm>
            <a:off x="5499898" y="1192487"/>
            <a:ext cx="4001879" cy="1741999"/>
            <a:chOff x="1508904" y="1143000"/>
            <a:chExt cx="4382216" cy="1907556"/>
          </a:xfrm>
        </p:grpSpPr>
        <p:grpSp>
          <p:nvGrpSpPr>
            <p:cNvPr id="131" name="Group 130"/>
            <p:cNvGrpSpPr/>
            <p:nvPr/>
          </p:nvGrpSpPr>
          <p:grpSpPr>
            <a:xfrm>
              <a:off x="1508904" y="1430128"/>
              <a:ext cx="2412234" cy="1587413"/>
              <a:chOff x="3242718" y="2211361"/>
              <a:chExt cx="4836957" cy="3183044"/>
            </a:xfrm>
          </p:grpSpPr>
          <p:sp>
            <p:nvSpPr>
              <p:cNvPr id="132" name="Freeform 5"/>
              <p:cNvSpPr>
                <a:spLocks/>
              </p:cNvSpPr>
              <p:nvPr/>
            </p:nvSpPr>
            <p:spPr bwMode="auto">
              <a:xfrm>
                <a:off x="4772063" y="2211361"/>
                <a:ext cx="3307612" cy="2995171"/>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defTabSz="950882">
                  <a:defRPr/>
                </a:pPr>
                <a:endParaRPr lang="en-US" sz="1873" kern="0">
                  <a:solidFill>
                    <a:srgbClr val="505050"/>
                  </a:solidFill>
                  <a:latin typeface="Segoe UI"/>
                </a:endParaRPr>
              </a:p>
            </p:txBody>
          </p:sp>
          <p:sp>
            <p:nvSpPr>
              <p:cNvPr id="133" name="Freeform 6"/>
              <p:cNvSpPr>
                <a:spLocks/>
              </p:cNvSpPr>
              <p:nvPr/>
            </p:nvSpPr>
            <p:spPr bwMode="auto">
              <a:xfrm>
                <a:off x="3242718" y="2327408"/>
                <a:ext cx="4410155" cy="3066997"/>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defTabSz="950882">
                  <a:defRPr/>
                </a:pPr>
                <a:endParaRPr lang="en-US" sz="1873" kern="0">
                  <a:solidFill>
                    <a:srgbClr val="505050"/>
                  </a:solidFill>
                  <a:latin typeface="Segoe UI"/>
                </a:endParaRPr>
              </a:p>
            </p:txBody>
          </p:sp>
        </p:grpSp>
        <p:pic>
          <p:nvPicPr>
            <p:cNvPr id="94" name="Picture 93"/>
            <p:cNvPicPr>
              <a:picLocks noChangeAspect="1"/>
            </p:cNvPicPr>
            <p:nvPr/>
          </p:nvPicPr>
          <p:blipFill>
            <a:blip r:embed="rId3"/>
            <a:stretch>
              <a:fillRect/>
            </a:stretch>
          </p:blipFill>
          <p:spPr>
            <a:xfrm>
              <a:off x="3063691" y="1143000"/>
              <a:ext cx="2827429" cy="1907556"/>
            </a:xfrm>
            <a:prstGeom prst="rect">
              <a:avLst/>
            </a:prstGeom>
          </p:spPr>
        </p:pic>
        <p:sp>
          <p:nvSpPr>
            <p:cNvPr id="2" name="Oval 1"/>
            <p:cNvSpPr/>
            <p:nvPr/>
          </p:nvSpPr>
          <p:spPr bwMode="auto">
            <a:xfrm>
              <a:off x="2892918" y="2241336"/>
              <a:ext cx="496208" cy="496209"/>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49" name="Picture 14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53708" y="2322807"/>
              <a:ext cx="368760" cy="34840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32307" y="2336476"/>
              <a:ext cx="339375" cy="339374"/>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6079" y="1796262"/>
              <a:ext cx="314405" cy="29222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35811" y="1380284"/>
              <a:ext cx="530933" cy="371838"/>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6469" y="1897005"/>
              <a:ext cx="375655" cy="375655"/>
            </a:xfrm>
            <a:prstGeom prst="rect">
              <a:avLst/>
            </a:prstGeom>
          </p:spPr>
        </p:pic>
        <p:pic>
          <p:nvPicPr>
            <p:cNvPr id="88" name="Picture 8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60417" y="2320534"/>
              <a:ext cx="304580" cy="365080"/>
            </a:xfrm>
            <a:prstGeom prst="rect">
              <a:avLst/>
            </a:prstGeom>
          </p:spPr>
        </p:pic>
        <p:pic>
          <p:nvPicPr>
            <p:cNvPr id="89" name="Picture 8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74749" y="1673882"/>
              <a:ext cx="426922" cy="421340"/>
            </a:xfrm>
            <a:prstGeom prst="rect">
              <a:avLst/>
            </a:prstGeom>
          </p:spPr>
        </p:pic>
        <p:pic>
          <p:nvPicPr>
            <p:cNvPr id="90" name="Picture 8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73587" y="2454578"/>
              <a:ext cx="336746" cy="336746"/>
            </a:xfrm>
            <a:prstGeom prst="rect">
              <a:avLst/>
            </a:prstGeom>
          </p:spPr>
        </p:pic>
      </p:grpSp>
      <p:grpSp>
        <p:nvGrpSpPr>
          <p:cNvPr id="13" name="Group 12"/>
          <p:cNvGrpSpPr/>
          <p:nvPr/>
        </p:nvGrpSpPr>
        <p:grpSpPr>
          <a:xfrm>
            <a:off x="9042573" y="3054337"/>
            <a:ext cx="196252" cy="1149026"/>
            <a:chOff x="332777" y="2034973"/>
            <a:chExt cx="134352" cy="943576"/>
          </a:xfrm>
        </p:grpSpPr>
        <p:cxnSp>
          <p:nvCxnSpPr>
            <p:cNvPr id="12" name="Straight Arrow Connector 11"/>
            <p:cNvCxnSpPr/>
            <p:nvPr/>
          </p:nvCxnSpPr>
          <p:spPr>
            <a:xfrm>
              <a:off x="332777" y="2046365"/>
              <a:ext cx="0" cy="93218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467129" y="2034973"/>
              <a:ext cx="0" cy="93218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46" name="Oval 145"/>
          <p:cNvSpPr/>
          <p:nvPr/>
        </p:nvSpPr>
        <p:spPr>
          <a:xfrm>
            <a:off x="5002310" y="3725778"/>
            <a:ext cx="1689179" cy="1689179"/>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219" name="TextBox 218"/>
          <p:cNvSpPr txBox="1"/>
          <p:nvPr/>
        </p:nvSpPr>
        <p:spPr>
          <a:xfrm>
            <a:off x="4808458" y="4534104"/>
            <a:ext cx="2115560" cy="776928"/>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Protect your data, everywhere</a:t>
            </a:r>
          </a:p>
        </p:txBody>
      </p:sp>
      <p:grpSp>
        <p:nvGrpSpPr>
          <p:cNvPr id="3" name="Group 2"/>
          <p:cNvGrpSpPr/>
          <p:nvPr/>
        </p:nvGrpSpPr>
        <p:grpSpPr>
          <a:xfrm>
            <a:off x="6363492" y="3764914"/>
            <a:ext cx="601292" cy="601292"/>
            <a:chOff x="5839185" y="5096904"/>
            <a:chExt cx="589722" cy="589722"/>
          </a:xfrm>
        </p:grpSpPr>
        <p:sp>
          <p:nvSpPr>
            <p:cNvPr id="276" name="Oval 275"/>
            <p:cNvSpPr/>
            <p:nvPr/>
          </p:nvSpPr>
          <p:spPr bwMode="auto">
            <a:xfrm>
              <a:off x="5839185" y="5096904"/>
              <a:ext cx="589722" cy="58972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277" name="Picture 276"/>
            <p:cNvPicPr>
              <a:picLocks noChangeAspect="1"/>
            </p:cNvPicPr>
            <p:nvPr/>
          </p:nvPicPr>
          <p:blipFill>
            <a:blip r:embed="rId12"/>
            <a:stretch>
              <a:fillRect/>
            </a:stretch>
          </p:blipFill>
          <p:spPr>
            <a:xfrm>
              <a:off x="5960628" y="5223989"/>
              <a:ext cx="335009" cy="381754"/>
            </a:xfrm>
            <a:prstGeom prst="rect">
              <a:avLst/>
            </a:prstGeom>
          </p:spPr>
        </p:pic>
      </p:grpSp>
      <p:sp>
        <p:nvSpPr>
          <p:cNvPr id="139" name="Rectangle 138"/>
          <p:cNvSpPr/>
          <p:nvPr/>
        </p:nvSpPr>
        <p:spPr bwMode="auto">
          <a:xfrm>
            <a:off x="9324810" y="1898467"/>
            <a:ext cx="2370995" cy="446069"/>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Microsoft Cloud App Security</a:t>
            </a:r>
          </a:p>
        </p:txBody>
      </p:sp>
      <p:sp>
        <p:nvSpPr>
          <p:cNvPr id="140" name="Oval 139"/>
          <p:cNvSpPr/>
          <p:nvPr/>
        </p:nvSpPr>
        <p:spPr bwMode="auto">
          <a:xfrm>
            <a:off x="8831035" y="1810796"/>
            <a:ext cx="601292" cy="60129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45" name="Picture 144"/>
          <p:cNvPicPr>
            <a:picLocks noChangeAspect="1"/>
          </p:cNvPicPr>
          <p:nvPr/>
        </p:nvPicPr>
        <p:blipFill>
          <a:blip r:embed="rId12"/>
          <a:stretch>
            <a:fillRect/>
          </a:stretch>
        </p:blipFill>
        <p:spPr>
          <a:xfrm>
            <a:off x="8942913" y="1943545"/>
            <a:ext cx="341580" cy="389244"/>
          </a:xfrm>
          <a:prstGeom prst="rect">
            <a:avLst/>
          </a:prstGeom>
        </p:spPr>
      </p:pic>
      <p:sp>
        <p:nvSpPr>
          <p:cNvPr id="147" name="Rectangle 146"/>
          <p:cNvSpPr/>
          <p:nvPr/>
        </p:nvSpPr>
        <p:spPr bwMode="auto">
          <a:xfrm>
            <a:off x="3566843" y="1684553"/>
            <a:ext cx="1950874" cy="446069"/>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algn="r" defTabSz="854247">
              <a:defRPr/>
            </a:pPr>
            <a:r>
              <a:rPr lang="en-US" sz="1122" b="1" kern="0">
                <a:solidFill>
                  <a:srgbClr val="FFFFFF"/>
                </a:solidFill>
                <a:latin typeface="Segoe UI"/>
                <a:ea typeface="Segoe UI" panose="020B0502040204020203" pitchFamily="34" charset="0"/>
                <a:cs typeface="Segoe UI" panose="020B0502040204020203" pitchFamily="34" charset="0"/>
              </a:rPr>
              <a:t>Azure Active Directory </a:t>
            </a:r>
          </a:p>
        </p:txBody>
      </p:sp>
      <p:sp>
        <p:nvSpPr>
          <p:cNvPr id="150" name="Oval 149"/>
          <p:cNvSpPr/>
          <p:nvPr/>
        </p:nvSpPr>
        <p:spPr bwMode="auto">
          <a:xfrm>
            <a:off x="5374789" y="1580240"/>
            <a:ext cx="601292" cy="60129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51" name="Picture 150"/>
          <p:cNvPicPr>
            <a:picLocks noChangeAspect="1"/>
          </p:cNvPicPr>
          <p:nvPr/>
        </p:nvPicPr>
        <p:blipFill>
          <a:blip r:embed="rId12"/>
          <a:stretch>
            <a:fillRect/>
          </a:stretch>
        </p:blipFill>
        <p:spPr>
          <a:xfrm>
            <a:off x="5498615" y="1709818"/>
            <a:ext cx="341580" cy="389244"/>
          </a:xfrm>
          <a:prstGeom prst="rect">
            <a:avLst/>
          </a:prstGeom>
        </p:spPr>
      </p:pic>
      <p:grpSp>
        <p:nvGrpSpPr>
          <p:cNvPr id="10" name="Group 9"/>
          <p:cNvGrpSpPr/>
          <p:nvPr/>
        </p:nvGrpSpPr>
        <p:grpSpPr>
          <a:xfrm>
            <a:off x="8892607" y="3407706"/>
            <a:ext cx="482706" cy="482706"/>
            <a:chOff x="2315881" y="3972120"/>
            <a:chExt cx="487472" cy="487472"/>
          </a:xfrm>
        </p:grpSpPr>
        <p:sp>
          <p:nvSpPr>
            <p:cNvPr id="193" name="Oval 192"/>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194" name="Picture 19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07" name="Group 206"/>
          <p:cNvGrpSpPr/>
          <p:nvPr/>
        </p:nvGrpSpPr>
        <p:grpSpPr>
          <a:xfrm rot="14200144">
            <a:off x="3754273" y="2670328"/>
            <a:ext cx="1100673" cy="2188591"/>
            <a:chOff x="35529" y="1014833"/>
            <a:chExt cx="825093" cy="2728978"/>
          </a:xfrm>
        </p:grpSpPr>
        <p:cxnSp>
          <p:nvCxnSpPr>
            <p:cNvPr id="208" name="Straight Arrow Connector 207"/>
            <p:cNvCxnSpPr/>
            <p:nvPr/>
          </p:nvCxnSpPr>
          <p:spPr>
            <a:xfrm rot="3530179">
              <a:off x="-973575" y="2032833"/>
              <a:ext cx="2720082" cy="70187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3530179" flipH="1" flipV="1">
              <a:off x="-850940" y="2024547"/>
              <a:ext cx="2721275" cy="701848"/>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16200000">
            <a:off x="5433149" y="3808774"/>
            <a:ext cx="179226" cy="4177103"/>
            <a:chOff x="332777" y="49729"/>
            <a:chExt cx="134352" cy="2928820"/>
          </a:xfrm>
        </p:grpSpPr>
        <p:cxnSp>
          <p:nvCxnSpPr>
            <p:cNvPr id="220" name="Straight Arrow Connector 219"/>
            <p:cNvCxnSpPr/>
            <p:nvPr/>
          </p:nvCxnSpPr>
          <p:spPr>
            <a:xfrm rot="5400000">
              <a:off x="-1114229" y="1531544"/>
              <a:ext cx="2894011" cy="0"/>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flipH="1">
              <a:off x="-991585" y="1508443"/>
              <a:ext cx="2917428" cy="0"/>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4023359" y="3489109"/>
            <a:ext cx="532147" cy="532147"/>
            <a:chOff x="2315881" y="3972120"/>
            <a:chExt cx="487472" cy="487472"/>
          </a:xfrm>
        </p:grpSpPr>
        <p:sp>
          <p:nvSpPr>
            <p:cNvPr id="227" name="Oval 226"/>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228" name="Picture 22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60" name="Group 259"/>
          <p:cNvGrpSpPr/>
          <p:nvPr/>
        </p:nvGrpSpPr>
        <p:grpSpPr>
          <a:xfrm>
            <a:off x="5362065" y="5653037"/>
            <a:ext cx="482706" cy="482706"/>
            <a:chOff x="2315881" y="3972120"/>
            <a:chExt cx="487472" cy="487472"/>
          </a:xfrm>
        </p:grpSpPr>
        <p:sp>
          <p:nvSpPr>
            <p:cNvPr id="261" name="Oval 260"/>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262" name="Picture 26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68" name="Group 267"/>
          <p:cNvGrpSpPr/>
          <p:nvPr/>
        </p:nvGrpSpPr>
        <p:grpSpPr>
          <a:xfrm>
            <a:off x="5326705" y="3890030"/>
            <a:ext cx="840700" cy="825597"/>
            <a:chOff x="3637416" y="2034189"/>
            <a:chExt cx="453893" cy="445739"/>
          </a:xfrm>
        </p:grpSpPr>
        <p:sp>
          <p:nvSpPr>
            <p:cNvPr id="269" name="Freeform 39"/>
            <p:cNvSpPr>
              <a:spLocks/>
            </p:cNvSpPr>
            <p:nvPr/>
          </p:nvSpPr>
          <p:spPr bwMode="auto">
            <a:xfrm>
              <a:off x="3637416" y="2135835"/>
              <a:ext cx="171995" cy="116519"/>
            </a:xfrm>
            <a:custGeom>
              <a:avLst/>
              <a:gdLst>
                <a:gd name="T0" fmla="*/ 2764 w 4356"/>
                <a:gd name="T1" fmla="*/ 1454 h 2951"/>
                <a:gd name="T2" fmla="*/ 2724 w 4356"/>
                <a:gd name="T3" fmla="*/ 1483 h 2951"/>
                <a:gd name="T4" fmla="*/ 2281 w 4356"/>
                <a:gd name="T5" fmla="*/ 1151 h 2951"/>
                <a:gd name="T6" fmla="*/ 2835 w 4356"/>
                <a:gd name="T7" fmla="*/ 749 h 2951"/>
                <a:gd name="T8" fmla="*/ 3864 w 4356"/>
                <a:gd name="T9" fmla="*/ 0 h 2951"/>
                <a:gd name="T10" fmla="*/ 483 w 4356"/>
                <a:gd name="T11" fmla="*/ 0 h 2951"/>
                <a:gd name="T12" fmla="*/ 1441 w 4356"/>
                <a:gd name="T13" fmla="*/ 694 h 2951"/>
                <a:gd name="T14" fmla="*/ 1441 w 4356"/>
                <a:gd name="T15" fmla="*/ 694 h 2951"/>
                <a:gd name="T16" fmla="*/ 1444 w 4356"/>
                <a:gd name="T17" fmla="*/ 696 h 2951"/>
                <a:gd name="T18" fmla="*/ 2617 w 4356"/>
                <a:gd name="T19" fmla="*/ 1561 h 2951"/>
                <a:gd name="T20" fmla="*/ 2487 w 4356"/>
                <a:gd name="T21" fmla="*/ 1655 h 2951"/>
                <a:gd name="T22" fmla="*/ 2165 w 4356"/>
                <a:gd name="T23" fmla="*/ 1887 h 2951"/>
                <a:gd name="T24" fmla="*/ 0 w 4356"/>
                <a:gd name="T25" fmla="*/ 310 h 2951"/>
                <a:gd name="T26" fmla="*/ 0 w 4356"/>
                <a:gd name="T27" fmla="*/ 2951 h 2951"/>
                <a:gd name="T28" fmla="*/ 4356 w 4356"/>
                <a:gd name="T29" fmla="*/ 2951 h 2951"/>
                <a:gd name="T30" fmla="*/ 4356 w 4356"/>
                <a:gd name="T31" fmla="*/ 301 h 2951"/>
                <a:gd name="T32" fmla="*/ 2764 w 4356"/>
                <a:gd name="T33" fmla="*/ 145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6" h="2951">
                  <a:moveTo>
                    <a:pt x="2764" y="1454"/>
                  </a:moveTo>
                  <a:lnTo>
                    <a:pt x="2724" y="1483"/>
                  </a:lnTo>
                  <a:lnTo>
                    <a:pt x="2281" y="1151"/>
                  </a:lnTo>
                  <a:lnTo>
                    <a:pt x="2835" y="749"/>
                  </a:lnTo>
                  <a:lnTo>
                    <a:pt x="3864" y="0"/>
                  </a:lnTo>
                  <a:lnTo>
                    <a:pt x="483" y="0"/>
                  </a:lnTo>
                  <a:lnTo>
                    <a:pt x="1441" y="694"/>
                  </a:lnTo>
                  <a:lnTo>
                    <a:pt x="1441" y="694"/>
                  </a:lnTo>
                  <a:lnTo>
                    <a:pt x="1444" y="696"/>
                  </a:lnTo>
                  <a:lnTo>
                    <a:pt x="2617" y="1561"/>
                  </a:lnTo>
                  <a:lnTo>
                    <a:pt x="2487" y="1655"/>
                  </a:lnTo>
                  <a:lnTo>
                    <a:pt x="2165" y="1887"/>
                  </a:lnTo>
                  <a:lnTo>
                    <a:pt x="0" y="310"/>
                  </a:lnTo>
                  <a:lnTo>
                    <a:pt x="0" y="2951"/>
                  </a:lnTo>
                  <a:lnTo>
                    <a:pt x="4356" y="2951"/>
                  </a:lnTo>
                  <a:lnTo>
                    <a:pt x="4356" y="301"/>
                  </a:lnTo>
                  <a:lnTo>
                    <a:pt x="2764" y="1454"/>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70" name="Freeform 36"/>
            <p:cNvSpPr>
              <a:spLocks/>
            </p:cNvSpPr>
            <p:nvPr/>
          </p:nvSpPr>
          <p:spPr bwMode="auto">
            <a:xfrm>
              <a:off x="3701567" y="2295945"/>
              <a:ext cx="217558" cy="183983"/>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71" name="Freeform 5"/>
            <p:cNvSpPr>
              <a:spLocks noEditPoints="1"/>
            </p:cNvSpPr>
            <p:nvPr/>
          </p:nvSpPr>
          <p:spPr bwMode="auto">
            <a:xfrm>
              <a:off x="3891451" y="2034189"/>
              <a:ext cx="199858" cy="255578"/>
            </a:xfrm>
            <a:custGeom>
              <a:avLst/>
              <a:gdLst>
                <a:gd name="T0" fmla="*/ 3508 w 4833"/>
                <a:gd name="T1" fmla="*/ 0 h 6182"/>
                <a:gd name="T2" fmla="*/ 202 w 4833"/>
                <a:gd name="T3" fmla="*/ 58 h 6182"/>
                <a:gd name="T4" fmla="*/ 53 w 4833"/>
                <a:gd name="T5" fmla="*/ 221 h 6182"/>
                <a:gd name="T6" fmla="*/ 0 w 4833"/>
                <a:gd name="T7" fmla="*/ 5793 h 6182"/>
                <a:gd name="T8" fmla="*/ 103 w 4833"/>
                <a:gd name="T9" fmla="*/ 6029 h 6182"/>
                <a:gd name="T10" fmla="*/ 270 w 4833"/>
                <a:gd name="T11" fmla="*/ 6137 h 6182"/>
                <a:gd name="T12" fmla="*/ 4468 w 4833"/>
                <a:gd name="T13" fmla="*/ 6177 h 6182"/>
                <a:gd name="T14" fmla="*/ 4690 w 4833"/>
                <a:gd name="T15" fmla="*/ 6081 h 6182"/>
                <a:gd name="T16" fmla="*/ 4801 w 4833"/>
                <a:gd name="T17" fmla="*/ 5911 h 6182"/>
                <a:gd name="T18" fmla="*/ 4781 w 4833"/>
                <a:gd name="T19" fmla="*/ 1139 h 6182"/>
                <a:gd name="T20" fmla="*/ 4470 w 4833"/>
                <a:gd name="T21" fmla="*/ 5769 h 6182"/>
                <a:gd name="T22" fmla="*/ 4338 w 4833"/>
                <a:gd name="T23" fmla="*/ 5889 h 6182"/>
                <a:gd name="T24" fmla="*/ 1409 w 4833"/>
                <a:gd name="T25" fmla="*/ 5869 h 6182"/>
                <a:gd name="T26" fmla="*/ 412 w 4833"/>
                <a:gd name="T27" fmla="*/ 5831 h 6182"/>
                <a:gd name="T28" fmla="*/ 345 w 4833"/>
                <a:gd name="T29" fmla="*/ 5754 h 6182"/>
                <a:gd name="T30" fmla="*/ 339 w 4833"/>
                <a:gd name="T31" fmla="*/ 411 h 6182"/>
                <a:gd name="T32" fmla="*/ 416 w 4833"/>
                <a:gd name="T33" fmla="*/ 345 h 6182"/>
                <a:gd name="T34" fmla="*/ 3423 w 4833"/>
                <a:gd name="T35" fmla="*/ 489 h 6182"/>
                <a:gd name="T36" fmla="*/ 3454 w 4833"/>
                <a:gd name="T37" fmla="*/ 1161 h 6182"/>
                <a:gd name="T38" fmla="*/ 3562 w 4833"/>
                <a:gd name="T39" fmla="*/ 1328 h 6182"/>
                <a:gd name="T40" fmla="*/ 4358 w 4833"/>
                <a:gd name="T41" fmla="*/ 1391 h 6182"/>
                <a:gd name="T42" fmla="*/ 1379 w 4833"/>
                <a:gd name="T43" fmla="*/ 2075 h 6182"/>
                <a:gd name="T44" fmla="*/ 1267 w 4833"/>
                <a:gd name="T45" fmla="*/ 1231 h 6182"/>
                <a:gd name="T46" fmla="*/ 1129 w 4833"/>
                <a:gd name="T47" fmla="*/ 1050 h 6182"/>
                <a:gd name="T48" fmla="*/ 1637 w 4833"/>
                <a:gd name="T49" fmla="*/ 874 h 6182"/>
                <a:gd name="T50" fmla="*/ 1454 w 4833"/>
                <a:gd name="T51" fmla="*/ 2558 h 6182"/>
                <a:gd name="T52" fmla="*/ 1431 w 4833"/>
                <a:gd name="T53" fmla="*/ 3773 h 6182"/>
                <a:gd name="T54" fmla="*/ 1454 w 4833"/>
                <a:gd name="T55" fmla="*/ 2558 h 6182"/>
                <a:gd name="T56" fmla="*/ 1443 w 4833"/>
                <a:gd name="T57" fmla="*/ 2755 h 6182"/>
                <a:gd name="T58" fmla="*/ 2416 w 4833"/>
                <a:gd name="T59" fmla="*/ 3753 h 6182"/>
                <a:gd name="T60" fmla="*/ 2304 w 4833"/>
                <a:gd name="T61" fmla="*/ 2909 h 6182"/>
                <a:gd name="T62" fmla="*/ 2166 w 4833"/>
                <a:gd name="T63" fmla="*/ 2728 h 6182"/>
                <a:gd name="T64" fmla="*/ 2674 w 4833"/>
                <a:gd name="T65" fmla="*/ 2551 h 6182"/>
                <a:gd name="T66" fmla="*/ 3457 w 4833"/>
                <a:gd name="T67" fmla="*/ 2558 h 6182"/>
                <a:gd name="T68" fmla="*/ 3434 w 4833"/>
                <a:gd name="T69" fmla="*/ 3773 h 6182"/>
                <a:gd name="T70" fmla="*/ 3457 w 4833"/>
                <a:gd name="T71" fmla="*/ 2558 h 6182"/>
                <a:gd name="T72" fmla="*/ 3445 w 4833"/>
                <a:gd name="T73" fmla="*/ 2755 h 6182"/>
                <a:gd name="T74" fmla="*/ 2492 w 4833"/>
                <a:gd name="T75" fmla="*/ 867 h 6182"/>
                <a:gd name="T76" fmla="*/ 2468 w 4833"/>
                <a:gd name="T77" fmla="*/ 2082 h 6182"/>
                <a:gd name="T78" fmla="*/ 2492 w 4833"/>
                <a:gd name="T79" fmla="*/ 867 h 6182"/>
                <a:gd name="T80" fmla="*/ 2480 w 4833"/>
                <a:gd name="T81" fmla="*/ 1064 h 6182"/>
                <a:gd name="T82" fmla="*/ 1454 w 4833"/>
                <a:gd name="T83" fmla="*/ 4236 h 6182"/>
                <a:gd name="T84" fmla="*/ 1431 w 4833"/>
                <a:gd name="T85" fmla="*/ 5451 h 6182"/>
                <a:gd name="T86" fmla="*/ 1454 w 4833"/>
                <a:gd name="T87" fmla="*/ 4236 h 6182"/>
                <a:gd name="T88" fmla="*/ 1443 w 4833"/>
                <a:gd name="T89" fmla="*/ 4433 h 6182"/>
                <a:gd name="T90" fmla="*/ 2491 w 4833"/>
                <a:gd name="T91" fmla="*/ 4236 h 6182"/>
                <a:gd name="T92" fmla="*/ 2469 w 4833"/>
                <a:gd name="T93" fmla="*/ 5451 h 6182"/>
                <a:gd name="T94" fmla="*/ 2491 w 4833"/>
                <a:gd name="T95" fmla="*/ 4236 h 6182"/>
                <a:gd name="T96" fmla="*/ 2480 w 4833"/>
                <a:gd name="T97" fmla="*/ 4433 h 6182"/>
                <a:gd name="T98" fmla="*/ 3483 w 4833"/>
                <a:gd name="T99" fmla="*/ 4229 h 6182"/>
                <a:gd name="T100" fmla="*/ 3381 w 4833"/>
                <a:gd name="T101" fmla="*/ 5430 h 6182"/>
                <a:gd name="T102" fmla="*/ 3269 w 4833"/>
                <a:gd name="T103" fmla="*/ 4587 h 6182"/>
                <a:gd name="T104" fmla="*/ 3131 w 4833"/>
                <a:gd name="T105" fmla="*/ 4405 h 6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3" h="6182">
                  <a:moveTo>
                    <a:pt x="4781" y="1139"/>
                  </a:moveTo>
                  <a:cubicBezTo>
                    <a:pt x="3621" y="45"/>
                    <a:pt x="3621" y="45"/>
                    <a:pt x="3621" y="45"/>
                  </a:cubicBezTo>
                  <a:cubicBezTo>
                    <a:pt x="3590" y="16"/>
                    <a:pt x="3550" y="0"/>
                    <a:pt x="3508" y="0"/>
                  </a:cubicBezTo>
                  <a:cubicBezTo>
                    <a:pt x="377" y="0"/>
                    <a:pt x="377" y="0"/>
                    <a:pt x="377" y="0"/>
                  </a:cubicBezTo>
                  <a:cubicBezTo>
                    <a:pt x="255" y="33"/>
                    <a:pt x="255" y="33"/>
                    <a:pt x="255" y="33"/>
                  </a:cubicBezTo>
                  <a:cubicBezTo>
                    <a:pt x="236" y="38"/>
                    <a:pt x="218" y="47"/>
                    <a:pt x="202" y="58"/>
                  </a:cubicBezTo>
                  <a:cubicBezTo>
                    <a:pt x="141" y="103"/>
                    <a:pt x="141" y="103"/>
                    <a:pt x="141" y="103"/>
                  </a:cubicBezTo>
                  <a:cubicBezTo>
                    <a:pt x="123" y="115"/>
                    <a:pt x="108" y="131"/>
                    <a:pt x="97" y="150"/>
                  </a:cubicBezTo>
                  <a:cubicBezTo>
                    <a:pt x="53" y="221"/>
                    <a:pt x="53" y="221"/>
                    <a:pt x="53" y="221"/>
                  </a:cubicBezTo>
                  <a:cubicBezTo>
                    <a:pt x="44" y="236"/>
                    <a:pt x="37" y="252"/>
                    <a:pt x="33" y="270"/>
                  </a:cubicBezTo>
                  <a:cubicBezTo>
                    <a:pt x="1" y="406"/>
                    <a:pt x="1" y="406"/>
                    <a:pt x="1" y="406"/>
                  </a:cubicBezTo>
                  <a:cubicBezTo>
                    <a:pt x="0" y="5793"/>
                    <a:pt x="0" y="5793"/>
                    <a:pt x="0" y="5793"/>
                  </a:cubicBezTo>
                  <a:cubicBezTo>
                    <a:pt x="33" y="5914"/>
                    <a:pt x="33" y="5914"/>
                    <a:pt x="33" y="5914"/>
                  </a:cubicBezTo>
                  <a:cubicBezTo>
                    <a:pt x="38" y="5933"/>
                    <a:pt x="47" y="5951"/>
                    <a:pt x="58" y="5967"/>
                  </a:cubicBezTo>
                  <a:cubicBezTo>
                    <a:pt x="103" y="6029"/>
                    <a:pt x="103" y="6029"/>
                    <a:pt x="103" y="6029"/>
                  </a:cubicBezTo>
                  <a:cubicBezTo>
                    <a:pt x="116" y="6047"/>
                    <a:pt x="132" y="6062"/>
                    <a:pt x="150" y="6073"/>
                  </a:cubicBezTo>
                  <a:cubicBezTo>
                    <a:pt x="221" y="6117"/>
                    <a:pt x="221" y="6117"/>
                    <a:pt x="221" y="6117"/>
                  </a:cubicBezTo>
                  <a:cubicBezTo>
                    <a:pt x="236" y="6126"/>
                    <a:pt x="253" y="6133"/>
                    <a:pt x="270" y="6137"/>
                  </a:cubicBezTo>
                  <a:cubicBezTo>
                    <a:pt x="406" y="6169"/>
                    <a:pt x="406" y="6169"/>
                    <a:pt x="406" y="6169"/>
                  </a:cubicBezTo>
                  <a:cubicBezTo>
                    <a:pt x="4426" y="6182"/>
                    <a:pt x="4426" y="6182"/>
                    <a:pt x="4426" y="6182"/>
                  </a:cubicBezTo>
                  <a:cubicBezTo>
                    <a:pt x="4440" y="6182"/>
                    <a:pt x="4454" y="6180"/>
                    <a:pt x="4468" y="6177"/>
                  </a:cubicBezTo>
                  <a:cubicBezTo>
                    <a:pt x="4572" y="6149"/>
                    <a:pt x="4572" y="6149"/>
                    <a:pt x="4572" y="6149"/>
                  </a:cubicBezTo>
                  <a:cubicBezTo>
                    <a:pt x="4589" y="6144"/>
                    <a:pt x="4605" y="6137"/>
                    <a:pt x="4620" y="6127"/>
                  </a:cubicBezTo>
                  <a:cubicBezTo>
                    <a:pt x="4690" y="6081"/>
                    <a:pt x="4690" y="6081"/>
                    <a:pt x="4690" y="6081"/>
                  </a:cubicBezTo>
                  <a:cubicBezTo>
                    <a:pt x="4710" y="6067"/>
                    <a:pt x="4726" y="6050"/>
                    <a:pt x="4739" y="6030"/>
                  </a:cubicBezTo>
                  <a:cubicBezTo>
                    <a:pt x="4780" y="5963"/>
                    <a:pt x="4780" y="5963"/>
                    <a:pt x="4780" y="5963"/>
                  </a:cubicBezTo>
                  <a:cubicBezTo>
                    <a:pt x="4790" y="5947"/>
                    <a:pt x="4797" y="5930"/>
                    <a:pt x="4801" y="5911"/>
                  </a:cubicBezTo>
                  <a:cubicBezTo>
                    <a:pt x="4833" y="5766"/>
                    <a:pt x="4833" y="5766"/>
                    <a:pt x="4833" y="5766"/>
                  </a:cubicBezTo>
                  <a:cubicBezTo>
                    <a:pt x="4833" y="1258"/>
                    <a:pt x="4833" y="1258"/>
                    <a:pt x="4833" y="1258"/>
                  </a:cubicBezTo>
                  <a:cubicBezTo>
                    <a:pt x="4833" y="1213"/>
                    <a:pt x="4814" y="1170"/>
                    <a:pt x="4781" y="1139"/>
                  </a:cubicBezTo>
                  <a:close/>
                  <a:moveTo>
                    <a:pt x="4523" y="5638"/>
                  </a:moveTo>
                  <a:cubicBezTo>
                    <a:pt x="4523" y="5669"/>
                    <a:pt x="4514" y="5699"/>
                    <a:pt x="4498" y="5725"/>
                  </a:cubicBezTo>
                  <a:cubicBezTo>
                    <a:pt x="4470" y="5769"/>
                    <a:pt x="4470" y="5769"/>
                    <a:pt x="4470" y="5769"/>
                  </a:cubicBezTo>
                  <a:cubicBezTo>
                    <a:pt x="4455" y="5794"/>
                    <a:pt x="4434" y="5814"/>
                    <a:pt x="4409" y="5828"/>
                  </a:cubicBezTo>
                  <a:cubicBezTo>
                    <a:pt x="4385" y="5841"/>
                    <a:pt x="4358" y="5847"/>
                    <a:pt x="4331" y="5847"/>
                  </a:cubicBezTo>
                  <a:cubicBezTo>
                    <a:pt x="4338" y="5889"/>
                    <a:pt x="4338" y="5889"/>
                    <a:pt x="4338" y="5889"/>
                  </a:cubicBezTo>
                  <a:cubicBezTo>
                    <a:pt x="4296" y="5865"/>
                    <a:pt x="4296" y="5865"/>
                    <a:pt x="4296" y="5865"/>
                  </a:cubicBezTo>
                  <a:cubicBezTo>
                    <a:pt x="1439" y="5865"/>
                    <a:pt x="1439" y="5865"/>
                    <a:pt x="1439" y="5865"/>
                  </a:cubicBezTo>
                  <a:cubicBezTo>
                    <a:pt x="1428" y="5865"/>
                    <a:pt x="1418" y="5866"/>
                    <a:pt x="1409" y="5869"/>
                  </a:cubicBezTo>
                  <a:cubicBezTo>
                    <a:pt x="1408" y="5868"/>
                    <a:pt x="1408" y="5868"/>
                    <a:pt x="1408" y="5868"/>
                  </a:cubicBezTo>
                  <a:cubicBezTo>
                    <a:pt x="516" y="5868"/>
                    <a:pt x="516" y="5868"/>
                    <a:pt x="516" y="5868"/>
                  </a:cubicBezTo>
                  <a:cubicBezTo>
                    <a:pt x="478" y="5868"/>
                    <a:pt x="441" y="5855"/>
                    <a:pt x="412" y="5831"/>
                  </a:cubicBezTo>
                  <a:cubicBezTo>
                    <a:pt x="391" y="5813"/>
                    <a:pt x="391" y="5813"/>
                    <a:pt x="391" y="5813"/>
                  </a:cubicBezTo>
                  <a:cubicBezTo>
                    <a:pt x="374" y="5800"/>
                    <a:pt x="361" y="5783"/>
                    <a:pt x="350" y="5765"/>
                  </a:cubicBezTo>
                  <a:cubicBezTo>
                    <a:pt x="345" y="5754"/>
                    <a:pt x="345" y="5754"/>
                    <a:pt x="345" y="5754"/>
                  </a:cubicBezTo>
                  <a:cubicBezTo>
                    <a:pt x="332" y="5730"/>
                    <a:pt x="325" y="5644"/>
                    <a:pt x="325" y="5617"/>
                  </a:cubicBezTo>
                  <a:cubicBezTo>
                    <a:pt x="302" y="516"/>
                    <a:pt x="302" y="516"/>
                    <a:pt x="302" y="516"/>
                  </a:cubicBezTo>
                  <a:cubicBezTo>
                    <a:pt x="302" y="478"/>
                    <a:pt x="315" y="441"/>
                    <a:pt x="339" y="411"/>
                  </a:cubicBezTo>
                  <a:cubicBezTo>
                    <a:pt x="356" y="390"/>
                    <a:pt x="356" y="390"/>
                    <a:pt x="356" y="390"/>
                  </a:cubicBezTo>
                  <a:cubicBezTo>
                    <a:pt x="370" y="374"/>
                    <a:pt x="387" y="360"/>
                    <a:pt x="405" y="350"/>
                  </a:cubicBezTo>
                  <a:cubicBezTo>
                    <a:pt x="416" y="345"/>
                    <a:pt x="416" y="345"/>
                    <a:pt x="416" y="345"/>
                  </a:cubicBezTo>
                  <a:cubicBezTo>
                    <a:pt x="440" y="332"/>
                    <a:pt x="467" y="325"/>
                    <a:pt x="494" y="325"/>
                  </a:cubicBezTo>
                  <a:cubicBezTo>
                    <a:pt x="3259" y="325"/>
                    <a:pt x="3259" y="325"/>
                    <a:pt x="3259" y="325"/>
                  </a:cubicBezTo>
                  <a:cubicBezTo>
                    <a:pt x="3349" y="325"/>
                    <a:pt x="3423" y="398"/>
                    <a:pt x="3423" y="489"/>
                  </a:cubicBezTo>
                  <a:cubicBezTo>
                    <a:pt x="3423" y="1006"/>
                    <a:pt x="3423" y="1006"/>
                    <a:pt x="3423" y="1006"/>
                  </a:cubicBezTo>
                  <a:cubicBezTo>
                    <a:pt x="3423" y="1019"/>
                    <a:pt x="3424" y="1031"/>
                    <a:pt x="3427" y="1043"/>
                  </a:cubicBezTo>
                  <a:cubicBezTo>
                    <a:pt x="3454" y="1161"/>
                    <a:pt x="3454" y="1161"/>
                    <a:pt x="3454" y="1161"/>
                  </a:cubicBezTo>
                  <a:cubicBezTo>
                    <a:pt x="3458" y="1179"/>
                    <a:pt x="3465" y="1195"/>
                    <a:pt x="3475" y="1211"/>
                  </a:cubicBezTo>
                  <a:cubicBezTo>
                    <a:pt x="3518" y="1282"/>
                    <a:pt x="3518" y="1282"/>
                    <a:pt x="3518" y="1282"/>
                  </a:cubicBezTo>
                  <a:cubicBezTo>
                    <a:pt x="3530" y="1300"/>
                    <a:pt x="3545" y="1316"/>
                    <a:pt x="3562" y="1328"/>
                  </a:cubicBezTo>
                  <a:cubicBezTo>
                    <a:pt x="3605" y="1359"/>
                    <a:pt x="3605" y="1359"/>
                    <a:pt x="3605" y="1359"/>
                  </a:cubicBezTo>
                  <a:cubicBezTo>
                    <a:pt x="3633" y="1380"/>
                    <a:pt x="3667" y="1391"/>
                    <a:pt x="3701" y="1391"/>
                  </a:cubicBezTo>
                  <a:cubicBezTo>
                    <a:pt x="4358" y="1391"/>
                    <a:pt x="4358" y="1391"/>
                    <a:pt x="4358" y="1391"/>
                  </a:cubicBezTo>
                  <a:cubicBezTo>
                    <a:pt x="4449" y="1391"/>
                    <a:pt x="4523" y="1464"/>
                    <a:pt x="4523" y="1555"/>
                  </a:cubicBezTo>
                  <a:lnTo>
                    <a:pt x="4523" y="5638"/>
                  </a:lnTo>
                  <a:close/>
                  <a:moveTo>
                    <a:pt x="1379" y="2075"/>
                  </a:moveTo>
                  <a:cubicBezTo>
                    <a:pt x="1379" y="1165"/>
                    <a:pt x="1379" y="1165"/>
                    <a:pt x="1379" y="1165"/>
                  </a:cubicBezTo>
                  <a:cubicBezTo>
                    <a:pt x="1365" y="1178"/>
                    <a:pt x="1348" y="1190"/>
                    <a:pt x="1329" y="1201"/>
                  </a:cubicBezTo>
                  <a:cubicBezTo>
                    <a:pt x="1309" y="1212"/>
                    <a:pt x="1289" y="1222"/>
                    <a:pt x="1267" y="1231"/>
                  </a:cubicBezTo>
                  <a:cubicBezTo>
                    <a:pt x="1245" y="1240"/>
                    <a:pt x="1222" y="1248"/>
                    <a:pt x="1199" y="1254"/>
                  </a:cubicBezTo>
                  <a:cubicBezTo>
                    <a:pt x="1175" y="1260"/>
                    <a:pt x="1152" y="1265"/>
                    <a:pt x="1129" y="1268"/>
                  </a:cubicBezTo>
                  <a:cubicBezTo>
                    <a:pt x="1129" y="1050"/>
                    <a:pt x="1129" y="1050"/>
                    <a:pt x="1129" y="1050"/>
                  </a:cubicBezTo>
                  <a:cubicBezTo>
                    <a:pt x="1196" y="1030"/>
                    <a:pt x="1260" y="1005"/>
                    <a:pt x="1319" y="975"/>
                  </a:cubicBezTo>
                  <a:cubicBezTo>
                    <a:pt x="1379" y="944"/>
                    <a:pt x="1432" y="910"/>
                    <a:pt x="1481" y="874"/>
                  </a:cubicBezTo>
                  <a:cubicBezTo>
                    <a:pt x="1637" y="874"/>
                    <a:pt x="1637" y="874"/>
                    <a:pt x="1637" y="874"/>
                  </a:cubicBezTo>
                  <a:cubicBezTo>
                    <a:pt x="1637" y="2075"/>
                    <a:pt x="1637" y="2075"/>
                    <a:pt x="1637" y="2075"/>
                  </a:cubicBezTo>
                  <a:lnTo>
                    <a:pt x="1379" y="2075"/>
                  </a:lnTo>
                  <a:close/>
                  <a:moveTo>
                    <a:pt x="1454" y="2558"/>
                  </a:moveTo>
                  <a:cubicBezTo>
                    <a:pt x="1311" y="2558"/>
                    <a:pt x="1201" y="2612"/>
                    <a:pt x="1125" y="2718"/>
                  </a:cubicBezTo>
                  <a:cubicBezTo>
                    <a:pt x="1050" y="2825"/>
                    <a:pt x="1012" y="2980"/>
                    <a:pt x="1012" y="3184"/>
                  </a:cubicBezTo>
                  <a:cubicBezTo>
                    <a:pt x="1012" y="3577"/>
                    <a:pt x="1152" y="3773"/>
                    <a:pt x="1431" y="3773"/>
                  </a:cubicBezTo>
                  <a:cubicBezTo>
                    <a:pt x="1571" y="3773"/>
                    <a:pt x="1678" y="3720"/>
                    <a:pt x="1752" y="3614"/>
                  </a:cubicBezTo>
                  <a:cubicBezTo>
                    <a:pt x="1827" y="3508"/>
                    <a:pt x="1864" y="3356"/>
                    <a:pt x="1864" y="3157"/>
                  </a:cubicBezTo>
                  <a:cubicBezTo>
                    <a:pt x="1864" y="2758"/>
                    <a:pt x="1728" y="2558"/>
                    <a:pt x="1454" y="2558"/>
                  </a:cubicBezTo>
                  <a:close/>
                  <a:moveTo>
                    <a:pt x="1440" y="3575"/>
                  </a:moveTo>
                  <a:cubicBezTo>
                    <a:pt x="1330" y="3575"/>
                    <a:pt x="1275" y="3442"/>
                    <a:pt x="1275" y="3178"/>
                  </a:cubicBezTo>
                  <a:cubicBezTo>
                    <a:pt x="1275" y="2896"/>
                    <a:pt x="1331" y="2755"/>
                    <a:pt x="1443" y="2755"/>
                  </a:cubicBezTo>
                  <a:cubicBezTo>
                    <a:pt x="1548" y="2755"/>
                    <a:pt x="1600" y="2892"/>
                    <a:pt x="1600" y="3165"/>
                  </a:cubicBezTo>
                  <a:cubicBezTo>
                    <a:pt x="1600" y="3438"/>
                    <a:pt x="1547" y="3575"/>
                    <a:pt x="1440" y="3575"/>
                  </a:cubicBezTo>
                  <a:close/>
                  <a:moveTo>
                    <a:pt x="2416" y="3753"/>
                  </a:moveTo>
                  <a:cubicBezTo>
                    <a:pt x="2416" y="2843"/>
                    <a:pt x="2416" y="2843"/>
                    <a:pt x="2416" y="2843"/>
                  </a:cubicBezTo>
                  <a:cubicBezTo>
                    <a:pt x="2402" y="2856"/>
                    <a:pt x="2385" y="2868"/>
                    <a:pt x="2366" y="2879"/>
                  </a:cubicBezTo>
                  <a:cubicBezTo>
                    <a:pt x="2346" y="2890"/>
                    <a:pt x="2326" y="2900"/>
                    <a:pt x="2304" y="2909"/>
                  </a:cubicBezTo>
                  <a:cubicBezTo>
                    <a:pt x="2282" y="2918"/>
                    <a:pt x="2259" y="2926"/>
                    <a:pt x="2236" y="2932"/>
                  </a:cubicBezTo>
                  <a:cubicBezTo>
                    <a:pt x="2212" y="2938"/>
                    <a:pt x="2189" y="2943"/>
                    <a:pt x="2166" y="2946"/>
                  </a:cubicBezTo>
                  <a:cubicBezTo>
                    <a:pt x="2166" y="2728"/>
                    <a:pt x="2166" y="2728"/>
                    <a:pt x="2166" y="2728"/>
                  </a:cubicBezTo>
                  <a:cubicBezTo>
                    <a:pt x="2233" y="2708"/>
                    <a:pt x="2297" y="2683"/>
                    <a:pt x="2356" y="2652"/>
                  </a:cubicBezTo>
                  <a:cubicBezTo>
                    <a:pt x="2416" y="2622"/>
                    <a:pt x="2470" y="2588"/>
                    <a:pt x="2518" y="2551"/>
                  </a:cubicBezTo>
                  <a:cubicBezTo>
                    <a:pt x="2674" y="2551"/>
                    <a:pt x="2674" y="2551"/>
                    <a:pt x="2674" y="2551"/>
                  </a:cubicBezTo>
                  <a:cubicBezTo>
                    <a:pt x="2674" y="3753"/>
                    <a:pt x="2674" y="3753"/>
                    <a:pt x="2674" y="3753"/>
                  </a:cubicBezTo>
                  <a:lnTo>
                    <a:pt x="2416" y="3753"/>
                  </a:lnTo>
                  <a:close/>
                  <a:moveTo>
                    <a:pt x="3457" y="2558"/>
                  </a:moveTo>
                  <a:cubicBezTo>
                    <a:pt x="3313" y="2558"/>
                    <a:pt x="3203" y="2612"/>
                    <a:pt x="3127" y="2718"/>
                  </a:cubicBezTo>
                  <a:cubicBezTo>
                    <a:pt x="3052" y="2825"/>
                    <a:pt x="3014" y="2980"/>
                    <a:pt x="3014" y="3184"/>
                  </a:cubicBezTo>
                  <a:cubicBezTo>
                    <a:pt x="3014" y="3577"/>
                    <a:pt x="3154" y="3773"/>
                    <a:pt x="3434" y="3773"/>
                  </a:cubicBezTo>
                  <a:cubicBezTo>
                    <a:pt x="3573" y="3773"/>
                    <a:pt x="3680" y="3720"/>
                    <a:pt x="3754" y="3614"/>
                  </a:cubicBezTo>
                  <a:cubicBezTo>
                    <a:pt x="3829" y="3508"/>
                    <a:pt x="3866" y="3356"/>
                    <a:pt x="3866" y="3157"/>
                  </a:cubicBezTo>
                  <a:cubicBezTo>
                    <a:pt x="3866" y="2758"/>
                    <a:pt x="3730" y="2558"/>
                    <a:pt x="3457" y="2558"/>
                  </a:cubicBezTo>
                  <a:close/>
                  <a:moveTo>
                    <a:pt x="3442" y="3575"/>
                  </a:moveTo>
                  <a:cubicBezTo>
                    <a:pt x="3332" y="3575"/>
                    <a:pt x="3277" y="3442"/>
                    <a:pt x="3277" y="3178"/>
                  </a:cubicBezTo>
                  <a:cubicBezTo>
                    <a:pt x="3277" y="2896"/>
                    <a:pt x="3333" y="2755"/>
                    <a:pt x="3445" y="2755"/>
                  </a:cubicBezTo>
                  <a:cubicBezTo>
                    <a:pt x="3550" y="2755"/>
                    <a:pt x="3602" y="2892"/>
                    <a:pt x="3602" y="3165"/>
                  </a:cubicBezTo>
                  <a:cubicBezTo>
                    <a:pt x="3602" y="3438"/>
                    <a:pt x="3549" y="3575"/>
                    <a:pt x="3442" y="3575"/>
                  </a:cubicBezTo>
                  <a:close/>
                  <a:moveTo>
                    <a:pt x="2492" y="867"/>
                  </a:moveTo>
                  <a:cubicBezTo>
                    <a:pt x="2348" y="867"/>
                    <a:pt x="2238" y="920"/>
                    <a:pt x="2162" y="1027"/>
                  </a:cubicBezTo>
                  <a:cubicBezTo>
                    <a:pt x="2087" y="1134"/>
                    <a:pt x="2049" y="1289"/>
                    <a:pt x="2049" y="1493"/>
                  </a:cubicBezTo>
                  <a:cubicBezTo>
                    <a:pt x="2049" y="1886"/>
                    <a:pt x="2189" y="2082"/>
                    <a:pt x="2468" y="2082"/>
                  </a:cubicBezTo>
                  <a:cubicBezTo>
                    <a:pt x="2608" y="2082"/>
                    <a:pt x="2715" y="2029"/>
                    <a:pt x="2789" y="1923"/>
                  </a:cubicBezTo>
                  <a:cubicBezTo>
                    <a:pt x="2864" y="1817"/>
                    <a:pt x="2901" y="1665"/>
                    <a:pt x="2901" y="1466"/>
                  </a:cubicBezTo>
                  <a:cubicBezTo>
                    <a:pt x="2901" y="1067"/>
                    <a:pt x="2765" y="867"/>
                    <a:pt x="2492" y="867"/>
                  </a:cubicBezTo>
                  <a:close/>
                  <a:moveTo>
                    <a:pt x="2477" y="1884"/>
                  </a:moveTo>
                  <a:cubicBezTo>
                    <a:pt x="2367" y="1884"/>
                    <a:pt x="2312" y="1751"/>
                    <a:pt x="2312" y="1486"/>
                  </a:cubicBezTo>
                  <a:cubicBezTo>
                    <a:pt x="2312" y="1205"/>
                    <a:pt x="2368" y="1064"/>
                    <a:pt x="2480" y="1064"/>
                  </a:cubicBezTo>
                  <a:cubicBezTo>
                    <a:pt x="2585" y="1064"/>
                    <a:pt x="2637" y="1201"/>
                    <a:pt x="2637" y="1474"/>
                  </a:cubicBezTo>
                  <a:cubicBezTo>
                    <a:pt x="2637" y="1747"/>
                    <a:pt x="2584" y="1884"/>
                    <a:pt x="2477" y="1884"/>
                  </a:cubicBezTo>
                  <a:close/>
                  <a:moveTo>
                    <a:pt x="1454" y="4236"/>
                  </a:moveTo>
                  <a:cubicBezTo>
                    <a:pt x="1311" y="4236"/>
                    <a:pt x="1201" y="4289"/>
                    <a:pt x="1125" y="4396"/>
                  </a:cubicBezTo>
                  <a:cubicBezTo>
                    <a:pt x="1050" y="4503"/>
                    <a:pt x="1012" y="4658"/>
                    <a:pt x="1012" y="4862"/>
                  </a:cubicBezTo>
                  <a:cubicBezTo>
                    <a:pt x="1012" y="5254"/>
                    <a:pt x="1152" y="5451"/>
                    <a:pt x="1431" y="5451"/>
                  </a:cubicBezTo>
                  <a:cubicBezTo>
                    <a:pt x="1571" y="5451"/>
                    <a:pt x="1678" y="5398"/>
                    <a:pt x="1752" y="5292"/>
                  </a:cubicBezTo>
                  <a:cubicBezTo>
                    <a:pt x="1827" y="5186"/>
                    <a:pt x="1864" y="5033"/>
                    <a:pt x="1864" y="4835"/>
                  </a:cubicBezTo>
                  <a:cubicBezTo>
                    <a:pt x="1864" y="4436"/>
                    <a:pt x="1728" y="4236"/>
                    <a:pt x="1454" y="4236"/>
                  </a:cubicBezTo>
                  <a:close/>
                  <a:moveTo>
                    <a:pt x="1440" y="5252"/>
                  </a:moveTo>
                  <a:cubicBezTo>
                    <a:pt x="1330" y="5252"/>
                    <a:pt x="1275" y="5120"/>
                    <a:pt x="1275" y="4855"/>
                  </a:cubicBezTo>
                  <a:cubicBezTo>
                    <a:pt x="1275" y="4574"/>
                    <a:pt x="1331" y="4433"/>
                    <a:pt x="1443" y="4433"/>
                  </a:cubicBezTo>
                  <a:cubicBezTo>
                    <a:pt x="1548" y="4433"/>
                    <a:pt x="1600" y="4570"/>
                    <a:pt x="1600" y="4843"/>
                  </a:cubicBezTo>
                  <a:cubicBezTo>
                    <a:pt x="1600" y="5116"/>
                    <a:pt x="1547" y="5252"/>
                    <a:pt x="1440" y="5252"/>
                  </a:cubicBezTo>
                  <a:close/>
                  <a:moveTo>
                    <a:pt x="2491" y="4236"/>
                  </a:moveTo>
                  <a:cubicBezTo>
                    <a:pt x="2348" y="4236"/>
                    <a:pt x="2238" y="4289"/>
                    <a:pt x="2163" y="4396"/>
                  </a:cubicBezTo>
                  <a:cubicBezTo>
                    <a:pt x="2087" y="4503"/>
                    <a:pt x="2049" y="4658"/>
                    <a:pt x="2049" y="4862"/>
                  </a:cubicBezTo>
                  <a:cubicBezTo>
                    <a:pt x="2049" y="5254"/>
                    <a:pt x="2189" y="5451"/>
                    <a:pt x="2469" y="5451"/>
                  </a:cubicBezTo>
                  <a:cubicBezTo>
                    <a:pt x="2608" y="5451"/>
                    <a:pt x="2715" y="5398"/>
                    <a:pt x="2789" y="5292"/>
                  </a:cubicBezTo>
                  <a:cubicBezTo>
                    <a:pt x="2864" y="5186"/>
                    <a:pt x="2901" y="5033"/>
                    <a:pt x="2901" y="4835"/>
                  </a:cubicBezTo>
                  <a:cubicBezTo>
                    <a:pt x="2901" y="4436"/>
                    <a:pt x="2765" y="4236"/>
                    <a:pt x="2491" y="4236"/>
                  </a:cubicBezTo>
                  <a:close/>
                  <a:moveTo>
                    <a:pt x="2477" y="5252"/>
                  </a:moveTo>
                  <a:cubicBezTo>
                    <a:pt x="2367" y="5252"/>
                    <a:pt x="2312" y="5120"/>
                    <a:pt x="2312" y="4855"/>
                  </a:cubicBezTo>
                  <a:cubicBezTo>
                    <a:pt x="2312" y="4574"/>
                    <a:pt x="2368" y="4433"/>
                    <a:pt x="2480" y="4433"/>
                  </a:cubicBezTo>
                  <a:cubicBezTo>
                    <a:pt x="2585" y="4433"/>
                    <a:pt x="2637" y="4570"/>
                    <a:pt x="2637" y="4843"/>
                  </a:cubicBezTo>
                  <a:cubicBezTo>
                    <a:pt x="2637" y="5116"/>
                    <a:pt x="2584" y="5252"/>
                    <a:pt x="2477" y="5252"/>
                  </a:cubicBezTo>
                  <a:close/>
                  <a:moveTo>
                    <a:pt x="3483" y="4229"/>
                  </a:moveTo>
                  <a:cubicBezTo>
                    <a:pt x="3639" y="4229"/>
                    <a:pt x="3639" y="4229"/>
                    <a:pt x="3639" y="4229"/>
                  </a:cubicBezTo>
                  <a:cubicBezTo>
                    <a:pt x="3639" y="5430"/>
                    <a:pt x="3639" y="5430"/>
                    <a:pt x="3639" y="5430"/>
                  </a:cubicBezTo>
                  <a:cubicBezTo>
                    <a:pt x="3381" y="5430"/>
                    <a:pt x="3381" y="5430"/>
                    <a:pt x="3381" y="5430"/>
                  </a:cubicBezTo>
                  <a:cubicBezTo>
                    <a:pt x="3381" y="4521"/>
                    <a:pt x="3381" y="4521"/>
                    <a:pt x="3381" y="4521"/>
                  </a:cubicBezTo>
                  <a:cubicBezTo>
                    <a:pt x="3367" y="4534"/>
                    <a:pt x="3350" y="4545"/>
                    <a:pt x="3331" y="4557"/>
                  </a:cubicBezTo>
                  <a:cubicBezTo>
                    <a:pt x="3311" y="4568"/>
                    <a:pt x="3291" y="4578"/>
                    <a:pt x="3269" y="4587"/>
                  </a:cubicBezTo>
                  <a:cubicBezTo>
                    <a:pt x="3247" y="4596"/>
                    <a:pt x="3224" y="4604"/>
                    <a:pt x="3201" y="4610"/>
                  </a:cubicBezTo>
                  <a:cubicBezTo>
                    <a:pt x="3177" y="4616"/>
                    <a:pt x="3154" y="4621"/>
                    <a:pt x="3131" y="4623"/>
                  </a:cubicBezTo>
                  <a:cubicBezTo>
                    <a:pt x="3131" y="4405"/>
                    <a:pt x="3131" y="4405"/>
                    <a:pt x="3131" y="4405"/>
                  </a:cubicBezTo>
                  <a:cubicBezTo>
                    <a:pt x="3199" y="4386"/>
                    <a:pt x="3262" y="4361"/>
                    <a:pt x="3321" y="4330"/>
                  </a:cubicBezTo>
                  <a:cubicBezTo>
                    <a:pt x="3381" y="4300"/>
                    <a:pt x="3435" y="4266"/>
                    <a:pt x="3483" y="4229"/>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9" name="Group 8"/>
          <p:cNvGrpSpPr/>
          <p:nvPr/>
        </p:nvGrpSpPr>
        <p:grpSpPr>
          <a:xfrm>
            <a:off x="7903515" y="3766577"/>
            <a:ext cx="3698232" cy="3047057"/>
            <a:chOff x="8227032" y="3642028"/>
            <a:chExt cx="3626562" cy="2988006"/>
          </a:xfrm>
        </p:grpSpPr>
        <p:sp>
          <p:nvSpPr>
            <p:cNvPr id="161" name="Oval 160"/>
            <p:cNvSpPr/>
            <p:nvPr/>
          </p:nvSpPr>
          <p:spPr>
            <a:xfrm>
              <a:off x="8963296" y="4025097"/>
              <a:ext cx="2604939" cy="2604937"/>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60" name="TextBox 159"/>
            <p:cNvSpPr txBox="1"/>
            <p:nvPr/>
          </p:nvSpPr>
          <p:spPr>
            <a:xfrm>
              <a:off x="9251615" y="5476216"/>
              <a:ext cx="2025060" cy="941382"/>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Detect threats early with visibility and threat analytics</a:t>
              </a:r>
            </a:p>
          </p:txBody>
        </p:sp>
        <p:sp>
          <p:nvSpPr>
            <p:cNvPr id="278" name="Rectangle 277"/>
            <p:cNvSpPr/>
            <p:nvPr/>
          </p:nvSpPr>
          <p:spPr bwMode="auto">
            <a:xfrm>
              <a:off x="10418920" y="3714748"/>
              <a:ext cx="1434674" cy="43742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Advanced Threat Analytics</a:t>
              </a:r>
            </a:p>
          </p:txBody>
        </p:sp>
        <p:sp>
          <p:nvSpPr>
            <p:cNvPr id="279" name="Oval 278"/>
            <p:cNvSpPr/>
            <p:nvPr/>
          </p:nvSpPr>
          <p:spPr bwMode="auto">
            <a:xfrm>
              <a:off x="9937330" y="3642028"/>
              <a:ext cx="589639" cy="589639"/>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280" name="Picture 279"/>
            <p:cNvPicPr>
              <a:picLocks noChangeAspect="1"/>
            </p:cNvPicPr>
            <p:nvPr/>
          </p:nvPicPr>
          <p:blipFill>
            <a:blip r:embed="rId12"/>
            <a:stretch>
              <a:fillRect/>
            </a:stretch>
          </p:blipFill>
          <p:spPr>
            <a:xfrm>
              <a:off x="10058757" y="3769096"/>
              <a:ext cx="334961" cy="381700"/>
            </a:xfrm>
            <a:prstGeom prst="rect">
              <a:avLst/>
            </a:prstGeom>
          </p:spPr>
        </p:pic>
        <p:grpSp>
          <p:nvGrpSpPr>
            <p:cNvPr id="218" name="Group 217"/>
            <p:cNvGrpSpPr/>
            <p:nvPr/>
          </p:nvGrpSpPr>
          <p:grpSpPr>
            <a:xfrm>
              <a:off x="8227032" y="4862185"/>
              <a:ext cx="792463" cy="1093978"/>
              <a:chOff x="2729739" y="776840"/>
              <a:chExt cx="313864" cy="433282"/>
            </a:xfrm>
          </p:grpSpPr>
          <p:sp>
            <p:nvSpPr>
              <p:cNvPr id="229" name="Freeform 47"/>
              <p:cNvSpPr>
                <a:spLocks noEditPoints="1"/>
              </p:cNvSpPr>
              <p:nvPr/>
            </p:nvSpPr>
            <p:spPr bwMode="auto">
              <a:xfrm>
                <a:off x="2729739" y="776840"/>
                <a:ext cx="313864" cy="420074"/>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56" name="Rectangle 48"/>
              <p:cNvSpPr>
                <a:spLocks noChangeArrowheads="1"/>
              </p:cNvSpPr>
              <p:nvPr/>
            </p:nvSpPr>
            <p:spPr bwMode="auto">
              <a:xfrm>
                <a:off x="2843642" y="1196914"/>
                <a:ext cx="32544" cy="1320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57" name="Rectangle 49"/>
              <p:cNvSpPr>
                <a:spLocks noChangeArrowheads="1"/>
              </p:cNvSpPr>
              <p:nvPr/>
            </p:nvSpPr>
            <p:spPr bwMode="auto">
              <a:xfrm>
                <a:off x="2897156" y="1196914"/>
                <a:ext cx="32544" cy="1320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72" name="Group 271"/>
            <p:cNvGrpSpPr/>
            <p:nvPr/>
          </p:nvGrpSpPr>
          <p:grpSpPr>
            <a:xfrm>
              <a:off x="9484908" y="4411263"/>
              <a:ext cx="1553455" cy="1120741"/>
              <a:chOff x="1239902" y="2635665"/>
              <a:chExt cx="900261" cy="649494"/>
            </a:xfrm>
          </p:grpSpPr>
          <p:grpSp>
            <p:nvGrpSpPr>
              <p:cNvPr id="281" name="Group 280"/>
              <p:cNvGrpSpPr/>
              <p:nvPr/>
            </p:nvGrpSpPr>
            <p:grpSpPr>
              <a:xfrm>
                <a:off x="1239902" y="2860078"/>
                <a:ext cx="273125" cy="180664"/>
                <a:chOff x="2735263" y="1203321"/>
                <a:chExt cx="6724650" cy="4448180"/>
              </a:xfrm>
              <a:solidFill>
                <a:srgbClr val="002050"/>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6"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2" name="Group 281"/>
              <p:cNvGrpSpPr/>
              <p:nvPr/>
            </p:nvGrpSpPr>
            <p:grpSpPr>
              <a:xfrm>
                <a:off x="1545431" y="2635665"/>
                <a:ext cx="273125" cy="180664"/>
                <a:chOff x="2735263" y="1203321"/>
                <a:chExt cx="6724650" cy="4448180"/>
              </a:xfrm>
              <a:solidFill>
                <a:srgbClr val="002050"/>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4"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3" name="Group 282"/>
              <p:cNvGrpSpPr/>
              <p:nvPr/>
            </p:nvGrpSpPr>
            <p:grpSpPr>
              <a:xfrm>
                <a:off x="1867038" y="2860078"/>
                <a:ext cx="273125" cy="180664"/>
                <a:chOff x="2735263" y="1203321"/>
                <a:chExt cx="6724650" cy="4448180"/>
              </a:xfrm>
              <a:solidFill>
                <a:srgbClr val="002050"/>
              </a:solidFill>
            </p:grpSpPr>
            <p:sp>
              <p:nvSpPr>
                <p:cNvPr id="291"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2"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4" name="Group 283"/>
              <p:cNvGrpSpPr/>
              <p:nvPr/>
            </p:nvGrpSpPr>
            <p:grpSpPr>
              <a:xfrm>
                <a:off x="1565345" y="3051768"/>
                <a:ext cx="253211" cy="233391"/>
                <a:chOff x="892941" y="2650701"/>
                <a:chExt cx="253211" cy="233391"/>
              </a:xfrm>
            </p:grpSpPr>
            <p:sp>
              <p:nvSpPr>
                <p:cNvPr id="289" name="Freeform 5"/>
                <p:cNvSpPr>
                  <a:spLocks noEditPoints="1"/>
                </p:cNvSpPr>
                <p:nvPr/>
              </p:nvSpPr>
              <p:spPr bwMode="auto">
                <a:xfrm>
                  <a:off x="946466" y="2695959"/>
                  <a:ext cx="146161" cy="142981"/>
                </a:xfrm>
                <a:custGeom>
                  <a:avLst/>
                  <a:gdLst>
                    <a:gd name="T0" fmla="*/ 522 w 582"/>
                    <a:gd name="T1" fmla="*/ 266 h 569"/>
                    <a:gd name="T2" fmla="*/ 472 w 582"/>
                    <a:gd name="T3" fmla="*/ 270 h 569"/>
                    <a:gd name="T4" fmla="*/ 348 w 582"/>
                    <a:gd name="T5" fmla="*/ 122 h 569"/>
                    <a:gd name="T6" fmla="*/ 359 w 582"/>
                    <a:gd name="T7" fmla="*/ 62 h 569"/>
                    <a:gd name="T8" fmla="*/ 309 w 582"/>
                    <a:gd name="T9" fmla="*/ 12 h 569"/>
                    <a:gd name="T10" fmla="*/ 220 w 582"/>
                    <a:gd name="T11" fmla="*/ 81 h 569"/>
                    <a:gd name="T12" fmla="*/ 233 w 582"/>
                    <a:gd name="T13" fmla="*/ 122 h 569"/>
                    <a:gd name="T14" fmla="*/ 110 w 582"/>
                    <a:gd name="T15" fmla="*/ 270 h 569"/>
                    <a:gd name="T16" fmla="*/ 59 w 582"/>
                    <a:gd name="T17" fmla="*/ 266 h 569"/>
                    <a:gd name="T18" fmla="*/ 11 w 582"/>
                    <a:gd name="T19" fmla="*/ 316 h 569"/>
                    <a:gd name="T20" fmla="*/ 80 w 582"/>
                    <a:gd name="T21" fmla="*/ 405 h 569"/>
                    <a:gd name="T22" fmla="*/ 124 w 582"/>
                    <a:gd name="T23" fmla="*/ 389 h 569"/>
                    <a:gd name="T24" fmla="*/ 225 w 582"/>
                    <a:gd name="T25" fmla="*/ 463 h 569"/>
                    <a:gd name="T26" fmla="*/ 223 w 582"/>
                    <a:gd name="T27" fmla="*/ 511 h 569"/>
                    <a:gd name="T28" fmla="*/ 273 w 582"/>
                    <a:gd name="T29" fmla="*/ 558 h 569"/>
                    <a:gd name="T30" fmla="*/ 361 w 582"/>
                    <a:gd name="T31" fmla="*/ 489 h 569"/>
                    <a:gd name="T32" fmla="*/ 357 w 582"/>
                    <a:gd name="T33" fmla="*/ 463 h 569"/>
                    <a:gd name="T34" fmla="*/ 458 w 582"/>
                    <a:gd name="T35" fmla="*/ 389 h 569"/>
                    <a:gd name="T36" fmla="*/ 502 w 582"/>
                    <a:gd name="T37" fmla="*/ 405 h 569"/>
                    <a:gd name="T38" fmla="*/ 571 w 582"/>
                    <a:gd name="T39" fmla="*/ 316 h 569"/>
                    <a:gd name="T40" fmla="*/ 522 w 582"/>
                    <a:gd name="T41" fmla="*/ 266 h 569"/>
                    <a:gd name="T42" fmla="*/ 137 w 582"/>
                    <a:gd name="T43" fmla="*/ 293 h 569"/>
                    <a:gd name="T44" fmla="*/ 261 w 582"/>
                    <a:gd name="T45" fmla="*/ 145 h 569"/>
                    <a:gd name="T46" fmla="*/ 273 w 582"/>
                    <a:gd name="T47" fmla="*/ 149 h 569"/>
                    <a:gd name="T48" fmla="*/ 273 w 582"/>
                    <a:gd name="T49" fmla="*/ 421 h 569"/>
                    <a:gd name="T50" fmla="*/ 246 w 582"/>
                    <a:gd name="T51" fmla="*/ 434 h 569"/>
                    <a:gd name="T52" fmla="*/ 146 w 582"/>
                    <a:gd name="T53" fmla="*/ 360 h 569"/>
                    <a:gd name="T54" fmla="*/ 150 w 582"/>
                    <a:gd name="T55" fmla="*/ 334 h 569"/>
                    <a:gd name="T56" fmla="*/ 137 w 582"/>
                    <a:gd name="T57" fmla="*/ 293 h 569"/>
                    <a:gd name="T58" fmla="*/ 309 w 582"/>
                    <a:gd name="T59" fmla="*/ 421 h 569"/>
                    <a:gd name="T60" fmla="*/ 309 w 582"/>
                    <a:gd name="T61" fmla="*/ 149 h 569"/>
                    <a:gd name="T62" fmla="*/ 321 w 582"/>
                    <a:gd name="T63" fmla="*/ 145 h 569"/>
                    <a:gd name="T64" fmla="*/ 444 w 582"/>
                    <a:gd name="T65" fmla="*/ 293 h 569"/>
                    <a:gd name="T66" fmla="*/ 431 w 582"/>
                    <a:gd name="T67" fmla="*/ 334 h 569"/>
                    <a:gd name="T68" fmla="*/ 436 w 582"/>
                    <a:gd name="T69" fmla="*/ 360 h 569"/>
                    <a:gd name="T70" fmla="*/ 335 w 582"/>
                    <a:gd name="T71" fmla="*/ 434 h 569"/>
                    <a:gd name="T72" fmla="*/ 309 w 582"/>
                    <a:gd name="T73" fmla="*/ 42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2" h="569">
                      <a:moveTo>
                        <a:pt x="522" y="266"/>
                      </a:moveTo>
                      <a:cubicBezTo>
                        <a:pt x="504" y="261"/>
                        <a:pt x="487" y="263"/>
                        <a:pt x="472" y="270"/>
                      </a:cubicBezTo>
                      <a:cubicBezTo>
                        <a:pt x="348" y="122"/>
                        <a:pt x="348" y="122"/>
                        <a:pt x="348" y="122"/>
                      </a:cubicBezTo>
                      <a:cubicBezTo>
                        <a:pt x="360" y="106"/>
                        <a:pt x="365" y="84"/>
                        <a:pt x="359" y="62"/>
                      </a:cubicBezTo>
                      <a:cubicBezTo>
                        <a:pt x="353" y="38"/>
                        <a:pt x="333" y="18"/>
                        <a:pt x="309" y="12"/>
                      </a:cubicBezTo>
                      <a:cubicBezTo>
                        <a:pt x="262" y="0"/>
                        <a:pt x="220" y="36"/>
                        <a:pt x="220" y="81"/>
                      </a:cubicBezTo>
                      <a:cubicBezTo>
                        <a:pt x="220" y="96"/>
                        <a:pt x="225" y="110"/>
                        <a:pt x="233" y="122"/>
                      </a:cubicBezTo>
                      <a:cubicBezTo>
                        <a:pt x="110" y="270"/>
                        <a:pt x="110" y="270"/>
                        <a:pt x="110" y="270"/>
                      </a:cubicBezTo>
                      <a:cubicBezTo>
                        <a:pt x="95" y="263"/>
                        <a:pt x="78" y="261"/>
                        <a:pt x="59" y="266"/>
                      </a:cubicBezTo>
                      <a:cubicBezTo>
                        <a:pt x="36" y="273"/>
                        <a:pt x="17" y="293"/>
                        <a:pt x="11" y="316"/>
                      </a:cubicBezTo>
                      <a:cubicBezTo>
                        <a:pt x="0" y="363"/>
                        <a:pt x="35" y="405"/>
                        <a:pt x="80" y="405"/>
                      </a:cubicBezTo>
                      <a:cubicBezTo>
                        <a:pt x="97" y="405"/>
                        <a:pt x="112" y="399"/>
                        <a:pt x="124" y="389"/>
                      </a:cubicBezTo>
                      <a:cubicBezTo>
                        <a:pt x="225" y="463"/>
                        <a:pt x="225" y="463"/>
                        <a:pt x="225" y="463"/>
                      </a:cubicBezTo>
                      <a:cubicBezTo>
                        <a:pt x="219" y="477"/>
                        <a:pt x="218" y="494"/>
                        <a:pt x="223" y="511"/>
                      </a:cubicBezTo>
                      <a:cubicBezTo>
                        <a:pt x="231" y="534"/>
                        <a:pt x="250" y="552"/>
                        <a:pt x="273" y="558"/>
                      </a:cubicBezTo>
                      <a:cubicBezTo>
                        <a:pt x="320" y="569"/>
                        <a:pt x="361" y="534"/>
                        <a:pt x="361" y="489"/>
                      </a:cubicBezTo>
                      <a:cubicBezTo>
                        <a:pt x="361" y="480"/>
                        <a:pt x="360" y="471"/>
                        <a:pt x="357" y="463"/>
                      </a:cubicBezTo>
                      <a:cubicBezTo>
                        <a:pt x="458" y="389"/>
                        <a:pt x="458" y="389"/>
                        <a:pt x="458" y="389"/>
                      </a:cubicBezTo>
                      <a:cubicBezTo>
                        <a:pt x="470" y="399"/>
                        <a:pt x="485" y="405"/>
                        <a:pt x="502" y="405"/>
                      </a:cubicBezTo>
                      <a:cubicBezTo>
                        <a:pt x="547" y="405"/>
                        <a:pt x="582" y="363"/>
                        <a:pt x="571" y="316"/>
                      </a:cubicBezTo>
                      <a:cubicBezTo>
                        <a:pt x="565" y="293"/>
                        <a:pt x="546" y="273"/>
                        <a:pt x="522" y="266"/>
                      </a:cubicBezTo>
                      <a:close/>
                      <a:moveTo>
                        <a:pt x="137" y="293"/>
                      </a:moveTo>
                      <a:cubicBezTo>
                        <a:pt x="261" y="145"/>
                        <a:pt x="261" y="145"/>
                        <a:pt x="261" y="145"/>
                      </a:cubicBezTo>
                      <a:cubicBezTo>
                        <a:pt x="267" y="147"/>
                        <a:pt x="267" y="147"/>
                        <a:pt x="273" y="149"/>
                      </a:cubicBezTo>
                      <a:cubicBezTo>
                        <a:pt x="273" y="421"/>
                        <a:pt x="273" y="421"/>
                        <a:pt x="273" y="421"/>
                      </a:cubicBezTo>
                      <a:cubicBezTo>
                        <a:pt x="263" y="423"/>
                        <a:pt x="254" y="428"/>
                        <a:pt x="246" y="434"/>
                      </a:cubicBezTo>
                      <a:cubicBezTo>
                        <a:pt x="146" y="360"/>
                        <a:pt x="146" y="360"/>
                        <a:pt x="146" y="360"/>
                      </a:cubicBezTo>
                      <a:cubicBezTo>
                        <a:pt x="149" y="352"/>
                        <a:pt x="150" y="343"/>
                        <a:pt x="150" y="334"/>
                      </a:cubicBezTo>
                      <a:cubicBezTo>
                        <a:pt x="150" y="319"/>
                        <a:pt x="146" y="305"/>
                        <a:pt x="137" y="293"/>
                      </a:cubicBezTo>
                      <a:close/>
                      <a:moveTo>
                        <a:pt x="309" y="421"/>
                      </a:moveTo>
                      <a:cubicBezTo>
                        <a:pt x="309" y="149"/>
                        <a:pt x="309" y="149"/>
                        <a:pt x="309" y="149"/>
                      </a:cubicBezTo>
                      <a:cubicBezTo>
                        <a:pt x="315" y="147"/>
                        <a:pt x="315" y="147"/>
                        <a:pt x="321" y="145"/>
                      </a:cubicBezTo>
                      <a:cubicBezTo>
                        <a:pt x="444" y="293"/>
                        <a:pt x="444" y="293"/>
                        <a:pt x="444" y="293"/>
                      </a:cubicBezTo>
                      <a:cubicBezTo>
                        <a:pt x="436" y="305"/>
                        <a:pt x="431" y="319"/>
                        <a:pt x="431" y="334"/>
                      </a:cubicBezTo>
                      <a:cubicBezTo>
                        <a:pt x="431" y="343"/>
                        <a:pt x="433" y="352"/>
                        <a:pt x="436" y="360"/>
                      </a:cubicBezTo>
                      <a:cubicBezTo>
                        <a:pt x="335" y="434"/>
                        <a:pt x="335" y="434"/>
                        <a:pt x="335" y="434"/>
                      </a:cubicBezTo>
                      <a:cubicBezTo>
                        <a:pt x="328" y="428"/>
                        <a:pt x="319" y="423"/>
                        <a:pt x="309" y="421"/>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0" name="Freeform 6"/>
                <p:cNvSpPr>
                  <a:spLocks noEditPoints="1"/>
                </p:cNvSpPr>
                <p:nvPr/>
              </p:nvSpPr>
              <p:spPr bwMode="auto">
                <a:xfrm>
                  <a:off x="892941" y="2650701"/>
                  <a:ext cx="253211" cy="233391"/>
                </a:xfrm>
                <a:custGeom>
                  <a:avLst/>
                  <a:gdLst>
                    <a:gd name="T0" fmla="*/ 481 w 1008"/>
                    <a:gd name="T1" fmla="*/ 13 h 929"/>
                    <a:gd name="T2" fmla="*/ 12 w 1008"/>
                    <a:gd name="T3" fmla="*/ 532 h 929"/>
                    <a:gd name="T4" fmla="*/ 16 w 1008"/>
                    <a:gd name="T5" fmla="*/ 577 h 929"/>
                    <a:gd name="T6" fmla="*/ 486 w 1008"/>
                    <a:gd name="T7" fmla="*/ 921 h 929"/>
                    <a:gd name="T8" fmla="*/ 521 w 1008"/>
                    <a:gd name="T9" fmla="*/ 921 h 929"/>
                    <a:gd name="T10" fmla="*/ 991 w 1008"/>
                    <a:gd name="T11" fmla="*/ 577 h 929"/>
                    <a:gd name="T12" fmla="*/ 996 w 1008"/>
                    <a:gd name="T13" fmla="*/ 532 h 929"/>
                    <a:gd name="T14" fmla="*/ 526 w 1008"/>
                    <a:gd name="T15" fmla="*/ 13 h 929"/>
                    <a:gd name="T16" fmla="*/ 481 w 1008"/>
                    <a:gd name="T17" fmla="*/ 13 h 929"/>
                    <a:gd name="T18" fmla="*/ 88 w 1008"/>
                    <a:gd name="T19" fmla="*/ 538 h 929"/>
                    <a:gd name="T20" fmla="*/ 495 w 1008"/>
                    <a:gd name="T21" fmla="*/ 88 h 929"/>
                    <a:gd name="T22" fmla="*/ 512 w 1008"/>
                    <a:gd name="T23" fmla="*/ 88 h 929"/>
                    <a:gd name="T24" fmla="*/ 920 w 1008"/>
                    <a:gd name="T25" fmla="*/ 538 h 929"/>
                    <a:gd name="T26" fmla="*/ 918 w 1008"/>
                    <a:gd name="T27" fmla="*/ 556 h 929"/>
                    <a:gd name="T28" fmla="*/ 511 w 1008"/>
                    <a:gd name="T29" fmla="*/ 854 h 929"/>
                    <a:gd name="T30" fmla="*/ 496 w 1008"/>
                    <a:gd name="T31" fmla="*/ 854 h 929"/>
                    <a:gd name="T32" fmla="*/ 90 w 1008"/>
                    <a:gd name="T33" fmla="*/ 556 h 929"/>
                    <a:gd name="T34" fmla="*/ 88 w 1008"/>
                    <a:gd name="T35" fmla="*/ 538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8" h="929">
                      <a:moveTo>
                        <a:pt x="481" y="13"/>
                      </a:moveTo>
                      <a:cubicBezTo>
                        <a:pt x="12" y="532"/>
                        <a:pt x="12" y="532"/>
                        <a:pt x="12" y="532"/>
                      </a:cubicBezTo>
                      <a:cubicBezTo>
                        <a:pt x="0" y="545"/>
                        <a:pt x="2" y="566"/>
                        <a:pt x="16" y="577"/>
                      </a:cubicBezTo>
                      <a:cubicBezTo>
                        <a:pt x="486" y="921"/>
                        <a:pt x="486" y="921"/>
                        <a:pt x="486" y="921"/>
                      </a:cubicBezTo>
                      <a:cubicBezTo>
                        <a:pt x="496" y="929"/>
                        <a:pt x="511" y="929"/>
                        <a:pt x="521" y="921"/>
                      </a:cubicBezTo>
                      <a:cubicBezTo>
                        <a:pt x="991" y="577"/>
                        <a:pt x="991" y="577"/>
                        <a:pt x="991" y="577"/>
                      </a:cubicBezTo>
                      <a:cubicBezTo>
                        <a:pt x="1006" y="566"/>
                        <a:pt x="1008" y="545"/>
                        <a:pt x="996" y="532"/>
                      </a:cubicBezTo>
                      <a:cubicBezTo>
                        <a:pt x="526" y="13"/>
                        <a:pt x="526" y="13"/>
                        <a:pt x="526" y="13"/>
                      </a:cubicBezTo>
                      <a:cubicBezTo>
                        <a:pt x="514" y="0"/>
                        <a:pt x="493" y="0"/>
                        <a:pt x="481" y="13"/>
                      </a:cubicBezTo>
                      <a:close/>
                      <a:moveTo>
                        <a:pt x="88" y="538"/>
                      </a:moveTo>
                      <a:cubicBezTo>
                        <a:pt x="495" y="88"/>
                        <a:pt x="495" y="88"/>
                        <a:pt x="495" y="88"/>
                      </a:cubicBezTo>
                      <a:cubicBezTo>
                        <a:pt x="499" y="83"/>
                        <a:pt x="508" y="83"/>
                        <a:pt x="512" y="88"/>
                      </a:cubicBezTo>
                      <a:cubicBezTo>
                        <a:pt x="920" y="538"/>
                        <a:pt x="920" y="538"/>
                        <a:pt x="920" y="538"/>
                      </a:cubicBezTo>
                      <a:cubicBezTo>
                        <a:pt x="924" y="543"/>
                        <a:pt x="924" y="551"/>
                        <a:pt x="918" y="556"/>
                      </a:cubicBezTo>
                      <a:cubicBezTo>
                        <a:pt x="511" y="854"/>
                        <a:pt x="511" y="854"/>
                        <a:pt x="511" y="854"/>
                      </a:cubicBezTo>
                      <a:cubicBezTo>
                        <a:pt x="506" y="857"/>
                        <a:pt x="501" y="857"/>
                        <a:pt x="496" y="854"/>
                      </a:cubicBezTo>
                      <a:cubicBezTo>
                        <a:pt x="90" y="556"/>
                        <a:pt x="90" y="556"/>
                        <a:pt x="90" y="556"/>
                      </a:cubicBezTo>
                      <a:cubicBezTo>
                        <a:pt x="84" y="551"/>
                        <a:pt x="83" y="543"/>
                        <a:pt x="88" y="538"/>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cxnSp>
            <p:nvCxnSpPr>
              <p:cNvPr id="285" name="Straight Arrow Connector 284"/>
              <p:cNvCxnSpPr/>
              <p:nvPr/>
            </p:nvCxnSpPr>
            <p:spPr>
              <a:xfrm flipH="1">
                <a:off x="1376464" y="2703197"/>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rot="16200000" flipH="1">
                <a:off x="1865129" y="2699135"/>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1376464" y="3065155"/>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a:off x="1865129" y="3061093"/>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pic>
        <p:nvPicPr>
          <p:cNvPr id="110" name="Picture 10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96497" y="1764807"/>
            <a:ext cx="868775" cy="868774"/>
          </a:xfrm>
          <a:prstGeom prst="rect">
            <a:avLst/>
          </a:prstGeom>
        </p:spPr>
      </p:pic>
      <p:sp>
        <p:nvSpPr>
          <p:cNvPr id="6" name="Rectangle 5"/>
          <p:cNvSpPr/>
          <p:nvPr/>
        </p:nvSpPr>
        <p:spPr bwMode="auto">
          <a:xfrm>
            <a:off x="2584865" y="2195216"/>
            <a:ext cx="2624227" cy="62859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23" rIns="0" bIns="46623"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a:gradFill>
                <a:gsLst>
                  <a:gs pos="5439">
                    <a:srgbClr val="F8F8F8"/>
                  </a:gs>
                  <a:gs pos="10000">
                    <a:srgbClr val="F8F8F8"/>
                  </a:gs>
                </a:gsLst>
                <a:lin ang="5400000" scaled="0"/>
              </a:gradFill>
            </a:endParaRPr>
          </a:p>
        </p:txBody>
      </p:sp>
      <p:sp>
        <p:nvSpPr>
          <p:cNvPr id="223" name="TextBox 222"/>
          <p:cNvSpPr txBox="1"/>
          <p:nvPr/>
        </p:nvSpPr>
        <p:spPr>
          <a:xfrm>
            <a:off x="9486002" y="2247817"/>
            <a:ext cx="2512785" cy="1077762"/>
          </a:xfrm>
          <a:prstGeom prst="rect">
            <a:avLst/>
          </a:prstGeom>
          <a:noFill/>
        </p:spPr>
        <p:txBody>
          <a:bodyPr wrap="square" lIns="254275" tIns="203420" rIns="254275" bIns="203420" rtlCol="0">
            <a:spAutoFit/>
          </a:bodyPr>
          <a:lstStyle/>
          <a:p>
            <a:pPr algn="ctr" defTabSz="1271201">
              <a:lnSpc>
                <a:spcPts val="1697"/>
              </a:lnSpc>
              <a:defRPr/>
            </a:pPr>
            <a:r>
              <a:rPr lang="en-US" sz="1391" kern="0">
                <a:solidFill>
                  <a:srgbClr val="0078D7"/>
                </a:solidFill>
                <a:latin typeface="Segoe UI"/>
                <a:ea typeface="Segoe UI" panose="020B0502040204020203" pitchFamily="34" charset="0"/>
                <a:cs typeface="Segoe UI" panose="020B0502040204020203" pitchFamily="34" charset="0"/>
              </a:rPr>
              <a:t>Extend enterprise-grade security to your cloud and SaaS apps </a:t>
            </a:r>
          </a:p>
        </p:txBody>
      </p:sp>
      <p:grpSp>
        <p:nvGrpSpPr>
          <p:cNvPr id="8" name="Group 7"/>
          <p:cNvGrpSpPr/>
          <p:nvPr/>
        </p:nvGrpSpPr>
        <p:grpSpPr>
          <a:xfrm>
            <a:off x="551221" y="3245802"/>
            <a:ext cx="2730472" cy="3488667"/>
            <a:chOff x="377233" y="2384258"/>
            <a:chExt cx="2677556" cy="3421058"/>
          </a:xfrm>
        </p:grpSpPr>
        <p:sp>
          <p:nvSpPr>
            <p:cNvPr id="153" name="Rectangle 152"/>
            <p:cNvSpPr/>
            <p:nvPr/>
          </p:nvSpPr>
          <p:spPr bwMode="auto">
            <a:xfrm>
              <a:off x="1887470" y="2446344"/>
              <a:ext cx="868968" cy="43742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Intune</a:t>
              </a:r>
            </a:p>
          </p:txBody>
        </p:sp>
        <p:sp>
          <p:nvSpPr>
            <p:cNvPr id="154" name="Oval 153"/>
            <p:cNvSpPr/>
            <p:nvPr/>
          </p:nvSpPr>
          <p:spPr>
            <a:xfrm>
              <a:off x="377233" y="2818206"/>
              <a:ext cx="2677556" cy="2677556"/>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55" name="TextBox 154"/>
            <p:cNvSpPr txBox="1"/>
            <p:nvPr/>
          </p:nvSpPr>
          <p:spPr>
            <a:xfrm>
              <a:off x="715231" y="4219506"/>
              <a:ext cx="2074561" cy="761871"/>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Protect your users, devices, and apps</a:t>
              </a:r>
            </a:p>
          </p:txBody>
        </p:sp>
        <p:sp>
          <p:nvSpPr>
            <p:cNvPr id="156" name="Oval 155"/>
            <p:cNvSpPr/>
            <p:nvPr/>
          </p:nvSpPr>
          <p:spPr bwMode="auto">
            <a:xfrm>
              <a:off x="1435586" y="2384258"/>
              <a:ext cx="589639" cy="589639"/>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57" name="Picture 156"/>
            <p:cNvPicPr>
              <a:picLocks noChangeAspect="1"/>
            </p:cNvPicPr>
            <p:nvPr/>
          </p:nvPicPr>
          <p:blipFill>
            <a:blip r:embed="rId12"/>
            <a:stretch>
              <a:fillRect/>
            </a:stretch>
          </p:blipFill>
          <p:spPr>
            <a:xfrm>
              <a:off x="1557012" y="2511326"/>
              <a:ext cx="334961" cy="381700"/>
            </a:xfrm>
            <a:prstGeom prst="rect">
              <a:avLst/>
            </a:prstGeom>
          </p:spPr>
        </p:pic>
        <p:grpSp>
          <p:nvGrpSpPr>
            <p:cNvPr id="158" name="Group 157"/>
            <p:cNvGrpSpPr/>
            <p:nvPr/>
          </p:nvGrpSpPr>
          <p:grpSpPr>
            <a:xfrm>
              <a:off x="955649" y="4895395"/>
              <a:ext cx="1562158" cy="909921"/>
              <a:chOff x="3508260" y="3926618"/>
              <a:chExt cx="711355" cy="414347"/>
            </a:xfrm>
          </p:grpSpPr>
          <p:sp>
            <p:nvSpPr>
              <p:cNvPr id="159" name="Freeform 10"/>
              <p:cNvSpPr>
                <a:spLocks/>
              </p:cNvSpPr>
              <p:nvPr/>
            </p:nvSpPr>
            <p:spPr bwMode="auto">
              <a:xfrm>
                <a:off x="3916787" y="3947862"/>
                <a:ext cx="302828" cy="3241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62" name="Freeform 10"/>
              <p:cNvSpPr>
                <a:spLocks/>
              </p:cNvSpPr>
              <p:nvPr/>
            </p:nvSpPr>
            <p:spPr bwMode="auto">
              <a:xfrm>
                <a:off x="3508260" y="3947862"/>
                <a:ext cx="302828" cy="3241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63" name="Freeform 10"/>
              <p:cNvSpPr>
                <a:spLocks/>
              </p:cNvSpPr>
              <p:nvPr/>
            </p:nvSpPr>
            <p:spPr bwMode="auto">
              <a:xfrm>
                <a:off x="3675587" y="3926618"/>
                <a:ext cx="387151" cy="414347"/>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w="19050">
                <a:solidFill>
                  <a:schemeClr val="bg1"/>
                </a:solid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165" name="Group 164"/>
            <p:cNvGrpSpPr/>
            <p:nvPr/>
          </p:nvGrpSpPr>
          <p:grpSpPr>
            <a:xfrm>
              <a:off x="858289" y="3324830"/>
              <a:ext cx="1616856" cy="950635"/>
              <a:chOff x="5475288" y="2840836"/>
              <a:chExt cx="1293994" cy="760807"/>
            </a:xfrm>
          </p:grpSpPr>
          <p:grpSp>
            <p:nvGrpSpPr>
              <p:cNvPr id="166" name="Group 165"/>
              <p:cNvGrpSpPr>
                <a:grpSpLocks noChangeAspect="1"/>
              </p:cNvGrpSpPr>
              <p:nvPr/>
            </p:nvGrpSpPr>
            <p:grpSpPr>
              <a:xfrm>
                <a:off x="6085784" y="3206876"/>
                <a:ext cx="274320" cy="281750"/>
                <a:chOff x="3289504" y="3713819"/>
                <a:chExt cx="165633" cy="170119"/>
              </a:xfrm>
            </p:grpSpPr>
            <p:sp>
              <p:nvSpPr>
                <p:cNvPr id="178" name="Rounded Rectangle 177"/>
                <p:cNvSpPr/>
                <p:nvPr/>
              </p:nvSpPr>
              <p:spPr bwMode="auto">
                <a:xfrm>
                  <a:off x="3289504" y="3713819"/>
                  <a:ext cx="165633" cy="170119"/>
                </a:xfrm>
                <a:prstGeom prst="roundRect">
                  <a:avLst/>
                </a:prstGeom>
                <a:solidFill>
                  <a:srgbClr val="0073B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9" name="Picture 178"/>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310990" y="3732343"/>
                  <a:ext cx="131735" cy="131735"/>
                </a:xfrm>
                <a:prstGeom prst="rect">
                  <a:avLst/>
                </a:prstGeom>
              </p:spPr>
            </p:pic>
          </p:grpSp>
          <p:grpSp>
            <p:nvGrpSpPr>
              <p:cNvPr id="167" name="Group 166"/>
              <p:cNvGrpSpPr>
                <a:grpSpLocks noChangeAspect="1"/>
              </p:cNvGrpSpPr>
              <p:nvPr/>
            </p:nvGrpSpPr>
            <p:grpSpPr>
              <a:xfrm>
                <a:off x="5642213" y="2897161"/>
                <a:ext cx="274320" cy="262491"/>
                <a:chOff x="3484141" y="3827416"/>
                <a:chExt cx="170956" cy="163584"/>
              </a:xfrm>
            </p:grpSpPr>
            <p:sp>
              <p:nvSpPr>
                <p:cNvPr id="176" name="Rounded Rectangle 175"/>
                <p:cNvSpPr/>
                <p:nvPr/>
              </p:nvSpPr>
              <p:spPr bwMode="auto">
                <a:xfrm>
                  <a:off x="3484141" y="3827416"/>
                  <a:ext cx="170956" cy="163584"/>
                </a:xfrm>
                <a:prstGeom prst="roundRect">
                  <a:avLst/>
                </a:prstGeom>
                <a:solidFill>
                  <a:srgbClr val="2D5DA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7" name="Picture 17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500772" y="3847787"/>
                  <a:ext cx="135969" cy="126675"/>
                </a:xfrm>
                <a:prstGeom prst="rect">
                  <a:avLst/>
                </a:prstGeom>
              </p:spPr>
            </p:pic>
          </p:grpSp>
          <p:grpSp>
            <p:nvGrpSpPr>
              <p:cNvPr id="168" name="Group 167"/>
              <p:cNvGrpSpPr>
                <a:grpSpLocks noChangeAspect="1"/>
              </p:cNvGrpSpPr>
              <p:nvPr/>
            </p:nvGrpSpPr>
            <p:grpSpPr>
              <a:xfrm>
                <a:off x="6494962" y="2897162"/>
                <a:ext cx="274320" cy="262490"/>
                <a:chOff x="3681450" y="3709668"/>
                <a:chExt cx="169966" cy="162636"/>
              </a:xfrm>
            </p:grpSpPr>
            <p:sp>
              <p:nvSpPr>
                <p:cNvPr id="174" name="Rounded Rectangle 173"/>
                <p:cNvSpPr/>
                <p:nvPr/>
              </p:nvSpPr>
              <p:spPr bwMode="auto">
                <a:xfrm>
                  <a:off x="3681450" y="3709668"/>
                  <a:ext cx="169966" cy="162636"/>
                </a:xfrm>
                <a:prstGeom prst="roundRect">
                  <a:avLst/>
                </a:prstGeom>
                <a:solidFill>
                  <a:srgbClr val="247D4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5" name="Picture 174"/>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698394" y="3727125"/>
                  <a:ext cx="135181" cy="125940"/>
                </a:xfrm>
                <a:prstGeom prst="rect">
                  <a:avLst/>
                </a:prstGeom>
              </p:spPr>
            </p:pic>
          </p:grpSp>
          <p:sp>
            <p:nvSpPr>
              <p:cNvPr id="169" name="Freeform 5"/>
              <p:cNvSpPr>
                <a:spLocks noEditPoints="1"/>
              </p:cNvSpPr>
              <p:nvPr/>
            </p:nvSpPr>
            <p:spPr bwMode="auto">
              <a:xfrm>
                <a:off x="6562735" y="3236169"/>
                <a:ext cx="204365" cy="365474"/>
              </a:xfrm>
              <a:custGeom>
                <a:avLst/>
                <a:gdLst>
                  <a:gd name="T0" fmla="*/ 958 w 1039"/>
                  <a:gd name="T1" fmla="*/ 0 h 1861"/>
                  <a:gd name="T2" fmla="*/ 80 w 1039"/>
                  <a:gd name="T3" fmla="*/ 0 h 1861"/>
                  <a:gd name="T4" fmla="*/ 0 w 1039"/>
                  <a:gd name="T5" fmla="*/ 81 h 1861"/>
                  <a:gd name="T6" fmla="*/ 0 w 1039"/>
                  <a:gd name="T7" fmla="*/ 90 h 1861"/>
                  <a:gd name="T8" fmla="*/ 0 w 1039"/>
                  <a:gd name="T9" fmla="*/ 1772 h 1861"/>
                  <a:gd name="T10" fmla="*/ 0 w 1039"/>
                  <a:gd name="T11" fmla="*/ 1781 h 1861"/>
                  <a:gd name="T12" fmla="*/ 80 w 1039"/>
                  <a:gd name="T13" fmla="*/ 1861 h 1861"/>
                  <a:gd name="T14" fmla="*/ 958 w 1039"/>
                  <a:gd name="T15" fmla="*/ 1861 h 1861"/>
                  <a:gd name="T16" fmla="*/ 1039 w 1039"/>
                  <a:gd name="T17" fmla="*/ 1781 h 1861"/>
                  <a:gd name="T18" fmla="*/ 1039 w 1039"/>
                  <a:gd name="T19" fmla="*/ 1772 h 1861"/>
                  <a:gd name="T20" fmla="*/ 1039 w 1039"/>
                  <a:gd name="T21" fmla="*/ 90 h 1861"/>
                  <a:gd name="T22" fmla="*/ 1039 w 1039"/>
                  <a:gd name="T23" fmla="*/ 81 h 1861"/>
                  <a:gd name="T24" fmla="*/ 958 w 1039"/>
                  <a:gd name="T25" fmla="*/ 0 h 1861"/>
                  <a:gd name="T26" fmla="*/ 985 w 1039"/>
                  <a:gd name="T27" fmla="*/ 1558 h 1861"/>
                  <a:gd name="T28" fmla="*/ 53 w 1039"/>
                  <a:gd name="T29" fmla="*/ 1558 h 1861"/>
                  <a:gd name="T30" fmla="*/ 53 w 1039"/>
                  <a:gd name="T31" fmla="*/ 170 h 1861"/>
                  <a:gd name="T32" fmla="*/ 985 w 1039"/>
                  <a:gd name="T33" fmla="*/ 170 h 1861"/>
                  <a:gd name="T34" fmla="*/ 985 w 1039"/>
                  <a:gd name="T35" fmla="*/ 155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9" h="1861">
                    <a:moveTo>
                      <a:pt x="958" y="0"/>
                    </a:moveTo>
                    <a:cubicBezTo>
                      <a:pt x="80" y="0"/>
                      <a:pt x="80" y="0"/>
                      <a:pt x="80" y="0"/>
                    </a:cubicBezTo>
                    <a:cubicBezTo>
                      <a:pt x="36" y="0"/>
                      <a:pt x="0" y="37"/>
                      <a:pt x="0" y="81"/>
                    </a:cubicBezTo>
                    <a:cubicBezTo>
                      <a:pt x="0" y="90"/>
                      <a:pt x="0" y="90"/>
                      <a:pt x="0" y="90"/>
                    </a:cubicBezTo>
                    <a:cubicBezTo>
                      <a:pt x="0" y="1772"/>
                      <a:pt x="0" y="1772"/>
                      <a:pt x="0" y="1772"/>
                    </a:cubicBezTo>
                    <a:cubicBezTo>
                      <a:pt x="0" y="1781"/>
                      <a:pt x="0" y="1781"/>
                      <a:pt x="0" y="1781"/>
                    </a:cubicBezTo>
                    <a:cubicBezTo>
                      <a:pt x="0" y="1825"/>
                      <a:pt x="36" y="1861"/>
                      <a:pt x="80" y="1861"/>
                    </a:cubicBezTo>
                    <a:cubicBezTo>
                      <a:pt x="958" y="1861"/>
                      <a:pt x="958" y="1861"/>
                      <a:pt x="958" y="1861"/>
                    </a:cubicBezTo>
                    <a:cubicBezTo>
                      <a:pt x="1003" y="1861"/>
                      <a:pt x="1039" y="1825"/>
                      <a:pt x="1039" y="1781"/>
                    </a:cubicBezTo>
                    <a:cubicBezTo>
                      <a:pt x="1039" y="1772"/>
                      <a:pt x="1039" y="1772"/>
                      <a:pt x="1039" y="1772"/>
                    </a:cubicBezTo>
                    <a:cubicBezTo>
                      <a:pt x="1039" y="90"/>
                      <a:pt x="1039" y="90"/>
                      <a:pt x="1039" y="90"/>
                    </a:cubicBezTo>
                    <a:cubicBezTo>
                      <a:pt x="1039" y="81"/>
                      <a:pt x="1039" y="81"/>
                      <a:pt x="1039" y="81"/>
                    </a:cubicBezTo>
                    <a:cubicBezTo>
                      <a:pt x="1039" y="36"/>
                      <a:pt x="1003" y="0"/>
                      <a:pt x="958" y="0"/>
                    </a:cubicBezTo>
                    <a:close/>
                    <a:moveTo>
                      <a:pt x="985" y="1558"/>
                    </a:moveTo>
                    <a:cubicBezTo>
                      <a:pt x="53" y="1558"/>
                      <a:pt x="53" y="1558"/>
                      <a:pt x="53" y="1558"/>
                    </a:cubicBezTo>
                    <a:cubicBezTo>
                      <a:pt x="53" y="170"/>
                      <a:pt x="53" y="170"/>
                      <a:pt x="53" y="170"/>
                    </a:cubicBezTo>
                    <a:cubicBezTo>
                      <a:pt x="985" y="170"/>
                      <a:pt x="985" y="170"/>
                      <a:pt x="985" y="170"/>
                    </a:cubicBezTo>
                    <a:lnTo>
                      <a:pt x="985" y="1558"/>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70" name="Freeform 31"/>
              <p:cNvSpPr>
                <a:spLocks noEditPoints="1"/>
              </p:cNvSpPr>
              <p:nvPr/>
            </p:nvSpPr>
            <p:spPr bwMode="auto">
              <a:xfrm>
                <a:off x="6013525" y="2840836"/>
                <a:ext cx="384445" cy="257784"/>
              </a:xfrm>
              <a:custGeom>
                <a:avLst/>
                <a:gdLst>
                  <a:gd name="T0" fmla="*/ 1937 w 2004"/>
                  <a:gd name="T1" fmla="*/ 0 h 1343"/>
                  <a:gd name="T2" fmla="*/ 68 w 2004"/>
                  <a:gd name="T3" fmla="*/ 0 h 1343"/>
                  <a:gd name="T4" fmla="*/ 0 w 2004"/>
                  <a:gd name="T5" fmla="*/ 67 h 1343"/>
                  <a:gd name="T6" fmla="*/ 0 w 2004"/>
                  <a:gd name="T7" fmla="*/ 1276 h 1343"/>
                  <a:gd name="T8" fmla="*/ 68 w 2004"/>
                  <a:gd name="T9" fmla="*/ 1343 h 1343"/>
                  <a:gd name="T10" fmla="*/ 1937 w 2004"/>
                  <a:gd name="T11" fmla="*/ 1343 h 1343"/>
                  <a:gd name="T12" fmla="*/ 2004 w 2004"/>
                  <a:gd name="T13" fmla="*/ 1276 h 1343"/>
                  <a:gd name="T14" fmla="*/ 2004 w 2004"/>
                  <a:gd name="T15" fmla="*/ 67 h 1343"/>
                  <a:gd name="T16" fmla="*/ 1937 w 2004"/>
                  <a:gd name="T17" fmla="*/ 0 h 1343"/>
                  <a:gd name="T18" fmla="*/ 1870 w 2004"/>
                  <a:gd name="T19" fmla="*/ 1201 h 1343"/>
                  <a:gd name="T20" fmla="*/ 132 w 2004"/>
                  <a:gd name="T21" fmla="*/ 1201 h 1343"/>
                  <a:gd name="T22" fmla="*/ 132 w 2004"/>
                  <a:gd name="T23" fmla="*/ 137 h 1343"/>
                  <a:gd name="T24" fmla="*/ 1870 w 2004"/>
                  <a:gd name="T25" fmla="*/ 137 h 1343"/>
                  <a:gd name="T26" fmla="*/ 1870 w 2004"/>
                  <a:gd name="T27" fmla="*/ 120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4" h="1343">
                    <a:moveTo>
                      <a:pt x="1937" y="0"/>
                    </a:moveTo>
                    <a:cubicBezTo>
                      <a:pt x="68" y="0"/>
                      <a:pt x="68" y="0"/>
                      <a:pt x="68" y="0"/>
                    </a:cubicBezTo>
                    <a:cubicBezTo>
                      <a:pt x="34" y="0"/>
                      <a:pt x="0" y="27"/>
                      <a:pt x="0" y="67"/>
                    </a:cubicBezTo>
                    <a:cubicBezTo>
                      <a:pt x="0" y="1229"/>
                      <a:pt x="0" y="1276"/>
                      <a:pt x="0" y="1276"/>
                    </a:cubicBezTo>
                    <a:cubicBezTo>
                      <a:pt x="0" y="1316"/>
                      <a:pt x="34" y="1343"/>
                      <a:pt x="68" y="1343"/>
                    </a:cubicBezTo>
                    <a:cubicBezTo>
                      <a:pt x="1937" y="1343"/>
                      <a:pt x="1937" y="1343"/>
                      <a:pt x="1937" y="1343"/>
                    </a:cubicBezTo>
                    <a:cubicBezTo>
                      <a:pt x="1977" y="1343"/>
                      <a:pt x="2004" y="1316"/>
                      <a:pt x="2004" y="1276"/>
                    </a:cubicBezTo>
                    <a:cubicBezTo>
                      <a:pt x="2004" y="114"/>
                      <a:pt x="2004" y="67"/>
                      <a:pt x="2004" y="67"/>
                    </a:cubicBezTo>
                    <a:cubicBezTo>
                      <a:pt x="2004" y="27"/>
                      <a:pt x="1977" y="0"/>
                      <a:pt x="1937" y="0"/>
                    </a:cubicBezTo>
                    <a:close/>
                    <a:moveTo>
                      <a:pt x="1870" y="1201"/>
                    </a:moveTo>
                    <a:cubicBezTo>
                      <a:pt x="132" y="1201"/>
                      <a:pt x="132" y="1201"/>
                      <a:pt x="132" y="1201"/>
                    </a:cubicBezTo>
                    <a:cubicBezTo>
                      <a:pt x="132" y="137"/>
                      <a:pt x="132" y="137"/>
                      <a:pt x="132" y="137"/>
                    </a:cubicBezTo>
                    <a:cubicBezTo>
                      <a:pt x="1870" y="137"/>
                      <a:pt x="1870" y="137"/>
                      <a:pt x="1870" y="137"/>
                    </a:cubicBezTo>
                    <a:lnTo>
                      <a:pt x="1870" y="1201"/>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nvGrpSpPr>
              <p:cNvPr id="171" name="Group 170"/>
              <p:cNvGrpSpPr/>
              <p:nvPr/>
            </p:nvGrpSpPr>
            <p:grpSpPr>
              <a:xfrm>
                <a:off x="5475288" y="3255361"/>
                <a:ext cx="535038" cy="295640"/>
                <a:chOff x="12493625" y="-298450"/>
                <a:chExt cx="10480675" cy="5791201"/>
              </a:xfrm>
              <a:solidFill>
                <a:srgbClr val="002050"/>
              </a:solidFill>
            </p:grpSpPr>
            <p:sp>
              <p:nvSpPr>
                <p:cNvPr id="172" name="Freeform 5"/>
                <p:cNvSpPr>
                  <a:spLocks noEditPoints="1"/>
                </p:cNvSpPr>
                <p:nvPr/>
              </p:nvSpPr>
              <p:spPr bwMode="auto">
                <a:xfrm>
                  <a:off x="13830300" y="-298450"/>
                  <a:ext cx="7831138" cy="5257800"/>
                </a:xfrm>
                <a:custGeom>
                  <a:avLst/>
                  <a:gdLst>
                    <a:gd name="T0" fmla="*/ 70 w 2086"/>
                    <a:gd name="T1" fmla="*/ 1399 h 1399"/>
                    <a:gd name="T2" fmla="*/ 2017 w 2086"/>
                    <a:gd name="T3" fmla="*/ 1399 h 1399"/>
                    <a:gd name="T4" fmla="*/ 2086 w 2086"/>
                    <a:gd name="T5" fmla="*/ 1329 h 1399"/>
                    <a:gd name="T6" fmla="*/ 2086 w 2086"/>
                    <a:gd name="T7" fmla="*/ 70 h 1399"/>
                    <a:gd name="T8" fmla="*/ 2017 w 2086"/>
                    <a:gd name="T9" fmla="*/ 0 h 1399"/>
                    <a:gd name="T10" fmla="*/ 70 w 2086"/>
                    <a:gd name="T11" fmla="*/ 0 h 1399"/>
                    <a:gd name="T12" fmla="*/ 0 w 2086"/>
                    <a:gd name="T13" fmla="*/ 70 h 1399"/>
                    <a:gd name="T14" fmla="*/ 0 w 2086"/>
                    <a:gd name="T15" fmla="*/ 1329 h 1399"/>
                    <a:gd name="T16" fmla="*/ 70 w 2086"/>
                    <a:gd name="T17" fmla="*/ 1399 h 1399"/>
                    <a:gd name="T18" fmla="*/ 137 w 2086"/>
                    <a:gd name="T19" fmla="*/ 143 h 1399"/>
                    <a:gd name="T20" fmla="*/ 1948 w 2086"/>
                    <a:gd name="T21" fmla="*/ 143 h 1399"/>
                    <a:gd name="T22" fmla="*/ 1948 w 2086"/>
                    <a:gd name="T23" fmla="*/ 1251 h 1399"/>
                    <a:gd name="T24" fmla="*/ 137 w 2086"/>
                    <a:gd name="T25" fmla="*/ 1251 h 1399"/>
                    <a:gd name="T26" fmla="*/ 137 w 2086"/>
                    <a:gd name="T27" fmla="*/ 143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6" h="1399">
                      <a:moveTo>
                        <a:pt x="70" y="1399"/>
                      </a:moveTo>
                      <a:cubicBezTo>
                        <a:pt x="2017" y="1399"/>
                        <a:pt x="2017" y="1399"/>
                        <a:pt x="2017" y="1399"/>
                      </a:cubicBezTo>
                      <a:cubicBezTo>
                        <a:pt x="2058" y="1399"/>
                        <a:pt x="2086" y="1371"/>
                        <a:pt x="2086" y="1329"/>
                      </a:cubicBezTo>
                      <a:cubicBezTo>
                        <a:pt x="2086" y="119"/>
                        <a:pt x="2086" y="70"/>
                        <a:pt x="2086" y="70"/>
                      </a:cubicBezTo>
                      <a:cubicBezTo>
                        <a:pt x="2086" y="28"/>
                        <a:pt x="2058" y="0"/>
                        <a:pt x="2017" y="0"/>
                      </a:cubicBezTo>
                      <a:cubicBezTo>
                        <a:pt x="70" y="0"/>
                        <a:pt x="70" y="0"/>
                        <a:pt x="70" y="0"/>
                      </a:cubicBezTo>
                      <a:cubicBezTo>
                        <a:pt x="35" y="0"/>
                        <a:pt x="0" y="28"/>
                        <a:pt x="0" y="70"/>
                      </a:cubicBezTo>
                      <a:cubicBezTo>
                        <a:pt x="0" y="1280"/>
                        <a:pt x="0" y="1329"/>
                        <a:pt x="0" y="1329"/>
                      </a:cubicBezTo>
                      <a:cubicBezTo>
                        <a:pt x="0" y="1371"/>
                        <a:pt x="35" y="1399"/>
                        <a:pt x="70" y="1399"/>
                      </a:cubicBezTo>
                      <a:close/>
                      <a:moveTo>
                        <a:pt x="137" y="143"/>
                      </a:moveTo>
                      <a:cubicBezTo>
                        <a:pt x="1948" y="143"/>
                        <a:pt x="1948" y="143"/>
                        <a:pt x="1948" y="143"/>
                      </a:cubicBezTo>
                      <a:cubicBezTo>
                        <a:pt x="1948" y="1251"/>
                        <a:pt x="1948" y="1251"/>
                        <a:pt x="1948" y="1251"/>
                      </a:cubicBezTo>
                      <a:cubicBezTo>
                        <a:pt x="137" y="1251"/>
                        <a:pt x="137" y="1251"/>
                        <a:pt x="137" y="1251"/>
                      </a:cubicBezTo>
                      <a:lnTo>
                        <a:pt x="137"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73" name="Freeform 6"/>
                <p:cNvSpPr>
                  <a:spLocks/>
                </p:cNvSpPr>
                <p:nvPr/>
              </p:nvSpPr>
              <p:spPr bwMode="auto">
                <a:xfrm>
                  <a:off x="12493625" y="5075238"/>
                  <a:ext cx="10480675" cy="417513"/>
                </a:xfrm>
                <a:custGeom>
                  <a:avLst/>
                  <a:gdLst>
                    <a:gd name="T0" fmla="*/ 0 w 2792"/>
                    <a:gd name="T1" fmla="*/ 0 h 111"/>
                    <a:gd name="T2" fmla="*/ 0 w 2792"/>
                    <a:gd name="T3" fmla="*/ 68 h 111"/>
                    <a:gd name="T4" fmla="*/ 91 w 2792"/>
                    <a:gd name="T5" fmla="*/ 111 h 111"/>
                    <a:gd name="T6" fmla="*/ 2701 w 2792"/>
                    <a:gd name="T7" fmla="*/ 111 h 111"/>
                    <a:gd name="T8" fmla="*/ 2792 w 2792"/>
                    <a:gd name="T9" fmla="*/ 68 h 111"/>
                    <a:gd name="T10" fmla="*/ 2792 w 2792"/>
                    <a:gd name="T11" fmla="*/ 0 h 111"/>
                    <a:gd name="T12" fmla="*/ 0 w 279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792" h="111">
                      <a:moveTo>
                        <a:pt x="0" y="0"/>
                      </a:moveTo>
                      <a:cubicBezTo>
                        <a:pt x="0" y="68"/>
                        <a:pt x="0" y="68"/>
                        <a:pt x="0" y="68"/>
                      </a:cubicBezTo>
                      <a:cubicBezTo>
                        <a:pt x="0" y="68"/>
                        <a:pt x="63" y="111"/>
                        <a:pt x="91" y="111"/>
                      </a:cubicBezTo>
                      <a:cubicBezTo>
                        <a:pt x="2701" y="111"/>
                        <a:pt x="2701" y="111"/>
                        <a:pt x="2701" y="111"/>
                      </a:cubicBezTo>
                      <a:cubicBezTo>
                        <a:pt x="2729" y="111"/>
                        <a:pt x="2792" y="68"/>
                        <a:pt x="2792" y="68"/>
                      </a:cubicBezTo>
                      <a:cubicBezTo>
                        <a:pt x="2792" y="20"/>
                        <a:pt x="2792" y="5"/>
                        <a:pt x="279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grpSp>
      <p:sp>
        <p:nvSpPr>
          <p:cNvPr id="226" name="TextBox 225"/>
          <p:cNvSpPr txBox="1"/>
          <p:nvPr/>
        </p:nvSpPr>
        <p:spPr>
          <a:xfrm>
            <a:off x="2355825" y="1988903"/>
            <a:ext cx="3128912" cy="1064838"/>
          </a:xfrm>
          <a:prstGeom prst="rect">
            <a:avLst/>
          </a:prstGeom>
          <a:noFill/>
        </p:spPr>
        <p:txBody>
          <a:bodyPr wrap="square" lIns="254275" tIns="203420" rIns="254275" bIns="203420" rtlCol="0">
            <a:spAutoFit/>
          </a:bodyPr>
          <a:lstStyle/>
          <a:p>
            <a:pPr algn="ctr" defTabSz="1271201">
              <a:lnSpc>
                <a:spcPts val="1697"/>
              </a:lnSpc>
              <a:defRPr/>
            </a:pPr>
            <a:r>
              <a:rPr lang="en-US" sz="1391" kern="0">
                <a:solidFill>
                  <a:srgbClr val="0078D7"/>
                </a:solidFill>
                <a:latin typeface="Segoe UI"/>
                <a:ea typeface="Segoe UI" panose="020B0502040204020203" pitchFamily="34" charset="0"/>
                <a:cs typeface="Segoe UI" panose="020B0502040204020203" pitchFamily="34" charset="0"/>
              </a:rPr>
              <a:t>Manage identity with hybrid integration to protect application access from identity attacks</a:t>
            </a:r>
          </a:p>
        </p:txBody>
      </p:sp>
      <p:sp>
        <p:nvSpPr>
          <p:cNvPr id="183" name="Title 1"/>
          <p:cNvSpPr>
            <a:spLocks noGrp="1"/>
          </p:cNvSpPr>
          <p:nvPr>
            <p:ph type="title"/>
          </p:nvPr>
        </p:nvSpPr>
        <p:spPr>
          <a:xfrm>
            <a:off x="177695" y="116751"/>
            <a:ext cx="12122022" cy="935709"/>
          </a:xfrm>
        </p:spPr>
        <p:txBody>
          <a:bodyPr/>
          <a:lstStyle/>
          <a:p>
            <a:pPr defTabSz="871414"/>
            <a:r>
              <a:rPr lang="en-US">
                <a:solidFill>
                  <a:schemeClr val="accent3"/>
                </a:solidFill>
                <a:latin typeface="Segoe UI Light" panose="020B0502040204020203" pitchFamily="34" charset="0"/>
                <a:cs typeface="Segoe UI Light" panose="020B0502040204020203" pitchFamily="34" charset="0"/>
              </a:rPr>
              <a:t>Enterprise Mobility +Security</a:t>
            </a:r>
          </a:p>
        </p:txBody>
      </p:sp>
      <p:sp>
        <p:nvSpPr>
          <p:cNvPr id="117" name="Text Placeholder 1"/>
          <p:cNvSpPr txBox="1">
            <a:spLocks/>
          </p:cNvSpPr>
          <p:nvPr/>
        </p:nvSpPr>
        <p:spPr>
          <a:xfrm>
            <a:off x="168839" y="846318"/>
            <a:ext cx="10878217" cy="912555"/>
          </a:xfrm>
          <a:prstGeom prst="rect">
            <a:avLst/>
          </a:prstGeom>
        </p:spPr>
        <p:txBody>
          <a:bodyPr vert="horz" wrap="square" lIns="149217" tIns="93260" rIns="149217" bIns="93260" rtlCol="0" anchor="t">
            <a:noAutofit/>
          </a:bodyPr>
          <a:lstStyle>
            <a:lvl1pPr defTabSz="854411">
              <a:lnSpc>
                <a:spcPct val="90000"/>
              </a:lnSpc>
              <a:spcBef>
                <a:spcPct val="0"/>
              </a:spcBef>
              <a:buNone/>
              <a:defRPr lang="en-US" sz="4705" b="0" cap="none" spc="-100" baseline="0" dirty="0" smtClean="0">
                <a:ln w="3175">
                  <a:noFill/>
                </a:ln>
                <a:solidFill>
                  <a:schemeClr val="accent3"/>
                </a:solidFill>
                <a:effectLst/>
                <a:latin typeface="Segoe UI Light" panose="020B0502040204020203" pitchFamily="34" charset="0"/>
                <a:cs typeface="Segoe UI Light" panose="020B0502040204020203" pitchFamily="34" charset="0"/>
              </a:defRPr>
            </a:lvl1pPr>
          </a:lstStyle>
          <a:p>
            <a:pPr defTabSz="871414"/>
            <a:r>
              <a:rPr lang="en-US" sz="2397" kern="0" spc="-102"/>
              <a:t>The Microsoft solution</a:t>
            </a:r>
          </a:p>
        </p:txBody>
      </p:sp>
    </p:spTree>
    <p:extLst>
      <p:ext uri="{BB962C8B-B14F-4D97-AF65-F5344CB8AC3E}">
        <p14:creationId xmlns:p14="http://schemas.microsoft.com/office/powerpoint/2010/main" val="36035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8237" y="256181"/>
            <a:ext cx="7010399" cy="6738344"/>
            <a:chOff x="3472543" y="2166319"/>
            <a:chExt cx="4993005" cy="4799239"/>
          </a:xfrm>
        </p:grpSpPr>
        <p:grpSp>
          <p:nvGrpSpPr>
            <p:cNvPr id="47" name="Group 46"/>
            <p:cNvGrpSpPr/>
            <p:nvPr/>
          </p:nvGrpSpPr>
          <p:grpSpPr>
            <a:xfrm>
              <a:off x="3472543" y="2166319"/>
              <a:ext cx="4799239" cy="4799239"/>
              <a:chOff x="3716482" y="1761299"/>
              <a:chExt cx="4800600" cy="4800600"/>
            </a:xfrm>
          </p:grpSpPr>
          <p:sp>
            <p:nvSpPr>
              <p:cNvPr id="48" name="Oval 47"/>
              <p:cNvSpPr/>
              <p:nvPr/>
            </p:nvSpPr>
            <p:spPr>
              <a:xfrm>
                <a:off x="4971403" y="3023366"/>
                <a:ext cx="2276077" cy="2276077"/>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49" name="Oval 48"/>
              <p:cNvSpPr/>
              <p:nvPr/>
            </p:nvSpPr>
            <p:spPr>
              <a:xfrm>
                <a:off x="4619306" y="2649571"/>
                <a:ext cx="2971800" cy="29718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50" name="Oval 49"/>
              <p:cNvSpPr/>
              <p:nvPr/>
            </p:nvSpPr>
            <p:spPr>
              <a:xfrm>
                <a:off x="4163735" y="2220268"/>
                <a:ext cx="3886200" cy="38862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51" name="Oval 50"/>
              <p:cNvSpPr/>
              <p:nvPr/>
            </p:nvSpPr>
            <p:spPr>
              <a:xfrm>
                <a:off x="3716482" y="1761299"/>
                <a:ext cx="4800600" cy="48006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grpSp>
        <p:sp>
          <p:nvSpPr>
            <p:cNvPr id="53" name="Rectangle 52"/>
            <p:cNvSpPr/>
            <p:nvPr/>
          </p:nvSpPr>
          <p:spPr bwMode="auto">
            <a:xfrm>
              <a:off x="6569323" y="4127911"/>
              <a:ext cx="1896225" cy="668225"/>
            </a:xfrm>
            <a:prstGeom prst="rect">
              <a:avLst/>
            </a:prstGeom>
            <a:solidFill>
              <a:srgbClr val="505050"/>
            </a:solidFill>
            <a:ln w="10795" cap="flat" cmpd="sng" algn="ctr">
              <a:noFill/>
              <a:prstDash val="solid"/>
              <a:headEnd type="none" w="med" len="med"/>
              <a:tailEnd type="none" w="med" len="med"/>
            </a:ln>
            <a:effectLst/>
          </p:spPr>
          <p:txBody>
            <a:bodyPr vert="horz" wrap="square" lIns="186468" tIns="47551" rIns="186468" bIns="47551" numCol="1" rtlCol="0" anchor="ctr" anchorCtr="0" compatLnSpc="1">
              <a:prstTxWarp prst="textNoShape">
                <a:avLst/>
              </a:prstTxWarp>
            </a:bodyPr>
            <a:lstStyle/>
            <a:p>
              <a:pPr marL="0" marR="0" lvl="0" indent="0" algn="ctr" defTabSz="85424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Segoe UI"/>
                  <a:ea typeface="Segoe UI" panose="020B0502040204020203" pitchFamily="34" charset="0"/>
                  <a:cs typeface="Segoe UI" panose="020B0502040204020203" pitchFamily="34" charset="0"/>
                </a:rPr>
                <a:t>Azure Information Protection</a:t>
              </a:r>
            </a:p>
          </p:txBody>
        </p:sp>
        <p:sp>
          <p:nvSpPr>
            <p:cNvPr id="54" name="Oval 53"/>
            <p:cNvSpPr/>
            <p:nvPr/>
          </p:nvSpPr>
          <p:spPr>
            <a:xfrm>
              <a:off x="5002310" y="3725778"/>
              <a:ext cx="1689179" cy="1689179"/>
            </a:xfrm>
            <a:prstGeom prst="ellipse">
              <a:avLst/>
            </a:prstGeom>
            <a:solidFill>
              <a:srgbClr val="FFFFFF"/>
            </a:solidFill>
            <a:ln w="25400" cap="flat" cmpd="sng" algn="ctr">
              <a:solidFill>
                <a:srgbClr val="F8F8F8">
                  <a:lumMod val="90000"/>
                </a:srgbClr>
              </a:solidFill>
              <a:prstDash val="solid"/>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grpSp>
          <p:nvGrpSpPr>
            <p:cNvPr id="55" name="Group 54"/>
            <p:cNvGrpSpPr/>
            <p:nvPr/>
          </p:nvGrpSpPr>
          <p:grpSpPr>
            <a:xfrm>
              <a:off x="6363492" y="3764914"/>
              <a:ext cx="601292" cy="601292"/>
              <a:chOff x="5839185" y="5096904"/>
              <a:chExt cx="589722" cy="589722"/>
            </a:xfrm>
          </p:grpSpPr>
          <p:sp>
            <p:nvSpPr>
              <p:cNvPr id="56" name="Oval 55"/>
              <p:cNvSpPr/>
              <p:nvPr/>
            </p:nvSpPr>
            <p:spPr bwMode="auto">
              <a:xfrm>
                <a:off x="5839185" y="5096904"/>
                <a:ext cx="589722" cy="589722"/>
              </a:xfrm>
              <a:prstGeom prst="ellipse">
                <a:avLst/>
              </a:prstGeom>
              <a:solidFill>
                <a:srgbClr val="505050"/>
              </a:solidFill>
              <a:ln w="10795" cap="flat" cmpd="sng" algn="ctr">
                <a:noFill/>
                <a:prstDash val="solid"/>
                <a:headEnd type="none" w="med" len="med"/>
                <a:tailEnd type="none" w="med" len="med"/>
              </a:ln>
              <a:effectLst/>
            </p:spPr>
            <p:txBody>
              <a:bodyPr vert="horz" wrap="square" lIns="0" tIns="47551" rIns="0" bIns="47551" numCol="1" rtlCol="0" anchor="ctr" anchorCtr="0" compatLnSpc="1">
                <a:prstTxWarp prst="textNoShape">
                  <a:avLst/>
                </a:prstTxWarp>
              </a:bodyPr>
              <a:lstStyle/>
              <a:p>
                <a:pPr marL="0" marR="0" lvl="0" indent="0" algn="ctr" defTabSz="950663"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7" name="Picture 56"/>
              <p:cNvPicPr>
                <a:picLocks noChangeAspect="1"/>
              </p:cNvPicPr>
              <p:nvPr/>
            </p:nvPicPr>
            <p:blipFill>
              <a:blip r:embed="rId3"/>
              <a:stretch>
                <a:fillRect/>
              </a:stretch>
            </p:blipFill>
            <p:spPr>
              <a:xfrm>
                <a:off x="5960628" y="5223989"/>
                <a:ext cx="335009" cy="381754"/>
              </a:xfrm>
              <a:prstGeom prst="rect">
                <a:avLst/>
              </a:prstGeom>
            </p:spPr>
          </p:pic>
        </p:grpSp>
        <p:grpSp>
          <p:nvGrpSpPr>
            <p:cNvPr id="58" name="Group 57"/>
            <p:cNvGrpSpPr/>
            <p:nvPr/>
          </p:nvGrpSpPr>
          <p:grpSpPr>
            <a:xfrm>
              <a:off x="5211665" y="4151764"/>
              <a:ext cx="1196923" cy="1004621"/>
              <a:chOff x="3575304" y="2175500"/>
              <a:chExt cx="646217" cy="542394"/>
            </a:xfrm>
          </p:grpSpPr>
          <p:sp>
            <p:nvSpPr>
              <p:cNvPr id="59" name="Freeform 39"/>
              <p:cNvSpPr>
                <a:spLocks/>
              </p:cNvSpPr>
              <p:nvPr/>
            </p:nvSpPr>
            <p:spPr bwMode="auto">
              <a:xfrm>
                <a:off x="3575304" y="2206636"/>
                <a:ext cx="246618" cy="167073"/>
              </a:xfrm>
              <a:custGeom>
                <a:avLst/>
                <a:gdLst>
                  <a:gd name="T0" fmla="*/ 2764 w 4356"/>
                  <a:gd name="T1" fmla="*/ 1454 h 2951"/>
                  <a:gd name="T2" fmla="*/ 2724 w 4356"/>
                  <a:gd name="T3" fmla="*/ 1483 h 2951"/>
                  <a:gd name="T4" fmla="*/ 2281 w 4356"/>
                  <a:gd name="T5" fmla="*/ 1151 h 2951"/>
                  <a:gd name="T6" fmla="*/ 2835 w 4356"/>
                  <a:gd name="T7" fmla="*/ 749 h 2951"/>
                  <a:gd name="T8" fmla="*/ 3864 w 4356"/>
                  <a:gd name="T9" fmla="*/ 0 h 2951"/>
                  <a:gd name="T10" fmla="*/ 483 w 4356"/>
                  <a:gd name="T11" fmla="*/ 0 h 2951"/>
                  <a:gd name="T12" fmla="*/ 1441 w 4356"/>
                  <a:gd name="T13" fmla="*/ 694 h 2951"/>
                  <a:gd name="T14" fmla="*/ 1441 w 4356"/>
                  <a:gd name="T15" fmla="*/ 694 h 2951"/>
                  <a:gd name="T16" fmla="*/ 1444 w 4356"/>
                  <a:gd name="T17" fmla="*/ 696 h 2951"/>
                  <a:gd name="T18" fmla="*/ 2617 w 4356"/>
                  <a:gd name="T19" fmla="*/ 1561 h 2951"/>
                  <a:gd name="T20" fmla="*/ 2487 w 4356"/>
                  <a:gd name="T21" fmla="*/ 1655 h 2951"/>
                  <a:gd name="T22" fmla="*/ 2165 w 4356"/>
                  <a:gd name="T23" fmla="*/ 1887 h 2951"/>
                  <a:gd name="T24" fmla="*/ 0 w 4356"/>
                  <a:gd name="T25" fmla="*/ 310 h 2951"/>
                  <a:gd name="T26" fmla="*/ 0 w 4356"/>
                  <a:gd name="T27" fmla="*/ 2951 h 2951"/>
                  <a:gd name="T28" fmla="*/ 4356 w 4356"/>
                  <a:gd name="T29" fmla="*/ 2951 h 2951"/>
                  <a:gd name="T30" fmla="*/ 4356 w 4356"/>
                  <a:gd name="T31" fmla="*/ 301 h 2951"/>
                  <a:gd name="T32" fmla="*/ 2764 w 4356"/>
                  <a:gd name="T33" fmla="*/ 145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6" h="2951">
                    <a:moveTo>
                      <a:pt x="2764" y="1454"/>
                    </a:moveTo>
                    <a:lnTo>
                      <a:pt x="2724" y="1483"/>
                    </a:lnTo>
                    <a:lnTo>
                      <a:pt x="2281" y="1151"/>
                    </a:lnTo>
                    <a:lnTo>
                      <a:pt x="2835" y="749"/>
                    </a:lnTo>
                    <a:lnTo>
                      <a:pt x="3864" y="0"/>
                    </a:lnTo>
                    <a:lnTo>
                      <a:pt x="483" y="0"/>
                    </a:lnTo>
                    <a:lnTo>
                      <a:pt x="1441" y="694"/>
                    </a:lnTo>
                    <a:lnTo>
                      <a:pt x="1441" y="694"/>
                    </a:lnTo>
                    <a:lnTo>
                      <a:pt x="1444" y="696"/>
                    </a:lnTo>
                    <a:lnTo>
                      <a:pt x="2617" y="1561"/>
                    </a:lnTo>
                    <a:lnTo>
                      <a:pt x="2487" y="1655"/>
                    </a:lnTo>
                    <a:lnTo>
                      <a:pt x="2165" y="1887"/>
                    </a:lnTo>
                    <a:lnTo>
                      <a:pt x="0" y="310"/>
                    </a:lnTo>
                    <a:lnTo>
                      <a:pt x="0" y="2951"/>
                    </a:lnTo>
                    <a:lnTo>
                      <a:pt x="4356" y="2951"/>
                    </a:lnTo>
                    <a:lnTo>
                      <a:pt x="4356" y="301"/>
                    </a:lnTo>
                    <a:lnTo>
                      <a:pt x="2764" y="1454"/>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60" name="Freeform 36"/>
              <p:cNvSpPr>
                <a:spLocks/>
              </p:cNvSpPr>
              <p:nvPr/>
            </p:nvSpPr>
            <p:spPr bwMode="auto">
              <a:xfrm>
                <a:off x="3637416" y="2454087"/>
                <a:ext cx="311949" cy="263807"/>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61" name="Freeform 5"/>
              <p:cNvSpPr>
                <a:spLocks noEditPoints="1"/>
              </p:cNvSpPr>
              <p:nvPr/>
            </p:nvSpPr>
            <p:spPr bwMode="auto">
              <a:xfrm>
                <a:off x="3934951" y="2175500"/>
                <a:ext cx="286570" cy="366465"/>
              </a:xfrm>
              <a:custGeom>
                <a:avLst/>
                <a:gdLst>
                  <a:gd name="T0" fmla="*/ 3508 w 4833"/>
                  <a:gd name="T1" fmla="*/ 0 h 6182"/>
                  <a:gd name="T2" fmla="*/ 202 w 4833"/>
                  <a:gd name="T3" fmla="*/ 58 h 6182"/>
                  <a:gd name="T4" fmla="*/ 53 w 4833"/>
                  <a:gd name="T5" fmla="*/ 221 h 6182"/>
                  <a:gd name="T6" fmla="*/ 0 w 4833"/>
                  <a:gd name="T7" fmla="*/ 5793 h 6182"/>
                  <a:gd name="T8" fmla="*/ 103 w 4833"/>
                  <a:gd name="T9" fmla="*/ 6029 h 6182"/>
                  <a:gd name="T10" fmla="*/ 270 w 4833"/>
                  <a:gd name="T11" fmla="*/ 6137 h 6182"/>
                  <a:gd name="T12" fmla="*/ 4468 w 4833"/>
                  <a:gd name="T13" fmla="*/ 6177 h 6182"/>
                  <a:gd name="T14" fmla="*/ 4690 w 4833"/>
                  <a:gd name="T15" fmla="*/ 6081 h 6182"/>
                  <a:gd name="T16" fmla="*/ 4801 w 4833"/>
                  <a:gd name="T17" fmla="*/ 5911 h 6182"/>
                  <a:gd name="T18" fmla="*/ 4781 w 4833"/>
                  <a:gd name="T19" fmla="*/ 1139 h 6182"/>
                  <a:gd name="T20" fmla="*/ 4470 w 4833"/>
                  <a:gd name="T21" fmla="*/ 5769 h 6182"/>
                  <a:gd name="T22" fmla="*/ 4338 w 4833"/>
                  <a:gd name="T23" fmla="*/ 5889 h 6182"/>
                  <a:gd name="T24" fmla="*/ 1409 w 4833"/>
                  <a:gd name="T25" fmla="*/ 5869 h 6182"/>
                  <a:gd name="T26" fmla="*/ 412 w 4833"/>
                  <a:gd name="T27" fmla="*/ 5831 h 6182"/>
                  <a:gd name="T28" fmla="*/ 345 w 4833"/>
                  <a:gd name="T29" fmla="*/ 5754 h 6182"/>
                  <a:gd name="T30" fmla="*/ 339 w 4833"/>
                  <a:gd name="T31" fmla="*/ 411 h 6182"/>
                  <a:gd name="T32" fmla="*/ 416 w 4833"/>
                  <a:gd name="T33" fmla="*/ 345 h 6182"/>
                  <a:gd name="T34" fmla="*/ 3423 w 4833"/>
                  <a:gd name="T35" fmla="*/ 489 h 6182"/>
                  <a:gd name="T36" fmla="*/ 3454 w 4833"/>
                  <a:gd name="T37" fmla="*/ 1161 h 6182"/>
                  <a:gd name="T38" fmla="*/ 3562 w 4833"/>
                  <a:gd name="T39" fmla="*/ 1328 h 6182"/>
                  <a:gd name="T40" fmla="*/ 4358 w 4833"/>
                  <a:gd name="T41" fmla="*/ 1391 h 6182"/>
                  <a:gd name="T42" fmla="*/ 1379 w 4833"/>
                  <a:gd name="T43" fmla="*/ 2075 h 6182"/>
                  <a:gd name="T44" fmla="*/ 1267 w 4833"/>
                  <a:gd name="T45" fmla="*/ 1231 h 6182"/>
                  <a:gd name="T46" fmla="*/ 1129 w 4833"/>
                  <a:gd name="T47" fmla="*/ 1050 h 6182"/>
                  <a:gd name="T48" fmla="*/ 1637 w 4833"/>
                  <a:gd name="T49" fmla="*/ 874 h 6182"/>
                  <a:gd name="T50" fmla="*/ 1454 w 4833"/>
                  <a:gd name="T51" fmla="*/ 2558 h 6182"/>
                  <a:gd name="T52" fmla="*/ 1431 w 4833"/>
                  <a:gd name="T53" fmla="*/ 3773 h 6182"/>
                  <a:gd name="T54" fmla="*/ 1454 w 4833"/>
                  <a:gd name="T55" fmla="*/ 2558 h 6182"/>
                  <a:gd name="T56" fmla="*/ 1443 w 4833"/>
                  <a:gd name="T57" fmla="*/ 2755 h 6182"/>
                  <a:gd name="T58" fmla="*/ 2416 w 4833"/>
                  <a:gd name="T59" fmla="*/ 3753 h 6182"/>
                  <a:gd name="T60" fmla="*/ 2304 w 4833"/>
                  <a:gd name="T61" fmla="*/ 2909 h 6182"/>
                  <a:gd name="T62" fmla="*/ 2166 w 4833"/>
                  <a:gd name="T63" fmla="*/ 2728 h 6182"/>
                  <a:gd name="T64" fmla="*/ 2674 w 4833"/>
                  <a:gd name="T65" fmla="*/ 2551 h 6182"/>
                  <a:gd name="T66" fmla="*/ 3457 w 4833"/>
                  <a:gd name="T67" fmla="*/ 2558 h 6182"/>
                  <a:gd name="T68" fmla="*/ 3434 w 4833"/>
                  <a:gd name="T69" fmla="*/ 3773 h 6182"/>
                  <a:gd name="T70" fmla="*/ 3457 w 4833"/>
                  <a:gd name="T71" fmla="*/ 2558 h 6182"/>
                  <a:gd name="T72" fmla="*/ 3445 w 4833"/>
                  <a:gd name="T73" fmla="*/ 2755 h 6182"/>
                  <a:gd name="T74" fmla="*/ 2492 w 4833"/>
                  <a:gd name="T75" fmla="*/ 867 h 6182"/>
                  <a:gd name="T76" fmla="*/ 2468 w 4833"/>
                  <a:gd name="T77" fmla="*/ 2082 h 6182"/>
                  <a:gd name="T78" fmla="*/ 2492 w 4833"/>
                  <a:gd name="T79" fmla="*/ 867 h 6182"/>
                  <a:gd name="T80" fmla="*/ 2480 w 4833"/>
                  <a:gd name="T81" fmla="*/ 1064 h 6182"/>
                  <a:gd name="T82" fmla="*/ 1454 w 4833"/>
                  <a:gd name="T83" fmla="*/ 4236 h 6182"/>
                  <a:gd name="T84" fmla="*/ 1431 w 4833"/>
                  <a:gd name="T85" fmla="*/ 5451 h 6182"/>
                  <a:gd name="T86" fmla="*/ 1454 w 4833"/>
                  <a:gd name="T87" fmla="*/ 4236 h 6182"/>
                  <a:gd name="T88" fmla="*/ 1443 w 4833"/>
                  <a:gd name="T89" fmla="*/ 4433 h 6182"/>
                  <a:gd name="T90" fmla="*/ 2491 w 4833"/>
                  <a:gd name="T91" fmla="*/ 4236 h 6182"/>
                  <a:gd name="T92" fmla="*/ 2469 w 4833"/>
                  <a:gd name="T93" fmla="*/ 5451 h 6182"/>
                  <a:gd name="T94" fmla="*/ 2491 w 4833"/>
                  <a:gd name="T95" fmla="*/ 4236 h 6182"/>
                  <a:gd name="T96" fmla="*/ 2480 w 4833"/>
                  <a:gd name="T97" fmla="*/ 4433 h 6182"/>
                  <a:gd name="T98" fmla="*/ 3483 w 4833"/>
                  <a:gd name="T99" fmla="*/ 4229 h 6182"/>
                  <a:gd name="T100" fmla="*/ 3381 w 4833"/>
                  <a:gd name="T101" fmla="*/ 5430 h 6182"/>
                  <a:gd name="T102" fmla="*/ 3269 w 4833"/>
                  <a:gd name="T103" fmla="*/ 4587 h 6182"/>
                  <a:gd name="T104" fmla="*/ 3131 w 4833"/>
                  <a:gd name="T105" fmla="*/ 4405 h 6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3" h="6182">
                    <a:moveTo>
                      <a:pt x="4781" y="1139"/>
                    </a:moveTo>
                    <a:cubicBezTo>
                      <a:pt x="3621" y="45"/>
                      <a:pt x="3621" y="45"/>
                      <a:pt x="3621" y="45"/>
                    </a:cubicBezTo>
                    <a:cubicBezTo>
                      <a:pt x="3590" y="16"/>
                      <a:pt x="3550" y="0"/>
                      <a:pt x="3508" y="0"/>
                    </a:cubicBezTo>
                    <a:cubicBezTo>
                      <a:pt x="377" y="0"/>
                      <a:pt x="377" y="0"/>
                      <a:pt x="377" y="0"/>
                    </a:cubicBezTo>
                    <a:cubicBezTo>
                      <a:pt x="255" y="33"/>
                      <a:pt x="255" y="33"/>
                      <a:pt x="255" y="33"/>
                    </a:cubicBezTo>
                    <a:cubicBezTo>
                      <a:pt x="236" y="38"/>
                      <a:pt x="218" y="47"/>
                      <a:pt x="202" y="58"/>
                    </a:cubicBezTo>
                    <a:cubicBezTo>
                      <a:pt x="141" y="103"/>
                      <a:pt x="141" y="103"/>
                      <a:pt x="141" y="103"/>
                    </a:cubicBezTo>
                    <a:cubicBezTo>
                      <a:pt x="123" y="115"/>
                      <a:pt x="108" y="131"/>
                      <a:pt x="97" y="150"/>
                    </a:cubicBezTo>
                    <a:cubicBezTo>
                      <a:pt x="53" y="221"/>
                      <a:pt x="53" y="221"/>
                      <a:pt x="53" y="221"/>
                    </a:cubicBezTo>
                    <a:cubicBezTo>
                      <a:pt x="44" y="236"/>
                      <a:pt x="37" y="252"/>
                      <a:pt x="33" y="270"/>
                    </a:cubicBezTo>
                    <a:cubicBezTo>
                      <a:pt x="1" y="406"/>
                      <a:pt x="1" y="406"/>
                      <a:pt x="1" y="406"/>
                    </a:cubicBezTo>
                    <a:cubicBezTo>
                      <a:pt x="0" y="5793"/>
                      <a:pt x="0" y="5793"/>
                      <a:pt x="0" y="5793"/>
                    </a:cubicBezTo>
                    <a:cubicBezTo>
                      <a:pt x="33" y="5914"/>
                      <a:pt x="33" y="5914"/>
                      <a:pt x="33" y="5914"/>
                    </a:cubicBezTo>
                    <a:cubicBezTo>
                      <a:pt x="38" y="5933"/>
                      <a:pt x="47" y="5951"/>
                      <a:pt x="58" y="5967"/>
                    </a:cubicBezTo>
                    <a:cubicBezTo>
                      <a:pt x="103" y="6029"/>
                      <a:pt x="103" y="6029"/>
                      <a:pt x="103" y="6029"/>
                    </a:cubicBezTo>
                    <a:cubicBezTo>
                      <a:pt x="116" y="6047"/>
                      <a:pt x="132" y="6062"/>
                      <a:pt x="150" y="6073"/>
                    </a:cubicBezTo>
                    <a:cubicBezTo>
                      <a:pt x="221" y="6117"/>
                      <a:pt x="221" y="6117"/>
                      <a:pt x="221" y="6117"/>
                    </a:cubicBezTo>
                    <a:cubicBezTo>
                      <a:pt x="236" y="6126"/>
                      <a:pt x="253" y="6133"/>
                      <a:pt x="270" y="6137"/>
                    </a:cubicBezTo>
                    <a:cubicBezTo>
                      <a:pt x="406" y="6169"/>
                      <a:pt x="406" y="6169"/>
                      <a:pt x="406" y="6169"/>
                    </a:cubicBezTo>
                    <a:cubicBezTo>
                      <a:pt x="4426" y="6182"/>
                      <a:pt x="4426" y="6182"/>
                      <a:pt x="4426" y="6182"/>
                    </a:cubicBezTo>
                    <a:cubicBezTo>
                      <a:pt x="4440" y="6182"/>
                      <a:pt x="4454" y="6180"/>
                      <a:pt x="4468" y="6177"/>
                    </a:cubicBezTo>
                    <a:cubicBezTo>
                      <a:pt x="4572" y="6149"/>
                      <a:pt x="4572" y="6149"/>
                      <a:pt x="4572" y="6149"/>
                    </a:cubicBezTo>
                    <a:cubicBezTo>
                      <a:pt x="4589" y="6144"/>
                      <a:pt x="4605" y="6137"/>
                      <a:pt x="4620" y="6127"/>
                    </a:cubicBezTo>
                    <a:cubicBezTo>
                      <a:pt x="4690" y="6081"/>
                      <a:pt x="4690" y="6081"/>
                      <a:pt x="4690" y="6081"/>
                    </a:cubicBezTo>
                    <a:cubicBezTo>
                      <a:pt x="4710" y="6067"/>
                      <a:pt x="4726" y="6050"/>
                      <a:pt x="4739" y="6030"/>
                    </a:cubicBezTo>
                    <a:cubicBezTo>
                      <a:pt x="4780" y="5963"/>
                      <a:pt x="4780" y="5963"/>
                      <a:pt x="4780" y="5963"/>
                    </a:cubicBezTo>
                    <a:cubicBezTo>
                      <a:pt x="4790" y="5947"/>
                      <a:pt x="4797" y="5930"/>
                      <a:pt x="4801" y="5911"/>
                    </a:cubicBezTo>
                    <a:cubicBezTo>
                      <a:pt x="4833" y="5766"/>
                      <a:pt x="4833" y="5766"/>
                      <a:pt x="4833" y="5766"/>
                    </a:cubicBezTo>
                    <a:cubicBezTo>
                      <a:pt x="4833" y="1258"/>
                      <a:pt x="4833" y="1258"/>
                      <a:pt x="4833" y="1258"/>
                    </a:cubicBezTo>
                    <a:cubicBezTo>
                      <a:pt x="4833" y="1213"/>
                      <a:pt x="4814" y="1170"/>
                      <a:pt x="4781" y="1139"/>
                    </a:cubicBezTo>
                    <a:close/>
                    <a:moveTo>
                      <a:pt x="4523" y="5638"/>
                    </a:moveTo>
                    <a:cubicBezTo>
                      <a:pt x="4523" y="5669"/>
                      <a:pt x="4514" y="5699"/>
                      <a:pt x="4498" y="5725"/>
                    </a:cubicBezTo>
                    <a:cubicBezTo>
                      <a:pt x="4470" y="5769"/>
                      <a:pt x="4470" y="5769"/>
                      <a:pt x="4470" y="5769"/>
                    </a:cubicBezTo>
                    <a:cubicBezTo>
                      <a:pt x="4455" y="5794"/>
                      <a:pt x="4434" y="5814"/>
                      <a:pt x="4409" y="5828"/>
                    </a:cubicBezTo>
                    <a:cubicBezTo>
                      <a:pt x="4385" y="5841"/>
                      <a:pt x="4358" y="5847"/>
                      <a:pt x="4331" y="5847"/>
                    </a:cubicBezTo>
                    <a:cubicBezTo>
                      <a:pt x="4338" y="5889"/>
                      <a:pt x="4338" y="5889"/>
                      <a:pt x="4338" y="5889"/>
                    </a:cubicBezTo>
                    <a:cubicBezTo>
                      <a:pt x="4296" y="5865"/>
                      <a:pt x="4296" y="5865"/>
                      <a:pt x="4296" y="5865"/>
                    </a:cubicBezTo>
                    <a:cubicBezTo>
                      <a:pt x="1439" y="5865"/>
                      <a:pt x="1439" y="5865"/>
                      <a:pt x="1439" y="5865"/>
                    </a:cubicBezTo>
                    <a:cubicBezTo>
                      <a:pt x="1428" y="5865"/>
                      <a:pt x="1418" y="5866"/>
                      <a:pt x="1409" y="5869"/>
                    </a:cubicBezTo>
                    <a:cubicBezTo>
                      <a:pt x="1408" y="5868"/>
                      <a:pt x="1408" y="5868"/>
                      <a:pt x="1408" y="5868"/>
                    </a:cubicBezTo>
                    <a:cubicBezTo>
                      <a:pt x="516" y="5868"/>
                      <a:pt x="516" y="5868"/>
                      <a:pt x="516" y="5868"/>
                    </a:cubicBezTo>
                    <a:cubicBezTo>
                      <a:pt x="478" y="5868"/>
                      <a:pt x="441" y="5855"/>
                      <a:pt x="412" y="5831"/>
                    </a:cubicBezTo>
                    <a:cubicBezTo>
                      <a:pt x="391" y="5813"/>
                      <a:pt x="391" y="5813"/>
                      <a:pt x="391" y="5813"/>
                    </a:cubicBezTo>
                    <a:cubicBezTo>
                      <a:pt x="374" y="5800"/>
                      <a:pt x="361" y="5783"/>
                      <a:pt x="350" y="5765"/>
                    </a:cubicBezTo>
                    <a:cubicBezTo>
                      <a:pt x="345" y="5754"/>
                      <a:pt x="345" y="5754"/>
                      <a:pt x="345" y="5754"/>
                    </a:cubicBezTo>
                    <a:cubicBezTo>
                      <a:pt x="332" y="5730"/>
                      <a:pt x="325" y="5644"/>
                      <a:pt x="325" y="5617"/>
                    </a:cubicBezTo>
                    <a:cubicBezTo>
                      <a:pt x="302" y="516"/>
                      <a:pt x="302" y="516"/>
                      <a:pt x="302" y="516"/>
                    </a:cubicBezTo>
                    <a:cubicBezTo>
                      <a:pt x="302" y="478"/>
                      <a:pt x="315" y="441"/>
                      <a:pt x="339" y="411"/>
                    </a:cubicBezTo>
                    <a:cubicBezTo>
                      <a:pt x="356" y="390"/>
                      <a:pt x="356" y="390"/>
                      <a:pt x="356" y="390"/>
                    </a:cubicBezTo>
                    <a:cubicBezTo>
                      <a:pt x="370" y="374"/>
                      <a:pt x="387" y="360"/>
                      <a:pt x="405" y="350"/>
                    </a:cubicBezTo>
                    <a:cubicBezTo>
                      <a:pt x="416" y="345"/>
                      <a:pt x="416" y="345"/>
                      <a:pt x="416" y="345"/>
                    </a:cubicBezTo>
                    <a:cubicBezTo>
                      <a:pt x="440" y="332"/>
                      <a:pt x="467" y="325"/>
                      <a:pt x="494" y="325"/>
                    </a:cubicBezTo>
                    <a:cubicBezTo>
                      <a:pt x="3259" y="325"/>
                      <a:pt x="3259" y="325"/>
                      <a:pt x="3259" y="325"/>
                    </a:cubicBezTo>
                    <a:cubicBezTo>
                      <a:pt x="3349" y="325"/>
                      <a:pt x="3423" y="398"/>
                      <a:pt x="3423" y="489"/>
                    </a:cubicBezTo>
                    <a:cubicBezTo>
                      <a:pt x="3423" y="1006"/>
                      <a:pt x="3423" y="1006"/>
                      <a:pt x="3423" y="1006"/>
                    </a:cubicBezTo>
                    <a:cubicBezTo>
                      <a:pt x="3423" y="1019"/>
                      <a:pt x="3424" y="1031"/>
                      <a:pt x="3427" y="1043"/>
                    </a:cubicBezTo>
                    <a:cubicBezTo>
                      <a:pt x="3454" y="1161"/>
                      <a:pt x="3454" y="1161"/>
                      <a:pt x="3454" y="1161"/>
                    </a:cubicBezTo>
                    <a:cubicBezTo>
                      <a:pt x="3458" y="1179"/>
                      <a:pt x="3465" y="1195"/>
                      <a:pt x="3475" y="1211"/>
                    </a:cubicBezTo>
                    <a:cubicBezTo>
                      <a:pt x="3518" y="1282"/>
                      <a:pt x="3518" y="1282"/>
                      <a:pt x="3518" y="1282"/>
                    </a:cubicBezTo>
                    <a:cubicBezTo>
                      <a:pt x="3530" y="1300"/>
                      <a:pt x="3545" y="1316"/>
                      <a:pt x="3562" y="1328"/>
                    </a:cubicBezTo>
                    <a:cubicBezTo>
                      <a:pt x="3605" y="1359"/>
                      <a:pt x="3605" y="1359"/>
                      <a:pt x="3605" y="1359"/>
                    </a:cubicBezTo>
                    <a:cubicBezTo>
                      <a:pt x="3633" y="1380"/>
                      <a:pt x="3667" y="1391"/>
                      <a:pt x="3701" y="1391"/>
                    </a:cubicBezTo>
                    <a:cubicBezTo>
                      <a:pt x="4358" y="1391"/>
                      <a:pt x="4358" y="1391"/>
                      <a:pt x="4358" y="1391"/>
                    </a:cubicBezTo>
                    <a:cubicBezTo>
                      <a:pt x="4449" y="1391"/>
                      <a:pt x="4523" y="1464"/>
                      <a:pt x="4523" y="1555"/>
                    </a:cubicBezTo>
                    <a:lnTo>
                      <a:pt x="4523" y="5638"/>
                    </a:lnTo>
                    <a:close/>
                    <a:moveTo>
                      <a:pt x="1379" y="2075"/>
                    </a:moveTo>
                    <a:cubicBezTo>
                      <a:pt x="1379" y="1165"/>
                      <a:pt x="1379" y="1165"/>
                      <a:pt x="1379" y="1165"/>
                    </a:cubicBezTo>
                    <a:cubicBezTo>
                      <a:pt x="1365" y="1178"/>
                      <a:pt x="1348" y="1190"/>
                      <a:pt x="1329" y="1201"/>
                    </a:cubicBezTo>
                    <a:cubicBezTo>
                      <a:pt x="1309" y="1212"/>
                      <a:pt x="1289" y="1222"/>
                      <a:pt x="1267" y="1231"/>
                    </a:cubicBezTo>
                    <a:cubicBezTo>
                      <a:pt x="1245" y="1240"/>
                      <a:pt x="1222" y="1248"/>
                      <a:pt x="1199" y="1254"/>
                    </a:cubicBezTo>
                    <a:cubicBezTo>
                      <a:pt x="1175" y="1260"/>
                      <a:pt x="1152" y="1265"/>
                      <a:pt x="1129" y="1268"/>
                    </a:cubicBezTo>
                    <a:cubicBezTo>
                      <a:pt x="1129" y="1050"/>
                      <a:pt x="1129" y="1050"/>
                      <a:pt x="1129" y="1050"/>
                    </a:cubicBezTo>
                    <a:cubicBezTo>
                      <a:pt x="1196" y="1030"/>
                      <a:pt x="1260" y="1005"/>
                      <a:pt x="1319" y="975"/>
                    </a:cubicBezTo>
                    <a:cubicBezTo>
                      <a:pt x="1379" y="944"/>
                      <a:pt x="1432" y="910"/>
                      <a:pt x="1481" y="874"/>
                    </a:cubicBezTo>
                    <a:cubicBezTo>
                      <a:pt x="1637" y="874"/>
                      <a:pt x="1637" y="874"/>
                      <a:pt x="1637" y="874"/>
                    </a:cubicBezTo>
                    <a:cubicBezTo>
                      <a:pt x="1637" y="2075"/>
                      <a:pt x="1637" y="2075"/>
                      <a:pt x="1637" y="2075"/>
                    </a:cubicBezTo>
                    <a:lnTo>
                      <a:pt x="1379" y="2075"/>
                    </a:lnTo>
                    <a:close/>
                    <a:moveTo>
                      <a:pt x="1454" y="2558"/>
                    </a:moveTo>
                    <a:cubicBezTo>
                      <a:pt x="1311" y="2558"/>
                      <a:pt x="1201" y="2612"/>
                      <a:pt x="1125" y="2718"/>
                    </a:cubicBezTo>
                    <a:cubicBezTo>
                      <a:pt x="1050" y="2825"/>
                      <a:pt x="1012" y="2980"/>
                      <a:pt x="1012" y="3184"/>
                    </a:cubicBezTo>
                    <a:cubicBezTo>
                      <a:pt x="1012" y="3577"/>
                      <a:pt x="1152" y="3773"/>
                      <a:pt x="1431" y="3773"/>
                    </a:cubicBezTo>
                    <a:cubicBezTo>
                      <a:pt x="1571" y="3773"/>
                      <a:pt x="1678" y="3720"/>
                      <a:pt x="1752" y="3614"/>
                    </a:cubicBezTo>
                    <a:cubicBezTo>
                      <a:pt x="1827" y="3508"/>
                      <a:pt x="1864" y="3356"/>
                      <a:pt x="1864" y="3157"/>
                    </a:cubicBezTo>
                    <a:cubicBezTo>
                      <a:pt x="1864" y="2758"/>
                      <a:pt x="1728" y="2558"/>
                      <a:pt x="1454" y="2558"/>
                    </a:cubicBezTo>
                    <a:close/>
                    <a:moveTo>
                      <a:pt x="1440" y="3575"/>
                    </a:moveTo>
                    <a:cubicBezTo>
                      <a:pt x="1330" y="3575"/>
                      <a:pt x="1275" y="3442"/>
                      <a:pt x="1275" y="3178"/>
                    </a:cubicBezTo>
                    <a:cubicBezTo>
                      <a:pt x="1275" y="2896"/>
                      <a:pt x="1331" y="2755"/>
                      <a:pt x="1443" y="2755"/>
                    </a:cubicBezTo>
                    <a:cubicBezTo>
                      <a:pt x="1548" y="2755"/>
                      <a:pt x="1600" y="2892"/>
                      <a:pt x="1600" y="3165"/>
                    </a:cubicBezTo>
                    <a:cubicBezTo>
                      <a:pt x="1600" y="3438"/>
                      <a:pt x="1547" y="3575"/>
                      <a:pt x="1440" y="3575"/>
                    </a:cubicBezTo>
                    <a:close/>
                    <a:moveTo>
                      <a:pt x="2416" y="3753"/>
                    </a:moveTo>
                    <a:cubicBezTo>
                      <a:pt x="2416" y="2843"/>
                      <a:pt x="2416" y="2843"/>
                      <a:pt x="2416" y="2843"/>
                    </a:cubicBezTo>
                    <a:cubicBezTo>
                      <a:pt x="2402" y="2856"/>
                      <a:pt x="2385" y="2868"/>
                      <a:pt x="2366" y="2879"/>
                    </a:cubicBezTo>
                    <a:cubicBezTo>
                      <a:pt x="2346" y="2890"/>
                      <a:pt x="2326" y="2900"/>
                      <a:pt x="2304" y="2909"/>
                    </a:cubicBezTo>
                    <a:cubicBezTo>
                      <a:pt x="2282" y="2918"/>
                      <a:pt x="2259" y="2926"/>
                      <a:pt x="2236" y="2932"/>
                    </a:cubicBezTo>
                    <a:cubicBezTo>
                      <a:pt x="2212" y="2938"/>
                      <a:pt x="2189" y="2943"/>
                      <a:pt x="2166" y="2946"/>
                    </a:cubicBezTo>
                    <a:cubicBezTo>
                      <a:pt x="2166" y="2728"/>
                      <a:pt x="2166" y="2728"/>
                      <a:pt x="2166" y="2728"/>
                    </a:cubicBezTo>
                    <a:cubicBezTo>
                      <a:pt x="2233" y="2708"/>
                      <a:pt x="2297" y="2683"/>
                      <a:pt x="2356" y="2652"/>
                    </a:cubicBezTo>
                    <a:cubicBezTo>
                      <a:pt x="2416" y="2622"/>
                      <a:pt x="2470" y="2588"/>
                      <a:pt x="2518" y="2551"/>
                    </a:cubicBezTo>
                    <a:cubicBezTo>
                      <a:pt x="2674" y="2551"/>
                      <a:pt x="2674" y="2551"/>
                      <a:pt x="2674" y="2551"/>
                    </a:cubicBezTo>
                    <a:cubicBezTo>
                      <a:pt x="2674" y="3753"/>
                      <a:pt x="2674" y="3753"/>
                      <a:pt x="2674" y="3753"/>
                    </a:cubicBezTo>
                    <a:lnTo>
                      <a:pt x="2416" y="3753"/>
                    </a:lnTo>
                    <a:close/>
                    <a:moveTo>
                      <a:pt x="3457" y="2558"/>
                    </a:moveTo>
                    <a:cubicBezTo>
                      <a:pt x="3313" y="2558"/>
                      <a:pt x="3203" y="2612"/>
                      <a:pt x="3127" y="2718"/>
                    </a:cubicBezTo>
                    <a:cubicBezTo>
                      <a:pt x="3052" y="2825"/>
                      <a:pt x="3014" y="2980"/>
                      <a:pt x="3014" y="3184"/>
                    </a:cubicBezTo>
                    <a:cubicBezTo>
                      <a:pt x="3014" y="3577"/>
                      <a:pt x="3154" y="3773"/>
                      <a:pt x="3434" y="3773"/>
                    </a:cubicBezTo>
                    <a:cubicBezTo>
                      <a:pt x="3573" y="3773"/>
                      <a:pt x="3680" y="3720"/>
                      <a:pt x="3754" y="3614"/>
                    </a:cubicBezTo>
                    <a:cubicBezTo>
                      <a:pt x="3829" y="3508"/>
                      <a:pt x="3866" y="3356"/>
                      <a:pt x="3866" y="3157"/>
                    </a:cubicBezTo>
                    <a:cubicBezTo>
                      <a:pt x="3866" y="2758"/>
                      <a:pt x="3730" y="2558"/>
                      <a:pt x="3457" y="2558"/>
                    </a:cubicBezTo>
                    <a:close/>
                    <a:moveTo>
                      <a:pt x="3442" y="3575"/>
                    </a:moveTo>
                    <a:cubicBezTo>
                      <a:pt x="3332" y="3575"/>
                      <a:pt x="3277" y="3442"/>
                      <a:pt x="3277" y="3178"/>
                    </a:cubicBezTo>
                    <a:cubicBezTo>
                      <a:pt x="3277" y="2896"/>
                      <a:pt x="3333" y="2755"/>
                      <a:pt x="3445" y="2755"/>
                    </a:cubicBezTo>
                    <a:cubicBezTo>
                      <a:pt x="3550" y="2755"/>
                      <a:pt x="3602" y="2892"/>
                      <a:pt x="3602" y="3165"/>
                    </a:cubicBezTo>
                    <a:cubicBezTo>
                      <a:pt x="3602" y="3438"/>
                      <a:pt x="3549" y="3575"/>
                      <a:pt x="3442" y="3575"/>
                    </a:cubicBezTo>
                    <a:close/>
                    <a:moveTo>
                      <a:pt x="2492" y="867"/>
                    </a:moveTo>
                    <a:cubicBezTo>
                      <a:pt x="2348" y="867"/>
                      <a:pt x="2238" y="920"/>
                      <a:pt x="2162" y="1027"/>
                    </a:cubicBezTo>
                    <a:cubicBezTo>
                      <a:pt x="2087" y="1134"/>
                      <a:pt x="2049" y="1289"/>
                      <a:pt x="2049" y="1493"/>
                    </a:cubicBezTo>
                    <a:cubicBezTo>
                      <a:pt x="2049" y="1886"/>
                      <a:pt x="2189" y="2082"/>
                      <a:pt x="2468" y="2082"/>
                    </a:cubicBezTo>
                    <a:cubicBezTo>
                      <a:pt x="2608" y="2082"/>
                      <a:pt x="2715" y="2029"/>
                      <a:pt x="2789" y="1923"/>
                    </a:cubicBezTo>
                    <a:cubicBezTo>
                      <a:pt x="2864" y="1817"/>
                      <a:pt x="2901" y="1665"/>
                      <a:pt x="2901" y="1466"/>
                    </a:cubicBezTo>
                    <a:cubicBezTo>
                      <a:pt x="2901" y="1067"/>
                      <a:pt x="2765" y="867"/>
                      <a:pt x="2492" y="867"/>
                    </a:cubicBezTo>
                    <a:close/>
                    <a:moveTo>
                      <a:pt x="2477" y="1884"/>
                    </a:moveTo>
                    <a:cubicBezTo>
                      <a:pt x="2367" y="1884"/>
                      <a:pt x="2312" y="1751"/>
                      <a:pt x="2312" y="1486"/>
                    </a:cubicBezTo>
                    <a:cubicBezTo>
                      <a:pt x="2312" y="1205"/>
                      <a:pt x="2368" y="1064"/>
                      <a:pt x="2480" y="1064"/>
                    </a:cubicBezTo>
                    <a:cubicBezTo>
                      <a:pt x="2585" y="1064"/>
                      <a:pt x="2637" y="1201"/>
                      <a:pt x="2637" y="1474"/>
                    </a:cubicBezTo>
                    <a:cubicBezTo>
                      <a:pt x="2637" y="1747"/>
                      <a:pt x="2584" y="1884"/>
                      <a:pt x="2477" y="1884"/>
                    </a:cubicBezTo>
                    <a:close/>
                    <a:moveTo>
                      <a:pt x="1454" y="4236"/>
                    </a:moveTo>
                    <a:cubicBezTo>
                      <a:pt x="1311" y="4236"/>
                      <a:pt x="1201" y="4289"/>
                      <a:pt x="1125" y="4396"/>
                    </a:cubicBezTo>
                    <a:cubicBezTo>
                      <a:pt x="1050" y="4503"/>
                      <a:pt x="1012" y="4658"/>
                      <a:pt x="1012" y="4862"/>
                    </a:cubicBezTo>
                    <a:cubicBezTo>
                      <a:pt x="1012" y="5254"/>
                      <a:pt x="1152" y="5451"/>
                      <a:pt x="1431" y="5451"/>
                    </a:cubicBezTo>
                    <a:cubicBezTo>
                      <a:pt x="1571" y="5451"/>
                      <a:pt x="1678" y="5398"/>
                      <a:pt x="1752" y="5292"/>
                    </a:cubicBezTo>
                    <a:cubicBezTo>
                      <a:pt x="1827" y="5186"/>
                      <a:pt x="1864" y="5033"/>
                      <a:pt x="1864" y="4835"/>
                    </a:cubicBezTo>
                    <a:cubicBezTo>
                      <a:pt x="1864" y="4436"/>
                      <a:pt x="1728" y="4236"/>
                      <a:pt x="1454" y="4236"/>
                    </a:cubicBezTo>
                    <a:close/>
                    <a:moveTo>
                      <a:pt x="1440" y="5252"/>
                    </a:moveTo>
                    <a:cubicBezTo>
                      <a:pt x="1330" y="5252"/>
                      <a:pt x="1275" y="5120"/>
                      <a:pt x="1275" y="4855"/>
                    </a:cubicBezTo>
                    <a:cubicBezTo>
                      <a:pt x="1275" y="4574"/>
                      <a:pt x="1331" y="4433"/>
                      <a:pt x="1443" y="4433"/>
                    </a:cubicBezTo>
                    <a:cubicBezTo>
                      <a:pt x="1548" y="4433"/>
                      <a:pt x="1600" y="4570"/>
                      <a:pt x="1600" y="4843"/>
                    </a:cubicBezTo>
                    <a:cubicBezTo>
                      <a:pt x="1600" y="5116"/>
                      <a:pt x="1547" y="5252"/>
                      <a:pt x="1440" y="5252"/>
                    </a:cubicBezTo>
                    <a:close/>
                    <a:moveTo>
                      <a:pt x="2491" y="4236"/>
                    </a:moveTo>
                    <a:cubicBezTo>
                      <a:pt x="2348" y="4236"/>
                      <a:pt x="2238" y="4289"/>
                      <a:pt x="2163" y="4396"/>
                    </a:cubicBezTo>
                    <a:cubicBezTo>
                      <a:pt x="2087" y="4503"/>
                      <a:pt x="2049" y="4658"/>
                      <a:pt x="2049" y="4862"/>
                    </a:cubicBezTo>
                    <a:cubicBezTo>
                      <a:pt x="2049" y="5254"/>
                      <a:pt x="2189" y="5451"/>
                      <a:pt x="2469" y="5451"/>
                    </a:cubicBezTo>
                    <a:cubicBezTo>
                      <a:pt x="2608" y="5451"/>
                      <a:pt x="2715" y="5398"/>
                      <a:pt x="2789" y="5292"/>
                    </a:cubicBezTo>
                    <a:cubicBezTo>
                      <a:pt x="2864" y="5186"/>
                      <a:pt x="2901" y="5033"/>
                      <a:pt x="2901" y="4835"/>
                    </a:cubicBezTo>
                    <a:cubicBezTo>
                      <a:pt x="2901" y="4436"/>
                      <a:pt x="2765" y="4236"/>
                      <a:pt x="2491" y="4236"/>
                    </a:cubicBezTo>
                    <a:close/>
                    <a:moveTo>
                      <a:pt x="2477" y="5252"/>
                    </a:moveTo>
                    <a:cubicBezTo>
                      <a:pt x="2367" y="5252"/>
                      <a:pt x="2312" y="5120"/>
                      <a:pt x="2312" y="4855"/>
                    </a:cubicBezTo>
                    <a:cubicBezTo>
                      <a:pt x="2312" y="4574"/>
                      <a:pt x="2368" y="4433"/>
                      <a:pt x="2480" y="4433"/>
                    </a:cubicBezTo>
                    <a:cubicBezTo>
                      <a:pt x="2585" y="4433"/>
                      <a:pt x="2637" y="4570"/>
                      <a:pt x="2637" y="4843"/>
                    </a:cubicBezTo>
                    <a:cubicBezTo>
                      <a:pt x="2637" y="5116"/>
                      <a:pt x="2584" y="5252"/>
                      <a:pt x="2477" y="5252"/>
                    </a:cubicBezTo>
                    <a:close/>
                    <a:moveTo>
                      <a:pt x="3483" y="4229"/>
                    </a:moveTo>
                    <a:cubicBezTo>
                      <a:pt x="3639" y="4229"/>
                      <a:pt x="3639" y="4229"/>
                      <a:pt x="3639" y="4229"/>
                    </a:cubicBezTo>
                    <a:cubicBezTo>
                      <a:pt x="3639" y="5430"/>
                      <a:pt x="3639" y="5430"/>
                      <a:pt x="3639" y="5430"/>
                    </a:cubicBezTo>
                    <a:cubicBezTo>
                      <a:pt x="3381" y="5430"/>
                      <a:pt x="3381" y="5430"/>
                      <a:pt x="3381" y="5430"/>
                    </a:cubicBezTo>
                    <a:cubicBezTo>
                      <a:pt x="3381" y="4521"/>
                      <a:pt x="3381" y="4521"/>
                      <a:pt x="3381" y="4521"/>
                    </a:cubicBezTo>
                    <a:cubicBezTo>
                      <a:pt x="3367" y="4534"/>
                      <a:pt x="3350" y="4545"/>
                      <a:pt x="3331" y="4557"/>
                    </a:cubicBezTo>
                    <a:cubicBezTo>
                      <a:pt x="3311" y="4568"/>
                      <a:pt x="3291" y="4578"/>
                      <a:pt x="3269" y="4587"/>
                    </a:cubicBezTo>
                    <a:cubicBezTo>
                      <a:pt x="3247" y="4596"/>
                      <a:pt x="3224" y="4604"/>
                      <a:pt x="3201" y="4610"/>
                    </a:cubicBezTo>
                    <a:cubicBezTo>
                      <a:pt x="3177" y="4616"/>
                      <a:pt x="3154" y="4621"/>
                      <a:pt x="3131" y="4623"/>
                    </a:cubicBezTo>
                    <a:cubicBezTo>
                      <a:pt x="3131" y="4405"/>
                      <a:pt x="3131" y="4405"/>
                      <a:pt x="3131" y="4405"/>
                    </a:cubicBezTo>
                    <a:cubicBezTo>
                      <a:pt x="3199" y="4386"/>
                      <a:pt x="3262" y="4361"/>
                      <a:pt x="3321" y="4330"/>
                    </a:cubicBezTo>
                    <a:cubicBezTo>
                      <a:pt x="3381" y="4300"/>
                      <a:pt x="3435" y="4266"/>
                      <a:pt x="3483" y="4229"/>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spTree>
    <p:extLst>
      <p:ext uri="{BB962C8B-B14F-4D97-AF65-F5344CB8AC3E}">
        <p14:creationId xmlns:p14="http://schemas.microsoft.com/office/powerpoint/2010/main" val="398896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1" y="-37847"/>
            <a:ext cx="12485403" cy="703237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 name="Oval 14"/>
          <p:cNvSpPr/>
          <p:nvPr/>
        </p:nvSpPr>
        <p:spPr bwMode="auto">
          <a:xfrm>
            <a:off x="4275313" y="-364816"/>
            <a:ext cx="7783903" cy="7705090"/>
          </a:xfrm>
          <a:prstGeom prst="ellipse">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14" name="Group 13"/>
          <p:cNvGrpSpPr/>
          <p:nvPr/>
        </p:nvGrpSpPr>
        <p:grpSpPr>
          <a:xfrm>
            <a:off x="3748638" y="-621755"/>
            <a:ext cx="8545502" cy="8218967"/>
            <a:chOff x="2685746" y="-1447800"/>
            <a:chExt cx="13468654" cy="12954000"/>
          </a:xfrm>
        </p:grpSpPr>
        <p:pic>
          <p:nvPicPr>
            <p:cNvPr id="7" name="Picture 6"/>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1781" t="17862" r="34933" b="13673"/>
            <a:stretch/>
          </p:blipFill>
          <p:spPr>
            <a:xfrm>
              <a:off x="2685746" y="-1447800"/>
              <a:ext cx="13468654" cy="12954000"/>
            </a:xfrm>
            <a:prstGeom prst="rect">
              <a:avLst/>
            </a:prstGeom>
          </p:spPr>
        </p:pic>
        <p:sp>
          <p:nvSpPr>
            <p:cNvPr id="11" name="TextBox 10"/>
            <p:cNvSpPr txBox="1"/>
            <p:nvPr/>
          </p:nvSpPr>
          <p:spPr>
            <a:xfrm>
              <a:off x="4041843" y="2390443"/>
              <a:ext cx="2860796" cy="1381993"/>
            </a:xfrm>
            <a:prstGeom prst="rect">
              <a:avLst/>
            </a:prstGeom>
            <a:noFill/>
          </p:spPr>
          <p:txBody>
            <a:bodyPr wrap="square" lIns="186521" tIns="149217" rIns="186521" bIns="149217" rtlCol="0">
              <a:spAutoFit/>
            </a:bodyPr>
            <a:lstStyle/>
            <a:p>
              <a:pPr marL="0" marR="0" lvl="0" indent="0" defTabSz="932597" eaLnBrk="1" fontAlgn="auto" latinLnBrk="0" hangingPunct="1">
                <a:lnSpc>
                  <a:spcPts val="2162"/>
                </a:lnSpc>
                <a:spcBef>
                  <a:spcPts val="0"/>
                </a:spcBef>
                <a:spcAft>
                  <a:spcPts val="0"/>
                </a:spcAft>
                <a:buClrTx/>
                <a:buSzTx/>
                <a:buFontTx/>
                <a:buNone/>
                <a:tabLst/>
                <a:defRPr/>
              </a:pPr>
              <a:r>
                <a:rPr kumimoji="0" lang="en-US" sz="1836" b="1" i="0" u="none" strike="noStrike" kern="0" cap="none" spc="0" normalizeH="0" baseline="0" noProof="0" dirty="0">
                  <a:ln>
                    <a:noFill/>
                  </a:ln>
                  <a:solidFill>
                    <a:sysClr val="windowText" lastClr="000000"/>
                  </a:solidFill>
                  <a:effectLst/>
                  <a:uLnTx/>
                  <a:uFillTx/>
                </a:rPr>
                <a:t>Unregulated, unknown</a:t>
              </a:r>
            </a:p>
          </p:txBody>
        </p:sp>
      </p:grpSp>
      <p:grpSp>
        <p:nvGrpSpPr>
          <p:cNvPr id="10" name="Group 9"/>
          <p:cNvGrpSpPr/>
          <p:nvPr/>
        </p:nvGrpSpPr>
        <p:grpSpPr>
          <a:xfrm>
            <a:off x="5207917" y="2032896"/>
            <a:ext cx="6372789" cy="5433974"/>
            <a:chOff x="6786961" y="1881356"/>
            <a:chExt cx="7310039" cy="6881643"/>
          </a:xfrm>
        </p:grpSpPr>
        <p:pic>
          <p:nvPicPr>
            <p:cNvPr id="4" name="Picture 3"/>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 t="1" r="18478" b="-4635"/>
            <a:stretch/>
          </p:blipFill>
          <p:spPr>
            <a:xfrm>
              <a:off x="6786961" y="1881356"/>
              <a:ext cx="7310039" cy="6881643"/>
            </a:xfrm>
            <a:prstGeom prst="rect">
              <a:avLst/>
            </a:prstGeom>
          </p:spPr>
        </p:pic>
        <p:sp>
          <p:nvSpPr>
            <p:cNvPr id="8" name="TextBox 7"/>
            <p:cNvSpPr txBox="1"/>
            <p:nvPr/>
          </p:nvSpPr>
          <p:spPr>
            <a:xfrm>
              <a:off x="7806730" y="3634481"/>
              <a:ext cx="3665856" cy="1110437"/>
            </a:xfrm>
            <a:prstGeom prst="rect">
              <a:avLst/>
            </a:prstGeom>
            <a:noFill/>
          </p:spPr>
          <p:txBody>
            <a:bodyPr wrap="square" lIns="186521" tIns="149217" rIns="186521" bIns="149217" rtlCol="0">
              <a:spAutoFit/>
            </a:bodyPr>
            <a:lstStyle/>
            <a:p>
              <a:pPr marL="0" marR="0" lvl="0" indent="0" defTabSz="932597" eaLnBrk="1" fontAlgn="auto" latinLnBrk="0" hangingPunct="1">
                <a:lnSpc>
                  <a:spcPts val="2162"/>
                </a:lnSpc>
                <a:spcBef>
                  <a:spcPts val="0"/>
                </a:spcBef>
                <a:spcAft>
                  <a:spcPts val="0"/>
                </a:spcAft>
                <a:buClrTx/>
                <a:buSzTx/>
                <a:buFontTx/>
                <a:buNone/>
                <a:tabLst/>
                <a:defRPr/>
              </a:pPr>
              <a:r>
                <a:rPr kumimoji="0" lang="en-US" sz="1836" b="1" i="0" u="none" strike="noStrike" kern="0" cap="none" spc="0" normalizeH="0" baseline="0" noProof="0" dirty="0">
                  <a:ln>
                    <a:noFill/>
                  </a:ln>
                  <a:solidFill>
                    <a:schemeClr val="bg1"/>
                  </a:solidFill>
                  <a:effectLst/>
                  <a:uLnTx/>
                  <a:uFillTx/>
                </a:rPr>
                <a:t>Managed mobile environment</a:t>
              </a:r>
            </a:p>
          </p:txBody>
        </p:sp>
      </p:grpSp>
      <p:sp>
        <p:nvSpPr>
          <p:cNvPr id="3" name="Title 2"/>
          <p:cNvSpPr>
            <a:spLocks noGrp="1"/>
          </p:cNvSpPr>
          <p:nvPr>
            <p:ph type="title"/>
          </p:nvPr>
        </p:nvSpPr>
        <p:spPr>
          <a:xfrm>
            <a:off x="275483" y="295277"/>
            <a:ext cx="4932434" cy="1737619"/>
          </a:xfrm>
        </p:spPr>
        <p:txBody>
          <a:bodyPr/>
          <a:lstStyle/>
          <a:p>
            <a:r>
              <a:rPr lang="en-US" dirty="0">
                <a:solidFill>
                  <a:srgbClr val="D83B01"/>
                </a:solidFill>
              </a:rPr>
              <a:t>How much control do </a:t>
            </a:r>
            <a:r>
              <a:rPr lang="en-US" b="1" dirty="0">
                <a:solidFill>
                  <a:srgbClr val="D83B01"/>
                </a:solidFill>
              </a:rPr>
              <a:t>YOU</a:t>
            </a:r>
            <a:r>
              <a:rPr lang="en-US" dirty="0">
                <a:solidFill>
                  <a:srgbClr val="D83B01"/>
                </a:solidFill>
              </a:rPr>
              <a:t> have?</a:t>
            </a:r>
          </a:p>
        </p:txBody>
      </p:sp>
      <p:grpSp>
        <p:nvGrpSpPr>
          <p:cNvPr id="9" name="Group 8"/>
          <p:cNvGrpSpPr/>
          <p:nvPr/>
        </p:nvGrpSpPr>
        <p:grpSpPr>
          <a:xfrm>
            <a:off x="6839973" y="4352149"/>
            <a:ext cx="3074335" cy="2969345"/>
            <a:chOff x="9619312" y="4149156"/>
            <a:chExt cx="3487088" cy="3470844"/>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 t="1" r="-6420" b="-7434"/>
            <a:stretch/>
          </p:blipFill>
          <p:spPr>
            <a:xfrm>
              <a:off x="9619312" y="4149156"/>
              <a:ext cx="3487088" cy="3470844"/>
            </a:xfrm>
            <a:prstGeom prst="rect">
              <a:avLst/>
            </a:prstGeom>
          </p:spPr>
        </p:pic>
        <p:sp>
          <p:nvSpPr>
            <p:cNvPr id="6" name="TextBox 5"/>
            <p:cNvSpPr txBox="1"/>
            <p:nvPr/>
          </p:nvSpPr>
          <p:spPr>
            <a:xfrm>
              <a:off x="10166450" y="5442864"/>
              <a:ext cx="2826721" cy="688585"/>
            </a:xfrm>
            <a:prstGeom prst="rect">
              <a:avLst/>
            </a:prstGeom>
            <a:noFill/>
          </p:spPr>
          <p:txBody>
            <a:bodyPr wrap="square" lIns="186521" tIns="149217" rIns="186521" bIns="149217" rtlCol="0">
              <a:spAutoFit/>
            </a:bodyPr>
            <a:lstStyle/>
            <a:p>
              <a:pPr marL="0" marR="0" lvl="0" indent="0" defTabSz="932597" eaLnBrk="1" fontAlgn="auto" latinLnBrk="0" hangingPunct="1">
                <a:lnSpc>
                  <a:spcPts val="2162"/>
                </a:lnSpc>
                <a:spcBef>
                  <a:spcPts val="0"/>
                </a:spcBef>
                <a:spcAft>
                  <a:spcPts val="0"/>
                </a:spcAft>
                <a:buClrTx/>
                <a:buSzTx/>
                <a:buFontTx/>
                <a:buNone/>
                <a:tabLst/>
                <a:defRPr/>
              </a:pPr>
              <a:r>
                <a:rPr kumimoji="0" lang="en-US" sz="1836" b="1" i="0" u="none" strike="noStrike" kern="0" cap="none" spc="0" normalizeH="0" baseline="0" noProof="0" dirty="0">
                  <a:ln>
                    <a:noFill/>
                  </a:ln>
                  <a:solidFill>
                    <a:schemeClr val="bg1"/>
                  </a:solidFill>
                  <a:effectLst/>
                  <a:uLnTx/>
                  <a:uFillTx/>
                </a:rPr>
                <a:t>On-premises</a:t>
              </a:r>
            </a:p>
          </p:txBody>
        </p:sp>
      </p:grpSp>
      <p:sp>
        <p:nvSpPr>
          <p:cNvPr id="12" name="TextBox 11"/>
          <p:cNvSpPr txBox="1"/>
          <p:nvPr/>
        </p:nvSpPr>
        <p:spPr>
          <a:xfrm>
            <a:off x="302402" y="5098710"/>
            <a:ext cx="2642376" cy="1050662"/>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2652" b="0" i="0" u="none" strike="noStrike" kern="0" cap="none" spc="0" normalizeH="0" baseline="0" noProof="0" dirty="0">
                <a:ln>
                  <a:noFill/>
                </a:ln>
                <a:solidFill>
                  <a:schemeClr val="accent3"/>
                </a:solidFill>
                <a:effectLst/>
                <a:uLnTx/>
                <a:uFillTx/>
                <a:latin typeface="+mj-lt"/>
              </a:rPr>
              <a:t>Perimeter protection</a:t>
            </a:r>
          </a:p>
        </p:txBody>
      </p:sp>
      <p:cxnSp>
        <p:nvCxnSpPr>
          <p:cNvPr id="16" name="Straight Connector 15"/>
          <p:cNvCxnSpPr/>
          <p:nvPr/>
        </p:nvCxnSpPr>
        <p:spPr>
          <a:xfrm>
            <a:off x="481756" y="6082201"/>
            <a:ext cx="7757122" cy="0"/>
          </a:xfrm>
          <a:prstGeom prst="line">
            <a:avLst/>
          </a:prstGeom>
          <a:ln w="19050">
            <a:solidFill>
              <a:srgbClr val="008E7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2401" y="3337311"/>
            <a:ext cx="3895195" cy="1050662"/>
          </a:xfrm>
          <a:prstGeom prst="rect">
            <a:avLst/>
          </a:prstGeom>
          <a:noFill/>
        </p:spPr>
        <p:txBody>
          <a:bodyPr wrap="square" lIns="186521" tIns="149217" rIns="186521" bIns="149217" rtlCol="0">
            <a:spAutoFit/>
          </a:bodyPr>
          <a:lstStyle/>
          <a:p>
            <a:pPr marL="0" marR="0" lvl="0" indent="0" defTabSz="932597" eaLnBrk="1" fontAlgn="auto" latinLnBrk="0" hangingPunct="1">
              <a:lnSpc>
                <a:spcPct val="90000"/>
              </a:lnSpc>
              <a:spcBef>
                <a:spcPts val="0"/>
              </a:spcBef>
              <a:spcAft>
                <a:spcPts val="0"/>
              </a:spcAft>
              <a:buClrTx/>
              <a:buSzTx/>
              <a:buFontTx/>
              <a:buNone/>
              <a:tabLst/>
              <a:defRPr/>
            </a:pPr>
            <a:r>
              <a:rPr kumimoji="0" lang="en-US" sz="2652" b="0" i="0" u="none" strike="noStrike" kern="0" cap="none" spc="0" normalizeH="0" baseline="0" noProof="0" dirty="0">
                <a:ln>
                  <a:noFill/>
                </a:ln>
                <a:solidFill>
                  <a:schemeClr val="accent2"/>
                </a:solidFill>
                <a:effectLst/>
                <a:uLnTx/>
                <a:uFillTx/>
                <a:latin typeface="+mj-lt"/>
              </a:rPr>
              <a:t>Identity, device management protection</a:t>
            </a:r>
          </a:p>
        </p:txBody>
      </p:sp>
      <p:sp>
        <p:nvSpPr>
          <p:cNvPr id="18" name="TextBox 17"/>
          <p:cNvSpPr txBox="1"/>
          <p:nvPr/>
        </p:nvSpPr>
        <p:spPr>
          <a:xfrm>
            <a:off x="302402" y="1991181"/>
            <a:ext cx="4784214" cy="1133846"/>
          </a:xfrm>
          <a:prstGeom prst="rect">
            <a:avLst/>
          </a:prstGeom>
          <a:noFill/>
        </p:spPr>
        <p:txBody>
          <a:bodyPr wrap="square" lIns="186521" tIns="149217" rIns="186521" bIns="149217"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652" b="0" i="0" u="none" strike="noStrike" kern="0" cap="none" spc="0" normalizeH="0" baseline="0" noProof="0" dirty="0">
                <a:ln>
                  <a:noFill/>
                </a:ln>
                <a:solidFill>
                  <a:sysClr val="windowText" lastClr="000000"/>
                </a:solidFill>
                <a:effectLst/>
                <a:uLnTx/>
                <a:uFillTx/>
                <a:latin typeface="+mj-lt"/>
              </a:rPr>
              <a:t>Hybrid data = new normal </a:t>
            </a:r>
          </a:p>
          <a:p>
            <a:pPr marL="0" marR="0" lvl="0" indent="0" defTabSz="932597" eaLnBrk="1" fontAlgn="auto" latinLnBrk="0" hangingPunct="1">
              <a:lnSpc>
                <a:spcPct val="100000"/>
              </a:lnSpc>
              <a:spcBef>
                <a:spcPts val="0"/>
              </a:spcBef>
              <a:spcAft>
                <a:spcPts val="0"/>
              </a:spcAft>
              <a:buClrTx/>
              <a:buSzTx/>
              <a:buFontTx/>
              <a:buNone/>
              <a:tabLst/>
              <a:defRPr/>
            </a:pPr>
            <a:r>
              <a:rPr kumimoji="0" lang="en-US" sz="2652" b="0" i="0" u="none" strike="noStrike" kern="0" cap="none" spc="0" normalizeH="0" baseline="0" noProof="0" dirty="0">
                <a:ln>
                  <a:noFill/>
                </a:ln>
                <a:solidFill>
                  <a:sysClr val="windowText" lastClr="000000"/>
                </a:solidFill>
                <a:effectLst/>
                <a:uLnTx/>
                <a:uFillTx/>
                <a:latin typeface="+mj-lt"/>
              </a:rPr>
              <a:t>It is harder to protect</a:t>
            </a:r>
          </a:p>
        </p:txBody>
      </p:sp>
      <p:cxnSp>
        <p:nvCxnSpPr>
          <p:cNvPr id="19" name="Straight Connector 18"/>
          <p:cNvCxnSpPr/>
          <p:nvPr/>
        </p:nvCxnSpPr>
        <p:spPr>
          <a:xfrm>
            <a:off x="481756" y="4329178"/>
            <a:ext cx="6280500" cy="0"/>
          </a:xfrm>
          <a:prstGeom prst="line">
            <a:avLst/>
          </a:prstGeom>
          <a:ln w="19050">
            <a:solidFill>
              <a:srgbClr val="0078D7"/>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1756" y="3009257"/>
            <a:ext cx="4726161"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Freeform 38"/>
          <p:cNvSpPr>
            <a:spLocks/>
          </p:cNvSpPr>
          <p:nvPr/>
        </p:nvSpPr>
        <p:spPr bwMode="auto">
          <a:xfrm>
            <a:off x="7643501" y="1676071"/>
            <a:ext cx="941521" cy="619102"/>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 name="Freeform 38"/>
          <p:cNvSpPr>
            <a:spLocks/>
          </p:cNvSpPr>
          <p:nvPr/>
        </p:nvSpPr>
        <p:spPr bwMode="auto">
          <a:xfrm>
            <a:off x="10042419" y="2992491"/>
            <a:ext cx="941521" cy="619102"/>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7813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17" grpId="0"/>
      <p:bldP spid="18" grpId="0"/>
      <p:bldP spid="27"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1476621"/>
            <a:ext cx="12434711"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cxnSp>
        <p:nvCxnSpPr>
          <p:cNvPr id="199" name="Straight Connector 198"/>
          <p:cNvCxnSpPr>
            <a:endCxn id="138" idx="2"/>
          </p:cNvCxnSpPr>
          <p:nvPr/>
        </p:nvCxnSpPr>
        <p:spPr>
          <a:xfrm flipV="1">
            <a:off x="3961575" y="3576023"/>
            <a:ext cx="4601452" cy="2738"/>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275482" y="295275"/>
            <a:ext cx="10227319" cy="2269384"/>
          </a:xfrm>
        </p:spPr>
        <p:txBody>
          <a:bodyPr/>
          <a:lstStyle/>
          <a:p>
            <a:r>
              <a:rPr lang="en-US" dirty="0"/>
              <a:t>The evolution of Information Protection</a:t>
            </a:r>
          </a:p>
        </p:txBody>
      </p:sp>
      <p:grpSp>
        <p:nvGrpSpPr>
          <p:cNvPr id="10" name="Group 9"/>
          <p:cNvGrpSpPr/>
          <p:nvPr/>
        </p:nvGrpSpPr>
        <p:grpSpPr>
          <a:xfrm>
            <a:off x="8568137" y="2529820"/>
            <a:ext cx="3657632" cy="3809176"/>
            <a:chOff x="8400032" y="2656408"/>
            <a:chExt cx="3586239" cy="3734825"/>
          </a:xfrm>
        </p:grpSpPr>
        <p:cxnSp>
          <p:nvCxnSpPr>
            <p:cNvPr id="65" name="Straight Connector 64"/>
            <p:cNvCxnSpPr>
              <a:endCxn id="425" idx="2"/>
            </p:cNvCxnSpPr>
            <p:nvPr/>
          </p:nvCxnSpPr>
          <p:spPr>
            <a:xfrm>
              <a:off x="8400032" y="3679091"/>
              <a:ext cx="3245430" cy="13793"/>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530707" y="2656408"/>
              <a:ext cx="3455564" cy="3734825"/>
              <a:chOff x="8530707" y="2663372"/>
              <a:chExt cx="3455564" cy="3734825"/>
            </a:xfrm>
          </p:grpSpPr>
          <p:grpSp>
            <p:nvGrpSpPr>
              <p:cNvPr id="16" name="Group 15"/>
              <p:cNvGrpSpPr/>
              <p:nvPr/>
            </p:nvGrpSpPr>
            <p:grpSpPr>
              <a:xfrm>
                <a:off x="8744224" y="3039948"/>
                <a:ext cx="1314737" cy="1300690"/>
                <a:chOff x="8744224" y="3039948"/>
                <a:chExt cx="1314737" cy="1300690"/>
              </a:xfrm>
            </p:grpSpPr>
            <p:sp>
              <p:nvSpPr>
                <p:cNvPr id="390" name="Oval 389"/>
                <p:cNvSpPr/>
                <p:nvPr/>
              </p:nvSpPr>
              <p:spPr bwMode="auto">
                <a:xfrm flipH="1" flipV="1">
                  <a:off x="8744224" y="3039948"/>
                  <a:ext cx="1314737" cy="1300690"/>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1" name="Rectangle 390"/>
                <p:cNvSpPr/>
                <p:nvPr/>
              </p:nvSpPr>
              <p:spPr>
                <a:xfrm>
                  <a:off x="8746284" y="3759640"/>
                  <a:ext cx="1151748"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DOCUMENT TRACKING</a:t>
                  </a:r>
                </a:p>
              </p:txBody>
            </p:sp>
            <p:grpSp>
              <p:nvGrpSpPr>
                <p:cNvPr id="392" name="Group 391"/>
                <p:cNvGrpSpPr/>
                <p:nvPr/>
              </p:nvGrpSpPr>
              <p:grpSpPr>
                <a:xfrm>
                  <a:off x="9150814" y="3223405"/>
                  <a:ext cx="454978" cy="434243"/>
                  <a:chOff x="4881794" y="3230369"/>
                  <a:chExt cx="712232" cy="728867"/>
                </a:xfrm>
                <a:solidFill>
                  <a:schemeClr val="accent1"/>
                </a:solidFill>
              </p:grpSpPr>
              <p:grpSp>
                <p:nvGrpSpPr>
                  <p:cNvPr id="393" name="Group 392"/>
                  <p:cNvGrpSpPr/>
                  <p:nvPr/>
                </p:nvGrpSpPr>
                <p:grpSpPr>
                  <a:xfrm>
                    <a:off x="4881794" y="3454304"/>
                    <a:ext cx="394992" cy="504932"/>
                    <a:chOff x="13131800" y="957263"/>
                    <a:chExt cx="4916488" cy="6284912"/>
                  </a:xfrm>
                  <a:grpFill/>
                </p:grpSpPr>
                <p:sp>
                  <p:nvSpPr>
                    <p:cNvPr id="40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1" name="Rectangle 33"/>
                    <p:cNvSpPr>
                      <a:spLocks noChangeArrowheads="1"/>
                    </p:cNvSpPr>
                    <p:nvPr/>
                  </p:nvSpPr>
                  <p:spPr bwMode="auto">
                    <a:xfrm>
                      <a:off x="13925548" y="3071821"/>
                      <a:ext cx="3267068" cy="601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3" name="Rectangle 35"/>
                    <p:cNvSpPr>
                      <a:spLocks noChangeArrowheads="1"/>
                    </p:cNvSpPr>
                    <p:nvPr/>
                  </p:nvSpPr>
                  <p:spPr bwMode="auto">
                    <a:xfrm>
                      <a:off x="13925564" y="4327517"/>
                      <a:ext cx="3267068" cy="600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nvGrpSpPr>
                  <p:cNvPr id="394" name="Group 393"/>
                  <p:cNvGrpSpPr/>
                  <p:nvPr/>
                </p:nvGrpSpPr>
                <p:grpSpPr>
                  <a:xfrm>
                    <a:off x="5397632" y="3230369"/>
                    <a:ext cx="196394" cy="251057"/>
                    <a:chOff x="13131800" y="957263"/>
                    <a:chExt cx="4916488" cy="6284912"/>
                  </a:xfrm>
                  <a:grpFill/>
                </p:grpSpPr>
                <p:sp>
                  <p:nvSpPr>
                    <p:cNvPr id="39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7"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8"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9"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cxnSp>
                <p:nvCxnSpPr>
                  <p:cNvPr id="395" name="Straight Connector 394"/>
                  <p:cNvCxnSpPr/>
                  <p:nvPr/>
                </p:nvCxnSpPr>
                <p:spPr>
                  <a:xfrm flipH="1">
                    <a:off x="5253135" y="3379746"/>
                    <a:ext cx="66722" cy="6325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10295732" y="3045093"/>
                <a:ext cx="1349730" cy="1309511"/>
                <a:chOff x="10295732" y="3045093"/>
                <a:chExt cx="1349730" cy="1309511"/>
              </a:xfrm>
            </p:grpSpPr>
            <p:sp>
              <p:nvSpPr>
                <p:cNvPr id="425" name="Oval 424"/>
                <p:cNvSpPr/>
                <p:nvPr/>
              </p:nvSpPr>
              <p:spPr bwMode="auto">
                <a:xfrm flipH="1" flipV="1">
                  <a:off x="10366086" y="3045093"/>
                  <a:ext cx="1279376" cy="1309511"/>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26" name="Rectangle 425"/>
                <p:cNvSpPr/>
                <p:nvPr/>
              </p:nvSpPr>
              <p:spPr>
                <a:xfrm>
                  <a:off x="10295732" y="3759640"/>
                  <a:ext cx="1260932"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DOCUMENT REVOCATION</a:t>
                  </a:r>
                </a:p>
              </p:txBody>
            </p:sp>
            <p:grpSp>
              <p:nvGrpSpPr>
                <p:cNvPr id="427" name="Group 426"/>
                <p:cNvGrpSpPr/>
                <p:nvPr/>
              </p:nvGrpSpPr>
              <p:grpSpPr>
                <a:xfrm>
                  <a:off x="10788199" y="3169722"/>
                  <a:ext cx="428442" cy="508349"/>
                  <a:chOff x="8329999" y="3221892"/>
                  <a:chExt cx="560746" cy="660022"/>
                </a:xfrm>
                <a:solidFill>
                  <a:schemeClr val="accent1"/>
                </a:solidFill>
              </p:grpSpPr>
              <p:sp>
                <p:nvSpPr>
                  <p:cNvPr id="428" name="Freeform 15"/>
                  <p:cNvSpPr>
                    <a:spLocks noEditPoints="1"/>
                  </p:cNvSpPr>
                  <p:nvPr/>
                </p:nvSpPr>
                <p:spPr bwMode="auto">
                  <a:xfrm>
                    <a:off x="8575037" y="3221892"/>
                    <a:ext cx="315708" cy="315708"/>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nvGrpSpPr>
                  <p:cNvPr id="429" name="Group 428"/>
                  <p:cNvGrpSpPr/>
                  <p:nvPr/>
                </p:nvGrpSpPr>
                <p:grpSpPr>
                  <a:xfrm>
                    <a:off x="8329999" y="3376982"/>
                    <a:ext cx="394992" cy="504932"/>
                    <a:chOff x="13131800" y="957263"/>
                    <a:chExt cx="4916488" cy="6284912"/>
                  </a:xfrm>
                  <a:grpFill/>
                </p:grpSpPr>
                <p:sp>
                  <p:nvSpPr>
                    <p:cNvPr id="43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1"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grpSp>
          <p:sp>
            <p:nvSpPr>
              <p:cNvPr id="72" name="Rectangle 71"/>
              <p:cNvSpPr/>
              <p:nvPr/>
            </p:nvSpPr>
            <p:spPr>
              <a:xfrm>
                <a:off x="8530707" y="5016921"/>
                <a:ext cx="3454443" cy="1381276"/>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accent2"/>
                    </a:solidFill>
                    <a:effectLst/>
                    <a:uLnTx/>
                    <a:uFillTx/>
                    <a:latin typeface="+mj-lt"/>
                  </a:rPr>
                  <a:t>Monitor &amp; Respond</a:t>
                </a:r>
              </a:p>
            </p:txBody>
          </p:sp>
          <p:grpSp>
            <p:nvGrpSpPr>
              <p:cNvPr id="73" name="Group 72"/>
              <p:cNvGrpSpPr/>
              <p:nvPr/>
            </p:nvGrpSpPr>
            <p:grpSpPr>
              <a:xfrm>
                <a:off x="8531827" y="2663372"/>
                <a:ext cx="3454444" cy="2025703"/>
                <a:chOff x="3811979" y="2663372"/>
                <a:chExt cx="4545251" cy="2025703"/>
              </a:xfrm>
            </p:grpSpPr>
            <p:cxnSp>
              <p:nvCxnSpPr>
                <p:cNvPr id="74" name="Straight Connector 73"/>
                <p:cNvCxnSpPr/>
                <p:nvPr/>
              </p:nvCxnSpPr>
              <p:spPr>
                <a:xfrm>
                  <a:off x="3811979" y="2663372"/>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11979" y="4689075"/>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3" name="Group 2"/>
          <p:cNvGrpSpPr/>
          <p:nvPr/>
        </p:nvGrpSpPr>
        <p:grpSpPr>
          <a:xfrm>
            <a:off x="200772" y="2533520"/>
            <a:ext cx="3839838" cy="3773389"/>
            <a:chOff x="118496" y="2660036"/>
            <a:chExt cx="3764889" cy="3699736"/>
          </a:xfrm>
        </p:grpSpPr>
        <p:cxnSp>
          <p:nvCxnSpPr>
            <p:cNvPr id="78" name="Straight Connector 77"/>
            <p:cNvCxnSpPr/>
            <p:nvPr/>
          </p:nvCxnSpPr>
          <p:spPr>
            <a:xfrm flipV="1">
              <a:off x="581099" y="3671107"/>
              <a:ext cx="3302286" cy="7982"/>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141388" y="3009235"/>
              <a:ext cx="1305998" cy="1344614"/>
              <a:chOff x="2141388" y="3009235"/>
              <a:chExt cx="1305998" cy="1344614"/>
            </a:xfrm>
          </p:grpSpPr>
          <p:sp>
            <p:nvSpPr>
              <p:cNvPr id="337" name="Oval 336"/>
              <p:cNvSpPr/>
              <p:nvPr/>
            </p:nvSpPr>
            <p:spPr bwMode="auto">
              <a:xfrm flipH="1" flipV="1">
                <a:off x="2141388" y="3009235"/>
                <a:ext cx="1305998" cy="1344614"/>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40" name="Rectangle 339"/>
              <p:cNvSpPr/>
              <p:nvPr/>
            </p:nvSpPr>
            <p:spPr>
              <a:xfrm>
                <a:off x="2155965" y="3828335"/>
                <a:ext cx="1034594" cy="141257"/>
              </a:xfrm>
              <a:prstGeom prst="rect">
                <a:avLst/>
              </a:prstGeom>
              <a:noFill/>
              <a:ln>
                <a:noFill/>
              </a:ln>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LABELING</a:t>
                </a:r>
              </a:p>
            </p:txBody>
          </p:sp>
          <p:sp>
            <p:nvSpPr>
              <p:cNvPr id="343" name="Freeform 110"/>
              <p:cNvSpPr>
                <a:spLocks noEditPoints="1"/>
              </p:cNvSpPr>
              <p:nvPr/>
            </p:nvSpPr>
            <p:spPr bwMode="black">
              <a:xfrm>
                <a:off x="2595650" y="3238601"/>
                <a:ext cx="409426" cy="41904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latin typeface="Segoe UI"/>
                </a:endParaRPr>
              </a:p>
            </p:txBody>
          </p:sp>
        </p:grpSp>
        <p:grpSp>
          <p:nvGrpSpPr>
            <p:cNvPr id="21" name="Group 20"/>
            <p:cNvGrpSpPr/>
            <p:nvPr/>
          </p:nvGrpSpPr>
          <p:grpSpPr>
            <a:xfrm>
              <a:off x="401890" y="3044011"/>
              <a:ext cx="1442694" cy="1291592"/>
              <a:chOff x="401890" y="3044011"/>
              <a:chExt cx="1442694" cy="1291592"/>
            </a:xfrm>
          </p:grpSpPr>
          <p:sp>
            <p:nvSpPr>
              <p:cNvPr id="338" name="Oval 337"/>
              <p:cNvSpPr/>
              <p:nvPr/>
            </p:nvSpPr>
            <p:spPr bwMode="auto">
              <a:xfrm flipH="1" flipV="1">
                <a:off x="550164" y="3044011"/>
                <a:ext cx="1294420" cy="1291592"/>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pic>
            <p:nvPicPr>
              <p:cNvPr id="342" name="Picture 3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1" y="3245177"/>
                <a:ext cx="383066" cy="485600"/>
              </a:xfrm>
              <a:prstGeom prst="rect">
                <a:avLst/>
              </a:prstGeom>
            </p:spPr>
          </p:pic>
          <p:sp>
            <p:nvSpPr>
              <p:cNvPr id="341" name="Rectangle 340"/>
              <p:cNvSpPr/>
              <p:nvPr/>
            </p:nvSpPr>
            <p:spPr>
              <a:xfrm>
                <a:off x="401890" y="3828335"/>
                <a:ext cx="1370314" cy="141257"/>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CLASSIFICATION</a:t>
                </a:r>
              </a:p>
            </p:txBody>
          </p:sp>
        </p:grpSp>
        <p:grpSp>
          <p:nvGrpSpPr>
            <p:cNvPr id="79" name="Group 78"/>
            <p:cNvGrpSpPr/>
            <p:nvPr/>
          </p:nvGrpSpPr>
          <p:grpSpPr>
            <a:xfrm>
              <a:off x="118497" y="2660036"/>
              <a:ext cx="3615303" cy="2025704"/>
              <a:chOff x="3811979" y="2667000"/>
              <a:chExt cx="4545251" cy="2025704"/>
            </a:xfrm>
          </p:grpSpPr>
          <p:cxnSp>
            <p:nvCxnSpPr>
              <p:cNvPr id="81" name="Straight Connector 80"/>
              <p:cNvCxnSpPr/>
              <p:nvPr/>
            </p:nvCxnSpPr>
            <p:spPr>
              <a:xfrm>
                <a:off x="3811979" y="2667000"/>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11979" y="4692704"/>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118496" y="5005457"/>
              <a:ext cx="3616595" cy="1354315"/>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accent3"/>
                  </a:solidFill>
                  <a:effectLst/>
                  <a:uLnTx/>
                  <a:uFillTx/>
                  <a:latin typeface="+mj-lt"/>
                </a:rPr>
                <a:t>Classify &amp; Label</a:t>
              </a:r>
            </a:p>
          </p:txBody>
        </p:sp>
      </p:grpSp>
      <p:grpSp>
        <p:nvGrpSpPr>
          <p:cNvPr id="8" name="Group 7"/>
          <p:cNvGrpSpPr/>
          <p:nvPr/>
        </p:nvGrpSpPr>
        <p:grpSpPr>
          <a:xfrm>
            <a:off x="3881570" y="2533520"/>
            <a:ext cx="4736391" cy="3108691"/>
            <a:chOff x="3804942" y="2660036"/>
            <a:chExt cx="4643942" cy="3048013"/>
          </a:xfrm>
        </p:grpSpPr>
        <p:grpSp>
          <p:nvGrpSpPr>
            <p:cNvPr id="4" name="Group 3"/>
            <p:cNvGrpSpPr/>
            <p:nvPr/>
          </p:nvGrpSpPr>
          <p:grpSpPr>
            <a:xfrm>
              <a:off x="3804942" y="2660036"/>
              <a:ext cx="4643942" cy="3048013"/>
              <a:chOff x="3713288" y="2667000"/>
              <a:chExt cx="4643942" cy="3048013"/>
            </a:xfrm>
          </p:grpSpPr>
          <p:grpSp>
            <p:nvGrpSpPr>
              <p:cNvPr id="17" name="Group 16"/>
              <p:cNvGrpSpPr/>
              <p:nvPr/>
            </p:nvGrpSpPr>
            <p:grpSpPr>
              <a:xfrm>
                <a:off x="3791731" y="3022478"/>
                <a:ext cx="1335001" cy="1322894"/>
                <a:chOff x="3791731" y="3022478"/>
                <a:chExt cx="1335001" cy="1322894"/>
              </a:xfrm>
            </p:grpSpPr>
            <p:sp>
              <p:nvSpPr>
                <p:cNvPr id="457" name="Oval 456"/>
                <p:cNvSpPr/>
                <p:nvPr/>
              </p:nvSpPr>
              <p:spPr bwMode="auto">
                <a:xfrm flipH="1" flipV="1">
                  <a:off x="3811979" y="3022478"/>
                  <a:ext cx="1314753" cy="1322894"/>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58" name="Rectangle 457"/>
                <p:cNvSpPr/>
                <p:nvPr/>
              </p:nvSpPr>
              <p:spPr>
                <a:xfrm>
                  <a:off x="3791731" y="3828335"/>
                  <a:ext cx="1204075" cy="141257"/>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ENCRYPTION</a:t>
                  </a:r>
                </a:p>
              </p:txBody>
            </p:sp>
            <p:grpSp>
              <p:nvGrpSpPr>
                <p:cNvPr id="6" name="Group 5"/>
                <p:cNvGrpSpPr/>
                <p:nvPr/>
              </p:nvGrpSpPr>
              <p:grpSpPr>
                <a:xfrm>
                  <a:off x="4137279" y="3381977"/>
                  <a:ext cx="672874" cy="211244"/>
                  <a:chOff x="3976206" y="3274878"/>
                  <a:chExt cx="762555" cy="239399"/>
                </a:xfrm>
              </p:grpSpPr>
              <p:sp>
                <p:nvSpPr>
                  <p:cNvPr id="460" name="Freeform 24"/>
                  <p:cNvSpPr>
                    <a:spLocks noEditPoints="1"/>
                  </p:cNvSpPr>
                  <p:nvPr/>
                </p:nvSpPr>
                <p:spPr bwMode="auto">
                  <a:xfrm>
                    <a:off x="3981508" y="3279822"/>
                    <a:ext cx="751952" cy="22951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1" name="Freeform 25"/>
                  <p:cNvSpPr>
                    <a:spLocks noEditPoints="1"/>
                  </p:cNvSpPr>
                  <p:nvPr/>
                </p:nvSpPr>
                <p:spPr bwMode="auto">
                  <a:xfrm>
                    <a:off x="3976206" y="3274878"/>
                    <a:ext cx="762555" cy="239399"/>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2" name="Freeform 26"/>
                  <p:cNvSpPr>
                    <a:spLocks/>
                  </p:cNvSpPr>
                  <p:nvPr/>
                </p:nvSpPr>
                <p:spPr bwMode="auto">
                  <a:xfrm>
                    <a:off x="4191102" y="3349043"/>
                    <a:ext cx="58070" cy="44729"/>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3" name="Freeform 27"/>
                  <p:cNvSpPr>
                    <a:spLocks/>
                  </p:cNvSpPr>
                  <p:nvPr/>
                </p:nvSpPr>
                <p:spPr bwMode="auto">
                  <a:xfrm>
                    <a:off x="4153005" y="3398602"/>
                    <a:ext cx="57947" cy="41740"/>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4" name="Freeform 28"/>
                  <p:cNvSpPr>
                    <a:spLocks/>
                  </p:cNvSpPr>
                  <p:nvPr/>
                </p:nvSpPr>
                <p:spPr bwMode="auto">
                  <a:xfrm>
                    <a:off x="4153005" y="3361002"/>
                    <a:ext cx="96167" cy="69796"/>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5" name="Freeform 29"/>
                  <p:cNvSpPr>
                    <a:spLocks/>
                  </p:cNvSpPr>
                  <p:nvPr/>
                </p:nvSpPr>
                <p:spPr bwMode="auto">
                  <a:xfrm>
                    <a:off x="4347435" y="3350078"/>
                    <a:ext cx="58070" cy="45074"/>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6" name="Freeform 30"/>
                  <p:cNvSpPr>
                    <a:spLocks/>
                  </p:cNvSpPr>
                  <p:nvPr/>
                </p:nvSpPr>
                <p:spPr bwMode="auto">
                  <a:xfrm>
                    <a:off x="4309585" y="3399752"/>
                    <a:ext cx="57947" cy="41970"/>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7" name="Freeform 31"/>
                  <p:cNvSpPr>
                    <a:spLocks/>
                  </p:cNvSpPr>
                  <p:nvPr/>
                </p:nvSpPr>
                <p:spPr bwMode="auto">
                  <a:xfrm>
                    <a:off x="4309585" y="3362382"/>
                    <a:ext cx="95920" cy="69566"/>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8" name="Freeform 32"/>
                  <p:cNvSpPr>
                    <a:spLocks/>
                  </p:cNvSpPr>
                  <p:nvPr/>
                </p:nvSpPr>
                <p:spPr bwMode="auto">
                  <a:xfrm>
                    <a:off x="4504015" y="3348239"/>
                    <a:ext cx="58070" cy="44729"/>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9" name="Freeform 33"/>
                  <p:cNvSpPr>
                    <a:spLocks/>
                  </p:cNvSpPr>
                  <p:nvPr/>
                </p:nvSpPr>
                <p:spPr bwMode="auto">
                  <a:xfrm>
                    <a:off x="4465795" y="3397797"/>
                    <a:ext cx="58070" cy="41740"/>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0" name="Freeform 34"/>
                  <p:cNvSpPr>
                    <a:spLocks/>
                  </p:cNvSpPr>
                  <p:nvPr/>
                </p:nvSpPr>
                <p:spPr bwMode="auto">
                  <a:xfrm>
                    <a:off x="4465795" y="3360427"/>
                    <a:ext cx="96290" cy="69566"/>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sp>
            <p:nvSpPr>
              <p:cNvPr id="491" name="Rectangle 490"/>
              <p:cNvSpPr/>
              <p:nvPr/>
            </p:nvSpPr>
            <p:spPr>
              <a:xfrm>
                <a:off x="3713288" y="5024375"/>
                <a:ext cx="4545251" cy="690638"/>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bg1"/>
                    </a:solidFill>
                    <a:effectLst/>
                    <a:uLnTx/>
                    <a:uFillTx/>
                    <a:latin typeface="+mj-lt"/>
                  </a:rPr>
                  <a:t>Protect</a:t>
                </a:r>
              </a:p>
            </p:txBody>
          </p:sp>
          <p:grpSp>
            <p:nvGrpSpPr>
              <p:cNvPr id="18" name="Group 17"/>
              <p:cNvGrpSpPr/>
              <p:nvPr/>
            </p:nvGrpSpPr>
            <p:grpSpPr>
              <a:xfrm>
                <a:off x="5442408" y="3038131"/>
                <a:ext cx="1282042" cy="1288119"/>
                <a:chOff x="5442408" y="3038131"/>
                <a:chExt cx="1282042" cy="1288119"/>
              </a:xfrm>
            </p:grpSpPr>
            <p:sp>
              <p:nvSpPr>
                <p:cNvPr id="487" name="Oval 486"/>
                <p:cNvSpPr/>
                <p:nvPr/>
              </p:nvSpPr>
              <p:spPr bwMode="auto">
                <a:xfrm flipH="1" flipV="1">
                  <a:off x="5442408"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88" name="Rectangle 487"/>
                <p:cNvSpPr/>
                <p:nvPr/>
              </p:nvSpPr>
              <p:spPr>
                <a:xfrm>
                  <a:off x="5543954" y="3759640"/>
                  <a:ext cx="878380"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ACCESS CONTROL</a:t>
                  </a:r>
                </a:p>
              </p:txBody>
            </p:sp>
            <p:sp>
              <p:nvSpPr>
                <p:cNvPr id="489" name="Freeform 43"/>
                <p:cNvSpPr>
                  <a:spLocks noEditPoints="1"/>
                </p:cNvSpPr>
                <p:nvPr/>
              </p:nvSpPr>
              <p:spPr bwMode="auto">
                <a:xfrm>
                  <a:off x="5895327" y="3244366"/>
                  <a:ext cx="396766" cy="395016"/>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nvGrpSpPr>
              <p:cNvPr id="23" name="Group 22"/>
              <p:cNvGrpSpPr/>
              <p:nvPr/>
            </p:nvGrpSpPr>
            <p:grpSpPr>
              <a:xfrm>
                <a:off x="3811979" y="2667000"/>
                <a:ext cx="4545251" cy="2025704"/>
                <a:chOff x="3811979" y="2667000"/>
                <a:chExt cx="4545251" cy="2025704"/>
              </a:xfrm>
            </p:grpSpPr>
            <p:cxnSp>
              <p:nvCxnSpPr>
                <p:cNvPr id="77" name="Straight Connector 76"/>
                <p:cNvCxnSpPr/>
                <p:nvPr/>
              </p:nvCxnSpPr>
              <p:spPr>
                <a:xfrm>
                  <a:off x="3811979" y="2667000"/>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11979" y="4692704"/>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6967960" y="3038131"/>
              <a:ext cx="1427062" cy="1288119"/>
              <a:chOff x="6967960" y="3038131"/>
              <a:chExt cx="1427062" cy="1288119"/>
            </a:xfrm>
          </p:grpSpPr>
          <p:sp>
            <p:nvSpPr>
              <p:cNvPr id="138" name="Oval 137"/>
              <p:cNvSpPr/>
              <p:nvPr/>
            </p:nvSpPr>
            <p:spPr bwMode="auto">
              <a:xfrm flipH="1" flipV="1">
                <a:off x="7112980"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2" name="Rectangle 471"/>
              <p:cNvSpPr/>
              <p:nvPr/>
            </p:nvSpPr>
            <p:spPr>
              <a:xfrm>
                <a:off x="6967960" y="3759640"/>
                <a:ext cx="1389270"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POLICY ENFORCEMENT</a:t>
                </a:r>
              </a:p>
            </p:txBody>
          </p:sp>
          <p:grpSp>
            <p:nvGrpSpPr>
              <p:cNvPr id="2" name="Group 1"/>
              <p:cNvGrpSpPr/>
              <p:nvPr/>
            </p:nvGrpSpPr>
            <p:grpSpPr>
              <a:xfrm>
                <a:off x="7566660" y="3160075"/>
                <a:ext cx="365760" cy="546064"/>
                <a:chOff x="7393691" y="3113490"/>
                <a:chExt cx="462688" cy="639233"/>
              </a:xfrm>
            </p:grpSpPr>
            <p:sp>
              <p:nvSpPr>
                <p:cNvPr id="474" name="Rectangle 53"/>
                <p:cNvSpPr>
                  <a:spLocks noChangeArrowheads="1"/>
                </p:cNvSpPr>
                <p:nvPr/>
              </p:nvSpPr>
              <p:spPr bwMode="auto">
                <a:xfrm>
                  <a:off x="7529045" y="3443787"/>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5" name="Rectangle 54"/>
                <p:cNvSpPr>
                  <a:spLocks noChangeArrowheads="1"/>
                </p:cNvSpPr>
                <p:nvPr/>
              </p:nvSpPr>
              <p:spPr bwMode="auto">
                <a:xfrm>
                  <a:off x="7529045" y="362992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6" name="Rectangle 55"/>
                <p:cNvSpPr>
                  <a:spLocks noChangeArrowheads="1"/>
                </p:cNvSpPr>
                <p:nvPr/>
              </p:nvSpPr>
              <p:spPr bwMode="auto">
                <a:xfrm>
                  <a:off x="7529045" y="353696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7" name="Freeform 56"/>
                <p:cNvSpPr>
                  <a:spLocks noEditPoints="1"/>
                </p:cNvSpPr>
                <p:nvPr/>
              </p:nvSpPr>
              <p:spPr bwMode="auto">
                <a:xfrm>
                  <a:off x="7393691" y="3113490"/>
                  <a:ext cx="462688" cy="639233"/>
                </a:xfrm>
                <a:custGeom>
                  <a:avLst/>
                  <a:gdLst>
                    <a:gd name="T0" fmla="*/ 1340 w 1699"/>
                    <a:gd name="T1" fmla="*/ 697 h 2518"/>
                    <a:gd name="T2" fmla="*/ 1114 w 1699"/>
                    <a:gd name="T3" fmla="*/ 684 h 2518"/>
                    <a:gd name="T4" fmla="*/ 563 w 1699"/>
                    <a:gd name="T5" fmla="*/ 0 h 2518"/>
                    <a:gd name="T6" fmla="*/ 266 w 1699"/>
                    <a:gd name="T7" fmla="*/ 1041 h 2518"/>
                    <a:gd name="T8" fmla="*/ 275 w 1699"/>
                    <a:gd name="T9" fmla="*/ 2439 h 2518"/>
                    <a:gd name="T10" fmla="*/ 296 w 1699"/>
                    <a:gd name="T11" fmla="*/ 2473 h 2518"/>
                    <a:gd name="T12" fmla="*/ 331 w 1699"/>
                    <a:gd name="T13" fmla="*/ 2499 h 2518"/>
                    <a:gd name="T14" fmla="*/ 386 w 1699"/>
                    <a:gd name="T15" fmla="*/ 2514 h 2518"/>
                    <a:gd name="T16" fmla="*/ 1591 w 1699"/>
                    <a:gd name="T17" fmla="*/ 2517 h 2518"/>
                    <a:gd name="T18" fmla="*/ 1636 w 1699"/>
                    <a:gd name="T19" fmla="*/ 2502 h 2518"/>
                    <a:gd name="T20" fmla="*/ 1671 w 1699"/>
                    <a:gd name="T21" fmla="*/ 2473 h 2518"/>
                    <a:gd name="T22" fmla="*/ 1690 w 1699"/>
                    <a:gd name="T23" fmla="*/ 2438 h 2518"/>
                    <a:gd name="T24" fmla="*/ 1699 w 1699"/>
                    <a:gd name="T25" fmla="*/ 1057 h 2518"/>
                    <a:gd name="T26" fmla="*/ 725 w 1699"/>
                    <a:gd name="T27" fmla="*/ 310 h 2518"/>
                    <a:gd name="T28" fmla="*/ 624 w 1699"/>
                    <a:gd name="T29" fmla="*/ 780 h 2518"/>
                    <a:gd name="T30" fmla="*/ 725 w 1699"/>
                    <a:gd name="T31" fmla="*/ 310 h 2518"/>
                    <a:gd name="T32" fmla="*/ 605 w 1699"/>
                    <a:gd name="T33" fmla="*/ 801 h 2518"/>
                    <a:gd name="T34" fmla="*/ 264 w 1699"/>
                    <a:gd name="T35" fmla="*/ 531 h 2518"/>
                    <a:gd name="T36" fmla="*/ 1607 w 1699"/>
                    <a:gd name="T37" fmla="*/ 2357 h 2518"/>
                    <a:gd name="T38" fmla="*/ 1592 w 1699"/>
                    <a:gd name="T39" fmla="*/ 2396 h 2518"/>
                    <a:gd name="T40" fmla="*/ 1550 w 1699"/>
                    <a:gd name="T41" fmla="*/ 2419 h 2518"/>
                    <a:gd name="T42" fmla="*/ 1540 w 1699"/>
                    <a:gd name="T43" fmla="*/ 2424 h 2518"/>
                    <a:gd name="T44" fmla="*/ 683 w 1699"/>
                    <a:gd name="T45" fmla="*/ 2425 h 2518"/>
                    <a:gd name="T46" fmla="*/ 418 w 1699"/>
                    <a:gd name="T47" fmla="*/ 2425 h 2518"/>
                    <a:gd name="T48" fmla="*/ 381 w 1699"/>
                    <a:gd name="T49" fmla="*/ 2409 h 2518"/>
                    <a:gd name="T50" fmla="*/ 368 w 1699"/>
                    <a:gd name="T51" fmla="*/ 2391 h 2518"/>
                    <a:gd name="T52" fmla="*/ 356 w 1699"/>
                    <a:gd name="T53" fmla="*/ 1087 h 2518"/>
                    <a:gd name="T54" fmla="*/ 1083 w 1699"/>
                    <a:gd name="T55" fmla="*/ 780 h 2518"/>
                    <a:gd name="T56" fmla="*/ 1281 w 1699"/>
                    <a:gd name="T57" fmla="*/ 829 h 2518"/>
                    <a:gd name="T58" fmla="*/ 1282 w 1699"/>
                    <a:gd name="T59" fmla="*/ 993 h 2518"/>
                    <a:gd name="T60" fmla="*/ 1296 w 1699"/>
                    <a:gd name="T61" fmla="*/ 1043 h 2518"/>
                    <a:gd name="T62" fmla="*/ 1322 w 1699"/>
                    <a:gd name="T63" fmla="*/ 1078 h 2518"/>
                    <a:gd name="T64" fmla="*/ 1364 w 1699"/>
                    <a:gd name="T65" fmla="*/ 1096 h 2518"/>
                    <a:gd name="T66" fmla="*/ 1607 w 1699"/>
                    <a:gd name="T67" fmla="*/ 114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9" h="2518">
                      <a:moveTo>
                        <a:pt x="1684" y="1022"/>
                      </a:moveTo>
                      <a:cubicBezTo>
                        <a:pt x="1340" y="697"/>
                        <a:pt x="1340" y="697"/>
                        <a:pt x="1340" y="697"/>
                      </a:cubicBezTo>
                      <a:cubicBezTo>
                        <a:pt x="1331" y="689"/>
                        <a:pt x="1319" y="684"/>
                        <a:pt x="1306" y="684"/>
                      </a:cubicBezTo>
                      <a:cubicBezTo>
                        <a:pt x="1114" y="684"/>
                        <a:pt x="1114" y="684"/>
                        <a:pt x="1114" y="684"/>
                      </a:cubicBezTo>
                      <a:cubicBezTo>
                        <a:pt x="1122" y="645"/>
                        <a:pt x="1127" y="605"/>
                        <a:pt x="1127" y="563"/>
                      </a:cubicBezTo>
                      <a:cubicBezTo>
                        <a:pt x="1127" y="252"/>
                        <a:pt x="875" y="0"/>
                        <a:pt x="563" y="0"/>
                      </a:cubicBezTo>
                      <a:cubicBezTo>
                        <a:pt x="252" y="0"/>
                        <a:pt x="0" y="252"/>
                        <a:pt x="0" y="563"/>
                      </a:cubicBezTo>
                      <a:cubicBezTo>
                        <a:pt x="0" y="765"/>
                        <a:pt x="106" y="941"/>
                        <a:pt x="266" y="1041"/>
                      </a:cubicBezTo>
                      <a:cubicBezTo>
                        <a:pt x="265" y="2403"/>
                        <a:pt x="265" y="2403"/>
                        <a:pt x="265" y="2403"/>
                      </a:cubicBezTo>
                      <a:cubicBezTo>
                        <a:pt x="275" y="2439"/>
                        <a:pt x="275" y="2439"/>
                        <a:pt x="275" y="2439"/>
                      </a:cubicBezTo>
                      <a:cubicBezTo>
                        <a:pt x="277" y="2444"/>
                        <a:pt x="279" y="2450"/>
                        <a:pt x="283" y="2454"/>
                      </a:cubicBezTo>
                      <a:cubicBezTo>
                        <a:pt x="296" y="2473"/>
                        <a:pt x="296" y="2473"/>
                        <a:pt x="296" y="2473"/>
                      </a:cubicBezTo>
                      <a:cubicBezTo>
                        <a:pt x="300" y="2478"/>
                        <a:pt x="304" y="2483"/>
                        <a:pt x="310" y="2486"/>
                      </a:cubicBezTo>
                      <a:cubicBezTo>
                        <a:pt x="331" y="2499"/>
                        <a:pt x="331" y="2499"/>
                        <a:pt x="331" y="2499"/>
                      </a:cubicBezTo>
                      <a:cubicBezTo>
                        <a:pt x="335" y="2502"/>
                        <a:pt x="340" y="2504"/>
                        <a:pt x="345" y="2505"/>
                      </a:cubicBezTo>
                      <a:cubicBezTo>
                        <a:pt x="386" y="2514"/>
                        <a:pt x="386" y="2514"/>
                        <a:pt x="386" y="2514"/>
                      </a:cubicBezTo>
                      <a:cubicBezTo>
                        <a:pt x="1578" y="2518"/>
                        <a:pt x="1578" y="2518"/>
                        <a:pt x="1578" y="2518"/>
                      </a:cubicBezTo>
                      <a:cubicBezTo>
                        <a:pt x="1583" y="2518"/>
                        <a:pt x="1587" y="2518"/>
                        <a:pt x="1591" y="2517"/>
                      </a:cubicBezTo>
                      <a:cubicBezTo>
                        <a:pt x="1622" y="2508"/>
                        <a:pt x="1622" y="2508"/>
                        <a:pt x="1622" y="2508"/>
                      </a:cubicBezTo>
                      <a:cubicBezTo>
                        <a:pt x="1627" y="2507"/>
                        <a:pt x="1632" y="2505"/>
                        <a:pt x="1636" y="2502"/>
                      </a:cubicBezTo>
                      <a:cubicBezTo>
                        <a:pt x="1657" y="2488"/>
                        <a:pt x="1657" y="2488"/>
                        <a:pt x="1657" y="2488"/>
                      </a:cubicBezTo>
                      <a:cubicBezTo>
                        <a:pt x="1663" y="2484"/>
                        <a:pt x="1668" y="2479"/>
                        <a:pt x="1671" y="2473"/>
                      </a:cubicBezTo>
                      <a:cubicBezTo>
                        <a:pt x="1684" y="2453"/>
                        <a:pt x="1684" y="2453"/>
                        <a:pt x="1684" y="2453"/>
                      </a:cubicBezTo>
                      <a:cubicBezTo>
                        <a:pt x="1687" y="2448"/>
                        <a:pt x="1689" y="2443"/>
                        <a:pt x="1690" y="2438"/>
                      </a:cubicBezTo>
                      <a:cubicBezTo>
                        <a:pt x="1699" y="2395"/>
                        <a:pt x="1699" y="2395"/>
                        <a:pt x="1699" y="2395"/>
                      </a:cubicBezTo>
                      <a:cubicBezTo>
                        <a:pt x="1699" y="1057"/>
                        <a:pt x="1699" y="1057"/>
                        <a:pt x="1699" y="1057"/>
                      </a:cubicBezTo>
                      <a:cubicBezTo>
                        <a:pt x="1699" y="1044"/>
                        <a:pt x="1694" y="1031"/>
                        <a:pt x="1684" y="1022"/>
                      </a:cubicBezTo>
                      <a:close/>
                      <a:moveTo>
                        <a:pt x="725" y="310"/>
                      </a:moveTo>
                      <a:cubicBezTo>
                        <a:pt x="856" y="310"/>
                        <a:pt x="856" y="310"/>
                        <a:pt x="856" y="310"/>
                      </a:cubicBezTo>
                      <a:cubicBezTo>
                        <a:pt x="624" y="780"/>
                        <a:pt x="624" y="780"/>
                        <a:pt x="624" y="780"/>
                      </a:cubicBezTo>
                      <a:cubicBezTo>
                        <a:pt x="545" y="671"/>
                        <a:pt x="545" y="671"/>
                        <a:pt x="545" y="671"/>
                      </a:cubicBezTo>
                      <a:lnTo>
                        <a:pt x="725" y="310"/>
                      </a:lnTo>
                      <a:close/>
                      <a:moveTo>
                        <a:pt x="408" y="531"/>
                      </a:moveTo>
                      <a:cubicBezTo>
                        <a:pt x="605" y="801"/>
                        <a:pt x="605" y="801"/>
                        <a:pt x="605" y="801"/>
                      </a:cubicBezTo>
                      <a:cubicBezTo>
                        <a:pt x="461" y="801"/>
                        <a:pt x="461" y="801"/>
                        <a:pt x="461" y="801"/>
                      </a:cubicBezTo>
                      <a:cubicBezTo>
                        <a:pt x="264" y="531"/>
                        <a:pt x="264" y="531"/>
                        <a:pt x="264" y="531"/>
                      </a:cubicBezTo>
                      <a:lnTo>
                        <a:pt x="408" y="531"/>
                      </a:lnTo>
                      <a:close/>
                      <a:moveTo>
                        <a:pt x="1607" y="2357"/>
                      </a:moveTo>
                      <a:cubicBezTo>
                        <a:pt x="1607" y="2366"/>
                        <a:pt x="1605" y="2375"/>
                        <a:pt x="1600" y="2382"/>
                      </a:cubicBezTo>
                      <a:cubicBezTo>
                        <a:pt x="1592" y="2396"/>
                        <a:pt x="1592" y="2396"/>
                        <a:pt x="1592" y="2396"/>
                      </a:cubicBezTo>
                      <a:cubicBezTo>
                        <a:pt x="1587" y="2403"/>
                        <a:pt x="1581" y="2409"/>
                        <a:pt x="1574" y="2413"/>
                      </a:cubicBezTo>
                      <a:cubicBezTo>
                        <a:pt x="1566" y="2417"/>
                        <a:pt x="1558" y="2419"/>
                        <a:pt x="1550" y="2419"/>
                      </a:cubicBezTo>
                      <a:cubicBezTo>
                        <a:pt x="1553" y="2431"/>
                        <a:pt x="1553" y="2431"/>
                        <a:pt x="1553" y="2431"/>
                      </a:cubicBezTo>
                      <a:cubicBezTo>
                        <a:pt x="1540" y="2424"/>
                        <a:pt x="1540" y="2424"/>
                        <a:pt x="1540" y="2424"/>
                      </a:cubicBezTo>
                      <a:cubicBezTo>
                        <a:pt x="692" y="2424"/>
                        <a:pt x="692" y="2424"/>
                        <a:pt x="692" y="2424"/>
                      </a:cubicBezTo>
                      <a:cubicBezTo>
                        <a:pt x="689" y="2424"/>
                        <a:pt x="686" y="2425"/>
                        <a:pt x="683" y="2425"/>
                      </a:cubicBezTo>
                      <a:cubicBezTo>
                        <a:pt x="683" y="2425"/>
                        <a:pt x="683" y="2425"/>
                        <a:pt x="683" y="2425"/>
                      </a:cubicBezTo>
                      <a:cubicBezTo>
                        <a:pt x="418" y="2425"/>
                        <a:pt x="418" y="2425"/>
                        <a:pt x="418" y="2425"/>
                      </a:cubicBezTo>
                      <a:cubicBezTo>
                        <a:pt x="407" y="2425"/>
                        <a:pt x="396" y="2421"/>
                        <a:pt x="387" y="2414"/>
                      </a:cubicBezTo>
                      <a:cubicBezTo>
                        <a:pt x="381" y="2409"/>
                        <a:pt x="381" y="2409"/>
                        <a:pt x="381" y="2409"/>
                      </a:cubicBezTo>
                      <a:cubicBezTo>
                        <a:pt x="376" y="2405"/>
                        <a:pt x="372" y="2400"/>
                        <a:pt x="369" y="2394"/>
                      </a:cubicBezTo>
                      <a:cubicBezTo>
                        <a:pt x="368" y="2391"/>
                        <a:pt x="368" y="2391"/>
                        <a:pt x="368" y="2391"/>
                      </a:cubicBezTo>
                      <a:cubicBezTo>
                        <a:pt x="364" y="2384"/>
                        <a:pt x="362" y="2358"/>
                        <a:pt x="362" y="2350"/>
                      </a:cubicBezTo>
                      <a:cubicBezTo>
                        <a:pt x="356" y="1087"/>
                        <a:pt x="356" y="1087"/>
                        <a:pt x="356" y="1087"/>
                      </a:cubicBezTo>
                      <a:cubicBezTo>
                        <a:pt x="420" y="1112"/>
                        <a:pt x="490" y="1127"/>
                        <a:pt x="563" y="1127"/>
                      </a:cubicBezTo>
                      <a:cubicBezTo>
                        <a:pt x="798" y="1127"/>
                        <a:pt x="998" y="984"/>
                        <a:pt x="1083" y="780"/>
                      </a:cubicBezTo>
                      <a:cubicBezTo>
                        <a:pt x="1232" y="780"/>
                        <a:pt x="1232" y="780"/>
                        <a:pt x="1232" y="780"/>
                      </a:cubicBezTo>
                      <a:cubicBezTo>
                        <a:pt x="1259" y="780"/>
                        <a:pt x="1281" y="802"/>
                        <a:pt x="1281" y="829"/>
                      </a:cubicBezTo>
                      <a:cubicBezTo>
                        <a:pt x="1281" y="982"/>
                        <a:pt x="1281" y="982"/>
                        <a:pt x="1281" y="982"/>
                      </a:cubicBezTo>
                      <a:cubicBezTo>
                        <a:pt x="1281" y="986"/>
                        <a:pt x="1281" y="990"/>
                        <a:pt x="1282" y="993"/>
                      </a:cubicBezTo>
                      <a:cubicBezTo>
                        <a:pt x="1290" y="1028"/>
                        <a:pt x="1290" y="1028"/>
                        <a:pt x="1290" y="1028"/>
                      </a:cubicBezTo>
                      <a:cubicBezTo>
                        <a:pt x="1291" y="1034"/>
                        <a:pt x="1294" y="1039"/>
                        <a:pt x="1296" y="1043"/>
                      </a:cubicBezTo>
                      <a:cubicBezTo>
                        <a:pt x="1309" y="1064"/>
                        <a:pt x="1309" y="1064"/>
                        <a:pt x="1309" y="1064"/>
                      </a:cubicBezTo>
                      <a:cubicBezTo>
                        <a:pt x="1313" y="1070"/>
                        <a:pt x="1317" y="1074"/>
                        <a:pt x="1322" y="1078"/>
                      </a:cubicBezTo>
                      <a:cubicBezTo>
                        <a:pt x="1335" y="1087"/>
                        <a:pt x="1335" y="1087"/>
                        <a:pt x="1335" y="1087"/>
                      </a:cubicBezTo>
                      <a:cubicBezTo>
                        <a:pt x="1343" y="1093"/>
                        <a:pt x="1353" y="1096"/>
                        <a:pt x="1364" y="1096"/>
                      </a:cubicBezTo>
                      <a:cubicBezTo>
                        <a:pt x="1559" y="1096"/>
                        <a:pt x="1559" y="1096"/>
                        <a:pt x="1559" y="1096"/>
                      </a:cubicBezTo>
                      <a:cubicBezTo>
                        <a:pt x="1585" y="1096"/>
                        <a:pt x="1607" y="1118"/>
                        <a:pt x="1607" y="1145"/>
                      </a:cubicBezTo>
                      <a:lnTo>
                        <a:pt x="1607" y="23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grpSp>
    </p:spTree>
    <p:extLst>
      <p:ext uri="{BB962C8B-B14F-4D97-AF65-F5344CB8AC3E}">
        <p14:creationId xmlns:p14="http://schemas.microsoft.com/office/powerpoint/2010/main" val="7920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1"/>
            <a:ext cx="12434711"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84" name="Block Arc 83"/>
          <p:cNvSpPr/>
          <p:nvPr/>
        </p:nvSpPr>
        <p:spPr bwMode="auto">
          <a:xfrm rot="13500000">
            <a:off x="6439977" y="1001235"/>
            <a:ext cx="4834394" cy="4834394"/>
          </a:xfrm>
          <a:prstGeom prst="blockArc">
            <a:avLst>
              <a:gd name="adj1" fmla="val 2062376"/>
              <a:gd name="adj2" fmla="val 2060013"/>
              <a:gd name="adj3" fmla="val 2524"/>
            </a:avLst>
          </a:prstGeom>
          <a:solidFill>
            <a:schemeClr val="bg1"/>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24" name="Group 23"/>
          <p:cNvGrpSpPr/>
          <p:nvPr/>
        </p:nvGrpSpPr>
        <p:grpSpPr>
          <a:xfrm>
            <a:off x="881" y="-1"/>
            <a:ext cx="4996896" cy="6994525"/>
            <a:chOff x="0" y="0"/>
            <a:chExt cx="4899362" cy="6858000"/>
          </a:xfrm>
        </p:grpSpPr>
        <p:sp>
          <p:nvSpPr>
            <p:cNvPr id="150" name="Rectangle 149"/>
            <p:cNvSpPr/>
            <p:nvPr/>
          </p:nvSpPr>
          <p:spPr bwMode="auto">
            <a:xfrm>
              <a:off x="0" y="0"/>
              <a:ext cx="4899362" cy="68580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1" name="Title 8"/>
            <p:cNvSpPr txBox="1">
              <a:spLocks/>
            </p:cNvSpPr>
            <p:nvPr/>
          </p:nvSpPr>
          <p:spPr>
            <a:xfrm>
              <a:off x="269240" y="2676724"/>
              <a:ext cx="4497648" cy="2225088"/>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marL="0" marR="0" lvl="0" indent="0" algn="l" defTabSz="931684" rtl="0" eaLnBrk="1" fontAlgn="base" latinLnBrk="0" hangingPunct="1">
                <a:lnSpc>
                  <a:spcPct val="90000"/>
                </a:lnSpc>
                <a:spcBef>
                  <a:spcPct val="0"/>
                </a:spcBef>
                <a:spcAft>
                  <a:spcPct val="0"/>
                </a:spcAft>
                <a:buClrTx/>
                <a:buSzTx/>
                <a:buFontTx/>
                <a:buNone/>
                <a:tabLst/>
                <a:defRPr/>
              </a:pPr>
              <a:r>
                <a:rPr kumimoji="0" lang="en-US" sz="4488" b="0" i="0" u="none" strike="noStrike" kern="1200" cap="none" spc="-102" normalizeH="0" baseline="0" noProof="0" dirty="0">
                  <a:ln w="3175">
                    <a:noFill/>
                  </a:ln>
                  <a:solidFill>
                    <a:schemeClr val="bg1"/>
                  </a:solidFill>
                  <a:effectLst/>
                  <a:uLnTx/>
                  <a:uFillTx/>
                  <a:latin typeface="+mj-lt"/>
                  <a:ea typeface="ＭＳ Ｐゴシック" charset="0"/>
                  <a:cs typeface="Segoe UI" pitchFamily="34" charset="0"/>
                </a:rPr>
                <a:t>Azure Information</a:t>
              </a:r>
              <a:br>
                <a:rPr kumimoji="0" lang="en-US" sz="4488" b="0" i="0" u="none" strike="noStrike" kern="1200" cap="none" spc="-102" normalizeH="0" baseline="0" noProof="0" dirty="0">
                  <a:ln w="3175">
                    <a:noFill/>
                  </a:ln>
                  <a:solidFill>
                    <a:schemeClr val="bg1"/>
                  </a:solidFill>
                  <a:effectLst/>
                  <a:uLnTx/>
                  <a:uFillTx/>
                  <a:latin typeface="+mj-lt"/>
                  <a:ea typeface="ＭＳ Ｐゴシック" charset="0"/>
                  <a:cs typeface="Segoe UI" pitchFamily="34" charset="0"/>
                </a:rPr>
              </a:br>
              <a:r>
                <a:rPr kumimoji="0" lang="en-US" sz="4488" b="0" i="0" u="none" strike="noStrike" kern="1200" cap="none" spc="-102" normalizeH="0" baseline="0" noProof="0" dirty="0">
                  <a:ln w="3175">
                    <a:noFill/>
                  </a:ln>
                  <a:solidFill>
                    <a:schemeClr val="bg1"/>
                  </a:solidFill>
                  <a:effectLst/>
                  <a:uLnTx/>
                  <a:uFillTx/>
                  <a:latin typeface="+mj-lt"/>
                  <a:ea typeface="ＭＳ Ｐゴシック" charset="0"/>
                  <a:cs typeface="Segoe UI" pitchFamily="34" charset="0"/>
                </a:rPr>
                <a:t>Protection</a:t>
              </a:r>
            </a:p>
          </p:txBody>
        </p:sp>
      </p:grpSp>
      <p:grpSp>
        <p:nvGrpSpPr>
          <p:cNvPr id="25" name="Group 24"/>
          <p:cNvGrpSpPr/>
          <p:nvPr/>
        </p:nvGrpSpPr>
        <p:grpSpPr>
          <a:xfrm>
            <a:off x="184965" y="2529820"/>
            <a:ext cx="12040803" cy="2069731"/>
            <a:chOff x="180490" y="2480441"/>
            <a:chExt cx="11805781" cy="2029332"/>
          </a:xfrm>
        </p:grpSpPr>
        <p:cxnSp>
          <p:nvCxnSpPr>
            <p:cNvPr id="65" name="Straight Connector 64"/>
            <p:cNvCxnSpPr>
              <a:endCxn id="425" idx="2"/>
            </p:cNvCxnSpPr>
            <p:nvPr/>
          </p:nvCxnSpPr>
          <p:spPr>
            <a:xfrm>
              <a:off x="8395022" y="3503124"/>
              <a:ext cx="3250440" cy="13797"/>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8531827" y="2480441"/>
              <a:ext cx="3454444" cy="2025703"/>
              <a:chOff x="3811979" y="2663372"/>
              <a:chExt cx="4545251" cy="2025703"/>
            </a:xfrm>
          </p:grpSpPr>
          <p:cxnSp>
            <p:nvCxnSpPr>
              <p:cNvPr id="74" name="Straight Connector 73"/>
              <p:cNvCxnSpPr/>
              <p:nvPr/>
            </p:nvCxnSpPr>
            <p:spPr>
              <a:xfrm>
                <a:off x="3811979" y="2663372"/>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11979" y="4689075"/>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V="1">
              <a:off x="581099" y="3495140"/>
              <a:ext cx="3302286" cy="7982"/>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80490" y="2484069"/>
              <a:ext cx="3615303" cy="2025704"/>
              <a:chOff x="3889919" y="2667000"/>
              <a:chExt cx="4545251" cy="2025704"/>
            </a:xfrm>
          </p:grpSpPr>
          <p:cxnSp>
            <p:nvCxnSpPr>
              <p:cNvPr id="81" name="Straight Connector 80"/>
              <p:cNvCxnSpPr/>
              <p:nvPr/>
            </p:nvCxnSpPr>
            <p:spPr>
              <a:xfrm>
                <a:off x="3889919" y="2667000"/>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89919" y="4692704"/>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flipV="1">
              <a:off x="3883385" y="3499733"/>
              <a:ext cx="4511637" cy="30439"/>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03633" y="2484069"/>
              <a:ext cx="4545251" cy="2025704"/>
              <a:chOff x="3811979" y="2667000"/>
              <a:chExt cx="4545251" cy="2025704"/>
            </a:xfrm>
          </p:grpSpPr>
          <p:cxnSp>
            <p:nvCxnSpPr>
              <p:cNvPr id="77" name="Straight Connector 76"/>
              <p:cNvCxnSpPr/>
              <p:nvPr/>
            </p:nvCxnSpPr>
            <p:spPr>
              <a:xfrm>
                <a:off x="3811979" y="2667000"/>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11979" y="4692704"/>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8919181" y="2913892"/>
            <a:ext cx="1340910" cy="1326583"/>
            <a:chOff x="8744224" y="3039948"/>
            <a:chExt cx="1314737" cy="1300690"/>
          </a:xfrm>
        </p:grpSpPr>
        <p:sp>
          <p:nvSpPr>
            <p:cNvPr id="390" name="Oval 389"/>
            <p:cNvSpPr/>
            <p:nvPr/>
          </p:nvSpPr>
          <p:spPr bwMode="auto">
            <a:xfrm flipH="1" flipV="1">
              <a:off x="8744224" y="3039948"/>
              <a:ext cx="1314737" cy="1300690"/>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1" name="Rectangle 390"/>
            <p:cNvSpPr/>
            <p:nvPr/>
          </p:nvSpPr>
          <p:spPr>
            <a:xfrm>
              <a:off x="8746284" y="3759640"/>
              <a:ext cx="1151748"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DOCUMENT TRACKING</a:t>
              </a:r>
            </a:p>
          </p:txBody>
        </p:sp>
        <p:grpSp>
          <p:nvGrpSpPr>
            <p:cNvPr id="392" name="Group 391"/>
            <p:cNvGrpSpPr/>
            <p:nvPr/>
          </p:nvGrpSpPr>
          <p:grpSpPr>
            <a:xfrm>
              <a:off x="9150814" y="3223405"/>
              <a:ext cx="454978" cy="434243"/>
              <a:chOff x="4881794" y="3230369"/>
              <a:chExt cx="712232" cy="728867"/>
            </a:xfrm>
            <a:solidFill>
              <a:schemeClr val="accent1"/>
            </a:solidFill>
          </p:grpSpPr>
          <p:grpSp>
            <p:nvGrpSpPr>
              <p:cNvPr id="393" name="Group 392"/>
              <p:cNvGrpSpPr/>
              <p:nvPr/>
            </p:nvGrpSpPr>
            <p:grpSpPr>
              <a:xfrm>
                <a:off x="4881794" y="3454304"/>
                <a:ext cx="394992" cy="504932"/>
                <a:chOff x="13131800" y="957263"/>
                <a:chExt cx="4916488" cy="6284912"/>
              </a:xfrm>
              <a:grpFill/>
            </p:grpSpPr>
            <p:sp>
              <p:nvSpPr>
                <p:cNvPr id="40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1" name="Rectangle 33"/>
                <p:cNvSpPr>
                  <a:spLocks noChangeArrowheads="1"/>
                </p:cNvSpPr>
                <p:nvPr/>
              </p:nvSpPr>
              <p:spPr bwMode="auto">
                <a:xfrm>
                  <a:off x="13925548" y="3071821"/>
                  <a:ext cx="3267068" cy="601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03" name="Rectangle 35"/>
                <p:cNvSpPr>
                  <a:spLocks noChangeArrowheads="1"/>
                </p:cNvSpPr>
                <p:nvPr/>
              </p:nvSpPr>
              <p:spPr bwMode="auto">
                <a:xfrm>
                  <a:off x="13925564" y="4327517"/>
                  <a:ext cx="3267068" cy="600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nvGrpSpPr>
              <p:cNvPr id="394" name="Group 393"/>
              <p:cNvGrpSpPr/>
              <p:nvPr/>
            </p:nvGrpSpPr>
            <p:grpSpPr>
              <a:xfrm>
                <a:off x="5397632" y="3230369"/>
                <a:ext cx="196394" cy="251057"/>
                <a:chOff x="13131800" y="957263"/>
                <a:chExt cx="4916488" cy="6284912"/>
              </a:xfrm>
              <a:grpFill/>
            </p:grpSpPr>
            <p:sp>
              <p:nvSpPr>
                <p:cNvPr id="39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7"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8"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99"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cxnSp>
            <p:nvCxnSpPr>
              <p:cNvPr id="395" name="Straight Connector 394"/>
              <p:cNvCxnSpPr/>
              <p:nvPr/>
            </p:nvCxnSpPr>
            <p:spPr>
              <a:xfrm flipH="1">
                <a:off x="5253135" y="3379746"/>
                <a:ext cx="66722" cy="6325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10480146" y="2919143"/>
            <a:ext cx="1398042" cy="1335581"/>
            <a:chOff x="10275146" y="3046872"/>
            <a:chExt cx="1342285" cy="1307734"/>
          </a:xfrm>
        </p:grpSpPr>
        <p:sp>
          <p:nvSpPr>
            <p:cNvPr id="425" name="Oval 424"/>
            <p:cNvSpPr/>
            <p:nvPr/>
          </p:nvSpPr>
          <p:spPr bwMode="auto">
            <a:xfrm flipH="1" flipV="1">
              <a:off x="10361076" y="3046872"/>
              <a:ext cx="1256355" cy="1307734"/>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26" name="Rectangle 425"/>
            <p:cNvSpPr/>
            <p:nvPr/>
          </p:nvSpPr>
          <p:spPr>
            <a:xfrm>
              <a:off x="10275146" y="3759640"/>
              <a:ext cx="1260931" cy="282129"/>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DOCUMENT REVOCATION</a:t>
              </a:r>
            </a:p>
          </p:txBody>
        </p:sp>
        <p:grpSp>
          <p:nvGrpSpPr>
            <p:cNvPr id="427" name="Group 426"/>
            <p:cNvGrpSpPr/>
            <p:nvPr/>
          </p:nvGrpSpPr>
          <p:grpSpPr>
            <a:xfrm>
              <a:off x="10788199" y="3169722"/>
              <a:ext cx="428442" cy="508349"/>
              <a:chOff x="8329999" y="3221892"/>
              <a:chExt cx="560746" cy="660022"/>
            </a:xfrm>
            <a:solidFill>
              <a:schemeClr val="accent1"/>
            </a:solidFill>
          </p:grpSpPr>
          <p:sp>
            <p:nvSpPr>
              <p:cNvPr id="428" name="Freeform 15"/>
              <p:cNvSpPr>
                <a:spLocks noEditPoints="1"/>
              </p:cNvSpPr>
              <p:nvPr/>
            </p:nvSpPr>
            <p:spPr bwMode="auto">
              <a:xfrm>
                <a:off x="8575037" y="3221892"/>
                <a:ext cx="315708" cy="315708"/>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nvGrpSpPr>
              <p:cNvPr id="429" name="Group 428"/>
              <p:cNvGrpSpPr/>
              <p:nvPr/>
            </p:nvGrpSpPr>
            <p:grpSpPr>
              <a:xfrm>
                <a:off x="8329999" y="3376982"/>
                <a:ext cx="394992" cy="504932"/>
                <a:chOff x="13131800" y="957263"/>
                <a:chExt cx="4916488" cy="6284912"/>
              </a:xfrm>
              <a:grpFill/>
            </p:grpSpPr>
            <p:sp>
              <p:nvSpPr>
                <p:cNvPr id="43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1"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3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grpSp>
      <p:sp>
        <p:nvSpPr>
          <p:cNvPr id="72" name="Rectangle 71"/>
          <p:cNvSpPr/>
          <p:nvPr/>
        </p:nvSpPr>
        <p:spPr>
          <a:xfrm>
            <a:off x="8701413" y="4930222"/>
            <a:ext cx="3523212" cy="1408774"/>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accent2"/>
                </a:solidFill>
                <a:effectLst/>
                <a:uLnTx/>
                <a:uFillTx/>
                <a:latin typeface="+mj-lt"/>
              </a:rPr>
              <a:t>Monitor &amp; Respond</a:t>
            </a:r>
          </a:p>
        </p:txBody>
      </p:sp>
      <p:grpSp>
        <p:nvGrpSpPr>
          <p:cNvPr id="22" name="Group 21"/>
          <p:cNvGrpSpPr/>
          <p:nvPr/>
        </p:nvGrpSpPr>
        <p:grpSpPr>
          <a:xfrm>
            <a:off x="2272322" y="2889670"/>
            <a:ext cx="1331997" cy="1371382"/>
            <a:chOff x="2141388" y="3009235"/>
            <a:chExt cx="1305998" cy="1344614"/>
          </a:xfrm>
        </p:grpSpPr>
        <p:sp>
          <p:nvSpPr>
            <p:cNvPr id="337" name="Oval 336"/>
            <p:cNvSpPr/>
            <p:nvPr/>
          </p:nvSpPr>
          <p:spPr bwMode="auto">
            <a:xfrm flipH="1" flipV="1">
              <a:off x="2141388" y="3009235"/>
              <a:ext cx="1305998" cy="1344614"/>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340" name="Rectangle 339"/>
            <p:cNvSpPr/>
            <p:nvPr/>
          </p:nvSpPr>
          <p:spPr>
            <a:xfrm>
              <a:off x="2155965" y="3828335"/>
              <a:ext cx="1034594" cy="141257"/>
            </a:xfrm>
            <a:prstGeom prst="rect">
              <a:avLst/>
            </a:prstGeom>
            <a:noFill/>
            <a:ln>
              <a:noFill/>
            </a:ln>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LABELING</a:t>
              </a:r>
            </a:p>
          </p:txBody>
        </p:sp>
        <p:sp>
          <p:nvSpPr>
            <p:cNvPr id="343" name="Freeform 110"/>
            <p:cNvSpPr>
              <a:spLocks noEditPoints="1"/>
            </p:cNvSpPr>
            <p:nvPr/>
          </p:nvSpPr>
          <p:spPr bwMode="black">
            <a:xfrm>
              <a:off x="2595650" y="3238601"/>
              <a:ext cx="409426" cy="41904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latin typeface="Segoe UI"/>
              </a:endParaRPr>
            </a:p>
          </p:txBody>
        </p:sp>
      </p:grpSp>
      <p:grpSp>
        <p:nvGrpSpPr>
          <p:cNvPr id="21" name="Group 20"/>
          <p:cNvGrpSpPr/>
          <p:nvPr/>
        </p:nvGrpSpPr>
        <p:grpSpPr>
          <a:xfrm>
            <a:off x="482389" y="2925139"/>
            <a:ext cx="1471414" cy="1317304"/>
            <a:chOff x="401890" y="3044011"/>
            <a:chExt cx="1442694" cy="1291592"/>
          </a:xfrm>
        </p:grpSpPr>
        <p:sp>
          <p:nvSpPr>
            <p:cNvPr id="338" name="Oval 337"/>
            <p:cNvSpPr/>
            <p:nvPr/>
          </p:nvSpPr>
          <p:spPr bwMode="auto">
            <a:xfrm flipH="1" flipV="1">
              <a:off x="550164" y="3044011"/>
              <a:ext cx="1294420" cy="1291592"/>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pic>
          <p:nvPicPr>
            <p:cNvPr id="342" name="Picture 3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1" y="3245177"/>
              <a:ext cx="383066" cy="485600"/>
            </a:xfrm>
            <a:prstGeom prst="rect">
              <a:avLst/>
            </a:prstGeom>
          </p:spPr>
        </p:pic>
        <p:sp>
          <p:nvSpPr>
            <p:cNvPr id="341" name="Rectangle 340"/>
            <p:cNvSpPr/>
            <p:nvPr/>
          </p:nvSpPr>
          <p:spPr>
            <a:xfrm>
              <a:off x="401890" y="3828335"/>
              <a:ext cx="1370314" cy="141257"/>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CLASSIFICATION</a:t>
              </a:r>
            </a:p>
          </p:txBody>
        </p:sp>
      </p:grpSp>
      <p:sp>
        <p:nvSpPr>
          <p:cNvPr id="83" name="Rectangle 82"/>
          <p:cNvSpPr/>
          <p:nvPr/>
        </p:nvSpPr>
        <p:spPr>
          <a:xfrm>
            <a:off x="208675" y="4925632"/>
            <a:ext cx="3688592" cy="1408774"/>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accent3"/>
                </a:solidFill>
                <a:effectLst/>
                <a:uLnTx/>
                <a:uFillTx/>
                <a:latin typeface="+mj-lt"/>
              </a:rPr>
              <a:t>Classify &amp; Label</a:t>
            </a:r>
          </a:p>
        </p:txBody>
      </p:sp>
      <p:grpSp>
        <p:nvGrpSpPr>
          <p:cNvPr id="17" name="Group 16"/>
          <p:cNvGrpSpPr/>
          <p:nvPr/>
        </p:nvGrpSpPr>
        <p:grpSpPr>
          <a:xfrm>
            <a:off x="3961575" y="2896075"/>
            <a:ext cx="1361577" cy="1349229"/>
            <a:chOff x="3791731" y="3022478"/>
            <a:chExt cx="1335001" cy="1322894"/>
          </a:xfrm>
        </p:grpSpPr>
        <p:sp>
          <p:nvSpPr>
            <p:cNvPr id="457" name="Oval 456"/>
            <p:cNvSpPr/>
            <p:nvPr/>
          </p:nvSpPr>
          <p:spPr bwMode="auto">
            <a:xfrm flipH="1" flipV="1">
              <a:off x="3811979" y="3022478"/>
              <a:ext cx="1314753" cy="1322894"/>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58" name="Rectangle 457"/>
            <p:cNvSpPr/>
            <p:nvPr/>
          </p:nvSpPr>
          <p:spPr>
            <a:xfrm>
              <a:off x="3791731" y="3828335"/>
              <a:ext cx="1204075" cy="141257"/>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ENCRYPTION</a:t>
              </a:r>
            </a:p>
          </p:txBody>
        </p:sp>
        <p:grpSp>
          <p:nvGrpSpPr>
            <p:cNvPr id="6" name="Group 5"/>
            <p:cNvGrpSpPr/>
            <p:nvPr/>
          </p:nvGrpSpPr>
          <p:grpSpPr>
            <a:xfrm>
              <a:off x="4137279" y="3381977"/>
              <a:ext cx="672874" cy="211244"/>
              <a:chOff x="3976206" y="3274878"/>
              <a:chExt cx="762555" cy="239399"/>
            </a:xfrm>
          </p:grpSpPr>
          <p:sp>
            <p:nvSpPr>
              <p:cNvPr id="460" name="Freeform 24"/>
              <p:cNvSpPr>
                <a:spLocks noEditPoints="1"/>
              </p:cNvSpPr>
              <p:nvPr/>
            </p:nvSpPr>
            <p:spPr bwMode="auto">
              <a:xfrm>
                <a:off x="3981508" y="3279822"/>
                <a:ext cx="751952" cy="22951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1" name="Freeform 25"/>
              <p:cNvSpPr>
                <a:spLocks noEditPoints="1"/>
              </p:cNvSpPr>
              <p:nvPr/>
            </p:nvSpPr>
            <p:spPr bwMode="auto">
              <a:xfrm>
                <a:off x="3976206" y="3274878"/>
                <a:ext cx="762555" cy="239399"/>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2" name="Freeform 26"/>
              <p:cNvSpPr>
                <a:spLocks/>
              </p:cNvSpPr>
              <p:nvPr/>
            </p:nvSpPr>
            <p:spPr bwMode="auto">
              <a:xfrm>
                <a:off x="4191102" y="3349043"/>
                <a:ext cx="58070" cy="44729"/>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3" name="Freeform 27"/>
              <p:cNvSpPr>
                <a:spLocks/>
              </p:cNvSpPr>
              <p:nvPr/>
            </p:nvSpPr>
            <p:spPr bwMode="auto">
              <a:xfrm>
                <a:off x="4153005" y="3398602"/>
                <a:ext cx="57947" cy="41740"/>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4" name="Freeform 28"/>
              <p:cNvSpPr>
                <a:spLocks/>
              </p:cNvSpPr>
              <p:nvPr/>
            </p:nvSpPr>
            <p:spPr bwMode="auto">
              <a:xfrm>
                <a:off x="4153005" y="3361002"/>
                <a:ext cx="96167" cy="69796"/>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5" name="Freeform 29"/>
              <p:cNvSpPr>
                <a:spLocks/>
              </p:cNvSpPr>
              <p:nvPr/>
            </p:nvSpPr>
            <p:spPr bwMode="auto">
              <a:xfrm>
                <a:off x="4347435" y="3350078"/>
                <a:ext cx="58070" cy="45074"/>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6" name="Freeform 30"/>
              <p:cNvSpPr>
                <a:spLocks/>
              </p:cNvSpPr>
              <p:nvPr/>
            </p:nvSpPr>
            <p:spPr bwMode="auto">
              <a:xfrm>
                <a:off x="4309585" y="3399752"/>
                <a:ext cx="57947" cy="41970"/>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7" name="Freeform 31"/>
              <p:cNvSpPr>
                <a:spLocks/>
              </p:cNvSpPr>
              <p:nvPr/>
            </p:nvSpPr>
            <p:spPr bwMode="auto">
              <a:xfrm>
                <a:off x="4309585" y="3362382"/>
                <a:ext cx="95920" cy="69566"/>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8" name="Freeform 32"/>
              <p:cNvSpPr>
                <a:spLocks/>
              </p:cNvSpPr>
              <p:nvPr/>
            </p:nvSpPr>
            <p:spPr bwMode="auto">
              <a:xfrm>
                <a:off x="4504015" y="3348239"/>
                <a:ext cx="58070" cy="44729"/>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69" name="Freeform 33"/>
              <p:cNvSpPr>
                <a:spLocks/>
              </p:cNvSpPr>
              <p:nvPr/>
            </p:nvSpPr>
            <p:spPr bwMode="auto">
              <a:xfrm>
                <a:off x="4465795" y="3397797"/>
                <a:ext cx="58070" cy="41740"/>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0" name="Freeform 34"/>
              <p:cNvSpPr>
                <a:spLocks/>
              </p:cNvSpPr>
              <p:nvPr/>
            </p:nvSpPr>
            <p:spPr bwMode="auto">
              <a:xfrm>
                <a:off x="4465795" y="3360427"/>
                <a:ext cx="96290" cy="69566"/>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sp>
        <p:nvSpPr>
          <p:cNvPr id="491" name="Rectangle 490"/>
          <p:cNvSpPr/>
          <p:nvPr/>
        </p:nvSpPr>
        <p:spPr>
          <a:xfrm>
            <a:off x="3881571" y="4937824"/>
            <a:ext cx="4635735" cy="704387"/>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bg1"/>
                </a:solidFill>
                <a:effectLst/>
                <a:uLnTx/>
                <a:uFillTx/>
                <a:latin typeface="+mj-lt"/>
              </a:rPr>
              <a:t>Protect</a:t>
            </a:r>
          </a:p>
        </p:txBody>
      </p:sp>
      <p:grpSp>
        <p:nvGrpSpPr>
          <p:cNvPr id="18" name="Group 17"/>
          <p:cNvGrpSpPr/>
          <p:nvPr/>
        </p:nvGrpSpPr>
        <p:grpSpPr>
          <a:xfrm>
            <a:off x="5641519" y="2912040"/>
            <a:ext cx="1307564" cy="1313762"/>
            <a:chOff x="5482522" y="3038131"/>
            <a:chExt cx="1282042" cy="1288119"/>
          </a:xfrm>
        </p:grpSpPr>
        <p:sp>
          <p:nvSpPr>
            <p:cNvPr id="487" name="Oval 486"/>
            <p:cNvSpPr/>
            <p:nvPr/>
          </p:nvSpPr>
          <p:spPr bwMode="auto">
            <a:xfrm flipH="1" flipV="1">
              <a:off x="5482522"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88" name="Rectangle 487"/>
            <p:cNvSpPr/>
            <p:nvPr/>
          </p:nvSpPr>
          <p:spPr>
            <a:xfrm>
              <a:off x="5584068" y="3759640"/>
              <a:ext cx="878380"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ACCESS CONTROL</a:t>
              </a:r>
            </a:p>
          </p:txBody>
        </p:sp>
        <p:sp>
          <p:nvSpPr>
            <p:cNvPr id="489" name="Freeform 43"/>
            <p:cNvSpPr>
              <a:spLocks noEditPoints="1"/>
            </p:cNvSpPr>
            <p:nvPr/>
          </p:nvSpPr>
          <p:spPr bwMode="auto">
            <a:xfrm>
              <a:off x="5935441" y="3244366"/>
              <a:ext cx="396766" cy="395016"/>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nvGrpSpPr>
          <p:cNvPr id="20" name="Group 19"/>
          <p:cNvGrpSpPr/>
          <p:nvPr/>
        </p:nvGrpSpPr>
        <p:grpSpPr>
          <a:xfrm>
            <a:off x="7107556" y="2919142"/>
            <a:ext cx="1455471" cy="1313762"/>
            <a:chOff x="6967960" y="3038131"/>
            <a:chExt cx="1427062" cy="1288119"/>
          </a:xfrm>
        </p:grpSpPr>
        <p:sp>
          <p:nvSpPr>
            <p:cNvPr id="138" name="Oval 137"/>
            <p:cNvSpPr/>
            <p:nvPr/>
          </p:nvSpPr>
          <p:spPr bwMode="auto">
            <a:xfrm flipH="1" flipV="1">
              <a:off x="7112980"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2" name="Rectangle 471"/>
            <p:cNvSpPr/>
            <p:nvPr/>
          </p:nvSpPr>
          <p:spPr>
            <a:xfrm>
              <a:off x="6967960" y="3759640"/>
              <a:ext cx="1389270" cy="282513"/>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918" b="1" i="0" u="none" strike="noStrike" kern="0" cap="none" spc="0" normalizeH="0" baseline="0" noProof="0" dirty="0">
                  <a:ln>
                    <a:noFill/>
                  </a:ln>
                  <a:solidFill>
                    <a:schemeClr val="accent1"/>
                  </a:solidFill>
                  <a:effectLst/>
                  <a:uLnTx/>
                  <a:uFillTx/>
                </a:rPr>
                <a:t>POLICY ENFORCEMENT</a:t>
              </a:r>
            </a:p>
          </p:txBody>
        </p:sp>
        <p:grpSp>
          <p:nvGrpSpPr>
            <p:cNvPr id="2" name="Group 1"/>
            <p:cNvGrpSpPr/>
            <p:nvPr/>
          </p:nvGrpSpPr>
          <p:grpSpPr>
            <a:xfrm>
              <a:off x="7566660" y="3160075"/>
              <a:ext cx="365760" cy="546064"/>
              <a:chOff x="7393691" y="3113490"/>
              <a:chExt cx="462688" cy="639233"/>
            </a:xfrm>
          </p:grpSpPr>
          <p:sp>
            <p:nvSpPr>
              <p:cNvPr id="474" name="Rectangle 53"/>
              <p:cNvSpPr>
                <a:spLocks noChangeArrowheads="1"/>
              </p:cNvSpPr>
              <p:nvPr/>
            </p:nvSpPr>
            <p:spPr bwMode="auto">
              <a:xfrm>
                <a:off x="7529045" y="3443787"/>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5" name="Rectangle 54"/>
              <p:cNvSpPr>
                <a:spLocks noChangeArrowheads="1"/>
              </p:cNvSpPr>
              <p:nvPr/>
            </p:nvSpPr>
            <p:spPr bwMode="auto">
              <a:xfrm>
                <a:off x="7529045" y="362992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6" name="Rectangle 55"/>
              <p:cNvSpPr>
                <a:spLocks noChangeArrowheads="1"/>
              </p:cNvSpPr>
              <p:nvPr/>
            </p:nvSpPr>
            <p:spPr bwMode="auto">
              <a:xfrm>
                <a:off x="7529045" y="353696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sp>
            <p:nvSpPr>
              <p:cNvPr id="477" name="Freeform 56"/>
              <p:cNvSpPr>
                <a:spLocks noEditPoints="1"/>
              </p:cNvSpPr>
              <p:nvPr/>
            </p:nvSpPr>
            <p:spPr bwMode="auto">
              <a:xfrm>
                <a:off x="7393691" y="3113490"/>
                <a:ext cx="462688" cy="639233"/>
              </a:xfrm>
              <a:custGeom>
                <a:avLst/>
                <a:gdLst>
                  <a:gd name="T0" fmla="*/ 1340 w 1699"/>
                  <a:gd name="T1" fmla="*/ 697 h 2518"/>
                  <a:gd name="T2" fmla="*/ 1114 w 1699"/>
                  <a:gd name="T3" fmla="*/ 684 h 2518"/>
                  <a:gd name="T4" fmla="*/ 563 w 1699"/>
                  <a:gd name="T5" fmla="*/ 0 h 2518"/>
                  <a:gd name="T6" fmla="*/ 266 w 1699"/>
                  <a:gd name="T7" fmla="*/ 1041 h 2518"/>
                  <a:gd name="T8" fmla="*/ 275 w 1699"/>
                  <a:gd name="T9" fmla="*/ 2439 h 2518"/>
                  <a:gd name="T10" fmla="*/ 296 w 1699"/>
                  <a:gd name="T11" fmla="*/ 2473 h 2518"/>
                  <a:gd name="T12" fmla="*/ 331 w 1699"/>
                  <a:gd name="T13" fmla="*/ 2499 h 2518"/>
                  <a:gd name="T14" fmla="*/ 386 w 1699"/>
                  <a:gd name="T15" fmla="*/ 2514 h 2518"/>
                  <a:gd name="T16" fmla="*/ 1591 w 1699"/>
                  <a:gd name="T17" fmla="*/ 2517 h 2518"/>
                  <a:gd name="T18" fmla="*/ 1636 w 1699"/>
                  <a:gd name="T19" fmla="*/ 2502 h 2518"/>
                  <a:gd name="T20" fmla="*/ 1671 w 1699"/>
                  <a:gd name="T21" fmla="*/ 2473 h 2518"/>
                  <a:gd name="T22" fmla="*/ 1690 w 1699"/>
                  <a:gd name="T23" fmla="*/ 2438 h 2518"/>
                  <a:gd name="T24" fmla="*/ 1699 w 1699"/>
                  <a:gd name="T25" fmla="*/ 1057 h 2518"/>
                  <a:gd name="T26" fmla="*/ 725 w 1699"/>
                  <a:gd name="T27" fmla="*/ 310 h 2518"/>
                  <a:gd name="T28" fmla="*/ 624 w 1699"/>
                  <a:gd name="T29" fmla="*/ 780 h 2518"/>
                  <a:gd name="T30" fmla="*/ 725 w 1699"/>
                  <a:gd name="T31" fmla="*/ 310 h 2518"/>
                  <a:gd name="T32" fmla="*/ 605 w 1699"/>
                  <a:gd name="T33" fmla="*/ 801 h 2518"/>
                  <a:gd name="T34" fmla="*/ 264 w 1699"/>
                  <a:gd name="T35" fmla="*/ 531 h 2518"/>
                  <a:gd name="T36" fmla="*/ 1607 w 1699"/>
                  <a:gd name="T37" fmla="*/ 2357 h 2518"/>
                  <a:gd name="T38" fmla="*/ 1592 w 1699"/>
                  <a:gd name="T39" fmla="*/ 2396 h 2518"/>
                  <a:gd name="T40" fmla="*/ 1550 w 1699"/>
                  <a:gd name="T41" fmla="*/ 2419 h 2518"/>
                  <a:gd name="T42" fmla="*/ 1540 w 1699"/>
                  <a:gd name="T43" fmla="*/ 2424 h 2518"/>
                  <a:gd name="T44" fmla="*/ 683 w 1699"/>
                  <a:gd name="T45" fmla="*/ 2425 h 2518"/>
                  <a:gd name="T46" fmla="*/ 418 w 1699"/>
                  <a:gd name="T47" fmla="*/ 2425 h 2518"/>
                  <a:gd name="T48" fmla="*/ 381 w 1699"/>
                  <a:gd name="T49" fmla="*/ 2409 h 2518"/>
                  <a:gd name="T50" fmla="*/ 368 w 1699"/>
                  <a:gd name="T51" fmla="*/ 2391 h 2518"/>
                  <a:gd name="T52" fmla="*/ 356 w 1699"/>
                  <a:gd name="T53" fmla="*/ 1087 h 2518"/>
                  <a:gd name="T54" fmla="*/ 1083 w 1699"/>
                  <a:gd name="T55" fmla="*/ 780 h 2518"/>
                  <a:gd name="T56" fmla="*/ 1281 w 1699"/>
                  <a:gd name="T57" fmla="*/ 829 h 2518"/>
                  <a:gd name="T58" fmla="*/ 1282 w 1699"/>
                  <a:gd name="T59" fmla="*/ 993 h 2518"/>
                  <a:gd name="T60" fmla="*/ 1296 w 1699"/>
                  <a:gd name="T61" fmla="*/ 1043 h 2518"/>
                  <a:gd name="T62" fmla="*/ 1322 w 1699"/>
                  <a:gd name="T63" fmla="*/ 1078 h 2518"/>
                  <a:gd name="T64" fmla="*/ 1364 w 1699"/>
                  <a:gd name="T65" fmla="*/ 1096 h 2518"/>
                  <a:gd name="T66" fmla="*/ 1607 w 1699"/>
                  <a:gd name="T67" fmla="*/ 114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9" h="2518">
                    <a:moveTo>
                      <a:pt x="1684" y="1022"/>
                    </a:moveTo>
                    <a:cubicBezTo>
                      <a:pt x="1340" y="697"/>
                      <a:pt x="1340" y="697"/>
                      <a:pt x="1340" y="697"/>
                    </a:cubicBezTo>
                    <a:cubicBezTo>
                      <a:pt x="1331" y="689"/>
                      <a:pt x="1319" y="684"/>
                      <a:pt x="1306" y="684"/>
                    </a:cubicBezTo>
                    <a:cubicBezTo>
                      <a:pt x="1114" y="684"/>
                      <a:pt x="1114" y="684"/>
                      <a:pt x="1114" y="684"/>
                    </a:cubicBezTo>
                    <a:cubicBezTo>
                      <a:pt x="1122" y="645"/>
                      <a:pt x="1127" y="605"/>
                      <a:pt x="1127" y="563"/>
                    </a:cubicBezTo>
                    <a:cubicBezTo>
                      <a:pt x="1127" y="252"/>
                      <a:pt x="875" y="0"/>
                      <a:pt x="563" y="0"/>
                    </a:cubicBezTo>
                    <a:cubicBezTo>
                      <a:pt x="252" y="0"/>
                      <a:pt x="0" y="252"/>
                      <a:pt x="0" y="563"/>
                    </a:cubicBezTo>
                    <a:cubicBezTo>
                      <a:pt x="0" y="765"/>
                      <a:pt x="106" y="941"/>
                      <a:pt x="266" y="1041"/>
                    </a:cubicBezTo>
                    <a:cubicBezTo>
                      <a:pt x="265" y="2403"/>
                      <a:pt x="265" y="2403"/>
                      <a:pt x="265" y="2403"/>
                    </a:cubicBezTo>
                    <a:cubicBezTo>
                      <a:pt x="275" y="2439"/>
                      <a:pt x="275" y="2439"/>
                      <a:pt x="275" y="2439"/>
                    </a:cubicBezTo>
                    <a:cubicBezTo>
                      <a:pt x="277" y="2444"/>
                      <a:pt x="279" y="2450"/>
                      <a:pt x="283" y="2454"/>
                    </a:cubicBezTo>
                    <a:cubicBezTo>
                      <a:pt x="296" y="2473"/>
                      <a:pt x="296" y="2473"/>
                      <a:pt x="296" y="2473"/>
                    </a:cubicBezTo>
                    <a:cubicBezTo>
                      <a:pt x="300" y="2478"/>
                      <a:pt x="304" y="2483"/>
                      <a:pt x="310" y="2486"/>
                    </a:cubicBezTo>
                    <a:cubicBezTo>
                      <a:pt x="331" y="2499"/>
                      <a:pt x="331" y="2499"/>
                      <a:pt x="331" y="2499"/>
                    </a:cubicBezTo>
                    <a:cubicBezTo>
                      <a:pt x="335" y="2502"/>
                      <a:pt x="340" y="2504"/>
                      <a:pt x="345" y="2505"/>
                    </a:cubicBezTo>
                    <a:cubicBezTo>
                      <a:pt x="386" y="2514"/>
                      <a:pt x="386" y="2514"/>
                      <a:pt x="386" y="2514"/>
                    </a:cubicBezTo>
                    <a:cubicBezTo>
                      <a:pt x="1578" y="2518"/>
                      <a:pt x="1578" y="2518"/>
                      <a:pt x="1578" y="2518"/>
                    </a:cubicBezTo>
                    <a:cubicBezTo>
                      <a:pt x="1583" y="2518"/>
                      <a:pt x="1587" y="2518"/>
                      <a:pt x="1591" y="2517"/>
                    </a:cubicBezTo>
                    <a:cubicBezTo>
                      <a:pt x="1622" y="2508"/>
                      <a:pt x="1622" y="2508"/>
                      <a:pt x="1622" y="2508"/>
                    </a:cubicBezTo>
                    <a:cubicBezTo>
                      <a:pt x="1627" y="2507"/>
                      <a:pt x="1632" y="2505"/>
                      <a:pt x="1636" y="2502"/>
                    </a:cubicBezTo>
                    <a:cubicBezTo>
                      <a:pt x="1657" y="2488"/>
                      <a:pt x="1657" y="2488"/>
                      <a:pt x="1657" y="2488"/>
                    </a:cubicBezTo>
                    <a:cubicBezTo>
                      <a:pt x="1663" y="2484"/>
                      <a:pt x="1668" y="2479"/>
                      <a:pt x="1671" y="2473"/>
                    </a:cubicBezTo>
                    <a:cubicBezTo>
                      <a:pt x="1684" y="2453"/>
                      <a:pt x="1684" y="2453"/>
                      <a:pt x="1684" y="2453"/>
                    </a:cubicBezTo>
                    <a:cubicBezTo>
                      <a:pt x="1687" y="2448"/>
                      <a:pt x="1689" y="2443"/>
                      <a:pt x="1690" y="2438"/>
                    </a:cubicBezTo>
                    <a:cubicBezTo>
                      <a:pt x="1699" y="2395"/>
                      <a:pt x="1699" y="2395"/>
                      <a:pt x="1699" y="2395"/>
                    </a:cubicBezTo>
                    <a:cubicBezTo>
                      <a:pt x="1699" y="1057"/>
                      <a:pt x="1699" y="1057"/>
                      <a:pt x="1699" y="1057"/>
                    </a:cubicBezTo>
                    <a:cubicBezTo>
                      <a:pt x="1699" y="1044"/>
                      <a:pt x="1694" y="1031"/>
                      <a:pt x="1684" y="1022"/>
                    </a:cubicBezTo>
                    <a:close/>
                    <a:moveTo>
                      <a:pt x="725" y="310"/>
                    </a:moveTo>
                    <a:cubicBezTo>
                      <a:pt x="856" y="310"/>
                      <a:pt x="856" y="310"/>
                      <a:pt x="856" y="310"/>
                    </a:cubicBezTo>
                    <a:cubicBezTo>
                      <a:pt x="624" y="780"/>
                      <a:pt x="624" y="780"/>
                      <a:pt x="624" y="780"/>
                    </a:cubicBezTo>
                    <a:cubicBezTo>
                      <a:pt x="545" y="671"/>
                      <a:pt x="545" y="671"/>
                      <a:pt x="545" y="671"/>
                    </a:cubicBezTo>
                    <a:lnTo>
                      <a:pt x="725" y="310"/>
                    </a:lnTo>
                    <a:close/>
                    <a:moveTo>
                      <a:pt x="408" y="531"/>
                    </a:moveTo>
                    <a:cubicBezTo>
                      <a:pt x="605" y="801"/>
                      <a:pt x="605" y="801"/>
                      <a:pt x="605" y="801"/>
                    </a:cubicBezTo>
                    <a:cubicBezTo>
                      <a:pt x="461" y="801"/>
                      <a:pt x="461" y="801"/>
                      <a:pt x="461" y="801"/>
                    </a:cubicBezTo>
                    <a:cubicBezTo>
                      <a:pt x="264" y="531"/>
                      <a:pt x="264" y="531"/>
                      <a:pt x="264" y="531"/>
                    </a:cubicBezTo>
                    <a:lnTo>
                      <a:pt x="408" y="531"/>
                    </a:lnTo>
                    <a:close/>
                    <a:moveTo>
                      <a:pt x="1607" y="2357"/>
                    </a:moveTo>
                    <a:cubicBezTo>
                      <a:pt x="1607" y="2366"/>
                      <a:pt x="1605" y="2375"/>
                      <a:pt x="1600" y="2382"/>
                    </a:cubicBezTo>
                    <a:cubicBezTo>
                      <a:pt x="1592" y="2396"/>
                      <a:pt x="1592" y="2396"/>
                      <a:pt x="1592" y="2396"/>
                    </a:cubicBezTo>
                    <a:cubicBezTo>
                      <a:pt x="1587" y="2403"/>
                      <a:pt x="1581" y="2409"/>
                      <a:pt x="1574" y="2413"/>
                    </a:cubicBezTo>
                    <a:cubicBezTo>
                      <a:pt x="1566" y="2417"/>
                      <a:pt x="1558" y="2419"/>
                      <a:pt x="1550" y="2419"/>
                    </a:cubicBezTo>
                    <a:cubicBezTo>
                      <a:pt x="1553" y="2431"/>
                      <a:pt x="1553" y="2431"/>
                      <a:pt x="1553" y="2431"/>
                    </a:cubicBezTo>
                    <a:cubicBezTo>
                      <a:pt x="1540" y="2424"/>
                      <a:pt x="1540" y="2424"/>
                      <a:pt x="1540" y="2424"/>
                    </a:cubicBezTo>
                    <a:cubicBezTo>
                      <a:pt x="692" y="2424"/>
                      <a:pt x="692" y="2424"/>
                      <a:pt x="692" y="2424"/>
                    </a:cubicBezTo>
                    <a:cubicBezTo>
                      <a:pt x="689" y="2424"/>
                      <a:pt x="686" y="2425"/>
                      <a:pt x="683" y="2425"/>
                    </a:cubicBezTo>
                    <a:cubicBezTo>
                      <a:pt x="683" y="2425"/>
                      <a:pt x="683" y="2425"/>
                      <a:pt x="683" y="2425"/>
                    </a:cubicBezTo>
                    <a:cubicBezTo>
                      <a:pt x="418" y="2425"/>
                      <a:pt x="418" y="2425"/>
                      <a:pt x="418" y="2425"/>
                    </a:cubicBezTo>
                    <a:cubicBezTo>
                      <a:pt x="407" y="2425"/>
                      <a:pt x="396" y="2421"/>
                      <a:pt x="387" y="2414"/>
                    </a:cubicBezTo>
                    <a:cubicBezTo>
                      <a:pt x="381" y="2409"/>
                      <a:pt x="381" y="2409"/>
                      <a:pt x="381" y="2409"/>
                    </a:cubicBezTo>
                    <a:cubicBezTo>
                      <a:pt x="376" y="2405"/>
                      <a:pt x="372" y="2400"/>
                      <a:pt x="369" y="2394"/>
                    </a:cubicBezTo>
                    <a:cubicBezTo>
                      <a:pt x="368" y="2391"/>
                      <a:pt x="368" y="2391"/>
                      <a:pt x="368" y="2391"/>
                    </a:cubicBezTo>
                    <a:cubicBezTo>
                      <a:pt x="364" y="2384"/>
                      <a:pt x="362" y="2358"/>
                      <a:pt x="362" y="2350"/>
                    </a:cubicBezTo>
                    <a:cubicBezTo>
                      <a:pt x="356" y="1087"/>
                      <a:pt x="356" y="1087"/>
                      <a:pt x="356" y="1087"/>
                    </a:cubicBezTo>
                    <a:cubicBezTo>
                      <a:pt x="420" y="1112"/>
                      <a:pt x="490" y="1127"/>
                      <a:pt x="563" y="1127"/>
                    </a:cubicBezTo>
                    <a:cubicBezTo>
                      <a:pt x="798" y="1127"/>
                      <a:pt x="998" y="984"/>
                      <a:pt x="1083" y="780"/>
                    </a:cubicBezTo>
                    <a:cubicBezTo>
                      <a:pt x="1232" y="780"/>
                      <a:pt x="1232" y="780"/>
                      <a:pt x="1232" y="780"/>
                    </a:cubicBezTo>
                    <a:cubicBezTo>
                      <a:pt x="1259" y="780"/>
                      <a:pt x="1281" y="802"/>
                      <a:pt x="1281" y="829"/>
                    </a:cubicBezTo>
                    <a:cubicBezTo>
                      <a:pt x="1281" y="982"/>
                      <a:pt x="1281" y="982"/>
                      <a:pt x="1281" y="982"/>
                    </a:cubicBezTo>
                    <a:cubicBezTo>
                      <a:pt x="1281" y="986"/>
                      <a:pt x="1281" y="990"/>
                      <a:pt x="1282" y="993"/>
                    </a:cubicBezTo>
                    <a:cubicBezTo>
                      <a:pt x="1290" y="1028"/>
                      <a:pt x="1290" y="1028"/>
                      <a:pt x="1290" y="1028"/>
                    </a:cubicBezTo>
                    <a:cubicBezTo>
                      <a:pt x="1291" y="1034"/>
                      <a:pt x="1294" y="1039"/>
                      <a:pt x="1296" y="1043"/>
                    </a:cubicBezTo>
                    <a:cubicBezTo>
                      <a:pt x="1309" y="1064"/>
                      <a:pt x="1309" y="1064"/>
                      <a:pt x="1309" y="1064"/>
                    </a:cubicBezTo>
                    <a:cubicBezTo>
                      <a:pt x="1313" y="1070"/>
                      <a:pt x="1317" y="1074"/>
                      <a:pt x="1322" y="1078"/>
                    </a:cubicBezTo>
                    <a:cubicBezTo>
                      <a:pt x="1335" y="1087"/>
                      <a:pt x="1335" y="1087"/>
                      <a:pt x="1335" y="1087"/>
                    </a:cubicBezTo>
                    <a:cubicBezTo>
                      <a:pt x="1343" y="1093"/>
                      <a:pt x="1353" y="1096"/>
                      <a:pt x="1364" y="1096"/>
                    </a:cubicBezTo>
                    <a:cubicBezTo>
                      <a:pt x="1559" y="1096"/>
                      <a:pt x="1559" y="1096"/>
                      <a:pt x="1559" y="1096"/>
                    </a:cubicBezTo>
                    <a:cubicBezTo>
                      <a:pt x="1585" y="1096"/>
                      <a:pt x="1607" y="1118"/>
                      <a:pt x="1607" y="1145"/>
                    </a:cubicBezTo>
                    <a:lnTo>
                      <a:pt x="1607" y="23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chemeClr val="accent1"/>
                  </a:solidFill>
                  <a:effectLst/>
                  <a:uLnTx/>
                  <a:uFillTx/>
                </a:endParaRPr>
              </a:p>
            </p:txBody>
          </p:sp>
        </p:grpSp>
      </p:grpSp>
      <p:sp>
        <p:nvSpPr>
          <p:cNvPr id="154" name="Rectangle 153"/>
          <p:cNvSpPr/>
          <p:nvPr/>
        </p:nvSpPr>
        <p:spPr>
          <a:xfrm>
            <a:off x="6784085" y="2827961"/>
            <a:ext cx="3688592" cy="1408774"/>
          </a:xfrm>
          <a:prstGeom prst="rect">
            <a:avLst/>
          </a:prstGeom>
          <a:noFill/>
        </p:spPr>
        <p:txBody>
          <a:bodyPr wrap="square" lIns="186521" tIns="0" rIns="0" bIns="0">
            <a:spAutoFit/>
          </a:bodyPr>
          <a:lstStyle/>
          <a:p>
            <a:pPr marL="0" marR="0" lvl="0" indent="0" algn="ctr" defTabSz="951304" eaLnBrk="1" fontAlgn="auto" latinLnBrk="0" hangingPunct="1">
              <a:lnSpc>
                <a:spcPct val="100000"/>
              </a:lnSpc>
              <a:spcBef>
                <a:spcPts val="0"/>
              </a:spcBef>
              <a:spcAft>
                <a:spcPts val="0"/>
              </a:spcAft>
              <a:buClrTx/>
              <a:buSzTx/>
              <a:buFontTx/>
              <a:buNone/>
              <a:tabLst/>
              <a:defRPr/>
            </a:pPr>
            <a:r>
              <a:rPr kumimoji="0" lang="en-US" sz="4488" b="0" i="0" u="none" strike="noStrike" kern="0" cap="none" spc="0" normalizeH="0" baseline="0" noProof="0" dirty="0">
                <a:ln>
                  <a:noFill/>
                </a:ln>
                <a:solidFill>
                  <a:schemeClr val="bg1"/>
                </a:solidFill>
                <a:effectLst/>
                <a:uLnTx/>
                <a:uFillTx/>
                <a:latin typeface="+mj-lt"/>
              </a:rPr>
              <a:t>Full Data Lifecycle</a:t>
            </a:r>
          </a:p>
        </p:txBody>
      </p:sp>
    </p:spTree>
    <p:extLst>
      <p:ext uri="{BB962C8B-B14F-4D97-AF65-F5344CB8AC3E}">
        <p14:creationId xmlns:p14="http://schemas.microsoft.com/office/powerpoint/2010/main" val="25060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par>
                                <p:cTn id="9" presetID="42" presetClass="path" presetSubtype="0" accel="50000" decel="50000" fill="hold" nodeType="withEffect">
                                  <p:stCondLst>
                                    <p:cond delay="0"/>
                                  </p:stCondLst>
                                  <p:childTnLst>
                                    <p:animMotion origin="layout" path="M 3.33333E-6 -2.96296E-6 L 0.60872 -0.34236 " pathEditMode="relative" rAng="0" ptsTypes="AA">
                                      <p:cBhvr>
                                        <p:cTn id="10" dur="2000" fill="hold"/>
                                        <p:tgtEl>
                                          <p:spTgt spid="21"/>
                                        </p:tgtEl>
                                        <p:attrNameLst>
                                          <p:attrName>ppt_x</p:attrName>
                                          <p:attrName>ppt_y</p:attrName>
                                        </p:attrNameLst>
                                      </p:cBhvr>
                                      <p:rCtr x="30430" y="-17153"/>
                                    </p:animMotion>
                                  </p:childTnLst>
                                </p:cTn>
                              </p:par>
                              <p:par>
                                <p:cTn id="11" presetID="42" presetClass="path" presetSubtype="0" accel="50000" decel="50000" fill="hold" nodeType="withEffect">
                                  <p:stCondLst>
                                    <p:cond delay="0"/>
                                  </p:stCondLst>
                                  <p:childTnLst>
                                    <p:animMotion origin="layout" path="M 3.33333E-6 -1.11111E-6 L 0.64205 -0.18148 " pathEditMode="relative" rAng="0" ptsTypes="AA">
                                      <p:cBhvr>
                                        <p:cTn id="12" dur="2000" fill="hold"/>
                                        <p:tgtEl>
                                          <p:spTgt spid="22"/>
                                        </p:tgtEl>
                                        <p:attrNameLst>
                                          <p:attrName>ppt_x</p:attrName>
                                          <p:attrName>ppt_y</p:attrName>
                                        </p:attrNameLst>
                                      </p:cBhvr>
                                      <p:rCtr x="32096" y="-9074"/>
                                    </p:animMotion>
                                  </p:childTnLst>
                                </p:cTn>
                              </p:par>
                              <p:par>
                                <p:cTn id="13" presetID="42" presetClass="path" presetSubtype="0" accel="50000" decel="50000" fill="hold" nodeType="withEffect">
                                  <p:stCondLst>
                                    <p:cond delay="0"/>
                                  </p:stCondLst>
                                  <p:childTnLst>
                                    <p:animMotion origin="layout" path="M 2.91667E-6 3.33333E-6 L 0.51133 0.08981 " pathEditMode="relative" rAng="0" ptsTypes="AA">
                                      <p:cBhvr>
                                        <p:cTn id="14" dur="2000" fill="hold"/>
                                        <p:tgtEl>
                                          <p:spTgt spid="17"/>
                                        </p:tgtEl>
                                        <p:attrNameLst>
                                          <p:attrName>ppt_x</p:attrName>
                                          <p:attrName>ppt_y</p:attrName>
                                        </p:attrNameLst>
                                      </p:cBhvr>
                                      <p:rCtr x="25560" y="4491"/>
                                    </p:animMotion>
                                  </p:childTnLst>
                                </p:cTn>
                              </p:par>
                              <p:par>
                                <p:cTn id="15" presetID="42" presetClass="path" presetSubtype="0" accel="50000" decel="50000" fill="hold" nodeType="withEffect">
                                  <p:stCondLst>
                                    <p:cond delay="0"/>
                                  </p:stCondLst>
                                  <p:childTnLst>
                                    <p:animMotion origin="layout" path="M 2.08333E-7 4.81481E-6 L 0.2763 0.29814 " pathEditMode="relative" rAng="0" ptsTypes="AA">
                                      <p:cBhvr>
                                        <p:cTn id="16" dur="2000" fill="hold"/>
                                        <p:tgtEl>
                                          <p:spTgt spid="18"/>
                                        </p:tgtEl>
                                        <p:attrNameLst>
                                          <p:attrName>ppt_x</p:attrName>
                                          <p:attrName>ppt_y</p:attrName>
                                        </p:attrNameLst>
                                      </p:cBhvr>
                                      <p:rCtr x="13815" y="14907"/>
                                    </p:animMotion>
                                  </p:childTnLst>
                                </p:cTn>
                              </p:par>
                              <p:par>
                                <p:cTn id="17" presetID="42" presetClass="path" presetSubtype="0" accel="50000" decel="50000" fill="hold" nodeType="withEffect">
                                  <p:stCondLst>
                                    <p:cond delay="0"/>
                                  </p:stCondLst>
                                  <p:childTnLst>
                                    <p:animMotion origin="layout" path="M 2.08333E-6 -1.11111E-6 L -0.00977 0.29352 " pathEditMode="relative" rAng="0" ptsTypes="AA">
                                      <p:cBhvr>
                                        <p:cTn id="18" dur="2000" fill="hold"/>
                                        <p:tgtEl>
                                          <p:spTgt spid="20"/>
                                        </p:tgtEl>
                                        <p:attrNameLst>
                                          <p:attrName>ppt_x</p:attrName>
                                          <p:attrName>ppt_y</p:attrName>
                                        </p:attrNameLst>
                                      </p:cBhvr>
                                      <p:rCtr x="-495" y="14676"/>
                                    </p:animMotion>
                                  </p:childTnLst>
                                </p:cTn>
                              </p:par>
                              <p:par>
                                <p:cTn id="19" presetID="42" presetClass="path" presetSubtype="0" accel="50000" decel="50000" fill="hold" nodeType="withEffect">
                                  <p:stCondLst>
                                    <p:cond delay="0"/>
                                  </p:stCondLst>
                                  <p:childTnLst>
                                    <p:animMotion origin="layout" path="M -3.75E-6 -2.59259E-6 L -0.2401 0.09144 " pathEditMode="relative" rAng="0" ptsTypes="AA">
                                      <p:cBhvr>
                                        <p:cTn id="20" dur="2000" fill="hold"/>
                                        <p:tgtEl>
                                          <p:spTgt spid="16"/>
                                        </p:tgtEl>
                                        <p:attrNameLst>
                                          <p:attrName>ppt_x</p:attrName>
                                          <p:attrName>ppt_y</p:attrName>
                                        </p:attrNameLst>
                                      </p:cBhvr>
                                      <p:rCtr x="-12005" y="4560"/>
                                    </p:animMotion>
                                  </p:childTnLst>
                                </p:cTn>
                              </p:par>
                              <p:par>
                                <p:cTn id="21" presetID="42" presetClass="path" presetSubtype="0" accel="50000" decel="50000" fill="hold" nodeType="withEffect">
                                  <p:stCondLst>
                                    <p:cond delay="0"/>
                                  </p:stCondLst>
                                  <p:childTnLst>
                                    <p:animMotion origin="layout" path="M 1.66667E-6 -1.48148E-6 L -0.35938 -0.18356 " pathEditMode="relative" rAng="0" ptsTypes="AA">
                                      <p:cBhvr>
                                        <p:cTn id="22" dur="2000" fill="hold"/>
                                        <p:tgtEl>
                                          <p:spTgt spid="15"/>
                                        </p:tgtEl>
                                        <p:attrNameLst>
                                          <p:attrName>ppt_x</p:attrName>
                                          <p:attrName>ppt_y</p:attrName>
                                        </p:attrNameLst>
                                      </p:cBhvr>
                                      <p:rCtr x="-17969" y="-9190"/>
                                    </p:animMotion>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2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edge">
                                      <p:cBhvr>
                                        <p:cTn id="28" dur="2000"/>
                                        <p:tgtEl>
                                          <p:spTgt spid="84"/>
                                        </p:tgtEl>
                                      </p:cBhvr>
                                    </p:animEffect>
                                  </p:childTnLst>
                                </p:cTn>
                              </p:par>
                              <p:par>
                                <p:cTn id="29" presetID="10" presetClass="exit" presetSubtype="0" fill="hold" grpId="0" nodeType="withEffect">
                                  <p:stCondLst>
                                    <p:cond delay="0"/>
                                  </p:stCondLst>
                                  <p:childTnLst>
                                    <p:animEffect transition="out" filter="fade">
                                      <p:cBhvr>
                                        <p:cTn id="30" dur="500"/>
                                        <p:tgtEl>
                                          <p:spTgt spid="491"/>
                                        </p:tgtEl>
                                      </p:cBhvr>
                                    </p:animEffect>
                                    <p:set>
                                      <p:cBhvr>
                                        <p:cTn id="31" dur="1" fill="hold">
                                          <p:stCondLst>
                                            <p:cond delay="499"/>
                                          </p:stCondLst>
                                        </p:cTn>
                                        <p:tgtEl>
                                          <p:spTgt spid="49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3"/>
                                        </p:tgtEl>
                                      </p:cBhvr>
                                    </p:animEffect>
                                    <p:set>
                                      <p:cBhvr>
                                        <p:cTn id="34" dur="1" fill="hold">
                                          <p:stCondLst>
                                            <p:cond delay="499"/>
                                          </p:stCondLst>
                                        </p:cTn>
                                        <p:tgtEl>
                                          <p:spTgt spid="8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2"/>
                                        </p:tgtEl>
                                      </p:cBhvr>
                                    </p:animEffect>
                                    <p:set>
                                      <p:cBhvr>
                                        <p:cTn id="37" dur="1" fill="hold">
                                          <p:stCondLst>
                                            <p:cond delay="499"/>
                                          </p:stCondLst>
                                        </p:cTn>
                                        <p:tgtEl>
                                          <p:spTgt spid="72"/>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72" grpId="0"/>
      <p:bldP spid="83" grpId="0"/>
      <p:bldP spid="491" grpId="0"/>
      <p:bldP spid="1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4313237" y="1774453"/>
            <a:ext cx="3644089" cy="702419"/>
          </a:xfrm>
          <a:prstGeom prst="rect">
            <a:avLst/>
          </a:prstGeom>
          <a:noFill/>
        </p:spPr>
        <p:txBody>
          <a:bodyPr wrap="square" lIns="186521" tIns="139891" rIns="186521" bIns="47562">
            <a:noAutofit/>
          </a:bodyPr>
          <a:lstStyle/>
          <a:p>
            <a:pPr marL="0" marR="0" lvl="0" indent="0" algn="ctr"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effectLst/>
                <a:uLnTx/>
                <a:uFillTx/>
                <a:latin typeface="+mj-lt"/>
                <a:ea typeface="Segoe Pro Light" charset="0"/>
                <a:cs typeface="Segoe Pro Light" charset="0"/>
              </a:rPr>
              <a:t>Classification</a:t>
            </a: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p:txBody>
      </p:sp>
      <p:sp>
        <p:nvSpPr>
          <p:cNvPr id="9" name="Rectangle 8"/>
          <p:cNvSpPr>
            <a:spLocks noChangeAspect="1"/>
          </p:cNvSpPr>
          <p:nvPr/>
        </p:nvSpPr>
        <p:spPr>
          <a:xfrm>
            <a:off x="0" y="3040061"/>
            <a:ext cx="3643405" cy="702419"/>
          </a:xfrm>
          <a:prstGeom prst="rect">
            <a:avLst/>
          </a:prstGeom>
          <a:noFill/>
        </p:spPr>
        <p:txBody>
          <a:bodyPr wrap="square" lIns="186521" tIns="139891" rIns="186521" bIns="47562">
            <a:noAutofit/>
          </a:bodyPr>
          <a:lstStyle/>
          <a:p>
            <a:pPr marL="0" marR="0" lvl="0" indent="0" algn="ctr"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effectLst/>
                <a:uLnTx/>
                <a:uFillTx/>
                <a:latin typeface="+mj-lt"/>
                <a:ea typeface="Segoe Pro Light" charset="0"/>
                <a:cs typeface="Segoe Pro Light" charset="0"/>
              </a:rPr>
              <a:t>+ Automation</a:t>
            </a: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p:txBody>
      </p:sp>
      <p:sp>
        <p:nvSpPr>
          <p:cNvPr id="12" name="Rectangle 11"/>
          <p:cNvSpPr>
            <a:spLocks noChangeAspect="1"/>
          </p:cNvSpPr>
          <p:nvPr/>
        </p:nvSpPr>
        <p:spPr>
          <a:xfrm>
            <a:off x="2942458" y="3040061"/>
            <a:ext cx="3622262" cy="702419"/>
          </a:xfrm>
          <a:prstGeom prst="rect">
            <a:avLst/>
          </a:prstGeom>
          <a:noFill/>
        </p:spPr>
        <p:txBody>
          <a:bodyPr wrap="square" lIns="186521" tIns="139891" rIns="186521" bIns="47562">
            <a:noAutofit/>
          </a:bodyPr>
          <a:lstStyle/>
          <a:p>
            <a:pPr marL="0" marR="0" lvl="0" indent="0" algn="ctr"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effectLst/>
                <a:uLnTx/>
                <a:uFillTx/>
                <a:latin typeface="+mj-lt"/>
                <a:ea typeface="Segoe Pro Light" charset="0"/>
                <a:cs typeface="Segoe Pro Light" charset="0"/>
              </a:rPr>
              <a:t>+ Protection</a:t>
            </a: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p:txBody>
      </p:sp>
      <p:sp>
        <p:nvSpPr>
          <p:cNvPr id="15" name="Rectangle 14"/>
          <p:cNvSpPr>
            <a:spLocks noChangeAspect="1"/>
          </p:cNvSpPr>
          <p:nvPr/>
        </p:nvSpPr>
        <p:spPr>
          <a:xfrm>
            <a:off x="5863773" y="3040061"/>
            <a:ext cx="3644088" cy="702419"/>
          </a:xfrm>
          <a:prstGeom prst="rect">
            <a:avLst/>
          </a:prstGeom>
          <a:noFill/>
        </p:spPr>
        <p:txBody>
          <a:bodyPr wrap="square" lIns="186521" tIns="139891" rIns="186521" bIns="47562">
            <a:noAutofit/>
          </a:bodyPr>
          <a:lstStyle/>
          <a:p>
            <a:pPr marL="0" marR="0" lvl="0" indent="0" algn="ctr"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effectLst/>
                <a:uLnTx/>
                <a:uFillTx/>
                <a:latin typeface="+mj-lt"/>
                <a:ea typeface="Segoe Pro Light" charset="0"/>
                <a:cs typeface="Segoe Pro Light" charset="0"/>
              </a:rPr>
              <a:t>+ Reporting</a:t>
            </a: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p:txBody>
      </p:sp>
      <p:sp>
        <p:nvSpPr>
          <p:cNvPr id="17" name="Rectangle 16"/>
          <p:cNvSpPr>
            <a:spLocks noChangeAspect="1"/>
          </p:cNvSpPr>
          <p:nvPr/>
        </p:nvSpPr>
        <p:spPr>
          <a:xfrm>
            <a:off x="8806914" y="3040061"/>
            <a:ext cx="3629561" cy="702419"/>
          </a:xfrm>
          <a:prstGeom prst="rect">
            <a:avLst/>
          </a:prstGeom>
          <a:noFill/>
        </p:spPr>
        <p:txBody>
          <a:bodyPr wrap="square" lIns="186521" tIns="139891" rIns="186521" bIns="47562">
            <a:noAutofit/>
          </a:bodyPr>
          <a:lstStyle/>
          <a:p>
            <a:pPr marL="0" marR="0" lvl="0" indent="0" algn="ctr" defTabSz="932597" eaLnBrk="1" fontAlgn="auto" latinLnBrk="0" hangingPunct="1">
              <a:lnSpc>
                <a:spcPts val="3549"/>
              </a:lnSpc>
              <a:spcBef>
                <a:spcPts val="0"/>
              </a:spcBef>
              <a:spcAft>
                <a:spcPts val="0"/>
              </a:spcAft>
              <a:buClrTx/>
              <a:buSzTx/>
              <a:buFontTx/>
              <a:buNone/>
              <a:tabLst/>
              <a:defRPr/>
            </a:pPr>
            <a:r>
              <a:rPr kumimoji="0" lang="en-US" sz="3264" b="0" i="0" u="none" strike="noStrike" kern="0" cap="none" spc="0" normalizeH="0" baseline="0" noProof="0" dirty="0">
                <a:ln>
                  <a:noFill/>
                </a:ln>
                <a:effectLst/>
                <a:uLnTx/>
                <a:uFillTx/>
                <a:latin typeface="+mj-lt"/>
                <a:ea typeface="Segoe Pro Light" charset="0"/>
                <a:cs typeface="Segoe Pro Light" charset="0"/>
              </a:rPr>
              <a:t>+ Collaboration</a:t>
            </a: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a:p>
            <a:pPr marL="0" marR="0" lvl="0" indent="0" algn="ctr" defTabSz="932597" eaLnBrk="1" fontAlgn="auto" latinLnBrk="0" hangingPunct="1">
              <a:lnSpc>
                <a:spcPts val="3549"/>
              </a:lnSpc>
              <a:spcBef>
                <a:spcPts val="0"/>
              </a:spcBef>
              <a:spcAft>
                <a:spcPts val="0"/>
              </a:spcAft>
              <a:buClrTx/>
              <a:buSzTx/>
              <a:buFontTx/>
              <a:buNone/>
              <a:tabLst/>
              <a:defRPr/>
            </a:pPr>
            <a:endParaRPr kumimoji="0" lang="en-US" sz="3264" b="0" i="0" u="none" strike="noStrike" kern="0" cap="none" spc="0" normalizeH="0" baseline="0" noProof="0" dirty="0">
              <a:ln>
                <a:noFill/>
              </a:ln>
              <a:effectLst/>
              <a:uLnTx/>
              <a:uFillTx/>
              <a:latin typeface="+mj-lt"/>
              <a:ea typeface="Segoe Pro Light" charset="0"/>
              <a:cs typeface="Segoe Pro Light" charset="0"/>
            </a:endParaRPr>
          </a:p>
        </p:txBody>
      </p:sp>
    </p:spTree>
    <p:extLst>
      <p:ext uri="{BB962C8B-B14F-4D97-AF65-F5344CB8AC3E}">
        <p14:creationId xmlns:p14="http://schemas.microsoft.com/office/powerpoint/2010/main" val="3242059675"/>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Read-Only]" id="{28841E4C-3918-4368-B735-2FEE76A3D5D1}" vid="{2645CAE1-4F94-464F-93A7-E31E48A0E182}"/>
    </a:ext>
  </a:extLst>
</a:theme>
</file>

<file path=ppt/theme/theme2.xml><?xml version="1.0" encoding="utf-8"?>
<a:theme xmlns:a="http://schemas.openxmlformats.org/drawingml/2006/main" name="7-30269_Server &amp; Tools Business_16x9">
  <a:themeElements>
    <a:clrScheme name="00B294">
      <a:dk1>
        <a:srgbClr val="505050"/>
      </a:dk1>
      <a:lt1>
        <a:srgbClr val="FFFFFF"/>
      </a:lt1>
      <a:dk2>
        <a:srgbClr val="000000"/>
      </a:dk2>
      <a:lt2>
        <a:srgbClr val="D2D2D2"/>
      </a:lt2>
      <a:accent1>
        <a:srgbClr val="002050"/>
      </a:accent1>
      <a:accent2>
        <a:srgbClr val="0078D7"/>
      </a:accent2>
      <a:accent3>
        <a:srgbClr val="00B294"/>
      </a:accent3>
      <a:accent4>
        <a:srgbClr val="D2D2D2"/>
      </a:accent4>
      <a:accent5>
        <a:srgbClr val="737373"/>
      </a:accent5>
      <a:accent6>
        <a:srgbClr val="50505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4.xml><?xml version="1.0" encoding="utf-8"?>
<a:theme xmlns:a="http://schemas.openxmlformats.org/drawingml/2006/main" name="1_7-30269_Server &amp; Tools Business_16x9">
  <a:themeElements>
    <a:clrScheme name="00B294">
      <a:dk1>
        <a:srgbClr val="505050"/>
      </a:dk1>
      <a:lt1>
        <a:srgbClr val="FFFFFF"/>
      </a:lt1>
      <a:dk2>
        <a:srgbClr val="000000"/>
      </a:dk2>
      <a:lt2>
        <a:srgbClr val="D2D2D2"/>
      </a:lt2>
      <a:accent1>
        <a:srgbClr val="002050"/>
      </a:accent1>
      <a:accent2>
        <a:srgbClr val="0078D7"/>
      </a:accent2>
      <a:accent3>
        <a:srgbClr val="00B294"/>
      </a:accent3>
      <a:accent4>
        <a:srgbClr val="D2D2D2"/>
      </a:accent4>
      <a:accent5>
        <a:srgbClr val="737373"/>
      </a:accent5>
      <a:accent6>
        <a:srgbClr val="50505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Microsoft_Ignite_2016_16x9_Template_draft</Template>
  <TotalTime>0</TotalTime>
  <Words>2110</Words>
  <Application>Microsoft Office PowerPoint</Application>
  <PresentationFormat>Custom</PresentationFormat>
  <Paragraphs>380</Paragraphs>
  <Slides>32</Slides>
  <Notes>32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7" baseType="lpstr">
      <vt:lpstr>ＭＳ Ｐゴシック</vt:lpstr>
      <vt:lpstr>Arial</vt:lpstr>
      <vt:lpstr>Calibri</vt:lpstr>
      <vt:lpstr>Consolas</vt:lpstr>
      <vt:lpstr>Forte</vt:lpstr>
      <vt:lpstr>Segoe Pro Light</vt:lpstr>
      <vt:lpstr>Segoe UI</vt:lpstr>
      <vt:lpstr>Segoe UI Light</vt:lpstr>
      <vt:lpstr>Times New Roman</vt:lpstr>
      <vt:lpstr>Wingdings</vt:lpstr>
      <vt:lpstr>5-50002_Ignite_Breakout_Template</vt:lpstr>
      <vt:lpstr>7-30269_Server &amp; Tools Business_16x9</vt:lpstr>
      <vt:lpstr>1_5-50002_Ignite_Breakout_Template</vt:lpstr>
      <vt:lpstr>1_7-30269_Server &amp; Tools Business_16x9</vt:lpstr>
      <vt:lpstr>Image</vt:lpstr>
      <vt:lpstr>Microsoft Ignite NZ</vt:lpstr>
      <vt:lpstr>Prevent unwanted and embarrassing leakage with Azure Information Protection</vt:lpstr>
      <vt:lpstr>Enterprise Mobility + Security </vt:lpstr>
      <vt:lpstr>Enterprise Mobility +Security</vt:lpstr>
      <vt:lpstr>PowerPoint Presentation</vt:lpstr>
      <vt:lpstr>How much control do YOU have?</vt:lpstr>
      <vt:lpstr>The evolution of Information Protection</vt:lpstr>
      <vt:lpstr>PowerPoint Presentation</vt:lpstr>
      <vt:lpstr>PowerPoint Presentation</vt:lpstr>
      <vt:lpstr>Classification</vt:lpstr>
      <vt:lpstr>Classify Data – Begin the Journey</vt:lpstr>
      <vt:lpstr>Classification user experiences</vt:lpstr>
      <vt:lpstr>Apply Labels based on classification</vt:lpstr>
      <vt:lpstr>Protection</vt:lpstr>
      <vt:lpstr>Protect data against unauthorized use</vt:lpstr>
      <vt:lpstr>How Protection Works</vt:lpstr>
      <vt:lpstr>How Protection Works</vt:lpstr>
      <vt:lpstr>Demo</vt:lpstr>
      <vt:lpstr>Reporting</vt:lpstr>
      <vt:lpstr>Monitor and Respond</vt:lpstr>
      <vt:lpstr>Reporting</vt:lpstr>
      <vt:lpstr>Collaboration</vt:lpstr>
      <vt:lpstr>Road to sharing data safely with anyone</vt:lpstr>
      <vt:lpstr>How Sharing Works </vt:lpstr>
      <vt:lpstr>Architectures</vt:lpstr>
      <vt:lpstr>Key Management</vt:lpstr>
      <vt:lpstr>Topology</vt:lpstr>
      <vt:lpstr>PowerPoint Presentation</vt:lpstr>
      <vt:lpstr>HYOK: Overview</vt:lpstr>
      <vt:lpstr>Getting started with key scenarios</vt:lpstr>
      <vt:lpstr>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2016-07-14T12:34:12Z</dcterms:created>
  <dcterms:modified xsi:type="dcterms:W3CDTF">2016-10-27T00:31:51Z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Ref">
    <vt:lpwstr>https://api.informationprotection.azure.com/api/72f988bf-86f1-41af-91ab-2d7cd011db47</vt:lpwstr>
  </property>
  <property fmtid="{D5CDD505-2E9C-101B-9397-08002B2CF9AE}" pid="4" name="MSIP_Label_f42aa342-8706-4288-bd11-ebb85995028c_AssignedBy">
    <vt:lpwstr>andremc@microsoft.com</vt:lpwstr>
  </property>
  <property fmtid="{D5CDD505-2E9C-101B-9397-08002B2CF9AE}" pid="5" name="MSIP_Label_f42aa342-8706-4288-bd11-ebb85995028c_DateCreated">
    <vt:lpwstr>2016-10-10T08:49:02.8187552+11:00</vt:lpwstr>
  </property>
  <property fmtid="{D5CDD505-2E9C-101B-9397-08002B2CF9AE}" pid="6" name="MSIP_Label_f42aa342-8706-4288-bd11-ebb85995028c_Name">
    <vt:lpwstr>General</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ies>
</file>