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1"/>
  </p:sldMasterIdLst>
  <p:notesMasterIdLst>
    <p:notesMasterId r:id="rId63"/>
  </p:notesMasterIdLst>
  <p:handoutMasterIdLst>
    <p:handoutMasterId r:id="rId64"/>
  </p:handoutMasterIdLst>
  <p:sldIdLst>
    <p:sldId id="1408" r:id="rId2"/>
    <p:sldId id="1411" r:id="rId3"/>
    <p:sldId id="1456" r:id="rId4"/>
    <p:sldId id="1412" r:id="rId5"/>
    <p:sldId id="1466" r:id="rId6"/>
    <p:sldId id="1413" r:id="rId7"/>
    <p:sldId id="1414" r:id="rId8"/>
    <p:sldId id="1415" r:id="rId9"/>
    <p:sldId id="1416" r:id="rId10"/>
    <p:sldId id="1417" r:id="rId11"/>
    <p:sldId id="1418" r:id="rId12"/>
    <p:sldId id="1419" r:id="rId13"/>
    <p:sldId id="1420" r:id="rId14"/>
    <p:sldId id="1421" r:id="rId15"/>
    <p:sldId id="1422" r:id="rId16"/>
    <p:sldId id="1423" r:id="rId17"/>
    <p:sldId id="1424" r:id="rId18"/>
    <p:sldId id="1457" r:id="rId19"/>
    <p:sldId id="1425" r:id="rId20"/>
    <p:sldId id="1426" r:id="rId21"/>
    <p:sldId id="1427" r:id="rId22"/>
    <p:sldId id="1428" r:id="rId23"/>
    <p:sldId id="1429" r:id="rId24"/>
    <p:sldId id="1430" r:id="rId25"/>
    <p:sldId id="1431" r:id="rId26"/>
    <p:sldId id="1432" r:id="rId27"/>
    <p:sldId id="1465" r:id="rId28"/>
    <p:sldId id="1464" r:id="rId29"/>
    <p:sldId id="1463" r:id="rId30"/>
    <p:sldId id="1433" r:id="rId31"/>
    <p:sldId id="1434" r:id="rId32"/>
    <p:sldId id="1435" r:id="rId33"/>
    <p:sldId id="1436" r:id="rId34"/>
    <p:sldId id="1437" r:id="rId35"/>
    <p:sldId id="1438" r:id="rId36"/>
    <p:sldId id="1439" r:id="rId37"/>
    <p:sldId id="1440" r:id="rId38"/>
    <p:sldId id="1441" r:id="rId39"/>
    <p:sldId id="1442" r:id="rId40"/>
    <p:sldId id="1468" r:id="rId41"/>
    <p:sldId id="1470" r:id="rId42"/>
    <p:sldId id="1471" r:id="rId43"/>
    <p:sldId id="1473" r:id="rId44"/>
    <p:sldId id="1474" r:id="rId45"/>
    <p:sldId id="1475" r:id="rId46"/>
    <p:sldId id="1476" r:id="rId47"/>
    <p:sldId id="1477" r:id="rId48"/>
    <p:sldId id="1478" r:id="rId49"/>
    <p:sldId id="1479" r:id="rId50"/>
    <p:sldId id="1480" r:id="rId51"/>
    <p:sldId id="1481" r:id="rId52"/>
    <p:sldId id="1443" r:id="rId53"/>
    <p:sldId id="1482" r:id="rId54"/>
    <p:sldId id="1483" r:id="rId55"/>
    <p:sldId id="1484" r:id="rId56"/>
    <p:sldId id="1444" r:id="rId57"/>
    <p:sldId id="1445" r:id="rId58"/>
    <p:sldId id="1446" r:id="rId59"/>
    <p:sldId id="1459" r:id="rId60"/>
    <p:sldId id="1460" r:id="rId61"/>
    <p:sldId id="1462" r:id="rId62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408"/>
            <p14:sldId id="1411"/>
            <p14:sldId id="1456"/>
            <p14:sldId id="1412"/>
            <p14:sldId id="1466"/>
            <p14:sldId id="1413"/>
            <p14:sldId id="1414"/>
            <p14:sldId id="1415"/>
            <p14:sldId id="1416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57"/>
            <p14:sldId id="1425"/>
            <p14:sldId id="1426"/>
            <p14:sldId id="1427"/>
            <p14:sldId id="1428"/>
            <p14:sldId id="1429"/>
            <p14:sldId id="1430"/>
            <p14:sldId id="1431"/>
            <p14:sldId id="1432"/>
            <p14:sldId id="1465"/>
            <p14:sldId id="1464"/>
            <p14:sldId id="1463"/>
            <p14:sldId id="1433"/>
            <p14:sldId id="1434"/>
            <p14:sldId id="1435"/>
            <p14:sldId id="1436"/>
            <p14:sldId id="1437"/>
            <p14:sldId id="1438"/>
            <p14:sldId id="1439"/>
            <p14:sldId id="1440"/>
            <p14:sldId id="1441"/>
            <p14:sldId id="1442"/>
            <p14:sldId id="1468"/>
            <p14:sldId id="1470"/>
            <p14:sldId id="1471"/>
            <p14:sldId id="1473"/>
            <p14:sldId id="1474"/>
            <p14:sldId id="1475"/>
            <p14:sldId id="1476"/>
            <p14:sldId id="1477"/>
            <p14:sldId id="1478"/>
            <p14:sldId id="1479"/>
            <p14:sldId id="1480"/>
            <p14:sldId id="1481"/>
            <p14:sldId id="1443"/>
            <p14:sldId id="1482"/>
            <p14:sldId id="1483"/>
            <p14:sldId id="1484"/>
            <p14:sldId id="1444"/>
            <p14:sldId id="1445"/>
            <p14:sldId id="1446"/>
            <p14:sldId id="1459"/>
            <p14:sldId id="1460"/>
            <p14:sldId id="1462"/>
          </p14:sldIdLst>
        </p14:section>
        <p14:section name="Hidden Slides" id="{148E6A4B-888E-423A-A849-8FCD921DBE5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B01"/>
    <a:srgbClr val="505050"/>
    <a:srgbClr val="FFB900"/>
    <a:srgbClr val="292929"/>
    <a:srgbClr val="FFFFFF"/>
    <a:srgbClr val="BAD80A"/>
    <a:srgbClr val="A80000"/>
    <a:srgbClr val="5C2D91"/>
    <a:srgbClr val="0078D7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7" autoAdjust="0"/>
    <p:restoredTop sz="69479" autoAdjust="0"/>
  </p:normalViewPr>
  <p:slideViewPr>
    <p:cSldViewPr>
      <p:cViewPr varScale="1">
        <p:scale>
          <a:sx n="73" d="100"/>
          <a:sy n="73" d="100"/>
        </p:scale>
        <p:origin x="96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73" d="100"/>
          <a:sy n="73" d="100"/>
        </p:scale>
        <p:origin x="317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FD6BC-5680-4F65-9BF1-A0D90929C26C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</dgm:pt>
    <dgm:pt modelId="{B303D6EB-3023-4FF4-B3C3-23C9B8976716}">
      <dgm:prSet phldrT="[Text]"/>
      <dgm:spPr/>
      <dgm:t>
        <a:bodyPr/>
        <a:lstStyle/>
        <a:p>
          <a:r>
            <a:rPr lang="en-US" dirty="0"/>
            <a:t>Plan &amp; Audit Existing</a:t>
          </a:r>
        </a:p>
      </dgm:t>
    </dgm:pt>
    <dgm:pt modelId="{026D4DD8-173E-4254-B572-87CA886CDE47}" type="parTrans" cxnId="{DEE82064-32AD-4A25-9CA8-94A88BCC5CB2}">
      <dgm:prSet/>
      <dgm:spPr/>
      <dgm:t>
        <a:bodyPr/>
        <a:lstStyle/>
        <a:p>
          <a:endParaRPr lang="en-US"/>
        </a:p>
      </dgm:t>
    </dgm:pt>
    <dgm:pt modelId="{DDCCDBAE-6F63-43F5-B716-9DE589B24E91}" type="sibTrans" cxnId="{DEE82064-32AD-4A25-9CA8-94A88BCC5CB2}">
      <dgm:prSet/>
      <dgm:spPr/>
      <dgm:t>
        <a:bodyPr/>
        <a:lstStyle/>
        <a:p>
          <a:endParaRPr lang="en-US"/>
        </a:p>
      </dgm:t>
    </dgm:pt>
    <dgm:pt modelId="{913D82B6-2854-4AE6-88C2-C4E096920D27}">
      <dgm:prSet phldrT="[Text]"/>
      <dgm:spPr/>
      <dgm:t>
        <a:bodyPr/>
        <a:lstStyle/>
        <a:p>
          <a:r>
            <a:rPr lang="en-US" dirty="0"/>
            <a:t>Run Tests </a:t>
          </a:r>
          <a:br>
            <a:rPr lang="en-US" dirty="0"/>
          </a:br>
          <a:r>
            <a:rPr lang="en-US" dirty="0"/>
            <a:t>(Pre-Upgrade)</a:t>
          </a:r>
        </a:p>
      </dgm:t>
    </dgm:pt>
    <dgm:pt modelId="{72255F9D-BEF7-45AB-9D1B-FCF260625335}" type="parTrans" cxnId="{EC345337-62B0-417C-8AB8-F036FDE90839}">
      <dgm:prSet/>
      <dgm:spPr/>
      <dgm:t>
        <a:bodyPr/>
        <a:lstStyle/>
        <a:p>
          <a:endParaRPr lang="en-US"/>
        </a:p>
      </dgm:t>
    </dgm:pt>
    <dgm:pt modelId="{2BD0B050-A613-427F-99D0-B76802A55882}" type="sibTrans" cxnId="{EC345337-62B0-417C-8AB8-F036FDE90839}">
      <dgm:prSet/>
      <dgm:spPr/>
      <dgm:t>
        <a:bodyPr/>
        <a:lstStyle/>
        <a:p>
          <a:endParaRPr lang="en-US"/>
        </a:p>
      </dgm:t>
    </dgm:pt>
    <dgm:pt modelId="{67EFBF5A-B023-415D-8FD7-8D548AC21864}">
      <dgm:prSet phldrT="[Text]"/>
      <dgm:spPr/>
      <dgm:t>
        <a:bodyPr/>
        <a:lstStyle/>
        <a:p>
          <a:r>
            <a:rPr lang="en-US" dirty="0"/>
            <a:t>Run Upgrade</a:t>
          </a:r>
        </a:p>
      </dgm:t>
    </dgm:pt>
    <dgm:pt modelId="{BD921474-D4A0-421F-A8B3-973B3403F4E8}" type="parTrans" cxnId="{92EA5C19-37BE-407A-9B08-4633B85D2CAF}">
      <dgm:prSet/>
      <dgm:spPr/>
      <dgm:t>
        <a:bodyPr/>
        <a:lstStyle/>
        <a:p>
          <a:endParaRPr lang="en-US"/>
        </a:p>
      </dgm:t>
    </dgm:pt>
    <dgm:pt modelId="{7617377B-BE94-4E7E-9C64-F7A200057A60}" type="sibTrans" cxnId="{92EA5C19-37BE-407A-9B08-4633B85D2CAF}">
      <dgm:prSet/>
      <dgm:spPr/>
      <dgm:t>
        <a:bodyPr/>
        <a:lstStyle/>
        <a:p>
          <a:endParaRPr lang="en-US"/>
        </a:p>
      </dgm:t>
    </dgm:pt>
    <dgm:pt modelId="{7E8D521E-D7E2-47DA-9183-1CFD3E3A0EC9}">
      <dgm:prSet phldrT="[Text]"/>
      <dgm:spPr/>
      <dgm:t>
        <a:bodyPr/>
        <a:lstStyle/>
        <a:p>
          <a:r>
            <a:rPr lang="en-US" dirty="0"/>
            <a:t>Architect, Build &amp; Test</a:t>
          </a:r>
        </a:p>
      </dgm:t>
    </dgm:pt>
    <dgm:pt modelId="{24FEFEFD-5D5F-4A59-913C-3E8F72FEF391}" type="parTrans" cxnId="{91F69509-160F-4DE6-A867-585C8351E2F0}">
      <dgm:prSet/>
      <dgm:spPr/>
      <dgm:t>
        <a:bodyPr/>
        <a:lstStyle/>
        <a:p>
          <a:endParaRPr lang="en-US"/>
        </a:p>
      </dgm:t>
    </dgm:pt>
    <dgm:pt modelId="{5F14757C-EAA8-4653-8F8B-D26499044F73}" type="sibTrans" cxnId="{91F69509-160F-4DE6-A867-585C8351E2F0}">
      <dgm:prSet/>
      <dgm:spPr/>
      <dgm:t>
        <a:bodyPr/>
        <a:lstStyle/>
        <a:p>
          <a:endParaRPr lang="en-US"/>
        </a:p>
      </dgm:t>
    </dgm:pt>
    <dgm:pt modelId="{CBA88A9B-142D-4E01-85F5-7BF0093C42B1}">
      <dgm:prSet phldrT="[Text]"/>
      <dgm:spPr/>
      <dgm:t>
        <a:bodyPr/>
        <a:lstStyle/>
        <a:p>
          <a:r>
            <a:rPr lang="en-US" dirty="0"/>
            <a:t>Test</a:t>
          </a:r>
        </a:p>
      </dgm:t>
    </dgm:pt>
    <dgm:pt modelId="{8F490961-00C3-4A69-ABF2-D66677369093}" type="parTrans" cxnId="{4DF09853-8DD9-49C6-A2E5-606D14BB4103}">
      <dgm:prSet/>
      <dgm:spPr/>
      <dgm:t>
        <a:bodyPr/>
        <a:lstStyle/>
        <a:p>
          <a:endParaRPr lang="en-US"/>
        </a:p>
      </dgm:t>
    </dgm:pt>
    <dgm:pt modelId="{A8514897-79C6-41D4-BF40-3B81DDDD1112}" type="sibTrans" cxnId="{4DF09853-8DD9-49C6-A2E5-606D14BB4103}">
      <dgm:prSet/>
      <dgm:spPr/>
      <dgm:t>
        <a:bodyPr/>
        <a:lstStyle/>
        <a:p>
          <a:endParaRPr lang="en-US"/>
        </a:p>
      </dgm:t>
    </dgm:pt>
    <dgm:pt modelId="{2642A8E3-EC04-40CE-841C-906B0B001D3E}">
      <dgm:prSet phldrT="[Text]"/>
      <dgm:spPr/>
      <dgm:t>
        <a:bodyPr/>
        <a:lstStyle/>
        <a:p>
          <a:r>
            <a:rPr lang="en-US" dirty="0"/>
            <a:t>Commit</a:t>
          </a:r>
        </a:p>
      </dgm:t>
    </dgm:pt>
    <dgm:pt modelId="{36304DC5-4522-4BE5-B901-3129A9187EB6}" type="parTrans" cxnId="{46DABC33-97E5-4843-B293-F884C1D40FE3}">
      <dgm:prSet/>
      <dgm:spPr/>
      <dgm:t>
        <a:bodyPr/>
        <a:lstStyle/>
        <a:p>
          <a:endParaRPr lang="en-US"/>
        </a:p>
      </dgm:t>
    </dgm:pt>
    <dgm:pt modelId="{3A499F2D-555E-4457-AD1C-F12DF901F022}" type="sibTrans" cxnId="{46DABC33-97E5-4843-B293-F884C1D40FE3}">
      <dgm:prSet/>
      <dgm:spPr/>
      <dgm:t>
        <a:bodyPr/>
        <a:lstStyle/>
        <a:p>
          <a:endParaRPr lang="en-US"/>
        </a:p>
      </dgm:t>
    </dgm:pt>
    <dgm:pt modelId="{79194387-DB32-4705-BBB1-D511C81B622D}">
      <dgm:prSet phldrT="[Text]"/>
      <dgm:spPr/>
      <dgm:t>
        <a:bodyPr/>
        <a:lstStyle/>
        <a:p>
          <a:r>
            <a:rPr lang="en-US" dirty="0"/>
            <a:t>Decommission</a:t>
          </a:r>
        </a:p>
      </dgm:t>
    </dgm:pt>
    <dgm:pt modelId="{1A0BB3BD-F589-44C0-8911-761314AAC584}" type="parTrans" cxnId="{0AC4D1D8-14F5-41C7-BC02-4AAEADA43A72}">
      <dgm:prSet/>
      <dgm:spPr/>
      <dgm:t>
        <a:bodyPr/>
        <a:lstStyle/>
        <a:p>
          <a:endParaRPr lang="en-US"/>
        </a:p>
      </dgm:t>
    </dgm:pt>
    <dgm:pt modelId="{0DBAD016-CDD2-4EDF-8ED8-4E08AA490076}" type="sibTrans" cxnId="{0AC4D1D8-14F5-41C7-BC02-4AAEADA43A72}">
      <dgm:prSet/>
      <dgm:spPr/>
      <dgm:t>
        <a:bodyPr/>
        <a:lstStyle/>
        <a:p>
          <a:endParaRPr lang="en-US"/>
        </a:p>
      </dgm:t>
    </dgm:pt>
    <dgm:pt modelId="{CD6A598C-0F71-482F-9D56-58A8453E21C3}" type="pres">
      <dgm:prSet presAssocID="{B41FD6BC-5680-4F65-9BF1-A0D90929C26C}" presName="diagram" presStyleCnt="0">
        <dgm:presLayoutVars>
          <dgm:dir/>
          <dgm:resizeHandles val="exact"/>
        </dgm:presLayoutVars>
      </dgm:prSet>
      <dgm:spPr/>
    </dgm:pt>
    <dgm:pt modelId="{F24FF5C8-D071-49B2-978F-193A652BB3E7}" type="pres">
      <dgm:prSet presAssocID="{B303D6EB-3023-4FF4-B3C3-23C9B8976716}" presName="node" presStyleLbl="node1" presStyleIdx="0" presStyleCnt="7">
        <dgm:presLayoutVars>
          <dgm:bulletEnabled val="1"/>
        </dgm:presLayoutVars>
      </dgm:prSet>
      <dgm:spPr/>
    </dgm:pt>
    <dgm:pt modelId="{21B7A989-2EF4-4991-887A-3CC7892F0775}" type="pres">
      <dgm:prSet presAssocID="{DDCCDBAE-6F63-43F5-B716-9DE589B24E91}" presName="sibTrans" presStyleLbl="sibTrans2D1" presStyleIdx="0" presStyleCnt="6"/>
      <dgm:spPr/>
    </dgm:pt>
    <dgm:pt modelId="{E8F4484B-D582-4515-A533-EA8AB4D8F08E}" type="pres">
      <dgm:prSet presAssocID="{DDCCDBAE-6F63-43F5-B716-9DE589B24E91}" presName="connectorText" presStyleLbl="sibTrans2D1" presStyleIdx="0" presStyleCnt="6"/>
      <dgm:spPr/>
    </dgm:pt>
    <dgm:pt modelId="{7AA4551C-C3AE-4A57-875B-D9EE4272E036}" type="pres">
      <dgm:prSet presAssocID="{7E8D521E-D7E2-47DA-9183-1CFD3E3A0EC9}" presName="node" presStyleLbl="node1" presStyleIdx="1" presStyleCnt="7">
        <dgm:presLayoutVars>
          <dgm:bulletEnabled val="1"/>
        </dgm:presLayoutVars>
      </dgm:prSet>
      <dgm:spPr/>
    </dgm:pt>
    <dgm:pt modelId="{51F6E2A2-3868-4375-B122-8F8EE8F7CC47}" type="pres">
      <dgm:prSet presAssocID="{5F14757C-EAA8-4653-8F8B-D26499044F73}" presName="sibTrans" presStyleLbl="sibTrans2D1" presStyleIdx="1" presStyleCnt="6"/>
      <dgm:spPr/>
    </dgm:pt>
    <dgm:pt modelId="{BA029BF7-7925-4D90-9BB0-888BBC727288}" type="pres">
      <dgm:prSet presAssocID="{5F14757C-EAA8-4653-8F8B-D26499044F73}" presName="connectorText" presStyleLbl="sibTrans2D1" presStyleIdx="1" presStyleCnt="6"/>
      <dgm:spPr/>
    </dgm:pt>
    <dgm:pt modelId="{18E1D015-AF1B-463D-BE49-9D5AA85C53C5}" type="pres">
      <dgm:prSet presAssocID="{913D82B6-2854-4AE6-88C2-C4E096920D27}" presName="node" presStyleLbl="node1" presStyleIdx="2" presStyleCnt="7">
        <dgm:presLayoutVars>
          <dgm:bulletEnabled val="1"/>
        </dgm:presLayoutVars>
      </dgm:prSet>
      <dgm:spPr/>
    </dgm:pt>
    <dgm:pt modelId="{5DC3648B-06F7-40AE-A940-1DE53D7B7ADF}" type="pres">
      <dgm:prSet presAssocID="{2BD0B050-A613-427F-99D0-B76802A55882}" presName="sibTrans" presStyleLbl="sibTrans2D1" presStyleIdx="2" presStyleCnt="6"/>
      <dgm:spPr/>
    </dgm:pt>
    <dgm:pt modelId="{043C446B-455B-47E8-AE05-06B8C4F7D51F}" type="pres">
      <dgm:prSet presAssocID="{2BD0B050-A613-427F-99D0-B76802A55882}" presName="connectorText" presStyleLbl="sibTrans2D1" presStyleIdx="2" presStyleCnt="6"/>
      <dgm:spPr/>
    </dgm:pt>
    <dgm:pt modelId="{75F93045-4486-43A9-9F7A-E1D8C4256BAF}" type="pres">
      <dgm:prSet presAssocID="{67EFBF5A-B023-415D-8FD7-8D548AC21864}" presName="node" presStyleLbl="node1" presStyleIdx="3" presStyleCnt="7">
        <dgm:presLayoutVars>
          <dgm:bulletEnabled val="1"/>
        </dgm:presLayoutVars>
      </dgm:prSet>
      <dgm:spPr/>
    </dgm:pt>
    <dgm:pt modelId="{3B749EFA-0352-4726-B000-9C32FB85A36C}" type="pres">
      <dgm:prSet presAssocID="{7617377B-BE94-4E7E-9C64-F7A200057A60}" presName="sibTrans" presStyleLbl="sibTrans2D1" presStyleIdx="3" presStyleCnt="6"/>
      <dgm:spPr/>
    </dgm:pt>
    <dgm:pt modelId="{3C51E121-3B85-4FFF-9CA8-741807B2543E}" type="pres">
      <dgm:prSet presAssocID="{7617377B-BE94-4E7E-9C64-F7A200057A60}" presName="connectorText" presStyleLbl="sibTrans2D1" presStyleIdx="3" presStyleCnt="6"/>
      <dgm:spPr/>
    </dgm:pt>
    <dgm:pt modelId="{174C89D1-073F-4CDD-BF5F-444EA7A08818}" type="pres">
      <dgm:prSet presAssocID="{CBA88A9B-142D-4E01-85F5-7BF0093C42B1}" presName="node" presStyleLbl="node1" presStyleIdx="4" presStyleCnt="7">
        <dgm:presLayoutVars>
          <dgm:bulletEnabled val="1"/>
        </dgm:presLayoutVars>
      </dgm:prSet>
      <dgm:spPr/>
    </dgm:pt>
    <dgm:pt modelId="{DC8833E1-036D-4FAF-82B7-BA0DBEF7B07B}" type="pres">
      <dgm:prSet presAssocID="{A8514897-79C6-41D4-BF40-3B81DDDD1112}" presName="sibTrans" presStyleLbl="sibTrans2D1" presStyleIdx="4" presStyleCnt="6"/>
      <dgm:spPr/>
    </dgm:pt>
    <dgm:pt modelId="{6821EF4D-2D1E-4952-A7C1-09D529DB330B}" type="pres">
      <dgm:prSet presAssocID="{A8514897-79C6-41D4-BF40-3B81DDDD1112}" presName="connectorText" presStyleLbl="sibTrans2D1" presStyleIdx="4" presStyleCnt="6"/>
      <dgm:spPr/>
    </dgm:pt>
    <dgm:pt modelId="{D0A61FE4-D3D0-4D81-9239-ECC3AB1F2425}" type="pres">
      <dgm:prSet presAssocID="{2642A8E3-EC04-40CE-841C-906B0B001D3E}" presName="node" presStyleLbl="node1" presStyleIdx="5" presStyleCnt="7">
        <dgm:presLayoutVars>
          <dgm:bulletEnabled val="1"/>
        </dgm:presLayoutVars>
      </dgm:prSet>
      <dgm:spPr/>
    </dgm:pt>
    <dgm:pt modelId="{36889AAE-17D4-47D4-B83F-46D5C695DA19}" type="pres">
      <dgm:prSet presAssocID="{3A499F2D-555E-4457-AD1C-F12DF901F022}" presName="sibTrans" presStyleLbl="sibTrans2D1" presStyleIdx="5" presStyleCnt="6"/>
      <dgm:spPr/>
    </dgm:pt>
    <dgm:pt modelId="{F22BF11A-6812-452D-B500-8F3CCFB3CD4D}" type="pres">
      <dgm:prSet presAssocID="{3A499F2D-555E-4457-AD1C-F12DF901F022}" presName="connectorText" presStyleLbl="sibTrans2D1" presStyleIdx="5" presStyleCnt="6"/>
      <dgm:spPr/>
    </dgm:pt>
    <dgm:pt modelId="{6730E046-CB53-4523-9C8C-A6A55C9AF484}" type="pres">
      <dgm:prSet presAssocID="{79194387-DB32-4705-BBB1-D511C81B622D}" presName="node" presStyleLbl="node1" presStyleIdx="6" presStyleCnt="7">
        <dgm:presLayoutVars>
          <dgm:bulletEnabled val="1"/>
        </dgm:presLayoutVars>
      </dgm:prSet>
      <dgm:spPr/>
    </dgm:pt>
  </dgm:ptLst>
  <dgm:cxnLst>
    <dgm:cxn modelId="{2A982E8F-6081-4414-A188-D4B590E37268}" type="presOf" srcId="{A8514897-79C6-41D4-BF40-3B81DDDD1112}" destId="{6821EF4D-2D1E-4952-A7C1-09D529DB330B}" srcOrd="1" destOrd="0" presId="urn:microsoft.com/office/officeart/2005/8/layout/process5"/>
    <dgm:cxn modelId="{F2DE6736-BD11-4268-9A4F-28025FE3A8B8}" type="presOf" srcId="{79194387-DB32-4705-BBB1-D511C81B622D}" destId="{6730E046-CB53-4523-9C8C-A6A55C9AF484}" srcOrd="0" destOrd="0" presId="urn:microsoft.com/office/officeart/2005/8/layout/process5"/>
    <dgm:cxn modelId="{880C1F92-066B-479B-9482-BB3FBA77B4C3}" type="presOf" srcId="{5F14757C-EAA8-4653-8F8B-D26499044F73}" destId="{51F6E2A2-3868-4375-B122-8F8EE8F7CC47}" srcOrd="0" destOrd="0" presId="urn:microsoft.com/office/officeart/2005/8/layout/process5"/>
    <dgm:cxn modelId="{DD752A74-F48E-45DD-88D5-030F347B43A0}" type="presOf" srcId="{2BD0B050-A613-427F-99D0-B76802A55882}" destId="{043C446B-455B-47E8-AE05-06B8C4F7D51F}" srcOrd="1" destOrd="0" presId="urn:microsoft.com/office/officeart/2005/8/layout/process5"/>
    <dgm:cxn modelId="{697FB364-D1E7-4756-BEFB-6309FDB431C2}" type="presOf" srcId="{A8514897-79C6-41D4-BF40-3B81DDDD1112}" destId="{DC8833E1-036D-4FAF-82B7-BA0DBEF7B07B}" srcOrd="0" destOrd="0" presId="urn:microsoft.com/office/officeart/2005/8/layout/process5"/>
    <dgm:cxn modelId="{45F81F33-A464-4D0A-A662-15877F9ED711}" type="presOf" srcId="{2642A8E3-EC04-40CE-841C-906B0B001D3E}" destId="{D0A61FE4-D3D0-4D81-9239-ECC3AB1F2425}" srcOrd="0" destOrd="0" presId="urn:microsoft.com/office/officeart/2005/8/layout/process5"/>
    <dgm:cxn modelId="{39AE4675-38A4-419E-81D1-1D48573C9F4D}" type="presOf" srcId="{913D82B6-2854-4AE6-88C2-C4E096920D27}" destId="{18E1D015-AF1B-463D-BE49-9D5AA85C53C5}" srcOrd="0" destOrd="0" presId="urn:microsoft.com/office/officeart/2005/8/layout/process5"/>
    <dgm:cxn modelId="{A53C94DF-DDC6-4C4C-88E0-307C6B4EE89B}" type="presOf" srcId="{DDCCDBAE-6F63-43F5-B716-9DE589B24E91}" destId="{21B7A989-2EF4-4991-887A-3CC7892F0775}" srcOrd="0" destOrd="0" presId="urn:microsoft.com/office/officeart/2005/8/layout/process5"/>
    <dgm:cxn modelId="{91F69509-160F-4DE6-A867-585C8351E2F0}" srcId="{B41FD6BC-5680-4F65-9BF1-A0D90929C26C}" destId="{7E8D521E-D7E2-47DA-9183-1CFD3E3A0EC9}" srcOrd="1" destOrd="0" parTransId="{24FEFEFD-5D5F-4A59-913C-3E8F72FEF391}" sibTransId="{5F14757C-EAA8-4653-8F8B-D26499044F73}"/>
    <dgm:cxn modelId="{64FBC4EE-3C59-44F6-B04B-0290C0860C6A}" type="presOf" srcId="{7617377B-BE94-4E7E-9C64-F7A200057A60}" destId="{3B749EFA-0352-4726-B000-9C32FB85A36C}" srcOrd="0" destOrd="0" presId="urn:microsoft.com/office/officeart/2005/8/layout/process5"/>
    <dgm:cxn modelId="{5F457E85-B950-4AD8-B226-E60D19BC8ED6}" type="presOf" srcId="{DDCCDBAE-6F63-43F5-B716-9DE589B24E91}" destId="{E8F4484B-D582-4515-A533-EA8AB4D8F08E}" srcOrd="1" destOrd="0" presId="urn:microsoft.com/office/officeart/2005/8/layout/process5"/>
    <dgm:cxn modelId="{EC345337-62B0-417C-8AB8-F036FDE90839}" srcId="{B41FD6BC-5680-4F65-9BF1-A0D90929C26C}" destId="{913D82B6-2854-4AE6-88C2-C4E096920D27}" srcOrd="2" destOrd="0" parTransId="{72255F9D-BEF7-45AB-9D1B-FCF260625335}" sibTransId="{2BD0B050-A613-427F-99D0-B76802A55882}"/>
    <dgm:cxn modelId="{70D2844F-D517-4BFE-B2FE-1A808B38A2AF}" type="presOf" srcId="{7E8D521E-D7E2-47DA-9183-1CFD3E3A0EC9}" destId="{7AA4551C-C3AE-4A57-875B-D9EE4272E036}" srcOrd="0" destOrd="0" presId="urn:microsoft.com/office/officeart/2005/8/layout/process5"/>
    <dgm:cxn modelId="{3F5F7616-D155-4E73-BBEB-EA4567FC45F5}" type="presOf" srcId="{67EFBF5A-B023-415D-8FD7-8D548AC21864}" destId="{75F93045-4486-43A9-9F7A-E1D8C4256BAF}" srcOrd="0" destOrd="0" presId="urn:microsoft.com/office/officeart/2005/8/layout/process5"/>
    <dgm:cxn modelId="{9EA3057C-6335-4772-B1B4-961B795CEB30}" type="presOf" srcId="{3A499F2D-555E-4457-AD1C-F12DF901F022}" destId="{F22BF11A-6812-452D-B500-8F3CCFB3CD4D}" srcOrd="1" destOrd="0" presId="urn:microsoft.com/office/officeart/2005/8/layout/process5"/>
    <dgm:cxn modelId="{46DABC33-97E5-4843-B293-F884C1D40FE3}" srcId="{B41FD6BC-5680-4F65-9BF1-A0D90929C26C}" destId="{2642A8E3-EC04-40CE-841C-906B0B001D3E}" srcOrd="5" destOrd="0" parTransId="{36304DC5-4522-4BE5-B901-3129A9187EB6}" sibTransId="{3A499F2D-555E-4457-AD1C-F12DF901F022}"/>
    <dgm:cxn modelId="{4DF09853-8DD9-49C6-A2E5-606D14BB4103}" srcId="{B41FD6BC-5680-4F65-9BF1-A0D90929C26C}" destId="{CBA88A9B-142D-4E01-85F5-7BF0093C42B1}" srcOrd="4" destOrd="0" parTransId="{8F490961-00C3-4A69-ABF2-D66677369093}" sibTransId="{A8514897-79C6-41D4-BF40-3B81DDDD1112}"/>
    <dgm:cxn modelId="{15F19DBE-2E4A-41A5-8305-56B1DA7B4290}" type="presOf" srcId="{B41FD6BC-5680-4F65-9BF1-A0D90929C26C}" destId="{CD6A598C-0F71-482F-9D56-58A8453E21C3}" srcOrd="0" destOrd="0" presId="urn:microsoft.com/office/officeart/2005/8/layout/process5"/>
    <dgm:cxn modelId="{B92733EF-0257-4E7E-83D6-2000CD92E581}" type="presOf" srcId="{5F14757C-EAA8-4653-8F8B-D26499044F73}" destId="{BA029BF7-7925-4D90-9BB0-888BBC727288}" srcOrd="1" destOrd="0" presId="urn:microsoft.com/office/officeart/2005/8/layout/process5"/>
    <dgm:cxn modelId="{8DF54CE6-0BD5-474D-BC68-1974E5553ABA}" type="presOf" srcId="{CBA88A9B-142D-4E01-85F5-7BF0093C42B1}" destId="{174C89D1-073F-4CDD-BF5F-444EA7A08818}" srcOrd="0" destOrd="0" presId="urn:microsoft.com/office/officeart/2005/8/layout/process5"/>
    <dgm:cxn modelId="{DEE82064-32AD-4A25-9CA8-94A88BCC5CB2}" srcId="{B41FD6BC-5680-4F65-9BF1-A0D90929C26C}" destId="{B303D6EB-3023-4FF4-B3C3-23C9B8976716}" srcOrd="0" destOrd="0" parTransId="{026D4DD8-173E-4254-B572-87CA886CDE47}" sibTransId="{DDCCDBAE-6F63-43F5-B716-9DE589B24E91}"/>
    <dgm:cxn modelId="{040B5363-9395-4608-8C4B-45A2F9F7CF57}" type="presOf" srcId="{7617377B-BE94-4E7E-9C64-F7A200057A60}" destId="{3C51E121-3B85-4FFF-9CA8-741807B2543E}" srcOrd="1" destOrd="0" presId="urn:microsoft.com/office/officeart/2005/8/layout/process5"/>
    <dgm:cxn modelId="{92EA5C19-37BE-407A-9B08-4633B85D2CAF}" srcId="{B41FD6BC-5680-4F65-9BF1-A0D90929C26C}" destId="{67EFBF5A-B023-415D-8FD7-8D548AC21864}" srcOrd="3" destOrd="0" parTransId="{BD921474-D4A0-421F-A8B3-973B3403F4E8}" sibTransId="{7617377B-BE94-4E7E-9C64-F7A200057A60}"/>
    <dgm:cxn modelId="{0AC4D1D8-14F5-41C7-BC02-4AAEADA43A72}" srcId="{B41FD6BC-5680-4F65-9BF1-A0D90929C26C}" destId="{79194387-DB32-4705-BBB1-D511C81B622D}" srcOrd="6" destOrd="0" parTransId="{1A0BB3BD-F589-44C0-8911-761314AAC584}" sibTransId="{0DBAD016-CDD2-4EDF-8ED8-4E08AA490076}"/>
    <dgm:cxn modelId="{1A05B1A4-9B88-4B25-AB99-A31C6D6EF2C3}" type="presOf" srcId="{B303D6EB-3023-4FF4-B3C3-23C9B8976716}" destId="{F24FF5C8-D071-49B2-978F-193A652BB3E7}" srcOrd="0" destOrd="0" presId="urn:microsoft.com/office/officeart/2005/8/layout/process5"/>
    <dgm:cxn modelId="{08887A27-0E87-45D9-A4EE-E219ACC8EDCF}" type="presOf" srcId="{2BD0B050-A613-427F-99D0-B76802A55882}" destId="{5DC3648B-06F7-40AE-A940-1DE53D7B7ADF}" srcOrd="0" destOrd="0" presId="urn:microsoft.com/office/officeart/2005/8/layout/process5"/>
    <dgm:cxn modelId="{EE3C6090-21E7-424D-80A9-020AB04B1763}" type="presOf" srcId="{3A499F2D-555E-4457-AD1C-F12DF901F022}" destId="{36889AAE-17D4-47D4-B83F-46D5C695DA19}" srcOrd="0" destOrd="0" presId="urn:microsoft.com/office/officeart/2005/8/layout/process5"/>
    <dgm:cxn modelId="{B985D1C6-23A8-4A32-AFB2-3257C716E56F}" type="presParOf" srcId="{CD6A598C-0F71-482F-9D56-58A8453E21C3}" destId="{F24FF5C8-D071-49B2-978F-193A652BB3E7}" srcOrd="0" destOrd="0" presId="urn:microsoft.com/office/officeart/2005/8/layout/process5"/>
    <dgm:cxn modelId="{646B20C2-3BA1-4670-9470-11C8279A1461}" type="presParOf" srcId="{CD6A598C-0F71-482F-9D56-58A8453E21C3}" destId="{21B7A989-2EF4-4991-887A-3CC7892F0775}" srcOrd="1" destOrd="0" presId="urn:microsoft.com/office/officeart/2005/8/layout/process5"/>
    <dgm:cxn modelId="{C1DCF7D8-83BA-4A69-BC8C-2E1F9B772E9F}" type="presParOf" srcId="{21B7A989-2EF4-4991-887A-3CC7892F0775}" destId="{E8F4484B-D582-4515-A533-EA8AB4D8F08E}" srcOrd="0" destOrd="0" presId="urn:microsoft.com/office/officeart/2005/8/layout/process5"/>
    <dgm:cxn modelId="{8B681DFF-18B6-4385-A457-5CC03DC8D99B}" type="presParOf" srcId="{CD6A598C-0F71-482F-9D56-58A8453E21C3}" destId="{7AA4551C-C3AE-4A57-875B-D9EE4272E036}" srcOrd="2" destOrd="0" presId="urn:microsoft.com/office/officeart/2005/8/layout/process5"/>
    <dgm:cxn modelId="{5FE573C4-ABA3-4169-8328-17CDFACC59EB}" type="presParOf" srcId="{CD6A598C-0F71-482F-9D56-58A8453E21C3}" destId="{51F6E2A2-3868-4375-B122-8F8EE8F7CC47}" srcOrd="3" destOrd="0" presId="urn:microsoft.com/office/officeart/2005/8/layout/process5"/>
    <dgm:cxn modelId="{7C652E42-DDC1-4D5B-831B-5DF28894CF88}" type="presParOf" srcId="{51F6E2A2-3868-4375-B122-8F8EE8F7CC47}" destId="{BA029BF7-7925-4D90-9BB0-888BBC727288}" srcOrd="0" destOrd="0" presId="urn:microsoft.com/office/officeart/2005/8/layout/process5"/>
    <dgm:cxn modelId="{4A7C01D6-0ED6-4C3A-8BD7-510D67550D0E}" type="presParOf" srcId="{CD6A598C-0F71-482F-9D56-58A8453E21C3}" destId="{18E1D015-AF1B-463D-BE49-9D5AA85C53C5}" srcOrd="4" destOrd="0" presId="urn:microsoft.com/office/officeart/2005/8/layout/process5"/>
    <dgm:cxn modelId="{DA6DD6DF-A9F2-4EA8-99C3-B9BABCE2EC96}" type="presParOf" srcId="{CD6A598C-0F71-482F-9D56-58A8453E21C3}" destId="{5DC3648B-06F7-40AE-A940-1DE53D7B7ADF}" srcOrd="5" destOrd="0" presId="urn:microsoft.com/office/officeart/2005/8/layout/process5"/>
    <dgm:cxn modelId="{71A976DF-DC21-4E25-A614-5351E14AA558}" type="presParOf" srcId="{5DC3648B-06F7-40AE-A940-1DE53D7B7ADF}" destId="{043C446B-455B-47E8-AE05-06B8C4F7D51F}" srcOrd="0" destOrd="0" presId="urn:microsoft.com/office/officeart/2005/8/layout/process5"/>
    <dgm:cxn modelId="{03E75013-8019-4F7D-A911-45165E454E85}" type="presParOf" srcId="{CD6A598C-0F71-482F-9D56-58A8453E21C3}" destId="{75F93045-4486-43A9-9F7A-E1D8C4256BAF}" srcOrd="6" destOrd="0" presId="urn:microsoft.com/office/officeart/2005/8/layout/process5"/>
    <dgm:cxn modelId="{B9D33764-DB1A-43F0-96B7-DB72A5A3E444}" type="presParOf" srcId="{CD6A598C-0F71-482F-9D56-58A8453E21C3}" destId="{3B749EFA-0352-4726-B000-9C32FB85A36C}" srcOrd="7" destOrd="0" presId="urn:microsoft.com/office/officeart/2005/8/layout/process5"/>
    <dgm:cxn modelId="{246DAC11-9F75-4B92-B9AF-F9485611D2F6}" type="presParOf" srcId="{3B749EFA-0352-4726-B000-9C32FB85A36C}" destId="{3C51E121-3B85-4FFF-9CA8-741807B2543E}" srcOrd="0" destOrd="0" presId="urn:microsoft.com/office/officeart/2005/8/layout/process5"/>
    <dgm:cxn modelId="{F837F3D9-AB66-4AE8-9FAF-68C16C19512E}" type="presParOf" srcId="{CD6A598C-0F71-482F-9D56-58A8453E21C3}" destId="{174C89D1-073F-4CDD-BF5F-444EA7A08818}" srcOrd="8" destOrd="0" presId="urn:microsoft.com/office/officeart/2005/8/layout/process5"/>
    <dgm:cxn modelId="{D51EB641-0DB9-4F69-87A8-E9FBA84B6C7F}" type="presParOf" srcId="{CD6A598C-0F71-482F-9D56-58A8453E21C3}" destId="{DC8833E1-036D-4FAF-82B7-BA0DBEF7B07B}" srcOrd="9" destOrd="0" presId="urn:microsoft.com/office/officeart/2005/8/layout/process5"/>
    <dgm:cxn modelId="{E5B06CFA-BB15-456F-9E74-BE41BB2F9D3F}" type="presParOf" srcId="{DC8833E1-036D-4FAF-82B7-BA0DBEF7B07B}" destId="{6821EF4D-2D1E-4952-A7C1-09D529DB330B}" srcOrd="0" destOrd="0" presId="urn:microsoft.com/office/officeart/2005/8/layout/process5"/>
    <dgm:cxn modelId="{DE8D4A1F-2604-4D07-950D-A2F30E9AE3DD}" type="presParOf" srcId="{CD6A598C-0F71-482F-9D56-58A8453E21C3}" destId="{D0A61FE4-D3D0-4D81-9239-ECC3AB1F2425}" srcOrd="10" destOrd="0" presId="urn:microsoft.com/office/officeart/2005/8/layout/process5"/>
    <dgm:cxn modelId="{DDD87466-D286-4825-A59E-C084243C692D}" type="presParOf" srcId="{CD6A598C-0F71-482F-9D56-58A8453E21C3}" destId="{36889AAE-17D4-47D4-B83F-46D5C695DA19}" srcOrd="11" destOrd="0" presId="urn:microsoft.com/office/officeart/2005/8/layout/process5"/>
    <dgm:cxn modelId="{44762540-5FD7-4BA1-959C-617E9687AC9D}" type="presParOf" srcId="{36889AAE-17D4-47D4-B83F-46D5C695DA19}" destId="{F22BF11A-6812-452D-B500-8F3CCFB3CD4D}" srcOrd="0" destOrd="0" presId="urn:microsoft.com/office/officeart/2005/8/layout/process5"/>
    <dgm:cxn modelId="{C613A204-87C2-4EB0-8AEC-09E7604296C3}" type="presParOf" srcId="{CD6A598C-0F71-482F-9D56-58A8453E21C3}" destId="{6730E046-CB53-4523-9C8C-A6A55C9AF484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FF5C8-D071-49B2-978F-193A652BB3E7}">
      <dsp:nvSpPr>
        <dsp:cNvPr id="0" name=""/>
        <dsp:cNvSpPr/>
      </dsp:nvSpPr>
      <dsp:spPr>
        <a:xfrm>
          <a:off x="4713" y="570440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Plan &amp; Audit Existing</a:t>
          </a:r>
        </a:p>
      </dsp:txBody>
      <dsp:txXfrm>
        <a:off x="40926" y="606653"/>
        <a:ext cx="1988249" cy="1163979"/>
      </dsp:txXfrm>
    </dsp:sp>
    <dsp:sp modelId="{21B7A989-2EF4-4991-887A-3CC7892F0775}">
      <dsp:nvSpPr>
        <dsp:cNvPr id="0" name=""/>
        <dsp:cNvSpPr/>
      </dsp:nvSpPr>
      <dsp:spPr>
        <a:xfrm>
          <a:off x="2246727" y="933119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46727" y="1035328"/>
        <a:ext cx="305804" cy="306629"/>
      </dsp:txXfrm>
    </dsp:sp>
    <dsp:sp modelId="{7AA4551C-C3AE-4A57-875B-D9EE4272E036}">
      <dsp:nvSpPr>
        <dsp:cNvPr id="0" name=""/>
        <dsp:cNvSpPr/>
      </dsp:nvSpPr>
      <dsp:spPr>
        <a:xfrm>
          <a:off x="2889658" y="570440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105883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Architect, Build &amp; Test</a:t>
          </a:r>
        </a:p>
      </dsp:txBody>
      <dsp:txXfrm>
        <a:off x="2925871" y="606653"/>
        <a:ext cx="1988249" cy="1163979"/>
      </dsp:txXfrm>
    </dsp:sp>
    <dsp:sp modelId="{51F6E2A2-3868-4375-B122-8F8EE8F7CC47}">
      <dsp:nvSpPr>
        <dsp:cNvPr id="0" name=""/>
        <dsp:cNvSpPr/>
      </dsp:nvSpPr>
      <dsp:spPr>
        <a:xfrm>
          <a:off x="5131673" y="933119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7059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131673" y="1035328"/>
        <a:ext cx="305804" cy="306629"/>
      </dsp:txXfrm>
    </dsp:sp>
    <dsp:sp modelId="{18E1D015-AF1B-463D-BE49-9D5AA85C53C5}">
      <dsp:nvSpPr>
        <dsp:cNvPr id="0" name=""/>
        <dsp:cNvSpPr/>
      </dsp:nvSpPr>
      <dsp:spPr>
        <a:xfrm>
          <a:off x="5774604" y="570440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211766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Run Tests </a:t>
          </a:r>
          <a:br>
            <a:rPr lang="en-US" sz="2200" kern="1200" dirty="0"/>
          </a:br>
          <a:r>
            <a:rPr lang="en-US" sz="2200" kern="1200" dirty="0"/>
            <a:t>(Pre-Upgrade)</a:t>
          </a:r>
        </a:p>
      </dsp:txBody>
      <dsp:txXfrm>
        <a:off x="5810817" y="606653"/>
        <a:ext cx="1988249" cy="1163979"/>
      </dsp:txXfrm>
    </dsp:sp>
    <dsp:sp modelId="{5DC3648B-06F7-40AE-A940-1DE53D7B7ADF}">
      <dsp:nvSpPr>
        <dsp:cNvPr id="0" name=""/>
        <dsp:cNvSpPr/>
      </dsp:nvSpPr>
      <dsp:spPr>
        <a:xfrm>
          <a:off x="8016618" y="933119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54119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8016618" y="1035328"/>
        <a:ext cx="305804" cy="306629"/>
      </dsp:txXfrm>
    </dsp:sp>
    <dsp:sp modelId="{75F93045-4486-43A9-9F7A-E1D8C4256BAF}">
      <dsp:nvSpPr>
        <dsp:cNvPr id="0" name=""/>
        <dsp:cNvSpPr/>
      </dsp:nvSpPr>
      <dsp:spPr>
        <a:xfrm>
          <a:off x="8659549" y="570440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317649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Run Upgrade</a:t>
          </a:r>
        </a:p>
      </dsp:txBody>
      <dsp:txXfrm>
        <a:off x="8695762" y="606653"/>
        <a:ext cx="1988249" cy="1163979"/>
      </dsp:txXfrm>
    </dsp:sp>
    <dsp:sp modelId="{3B749EFA-0352-4726-B000-9C32FB85A36C}">
      <dsp:nvSpPr>
        <dsp:cNvPr id="0" name=""/>
        <dsp:cNvSpPr/>
      </dsp:nvSpPr>
      <dsp:spPr>
        <a:xfrm rot="5400000">
          <a:off x="9471455" y="1951093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81178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9536573" y="1988185"/>
        <a:ext cx="306629" cy="305804"/>
      </dsp:txXfrm>
    </dsp:sp>
    <dsp:sp modelId="{174C89D1-073F-4CDD-BF5F-444EA7A08818}">
      <dsp:nvSpPr>
        <dsp:cNvPr id="0" name=""/>
        <dsp:cNvSpPr/>
      </dsp:nvSpPr>
      <dsp:spPr>
        <a:xfrm>
          <a:off x="8659549" y="2631116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423531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Test</a:t>
          </a:r>
        </a:p>
      </dsp:txBody>
      <dsp:txXfrm>
        <a:off x="8695762" y="2667329"/>
        <a:ext cx="1988249" cy="1163979"/>
      </dsp:txXfrm>
    </dsp:sp>
    <dsp:sp modelId="{DC8833E1-036D-4FAF-82B7-BA0DBEF7B07B}">
      <dsp:nvSpPr>
        <dsp:cNvPr id="0" name=""/>
        <dsp:cNvSpPr/>
      </dsp:nvSpPr>
      <dsp:spPr>
        <a:xfrm rot="10800000">
          <a:off x="8041346" y="2993794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08238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8172405" y="3096003"/>
        <a:ext cx="305804" cy="306629"/>
      </dsp:txXfrm>
    </dsp:sp>
    <dsp:sp modelId="{D0A61FE4-D3D0-4D81-9239-ECC3AB1F2425}">
      <dsp:nvSpPr>
        <dsp:cNvPr id="0" name=""/>
        <dsp:cNvSpPr/>
      </dsp:nvSpPr>
      <dsp:spPr>
        <a:xfrm>
          <a:off x="5774604" y="2631116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529414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Commit</a:t>
          </a:r>
        </a:p>
      </dsp:txBody>
      <dsp:txXfrm>
        <a:off x="5810817" y="2667329"/>
        <a:ext cx="1988249" cy="1163979"/>
      </dsp:txXfrm>
    </dsp:sp>
    <dsp:sp modelId="{36889AAE-17D4-47D4-B83F-46D5C695DA19}">
      <dsp:nvSpPr>
        <dsp:cNvPr id="0" name=""/>
        <dsp:cNvSpPr/>
      </dsp:nvSpPr>
      <dsp:spPr>
        <a:xfrm rot="10800000">
          <a:off x="5156401" y="2993794"/>
          <a:ext cx="436863" cy="511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35297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5287460" y="3096003"/>
        <a:ext cx="305804" cy="306629"/>
      </dsp:txXfrm>
    </dsp:sp>
    <dsp:sp modelId="{6730E046-CB53-4523-9C8C-A6A55C9AF484}">
      <dsp:nvSpPr>
        <dsp:cNvPr id="0" name=""/>
        <dsp:cNvSpPr/>
      </dsp:nvSpPr>
      <dsp:spPr>
        <a:xfrm>
          <a:off x="2889658" y="2631116"/>
          <a:ext cx="2060675" cy="1236405"/>
        </a:xfrm>
        <a:prstGeom prst="roundRect">
          <a:avLst>
            <a:gd name="adj" fmla="val 10000"/>
          </a:avLst>
        </a:prstGeom>
        <a:solidFill>
          <a:schemeClr val="accent5">
            <a:hueOff val="-635297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Decommission</a:t>
          </a:r>
        </a:p>
      </dsp:txBody>
      <dsp:txXfrm>
        <a:off x="2925871" y="2667329"/>
        <a:ext cx="1988249" cy="1163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10/25/2016 5:31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10/25/2016 5:31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10/25/2016 5:31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20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5173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656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0022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495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10/25/2016 5:31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25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5491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689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7503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922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10/25/2016 5:31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8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4191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10/25/2016 5:31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66981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359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6150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1343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925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2172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832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4B49B-EAD7-42FE-9900-80E7B9CCC2BD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246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Walk_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31019803"/>
              </p:ext>
            </p:extLst>
          </p:nvPr>
        </p:nvGraphicFramePr>
        <p:xfrm>
          <a:off x="0" y="0"/>
          <a:ext cx="12435839" cy="599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35839" cy="599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5589" y="6233566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1573" y="1913086"/>
            <a:ext cx="8568952" cy="12649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7000" dirty="0">
                <a:solidFill>
                  <a:schemeClr val="bg1"/>
                </a:solidFill>
                <a:latin typeface="+mn-lt"/>
              </a:rPr>
              <a:t>Microsoft Ignite</a:t>
            </a:r>
            <a:r>
              <a:rPr lang="en-NZ" sz="7000" baseline="0" dirty="0">
                <a:solidFill>
                  <a:schemeClr val="bg1"/>
                </a:solidFill>
                <a:latin typeface="+mn-lt"/>
              </a:rPr>
              <a:t> NZ</a:t>
            </a:r>
            <a:endParaRPr lang="en-NZ" sz="7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1573" y="2921198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10" y="-234182"/>
            <a:ext cx="12405065" cy="22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40786856"/>
              </p:ext>
            </p:extLst>
          </p:nvPr>
        </p:nvGraphicFramePr>
        <p:xfrm>
          <a:off x="636" y="0"/>
          <a:ext cx="12435839" cy="60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" y="0"/>
                        <a:ext cx="12435839" cy="60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597" y="6285063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87481" y="182554"/>
            <a:ext cx="11672947" cy="2119277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003" y="3497262"/>
            <a:ext cx="7640499" cy="82961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87481" y="2506609"/>
            <a:ext cx="7382067" cy="888264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1IXQDV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sp16limi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it.ly/29dmVDz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9dmVDz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bar.ne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29dmVDz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theta.co.nz/" TargetMode="External"/><Relationship Id="rId5" Type="http://schemas.openxmlformats.org/officeDocument/2006/relationships/hyperlink" Target="mailto:hello@Chandima.net" TargetMode="External"/><Relationship Id="rId4" Type="http://schemas.openxmlformats.org/officeDocument/2006/relationships/hyperlink" Target="http://www.chandima.net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dockit.com/blog/spdockits-emergency-kit-sharepoint-2016-upgrade-process/" TargetMode="External"/><Relationship Id="rId2" Type="http://schemas.openxmlformats.org/officeDocument/2006/relationships/hyperlink" Target="http://www.spdockit.com/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upgrade.sp.com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embYW3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upgrade.contoso.com/" TargetMode="External"/><Relationship Id="rId2" Type="http://schemas.openxmlformats.org/officeDocument/2006/relationships/hyperlink" Target="http://upgrade.sp.com/" TargetMode="Externa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technet.microsoft.com/EN-US/library/mt767550(v=office.16).aspx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hybrid.office.com/downloads.html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azure.microsoft.com/en-us/documentation/articles/active-directory-aadconnect/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msdn.microsoft.com/spses/2015/09/15/cloud-hybrid-search-service-application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om/OfficeDevPnP/9609/pnp-web-cast-preparing-for-sharepoint-framework" TargetMode="External"/><Relationship Id="rId2" Type="http://schemas.openxmlformats.org/officeDocument/2006/relationships/hyperlink" Target="http://www.chandima.net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bt.gg/1T3JNXw" TargetMode="External"/><Relationship Id="rId5" Type="http://schemas.openxmlformats.org/officeDocument/2006/relationships/hyperlink" Target="http://bit.ly/sp16limits" TargetMode="External"/><Relationship Id="rId4" Type="http://schemas.openxmlformats.org/officeDocument/2006/relationships/hyperlink" Target="https://blogs.msdn.microsoft.com/vesk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emf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mailto:hello@Chandima.net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933Ti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933Tio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3" y="1974535"/>
            <a:ext cx="9143936" cy="1828786"/>
          </a:xfrm>
        </p:spPr>
        <p:txBody>
          <a:bodyPr/>
          <a:lstStyle/>
          <a:p>
            <a:r>
              <a:rPr lang="en-NZ" sz="8000" dirty="0">
                <a:latin typeface="+mn-lt"/>
              </a:rPr>
              <a:t>Microsoft Ignite NZ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00" y="3083633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224"/>
            <a:ext cx="12436475" cy="22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No more SharePoint Foundation</a:t>
            </a:r>
          </a:p>
          <a:p>
            <a:r>
              <a:rPr lang="en-US" dirty="0"/>
              <a:t>No more SharePoint Destroyer (I mean Designer)</a:t>
            </a:r>
          </a:p>
          <a:p>
            <a:r>
              <a:rPr lang="en-US" dirty="0"/>
              <a:t>Workflows will ‘still’ work in 2010/2013 mode</a:t>
            </a:r>
          </a:p>
          <a:p>
            <a:pPr lvl="1"/>
            <a:r>
              <a:rPr lang="en-US" dirty="0"/>
              <a:t>Workflow Manager farm</a:t>
            </a:r>
          </a:p>
          <a:p>
            <a:r>
              <a:rPr lang="en-US" dirty="0"/>
              <a:t>No InfoPath but things will still (kind of) work</a:t>
            </a:r>
          </a:p>
          <a:p>
            <a:r>
              <a:rPr lang="en-NZ" dirty="0"/>
              <a:t>No ForeFront Identity Manager client (FIM)</a:t>
            </a:r>
          </a:p>
          <a:p>
            <a:pPr lvl="1"/>
            <a:r>
              <a:rPr lang="en-NZ" dirty="0">
                <a:solidFill>
                  <a:srgbClr val="FF0000"/>
                </a:solidFill>
              </a:rPr>
              <a:t>*new*</a:t>
            </a:r>
            <a:r>
              <a:rPr lang="en-NZ" dirty="0"/>
              <a:t> Microsoft Identity Manager 2016</a:t>
            </a:r>
          </a:p>
          <a:p>
            <a:r>
              <a:rPr lang="en-NZ" dirty="0"/>
              <a:t>No Excel Services in SharePoint</a:t>
            </a:r>
          </a:p>
          <a:p>
            <a:pPr lvl="1"/>
            <a:r>
              <a:rPr lang="en-NZ" dirty="0"/>
              <a:t>Now its part of Office Online Server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– but ‘dead’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57571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6327886"/>
          </a:xfrm>
        </p:spPr>
        <p:txBody>
          <a:bodyPr/>
          <a:lstStyle/>
          <a:p>
            <a:r>
              <a:rPr lang="fi-FI" dirty="0"/>
              <a:t>Ability to create SharePoint farms based on pre-defined server roles</a:t>
            </a:r>
          </a:p>
          <a:p>
            <a:pPr lvl="1"/>
            <a:r>
              <a:rPr lang="fi-FI" dirty="0"/>
              <a:t>Forget what you know about SP2013</a:t>
            </a:r>
          </a:p>
          <a:p>
            <a:r>
              <a:rPr lang="fi-FI" dirty="0"/>
              <a:t>Each role maps to pre-defined services</a:t>
            </a:r>
          </a:p>
          <a:p>
            <a:pPr lvl="1"/>
            <a:r>
              <a:rPr lang="fi-FI" dirty="0"/>
              <a:t>MinRole</a:t>
            </a:r>
          </a:p>
          <a:p>
            <a:r>
              <a:rPr lang="fi-FI" dirty="0"/>
              <a:t>Roles together include all services in a SharePoint farm</a:t>
            </a:r>
          </a:p>
          <a:p>
            <a:pPr lvl="1"/>
            <a:r>
              <a:rPr lang="fi-FI" dirty="0"/>
              <a:t>Option to build a single-server farm still exists</a:t>
            </a:r>
          </a:p>
          <a:p>
            <a:r>
              <a:rPr lang="fi-FI" dirty="0"/>
              <a:t>Zero downtime patching (Not as easy as you’d expect)</a:t>
            </a:r>
          </a:p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– Architect/Admin/Dev/Other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859478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roles to architect for scale – enter ‘MinRole’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‘MinRole’?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032522"/>
              </p:ext>
            </p:extLst>
          </p:nvPr>
        </p:nvGraphicFramePr>
        <p:xfrm>
          <a:off x="855768" y="2752995"/>
          <a:ext cx="10724938" cy="3476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148">
                  <a:extLst>
                    <a:ext uri="{9D8B030D-6E8A-4147-A177-3AD203B41FA5}">
                      <a16:colId xmlns:a16="http://schemas.microsoft.com/office/drawing/2014/main" val="3521062303"/>
                    </a:ext>
                  </a:extLst>
                </a:gridCol>
                <a:gridCol w="7451790">
                  <a:extLst>
                    <a:ext uri="{9D8B030D-6E8A-4147-A177-3AD203B41FA5}">
                      <a16:colId xmlns:a16="http://schemas.microsoft.com/office/drawing/2014/main" val="205004039"/>
                    </a:ext>
                  </a:extLst>
                </a:gridCol>
              </a:tblGrid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Role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106280386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Front end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For serving user requests – Low latency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71127328"/>
                  </a:ext>
                </a:extLst>
              </a:tr>
              <a:tr h="932603">
                <a:tc>
                  <a:txBody>
                    <a:bodyPr/>
                    <a:lstStyle/>
                    <a:p>
                      <a:r>
                        <a:rPr lang="en-US" sz="1800" dirty="0"/>
                        <a:t>Application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NZ" sz="1800" dirty="0"/>
                        <a:t>Service applications, services, and components that serve backend requests (such as background jobs or search crawl requests) belong on Application servers. These servers are optimized for high throughput</a:t>
                      </a:r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453226757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Distributed Cache*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Best isolated to own server(s) – however there are caveats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135863696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Search*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Based</a:t>
                      </a:r>
                      <a:r>
                        <a:rPr lang="en-US" sz="1800" baseline="0" dirty="0"/>
                        <a:t> on requirements and recommended to be separated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4056043527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Custom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For mix and match – BUT you really don’t</a:t>
                      </a:r>
                      <a:r>
                        <a:rPr lang="en-US" sz="1800" baseline="0" dirty="0"/>
                        <a:t> want to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364168067"/>
                  </a:ext>
                </a:extLst>
              </a:tr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Single-Server Farm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Only meant for development requirements,</a:t>
                      </a:r>
                      <a:r>
                        <a:rPr lang="en-US" sz="1800" baseline="0" dirty="0"/>
                        <a:t> not recommended for Production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92468222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855768" y="6377583"/>
            <a:ext cx="6154557" cy="50405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</a:rPr>
              <a:t>* Wait for next couple of slides…</a:t>
            </a:r>
            <a:endParaRPr lang="en-N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02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853363"/>
          </a:xfrm>
        </p:spPr>
        <p:txBody>
          <a:bodyPr/>
          <a:lstStyle/>
          <a:p>
            <a:r>
              <a:rPr lang="en-NZ" dirty="0"/>
              <a:t>No need to ‘tweak’ the services per server</a:t>
            </a:r>
          </a:p>
          <a:p>
            <a:r>
              <a:rPr lang="en-NZ" dirty="0"/>
              <a:t>All deployments follow the same rules &amp; models</a:t>
            </a:r>
          </a:p>
          <a:p>
            <a:pPr lvl="1"/>
            <a:r>
              <a:rPr lang="en-US" dirty="0"/>
              <a:t>Self diagnosing</a:t>
            </a:r>
            <a:endParaRPr lang="en-NZ" dirty="0"/>
          </a:p>
          <a:p>
            <a:r>
              <a:rPr lang="en-NZ" dirty="0"/>
              <a:t>Based on Office365 deployment learnings</a:t>
            </a:r>
          </a:p>
          <a:p>
            <a:r>
              <a:rPr lang="en-NZ" dirty="0"/>
              <a:t>Scalability – just add </a:t>
            </a:r>
            <a:r>
              <a:rPr lang="en-NZ" i="1" dirty="0"/>
              <a:t>n</a:t>
            </a:r>
            <a:r>
              <a:rPr lang="en-NZ" dirty="0"/>
              <a:t> servers to </a:t>
            </a:r>
            <a:r>
              <a:rPr lang="en-NZ" i="1" dirty="0"/>
              <a:t>y</a:t>
            </a:r>
            <a:r>
              <a:rPr lang="en-NZ" dirty="0"/>
              <a:t> roles</a:t>
            </a:r>
          </a:p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you use MinRole?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859429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MinRole</a:t>
            </a:r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878" y="372393"/>
            <a:ext cx="7528829" cy="61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680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2334" y="1656215"/>
            <a:ext cx="1491370" cy="67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36" dirty="0"/>
              <a:t>Front end</a:t>
            </a:r>
          </a:p>
          <a:p>
            <a:pPr algn="ctr"/>
            <a:r>
              <a:rPr lang="en-US" sz="1836" dirty="0"/>
              <a:t>group</a:t>
            </a:r>
            <a:endParaRPr lang="en-NZ" sz="1836" dirty="0"/>
          </a:p>
        </p:txBody>
      </p:sp>
      <p:sp>
        <p:nvSpPr>
          <p:cNvPr id="9" name="TextBox 8"/>
          <p:cNvSpPr txBox="1"/>
          <p:nvPr/>
        </p:nvSpPr>
        <p:spPr>
          <a:xfrm>
            <a:off x="1522335" y="3132726"/>
            <a:ext cx="1566673" cy="67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36" dirty="0"/>
              <a:t>Application</a:t>
            </a:r>
          </a:p>
          <a:p>
            <a:pPr algn="ctr"/>
            <a:r>
              <a:rPr lang="en-US" sz="1836" dirty="0"/>
              <a:t>group</a:t>
            </a:r>
            <a:endParaRPr lang="en-NZ" sz="1836" dirty="0"/>
          </a:p>
        </p:txBody>
      </p:sp>
      <p:sp>
        <p:nvSpPr>
          <p:cNvPr id="10" name="TextBox 9"/>
          <p:cNvSpPr txBox="1"/>
          <p:nvPr/>
        </p:nvSpPr>
        <p:spPr>
          <a:xfrm>
            <a:off x="1343831" y="4609238"/>
            <a:ext cx="2042045" cy="67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6" dirty="0"/>
              <a:t>Distributed cache</a:t>
            </a:r>
          </a:p>
          <a:p>
            <a:pPr algn="ctr"/>
            <a:r>
              <a:rPr lang="en-US" sz="1836" dirty="0"/>
              <a:t>group</a:t>
            </a:r>
            <a:endParaRPr lang="en-NZ" sz="1836" dirty="0"/>
          </a:p>
        </p:txBody>
      </p:sp>
      <p:sp>
        <p:nvSpPr>
          <p:cNvPr id="11" name="TextBox 10"/>
          <p:cNvSpPr txBox="1"/>
          <p:nvPr/>
        </p:nvSpPr>
        <p:spPr>
          <a:xfrm>
            <a:off x="1522335" y="5978203"/>
            <a:ext cx="1372087" cy="67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36" dirty="0"/>
              <a:t>Search</a:t>
            </a:r>
          </a:p>
          <a:p>
            <a:pPr algn="ctr"/>
            <a:r>
              <a:rPr lang="en-US" sz="1836" dirty="0"/>
              <a:t>group</a:t>
            </a:r>
            <a:endParaRPr lang="en-NZ" sz="1836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03" y="1319332"/>
            <a:ext cx="1079709" cy="1079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14" y="2654851"/>
            <a:ext cx="1170846" cy="1170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14" y="4236973"/>
            <a:ext cx="1079709" cy="10797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57" y="5626690"/>
            <a:ext cx="1079709" cy="10797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82188" y="692876"/>
            <a:ext cx="3520429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6" dirty="0"/>
              <a:t>Scale by adding more instances</a:t>
            </a:r>
            <a:endParaRPr lang="en-NZ" sz="1836" dirty="0"/>
          </a:p>
        </p:txBody>
      </p:sp>
      <p:grpSp>
        <p:nvGrpSpPr>
          <p:cNvPr id="5" name="Group 4"/>
          <p:cNvGrpSpPr/>
          <p:nvPr/>
        </p:nvGrpSpPr>
        <p:grpSpPr>
          <a:xfrm>
            <a:off x="7331689" y="1319332"/>
            <a:ext cx="1319202" cy="5373833"/>
            <a:chOff x="4242331" y="1306556"/>
            <a:chExt cx="1293453" cy="526894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992" y="1306556"/>
              <a:ext cx="1058634" cy="10586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792" y="2616007"/>
              <a:ext cx="1147992" cy="114799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792" y="4151512"/>
              <a:ext cx="1058634" cy="10586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331" y="5516864"/>
              <a:ext cx="1058634" cy="10586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22334" y="686838"/>
            <a:ext cx="4753809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6" dirty="0"/>
              <a:t>The ‘supported’ starting point for ‘MinRole’</a:t>
            </a:r>
            <a:endParaRPr lang="en-NZ" sz="1836" dirty="0"/>
          </a:p>
        </p:txBody>
      </p:sp>
      <p:sp>
        <p:nvSpPr>
          <p:cNvPr id="7" name="Right Arrow 6"/>
          <p:cNvSpPr/>
          <p:nvPr/>
        </p:nvSpPr>
        <p:spPr>
          <a:xfrm>
            <a:off x="5094238" y="1729535"/>
            <a:ext cx="1783717" cy="407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/>
          </a:p>
        </p:txBody>
      </p:sp>
      <p:sp>
        <p:nvSpPr>
          <p:cNvPr id="20" name="Rounded Rectangle 19"/>
          <p:cNvSpPr/>
          <p:nvPr/>
        </p:nvSpPr>
        <p:spPr>
          <a:xfrm>
            <a:off x="8758027" y="4236973"/>
            <a:ext cx="3292090" cy="2418511"/>
          </a:xfrm>
          <a:prstGeom prst="roundRect">
            <a:avLst>
              <a:gd name="adj" fmla="val 895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b="1" dirty="0">
                <a:solidFill>
                  <a:srgbClr val="FFFF00"/>
                </a:solidFill>
              </a:rPr>
              <a:t>WARNING!</a:t>
            </a:r>
          </a:p>
          <a:p>
            <a:pPr algn="ctr"/>
            <a:r>
              <a:rPr lang="en-US" sz="1836" dirty="0"/>
              <a:t>To achieve ‘zero’ downtime patching you need to have redundancy </a:t>
            </a:r>
            <a:br>
              <a:rPr lang="en-US" sz="1836" dirty="0"/>
            </a:br>
            <a:r>
              <a:rPr lang="en-US" sz="1836" dirty="0"/>
              <a:t>(</a:t>
            </a:r>
            <a:r>
              <a:rPr lang="en-US" sz="1836" dirty="0" err="1"/>
              <a:t>ie</a:t>
            </a:r>
            <a:r>
              <a:rPr lang="en-US" sz="1836" dirty="0"/>
              <a:t> – multiples of these at each group)</a:t>
            </a:r>
          </a:p>
          <a:p>
            <a:pPr algn="ctr"/>
            <a:r>
              <a:rPr lang="en-US" sz="1836" dirty="0"/>
              <a:t>Read more: http://bit.ly/296169H </a:t>
            </a:r>
            <a:endParaRPr lang="en-NZ" sz="1836" dirty="0"/>
          </a:p>
        </p:txBody>
      </p:sp>
    </p:spTree>
    <p:extLst>
      <p:ext uri="{BB962C8B-B14F-4D97-AF65-F5344CB8AC3E}">
        <p14:creationId xmlns:p14="http://schemas.microsoft.com/office/powerpoint/2010/main" val="19123379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dictate your deployment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622791"/>
              </p:ext>
            </p:extLst>
          </p:nvPr>
        </p:nvGraphicFramePr>
        <p:xfrm>
          <a:off x="855767" y="1861968"/>
          <a:ext cx="5754826" cy="3025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973">
                  <a:extLst>
                    <a:ext uri="{9D8B030D-6E8A-4147-A177-3AD203B41FA5}">
                      <a16:colId xmlns:a16="http://schemas.microsoft.com/office/drawing/2014/main" val="867872474"/>
                    </a:ext>
                  </a:extLst>
                </a:gridCol>
                <a:gridCol w="1140853">
                  <a:extLst>
                    <a:ext uri="{9D8B030D-6E8A-4147-A177-3AD203B41FA5}">
                      <a16:colId xmlns:a16="http://schemas.microsoft.com/office/drawing/2014/main" val="2062955251"/>
                    </a:ext>
                  </a:extLst>
                </a:gridCol>
              </a:tblGrid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Requirement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Servers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39764693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MinRole 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718107355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High availability (some</a:t>
                      </a:r>
                      <a:r>
                        <a:rPr lang="en-US" sz="1800" baseline="0" dirty="0"/>
                        <a:t> services need 3)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613721004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Provider hosted apps (add in</a:t>
                      </a:r>
                      <a:r>
                        <a:rPr lang="en-US" sz="1800" baseline="0" dirty="0"/>
                        <a:t> model)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1139512096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Workflow Manager farm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228474206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Office Online</a:t>
                      </a:r>
                      <a:r>
                        <a:rPr lang="en-US" sz="1800" baseline="0" dirty="0"/>
                        <a:t> Server (OOS)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978321749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dirty="0"/>
                        <a:t>Data layer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en-NZ" sz="1800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952945652"/>
                  </a:ext>
                </a:extLst>
              </a:tr>
              <a:tr h="378222">
                <a:tc>
                  <a:txBody>
                    <a:bodyPr/>
                    <a:lstStyle/>
                    <a:p>
                      <a:r>
                        <a:rPr lang="en-US" sz="1800" b="1" dirty="0"/>
                        <a:t>Grand total</a:t>
                      </a:r>
                      <a:endParaRPr lang="en-NZ" sz="1800" b="1" dirty="0"/>
                    </a:p>
                  </a:txBody>
                  <a:tcPr marL="93260" marR="93260" marT="46630" marB="466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18</a:t>
                      </a:r>
                      <a:endParaRPr lang="en-NZ" sz="1800" b="1" dirty="0"/>
                    </a:p>
                  </a:txBody>
                  <a:tcPr marL="93260" marR="93260" marT="46630" marB="46630"/>
                </a:tc>
                <a:extLst>
                  <a:ext uri="{0D108BD9-81ED-4DB2-BD59-A6C34878D82A}">
                    <a16:rowId xmlns:a16="http://schemas.microsoft.com/office/drawing/2014/main" val="302695903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425490" y="1792772"/>
            <a:ext cx="1131800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Web</a:t>
            </a:r>
            <a:endParaRPr lang="en-NZ" sz="1836" dirty="0"/>
          </a:p>
        </p:txBody>
      </p:sp>
      <p:sp>
        <p:nvSpPr>
          <p:cNvPr id="6" name="Rectangle 5"/>
          <p:cNvSpPr/>
          <p:nvPr/>
        </p:nvSpPr>
        <p:spPr>
          <a:xfrm>
            <a:off x="7425488" y="2368244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App</a:t>
            </a:r>
            <a:endParaRPr lang="en-NZ" sz="1836" dirty="0"/>
          </a:p>
        </p:txBody>
      </p:sp>
      <p:sp>
        <p:nvSpPr>
          <p:cNvPr id="7" name="Rectangle 6"/>
          <p:cNvSpPr/>
          <p:nvPr/>
        </p:nvSpPr>
        <p:spPr>
          <a:xfrm>
            <a:off x="7425488" y="2943717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Cache</a:t>
            </a:r>
            <a:endParaRPr lang="en-NZ" sz="1836" dirty="0"/>
          </a:p>
        </p:txBody>
      </p:sp>
      <p:sp>
        <p:nvSpPr>
          <p:cNvPr id="8" name="Rectangle 7"/>
          <p:cNvSpPr/>
          <p:nvPr/>
        </p:nvSpPr>
        <p:spPr>
          <a:xfrm>
            <a:off x="7425488" y="3519189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Search</a:t>
            </a:r>
            <a:endParaRPr lang="en-NZ" sz="1836" dirty="0"/>
          </a:p>
        </p:txBody>
      </p:sp>
      <p:sp>
        <p:nvSpPr>
          <p:cNvPr id="9" name="Rectangle 8"/>
          <p:cNvSpPr/>
          <p:nvPr/>
        </p:nvSpPr>
        <p:spPr>
          <a:xfrm>
            <a:off x="7425488" y="4094662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Workflow</a:t>
            </a:r>
            <a:endParaRPr lang="en-NZ" sz="1600" dirty="0"/>
          </a:p>
        </p:txBody>
      </p:sp>
      <p:sp>
        <p:nvSpPr>
          <p:cNvPr id="10" name="Rectangle 9"/>
          <p:cNvSpPr/>
          <p:nvPr/>
        </p:nvSpPr>
        <p:spPr>
          <a:xfrm>
            <a:off x="7425488" y="4670135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OOS</a:t>
            </a:r>
            <a:endParaRPr lang="en-NZ" sz="1836" dirty="0"/>
          </a:p>
        </p:txBody>
      </p:sp>
      <p:sp>
        <p:nvSpPr>
          <p:cNvPr id="11" name="Rectangle 10"/>
          <p:cNvSpPr/>
          <p:nvPr/>
        </p:nvSpPr>
        <p:spPr>
          <a:xfrm>
            <a:off x="7425488" y="5245607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Apps</a:t>
            </a:r>
            <a:endParaRPr lang="en-NZ" sz="1836" dirty="0"/>
          </a:p>
        </p:txBody>
      </p:sp>
      <p:sp>
        <p:nvSpPr>
          <p:cNvPr id="12" name="Rectangle 11"/>
          <p:cNvSpPr/>
          <p:nvPr/>
        </p:nvSpPr>
        <p:spPr>
          <a:xfrm>
            <a:off x="7425488" y="5821080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Data</a:t>
            </a:r>
            <a:endParaRPr lang="en-NZ" sz="1836" dirty="0"/>
          </a:p>
        </p:txBody>
      </p:sp>
      <p:sp>
        <p:nvSpPr>
          <p:cNvPr id="13" name="Rectangle 12"/>
          <p:cNvSpPr/>
          <p:nvPr/>
        </p:nvSpPr>
        <p:spPr>
          <a:xfrm>
            <a:off x="8640288" y="1792772"/>
            <a:ext cx="1131800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Web</a:t>
            </a:r>
            <a:endParaRPr lang="en-NZ" sz="1836" dirty="0"/>
          </a:p>
        </p:txBody>
      </p:sp>
      <p:sp>
        <p:nvSpPr>
          <p:cNvPr id="20" name="Rectangle 19"/>
          <p:cNvSpPr/>
          <p:nvPr/>
        </p:nvSpPr>
        <p:spPr>
          <a:xfrm>
            <a:off x="8640286" y="4661081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OOS</a:t>
            </a:r>
            <a:endParaRPr lang="en-NZ" sz="1836" dirty="0"/>
          </a:p>
        </p:txBody>
      </p:sp>
      <p:sp>
        <p:nvSpPr>
          <p:cNvPr id="21" name="Rectangle 20"/>
          <p:cNvSpPr/>
          <p:nvPr/>
        </p:nvSpPr>
        <p:spPr>
          <a:xfrm>
            <a:off x="8640286" y="5245607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Apps</a:t>
            </a:r>
            <a:endParaRPr lang="en-NZ" sz="1836" dirty="0"/>
          </a:p>
        </p:txBody>
      </p:sp>
      <p:sp>
        <p:nvSpPr>
          <p:cNvPr id="22" name="Rectangle 21"/>
          <p:cNvSpPr/>
          <p:nvPr/>
        </p:nvSpPr>
        <p:spPr>
          <a:xfrm>
            <a:off x="8637132" y="2372770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App</a:t>
            </a:r>
            <a:endParaRPr lang="en-NZ" sz="1836" dirty="0"/>
          </a:p>
        </p:txBody>
      </p:sp>
      <p:sp>
        <p:nvSpPr>
          <p:cNvPr id="23" name="Rectangle 22"/>
          <p:cNvSpPr/>
          <p:nvPr/>
        </p:nvSpPr>
        <p:spPr>
          <a:xfrm>
            <a:off x="8637132" y="2952768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Cache</a:t>
            </a:r>
            <a:endParaRPr lang="en-NZ" sz="1836" dirty="0"/>
          </a:p>
        </p:txBody>
      </p:sp>
      <p:sp>
        <p:nvSpPr>
          <p:cNvPr id="24" name="Rectangle 23"/>
          <p:cNvSpPr/>
          <p:nvPr/>
        </p:nvSpPr>
        <p:spPr>
          <a:xfrm>
            <a:off x="9855087" y="2948516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Cache</a:t>
            </a:r>
            <a:endParaRPr lang="en-NZ" sz="1836" dirty="0"/>
          </a:p>
        </p:txBody>
      </p:sp>
      <p:sp>
        <p:nvSpPr>
          <p:cNvPr id="25" name="Rectangle 24"/>
          <p:cNvSpPr/>
          <p:nvPr/>
        </p:nvSpPr>
        <p:spPr>
          <a:xfrm>
            <a:off x="8637132" y="3519189"/>
            <a:ext cx="1131801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Search</a:t>
            </a:r>
            <a:endParaRPr lang="en-NZ" sz="1836" dirty="0"/>
          </a:p>
        </p:txBody>
      </p:sp>
      <p:sp>
        <p:nvSpPr>
          <p:cNvPr id="26" name="Rectangle 25"/>
          <p:cNvSpPr/>
          <p:nvPr/>
        </p:nvSpPr>
        <p:spPr>
          <a:xfrm>
            <a:off x="8637132" y="4090135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Workflow</a:t>
            </a:r>
            <a:endParaRPr lang="en-NZ" sz="1600" dirty="0"/>
          </a:p>
        </p:txBody>
      </p:sp>
      <p:sp>
        <p:nvSpPr>
          <p:cNvPr id="27" name="Rectangle 26"/>
          <p:cNvSpPr/>
          <p:nvPr/>
        </p:nvSpPr>
        <p:spPr>
          <a:xfrm>
            <a:off x="9848776" y="4090135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Workflow</a:t>
            </a:r>
            <a:endParaRPr lang="en-NZ" sz="1600" dirty="0"/>
          </a:p>
        </p:txBody>
      </p:sp>
      <p:sp>
        <p:nvSpPr>
          <p:cNvPr id="28" name="Rectangle 27"/>
          <p:cNvSpPr/>
          <p:nvPr/>
        </p:nvSpPr>
        <p:spPr>
          <a:xfrm>
            <a:off x="8637132" y="5825603"/>
            <a:ext cx="1131802" cy="50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Data</a:t>
            </a:r>
            <a:endParaRPr lang="en-NZ" sz="1836" dirty="0"/>
          </a:p>
        </p:txBody>
      </p:sp>
    </p:spTree>
    <p:extLst>
      <p:ext uri="{BB962C8B-B14F-4D97-AF65-F5344CB8AC3E}">
        <p14:creationId xmlns:p14="http://schemas.microsoft.com/office/powerpoint/2010/main" val="32098801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3" y="400918"/>
            <a:ext cx="10725150" cy="6276975"/>
          </a:xfrm>
        </p:spPr>
      </p:pic>
      <p:sp>
        <p:nvSpPr>
          <p:cNvPr id="5" name="TextBox 4"/>
          <p:cNvSpPr txBox="1"/>
          <p:nvPr/>
        </p:nvSpPr>
        <p:spPr>
          <a:xfrm>
            <a:off x="3463202" y="5194601"/>
            <a:ext cx="4027645" cy="67044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36" b="1" dirty="0"/>
              <a:t>MinRole?</a:t>
            </a:r>
          </a:p>
          <a:p>
            <a:r>
              <a:rPr lang="en-US" sz="1836" b="1" dirty="0"/>
              <a:t>Yeah, Nah. Single is where it’s at…</a:t>
            </a:r>
            <a:endParaRPr lang="en-NZ" sz="1836" b="1" dirty="0"/>
          </a:p>
        </p:txBody>
      </p:sp>
      <p:sp>
        <p:nvSpPr>
          <p:cNvPr id="6" name="Rectangle 5"/>
          <p:cNvSpPr/>
          <p:nvPr/>
        </p:nvSpPr>
        <p:spPr>
          <a:xfrm>
            <a:off x="5727066" y="2629941"/>
            <a:ext cx="5315839" cy="1147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/>
          </a:p>
        </p:txBody>
      </p:sp>
    </p:spTree>
    <p:extLst>
      <p:ext uri="{BB962C8B-B14F-4D97-AF65-F5344CB8AC3E}">
        <p14:creationId xmlns:p14="http://schemas.microsoft.com/office/powerpoint/2010/main" val="25112202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Mode with Feature Pack 1</a:t>
            </a:r>
            <a:endParaRPr lang="en-NZ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62910" y="1206498"/>
            <a:ext cx="5486399" cy="2486835"/>
          </a:xfrm>
        </p:spPr>
        <p:txBody>
          <a:bodyPr/>
          <a:lstStyle/>
          <a:p>
            <a:pPr fontAlgn="base"/>
            <a:r>
              <a:rPr lang="en-NZ" sz="2400" dirty="0"/>
              <a:t>Logging of administrative actions performed in Central Administration and with Windows PowerShell.</a:t>
            </a:r>
          </a:p>
          <a:p>
            <a:pPr fontAlgn="base"/>
            <a:r>
              <a:rPr lang="en-NZ" sz="2400" b="1" dirty="0">
                <a:solidFill>
                  <a:schemeClr val="tx2"/>
                </a:solidFill>
              </a:rPr>
              <a:t>Enhancements to MinRole to support small environments.</a:t>
            </a:r>
          </a:p>
          <a:p>
            <a:pPr fontAlgn="base"/>
            <a:r>
              <a:rPr lang="en-US" sz="2400" dirty="0"/>
              <a:t>Plus other stuff</a:t>
            </a:r>
            <a:endParaRPr lang="en-N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9" y="1218231"/>
            <a:ext cx="6480720" cy="55754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17637" y="4073326"/>
            <a:ext cx="2376264" cy="1008112"/>
          </a:xfrm>
          <a:prstGeom prst="rect">
            <a:avLst/>
          </a:prstGeom>
          <a:noFill/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NZ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0964" y="5194601"/>
            <a:ext cx="4292137" cy="37484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36" b="1" dirty="0"/>
              <a:t>MinRole now looks a bit appealing </a:t>
            </a:r>
            <a:r>
              <a:rPr lang="en-US" sz="1836" b="1" dirty="0">
                <a:sym typeface="Wingdings" panose="05000000000000000000" pitchFamily="2" charset="2"/>
              </a:rPr>
              <a:t></a:t>
            </a:r>
            <a:endParaRPr lang="en-NZ" sz="1836" b="1" dirty="0"/>
          </a:p>
        </p:txBody>
      </p:sp>
    </p:spTree>
    <p:extLst>
      <p:ext uri="{BB962C8B-B14F-4D97-AF65-F5344CB8AC3E}">
        <p14:creationId xmlns:p14="http://schemas.microsoft.com/office/powerpoint/2010/main" val="19568956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NZ" sz="3200" dirty="0">
                <a:latin typeface="+mn-lt"/>
              </a:rPr>
              <a:t>Optimized for larger farms</a:t>
            </a:r>
          </a:p>
          <a:p>
            <a:pPr lvl="1"/>
            <a:r>
              <a:rPr lang="en-NZ" sz="1600" dirty="0"/>
              <a:t>+10 servers sounds like overkill</a:t>
            </a:r>
          </a:p>
          <a:p>
            <a:r>
              <a:rPr lang="en-NZ" sz="3200" dirty="0">
                <a:latin typeface="+mn-lt"/>
              </a:rPr>
              <a:t>Few bugs with role conversion</a:t>
            </a:r>
          </a:p>
          <a:p>
            <a:pPr lvl="1"/>
            <a:r>
              <a:rPr lang="en-NZ" sz="1600" dirty="0"/>
              <a:t>Distributed Cache is the problematic one</a:t>
            </a:r>
          </a:p>
          <a:p>
            <a:r>
              <a:rPr lang="en-NZ" sz="3200" dirty="0">
                <a:latin typeface="+mn-lt"/>
              </a:rPr>
              <a:t>Cannot combine roles on same server</a:t>
            </a:r>
          </a:p>
          <a:p>
            <a:r>
              <a:rPr lang="en-NZ" sz="3200" dirty="0">
                <a:latin typeface="+mn-lt"/>
              </a:rPr>
              <a:t>Custom ‘custom’ roles are not supported</a:t>
            </a:r>
          </a:p>
          <a:p>
            <a:r>
              <a:rPr lang="en-US" sz="3200" dirty="0">
                <a:latin typeface="+mn-lt"/>
              </a:rPr>
              <a:t>Yes – you can have </a:t>
            </a:r>
          </a:p>
          <a:p>
            <a:pPr lvl="1"/>
            <a:r>
              <a:rPr lang="en-US" sz="1800" dirty="0"/>
              <a:t>Front end</a:t>
            </a:r>
          </a:p>
          <a:p>
            <a:pPr lvl="1"/>
            <a:r>
              <a:rPr lang="en-US" sz="1800" dirty="0"/>
              <a:t>Custom type mix</a:t>
            </a:r>
          </a:p>
          <a:p>
            <a:pPr lvl="1"/>
            <a:r>
              <a:rPr lang="en-US" sz="1800" dirty="0"/>
              <a:t>BUT </a:t>
            </a:r>
            <a:r>
              <a:rPr lang="en-NZ" sz="1800" dirty="0"/>
              <a:t>Single-Server Farm role cannot co-exist with MinRole roles</a:t>
            </a:r>
          </a:p>
          <a:p>
            <a:pPr lvl="1"/>
            <a:r>
              <a:rPr lang="en-US" sz="1800" i="1" dirty="0"/>
              <a:t>It is not ‘generally’ recommended</a:t>
            </a:r>
          </a:p>
          <a:p>
            <a:endParaRPr lang="en-US" sz="3200" dirty="0">
              <a:latin typeface="+mn-lt"/>
            </a:endParaRPr>
          </a:p>
          <a:p>
            <a:r>
              <a:rPr lang="en-US" sz="2000" dirty="0">
                <a:latin typeface="+mn-lt"/>
              </a:rPr>
              <a:t>Learn more @ </a:t>
            </a:r>
            <a:r>
              <a:rPr lang="en-US" sz="2000" dirty="0">
                <a:latin typeface="+mn-lt"/>
                <a:hlinkClick r:id="rId2"/>
              </a:rPr>
              <a:t>http://bit.ly/1IXQDVG</a:t>
            </a:r>
            <a:r>
              <a:rPr lang="en-US" sz="2000" dirty="0">
                <a:latin typeface="+mn-lt"/>
              </a:rPr>
              <a:t> </a:t>
            </a:r>
            <a:endParaRPr lang="en-NZ" sz="2000" dirty="0">
              <a:latin typeface="+mn-lt"/>
            </a:endParaRPr>
          </a:p>
          <a:p>
            <a:pPr lvl="1"/>
            <a:endParaRPr lang="en-NZ" sz="1600" dirty="0"/>
          </a:p>
          <a:p>
            <a:endParaRPr lang="en-NZ" sz="32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MinRole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178563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4" y="472926"/>
            <a:ext cx="11672947" cy="2119277"/>
          </a:xfrm>
        </p:spPr>
        <p:txBody>
          <a:bodyPr/>
          <a:lstStyle/>
          <a:p>
            <a:r>
              <a:rPr lang="en-NZ" dirty="0"/>
              <a:t>Upgrade Planning for SharePoint 2016 and Hybrid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Chandima Kulathilake</a:t>
            </a:r>
          </a:p>
          <a:p>
            <a:r>
              <a:rPr lang="en-US" dirty="0"/>
              <a:t>hello@chandima.net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Z" dirty="0"/>
              <a:t>[M313]</a:t>
            </a:r>
          </a:p>
        </p:txBody>
      </p:sp>
    </p:spTree>
    <p:extLst>
      <p:ext uri="{BB962C8B-B14F-4D97-AF65-F5344CB8AC3E}">
        <p14:creationId xmlns:p14="http://schemas.microsoft.com/office/powerpoint/2010/main" val="18300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Best suited as a starting point</a:t>
            </a:r>
          </a:p>
          <a:p>
            <a:r>
              <a:rPr lang="en-US" dirty="0"/>
              <a:t>Gives the flexibility to change down the track</a:t>
            </a:r>
          </a:p>
          <a:p>
            <a:r>
              <a:rPr lang="en-US" dirty="0"/>
              <a:t>It is not a ‘Thing’ you see rather a logical segregation of services on server instances</a:t>
            </a:r>
          </a:p>
          <a:p>
            <a:pPr lvl="1"/>
            <a:r>
              <a:rPr lang="en-US" dirty="0"/>
              <a:t>Read the FAQ – Understand your scenario before implementing</a:t>
            </a:r>
          </a:p>
          <a:p>
            <a:r>
              <a:rPr lang="fi-FI" dirty="0"/>
              <a:t>Capacity guidance updated for SharePoint 2016: </a:t>
            </a:r>
            <a:r>
              <a:rPr lang="fi-FI" dirty="0">
                <a:hlinkClick r:id="rId3"/>
              </a:rPr>
              <a:t>http://bit.ly/sp16limits</a:t>
            </a:r>
            <a:r>
              <a:rPr lang="fi-FI" dirty="0"/>
              <a:t> 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MinRole good for?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68113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" y="2548258"/>
            <a:ext cx="12060398" cy="1280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Distributed Cache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855768" y="1641382"/>
            <a:ext cx="10724938" cy="4998753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Dedicated vs. Collocated</a:t>
            </a:r>
            <a:endParaRPr lang="en-US" dirty="0"/>
          </a:p>
          <a:p>
            <a:pPr lvl="1"/>
            <a:r>
              <a:rPr lang="fi-FI" dirty="0"/>
              <a:t>Microsoft recommendation for SP2013 on TechNet: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en-NZ" dirty="0"/>
          </a:p>
          <a:p>
            <a:endParaRPr lang="en-NZ" dirty="0"/>
          </a:p>
          <a:p>
            <a:r>
              <a:rPr lang="en-NZ" dirty="0"/>
              <a:t>Distributed Cache is enabled (by default) only on ‘</a:t>
            </a:r>
            <a:r>
              <a:rPr lang="en-NZ" dirty="0" err="1"/>
              <a:t>SingleServerFarmRole</a:t>
            </a:r>
            <a:r>
              <a:rPr lang="en-NZ" dirty="0"/>
              <a:t>’ and ‘Cache’ roles</a:t>
            </a:r>
          </a:p>
          <a:p>
            <a:r>
              <a:rPr lang="en-NZ" dirty="0"/>
              <a:t>Licensing implications? – yes...</a:t>
            </a:r>
          </a:p>
          <a:p>
            <a:r>
              <a:rPr lang="en-NZ" dirty="0"/>
              <a:t>How many Distributed Cache hosts?</a:t>
            </a:r>
          </a:p>
          <a:p>
            <a:pPr lvl="1"/>
            <a:r>
              <a:rPr lang="en-NZ" dirty="0"/>
              <a:t>You really need three – Yes 3!</a:t>
            </a:r>
            <a:endParaRPr lang="fi-FI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724" y="3475885"/>
            <a:ext cx="9841699" cy="523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5768" y="6437553"/>
            <a:ext cx="4233121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6" dirty="0"/>
              <a:t>Read more @ - </a:t>
            </a:r>
            <a:r>
              <a:rPr lang="en-NZ" sz="1836" dirty="0">
                <a:hlinkClick r:id="rId5"/>
              </a:rPr>
              <a:t>http://bit.ly/29dmVDz</a:t>
            </a:r>
            <a:r>
              <a:rPr lang="en-NZ" sz="183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8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fontAlgn="base"/>
            <a:r>
              <a:rPr lang="en-NZ" sz="2800" dirty="0"/>
              <a:t>Login Token Cache</a:t>
            </a:r>
          </a:p>
          <a:p>
            <a:pPr fontAlgn="base"/>
            <a:r>
              <a:rPr lang="en-NZ" sz="2800" dirty="0"/>
              <a:t>Activity Feed Cache</a:t>
            </a:r>
          </a:p>
          <a:p>
            <a:pPr fontAlgn="base"/>
            <a:r>
              <a:rPr lang="en-NZ" sz="2800" dirty="0"/>
              <a:t>Activity Last Modified Time Cache</a:t>
            </a:r>
          </a:p>
          <a:p>
            <a:pPr fontAlgn="base"/>
            <a:r>
              <a:rPr lang="en-NZ" sz="2800" dirty="0"/>
              <a:t>OneNote Throttling / “Bouncer Cache”</a:t>
            </a:r>
          </a:p>
          <a:p>
            <a:pPr fontAlgn="base"/>
            <a:r>
              <a:rPr lang="en-NZ" sz="2800" dirty="0"/>
              <a:t>Access Cache</a:t>
            </a:r>
          </a:p>
          <a:p>
            <a:pPr fontAlgn="base"/>
            <a:r>
              <a:rPr lang="en-NZ" sz="2800" dirty="0"/>
              <a:t>Search Query Web Part</a:t>
            </a:r>
          </a:p>
          <a:p>
            <a:pPr fontAlgn="base"/>
            <a:r>
              <a:rPr lang="en-NZ" sz="2800" dirty="0"/>
              <a:t>Security Trimming Cache</a:t>
            </a:r>
          </a:p>
          <a:p>
            <a:pPr fontAlgn="base"/>
            <a:r>
              <a:rPr lang="en-NZ" sz="2800" dirty="0"/>
              <a:t>App Access Token Cache</a:t>
            </a:r>
          </a:p>
          <a:p>
            <a:pPr fontAlgn="base"/>
            <a:r>
              <a:rPr lang="en-NZ" sz="2800" dirty="0"/>
              <a:t>View State Cache</a:t>
            </a:r>
          </a:p>
          <a:p>
            <a:pPr fontAlgn="base"/>
            <a:r>
              <a:rPr lang="en-NZ" sz="2800" dirty="0"/>
              <a:t>Default Cache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Distributed Cache important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7909414" y="6305574"/>
            <a:ext cx="4233121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6" dirty="0"/>
              <a:t>Read more @ - </a:t>
            </a:r>
            <a:r>
              <a:rPr lang="en-NZ" sz="1836" dirty="0">
                <a:hlinkClick r:id="rId2"/>
              </a:rPr>
              <a:t>http://bit.ly/29dmVDz</a:t>
            </a:r>
            <a:r>
              <a:rPr lang="en-NZ" sz="183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56531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Holds data ‘in memory’</a:t>
            </a:r>
          </a:p>
          <a:p>
            <a:r>
              <a:rPr lang="en-NZ" dirty="0"/>
              <a:t>Have to configure it via PowerShell after initial deployment to assign correct RAM percentage</a:t>
            </a:r>
          </a:p>
          <a:p>
            <a:r>
              <a:rPr lang="en-US" dirty="0"/>
              <a:t>Most troublesome and corruption prone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complicated?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52821" y="4649390"/>
            <a:ext cx="10628343" cy="15348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NZ" sz="1836" i="1" dirty="0"/>
              <a:t>In SharePoint 2013, the Distributed Cache size is set to half of ten percent of the total RAM on the server. </a:t>
            </a:r>
          </a:p>
          <a:p>
            <a:r>
              <a:rPr lang="en-NZ" sz="1836" i="1" dirty="0"/>
              <a:t>This means that on a server with 8Gb RAM, the Cache Size (the allocation for data storage) is 410Mb. Another 410Mb is used for the overhead of running the Cache.</a:t>
            </a:r>
          </a:p>
          <a:p>
            <a:r>
              <a:rPr lang="en-US" sz="1836" i="1" dirty="0">
                <a:hlinkClick r:id="rId3"/>
              </a:rPr>
              <a:t>www.harbar.net</a:t>
            </a:r>
            <a:r>
              <a:rPr lang="en-US" sz="1836" i="1" dirty="0"/>
              <a:t> </a:t>
            </a:r>
            <a:endParaRPr lang="en-NZ" sz="1836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928717" y="6449590"/>
            <a:ext cx="4233121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6" dirty="0"/>
              <a:t>Read more @ - </a:t>
            </a:r>
            <a:r>
              <a:rPr lang="en-NZ" sz="1836" dirty="0">
                <a:hlinkClick r:id="rId4"/>
              </a:rPr>
              <a:t>http://bit.ly/29dmVDz</a:t>
            </a:r>
            <a:r>
              <a:rPr lang="en-NZ" sz="183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14508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It depends…</a:t>
            </a:r>
          </a:p>
          <a:p>
            <a:pPr lvl="1"/>
            <a:r>
              <a:rPr lang="en-US" sz="2800" dirty="0"/>
              <a:t>On what your organization wants to achieve</a:t>
            </a:r>
          </a:p>
          <a:p>
            <a:pPr lvl="1"/>
            <a:r>
              <a:rPr lang="en-US" sz="2800" dirty="0"/>
              <a:t>Be careful of guidance with regards to “Best Practice Topology”</a:t>
            </a:r>
          </a:p>
          <a:p>
            <a:pPr lvl="1"/>
            <a:r>
              <a:rPr lang="en-US" sz="2800" dirty="0"/>
              <a:t>There are no “web servers” and “application servers”</a:t>
            </a:r>
          </a:p>
          <a:p>
            <a:pPr lvl="2"/>
            <a:r>
              <a:rPr lang="en-US" sz="2400" dirty="0"/>
              <a:t>Server roles breakdown what services run on each role</a:t>
            </a:r>
          </a:p>
          <a:p>
            <a:pPr lvl="3"/>
            <a:r>
              <a:rPr lang="en-US" dirty="0"/>
              <a:t>Front end</a:t>
            </a:r>
          </a:p>
          <a:p>
            <a:pPr lvl="3"/>
            <a:r>
              <a:rPr lang="en-US" dirty="0"/>
              <a:t>Application</a:t>
            </a:r>
          </a:p>
          <a:p>
            <a:pPr lvl="3"/>
            <a:r>
              <a:rPr lang="en-US" dirty="0"/>
              <a:t>Distributed cache (on its own or collocated with Front end*)</a:t>
            </a:r>
          </a:p>
          <a:p>
            <a:pPr lvl="3"/>
            <a:r>
              <a:rPr lang="en-US" dirty="0"/>
              <a:t>Search (on its own or collocated with Application*)</a:t>
            </a:r>
          </a:p>
          <a:p>
            <a:pPr lvl="3"/>
            <a:r>
              <a:rPr lang="en-US" dirty="0"/>
              <a:t>Workflow</a:t>
            </a:r>
          </a:p>
          <a:p>
            <a:pPr lvl="3"/>
            <a:r>
              <a:rPr lang="en-US" dirty="0"/>
              <a:t>Office Online Server (A separate product)</a:t>
            </a:r>
          </a:p>
          <a:p>
            <a:pPr lvl="3"/>
            <a:r>
              <a:rPr lang="en-US" dirty="0"/>
              <a:t>‘Custom’ – use at your own risk</a:t>
            </a:r>
          </a:p>
          <a:p>
            <a:pPr lvl="3"/>
            <a:r>
              <a:rPr lang="en-US" dirty="0"/>
              <a:t>Single server – for development &amp; proof of concepts</a:t>
            </a:r>
          </a:p>
          <a:p>
            <a:pPr marL="466298" lvl="1" indent="0">
              <a:buNone/>
            </a:pPr>
            <a:r>
              <a:rPr lang="en-US" sz="2800" dirty="0"/>
              <a:t>*</a:t>
            </a:r>
            <a:r>
              <a:rPr lang="en-US" sz="1600" i="1" dirty="0">
                <a:solidFill>
                  <a:srgbClr val="FF0000"/>
                </a:solidFill>
              </a:rPr>
              <a:t>Only with Feature Pack 1 under Software Assurance</a:t>
            </a:r>
            <a:endParaRPr lang="en-NZ" sz="2800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topology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02337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You will need 4 server roles (as a starting point) </a:t>
            </a:r>
          </a:p>
          <a:p>
            <a:pPr lvl="1"/>
            <a:r>
              <a:rPr lang="en-US" dirty="0"/>
              <a:t>Front end</a:t>
            </a:r>
          </a:p>
          <a:p>
            <a:pPr lvl="1"/>
            <a:r>
              <a:rPr lang="en-US" dirty="0"/>
              <a:t>Application</a:t>
            </a:r>
          </a:p>
          <a:p>
            <a:pPr lvl="1"/>
            <a:r>
              <a:rPr lang="en-US" dirty="0"/>
              <a:t>Distributed cache</a:t>
            </a:r>
          </a:p>
          <a:p>
            <a:pPr lvl="1"/>
            <a:r>
              <a:rPr lang="en-US" dirty="0"/>
              <a:t>Search</a:t>
            </a:r>
          </a:p>
          <a:p>
            <a:r>
              <a:rPr lang="en-US" dirty="0"/>
              <a:t>With availability factored in</a:t>
            </a:r>
          </a:p>
          <a:p>
            <a:pPr lvl="1"/>
            <a:r>
              <a:rPr lang="en-US" dirty="0"/>
              <a:t>Front end x 2</a:t>
            </a:r>
          </a:p>
          <a:p>
            <a:pPr lvl="1"/>
            <a:r>
              <a:rPr lang="en-US" dirty="0"/>
              <a:t>Application x 2</a:t>
            </a:r>
          </a:p>
          <a:p>
            <a:pPr lvl="1"/>
            <a:r>
              <a:rPr lang="en-US" dirty="0"/>
              <a:t>Distributed cache x 3 (called a quorum)</a:t>
            </a:r>
          </a:p>
          <a:p>
            <a:pPr lvl="1"/>
            <a:r>
              <a:rPr lang="en-US" dirty="0"/>
              <a:t>Search x 2</a:t>
            </a:r>
          </a:p>
          <a:p>
            <a:pPr lvl="1"/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Points: If you follow a MinRole deployment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29450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 change later?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91" y="1861968"/>
            <a:ext cx="10724938" cy="4437962"/>
          </a:xfrm>
        </p:spPr>
        <p:txBody>
          <a:bodyPr/>
          <a:lstStyle/>
          <a:p>
            <a:r>
              <a:rPr lang="en-US" dirty="0"/>
              <a:t>Yes 2 options</a:t>
            </a:r>
          </a:p>
          <a:p>
            <a:pPr lvl="1"/>
            <a:r>
              <a:rPr lang="en-US" dirty="0"/>
              <a:t>Via PowerShell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Set-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SPServer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–Role {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FrontEnd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Application | 	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SingleServer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	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SingleServerFarm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DistributedCache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| Search | Custom } 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Via Central Admin</a:t>
            </a:r>
            <a:endParaRPr lang="en-NZ" dirty="0"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91" y="4445121"/>
            <a:ext cx="1562475" cy="1854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390" y="4455643"/>
            <a:ext cx="9282634" cy="1831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68953" y="4572346"/>
            <a:ext cx="1165754" cy="23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/>
          </a:p>
        </p:txBody>
      </p:sp>
    </p:spTree>
    <p:extLst>
      <p:ext uri="{BB962C8B-B14F-4D97-AF65-F5344CB8AC3E}">
        <p14:creationId xmlns:p14="http://schemas.microsoft.com/office/powerpoint/2010/main" val="109232341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68" y="1861968"/>
            <a:ext cx="10724938" cy="4437962"/>
          </a:xfrm>
        </p:spPr>
        <p:txBody>
          <a:bodyPr/>
          <a:lstStyle/>
          <a:p>
            <a:r>
              <a:rPr lang="en-US" strike="sngStrike" dirty="0"/>
              <a:t>What’s ‘New’ for SharePoint 2016 on premises</a:t>
            </a:r>
          </a:p>
          <a:p>
            <a:pPr lvl="1"/>
            <a:r>
              <a:rPr lang="en-US" strike="sngStrike" dirty="0"/>
              <a:t>What User’s will experience</a:t>
            </a:r>
          </a:p>
          <a:p>
            <a:pPr lvl="1"/>
            <a:r>
              <a:rPr lang="en-US" strike="sngStrike" dirty="0"/>
              <a:t>Deployment Architecture</a:t>
            </a:r>
          </a:p>
          <a:p>
            <a:r>
              <a:rPr lang="en-US" dirty="0"/>
              <a:t>Upgrade Planning</a:t>
            </a:r>
          </a:p>
          <a:p>
            <a:pPr lvl="1"/>
            <a:r>
              <a:rPr lang="en-US" dirty="0"/>
              <a:t>Upgrading or Migrating (cover a bit on 2010, 2013 as well)</a:t>
            </a:r>
          </a:p>
          <a:p>
            <a:r>
              <a:rPr lang="en-US" dirty="0"/>
              <a:t>Hybrid Options</a:t>
            </a:r>
          </a:p>
          <a:p>
            <a:r>
              <a:rPr lang="en-US" dirty="0"/>
              <a:t>Q &amp; A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6592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Planning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529241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5480626"/>
          </a:xfrm>
        </p:spPr>
        <p:txBody>
          <a:bodyPr/>
          <a:lstStyle/>
          <a:p>
            <a:r>
              <a:rPr lang="en-US" dirty="0"/>
              <a:t>Hopefully no one is in 2001</a:t>
            </a:r>
          </a:p>
          <a:p>
            <a:r>
              <a:rPr lang="en-US" dirty="0"/>
              <a:t>Upgrade 2007 (SP2 or later) to 2010</a:t>
            </a:r>
          </a:p>
          <a:p>
            <a:r>
              <a:rPr lang="en-US" dirty="0"/>
              <a:t>Upgrade 2010 (RTM or later) to 2013</a:t>
            </a:r>
          </a:p>
          <a:p>
            <a:r>
              <a:rPr lang="en-US" dirty="0"/>
              <a:t>Upgrade 2013 (RTM or later) to 2016</a:t>
            </a:r>
          </a:p>
          <a:p>
            <a:r>
              <a:rPr lang="en-US" dirty="0"/>
              <a:t>Or use a migration tool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 from 2007 to 2016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700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8048" y="3641278"/>
            <a:ext cx="4489810" cy="299320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207579"/>
          </a:xfrm>
        </p:spPr>
        <p:txBody>
          <a:bodyPr/>
          <a:lstStyle/>
          <a:p>
            <a:r>
              <a:rPr lang="en-US" dirty="0"/>
              <a:t>Chandima (aka Chan) Kulathilake</a:t>
            </a:r>
          </a:p>
          <a:p>
            <a:pPr lvl="1"/>
            <a:r>
              <a:rPr lang="en-US" dirty="0">
                <a:hlinkClick r:id="rId4"/>
              </a:rPr>
              <a:t>www.chandima.net</a:t>
            </a:r>
            <a:r>
              <a:rPr lang="en-US" dirty="0"/>
              <a:t> &gt; </a:t>
            </a:r>
            <a:r>
              <a:rPr lang="en-US" dirty="0">
                <a:hlinkClick r:id="rId5"/>
              </a:rPr>
              <a:t>hello@Chandima.net</a:t>
            </a:r>
            <a:r>
              <a:rPr lang="en-US" dirty="0"/>
              <a:t> </a:t>
            </a:r>
          </a:p>
          <a:p>
            <a:r>
              <a:rPr lang="en-US" dirty="0"/>
              <a:t>Many years of SharePoint experience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dirty="0"/>
              <a:t>Post Deployment Reviews</a:t>
            </a:r>
          </a:p>
          <a:p>
            <a:r>
              <a:rPr lang="en-US" dirty="0"/>
              <a:t>Lead Consultant @ Theta </a:t>
            </a:r>
          </a:p>
          <a:p>
            <a:pPr lvl="1"/>
            <a:r>
              <a:rPr lang="en-US" dirty="0">
                <a:hlinkClick r:id="rId6"/>
              </a:rPr>
              <a:t>www.theta.co.nz</a:t>
            </a:r>
            <a:endParaRPr lang="en-US" dirty="0"/>
          </a:p>
          <a:p>
            <a:pPr lvl="1"/>
            <a:r>
              <a:rPr lang="en-US" dirty="0"/>
              <a:t>Co Founder of NZ SharePoint User Groups </a:t>
            </a:r>
          </a:p>
          <a:p>
            <a:r>
              <a:rPr lang="en-US" dirty="0"/>
              <a:t>Runner @ runwellington.com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4687072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905411"/>
          </a:xfrm>
        </p:spPr>
        <p:txBody>
          <a:bodyPr/>
          <a:lstStyle/>
          <a:p>
            <a:r>
              <a:rPr lang="en-US" dirty="0"/>
              <a:t>It’s an Upgrade for end users</a:t>
            </a:r>
          </a:p>
          <a:p>
            <a:pPr lvl="1"/>
            <a:r>
              <a:rPr lang="en-US" dirty="0"/>
              <a:t>Because they see changes in functionality</a:t>
            </a:r>
          </a:p>
          <a:p>
            <a:r>
              <a:rPr lang="en-US" dirty="0"/>
              <a:t>Technology point of view it’s a </a:t>
            </a:r>
          </a:p>
          <a:p>
            <a:pPr lvl="1"/>
            <a:r>
              <a:rPr lang="en-US" sz="3200" dirty="0"/>
              <a:t>Migration (of content) &amp; </a:t>
            </a:r>
          </a:p>
          <a:p>
            <a:pPr lvl="1"/>
            <a:r>
              <a:rPr lang="en-US" sz="3200" dirty="0"/>
              <a:t>Build new (Software/Servers)</a:t>
            </a:r>
            <a:endParaRPr lang="en-NZ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from SP2013 to SP2016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99219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Process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771323"/>
              </p:ext>
            </p:extLst>
          </p:nvPr>
        </p:nvGraphicFramePr>
        <p:xfrm>
          <a:off x="855768" y="1861968"/>
          <a:ext cx="10724938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 Arrow 4"/>
          <p:cNvSpPr/>
          <p:nvPr/>
        </p:nvSpPr>
        <p:spPr>
          <a:xfrm rot="18545807">
            <a:off x="8766485" y="3579261"/>
            <a:ext cx="538984" cy="1003376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/>
          </a:p>
        </p:txBody>
      </p:sp>
    </p:spTree>
    <p:extLst>
      <p:ext uri="{BB962C8B-B14F-4D97-AF65-F5344CB8AC3E}">
        <p14:creationId xmlns:p14="http://schemas.microsoft.com/office/powerpoint/2010/main" val="309633791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588668"/>
          </a:xfrm>
        </p:spPr>
        <p:txBody>
          <a:bodyPr>
            <a:normAutofit/>
          </a:bodyPr>
          <a:lstStyle/>
          <a:p>
            <a:r>
              <a:rPr lang="en-US" sz="4800" dirty="0"/>
              <a:t>Know what you know well, also know what you don’t know</a:t>
            </a:r>
          </a:p>
          <a:p>
            <a:pPr lvl="1"/>
            <a:r>
              <a:rPr lang="en-US" sz="3200" dirty="0"/>
              <a:t>Site collections</a:t>
            </a:r>
          </a:p>
          <a:p>
            <a:pPr lvl="1"/>
            <a:r>
              <a:rPr lang="en-US" sz="3200" dirty="0"/>
              <a:t>Managed paths</a:t>
            </a:r>
          </a:p>
          <a:p>
            <a:pPr lvl="1"/>
            <a:r>
              <a:rPr lang="en-US" sz="3200" dirty="0"/>
              <a:t>Custom solutions</a:t>
            </a:r>
          </a:p>
          <a:p>
            <a:pPr lvl="1"/>
            <a:r>
              <a:rPr lang="en-US" sz="3200" dirty="0"/>
              <a:t>Web applications vs Host named site collections (HNSC)</a:t>
            </a:r>
            <a:endParaRPr lang="en-NZ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80" dirty="0"/>
              <a:t>Plan and Audit</a:t>
            </a:r>
            <a:endParaRPr lang="en-NZ" sz="4080" dirty="0"/>
          </a:p>
        </p:txBody>
      </p:sp>
    </p:spTree>
    <p:extLst>
      <p:ext uri="{BB962C8B-B14F-4D97-AF65-F5344CB8AC3E}">
        <p14:creationId xmlns:p14="http://schemas.microsoft.com/office/powerpoint/2010/main" val="136293429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Your overall plan for the upgrade</a:t>
            </a:r>
          </a:p>
          <a:p>
            <a:r>
              <a:rPr lang="en-US" dirty="0"/>
              <a:t>Minimum requirements to go to SharePoint 2016</a:t>
            </a:r>
          </a:p>
          <a:p>
            <a:pPr lvl="1"/>
            <a:r>
              <a:rPr lang="en-US" dirty="0"/>
              <a:t>SP2013 with Service Pack 1 on your existing 2013 farm</a:t>
            </a:r>
          </a:p>
          <a:p>
            <a:r>
              <a:rPr lang="en-US" dirty="0"/>
              <a:t>Business application priority</a:t>
            </a:r>
          </a:p>
          <a:p>
            <a:r>
              <a:rPr lang="en-US" dirty="0"/>
              <a:t>Audit existing 2013 sites and applications</a:t>
            </a:r>
          </a:p>
          <a:p>
            <a:pPr lvl="1"/>
            <a:r>
              <a:rPr lang="en-US" dirty="0"/>
              <a:t>Must be on SP 2013 SP1 Mode</a:t>
            </a:r>
          </a:p>
          <a:p>
            <a:pPr lvl="1"/>
            <a:r>
              <a:rPr lang="en-US" dirty="0"/>
              <a:t>Site compatibility must be ‘15’ if upgraded from SP2010 to 2013</a:t>
            </a:r>
          </a:p>
          <a:p>
            <a:pPr marL="466298" lvl="1" indent="0">
              <a:buNone/>
            </a:pPr>
            <a:b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Get-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SPSite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-Limit All | ? { $_.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CompatibilityLevel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eq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14 }</a:t>
            </a:r>
          </a:p>
          <a:p>
            <a:pPr marL="466298" lvl="1" indent="0">
              <a:buNone/>
            </a:pPr>
            <a:b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Get-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SPSite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ContentDatabase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&lt;database name&gt; -Limit All | ? { $_.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CompatibilityLevel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NZ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eq</a:t>
            </a:r>
            <a:r>
              <a:rPr lang="en-NZ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14 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&amp; Audit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50170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708434"/>
          </a:xfrm>
        </p:spPr>
        <p:txBody>
          <a:bodyPr/>
          <a:lstStyle/>
          <a:p>
            <a:r>
              <a:rPr lang="en-US" dirty="0" err="1"/>
              <a:t>SPDocKit</a:t>
            </a:r>
            <a:r>
              <a:rPr lang="en-US" dirty="0"/>
              <a:t> – Document and Compare farms – </a:t>
            </a:r>
            <a:r>
              <a:rPr lang="en-US" dirty="0">
                <a:hlinkClick r:id="rId2"/>
              </a:rPr>
              <a:t>www.spdockit.com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https://www.spdockit.com/blog/spdockits-emergency-kit-sharepoint-2016-upgrade-process/</a:t>
            </a:r>
            <a:r>
              <a:rPr lang="en-US" dirty="0"/>
              <a:t> &lt;- </a:t>
            </a:r>
            <a:r>
              <a:rPr lang="en-US" i="1" dirty="0"/>
              <a:t>Money well spent!</a:t>
            </a:r>
          </a:p>
          <a:p>
            <a:r>
              <a:rPr lang="en-US" dirty="0"/>
              <a:t>PowerShell plus manual tinkering – is a bit painful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of the trade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8783405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09272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NZ" sz="3600" dirty="0"/>
              <a:t>Server Administrators – prepare servers and plan SP2016 deployment architecture</a:t>
            </a:r>
          </a:p>
          <a:p>
            <a:r>
              <a:rPr lang="en-NZ" sz="3600" dirty="0"/>
              <a:t>Developers – Re-evaluate custom code solutions and files for SP2016 compatibility</a:t>
            </a:r>
          </a:p>
          <a:p>
            <a:r>
              <a:rPr lang="en-NZ" sz="3600" dirty="0"/>
              <a:t>Project Managers – Review upgrade project plans and estimates – user training </a:t>
            </a:r>
            <a:r>
              <a:rPr lang="en-NZ" sz="3600" dirty="0" err="1"/>
              <a:t>etc</a:t>
            </a:r>
            <a:r>
              <a:rPr lang="en-NZ" sz="3600" dirty="0"/>
              <a:t>, change management, </a:t>
            </a:r>
            <a:r>
              <a:rPr lang="en-NZ" sz="3600" dirty="0" err="1"/>
              <a:t>comms</a:t>
            </a:r>
            <a:endParaRPr lang="en-NZ" sz="3600" dirty="0"/>
          </a:p>
          <a:p>
            <a:pPr lvl="1"/>
            <a:r>
              <a:rPr lang="en-US" sz="2000" dirty="0"/>
              <a:t>Identify business priorities early</a:t>
            </a:r>
          </a:p>
          <a:p>
            <a:pPr lvl="1"/>
            <a:r>
              <a:rPr lang="en-US" sz="2000" dirty="0"/>
              <a:t>Don’t try a ‘Big Bang’ approach</a:t>
            </a:r>
          </a:p>
          <a:p>
            <a:pPr lvl="1"/>
            <a:r>
              <a:rPr lang="en-US" sz="2000" dirty="0"/>
              <a:t>Gradual or parallel always works best</a:t>
            </a:r>
            <a:endParaRPr lang="en-NZ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Post Audit Tasks</a:t>
            </a:r>
          </a:p>
        </p:txBody>
      </p:sp>
    </p:spTree>
    <p:extLst>
      <p:ext uri="{BB962C8B-B14F-4D97-AF65-F5344CB8AC3E}">
        <p14:creationId xmlns:p14="http://schemas.microsoft.com/office/powerpoint/2010/main" val="275884103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118050"/>
          </a:xfrm>
        </p:spPr>
        <p:txBody>
          <a:bodyPr/>
          <a:lstStyle/>
          <a:p>
            <a:r>
              <a:rPr lang="en-US" sz="5400" dirty="0"/>
              <a:t>Requires a ‘re-think’ of your Architecture</a:t>
            </a:r>
          </a:p>
          <a:p>
            <a:pPr lvl="1"/>
            <a:r>
              <a:rPr lang="en-US" sz="3600" dirty="0"/>
              <a:t>Infrastructure requirements</a:t>
            </a:r>
          </a:p>
          <a:p>
            <a:pPr lvl="1"/>
            <a:r>
              <a:rPr lang="en-US" sz="3600" dirty="0"/>
              <a:t>Service model and servers</a:t>
            </a:r>
          </a:p>
          <a:p>
            <a:pPr lvl="1"/>
            <a:r>
              <a:rPr lang="en-US" sz="3600" dirty="0"/>
              <a:t>Workload capacity planning</a:t>
            </a:r>
          </a:p>
          <a:p>
            <a:pPr lvl="1"/>
            <a:r>
              <a:rPr lang="en-US" sz="3600" dirty="0"/>
              <a:t>Availability and redundancy</a:t>
            </a:r>
            <a:endParaRPr lang="en-NZ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2016 platform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3299280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Hardware</a:t>
            </a:r>
          </a:p>
          <a:p>
            <a:pPr lvl="1"/>
            <a:r>
              <a:rPr lang="en-US" sz="2800" dirty="0"/>
              <a:t>You will need more server resources</a:t>
            </a:r>
          </a:p>
          <a:p>
            <a:pPr lvl="2"/>
            <a:r>
              <a:rPr lang="en-US" sz="2400" dirty="0"/>
              <a:t>Memory – 12-16GB</a:t>
            </a:r>
          </a:p>
          <a:p>
            <a:pPr lvl="2"/>
            <a:r>
              <a:rPr lang="en-US" sz="2400" dirty="0"/>
              <a:t>CPU – 4cores or more</a:t>
            </a:r>
          </a:p>
          <a:p>
            <a:pPr lvl="2"/>
            <a:r>
              <a:rPr lang="en-US" sz="2400" dirty="0"/>
              <a:t>Disk – As per deployment profile based on services and capacity planning</a:t>
            </a:r>
          </a:p>
          <a:p>
            <a:r>
              <a:rPr lang="en-US" sz="4400" dirty="0"/>
              <a:t>Software</a:t>
            </a:r>
          </a:p>
          <a:p>
            <a:pPr lvl="1"/>
            <a:r>
              <a:rPr lang="en-US" sz="2800" dirty="0"/>
              <a:t>Application Servers</a:t>
            </a:r>
          </a:p>
          <a:p>
            <a:pPr lvl="2"/>
            <a:r>
              <a:rPr lang="en-US" sz="2400" dirty="0"/>
              <a:t>Base OS Windows Server 2012 R2</a:t>
            </a:r>
          </a:p>
          <a:p>
            <a:pPr lvl="1"/>
            <a:r>
              <a:rPr lang="en-US" sz="2800" dirty="0"/>
              <a:t>Data - Consider going with SQL Server 2016</a:t>
            </a:r>
          </a:p>
          <a:p>
            <a:pPr lvl="2"/>
            <a:r>
              <a:rPr lang="en-US" sz="2400" dirty="0"/>
              <a:t>*2014 is recommended – will not work with SQL 2008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considerations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4630934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Upgrade your platform </a:t>
            </a:r>
          </a:p>
          <a:p>
            <a:pPr lvl="1"/>
            <a:r>
              <a:rPr lang="en-US" sz="2000" dirty="0"/>
              <a:t>SP2010 &gt; 2013 &gt; 2016 (Software, Infrastructure)</a:t>
            </a:r>
          </a:p>
          <a:p>
            <a:r>
              <a:rPr lang="en-US" sz="3600" dirty="0"/>
              <a:t>Migrate your content</a:t>
            </a:r>
          </a:p>
          <a:p>
            <a:pPr lvl="1"/>
            <a:r>
              <a:rPr lang="en-US" sz="2000" dirty="0"/>
              <a:t>Move existing content to a new SharePoint 2016 platform</a:t>
            </a:r>
          </a:p>
          <a:p>
            <a:pPr lvl="1"/>
            <a:r>
              <a:rPr lang="en-US" sz="2000" dirty="0"/>
              <a:t>Use a third party tool or use content database attach</a:t>
            </a:r>
          </a:p>
          <a:p>
            <a:pPr lvl="1"/>
            <a:endParaRPr lang="en-US" sz="2000" dirty="0"/>
          </a:p>
          <a:p>
            <a:r>
              <a:rPr lang="en-US" sz="3600" dirty="0"/>
              <a:t>Custom Solutions must (should) be rebuilt to ensure compatibility</a:t>
            </a:r>
          </a:p>
          <a:p>
            <a:pPr lvl="1"/>
            <a:r>
              <a:rPr lang="en-US" sz="2000" dirty="0"/>
              <a:t>The ‘Add-in’ model (Provider Hosted Apps)</a:t>
            </a:r>
          </a:p>
          <a:p>
            <a:pPr lvl="1"/>
            <a:r>
              <a:rPr lang="en-US" sz="2000" dirty="0" err="1">
                <a:solidFill>
                  <a:srgbClr val="FF0000"/>
                </a:solidFill>
              </a:rPr>
              <a:t>Vesa</a:t>
            </a:r>
            <a:r>
              <a:rPr lang="en-US" sz="2000" dirty="0">
                <a:solidFill>
                  <a:srgbClr val="FF0000"/>
                </a:solidFill>
              </a:rPr>
              <a:t> ‘</a:t>
            </a:r>
            <a:r>
              <a:rPr lang="en-US" sz="2000" dirty="0" err="1">
                <a:solidFill>
                  <a:srgbClr val="FF0000"/>
                </a:solidFill>
              </a:rPr>
              <a:t>Vesku</a:t>
            </a:r>
            <a:r>
              <a:rPr lang="en-US" sz="2000" dirty="0">
                <a:solidFill>
                  <a:srgbClr val="FF0000"/>
                </a:solidFill>
              </a:rPr>
              <a:t>’ Juvonen - https://blogs.msdn.microsoft.com/vesku/</a:t>
            </a:r>
            <a:r>
              <a:rPr lang="en-US" sz="2000" dirty="0"/>
              <a:t>2015/12/08/architecture-models-for-sharepoint-provider-hosted-add-ins-in-on-premises/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Office Dev PnP </a:t>
            </a:r>
            <a:r>
              <a:rPr lang="en-US" sz="2000" dirty="0"/>
              <a:t>- https://aka.ms/OfficeDevPnP </a:t>
            </a:r>
          </a:p>
          <a:p>
            <a:pPr lvl="1"/>
            <a:endParaRPr lang="en-NZ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vs Migrate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0258030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776418"/>
          </a:xfrm>
        </p:spPr>
        <p:txBody>
          <a:bodyPr/>
          <a:lstStyle/>
          <a:p>
            <a:r>
              <a:rPr lang="en-US" sz="5400" dirty="0"/>
              <a:t>Chance to re-organize</a:t>
            </a:r>
          </a:p>
          <a:p>
            <a:pPr lvl="1"/>
            <a:r>
              <a:rPr lang="en-US" sz="3600" dirty="0"/>
              <a:t>Classify</a:t>
            </a:r>
          </a:p>
          <a:p>
            <a:pPr lvl="1"/>
            <a:r>
              <a:rPr lang="en-US" sz="3600" dirty="0"/>
              <a:t>Archive</a:t>
            </a:r>
          </a:p>
          <a:p>
            <a:pPr lvl="1"/>
            <a:r>
              <a:rPr lang="en-US" sz="3600" dirty="0"/>
              <a:t>Retain</a:t>
            </a:r>
          </a:p>
          <a:p>
            <a:pPr lvl="1"/>
            <a:r>
              <a:rPr lang="en-US" sz="3600" dirty="0"/>
              <a:t>Delete</a:t>
            </a:r>
          </a:p>
          <a:p>
            <a:pPr lvl="1"/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to Migrate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021817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68" y="1861968"/>
            <a:ext cx="10724938" cy="4437962"/>
          </a:xfrm>
        </p:spPr>
        <p:txBody>
          <a:bodyPr/>
          <a:lstStyle/>
          <a:p>
            <a:r>
              <a:rPr lang="en-US" dirty="0"/>
              <a:t>What’s ‘New’ for SharePoint 2016 on premises</a:t>
            </a:r>
          </a:p>
          <a:p>
            <a:pPr lvl="1"/>
            <a:r>
              <a:rPr lang="en-US" dirty="0"/>
              <a:t>What User’s will experience</a:t>
            </a:r>
          </a:p>
          <a:p>
            <a:pPr lvl="1"/>
            <a:r>
              <a:rPr lang="en-US" dirty="0"/>
              <a:t>Deployment Architecture</a:t>
            </a:r>
          </a:p>
          <a:p>
            <a:r>
              <a:rPr lang="en-US" dirty="0"/>
              <a:t>Upgrade Planning</a:t>
            </a:r>
          </a:p>
          <a:p>
            <a:pPr lvl="1"/>
            <a:r>
              <a:rPr lang="en-US" dirty="0"/>
              <a:t>Upgrading or Migrating</a:t>
            </a:r>
          </a:p>
          <a:p>
            <a:r>
              <a:rPr lang="en-US" dirty="0"/>
              <a:t>Hybrid Options</a:t>
            </a:r>
          </a:p>
          <a:p>
            <a:r>
              <a:rPr lang="en-US" dirty="0"/>
              <a:t>Q &amp; A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6948613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1" y="2125662"/>
            <a:ext cx="11885514" cy="1181862"/>
          </a:xfrm>
        </p:spPr>
        <p:txBody>
          <a:bodyPr/>
          <a:lstStyle/>
          <a:p>
            <a:r>
              <a:rPr lang="en-US" dirty="0"/>
              <a:t>The Upgrade Process</a:t>
            </a:r>
          </a:p>
        </p:txBody>
      </p:sp>
    </p:spTree>
    <p:extLst>
      <p:ext uri="{BB962C8B-B14F-4D97-AF65-F5344CB8AC3E}">
        <p14:creationId xmlns:p14="http://schemas.microsoft.com/office/powerpoint/2010/main" val="280421041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5207579"/>
          </a:xfrm>
        </p:spPr>
        <p:txBody>
          <a:bodyPr/>
          <a:lstStyle/>
          <a:p>
            <a:r>
              <a:rPr lang="en-US" dirty="0"/>
              <a:t>All content databases </a:t>
            </a:r>
          </a:p>
          <a:p>
            <a:pPr lvl="2"/>
            <a:r>
              <a:rPr lang="en-US" dirty="0"/>
              <a:t>My Sites are now called OneDrive for Business</a:t>
            </a:r>
          </a:p>
          <a:p>
            <a:pPr lvl="2"/>
            <a:r>
              <a:rPr lang="en-US" dirty="0"/>
              <a:t>More in the Hybrid section on ‘My Sites aka One Drive for Business’</a:t>
            </a:r>
          </a:p>
          <a:p>
            <a:r>
              <a:rPr lang="en-US" dirty="0"/>
              <a:t>Service Apps</a:t>
            </a:r>
          </a:p>
          <a:p>
            <a:pPr lvl="1"/>
            <a:r>
              <a:rPr lang="en-US" dirty="0"/>
              <a:t>If you must upgrade them or bring them over</a:t>
            </a:r>
          </a:p>
          <a:p>
            <a:pPr lvl="2"/>
            <a:r>
              <a:rPr lang="en-US" dirty="0"/>
              <a:t>BCS</a:t>
            </a:r>
          </a:p>
          <a:p>
            <a:pPr lvl="2"/>
            <a:r>
              <a:rPr lang="en-US" dirty="0"/>
              <a:t>Managed Metadata</a:t>
            </a:r>
          </a:p>
          <a:p>
            <a:pPr lvl="2"/>
            <a:r>
              <a:rPr lang="en-US" dirty="0"/>
              <a:t>PerformancePoint</a:t>
            </a:r>
          </a:p>
          <a:p>
            <a:pPr lvl="2"/>
            <a:r>
              <a:rPr lang="en-US" dirty="0"/>
              <a:t>Secure store (need to know passphrase)</a:t>
            </a:r>
          </a:p>
          <a:p>
            <a:pPr lvl="2"/>
            <a:r>
              <a:rPr lang="en-US" dirty="0"/>
              <a:t>User Profile databases</a:t>
            </a:r>
          </a:p>
          <a:p>
            <a:pPr lvl="2"/>
            <a:r>
              <a:rPr lang="en-US" dirty="0"/>
              <a:t>Search administration (no index or property databases)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Databases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8412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3785652"/>
          </a:xfrm>
        </p:spPr>
        <p:txBody>
          <a:bodyPr/>
          <a:lstStyle/>
          <a:p>
            <a:r>
              <a:rPr lang="en-US" dirty="0"/>
              <a:t>Should you upgrade them at all?</a:t>
            </a:r>
          </a:p>
          <a:p>
            <a:r>
              <a:rPr lang="en-US" dirty="0"/>
              <a:t>Better going into the cloud?</a:t>
            </a:r>
          </a:p>
          <a:p>
            <a:pPr lvl="2"/>
            <a:r>
              <a:rPr lang="en-US" dirty="0"/>
              <a:t>RTM for 2016, Service Pack 1 for 2013</a:t>
            </a:r>
          </a:p>
          <a:p>
            <a:pPr lvl="2"/>
            <a:r>
              <a:rPr lang="en-US" dirty="0"/>
              <a:t>Office 365 licenses</a:t>
            </a:r>
          </a:p>
          <a:p>
            <a:pPr lvl="2"/>
            <a:r>
              <a:rPr lang="en-US" dirty="0"/>
              <a:t>Leads into a Hybrid deployment</a:t>
            </a:r>
          </a:p>
          <a:p>
            <a:r>
              <a:rPr lang="en-US" dirty="0"/>
              <a:t>Not migrated automatically </a:t>
            </a:r>
            <a:r>
              <a:rPr lang="en-US" sz="2400" dirty="0"/>
              <a:t>(if doing hybrid)</a:t>
            </a:r>
            <a:endParaRPr lang="en-US" dirty="0"/>
          </a:p>
          <a:p>
            <a:pPr lvl="2"/>
            <a:r>
              <a:rPr lang="en-US" dirty="0"/>
              <a:t>User can do it</a:t>
            </a:r>
          </a:p>
          <a:p>
            <a:pPr lvl="2"/>
            <a:r>
              <a:rPr lang="en-US" dirty="0"/>
              <a:t>Use a third party tool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Sites and OneDrive for Business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0181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418576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With PowerShell use: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Test-</a:t>
            </a:r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–name </a:t>
            </a:r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Intranet_Content_DB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webapplication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http://upgrade.sp.com</a:t>
            </a: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/>
              <a:t>Works the same in 2010, 2013, and 2016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more </a:t>
            </a:r>
            <a:r>
              <a:rPr lang="en-US" dirty="0" err="1"/>
              <a:t>preupgradecheck</a:t>
            </a: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4651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5096780"/>
          </a:xfrm>
        </p:spPr>
        <p:txBody>
          <a:bodyPr/>
          <a:lstStyle/>
          <a:p>
            <a:r>
              <a:rPr lang="en-US" dirty="0"/>
              <a:t>Add managed paths manually before attaching databases</a:t>
            </a:r>
          </a:p>
          <a:p>
            <a:r>
              <a:rPr lang="en-US" dirty="0"/>
              <a:t>Always upgrade database with root site collection first</a:t>
            </a:r>
          </a:p>
          <a:p>
            <a:r>
              <a:rPr lang="en-US" dirty="0"/>
              <a:t>Try to use same URLs</a:t>
            </a:r>
          </a:p>
          <a:p>
            <a:r>
              <a:rPr lang="en-US" dirty="0"/>
              <a:t>No more Visual Upgrade</a:t>
            </a:r>
          </a:p>
          <a:p>
            <a:pPr lvl="1"/>
            <a:r>
              <a:rPr lang="en-US" dirty="0"/>
              <a:t>14 = SharePoint 2010</a:t>
            </a:r>
          </a:p>
          <a:p>
            <a:pPr lvl="1"/>
            <a:r>
              <a:rPr lang="en-US" dirty="0"/>
              <a:t>15 = SharePoint 2013 </a:t>
            </a:r>
          </a:p>
          <a:p>
            <a:pPr lvl="1"/>
            <a:r>
              <a:rPr lang="en-US" dirty="0"/>
              <a:t>16 = SharePoint 2016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Notes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6465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4678204"/>
          </a:xfrm>
        </p:spPr>
        <p:txBody>
          <a:bodyPr/>
          <a:lstStyle/>
          <a:p>
            <a:r>
              <a:rPr lang="en-US" dirty="0"/>
              <a:t>You need to use them in 2013 and 2016</a:t>
            </a:r>
          </a:p>
          <a:p>
            <a:r>
              <a:rPr lang="en-US" dirty="0"/>
              <a:t>They must be on their own server with nothing else</a:t>
            </a:r>
          </a:p>
          <a:p>
            <a:r>
              <a:rPr lang="en-US" dirty="0"/>
              <a:t>Office Web Apps require Claims authentication</a:t>
            </a:r>
          </a:p>
          <a:p>
            <a:r>
              <a:rPr lang="en-US" dirty="0"/>
              <a:t>Requires a specific Office License (volume license) </a:t>
            </a:r>
          </a:p>
          <a:p>
            <a:r>
              <a:rPr lang="en-US" dirty="0"/>
              <a:t>Office Online Server is required for Excel Services in 2016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88" dirty="0"/>
              <a:t>Office Web Apps/Office Online Server</a:t>
            </a:r>
          </a:p>
        </p:txBody>
      </p:sp>
    </p:spTree>
    <p:extLst>
      <p:ext uri="{BB962C8B-B14F-4D97-AF65-F5344CB8AC3E}">
        <p14:creationId xmlns:p14="http://schemas.microsoft.com/office/powerpoint/2010/main" val="325349200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3323987"/>
          </a:xfrm>
        </p:spPr>
        <p:txBody>
          <a:bodyPr/>
          <a:lstStyle/>
          <a:p>
            <a:r>
              <a:rPr lang="en-US" dirty="0"/>
              <a:t>Claims authentication </a:t>
            </a:r>
          </a:p>
          <a:p>
            <a:r>
              <a:rPr lang="en-US" dirty="0"/>
              <a:t>Classic is still there but don’t use it</a:t>
            </a:r>
          </a:p>
          <a:p>
            <a:r>
              <a:rPr lang="en-US" dirty="0"/>
              <a:t>Recommended to upgrade to 2016 (or 2013) and then convert to claims</a:t>
            </a:r>
          </a:p>
          <a:p>
            <a:r>
              <a:rPr lang="en-US" dirty="0"/>
              <a:t>Required for Hybrid scenarios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1136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and convert a Classic Web Application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5481" y="1221157"/>
            <a:ext cx="11885513" cy="4581293"/>
          </a:xfrm>
        </p:spPr>
        <p:txBody>
          <a:bodyPr/>
          <a:lstStyle/>
          <a:p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New-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SPWebApplication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-Name Upgrade -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ApplicationPool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"SharePoint App Pool" -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AuthenticationMethod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NTLM -Port 80 -URL http://upgrade.sp.com</a:t>
            </a:r>
          </a:p>
          <a:p>
            <a:endParaRPr lang="en-US" sz="2856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Get-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SPWebApplication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| Select URL, 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useclaimsauthentication</a:t>
            </a:r>
            <a:endParaRPr lang="en-US" sz="2856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856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Convert-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SPWebApplication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-Identity "http://upgrade.sp.com" -To Claims –</a:t>
            </a:r>
            <a:r>
              <a:rPr lang="en-US" sz="2856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RetainPermissions</a:t>
            </a:r>
            <a:r>
              <a:rPr lang="en-US" sz="2856" dirty="0">
                <a:latin typeface="Courier New" panose="02070309020205020404" pitchFamily="49" charset="0"/>
                <a:cs typeface="Courier New" panose="02070309020205020404" pitchFamily="49" charset="0"/>
              </a:rPr>
              <a:t> [-Force]</a:t>
            </a:r>
          </a:p>
        </p:txBody>
      </p:sp>
    </p:spTree>
    <p:extLst>
      <p:ext uri="{BB962C8B-B14F-4D97-AF65-F5344CB8AC3E}">
        <p14:creationId xmlns:p14="http://schemas.microsoft.com/office/powerpoint/2010/main" val="186770757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5146024"/>
          </a:xfrm>
        </p:spPr>
        <p:txBody>
          <a:bodyPr/>
          <a:lstStyle/>
          <a:p>
            <a:r>
              <a:rPr lang="en-US" dirty="0"/>
              <a:t>Good time to look at the App Model, Add-ins, SharePoint Framework</a:t>
            </a:r>
          </a:p>
          <a:p>
            <a:pPr lvl="1"/>
            <a:r>
              <a:rPr lang="en-NZ" dirty="0"/>
              <a:t>An Introduction to the SharePoint Framework Development Model [M200] – Gavin Barron</a:t>
            </a:r>
            <a:endParaRPr lang="en-US" dirty="0"/>
          </a:p>
          <a:p>
            <a:r>
              <a:rPr lang="en-US" dirty="0"/>
              <a:t>2010 and 2013 code mostly will work ;-/</a:t>
            </a:r>
          </a:p>
          <a:p>
            <a:r>
              <a:rPr lang="en-US" dirty="0"/>
              <a:t>Hopefully you did everything as WSPs</a:t>
            </a:r>
          </a:p>
          <a:p>
            <a:r>
              <a:rPr lang="en-US" dirty="0"/>
              <a:t>Export solutions from SharePoint.</a:t>
            </a:r>
          </a:p>
          <a:p>
            <a:pPr lvl="1"/>
            <a:r>
              <a:rPr lang="en-NZ" dirty="0">
                <a:hlinkClick r:id="rId2"/>
              </a:rPr>
              <a:t>http://bit.ly/2embYW3</a:t>
            </a:r>
            <a:r>
              <a:rPr lang="en-NZ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and Solutions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3293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a database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5481" y="1221158"/>
            <a:ext cx="11885513" cy="4707508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Test-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–Name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WSS_Content_Upgrade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WebApplication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http://upgrade.sp.com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–Name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WSS_Content_Upgrade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WebApplication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http://upgrade.sp.com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628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for SharePoint 2016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7512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738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Testing…</a:t>
            </a:r>
          </a:p>
        </p:txBody>
      </p:sp>
      <p:pic>
        <p:nvPicPr>
          <p:cNvPr id="1026" name="Picture 2" descr="C:\Users\todd_\AppData\Local\Temp\SNAGHTML2709da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5" y="1759274"/>
            <a:ext cx="9666045" cy="23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dd_\AppData\Local\Temp\SNAGHTML270bf8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16" y="2627805"/>
            <a:ext cx="9666045" cy="17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557" y="1212849"/>
            <a:ext cx="7801380" cy="5339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97" y="1458067"/>
            <a:ext cx="7811858" cy="53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73853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Upgrading…</a:t>
            </a:r>
          </a:p>
        </p:txBody>
      </p:sp>
      <p:pic>
        <p:nvPicPr>
          <p:cNvPr id="2050" name="Picture 2" descr="C:\Users\todd_\AppData\Local\Temp\SNAGHTML270e5c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1" y="1547385"/>
            <a:ext cx="9656330" cy="175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odd_\AppData\Local\Temp\SNAGHTML270f30b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72" y="1787489"/>
            <a:ext cx="9656330" cy="34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46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524586" indent="-524586">
              <a:buFont typeface="+mj-lt"/>
              <a:buAutoNum type="arabicPeriod"/>
            </a:pPr>
            <a:r>
              <a:rPr lang="en-NZ" sz="2800" dirty="0"/>
              <a:t>Place Content Databases into ‘Read Only’ mode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Backup Content and Service Application Databases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Restore Content and Service Application Databases 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Take Restored Databases out of ‘Read Only’ Mode 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PowerShell &gt; 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Test-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–Name 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SP_Content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WebApplication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http://upgrade.sp.com </a:t>
            </a:r>
            <a:endParaRPr lang="en-NZ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Fix all errors, missing customizations, orphans, etc.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PowerShell &gt; 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Mount-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–Name 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SP_Content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WebApplication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http://upgrade.sp.com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PowerShell &gt; </a:t>
            </a:r>
            <a:r>
              <a:rPr lang="en-NZ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Upgrade-</a:t>
            </a:r>
            <a:r>
              <a:rPr lang="en-NZ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SPContentDatabase</a:t>
            </a:r>
            <a:r>
              <a:rPr lang="en-NZ" sz="2800" dirty="0"/>
              <a:t> to resume failed upgrades</a:t>
            </a:r>
          </a:p>
          <a:p>
            <a:pPr marL="524586" indent="-524586">
              <a:buFont typeface="+mj-lt"/>
              <a:buAutoNum type="arabicPeriod"/>
            </a:pPr>
            <a:r>
              <a:rPr lang="en-NZ" sz="2800" dirty="0"/>
              <a:t>Test and Validate &gt; Workflows, forms, solutions, apps</a:t>
            </a:r>
          </a:p>
          <a:p>
            <a:pPr marL="524586" indent="-524586">
              <a:buFont typeface="+mj-lt"/>
              <a:buAutoNum type="arabicPeriod"/>
            </a:pPr>
            <a:r>
              <a:rPr lang="en-US" sz="2800" dirty="0"/>
              <a:t>Repeat</a:t>
            </a:r>
            <a:endParaRPr lang="en-NZ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- Bring your Databases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8299479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4678204"/>
          </a:xfrm>
        </p:spPr>
        <p:txBody>
          <a:bodyPr/>
          <a:lstStyle/>
          <a:p>
            <a:r>
              <a:rPr lang="en-US" dirty="0"/>
              <a:t>One upgrade log file per upgrade</a:t>
            </a:r>
          </a:p>
          <a:p>
            <a:r>
              <a:rPr lang="en-US" dirty="0"/>
              <a:t>One upgrade error log file per upgrade</a:t>
            </a:r>
          </a:p>
          <a:p>
            <a:r>
              <a:rPr lang="en-US" dirty="0"/>
              <a:t>..\15\logs (\16\logs)</a:t>
            </a:r>
          </a:p>
          <a:p>
            <a:r>
              <a:rPr lang="en-US" dirty="0"/>
              <a:t>Still mount multiple databases at same time</a:t>
            </a:r>
          </a:p>
          <a:p>
            <a:r>
              <a:rPr lang="en-US" dirty="0"/>
              <a:t>Look and feel are upgraded automatically in SharePoint 2016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6923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6969902"/>
          </a:xfrm>
        </p:spPr>
        <p:txBody>
          <a:bodyPr/>
          <a:lstStyle/>
          <a:p>
            <a:r>
              <a:rPr lang="en-US" dirty="0"/>
              <a:t>Do Service Apps first</a:t>
            </a:r>
          </a:p>
          <a:p>
            <a:r>
              <a:rPr lang="en-US" dirty="0"/>
              <a:t>Make Read-Only</a:t>
            </a:r>
          </a:p>
          <a:p>
            <a:r>
              <a:rPr lang="en-US" dirty="0"/>
              <a:t>Detach from old farm</a:t>
            </a:r>
          </a:p>
          <a:p>
            <a:pPr lvl="1"/>
            <a:r>
              <a:rPr lang="en-US" dirty="0"/>
              <a:t>Don’t delete</a:t>
            </a:r>
          </a:p>
          <a:p>
            <a:r>
              <a:rPr lang="en-US" dirty="0"/>
              <a:t>Backup in SQL</a:t>
            </a:r>
          </a:p>
          <a:p>
            <a:r>
              <a:rPr lang="en-US" dirty="0"/>
              <a:t>Restore to new SQL instance</a:t>
            </a:r>
          </a:p>
          <a:p>
            <a:r>
              <a:rPr lang="en-US" dirty="0"/>
              <a:t>Fix permissions</a:t>
            </a:r>
          </a:p>
          <a:p>
            <a:r>
              <a:rPr lang="en-US" dirty="0"/>
              <a:t>Make Writeable</a:t>
            </a:r>
          </a:p>
          <a:p>
            <a:r>
              <a:rPr lang="en-US" dirty="0"/>
              <a:t>Attach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Process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4486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5514" cy="4259628"/>
          </a:xfrm>
        </p:spPr>
        <p:txBody>
          <a:bodyPr/>
          <a:lstStyle/>
          <a:p>
            <a:r>
              <a:rPr lang="en-US" dirty="0"/>
              <a:t>Many Improvements in 2016</a:t>
            </a:r>
          </a:p>
          <a:p>
            <a:r>
              <a:rPr lang="en-US" dirty="0"/>
              <a:t>Smaller Patches</a:t>
            </a:r>
          </a:p>
          <a:p>
            <a:r>
              <a:rPr lang="en-US" dirty="0"/>
              <a:t>Feature Packs</a:t>
            </a:r>
          </a:p>
          <a:p>
            <a:r>
              <a:rPr lang="en-US" dirty="0"/>
              <a:t>Zero Downtime Patching for 2016</a:t>
            </a:r>
          </a:p>
          <a:p>
            <a:pPr lvl="1"/>
            <a:r>
              <a:rPr lang="en-US" dirty="0">
                <a:hlinkClick r:id="rId2"/>
              </a:rPr>
              <a:t>TechNet video of ZDP</a:t>
            </a:r>
            <a:r>
              <a:rPr lang="en-US" dirty="0"/>
              <a:t> (Thanks to Bob Fox and team from MSFT)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Patching Build to Build</a:t>
            </a:r>
          </a:p>
        </p:txBody>
      </p:sp>
    </p:spTree>
    <p:extLst>
      <p:ext uri="{BB962C8B-B14F-4D97-AF65-F5344CB8AC3E}">
        <p14:creationId xmlns:p14="http://schemas.microsoft.com/office/powerpoint/2010/main" val="3486226675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782300"/>
          </a:xfrm>
        </p:spPr>
        <p:txBody>
          <a:bodyPr/>
          <a:lstStyle/>
          <a:p>
            <a:r>
              <a:rPr lang="en-US" dirty="0"/>
              <a:t>Deploy SharePoint on-premises with SharePoint online/Office365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2"/>
              </a:rPr>
              <a:t>http://hybrid.office.com/downloads.html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Use Azure as a DR site for SharePoint on-premises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Hybrid</a:t>
            </a:r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1433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Azure Active Directory Synchronization</a:t>
            </a:r>
          </a:p>
          <a:p>
            <a:pPr lvl="1"/>
            <a:r>
              <a:rPr lang="en-US" dirty="0"/>
              <a:t>Identity is key!</a:t>
            </a:r>
          </a:p>
          <a:p>
            <a:pPr lvl="1"/>
            <a:r>
              <a:rPr lang="en-US" dirty="0"/>
              <a:t>For password syncs etc. must be setup</a:t>
            </a:r>
          </a:p>
          <a:p>
            <a:pPr lvl="1"/>
            <a:r>
              <a:rPr lang="en-NZ" dirty="0">
                <a:hlinkClick r:id="rId2"/>
              </a:rPr>
              <a:t>https://azure.microsoft.com/en-us/documentation/articles/active-directory-aadconnect/</a:t>
            </a:r>
            <a:r>
              <a:rPr lang="en-NZ" dirty="0"/>
              <a:t> </a:t>
            </a:r>
          </a:p>
          <a:p>
            <a:pPr lvl="1"/>
            <a:r>
              <a:rPr lang="en-US" dirty="0"/>
              <a:t>Service applications must be setup correctly on-premises</a:t>
            </a:r>
          </a:p>
          <a:p>
            <a:pPr lvl="2"/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do Hybrid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86187224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813625"/>
          </a:xfrm>
        </p:spPr>
        <p:txBody>
          <a:bodyPr/>
          <a:lstStyle/>
          <a:p>
            <a:r>
              <a:rPr lang="en-US" dirty="0"/>
              <a:t>Provides a practical starting points</a:t>
            </a:r>
          </a:p>
          <a:p>
            <a:pPr lvl="1"/>
            <a:r>
              <a:rPr lang="en-US" dirty="0"/>
              <a:t>On Premises and Cloud based team sites</a:t>
            </a:r>
          </a:p>
          <a:p>
            <a:pPr lvl="1"/>
            <a:r>
              <a:rPr lang="en-US" dirty="0"/>
              <a:t>Cloud based Search application</a:t>
            </a:r>
          </a:p>
          <a:p>
            <a:pPr lvl="2"/>
            <a:r>
              <a:rPr lang="en-US" dirty="0"/>
              <a:t>Search on premises content and SharePoint online content and a single view result set</a:t>
            </a:r>
          </a:p>
          <a:p>
            <a:pPr lvl="2"/>
            <a:r>
              <a:rPr lang="en-NZ" dirty="0">
                <a:hlinkClick r:id="rId2"/>
              </a:rPr>
              <a:t>https://blogs.msdn.microsoft.com/spses/2015/09/15/cloud-hybrid-search-service-application/</a:t>
            </a:r>
            <a:r>
              <a:rPr lang="en-NZ" dirty="0"/>
              <a:t> </a:t>
            </a:r>
          </a:p>
          <a:p>
            <a:pPr lvl="2"/>
            <a:endParaRPr lang="en-US" dirty="0"/>
          </a:p>
          <a:p>
            <a:r>
              <a:rPr lang="en-US" dirty="0"/>
              <a:t>Go see: </a:t>
            </a:r>
            <a:r>
              <a:rPr lang="en-US" b="1" dirty="0"/>
              <a:t>Search - Going Hybrid [M351] </a:t>
            </a:r>
            <a:r>
              <a:rPr lang="en-US" dirty="0"/>
              <a:t>on </a:t>
            </a:r>
            <a:r>
              <a:rPr lang="en-NZ" dirty="0"/>
              <a:t>Thu 27 Oct, 9:00 AM Elliott Room (Crowne Plaza)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http://hybrid.office.com/downloads.html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deployments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144768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6364819"/>
          </a:xfrm>
        </p:spPr>
        <p:txBody>
          <a:bodyPr/>
          <a:lstStyle/>
          <a:p>
            <a:r>
              <a:rPr lang="en-US" dirty="0"/>
              <a:t>Slides and Resource Links&gt; </a:t>
            </a:r>
            <a:r>
              <a:rPr lang="en-US" dirty="0">
                <a:hlinkClick r:id="rId2"/>
              </a:rPr>
              <a:t>http://www.chandima.net/</a:t>
            </a:r>
            <a:r>
              <a:rPr lang="en-US" dirty="0"/>
              <a:t> - will be published shortly!</a:t>
            </a:r>
          </a:p>
          <a:p>
            <a:r>
              <a:rPr lang="en-US" dirty="0"/>
              <a:t>Developers</a:t>
            </a:r>
          </a:p>
          <a:p>
            <a:pPr lvl="1"/>
            <a:r>
              <a:rPr lang="en-US" dirty="0"/>
              <a:t>SharePoint Framework - </a:t>
            </a:r>
            <a:r>
              <a:rPr lang="en-US" dirty="0">
                <a:hlinkClick r:id="rId3"/>
              </a:rPr>
              <a:t>https://docs.com/OfficeDevPnP/9609/pnp-web-cast-preparing-for-sharepoint-framework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https://blogs.msdn.microsoft.com/vesku/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Architects/IT Pros/Admins</a:t>
            </a:r>
          </a:p>
          <a:p>
            <a:pPr lvl="1"/>
            <a:r>
              <a:rPr lang="en-US" dirty="0"/>
              <a:t>Capacity Planning: </a:t>
            </a:r>
            <a:r>
              <a:rPr lang="en-US" dirty="0">
                <a:hlinkClick r:id="rId5"/>
              </a:rPr>
              <a:t>http://bit.ly/sp16limits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 MinRole : </a:t>
            </a:r>
            <a:r>
              <a:rPr lang="en-NZ" dirty="0">
                <a:hlinkClick r:id="rId6"/>
              </a:rPr>
              <a:t>http://cbt.gg/1T3JNXw</a:t>
            </a:r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Links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898478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to 2016</a:t>
            </a:r>
            <a:endParaRPr lang="en-NZ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82040" y="2446268"/>
            <a:ext cx="8672394" cy="2570993"/>
            <a:chOff x="2739569" y="2433962"/>
            <a:chExt cx="6712863" cy="1990076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739569" y="2816498"/>
              <a:ext cx="1495186" cy="1361675"/>
              <a:chOff x="1512865" y="949433"/>
              <a:chExt cx="2389102" cy="217577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12865" y="949433"/>
                <a:ext cx="2389102" cy="2175770"/>
                <a:chOff x="4383758" y="2240577"/>
                <a:chExt cx="2389102" cy="2175770"/>
              </a:xfrm>
            </p:grpSpPr>
            <p:sp>
              <p:nvSpPr>
                <p:cNvPr id="38" name="Rectangle 37"/>
                <p:cNvSpPr/>
                <p:nvPr/>
              </p:nvSpPr>
              <p:spPr bwMode="auto">
                <a:xfrm>
                  <a:off x="4537410" y="2240577"/>
                  <a:ext cx="2235450" cy="2175770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46630" tIns="46630" rIns="46630" bIns="4663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SharePoint </a:t>
                  </a:r>
                  <a:b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</a:b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2007</a:t>
                  </a:r>
                </a:p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BPOS</a:t>
                  </a: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5421611" y="2886866"/>
                  <a:ext cx="789619" cy="1020140"/>
                  <a:chOff x="4557447" y="1721445"/>
                  <a:chExt cx="789619" cy="1020140"/>
                </a:xfrm>
              </p:grpSpPr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57447" y="1902539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69643" y="1721445"/>
                    <a:ext cx="477423" cy="83904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4383758" y="2988031"/>
                  <a:ext cx="968998" cy="971748"/>
                  <a:chOff x="3601101" y="2714202"/>
                  <a:chExt cx="968998" cy="971748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01101" y="2846904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75612" y="2714202"/>
                    <a:ext cx="694487" cy="89845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497" y="1758239"/>
                <a:ext cx="477423" cy="83904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448" y="2433962"/>
              <a:ext cx="765071" cy="765071"/>
            </a:xfrm>
            <a:prstGeom prst="rect">
              <a:avLst/>
            </a:prstGeom>
          </p:spPr>
        </p:pic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5125916" y="2811808"/>
              <a:ext cx="1495186" cy="1541304"/>
              <a:chOff x="1512865" y="949433"/>
              <a:chExt cx="2389102" cy="246279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12865" y="949433"/>
                <a:ext cx="2389102" cy="2462793"/>
                <a:chOff x="4383758" y="2240577"/>
                <a:chExt cx="2389102" cy="2462793"/>
              </a:xfrm>
            </p:grpSpPr>
            <p:sp>
              <p:nvSpPr>
                <p:cNvPr id="25" name="Rectangle 24"/>
                <p:cNvSpPr/>
                <p:nvPr/>
              </p:nvSpPr>
              <p:spPr bwMode="auto">
                <a:xfrm>
                  <a:off x="4537410" y="2240577"/>
                  <a:ext cx="2235450" cy="2175770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46630" tIns="46630" rIns="46630" bIns="4663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SharePoint </a:t>
                  </a:r>
                  <a:b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</a:b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2010</a:t>
                  </a:r>
                </a:p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Office365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5421611" y="2886866"/>
                  <a:ext cx="789619" cy="1020140"/>
                  <a:chOff x="4557447" y="1721445"/>
                  <a:chExt cx="789619" cy="1020140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57447" y="1902539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69643" y="1721445"/>
                    <a:ext cx="477423" cy="83904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5167693" y="3820782"/>
                  <a:ext cx="657276" cy="882588"/>
                  <a:chOff x="4269036" y="2834055"/>
                  <a:chExt cx="657276" cy="882588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269036" y="2834055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480085" y="3260431"/>
                    <a:ext cx="446227" cy="45621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4383758" y="2988031"/>
                  <a:ext cx="968998" cy="971748"/>
                  <a:chOff x="3601101" y="2714202"/>
                  <a:chExt cx="968998" cy="971748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01101" y="2846904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75612" y="2714202"/>
                    <a:ext cx="694487" cy="89845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497" y="1758239"/>
                <a:ext cx="477423" cy="839046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342" y="2505605"/>
              <a:ext cx="639669" cy="632754"/>
            </a:xfrm>
            <a:prstGeom prst="rect">
              <a:avLst/>
            </a:prstGeom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7665241" y="2826349"/>
              <a:ext cx="1495186" cy="1597689"/>
              <a:chOff x="1512865" y="949433"/>
              <a:chExt cx="2389102" cy="25528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12865" y="949433"/>
                <a:ext cx="2389102" cy="2552888"/>
                <a:chOff x="4383758" y="2240577"/>
                <a:chExt cx="2389102" cy="2552888"/>
              </a:xfrm>
            </p:grpSpPr>
            <p:sp>
              <p:nvSpPr>
                <p:cNvPr id="12" name="Rectangle 11"/>
                <p:cNvSpPr/>
                <p:nvPr/>
              </p:nvSpPr>
              <p:spPr bwMode="auto">
                <a:xfrm>
                  <a:off x="4537410" y="2240577"/>
                  <a:ext cx="2235450" cy="2175770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ln>
                  <a:solidFill>
                    <a:schemeClr val="bg2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46630" tIns="46630" rIns="46630" bIns="4663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SharePoint </a:t>
                  </a:r>
                  <a:b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</a:b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2013</a:t>
                  </a:r>
                </a:p>
                <a:p>
                  <a:pPr defTabSz="93229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24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a typeface="Segoe UI" pitchFamily="34" charset="0"/>
                      <a:cs typeface="Segoe UI" pitchFamily="34" charset="0"/>
                    </a:rPr>
                    <a:t>Office365</a:t>
                  </a: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5421611" y="2886866"/>
                  <a:ext cx="789619" cy="1020140"/>
                  <a:chOff x="4557447" y="1721445"/>
                  <a:chExt cx="789619" cy="1020140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57447" y="1902539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69643" y="1721445"/>
                    <a:ext cx="477423" cy="83904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4880542" y="3820782"/>
                  <a:ext cx="944427" cy="972683"/>
                  <a:chOff x="3981885" y="2834055"/>
                  <a:chExt cx="944427" cy="972683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981885" y="2967692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269036" y="2834055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480085" y="3260431"/>
                    <a:ext cx="446227" cy="45621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4383758" y="2988031"/>
                  <a:ext cx="968998" cy="971748"/>
                  <a:chOff x="3601101" y="2714202"/>
                  <a:chExt cx="968998" cy="971748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01101" y="2846904"/>
                    <a:ext cx="477423" cy="839046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75612" y="2714202"/>
                    <a:ext cx="694487" cy="89845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497" y="1758239"/>
                <a:ext cx="477423" cy="83904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68422" y="2574599"/>
              <a:ext cx="584010" cy="56376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1107" r="1501" b="3529"/>
          <a:stretch/>
        </p:blipFill>
        <p:spPr>
          <a:xfrm>
            <a:off x="1481529" y="5101740"/>
            <a:ext cx="2570167" cy="134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/>
          <a:stretch/>
        </p:blipFill>
        <p:spPr>
          <a:xfrm>
            <a:off x="4707830" y="5080848"/>
            <a:ext cx="2570167" cy="13454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4133" y="5081062"/>
            <a:ext cx="2902409" cy="13451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Curved Down Arrow 2"/>
          <p:cNvSpPr/>
          <p:nvPr/>
        </p:nvSpPr>
        <p:spPr>
          <a:xfrm>
            <a:off x="2406999" y="1584520"/>
            <a:ext cx="3108013" cy="7885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6460702" y="1550230"/>
            <a:ext cx="3262398" cy="7885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3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513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68" y="1724345"/>
            <a:ext cx="10724938" cy="4575585"/>
          </a:xfrm>
        </p:spPr>
        <p:txBody>
          <a:bodyPr/>
          <a:lstStyle/>
          <a:p>
            <a:r>
              <a:rPr lang="en-US" dirty="0"/>
              <a:t>Questions</a:t>
            </a:r>
          </a:p>
          <a:p>
            <a:r>
              <a:rPr lang="en-US" dirty="0">
                <a:hlinkClick r:id="rId2"/>
              </a:rPr>
              <a:t>hello@chandima.net</a:t>
            </a:r>
            <a:r>
              <a:rPr lang="en-US" dirty="0"/>
              <a:t>    </a:t>
            </a:r>
          </a:p>
          <a:p>
            <a:r>
              <a:rPr lang="en-US" dirty="0"/>
              <a:t>Twitter @</a:t>
            </a:r>
            <a:r>
              <a:rPr lang="en-US" dirty="0" err="1"/>
              <a:t>chandimak</a:t>
            </a:r>
            <a:r>
              <a:rPr lang="en-US" dirty="0"/>
              <a:t> 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3822620"/>
            <a:ext cx="12434711" cy="3171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1708" y="6458885"/>
            <a:ext cx="4821559" cy="38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36" dirty="0">
                <a:solidFill>
                  <a:schemeClr val="bg1"/>
                </a:solidFill>
              </a:rPr>
              <a:t>Image from : www.runwellington.com</a:t>
            </a:r>
            <a:endParaRPr lang="en-NZ" sz="183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299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2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764381"/>
          </a:xfrm>
        </p:spPr>
        <p:txBody>
          <a:bodyPr/>
          <a:lstStyle/>
          <a:p>
            <a:r>
              <a:rPr lang="en-NZ" sz="3200" dirty="0"/>
              <a:t>App Launcher – Common across both on premises and cloud</a:t>
            </a:r>
          </a:p>
          <a:p>
            <a:r>
              <a:rPr lang="en-NZ" sz="3200" dirty="0"/>
              <a:t>OneDrive for Business updates – users ‘can’ go to SharePoint online</a:t>
            </a:r>
          </a:p>
          <a:p>
            <a:r>
              <a:rPr lang="en-NZ" sz="3200" dirty="0"/>
              <a:t>Sites you follow – Accessed via ‘Sites’ tab in App Launcher</a:t>
            </a:r>
          </a:p>
          <a:p>
            <a:r>
              <a:rPr lang="en-NZ" sz="3200" dirty="0"/>
              <a:t>Keyboard shortcuts to do common tasks (ex: Alt + N = New Document)</a:t>
            </a:r>
          </a:p>
          <a:p>
            <a:r>
              <a:rPr lang="en-US" sz="3200" dirty="0"/>
              <a:t>Site creation – Is now faster than compared to 2013</a:t>
            </a:r>
          </a:p>
          <a:p>
            <a:r>
              <a:rPr lang="en-US" sz="3200" dirty="0"/>
              <a:t>Open Document Format (ODF) support </a:t>
            </a:r>
          </a:p>
          <a:p>
            <a:r>
              <a:rPr lang="en-NZ" sz="3200" dirty="0"/>
              <a:t>Increased File Size for uploads – 2GB is now 10GB (</a:t>
            </a:r>
            <a:r>
              <a:rPr lang="en-NZ" sz="3200" i="1" dirty="0"/>
              <a:t>but really..?</a:t>
            </a:r>
            <a:r>
              <a:rPr lang="en-NZ" sz="3200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– from a user’s point of view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522493" y="6305574"/>
            <a:ext cx="3734603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36" dirty="0"/>
              <a:t>See more @ </a:t>
            </a:r>
            <a:r>
              <a:rPr lang="en-NZ" sz="1836" dirty="0">
                <a:hlinkClick r:id="rId3"/>
              </a:rPr>
              <a:t>http://bit.ly/2933Tio</a:t>
            </a:r>
            <a:r>
              <a:rPr lang="en-NZ" sz="183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55554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109091"/>
          </a:xfrm>
        </p:spPr>
        <p:txBody>
          <a:bodyPr/>
          <a:lstStyle/>
          <a:p>
            <a:r>
              <a:rPr lang="en-NZ" dirty="0"/>
              <a:t>Compliance Centre – great for Information management</a:t>
            </a:r>
          </a:p>
          <a:p>
            <a:r>
              <a:rPr lang="en-US" dirty="0"/>
              <a:t>Mobile Collaboration Experience across any device</a:t>
            </a:r>
          </a:p>
          <a:p>
            <a:r>
              <a:rPr lang="en-NZ" dirty="0"/>
              <a:t>Durable Links – requires Office Online Server (aka Office Web Apps)</a:t>
            </a:r>
          </a:p>
          <a:p>
            <a:r>
              <a:rPr lang="en-NZ" dirty="0"/>
              <a:t>My Sites are now under a new brand "OneDrive for Business“</a:t>
            </a:r>
          </a:p>
          <a:p>
            <a:r>
              <a:rPr lang="en-US" dirty="0"/>
              <a:t>Project Server is now built in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8522493" y="6321941"/>
            <a:ext cx="3734603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36" dirty="0"/>
              <a:t>See more @ </a:t>
            </a:r>
            <a:r>
              <a:rPr lang="en-NZ" sz="1836" dirty="0">
                <a:hlinkClick r:id="rId2"/>
              </a:rPr>
              <a:t>http://bit.ly/2933Tio</a:t>
            </a:r>
            <a:r>
              <a:rPr lang="en-NZ" sz="183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5071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  <p:pic>
        <p:nvPicPr>
          <p:cNvPr id="2050" name="Picture 2" descr="Screenshot of the app launcher in SharePoint Server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1" y="549911"/>
            <a:ext cx="3905276" cy="288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56611" y="549911"/>
            <a:ext cx="1613404" cy="671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App Launcher</a:t>
            </a:r>
            <a:endParaRPr lang="en-NZ" sz="1836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384117" y="885811"/>
            <a:ext cx="1072494" cy="317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creenshot of a mobile view of a SharePoint Server 2016 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342" y="1992532"/>
            <a:ext cx="2907572" cy="48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03587" y="549911"/>
            <a:ext cx="1613404" cy="671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Mobile Device views</a:t>
            </a:r>
            <a:endParaRPr lang="en-NZ" sz="1836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370784" y="1203058"/>
            <a:ext cx="39505" cy="7671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://stefvanhooijdonk.azurewebsites.net/wp-content/uploads/2015/08/compliance-portal-2016-homep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48" y="2553450"/>
            <a:ext cx="5030666" cy="42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22617" y="4075993"/>
            <a:ext cx="1613404" cy="94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36" dirty="0"/>
              <a:t>Compliance Center Template</a:t>
            </a:r>
            <a:endParaRPr lang="en-NZ" sz="1836" dirty="0"/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 flipV="1">
            <a:off x="2236021" y="4546698"/>
            <a:ext cx="827426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063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 [Read-Only]" id="{28841E4C-3918-4368-B735-2FEE76A3D5D1}" vid="{2645CAE1-4F94-464F-93A7-E31E48A0E1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Microsoft_Ignite_2016_16x9_Template_draft</Template>
  <TotalTime>0</TotalTime>
  <Words>2765</Words>
  <Application>Microsoft Office PowerPoint</Application>
  <PresentationFormat>Custom</PresentationFormat>
  <Paragraphs>489</Paragraphs>
  <Slides>61</Slides>
  <Notes>20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Consolas</vt:lpstr>
      <vt:lpstr>Courier New</vt:lpstr>
      <vt:lpstr>Segoe UI</vt:lpstr>
      <vt:lpstr>Segoe UI Light</vt:lpstr>
      <vt:lpstr>Wingdings</vt:lpstr>
      <vt:lpstr>5-50002_Ignite_Breakout_Template</vt:lpstr>
      <vt:lpstr>Image</vt:lpstr>
      <vt:lpstr>Microsoft Ignite NZ</vt:lpstr>
      <vt:lpstr>Upgrade Planning for SharePoint 2016 and Hybrid Considerations</vt:lpstr>
      <vt:lpstr>Introduction</vt:lpstr>
      <vt:lpstr>Agenda</vt:lpstr>
      <vt:lpstr>What’s new for SharePoint 2016</vt:lpstr>
      <vt:lpstr>The Road to 2016</vt:lpstr>
      <vt:lpstr>What’s new – from a user’s point of view</vt:lpstr>
      <vt:lpstr>What’s new</vt:lpstr>
      <vt:lpstr>PowerPoint Presentation</vt:lpstr>
      <vt:lpstr>What’s new – but ‘dead’</vt:lpstr>
      <vt:lpstr>What’s new – Architect/Admin/Dev/Other</vt:lpstr>
      <vt:lpstr>What is ‘MinRole’?</vt:lpstr>
      <vt:lpstr>Why would you use MinRole?</vt:lpstr>
      <vt:lpstr>MinRole</vt:lpstr>
      <vt:lpstr>PowerPoint Presentation</vt:lpstr>
      <vt:lpstr>Requirements dictate your deployment</vt:lpstr>
      <vt:lpstr>PowerPoint Presentation</vt:lpstr>
      <vt:lpstr>Shared Mode with Feature Pack 1</vt:lpstr>
      <vt:lpstr>Challenges with MinRole</vt:lpstr>
      <vt:lpstr>What is MinRole good for?</vt:lpstr>
      <vt:lpstr>Distributed Cache</vt:lpstr>
      <vt:lpstr>Why is Distributed Cache important</vt:lpstr>
      <vt:lpstr>Why is this complicated?</vt:lpstr>
      <vt:lpstr>Ideal topology</vt:lpstr>
      <vt:lpstr>Key Points: If you follow a MinRole deployment</vt:lpstr>
      <vt:lpstr>Can I change later?</vt:lpstr>
      <vt:lpstr>Agenda</vt:lpstr>
      <vt:lpstr>Upgrade Planning</vt:lpstr>
      <vt:lpstr>Upgrading from 2007 to 2016 </vt:lpstr>
      <vt:lpstr>Going from SP2013 to SP2016</vt:lpstr>
      <vt:lpstr>Overall Process</vt:lpstr>
      <vt:lpstr>Plan and Audit</vt:lpstr>
      <vt:lpstr>Plan &amp; Audit</vt:lpstr>
      <vt:lpstr>Tools of the trade</vt:lpstr>
      <vt:lpstr>Post Audit Tasks</vt:lpstr>
      <vt:lpstr>Build your 2016 platform</vt:lpstr>
      <vt:lpstr>Key considerations</vt:lpstr>
      <vt:lpstr>Upgrade vs Migrate</vt:lpstr>
      <vt:lpstr>Plan to Migrate content</vt:lpstr>
      <vt:lpstr>The Upgrade Process</vt:lpstr>
      <vt:lpstr>Supported Databases </vt:lpstr>
      <vt:lpstr>My Sites and OneDrive for Business </vt:lpstr>
      <vt:lpstr>No more preupgradecheck  </vt:lpstr>
      <vt:lpstr>Quick Notes </vt:lpstr>
      <vt:lpstr>Office Web Apps/Office Online Server</vt:lpstr>
      <vt:lpstr>Authentication </vt:lpstr>
      <vt:lpstr>Create and convert a Classic Web Application</vt:lpstr>
      <vt:lpstr>Features and Solutions </vt:lpstr>
      <vt:lpstr>Upgrade a database </vt:lpstr>
      <vt:lpstr>Testing…</vt:lpstr>
      <vt:lpstr>Upgrading…</vt:lpstr>
      <vt:lpstr>Recap - Bring your Databases</vt:lpstr>
      <vt:lpstr>Troubleshooting </vt:lpstr>
      <vt:lpstr>Upgrade Process </vt:lpstr>
      <vt:lpstr>Patching Build to Build</vt:lpstr>
      <vt:lpstr>Hybrid</vt:lpstr>
      <vt:lpstr>Before you do Hybrid</vt:lpstr>
      <vt:lpstr>Hybrid deployments</vt:lpstr>
      <vt:lpstr>Resource Links</vt:lpstr>
      <vt:lpstr>Thanks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2016-07-14T12:34:12Z</dcterms:created>
  <dcterms:modified xsi:type="dcterms:W3CDTF">2016-10-25T04:32:54Z</dcterms:modified>
  <cp:category/>
</cp:coreProperties>
</file>