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29"/>
  </p:notesMasterIdLst>
  <p:handoutMasterIdLst>
    <p:handoutMasterId r:id="rId30"/>
  </p:handoutMasterIdLst>
  <p:sldIdLst>
    <p:sldId id="1408" r:id="rId2"/>
    <p:sldId id="1411" r:id="rId3"/>
    <p:sldId id="1420" r:id="rId4"/>
    <p:sldId id="1413" r:id="rId5"/>
    <p:sldId id="1414" r:id="rId6"/>
    <p:sldId id="1318" r:id="rId7"/>
    <p:sldId id="1416" r:id="rId8"/>
    <p:sldId id="1424" r:id="rId9"/>
    <p:sldId id="1425" r:id="rId10"/>
    <p:sldId id="1426" r:id="rId11"/>
    <p:sldId id="1418" r:id="rId12"/>
    <p:sldId id="1412" r:id="rId13"/>
    <p:sldId id="1429" r:id="rId14"/>
    <p:sldId id="1428" r:id="rId15"/>
    <p:sldId id="1430" r:id="rId16"/>
    <p:sldId id="1432" r:id="rId17"/>
    <p:sldId id="1433" r:id="rId18"/>
    <p:sldId id="1419" r:id="rId19"/>
    <p:sldId id="1434" r:id="rId20"/>
    <p:sldId id="1417" r:id="rId21"/>
    <p:sldId id="1435" r:id="rId22"/>
    <p:sldId id="1436" r:id="rId23"/>
    <p:sldId id="1421" r:id="rId24"/>
    <p:sldId id="1437" r:id="rId25"/>
    <p:sldId id="1438" r:id="rId26"/>
    <p:sldId id="1439" r:id="rId27"/>
    <p:sldId id="1326" r:id="rId2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420"/>
            <p14:sldId id="1413"/>
            <p14:sldId id="1414"/>
            <p14:sldId id="1318"/>
            <p14:sldId id="1416"/>
            <p14:sldId id="1424"/>
            <p14:sldId id="1425"/>
            <p14:sldId id="1426"/>
            <p14:sldId id="1418"/>
            <p14:sldId id="1412"/>
            <p14:sldId id="1429"/>
            <p14:sldId id="1428"/>
            <p14:sldId id="1430"/>
            <p14:sldId id="1432"/>
            <p14:sldId id="1433"/>
            <p14:sldId id="1419"/>
            <p14:sldId id="1434"/>
            <p14:sldId id="1417"/>
            <p14:sldId id="1435"/>
            <p14:sldId id="1436"/>
            <p14:sldId id="1421"/>
            <p14:sldId id="1437"/>
            <p14:sldId id="1438"/>
            <p14:sldId id="1439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505050"/>
    <a:srgbClr val="FFB900"/>
    <a:srgbClr val="292929"/>
    <a:srgbClr val="FFFFFF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71715" autoAdjust="0"/>
  </p:normalViewPr>
  <p:slideViewPr>
    <p:cSldViewPr>
      <p:cViewPr varScale="1">
        <p:scale>
          <a:sx n="75" d="100"/>
          <a:sy n="75" d="100"/>
        </p:scale>
        <p:origin x="84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10/28/2016 1:00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2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4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10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68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00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31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86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11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70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46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0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92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40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2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25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21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47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64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97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10/28/2016 1:00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2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4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4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32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98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1:00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5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945186" cy="5170646"/>
          </a:xfrm>
        </p:spPr>
        <p:txBody>
          <a:bodyPr vert="horz" wrap="square" lIns="146304" tIns="91440" rIns="146304" bIns="91440" rtlCol="0">
            <a:spAutoFit/>
          </a:bodyPr>
          <a:lstStyle/>
          <a:p>
            <a:pPr>
              <a:spcBef>
                <a:spcPct val="20000"/>
              </a:spcBef>
              <a:buSzPct val="90000"/>
              <a:buFont typeface="Arial" pitchFamily="34" charset="0"/>
            </a:pP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Partner Led Engagement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High Staff Turnover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Unclear Requirements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	</a:t>
            </a:r>
            <a:r>
              <a:rPr lang="en-US" sz="3600" spc="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You want what when??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endParaRPr lang="en-NZ" sz="4000" spc="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cs typeface="+mn-cs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262778"/>
            <a:ext cx="6216650" cy="64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31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and Design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62989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945186" cy="1292662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pPr>
              <a:spcBef>
                <a:spcPct val="20000"/>
              </a:spcBef>
              <a:buSzPct val="90000"/>
              <a:buFont typeface="Arial" pitchFamily="34" charset="0"/>
            </a:pP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Like For Like Deployment?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endParaRPr lang="en-US" sz="4000" spc="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cs typeface="+mn-cs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86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945186" cy="3508653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pPr>
              <a:spcBef>
                <a:spcPct val="20000"/>
              </a:spcBef>
              <a:buSzPct val="90000"/>
              <a:buFont typeface="Arial" pitchFamily="34" charset="0"/>
            </a:pP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Like For Like Deployment?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Existing Lync 2013 IM&amp;P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endParaRPr lang="en-US" sz="4000" spc="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cs typeface="+mn-cs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45" y="395484"/>
            <a:ext cx="5724410" cy="292710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45" y="3275804"/>
            <a:ext cx="5724410" cy="31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400918"/>
            <a:ext cx="5945186" cy="6832640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pPr>
              <a:spcBef>
                <a:spcPct val="20000"/>
              </a:spcBef>
              <a:buSzPct val="90000"/>
              <a:buFont typeface="Arial" pitchFamily="34" charset="0"/>
            </a:pP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Like For Like Deployment?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Existing Lync 2013 IM&amp;P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Aging Cisco Infrastructure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ISDN Lines In Several Regions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Analogue Devices Everywhere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endParaRPr lang="en-US" sz="4000" spc="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cs typeface="+mn-cs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45" y="0"/>
            <a:ext cx="5724410" cy="6992587"/>
          </a:xfrm>
        </p:spPr>
      </p:pic>
    </p:spTree>
    <p:extLst>
      <p:ext uri="{BB962C8B-B14F-4D97-AF65-F5344CB8AC3E}">
        <p14:creationId xmlns:p14="http://schemas.microsoft.com/office/powerpoint/2010/main" val="40210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328910"/>
            <a:ext cx="5945186" cy="2954655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pPr>
              <a:spcBef>
                <a:spcPct val="20000"/>
              </a:spcBef>
              <a:buSzPct val="90000"/>
              <a:buFont typeface="Arial" pitchFamily="34" charset="0"/>
            </a:pP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Coexistence…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Bridging the Gap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endParaRPr lang="en-US" sz="4000" spc="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cs typeface="+mn-cs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45" y="0"/>
            <a:ext cx="5724410" cy="6992587"/>
          </a:xfrm>
        </p:spPr>
      </p:pic>
    </p:spTree>
    <p:extLst>
      <p:ext uri="{BB962C8B-B14F-4D97-AF65-F5344CB8AC3E}">
        <p14:creationId xmlns:p14="http://schemas.microsoft.com/office/powerpoint/2010/main" val="23883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328910"/>
            <a:ext cx="5945186" cy="738664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pPr>
              <a:spcBef>
                <a:spcPct val="20000"/>
              </a:spcBef>
              <a:buSzPct val="90000"/>
              <a:buFont typeface="Arial" pitchFamily="34" charset="0"/>
            </a:pP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Coexistence?</a:t>
            </a:r>
            <a:endParaRPr lang="en-US" sz="4000" spc="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cs typeface="+mn-cs"/>
            </a:endParaRPr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897757" y="976982"/>
            <a:ext cx="10076574" cy="586447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8214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328910"/>
            <a:ext cx="5945186" cy="738664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pPr>
              <a:spcBef>
                <a:spcPct val="20000"/>
              </a:spcBef>
              <a:buSzPct val="90000"/>
              <a:buFont typeface="Arial" pitchFamily="34" charset="0"/>
            </a:pP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Coexistence!</a:t>
            </a:r>
            <a:endParaRPr lang="en-US" sz="4000" spc="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cs typeface="+mn-cs"/>
            </a:endParaRPr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28150" y="1913086"/>
            <a:ext cx="11646181" cy="351811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6318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1828773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415772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r>
              <a:rPr lang="en-US" dirty="0">
                <a:solidFill>
                  <a:srgbClr val="D83B01"/>
                </a:solidFill>
              </a:rPr>
              <a:t>Changing Requirements</a:t>
            </a:r>
          </a:p>
          <a:p>
            <a:r>
              <a:rPr lang="en-US" dirty="0">
                <a:solidFill>
                  <a:srgbClr val="D83B01"/>
                </a:solidFill>
              </a:rPr>
              <a:t>Scope Creep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Phase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1" y="3065214"/>
            <a:ext cx="5147378" cy="288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08" y="-1"/>
            <a:ext cx="4663017" cy="69945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6074221" y="3785294"/>
            <a:ext cx="1440160" cy="1368152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NZ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47339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pPr algn="ctr"/>
            <a:r>
              <a:rPr lang="en-NZ" sz="4800" dirty="0"/>
              <a:t>Voice Migrations keeping you up at night?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Keith Copeland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M247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r>
              <a:rPr lang="en-US" dirty="0">
                <a:solidFill>
                  <a:srgbClr val="D83B01"/>
                </a:solidFill>
              </a:rPr>
              <a:t>Partner of a Partner</a:t>
            </a:r>
          </a:p>
          <a:p>
            <a:r>
              <a:rPr lang="en-US" dirty="0">
                <a:solidFill>
                  <a:srgbClr val="D83B01"/>
                </a:solidFill>
              </a:rPr>
              <a:t>Microsoft Native Integration</a:t>
            </a:r>
          </a:p>
          <a:p>
            <a:r>
              <a:rPr lang="en-US" dirty="0">
                <a:solidFill>
                  <a:srgbClr val="D83B01"/>
                </a:solidFill>
              </a:rPr>
              <a:t>Security Team Engagement</a:t>
            </a:r>
          </a:p>
          <a:p>
            <a:endParaRPr lang="en-US" b="1" dirty="0">
              <a:solidFill>
                <a:srgbClr val="D83B01"/>
              </a:solidFill>
            </a:endParaRPr>
          </a:p>
          <a:p>
            <a:r>
              <a:rPr lang="en-US" b="1" dirty="0">
                <a:solidFill>
                  <a:srgbClr val="D83B01"/>
                </a:solidFill>
              </a:rPr>
              <a:t>Trust your Partner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Phase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359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and Migration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636226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r>
              <a:rPr lang="en-US" dirty="0">
                <a:solidFill>
                  <a:srgbClr val="D83B01"/>
                </a:solidFill>
              </a:rPr>
              <a:t>Reduce, Reuse, Recycle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and Migration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65" y="1179383"/>
            <a:ext cx="5360350" cy="50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66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8832670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Project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694037"/>
            <a:ext cx="5486399" cy="3459409"/>
          </a:xfrm>
        </p:spPr>
        <p:txBody>
          <a:bodyPr/>
          <a:lstStyle/>
          <a:p>
            <a:r>
              <a:rPr lang="en-US" dirty="0"/>
              <a:t>2,500 Users Migrated onto EV</a:t>
            </a:r>
          </a:p>
          <a:p>
            <a:endParaRPr lang="en-US" dirty="0"/>
          </a:p>
          <a:p>
            <a:r>
              <a:rPr lang="en-US" dirty="0"/>
              <a:t>35 Sites Migrated</a:t>
            </a:r>
          </a:p>
          <a:p>
            <a:endParaRPr lang="en-US" dirty="0"/>
          </a:p>
          <a:p>
            <a:r>
              <a:rPr lang="en-US" dirty="0"/>
              <a:t>Federation with multiple Agencies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675439" y="1694037"/>
            <a:ext cx="5486399" cy="3016210"/>
          </a:xfrm>
        </p:spPr>
        <p:txBody>
          <a:bodyPr/>
          <a:lstStyle/>
          <a:p>
            <a:r>
              <a:rPr lang="en-US" dirty="0"/>
              <a:t>Contact Centre Integration</a:t>
            </a:r>
          </a:p>
          <a:p>
            <a:endParaRPr lang="en-US" dirty="0"/>
          </a:p>
          <a:p>
            <a:r>
              <a:rPr lang="en-US" dirty="0"/>
              <a:t>Re-Use of Analogue Devices</a:t>
            </a:r>
          </a:p>
          <a:p>
            <a:endParaRPr lang="en-US" dirty="0"/>
          </a:p>
          <a:p>
            <a:r>
              <a:rPr lang="en-US" dirty="0"/>
              <a:t>Cisco has been removed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85190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your team	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3205530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3564053"/>
          </a:xfrm>
        </p:spPr>
        <p:txBody>
          <a:bodyPr/>
          <a:lstStyle/>
          <a:p>
            <a:r>
              <a:rPr lang="en-US" dirty="0"/>
              <a:t>Q&amp;A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dirty="0"/>
              <a:t>keith.copeland@ucfx.com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0960994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The Engagement</a:t>
            </a:r>
          </a:p>
        </p:txBody>
      </p:sp>
    </p:spTree>
    <p:extLst>
      <p:ext uri="{BB962C8B-B14F-4D97-AF65-F5344CB8AC3E}">
        <p14:creationId xmlns:p14="http://schemas.microsoft.com/office/powerpoint/2010/main" val="37026136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Engagement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00" y="2057102"/>
            <a:ext cx="2592288" cy="3751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2" y="2067464"/>
            <a:ext cx="3260521" cy="3751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89" y="2057102"/>
            <a:ext cx="2492585" cy="375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Your Team	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884816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769989"/>
          </a:xfrm>
        </p:spPr>
        <p:txBody>
          <a:bodyPr/>
          <a:lstStyle/>
          <a:p>
            <a:pPr lvl="0"/>
            <a:r>
              <a:rPr lang="en-US" dirty="0"/>
              <a:t>Through Discovery</a:t>
            </a:r>
            <a:endParaRPr lang="en-NZ" dirty="0"/>
          </a:p>
          <a:p>
            <a:pPr lvl="0"/>
            <a:r>
              <a:rPr lang="en-US" dirty="0"/>
              <a:t>Through Communications</a:t>
            </a:r>
            <a:endParaRPr lang="en-NZ" dirty="0"/>
          </a:p>
          <a:p>
            <a:pPr lvl="0"/>
            <a:r>
              <a:rPr lang="en-US" dirty="0"/>
              <a:t>With the Right Tools</a:t>
            </a:r>
            <a:endParaRPr lang="en-NZ" dirty="0"/>
          </a:p>
          <a:p>
            <a:pPr lvl="0"/>
            <a:r>
              <a:rPr lang="en-US" dirty="0"/>
              <a:t>With the Right Skillsets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Your Team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58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First Challenges</a:t>
            </a:r>
          </a:p>
        </p:txBody>
      </p:sp>
    </p:spTree>
    <p:extLst>
      <p:ext uri="{BB962C8B-B14F-4D97-AF65-F5344CB8AC3E}">
        <p14:creationId xmlns:p14="http://schemas.microsoft.com/office/powerpoint/2010/main" val="28231665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945186" cy="2400657"/>
          </a:xfrm>
        </p:spPr>
        <p:txBody>
          <a:bodyPr vert="horz" wrap="square" lIns="146304" tIns="91440" rIns="146304" bIns="91440" rtlCol="0">
            <a:spAutoFit/>
          </a:bodyPr>
          <a:lstStyle/>
          <a:p>
            <a:pPr>
              <a:spcBef>
                <a:spcPct val="20000"/>
              </a:spcBef>
              <a:buSzPct val="90000"/>
              <a:buFont typeface="Arial" pitchFamily="34" charset="0"/>
            </a:pP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Partner Led Engagement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	</a:t>
            </a:r>
            <a:r>
              <a:rPr lang="en-US" sz="3600" spc="0" dirty="0">
                <a:latin typeface="+mn-lt"/>
                <a:cs typeface="+mn-cs"/>
              </a:rPr>
              <a:t>Building the team…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endParaRPr lang="en-NZ" sz="4000" spc="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cs typeface="+mn-cs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844" r="1684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9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945186" cy="3508653"/>
          </a:xfrm>
        </p:spPr>
        <p:txBody>
          <a:bodyPr vert="horz" wrap="square" lIns="146304" tIns="91440" rIns="146304" bIns="91440" rtlCol="0">
            <a:spAutoFit/>
          </a:bodyPr>
          <a:lstStyle/>
          <a:p>
            <a:pPr>
              <a:spcBef>
                <a:spcPct val="20000"/>
              </a:spcBef>
              <a:buSzPct val="90000"/>
              <a:buFont typeface="Arial" pitchFamily="34" charset="0"/>
            </a:pP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Partner Led Engagement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High Staff Turnover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	</a:t>
            </a:r>
            <a:r>
              <a:rPr lang="en-US" sz="3600" spc="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Who took notes??</a:t>
            </a:r>
            <a:br>
              <a:rPr lang="en-US" sz="4000" spc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</a:br>
            <a:endParaRPr lang="en-NZ" sz="4000" spc="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cs typeface="+mn-cs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r="53657"/>
          <a:stretch/>
        </p:blipFill>
        <p:spPr>
          <a:xfrm>
            <a:off x="6192000" y="0"/>
            <a:ext cx="6216650" cy="6992587"/>
          </a:xfrm>
        </p:spPr>
      </p:pic>
    </p:spTree>
    <p:extLst>
      <p:ext uri="{BB962C8B-B14F-4D97-AF65-F5344CB8AC3E}">
        <p14:creationId xmlns:p14="http://schemas.microsoft.com/office/powerpoint/2010/main" val="3822926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9C634D-17C6-4E3B-B4D1-640D908B511A}">
  <we:reference id="wa104178141" version="3.0.1.9" store="en-US" storeType="OMEX"/>
  <we:alternateReferences>
    <we:reference id="WA104178141" version="3.0.1.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994</Words>
  <Application>Microsoft Office PowerPoint</Application>
  <PresentationFormat>Custom</PresentationFormat>
  <Paragraphs>147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Image</vt:lpstr>
      <vt:lpstr>Microsoft Ignite NZ</vt:lpstr>
      <vt:lpstr>Voice Migrations keeping you up at night?</vt:lpstr>
      <vt:lpstr>The Engagement</vt:lpstr>
      <vt:lpstr>The Engagement</vt:lpstr>
      <vt:lpstr>Trust Your Team </vt:lpstr>
      <vt:lpstr>Trust Your Team</vt:lpstr>
      <vt:lpstr>First Challenges</vt:lpstr>
      <vt:lpstr>Partner Led Engagement   Building the team… </vt:lpstr>
      <vt:lpstr>Partner Led Engagement  High Staff Turnover   Who took notes?? </vt:lpstr>
      <vt:lpstr>Partner Led Engagement  High Staff Turnover  Unclear Requirements   You want what when??  </vt:lpstr>
      <vt:lpstr>Discovery and Design</vt:lpstr>
      <vt:lpstr>Like For Like Deployment? </vt:lpstr>
      <vt:lpstr>Like For Like Deployment?  Existing Lync 2013 IM&amp;P   </vt:lpstr>
      <vt:lpstr>Like For Like Deployment?  Existing Lync 2013 IM&amp;P  Aging Cisco Infrastructure  ISDN Lines In Several Regions  Analogue Devices Everywhere </vt:lpstr>
      <vt:lpstr>Coexistence…  Bridging the Gap  </vt:lpstr>
      <vt:lpstr>Coexistence?</vt:lpstr>
      <vt:lpstr>Coexistence!</vt:lpstr>
      <vt:lpstr>Deployment</vt:lpstr>
      <vt:lpstr>Deployment Phase</vt:lpstr>
      <vt:lpstr>Deployment Phase</vt:lpstr>
      <vt:lpstr>Transition and Migration</vt:lpstr>
      <vt:lpstr>Transition and Migration</vt:lpstr>
      <vt:lpstr>Wins</vt:lpstr>
      <vt:lpstr>Successful Project</vt:lpstr>
      <vt:lpstr>Trust your team </vt:lpstr>
      <vt:lpstr>Q&amp;A   keith.copeland@ucfx.com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Ignite NZ</dc:title>
  <dc:subject/>
  <dc:creator/>
  <cp:keywords/>
  <dc:description/>
  <cp:lastModifiedBy/>
  <cp:revision>3</cp:revision>
  <dcterms:created xsi:type="dcterms:W3CDTF">2016-07-14T12:34:12Z</dcterms:created>
  <dcterms:modified xsi:type="dcterms:W3CDTF">2016-10-28T00:02:23Z</dcterms:modified>
  <cp:category/>
</cp:coreProperties>
</file>