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40"/>
  </p:notesMasterIdLst>
  <p:handoutMasterIdLst>
    <p:handoutMasterId r:id="rId41"/>
  </p:handoutMasterIdLst>
  <p:sldIdLst>
    <p:sldId id="1408" r:id="rId2"/>
    <p:sldId id="1411" r:id="rId3"/>
    <p:sldId id="1454" r:id="rId4"/>
    <p:sldId id="1377" r:id="rId5"/>
    <p:sldId id="1413" r:id="rId6"/>
    <p:sldId id="1370" r:id="rId7"/>
    <p:sldId id="1429" r:id="rId8"/>
    <p:sldId id="1430" r:id="rId9"/>
    <p:sldId id="1431" r:id="rId10"/>
    <p:sldId id="1433" r:id="rId11"/>
    <p:sldId id="1432" r:id="rId12"/>
    <p:sldId id="1412" r:id="rId13"/>
    <p:sldId id="1365" r:id="rId14"/>
    <p:sldId id="1452" r:id="rId15"/>
    <p:sldId id="1462" r:id="rId16"/>
    <p:sldId id="1456" r:id="rId17"/>
    <p:sldId id="1455" r:id="rId18"/>
    <p:sldId id="1468" r:id="rId19"/>
    <p:sldId id="1436" r:id="rId20"/>
    <p:sldId id="1437" r:id="rId21"/>
    <p:sldId id="1453" r:id="rId22"/>
    <p:sldId id="1449" r:id="rId23"/>
    <p:sldId id="1445" r:id="rId24"/>
    <p:sldId id="1438" r:id="rId25"/>
    <p:sldId id="1439" r:id="rId26"/>
    <p:sldId id="1440" r:id="rId27"/>
    <p:sldId id="1441" r:id="rId28"/>
    <p:sldId id="1443" r:id="rId29"/>
    <p:sldId id="1446" r:id="rId30"/>
    <p:sldId id="1459" r:id="rId31"/>
    <p:sldId id="1469" r:id="rId32"/>
    <p:sldId id="1458" r:id="rId33"/>
    <p:sldId id="1465" r:id="rId34"/>
    <p:sldId id="1457" r:id="rId35"/>
    <p:sldId id="1442" r:id="rId36"/>
    <p:sldId id="1466" r:id="rId37"/>
    <p:sldId id="1467" r:id="rId38"/>
    <p:sldId id="1326" r:id="rId3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54"/>
            <p14:sldId id="1377"/>
            <p14:sldId id="1413"/>
            <p14:sldId id="1370"/>
            <p14:sldId id="1429"/>
            <p14:sldId id="1430"/>
            <p14:sldId id="1431"/>
            <p14:sldId id="1433"/>
            <p14:sldId id="1432"/>
            <p14:sldId id="1412"/>
            <p14:sldId id="1365"/>
            <p14:sldId id="1452"/>
            <p14:sldId id="1462"/>
            <p14:sldId id="1456"/>
            <p14:sldId id="1455"/>
            <p14:sldId id="1468"/>
            <p14:sldId id="1436"/>
            <p14:sldId id="1437"/>
            <p14:sldId id="1453"/>
          </p14:sldIdLst>
        </p14:section>
        <p14:section name="Untitled Section" id="{28647016-BE37-459C-B855-F78B21B1ADF6}">
          <p14:sldIdLst>
            <p14:sldId id="1449"/>
            <p14:sldId id="1445"/>
            <p14:sldId id="1438"/>
            <p14:sldId id="1439"/>
            <p14:sldId id="1440"/>
            <p14:sldId id="1441"/>
            <p14:sldId id="1443"/>
            <p14:sldId id="1446"/>
            <p14:sldId id="1459"/>
            <p14:sldId id="1469"/>
            <p14:sldId id="1458"/>
            <p14:sldId id="1465"/>
            <p14:sldId id="1457"/>
            <p14:sldId id="1442"/>
            <p14:sldId id="1466"/>
            <p14:sldId id="1467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505050"/>
    <a:srgbClr val="D83B01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60656" autoAdjust="0"/>
  </p:normalViewPr>
  <p:slideViewPr>
    <p:cSldViewPr>
      <p:cViewPr varScale="1">
        <p:scale>
          <a:sx n="63" d="100"/>
          <a:sy n="63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10/28/2016 12:58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06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8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8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8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9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8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27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6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1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1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2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5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2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0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5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88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7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1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47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58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6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35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47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99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10/28/2016 12:58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3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7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2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12:58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5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 found my strengths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110630"/>
          </a:xfrm>
        </p:spPr>
        <p:txBody>
          <a:bodyPr/>
          <a:lstStyle/>
          <a:p>
            <a:r>
              <a:rPr lang="en-NZ" dirty="0" err="1"/>
              <a:t>me.Strengths</a:t>
            </a:r>
            <a:r>
              <a:rPr lang="en-NZ" dirty="0"/>
              <a:t> = new [] {</a:t>
            </a:r>
          </a:p>
          <a:p>
            <a:r>
              <a:rPr lang="en-NZ" dirty="0"/>
              <a:t>	“People leadership”,</a:t>
            </a:r>
          </a:p>
          <a:p>
            <a:r>
              <a:rPr lang="en-NZ" dirty="0"/>
              <a:t>	“Mentoring”,</a:t>
            </a:r>
          </a:p>
          <a:p>
            <a:r>
              <a:rPr lang="en-NZ" dirty="0"/>
              <a:t>	“Communication”</a:t>
            </a:r>
          </a:p>
          <a:p>
            <a:r>
              <a:rPr lang="en-NZ" dirty="0"/>
              <a:t>}</a:t>
            </a:r>
          </a:p>
          <a:p>
            <a:r>
              <a:rPr lang="en-NZ" dirty="0" err="1"/>
              <a:t>me.Weaknesses</a:t>
            </a:r>
            <a:r>
              <a:rPr lang="en-NZ" dirty="0"/>
              <a:t> = new [] {</a:t>
            </a:r>
          </a:p>
          <a:p>
            <a:r>
              <a:rPr lang="en-NZ" dirty="0"/>
              <a:t>	“Caring about the .NET compilers latest bug”,</a:t>
            </a:r>
          </a:p>
          <a:p>
            <a:r>
              <a:rPr lang="en-NZ" dirty="0"/>
              <a:t>	“Debating tabs vs spaces”</a:t>
            </a:r>
          </a:p>
          <a:p>
            <a:r>
              <a:rPr lang="en-N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16875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Nek minute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110630"/>
          </a:xfrm>
        </p:spPr>
        <p:txBody>
          <a:bodyPr/>
          <a:lstStyle/>
          <a:p>
            <a:r>
              <a:rPr lang="en-NZ" dirty="0" err="1"/>
              <a:t>me.DirectReports.Count</a:t>
            </a:r>
            <a:r>
              <a:rPr lang="en-NZ" dirty="0"/>
              <a:t> = 10;</a:t>
            </a:r>
          </a:p>
          <a:p>
            <a:r>
              <a:rPr lang="en-NZ" dirty="0" err="1"/>
              <a:t>me.WiderTeam.Count</a:t>
            </a:r>
            <a:r>
              <a:rPr lang="en-NZ" dirty="0"/>
              <a:t> = 50;</a:t>
            </a:r>
          </a:p>
          <a:p>
            <a:endParaRPr lang="en-NZ" dirty="0"/>
          </a:p>
          <a:p>
            <a:r>
              <a:rPr lang="en-NZ" dirty="0" err="1"/>
              <a:t>me.Responsibilities</a:t>
            </a:r>
            <a:r>
              <a:rPr lang="en-NZ" dirty="0"/>
              <a:t> = new [] {</a:t>
            </a:r>
          </a:p>
          <a:p>
            <a:r>
              <a:rPr lang="en-NZ" dirty="0"/>
              <a:t>	“Technical Quality”,</a:t>
            </a:r>
          </a:p>
          <a:p>
            <a:r>
              <a:rPr lang="en-NZ" dirty="0"/>
              <a:t>	“Technical Roadmap”,</a:t>
            </a:r>
          </a:p>
          <a:p>
            <a:r>
              <a:rPr lang="en-NZ" dirty="0"/>
              <a:t>	“People Leadership”,</a:t>
            </a:r>
          </a:p>
          <a:p>
            <a:r>
              <a:rPr lang="en-NZ" dirty="0"/>
              <a:t>	“Team health”</a:t>
            </a:r>
          </a:p>
          <a:p>
            <a:r>
              <a:rPr lang="en-N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89296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Track record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78204"/>
          </a:xfrm>
        </p:spPr>
        <p:txBody>
          <a:bodyPr/>
          <a:lstStyle/>
          <a:p>
            <a:r>
              <a:rPr lang="en-NZ" dirty="0"/>
              <a:t>Developer</a:t>
            </a:r>
          </a:p>
          <a:p>
            <a:r>
              <a:rPr lang="en-NZ" dirty="0"/>
              <a:t>Developer + Technical Leadership</a:t>
            </a:r>
          </a:p>
          <a:p>
            <a:r>
              <a:rPr lang="en-NZ" dirty="0"/>
              <a:t>Developer + Work Prioritisation</a:t>
            </a:r>
          </a:p>
          <a:p>
            <a:r>
              <a:rPr lang="en-NZ" dirty="0"/>
              <a:t>Developer + People Management</a:t>
            </a:r>
          </a:p>
          <a:p>
            <a:r>
              <a:rPr lang="en-NZ" dirty="0"/>
              <a:t>Technical Leadership + Project Planning + Architecture</a:t>
            </a:r>
          </a:p>
          <a:p>
            <a:r>
              <a:rPr lang="en-NZ" dirty="0">
                <a:solidFill>
                  <a:srgbClr val="FFB900"/>
                </a:solidFill>
              </a:rPr>
              <a:t>ex-Developer + People Management + Project Planning + Architecture + Technical Leadership</a:t>
            </a:r>
          </a:p>
        </p:txBody>
      </p:sp>
    </p:spTree>
    <p:extLst>
      <p:ext uri="{BB962C8B-B14F-4D97-AF65-F5344CB8AC3E}">
        <p14:creationId xmlns:p14="http://schemas.microsoft.com/office/powerpoint/2010/main" val="13475297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sz="7200" dirty="0"/>
              <a:t>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36907099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Careers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993401"/>
          </a:xfrm>
        </p:spPr>
        <p:txBody>
          <a:bodyPr/>
          <a:lstStyle/>
          <a:p>
            <a:r>
              <a:rPr lang="en-NZ" dirty="0"/>
              <a:t>Select Count(*)</a:t>
            </a:r>
          </a:p>
          <a:p>
            <a:r>
              <a:rPr lang="en-NZ" dirty="0"/>
              <a:t>From People</a:t>
            </a:r>
          </a:p>
          <a:p>
            <a:r>
              <a:rPr lang="en-NZ" dirty="0"/>
              <a:t>Where </a:t>
            </a:r>
            <a:r>
              <a:rPr lang="en-NZ" dirty="0" err="1"/>
              <a:t>CareerPlan</a:t>
            </a:r>
            <a:r>
              <a:rPr lang="en-NZ" dirty="0"/>
              <a:t> = null</a:t>
            </a:r>
          </a:p>
          <a:p>
            <a:r>
              <a:rPr lang="en-NZ" i="1" dirty="0">
                <a:solidFill>
                  <a:schemeClr val="tx1"/>
                </a:solidFill>
              </a:rPr>
              <a:t>100,000 results returned*</a:t>
            </a:r>
          </a:p>
          <a:p>
            <a:endParaRPr lang="en-NZ" i="1" dirty="0">
              <a:solidFill>
                <a:schemeClr val="tx1"/>
              </a:solidFill>
            </a:endParaRPr>
          </a:p>
          <a:p>
            <a:r>
              <a:rPr lang="en-NZ" dirty="0" err="1"/>
              <a:t>Networking.Natural</a:t>
            </a:r>
            <a:r>
              <a:rPr lang="en-NZ" dirty="0"/>
              <a:t> &gt; </a:t>
            </a:r>
            <a:r>
              <a:rPr lang="en-NZ" dirty="0" err="1"/>
              <a:t>Networking.Forced</a:t>
            </a:r>
            <a:endParaRPr lang="en-NZ" dirty="0"/>
          </a:p>
          <a:p>
            <a:endParaRPr lang="en-NZ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3337" y="6233566"/>
            <a:ext cx="460851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 Completely made up number</a:t>
            </a:r>
          </a:p>
        </p:txBody>
      </p:sp>
    </p:spTree>
    <p:extLst>
      <p:ext uri="{BB962C8B-B14F-4D97-AF65-F5344CB8AC3E}">
        <p14:creationId xmlns:p14="http://schemas.microsoft.com/office/powerpoint/2010/main" val="11503459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891835"/>
          </a:xfrm>
        </p:spPr>
        <p:txBody>
          <a:bodyPr/>
          <a:lstStyle/>
          <a:p>
            <a:r>
              <a:rPr lang="en-NZ" dirty="0"/>
              <a:t>if (</a:t>
            </a:r>
          </a:p>
          <a:p>
            <a:r>
              <a:rPr lang="en-NZ" dirty="0"/>
              <a:t>	</a:t>
            </a:r>
            <a:r>
              <a:rPr lang="en-NZ" dirty="0" err="1"/>
              <a:t>developer.HasAwesomePeopleSkills</a:t>
            </a:r>
            <a:r>
              <a:rPr lang="en-NZ" dirty="0"/>
              <a:t> &amp;&amp; 	</a:t>
            </a:r>
            <a:r>
              <a:rPr lang="en-NZ" dirty="0" err="1"/>
              <a:t>developer.HasAwesomeTechnicalSkills</a:t>
            </a:r>
            <a:endParaRPr lang="en-NZ" dirty="0"/>
          </a:p>
          <a:p>
            <a:r>
              <a:rPr lang="en-NZ" dirty="0"/>
              <a:t>	)</a:t>
            </a:r>
          </a:p>
          <a:p>
            <a:r>
              <a:rPr lang="en-NZ" dirty="0"/>
              <a:t>{</a:t>
            </a:r>
          </a:p>
          <a:p>
            <a:r>
              <a:rPr lang="en-NZ" dirty="0"/>
              <a:t>	reply(“Look Jim, we found a Unicorn!”)</a:t>
            </a:r>
          </a:p>
          <a:p>
            <a:r>
              <a:rPr lang="en-N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46022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Limitations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552015"/>
          </a:xfrm>
        </p:spPr>
        <p:txBody>
          <a:bodyPr/>
          <a:lstStyle/>
          <a:p>
            <a:r>
              <a:rPr lang="en-NZ" dirty="0"/>
              <a:t>if (</a:t>
            </a:r>
            <a:r>
              <a:rPr lang="en-NZ" dirty="0" err="1"/>
              <a:t>ViewedAsSuccessful</a:t>
            </a:r>
            <a:r>
              <a:rPr lang="en-NZ" dirty="0"/>
              <a:t>){</a:t>
            </a:r>
          </a:p>
          <a:p>
            <a:r>
              <a:rPr lang="en-NZ" dirty="0"/>
              <a:t>	</a:t>
            </a:r>
            <a:r>
              <a:rPr lang="en-NZ" dirty="0" err="1"/>
              <a:t>you.Problems</a:t>
            </a:r>
            <a:r>
              <a:rPr lang="en-NZ" dirty="0"/>
              <a:t> += </a:t>
            </a:r>
            <a:r>
              <a:rPr lang="en-NZ" dirty="0" err="1"/>
              <a:t>otherPeople.Problems</a:t>
            </a:r>
            <a:r>
              <a:rPr lang="en-NZ" dirty="0"/>
              <a:t>;</a:t>
            </a:r>
          </a:p>
          <a:p>
            <a:r>
              <a:rPr lang="en-NZ" dirty="0"/>
              <a:t>}</a:t>
            </a:r>
          </a:p>
          <a:p>
            <a:endParaRPr lang="en-NZ" dirty="0"/>
          </a:p>
          <a:p>
            <a:r>
              <a:rPr lang="en-NZ" dirty="0"/>
              <a:t>void </a:t>
            </a:r>
            <a:r>
              <a:rPr lang="en-NZ" dirty="0" err="1"/>
              <a:t>BeAllTheThings</a:t>
            </a:r>
            <a:r>
              <a:rPr lang="en-NZ" dirty="0"/>
              <a:t>{</a:t>
            </a:r>
          </a:p>
          <a:p>
            <a:r>
              <a:rPr lang="en-NZ" dirty="0"/>
              <a:t>	throw new </a:t>
            </a:r>
            <a:r>
              <a:rPr lang="en-NZ" dirty="0" err="1"/>
              <a:t>NotPossibleException</a:t>
            </a:r>
            <a:r>
              <a:rPr lang="en-NZ" dirty="0"/>
              <a:t>();</a:t>
            </a:r>
          </a:p>
          <a:p>
            <a:r>
              <a:rPr lang="en-NZ" dirty="0"/>
              <a:t>}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14285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It’s okay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552015"/>
          </a:xfrm>
        </p:spPr>
        <p:txBody>
          <a:bodyPr/>
          <a:lstStyle/>
          <a:p>
            <a:endParaRPr lang="en-NZ" dirty="0"/>
          </a:p>
          <a:p>
            <a:r>
              <a:rPr lang="en-NZ" dirty="0"/>
              <a:t>if (Remove(</a:t>
            </a:r>
            <a:r>
              <a:rPr lang="en-NZ" dirty="0" err="1"/>
              <a:t>Activity.Coding</a:t>
            </a:r>
            <a:r>
              <a:rPr lang="en-NZ" dirty="0"/>
              <a:t>))</a:t>
            </a:r>
          </a:p>
          <a:p>
            <a:r>
              <a:rPr lang="en-NZ" dirty="0"/>
              <a:t>{</a:t>
            </a:r>
          </a:p>
          <a:p>
            <a:r>
              <a:rPr lang="en-NZ" dirty="0"/>
              <a:t>	</a:t>
            </a:r>
            <a:r>
              <a:rPr lang="en-NZ" dirty="0" err="1"/>
              <a:t>WorldEnding</a:t>
            </a:r>
            <a:r>
              <a:rPr lang="en-NZ" dirty="0"/>
              <a:t> = false;</a:t>
            </a:r>
          </a:p>
          <a:p>
            <a:r>
              <a:rPr lang="en-NZ" dirty="0"/>
              <a:t>	</a:t>
            </a:r>
            <a:r>
              <a:rPr lang="en-NZ" dirty="0" err="1"/>
              <a:t>ValueAdd</a:t>
            </a:r>
            <a:r>
              <a:rPr lang="en-NZ" dirty="0"/>
              <a:t> = true;</a:t>
            </a:r>
          </a:p>
          <a:p>
            <a:r>
              <a:rPr lang="en-NZ" dirty="0"/>
              <a:t>	</a:t>
            </a:r>
            <a:r>
              <a:rPr lang="en-NZ" dirty="0" err="1"/>
              <a:t>HappinessQuotient</a:t>
            </a:r>
            <a:r>
              <a:rPr lang="en-NZ" dirty="0"/>
              <a:t> = </a:t>
            </a:r>
            <a:r>
              <a:rPr lang="en-NZ" dirty="0" err="1"/>
              <a:t>MaxValue</a:t>
            </a:r>
            <a:r>
              <a:rPr lang="en-NZ" dirty="0"/>
              <a:t>;</a:t>
            </a:r>
          </a:p>
          <a:p>
            <a:r>
              <a:rPr lang="en-NZ" dirty="0"/>
              <a:t>}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11914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Challenge: Title != Seniority</a:t>
            </a:r>
          </a:p>
        </p:txBody>
      </p:sp>
    </p:spTree>
    <p:extLst>
      <p:ext uri="{BB962C8B-B14F-4D97-AF65-F5344CB8AC3E}">
        <p14:creationId xmlns:p14="http://schemas.microsoft.com/office/powerpoint/2010/main" val="9116463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Focus on the intent of the role, not the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2829411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From Developer to Technical Manager: a tale, lessons learnt </a:t>
            </a:r>
            <a:br>
              <a:rPr lang="en-NZ" dirty="0"/>
            </a:br>
            <a:r>
              <a:rPr lang="en-NZ" sz="3600" dirty="0"/>
              <a:t>(and how not to completely stuff it up)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003" y="3963794"/>
            <a:ext cx="7640499" cy="829612"/>
          </a:xfrm>
        </p:spPr>
        <p:txBody>
          <a:bodyPr/>
          <a:lstStyle/>
          <a:p>
            <a:r>
              <a:rPr lang="en-NZ" dirty="0"/>
              <a:t>Hannah Gray, Technical Group Lead, Xero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481" y="2973141"/>
            <a:ext cx="7382067" cy="888264"/>
          </a:xfrm>
        </p:spPr>
        <p:txBody>
          <a:bodyPr/>
          <a:lstStyle/>
          <a:p>
            <a:r>
              <a:rPr lang="en-NZ" dirty="0"/>
              <a:t>M246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4221" y="5346500"/>
            <a:ext cx="621665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NZ" i="1" dirty="0">
                <a:solidFill>
                  <a:schemeClr val="bg1"/>
                </a:solidFill>
              </a:rPr>
              <a:t>Images: Can Stock Photo Inc. (under license) or openclipart.org (Public Domain CC1.0)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NZ" dirty="0"/>
              <a:t>You </a:t>
            </a:r>
            <a:r>
              <a:rPr lang="en-NZ" b="1" dirty="0"/>
              <a:t>will</a:t>
            </a:r>
            <a:r>
              <a:rPr lang="en-NZ" dirty="0"/>
              <a:t> lose sight of the goal occasionally</a:t>
            </a:r>
          </a:p>
        </p:txBody>
      </p:sp>
    </p:spTree>
    <p:extLst>
      <p:ext uri="{BB962C8B-B14F-4D97-AF65-F5344CB8AC3E}">
        <p14:creationId xmlns:p14="http://schemas.microsoft.com/office/powerpoint/2010/main" val="21209553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Peer Support &gt; Manager</a:t>
            </a:r>
          </a:p>
        </p:txBody>
      </p:sp>
    </p:spTree>
    <p:extLst>
      <p:ext uri="{BB962C8B-B14F-4D97-AF65-F5344CB8AC3E}">
        <p14:creationId xmlns:p14="http://schemas.microsoft.com/office/powerpoint/2010/main" val="263556801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not to stuff it up</a:t>
            </a:r>
          </a:p>
        </p:txBody>
      </p:sp>
    </p:spTree>
    <p:extLst>
      <p:ext uri="{BB962C8B-B14F-4D97-AF65-F5344CB8AC3E}">
        <p14:creationId xmlns:p14="http://schemas.microsoft.com/office/powerpoint/2010/main" val="10249660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3176254"/>
          </a:xfrm>
        </p:spPr>
        <p:txBody>
          <a:bodyPr/>
          <a:lstStyle/>
          <a:p>
            <a:r>
              <a:rPr lang="en-NZ" dirty="0"/>
              <a:t>Learn about Emotional Intelligence, Unconscious Bias, communication styles</a:t>
            </a:r>
          </a:p>
        </p:txBody>
      </p:sp>
    </p:spTree>
    <p:extLst>
      <p:ext uri="{BB962C8B-B14F-4D97-AF65-F5344CB8AC3E}">
        <p14:creationId xmlns:p14="http://schemas.microsoft.com/office/powerpoint/2010/main" val="392025372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Embrace change…</a:t>
            </a:r>
          </a:p>
        </p:txBody>
      </p:sp>
    </p:spTree>
    <p:extLst>
      <p:ext uri="{BB962C8B-B14F-4D97-AF65-F5344CB8AC3E}">
        <p14:creationId xmlns:p14="http://schemas.microsoft.com/office/powerpoint/2010/main" val="128516811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NZ" dirty="0"/>
              <a:t>… and bring people along on the journey</a:t>
            </a:r>
          </a:p>
        </p:txBody>
      </p:sp>
    </p:spTree>
    <p:extLst>
      <p:ext uri="{BB962C8B-B14F-4D97-AF65-F5344CB8AC3E}">
        <p14:creationId xmlns:p14="http://schemas.microsoft.com/office/powerpoint/2010/main" val="67383969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Lead, don’t dictate…</a:t>
            </a:r>
          </a:p>
        </p:txBody>
      </p:sp>
    </p:spTree>
    <p:extLst>
      <p:ext uri="{BB962C8B-B14F-4D97-AF65-F5344CB8AC3E}">
        <p14:creationId xmlns:p14="http://schemas.microsoft.com/office/powerpoint/2010/main" val="21098507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NZ" dirty="0"/>
              <a:t>… and you must stick to your word</a:t>
            </a:r>
          </a:p>
        </p:txBody>
      </p:sp>
    </p:spTree>
    <p:extLst>
      <p:ext uri="{BB962C8B-B14F-4D97-AF65-F5344CB8AC3E}">
        <p14:creationId xmlns:p14="http://schemas.microsoft.com/office/powerpoint/2010/main" val="351289259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Reward impact over heroics</a:t>
            </a:r>
          </a:p>
        </p:txBody>
      </p:sp>
    </p:spTree>
    <p:extLst>
      <p:ext uri="{BB962C8B-B14F-4D97-AF65-F5344CB8AC3E}">
        <p14:creationId xmlns:p14="http://schemas.microsoft.com/office/powerpoint/2010/main" val="399696645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You’ll </a:t>
            </a:r>
            <a:r>
              <a:rPr lang="en-NZ" b="1" dirty="0"/>
              <a:t>hate</a:t>
            </a:r>
            <a:r>
              <a:rPr lang="en-NZ" dirty="0"/>
              <a:t> having uncomfortable conversations, lean towards them</a:t>
            </a:r>
          </a:p>
        </p:txBody>
      </p:sp>
    </p:spTree>
    <p:extLst>
      <p:ext uri="{BB962C8B-B14F-4D97-AF65-F5344CB8AC3E}">
        <p14:creationId xmlns:p14="http://schemas.microsoft.com/office/powerpoint/2010/main" val="35735579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NZ" dirty="0"/>
              <a:t>Take some things as given</a:t>
            </a:r>
          </a:p>
          <a:p>
            <a:pPr lvl="1"/>
            <a:r>
              <a:rPr lang="en-NZ" dirty="0"/>
              <a:t>Imposter syndrome</a:t>
            </a:r>
          </a:p>
          <a:p>
            <a:pPr lvl="1"/>
            <a:r>
              <a:rPr lang="en-NZ" dirty="0"/>
              <a:t>Soft skills</a:t>
            </a:r>
          </a:p>
          <a:p>
            <a:r>
              <a:rPr lang="en-NZ" dirty="0"/>
              <a:t>Recognition is not the same as solving</a:t>
            </a:r>
          </a:p>
        </p:txBody>
      </p:sp>
    </p:spTree>
    <p:extLst>
      <p:ext uri="{BB962C8B-B14F-4D97-AF65-F5344CB8AC3E}">
        <p14:creationId xmlns:p14="http://schemas.microsoft.com/office/powerpoint/2010/main" val="415450156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Consciously choose what sort of manager you want to be</a:t>
            </a:r>
          </a:p>
        </p:txBody>
      </p:sp>
    </p:spTree>
    <p:extLst>
      <p:ext uri="{BB962C8B-B14F-4D97-AF65-F5344CB8AC3E}">
        <p14:creationId xmlns:p14="http://schemas.microsoft.com/office/powerpoint/2010/main" val="27206800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8751"/>
          <a:stretch/>
        </p:blipFill>
        <p:spPr>
          <a:xfrm flipH="1">
            <a:off x="559591" y="4118640"/>
            <a:ext cx="11319660" cy="1925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589" y="1718753"/>
            <a:ext cx="4896544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200" dirty="0">
                <a:solidFill>
                  <a:schemeClr val="tx2"/>
                </a:solidFill>
                <a:latin typeface="+mj-lt"/>
              </a:rPr>
              <a:t>Technical 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6714" y="1718753"/>
            <a:ext cx="4824536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NZ" sz="7200" dirty="0">
                <a:solidFill>
                  <a:schemeClr val="tx2"/>
                </a:solidFill>
                <a:latin typeface="+mj-lt"/>
              </a:rPr>
              <a:t>People Leadership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5339" t="74204" r="43206"/>
          <a:stretch/>
        </p:blipFill>
        <p:spPr>
          <a:xfrm>
            <a:off x="5285979" y="5081438"/>
            <a:ext cx="2032613" cy="96279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Where will you sit?</a:t>
            </a:r>
          </a:p>
        </p:txBody>
      </p:sp>
    </p:spTree>
    <p:extLst>
      <p:ext uri="{BB962C8B-B14F-4D97-AF65-F5344CB8AC3E}">
        <p14:creationId xmlns:p14="http://schemas.microsoft.com/office/powerpoint/2010/main" val="36241919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Have you set expectations?</a:t>
            </a:r>
          </a:p>
        </p:txBody>
      </p:sp>
    </p:spTree>
    <p:extLst>
      <p:ext uri="{BB962C8B-B14F-4D97-AF65-F5344CB8AC3E}">
        <p14:creationId xmlns:p14="http://schemas.microsoft.com/office/powerpoint/2010/main" val="249521485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16648"/>
          </a:xfrm>
        </p:spPr>
        <p:txBody>
          <a:bodyPr/>
          <a:lstStyle/>
          <a:p>
            <a:r>
              <a:rPr lang="en-NZ" sz="7200" dirty="0"/>
              <a:t>What do you expect of me?</a:t>
            </a:r>
          </a:p>
          <a:p>
            <a:r>
              <a:rPr lang="en-NZ" sz="7200" dirty="0"/>
              <a:t>What do you believe I expect of you?</a:t>
            </a:r>
          </a:p>
          <a:p>
            <a:endParaRPr lang="en-NZ" sz="7200" dirty="0"/>
          </a:p>
        </p:txBody>
      </p:sp>
    </p:spTree>
    <p:extLst>
      <p:ext uri="{BB962C8B-B14F-4D97-AF65-F5344CB8AC3E}">
        <p14:creationId xmlns:p14="http://schemas.microsoft.com/office/powerpoint/2010/main" val="350699871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Just </a:t>
            </a:r>
            <a:r>
              <a:rPr lang="en-NZ" b="1" dirty="0"/>
              <a:t>ask</a:t>
            </a:r>
          </a:p>
        </p:txBody>
      </p:sp>
    </p:spTree>
    <p:extLst>
      <p:ext uri="{BB962C8B-B14F-4D97-AF65-F5344CB8AC3E}">
        <p14:creationId xmlns:p14="http://schemas.microsoft.com/office/powerpoint/2010/main" val="286045875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Communication is the key to everything</a:t>
            </a:r>
          </a:p>
        </p:txBody>
      </p:sp>
    </p:spTree>
    <p:extLst>
      <p:ext uri="{BB962C8B-B14F-4D97-AF65-F5344CB8AC3E}">
        <p14:creationId xmlns:p14="http://schemas.microsoft.com/office/powerpoint/2010/main" val="169877791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Last but not least…</a:t>
            </a:r>
          </a:p>
        </p:txBody>
      </p:sp>
    </p:spTree>
    <p:extLst>
      <p:ext uri="{BB962C8B-B14F-4D97-AF65-F5344CB8AC3E}">
        <p14:creationId xmlns:p14="http://schemas.microsoft.com/office/powerpoint/2010/main" val="218396319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  <a:noFill/>
        </p:spPr>
        <p:txBody>
          <a:bodyPr/>
          <a:lstStyle/>
          <a:p>
            <a:r>
              <a:rPr lang="en-NZ" dirty="0"/>
              <a:t>Be honest with yourself and with those around you</a:t>
            </a:r>
          </a:p>
        </p:txBody>
      </p:sp>
    </p:spTree>
    <p:extLst>
      <p:ext uri="{BB962C8B-B14F-4D97-AF65-F5344CB8AC3E}">
        <p14:creationId xmlns:p14="http://schemas.microsoft.com/office/powerpoint/2010/main" val="272861355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9599" cy="2179058"/>
          </a:xfrm>
        </p:spPr>
        <p:txBody>
          <a:bodyPr/>
          <a:lstStyle/>
          <a:p>
            <a:r>
              <a:rPr lang="en-US" dirty="0"/>
              <a:t>Who the heck am I to talk about this?</a:t>
            </a:r>
          </a:p>
        </p:txBody>
      </p:sp>
    </p:spTree>
    <p:extLst>
      <p:ext uri="{BB962C8B-B14F-4D97-AF65-F5344CB8AC3E}">
        <p14:creationId xmlns:p14="http://schemas.microsoft.com/office/powerpoint/2010/main" val="14291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developer turned middle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NZ" dirty="0"/>
              <a:t>Developer</a:t>
            </a:r>
          </a:p>
          <a:p>
            <a:r>
              <a:rPr lang="en-NZ" dirty="0"/>
              <a:t>Web Applications</a:t>
            </a:r>
          </a:p>
          <a:p>
            <a:r>
              <a:rPr lang="en-NZ" dirty="0"/>
              <a:t>.NET and SQL</a:t>
            </a:r>
          </a:p>
          <a:p>
            <a:endParaRPr lang="en-NZ" dirty="0"/>
          </a:p>
          <a:p>
            <a:r>
              <a:rPr lang="en-NZ" dirty="0"/>
              <a:t>Now Technical Group Lead at Xero</a:t>
            </a:r>
          </a:p>
        </p:txBody>
      </p:sp>
    </p:spTree>
    <p:extLst>
      <p:ext uri="{BB962C8B-B14F-4D97-AF65-F5344CB8AC3E}">
        <p14:creationId xmlns:p14="http://schemas.microsoft.com/office/powerpoint/2010/main" val="2265770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The story</a:t>
            </a:r>
          </a:p>
        </p:txBody>
      </p:sp>
    </p:spTree>
    <p:extLst>
      <p:ext uri="{BB962C8B-B14F-4D97-AF65-F5344CB8AC3E}">
        <p14:creationId xmlns:p14="http://schemas.microsoft.com/office/powerpoint/2010/main" val="2132773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993401"/>
          </a:xfrm>
        </p:spPr>
        <p:txBody>
          <a:bodyPr/>
          <a:lstStyle/>
          <a:p>
            <a:r>
              <a:rPr lang="en-NZ" dirty="0" err="1"/>
              <a:t>me.CareerPlan</a:t>
            </a:r>
            <a:r>
              <a:rPr lang="en-NZ" dirty="0"/>
              <a:t> = null;</a:t>
            </a:r>
          </a:p>
          <a:p>
            <a:endParaRPr lang="en-NZ" dirty="0"/>
          </a:p>
          <a:p>
            <a:r>
              <a:rPr lang="en-NZ" dirty="0"/>
              <a:t>if (</a:t>
            </a:r>
            <a:r>
              <a:rPr lang="en-NZ" dirty="0" err="1"/>
              <a:t>AskWhatWantToBe</a:t>
            </a:r>
            <a:r>
              <a:rPr lang="en-NZ" dirty="0"/>
              <a:t>(me)){</a:t>
            </a:r>
          </a:p>
          <a:p>
            <a:r>
              <a:rPr lang="en-NZ" dirty="0"/>
              <a:t>	reply(‘I hate being asked that question’);</a:t>
            </a:r>
          </a:p>
          <a:p>
            <a:r>
              <a:rPr lang="en-NZ" dirty="0"/>
              <a:t>}</a:t>
            </a:r>
          </a:p>
          <a:p>
            <a:endParaRPr lang="en-NZ" dirty="0"/>
          </a:p>
          <a:p>
            <a:r>
              <a:rPr lang="en-NZ" dirty="0" err="1"/>
              <a:t>me.FeelingOfAdequacy</a:t>
            </a:r>
            <a:r>
              <a:rPr lang="en-NZ" dirty="0"/>
              <a:t> = false;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 had no idea where I wanted to go</a:t>
            </a:r>
          </a:p>
        </p:txBody>
      </p:sp>
    </p:spTree>
    <p:extLst>
      <p:ext uri="{BB962C8B-B14F-4D97-AF65-F5344CB8AC3E}">
        <p14:creationId xmlns:p14="http://schemas.microsoft.com/office/powerpoint/2010/main" val="38711135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 stumbled into “success”…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434786"/>
          </a:xfrm>
        </p:spPr>
        <p:txBody>
          <a:bodyPr/>
          <a:lstStyle/>
          <a:p>
            <a:r>
              <a:rPr lang="en-NZ" dirty="0"/>
              <a:t>if (</a:t>
            </a:r>
            <a:r>
              <a:rPr lang="en-NZ" dirty="0" err="1"/>
              <a:t>RequiresClimbingLadder</a:t>
            </a:r>
            <a:r>
              <a:rPr lang="en-NZ" dirty="0"/>
              <a:t>())</a:t>
            </a:r>
          </a:p>
          <a:p>
            <a:r>
              <a:rPr lang="en-NZ" dirty="0"/>
              <a:t>{</a:t>
            </a:r>
          </a:p>
          <a:p>
            <a:r>
              <a:rPr lang="en-NZ" dirty="0"/>
              <a:t>	reply(‘You’re hilarious, no thanks’);</a:t>
            </a:r>
          </a:p>
          <a:p>
            <a:r>
              <a:rPr lang="en-NZ" dirty="0"/>
              <a:t>}</a:t>
            </a:r>
          </a:p>
          <a:p>
            <a:endParaRPr lang="en-NZ" dirty="0"/>
          </a:p>
          <a:p>
            <a:r>
              <a:rPr lang="en-NZ" dirty="0" err="1"/>
              <a:t>me.InterestInNetworking</a:t>
            </a:r>
            <a:r>
              <a:rPr lang="en-NZ" dirty="0"/>
              <a:t> = null;</a:t>
            </a:r>
          </a:p>
        </p:txBody>
      </p:sp>
    </p:spTree>
    <p:extLst>
      <p:ext uri="{BB962C8B-B14F-4D97-AF65-F5344CB8AC3E}">
        <p14:creationId xmlns:p14="http://schemas.microsoft.com/office/powerpoint/2010/main" val="34819731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 by simply doing what I enjoyed &lt;cliché/&gt;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434786"/>
          </a:xfrm>
        </p:spPr>
        <p:txBody>
          <a:bodyPr/>
          <a:lstStyle/>
          <a:p>
            <a:r>
              <a:rPr lang="en-NZ" dirty="0"/>
              <a:t>switch (</a:t>
            </a:r>
            <a:r>
              <a:rPr lang="en-NZ" dirty="0" err="1"/>
              <a:t>work.Type</a:t>
            </a:r>
            <a:r>
              <a:rPr lang="en-NZ" dirty="0"/>
              <a:t>)</a:t>
            </a:r>
          </a:p>
          <a:p>
            <a:r>
              <a:rPr lang="en-NZ" dirty="0"/>
              <a:t>{</a:t>
            </a:r>
          </a:p>
          <a:p>
            <a:r>
              <a:rPr lang="en-NZ" dirty="0"/>
              <a:t>	case(“</a:t>
            </a:r>
            <a:r>
              <a:rPr lang="en-NZ" dirty="0" err="1"/>
              <a:t>ProcessImprovement</a:t>
            </a:r>
            <a:r>
              <a:rPr lang="en-NZ" dirty="0"/>
              <a:t>”):</a:t>
            </a:r>
          </a:p>
          <a:p>
            <a:r>
              <a:rPr lang="en-NZ" dirty="0"/>
              <a:t>	case(“</a:t>
            </a:r>
            <a:r>
              <a:rPr lang="en-NZ" dirty="0" err="1"/>
              <a:t>MakingLifeBetterForUsers</a:t>
            </a:r>
            <a:r>
              <a:rPr lang="en-NZ" dirty="0"/>
              <a:t>”):</a:t>
            </a:r>
          </a:p>
          <a:p>
            <a:r>
              <a:rPr lang="en-NZ" dirty="0"/>
              <a:t>		</a:t>
            </a:r>
            <a:r>
              <a:rPr lang="en-NZ" dirty="0" err="1"/>
              <a:t>me.IsSuperPumped</a:t>
            </a:r>
            <a:r>
              <a:rPr lang="en-NZ" dirty="0"/>
              <a:t> = true;</a:t>
            </a:r>
          </a:p>
          <a:p>
            <a:r>
              <a:rPr lang="en-N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8270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1553</Words>
  <Application>Microsoft Office PowerPoint</Application>
  <PresentationFormat>Custom</PresentationFormat>
  <Paragraphs>261</Paragraphs>
  <Slides>38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From Developer to Technical Manager: a tale, lessons learnt  (and how not to completely stuff it up)</vt:lpstr>
      <vt:lpstr>Disclaimer</vt:lpstr>
      <vt:lpstr>Who the heck am I to talk about this?</vt:lpstr>
      <vt:lpstr>A developer turned middle management</vt:lpstr>
      <vt:lpstr>The story</vt:lpstr>
      <vt:lpstr>I had no idea where I wanted to go</vt:lpstr>
      <vt:lpstr>I stumbled into “success”…</vt:lpstr>
      <vt:lpstr>… by simply doing what I enjoyed &lt;cliché/&gt;</vt:lpstr>
      <vt:lpstr>I found my strengths</vt:lpstr>
      <vt:lpstr>Nek minute</vt:lpstr>
      <vt:lpstr>Track record</vt:lpstr>
      <vt:lpstr>Sound familiar?</vt:lpstr>
      <vt:lpstr>Careers</vt:lpstr>
      <vt:lpstr>Leadership</vt:lpstr>
      <vt:lpstr>Limitations</vt:lpstr>
      <vt:lpstr>It’s okay</vt:lpstr>
      <vt:lpstr>Challenge: Title != Seniority</vt:lpstr>
      <vt:lpstr>Focus on the intent of the role, not the job description</vt:lpstr>
      <vt:lpstr>You will lose sight of the goal occasionally</vt:lpstr>
      <vt:lpstr>Peer Support &gt; Manager</vt:lpstr>
      <vt:lpstr>How not to stuff it up</vt:lpstr>
      <vt:lpstr>Learn about Emotional Intelligence, Unconscious Bias, communication styles</vt:lpstr>
      <vt:lpstr>Embrace change…</vt:lpstr>
      <vt:lpstr>… and bring people along on the journey</vt:lpstr>
      <vt:lpstr>Lead, don’t dictate…</vt:lpstr>
      <vt:lpstr>… and you must stick to your word</vt:lpstr>
      <vt:lpstr>Reward impact over heroics</vt:lpstr>
      <vt:lpstr>You’ll hate having uncomfortable conversations, lean towards them</vt:lpstr>
      <vt:lpstr>Consciously choose what sort of manager you want to be</vt:lpstr>
      <vt:lpstr>Where will you sit?</vt:lpstr>
      <vt:lpstr>Have you set expectations?</vt:lpstr>
      <vt:lpstr>PowerPoint Presentation</vt:lpstr>
      <vt:lpstr>Just ask</vt:lpstr>
      <vt:lpstr>Communication is the key to everything</vt:lpstr>
      <vt:lpstr>Last but not least…</vt:lpstr>
      <vt:lpstr>Be honest with yourself and with those around you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2016-10-28T00:00:31Z</dcterms:modified>
  <cp:category/>
</cp:coreProperties>
</file>