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29" r:id="rId1"/>
  </p:sldMasterIdLst>
  <p:notesMasterIdLst>
    <p:notesMasterId r:id="rId26"/>
  </p:notesMasterIdLst>
  <p:handoutMasterIdLst>
    <p:handoutMasterId r:id="rId27"/>
  </p:handoutMasterIdLst>
  <p:sldIdLst>
    <p:sldId id="1408" r:id="rId2"/>
    <p:sldId id="1411" r:id="rId3"/>
    <p:sldId id="1412" r:id="rId4"/>
    <p:sldId id="1414" r:id="rId5"/>
    <p:sldId id="1413" r:id="rId6"/>
    <p:sldId id="1416" r:id="rId7"/>
    <p:sldId id="1417" r:id="rId8"/>
    <p:sldId id="1419" r:id="rId9"/>
    <p:sldId id="1418" r:id="rId10"/>
    <p:sldId id="1420" r:id="rId11"/>
    <p:sldId id="1421" r:id="rId12"/>
    <p:sldId id="1422" r:id="rId13"/>
    <p:sldId id="1423" r:id="rId14"/>
    <p:sldId id="1425" r:id="rId15"/>
    <p:sldId id="1426" r:id="rId16"/>
    <p:sldId id="1427" r:id="rId17"/>
    <p:sldId id="1428" r:id="rId18"/>
    <p:sldId id="1429" r:id="rId19"/>
    <p:sldId id="1430" r:id="rId20"/>
    <p:sldId id="1431" r:id="rId21"/>
    <p:sldId id="1432" r:id="rId22"/>
    <p:sldId id="1433" r:id="rId23"/>
    <p:sldId id="1434" r:id="rId24"/>
    <p:sldId id="1326" r:id="rId2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12"/>
            <p14:sldId id="1414"/>
            <p14:sldId id="1413"/>
            <p14:sldId id="1416"/>
            <p14:sldId id="1417"/>
            <p14:sldId id="1419"/>
            <p14:sldId id="1418"/>
            <p14:sldId id="1420"/>
            <p14:sldId id="1421"/>
            <p14:sldId id="1422"/>
            <p14:sldId id="1423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7" autoAdjust="0"/>
    <p:restoredTop sz="96215" autoAdjust="0"/>
  </p:normalViewPr>
  <p:slideViewPr>
    <p:cSldViewPr>
      <p:cViewPr varScale="1">
        <p:scale>
          <a:sx n="95" d="100"/>
          <a:sy n="95" d="100"/>
        </p:scale>
        <p:origin x="6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122"/>
    </p:cViewPr>
  </p:sorterViewPr>
  <p:notesViewPr>
    <p:cSldViewPr showGuides="1">
      <p:cViewPr varScale="1">
        <p:scale>
          <a:sx n="73" d="100"/>
          <a:sy n="73" d="100"/>
        </p:scale>
        <p:origin x="3174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0B02F-A97F-4AF0-8CDF-BC7C66713212}" type="doc">
      <dgm:prSet loTypeId="urn:microsoft.com/office/officeart/2005/8/layout/pyramid3" loCatId="pyramid" qsTypeId="urn:microsoft.com/office/officeart/2005/8/quickstyle/simple1" qsCatId="simple" csTypeId="urn:microsoft.com/office/officeart/2005/8/colors/accent2_3" csCatId="accent2" phldr="1"/>
      <dgm:spPr/>
    </dgm:pt>
    <dgm:pt modelId="{EE0970D2-54B3-4150-BA9B-5B24D68470F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Domain Expertise</a:t>
          </a:r>
        </a:p>
      </dgm:t>
    </dgm:pt>
    <dgm:pt modelId="{BB6B5F26-0D38-4371-AE38-B8113BB7CD2E}" type="parTrans" cxnId="{811BED06-4865-4FBD-B608-AB368CFB9283}">
      <dgm:prSet/>
      <dgm:spPr/>
      <dgm:t>
        <a:bodyPr/>
        <a:lstStyle/>
        <a:p>
          <a:endParaRPr lang="en-US"/>
        </a:p>
      </dgm:t>
    </dgm:pt>
    <dgm:pt modelId="{23FC5A40-BCE0-4208-A427-C25DD19A708A}" type="sibTrans" cxnId="{811BED06-4865-4FBD-B608-AB368CFB9283}">
      <dgm:prSet/>
      <dgm:spPr/>
      <dgm:t>
        <a:bodyPr/>
        <a:lstStyle/>
        <a:p>
          <a:endParaRPr lang="en-US"/>
        </a:p>
      </dgm:t>
    </dgm:pt>
    <dgm:pt modelId="{F10FDBB5-C9FD-4119-B233-9BB5FA3E126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Data</a:t>
          </a:r>
        </a:p>
      </dgm:t>
    </dgm:pt>
    <dgm:pt modelId="{07480E32-ECA9-4F21-9FD5-B1E3A6971250}" type="parTrans" cxnId="{B6534071-7897-4368-9BA1-49BA8388FFB1}">
      <dgm:prSet/>
      <dgm:spPr/>
      <dgm:t>
        <a:bodyPr/>
        <a:lstStyle/>
        <a:p>
          <a:endParaRPr lang="en-US"/>
        </a:p>
      </dgm:t>
    </dgm:pt>
    <dgm:pt modelId="{7CF7245E-D268-4B30-9D08-249F858CA1CE}" type="sibTrans" cxnId="{B6534071-7897-4368-9BA1-49BA8388FFB1}">
      <dgm:prSet/>
      <dgm:spPr/>
      <dgm:t>
        <a:bodyPr/>
        <a:lstStyle/>
        <a:p>
          <a:endParaRPr lang="en-US"/>
        </a:p>
      </dgm:t>
    </dgm:pt>
    <dgm:pt modelId="{DB588585-F088-4DC6-9527-4CB4DDD207D8}">
      <dgm:prSet phldrT="[Text]" custT="1"/>
      <dgm:spPr/>
      <dgm:t>
        <a:bodyPr/>
        <a:lstStyle/>
        <a:p>
          <a:r>
            <a:rPr lang="en-US" sz="2400" dirty="0" err="1">
              <a:solidFill>
                <a:schemeClr val="bg1"/>
              </a:solidFill>
            </a:rPr>
            <a:t>Hw</a:t>
          </a:r>
          <a:r>
            <a:rPr lang="en-US" sz="2400" dirty="0">
              <a:solidFill>
                <a:schemeClr val="bg1"/>
              </a:solidFill>
            </a:rPr>
            <a:t> </a:t>
          </a:r>
          <a:r>
            <a:rPr lang="en-US" sz="2400" dirty="0" err="1">
              <a:solidFill>
                <a:schemeClr val="bg1"/>
              </a:solidFill>
            </a:rPr>
            <a:t>etc</a:t>
          </a:r>
          <a:endParaRPr lang="en-US" sz="2400" dirty="0">
            <a:solidFill>
              <a:schemeClr val="bg1"/>
            </a:solidFill>
          </a:endParaRPr>
        </a:p>
      </dgm:t>
    </dgm:pt>
    <dgm:pt modelId="{DD57CDB7-C654-4B45-97ED-8705CDDC8093}" type="parTrans" cxnId="{5FC26BFB-DAA7-4310-BABE-C1DCA530C869}">
      <dgm:prSet/>
      <dgm:spPr/>
      <dgm:t>
        <a:bodyPr/>
        <a:lstStyle/>
        <a:p>
          <a:endParaRPr lang="en-US"/>
        </a:p>
      </dgm:t>
    </dgm:pt>
    <dgm:pt modelId="{848B2A11-1350-4AF5-B907-4F7EA1DC6D9E}" type="sibTrans" cxnId="{5FC26BFB-DAA7-4310-BABE-C1DCA530C869}">
      <dgm:prSet/>
      <dgm:spPr/>
      <dgm:t>
        <a:bodyPr/>
        <a:lstStyle/>
        <a:p>
          <a:endParaRPr lang="en-US"/>
        </a:p>
      </dgm:t>
    </dgm:pt>
    <dgm:pt modelId="{A33FF937-7F0A-4657-ADB4-EBA94E15D6C3}" type="pres">
      <dgm:prSet presAssocID="{04E0B02F-A97F-4AF0-8CDF-BC7C66713212}" presName="Name0" presStyleCnt="0">
        <dgm:presLayoutVars>
          <dgm:dir/>
          <dgm:animLvl val="lvl"/>
          <dgm:resizeHandles val="exact"/>
        </dgm:presLayoutVars>
      </dgm:prSet>
      <dgm:spPr/>
    </dgm:pt>
    <dgm:pt modelId="{2625EF17-4919-48AC-B143-1C648B17A090}" type="pres">
      <dgm:prSet presAssocID="{EE0970D2-54B3-4150-BA9B-5B24D68470F5}" presName="Name8" presStyleCnt="0"/>
      <dgm:spPr/>
    </dgm:pt>
    <dgm:pt modelId="{12FF78CE-66B1-4921-9B3E-53B0DD2D814A}" type="pres">
      <dgm:prSet presAssocID="{EE0970D2-54B3-4150-BA9B-5B24D68470F5}" presName="level" presStyleLbl="node1" presStyleIdx="0" presStyleCnt="3" custLinFactNeighborX="-39951" custLinFactNeighborY="-13831">
        <dgm:presLayoutVars>
          <dgm:chMax val="1"/>
          <dgm:bulletEnabled val="1"/>
        </dgm:presLayoutVars>
      </dgm:prSet>
      <dgm:spPr/>
    </dgm:pt>
    <dgm:pt modelId="{E1B3F51E-6328-4475-BB8B-B25B2529C3BF}" type="pres">
      <dgm:prSet presAssocID="{EE0970D2-54B3-4150-BA9B-5B24D68470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1D9A1A0-3E67-423B-80B8-9A5CF5B26747}" type="pres">
      <dgm:prSet presAssocID="{F10FDBB5-C9FD-4119-B233-9BB5FA3E1263}" presName="Name8" presStyleCnt="0"/>
      <dgm:spPr/>
    </dgm:pt>
    <dgm:pt modelId="{CA6B40F8-3D81-4805-AB19-257B432AEB7A}" type="pres">
      <dgm:prSet presAssocID="{F10FDBB5-C9FD-4119-B233-9BB5FA3E1263}" presName="level" presStyleLbl="node1" presStyleIdx="1" presStyleCnt="3">
        <dgm:presLayoutVars>
          <dgm:chMax val="1"/>
          <dgm:bulletEnabled val="1"/>
        </dgm:presLayoutVars>
      </dgm:prSet>
      <dgm:spPr/>
    </dgm:pt>
    <dgm:pt modelId="{D0C8FD4D-689E-4D09-99E0-113153557C1F}" type="pres">
      <dgm:prSet presAssocID="{F10FDBB5-C9FD-4119-B233-9BB5FA3E12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0C2A3A-F2E1-4265-8129-08BDB8CDA0CA}" type="pres">
      <dgm:prSet presAssocID="{DB588585-F088-4DC6-9527-4CB4DDD207D8}" presName="Name8" presStyleCnt="0"/>
      <dgm:spPr/>
    </dgm:pt>
    <dgm:pt modelId="{FC640A58-C6B5-46FF-B8FC-0C62CDD19124}" type="pres">
      <dgm:prSet presAssocID="{DB588585-F088-4DC6-9527-4CB4DDD207D8}" presName="level" presStyleLbl="node1" presStyleIdx="2" presStyleCnt="3">
        <dgm:presLayoutVars>
          <dgm:chMax val="1"/>
          <dgm:bulletEnabled val="1"/>
        </dgm:presLayoutVars>
      </dgm:prSet>
      <dgm:spPr/>
    </dgm:pt>
    <dgm:pt modelId="{BB34B5EC-3CA6-4BA9-85FE-1CF710E7F855}" type="pres">
      <dgm:prSet presAssocID="{DB588585-F088-4DC6-9527-4CB4DDD207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1D5469E-A378-4928-BE84-222FD0048BE1}" type="presOf" srcId="{DB588585-F088-4DC6-9527-4CB4DDD207D8}" destId="{BB34B5EC-3CA6-4BA9-85FE-1CF710E7F855}" srcOrd="1" destOrd="0" presId="urn:microsoft.com/office/officeart/2005/8/layout/pyramid3"/>
    <dgm:cxn modelId="{9AF30788-CD50-4ACC-BFEA-4DDD30990851}" type="presOf" srcId="{EE0970D2-54B3-4150-BA9B-5B24D68470F5}" destId="{12FF78CE-66B1-4921-9B3E-53B0DD2D814A}" srcOrd="0" destOrd="0" presId="urn:microsoft.com/office/officeart/2005/8/layout/pyramid3"/>
    <dgm:cxn modelId="{C302FBD4-B32C-433E-B0BB-EDFA49BA0A1A}" type="presOf" srcId="{DB588585-F088-4DC6-9527-4CB4DDD207D8}" destId="{FC640A58-C6B5-46FF-B8FC-0C62CDD19124}" srcOrd="0" destOrd="0" presId="urn:microsoft.com/office/officeart/2005/8/layout/pyramid3"/>
    <dgm:cxn modelId="{811BED06-4865-4FBD-B608-AB368CFB9283}" srcId="{04E0B02F-A97F-4AF0-8CDF-BC7C66713212}" destId="{EE0970D2-54B3-4150-BA9B-5B24D68470F5}" srcOrd="0" destOrd="0" parTransId="{BB6B5F26-0D38-4371-AE38-B8113BB7CD2E}" sibTransId="{23FC5A40-BCE0-4208-A427-C25DD19A708A}"/>
    <dgm:cxn modelId="{75081E7A-0BB4-4BDA-AAF1-728573F77F5E}" type="presOf" srcId="{F10FDBB5-C9FD-4119-B233-9BB5FA3E1263}" destId="{D0C8FD4D-689E-4D09-99E0-113153557C1F}" srcOrd="1" destOrd="0" presId="urn:microsoft.com/office/officeart/2005/8/layout/pyramid3"/>
    <dgm:cxn modelId="{C764810D-6355-46AA-93B4-AF4A93057E1E}" type="presOf" srcId="{F10FDBB5-C9FD-4119-B233-9BB5FA3E1263}" destId="{CA6B40F8-3D81-4805-AB19-257B432AEB7A}" srcOrd="0" destOrd="0" presId="urn:microsoft.com/office/officeart/2005/8/layout/pyramid3"/>
    <dgm:cxn modelId="{DDC79A5E-ACD8-427D-9653-9B1B65D1C382}" type="presOf" srcId="{04E0B02F-A97F-4AF0-8CDF-BC7C66713212}" destId="{A33FF937-7F0A-4657-ADB4-EBA94E15D6C3}" srcOrd="0" destOrd="0" presId="urn:microsoft.com/office/officeart/2005/8/layout/pyramid3"/>
    <dgm:cxn modelId="{44905DC7-53E2-42FD-B48C-8A37AB9834D3}" type="presOf" srcId="{EE0970D2-54B3-4150-BA9B-5B24D68470F5}" destId="{E1B3F51E-6328-4475-BB8B-B25B2529C3BF}" srcOrd="1" destOrd="0" presId="urn:microsoft.com/office/officeart/2005/8/layout/pyramid3"/>
    <dgm:cxn modelId="{B6534071-7897-4368-9BA1-49BA8388FFB1}" srcId="{04E0B02F-A97F-4AF0-8CDF-BC7C66713212}" destId="{F10FDBB5-C9FD-4119-B233-9BB5FA3E1263}" srcOrd="1" destOrd="0" parTransId="{07480E32-ECA9-4F21-9FD5-B1E3A6971250}" sibTransId="{7CF7245E-D268-4B30-9D08-249F858CA1CE}"/>
    <dgm:cxn modelId="{5FC26BFB-DAA7-4310-BABE-C1DCA530C869}" srcId="{04E0B02F-A97F-4AF0-8CDF-BC7C66713212}" destId="{DB588585-F088-4DC6-9527-4CB4DDD207D8}" srcOrd="2" destOrd="0" parTransId="{DD57CDB7-C654-4B45-97ED-8705CDDC8093}" sibTransId="{848B2A11-1350-4AF5-B907-4F7EA1DC6D9E}"/>
    <dgm:cxn modelId="{B511422C-522D-4E49-A5E9-3C96114BE7A1}" type="presParOf" srcId="{A33FF937-7F0A-4657-ADB4-EBA94E15D6C3}" destId="{2625EF17-4919-48AC-B143-1C648B17A090}" srcOrd="0" destOrd="0" presId="urn:microsoft.com/office/officeart/2005/8/layout/pyramid3"/>
    <dgm:cxn modelId="{9B4E00DF-ED5E-410E-B78F-79EDC334F850}" type="presParOf" srcId="{2625EF17-4919-48AC-B143-1C648B17A090}" destId="{12FF78CE-66B1-4921-9B3E-53B0DD2D814A}" srcOrd="0" destOrd="0" presId="urn:microsoft.com/office/officeart/2005/8/layout/pyramid3"/>
    <dgm:cxn modelId="{41AC6118-47CA-4344-B858-908E5888FAF8}" type="presParOf" srcId="{2625EF17-4919-48AC-B143-1C648B17A090}" destId="{E1B3F51E-6328-4475-BB8B-B25B2529C3BF}" srcOrd="1" destOrd="0" presId="urn:microsoft.com/office/officeart/2005/8/layout/pyramid3"/>
    <dgm:cxn modelId="{907E6FF4-4886-486C-A01C-8AA74D2E68FB}" type="presParOf" srcId="{A33FF937-7F0A-4657-ADB4-EBA94E15D6C3}" destId="{91D9A1A0-3E67-423B-80B8-9A5CF5B26747}" srcOrd="1" destOrd="0" presId="urn:microsoft.com/office/officeart/2005/8/layout/pyramid3"/>
    <dgm:cxn modelId="{F8D86141-066C-4E9E-A962-B0BEA6356588}" type="presParOf" srcId="{91D9A1A0-3E67-423B-80B8-9A5CF5B26747}" destId="{CA6B40F8-3D81-4805-AB19-257B432AEB7A}" srcOrd="0" destOrd="0" presId="urn:microsoft.com/office/officeart/2005/8/layout/pyramid3"/>
    <dgm:cxn modelId="{B3123BF5-4A5B-44F1-9E8B-36307D78644E}" type="presParOf" srcId="{91D9A1A0-3E67-423B-80B8-9A5CF5B26747}" destId="{D0C8FD4D-689E-4D09-99E0-113153557C1F}" srcOrd="1" destOrd="0" presId="urn:microsoft.com/office/officeart/2005/8/layout/pyramid3"/>
    <dgm:cxn modelId="{78AD6993-C4E8-461C-8C28-617BA646718A}" type="presParOf" srcId="{A33FF937-7F0A-4657-ADB4-EBA94E15D6C3}" destId="{D30C2A3A-F2E1-4265-8129-08BDB8CDA0CA}" srcOrd="2" destOrd="0" presId="urn:microsoft.com/office/officeart/2005/8/layout/pyramid3"/>
    <dgm:cxn modelId="{DA2FB8E8-B363-495C-9D97-CAC27C75BA7C}" type="presParOf" srcId="{D30C2A3A-F2E1-4265-8129-08BDB8CDA0CA}" destId="{FC640A58-C6B5-46FF-B8FC-0C62CDD19124}" srcOrd="0" destOrd="0" presId="urn:microsoft.com/office/officeart/2005/8/layout/pyramid3"/>
    <dgm:cxn modelId="{B6560105-28CC-4B8D-9A91-CF9D98AE9937}" type="presParOf" srcId="{D30C2A3A-F2E1-4265-8129-08BDB8CDA0CA}" destId="{BB34B5EC-3CA6-4BA9-85FE-1CF710E7F85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78CE-66B1-4921-9B3E-53B0DD2D814A}">
      <dsp:nvSpPr>
        <dsp:cNvPr id="0" name=""/>
        <dsp:cNvSpPr/>
      </dsp:nvSpPr>
      <dsp:spPr>
        <a:xfrm rot="10800000">
          <a:off x="0" y="0"/>
          <a:ext cx="7200800" cy="1041233"/>
        </a:xfrm>
        <a:prstGeom prst="trapezoid">
          <a:avLst>
            <a:gd name="adj" fmla="val 115261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1"/>
              </a:solidFill>
            </a:rPr>
            <a:t>Domain Expertise</a:t>
          </a:r>
        </a:p>
      </dsp:txBody>
      <dsp:txXfrm rot="-10800000">
        <a:off x="1260139" y="0"/>
        <a:ext cx="4680520" cy="1041233"/>
      </dsp:txXfrm>
    </dsp:sp>
    <dsp:sp modelId="{CA6B40F8-3D81-4805-AB19-257B432AEB7A}">
      <dsp:nvSpPr>
        <dsp:cNvPr id="0" name=""/>
        <dsp:cNvSpPr/>
      </dsp:nvSpPr>
      <dsp:spPr>
        <a:xfrm rot="10800000">
          <a:off x="1200133" y="1041233"/>
          <a:ext cx="4800533" cy="1041233"/>
        </a:xfrm>
        <a:prstGeom prst="trapezoid">
          <a:avLst>
            <a:gd name="adj" fmla="val 115261"/>
          </a:avLst>
        </a:prstGeom>
        <a:solidFill>
          <a:schemeClr val="accent2">
            <a:shade val="80000"/>
            <a:hueOff val="393559"/>
            <a:satOff val="-20293"/>
            <a:lumOff val="1786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chemeClr val="bg1"/>
              </a:solidFill>
            </a:rPr>
            <a:t>Data</a:t>
          </a:r>
        </a:p>
      </dsp:txBody>
      <dsp:txXfrm rot="-10800000">
        <a:off x="2040226" y="1041233"/>
        <a:ext cx="3120346" cy="1041233"/>
      </dsp:txXfrm>
    </dsp:sp>
    <dsp:sp modelId="{FC640A58-C6B5-46FF-B8FC-0C62CDD19124}">
      <dsp:nvSpPr>
        <dsp:cNvPr id="0" name=""/>
        <dsp:cNvSpPr/>
      </dsp:nvSpPr>
      <dsp:spPr>
        <a:xfrm rot="10800000">
          <a:off x="2400266" y="2082466"/>
          <a:ext cx="2400266" cy="1041233"/>
        </a:xfrm>
        <a:prstGeom prst="trapezoid">
          <a:avLst>
            <a:gd name="adj" fmla="val 115261"/>
          </a:avLst>
        </a:prstGeom>
        <a:solidFill>
          <a:schemeClr val="accent2">
            <a:shade val="80000"/>
            <a:hueOff val="787118"/>
            <a:satOff val="-40586"/>
            <a:lumOff val="3572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</a:rPr>
            <a:t>Hw</a:t>
          </a:r>
          <a:r>
            <a:rPr lang="en-US" sz="2400" kern="1200" dirty="0">
              <a:solidFill>
                <a:schemeClr val="bg1"/>
              </a:solidFill>
            </a:rPr>
            <a:t> </a:t>
          </a:r>
          <a:r>
            <a:rPr lang="en-US" sz="2400" kern="1200" dirty="0" err="1">
              <a:solidFill>
                <a:schemeClr val="bg1"/>
              </a:solidFill>
            </a:rPr>
            <a:t>etc</a:t>
          </a:r>
          <a:endParaRPr lang="en-US" sz="2400" kern="1200" dirty="0">
            <a:solidFill>
              <a:schemeClr val="bg1"/>
            </a:solidFill>
          </a:endParaRPr>
        </a:p>
      </dsp:txBody>
      <dsp:txXfrm rot="-10800000">
        <a:off x="2400266" y="2082466"/>
        <a:ext cx="2400266" cy="104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10/27/2016 5:18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22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1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4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3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24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38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45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26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51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546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25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10/27/2016 5:18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8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6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1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8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3A5C127-CB05-47B6-8D1E-7BC74A68F508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0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10/27/2016 5:18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3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9.jpeg"/><Relationship Id="rId4" Type="http://schemas.openxmlformats.org/officeDocument/2006/relationships/image" Target="../media/image20.png"/><Relationship Id="rId9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5669244"/>
          </a:xfrm>
        </p:spPr>
        <p:txBody>
          <a:bodyPr/>
          <a:lstStyle/>
          <a:p>
            <a:r>
              <a:rPr lang="en-US" dirty="0"/>
              <a:t>Alarm monitoring company wants to include remote smoke alarms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07307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stream- remote smoke alarm monitoring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2057102"/>
            <a:ext cx="1238112" cy="1157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3497262"/>
            <a:ext cx="1238112" cy="115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" y="4937422"/>
            <a:ext cx="1238112" cy="115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09" y="3065214"/>
            <a:ext cx="2200474" cy="2139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1" y="3425254"/>
            <a:ext cx="2378763" cy="1656184"/>
          </a:xfrm>
          <a:prstGeom prst="rect">
            <a:avLst/>
          </a:prstGeom>
        </p:spPr>
      </p:pic>
      <p:pic>
        <p:nvPicPr>
          <p:cNvPr id="3074" name="Picture 2" descr="https://static.pexels.com/photos/3051/person-sunglasses-woman-smartphon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69" y="2057102"/>
            <a:ext cx="1460793" cy="9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tatic.pexels.com/photos/42399/pexels-photo-4239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69" y="5441478"/>
            <a:ext cx="1440160" cy="96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f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5386">
            <a:off x="1681733" y="2561158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wif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2949" y="4016978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wif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6015">
            <a:off x="1712948" y="5385130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786189" y="4217342"/>
            <a:ext cx="792088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54541" y="2489150"/>
            <a:ext cx="792088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82533" y="5441478"/>
            <a:ext cx="864096" cy="43204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29805" y="5945534"/>
            <a:ext cx="174163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LoRaWAN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34461" y="5945534"/>
            <a:ext cx="138563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Cellular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26149" y="5945534"/>
            <a:ext cx="125637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22066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stream- remote smoke alarm monitoring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7" y="2417142"/>
            <a:ext cx="8428725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2653" y="2489150"/>
            <a:ext cx="117185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rgbClr val="FF0000"/>
                </a:solidFill>
              </a:rPr>
              <a:t>Alarm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522493" y="2921198"/>
            <a:ext cx="360040" cy="0"/>
          </a:xfrm>
          <a:prstGeom prst="line">
            <a:avLst/>
          </a:prstGeom>
          <a:ln w="635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975874" y="5009430"/>
            <a:ext cx="2453364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3"/>
                </a:solidFill>
              </a:rPr>
              <a:t>Normal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3"/>
                </a:solidFill>
              </a:rPr>
              <a:t>Battery Voltage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522493" y="5513486"/>
            <a:ext cx="360040" cy="0"/>
          </a:xfrm>
          <a:prstGeom prst="line">
            <a:avLst/>
          </a:prstGeom>
          <a:ln w="63500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16023741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5669244"/>
          </a:xfrm>
        </p:spPr>
        <p:txBody>
          <a:bodyPr/>
          <a:lstStyle/>
          <a:p>
            <a:r>
              <a:rPr lang="en-US" dirty="0"/>
              <a:t>Lubricants company wants to monitor tank levels, switch pump off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4909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1636" r="8210"/>
          <a:stretch/>
        </p:blipFill>
        <p:spPr>
          <a:xfrm>
            <a:off x="241573" y="4937422"/>
            <a:ext cx="1844436" cy="144016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APIs- tank level monitoring, pump switch 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3" y="3209230"/>
            <a:ext cx="1904236" cy="1851487"/>
          </a:xfrm>
          <a:prstGeom prst="rect">
            <a:avLst/>
          </a:prstGeom>
        </p:spPr>
      </p:pic>
      <p:pic>
        <p:nvPicPr>
          <p:cNvPr id="3078" name="Picture 6" descr="Image result for wif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0748">
            <a:off x="1784957" y="2576818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786189" y="4073326"/>
            <a:ext cx="792088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54541" y="2489150"/>
            <a:ext cx="792088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82533" y="5441478"/>
            <a:ext cx="864096" cy="43204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7757" y="3641278"/>
            <a:ext cx="174163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LoRaWAN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2413" y="5009430"/>
            <a:ext cx="95282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APIs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42173" y="2993206"/>
            <a:ext cx="1256370" cy="10372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TCP/IP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accent2"/>
                </a:solidFill>
              </a:rPr>
              <a:t>MQTT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1636" r="8210"/>
          <a:stretch/>
        </p:blipFill>
        <p:spPr>
          <a:xfrm>
            <a:off x="169565" y="1625054"/>
            <a:ext cx="1844436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49" y="1265014"/>
            <a:ext cx="1966190" cy="1308745"/>
          </a:xfrm>
          <a:prstGeom prst="rect">
            <a:avLst/>
          </a:prstGeom>
        </p:spPr>
      </p:pic>
      <p:pic>
        <p:nvPicPr>
          <p:cNvPr id="16" name="Picture 6" descr="Image result for wif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571">
            <a:off x="2890004" y="2571845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wif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635">
            <a:off x="1642771" y="4665859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57" y="5441478"/>
            <a:ext cx="1966190" cy="1308745"/>
          </a:xfrm>
          <a:prstGeom prst="rect">
            <a:avLst/>
          </a:prstGeom>
        </p:spPr>
      </p:pic>
      <p:pic>
        <p:nvPicPr>
          <p:cNvPr id="27" name="Picture 6" descr="Image result for wif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6885">
            <a:off x="2917852" y="5014562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75" y="3497262"/>
            <a:ext cx="2651840" cy="1543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4341" y="3857302"/>
            <a:ext cx="24537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bg1"/>
                </a:solidFill>
              </a:rPr>
              <a:t>Azure IOT Suite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5786189" y="4361358"/>
            <a:ext cx="792088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6669" y="1625054"/>
            <a:ext cx="1477762" cy="15093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8677" y="4851286"/>
            <a:ext cx="1368152" cy="1636578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rot="10800000" flipV="1">
            <a:off x="9106941" y="2641550"/>
            <a:ext cx="792088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8954541" y="5225454"/>
            <a:ext cx="864096" cy="43204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70646"/>
          </a:xfrm>
        </p:spPr>
        <p:txBody>
          <a:bodyPr/>
          <a:lstStyle/>
          <a:p>
            <a:r>
              <a:rPr lang="en-NZ" dirty="0"/>
              <a:t>It starts with connectivity and automation but data becomes the key driver</a:t>
            </a:r>
          </a:p>
          <a:p>
            <a:pPr lvl="1"/>
            <a:r>
              <a:rPr lang="en-NZ" dirty="0"/>
              <a:t>Software developers need to understand and promote the 2nd and 3rd order business benefits</a:t>
            </a:r>
          </a:p>
          <a:p>
            <a:pPr lvl="1"/>
            <a:r>
              <a:rPr lang="en-NZ" dirty="0"/>
              <a:t>Align focus and effort with customer value</a:t>
            </a:r>
          </a:p>
          <a:p>
            <a:endParaRPr lang="en-US" dirty="0"/>
          </a:p>
          <a:p>
            <a:r>
              <a:rPr lang="en-US" dirty="0"/>
              <a:t>Azure </a:t>
            </a:r>
            <a:r>
              <a:rPr lang="en-US" dirty="0" err="1"/>
              <a:t>IoT</a:t>
            </a:r>
            <a:r>
              <a:rPr lang="en-US" dirty="0"/>
              <a:t> Suite assumes direct device control. Networks like LoRaWAN only integrate at data level.</a:t>
            </a:r>
          </a:p>
          <a:p>
            <a:pPr lvl="1"/>
            <a:r>
              <a:rPr lang="en-US" dirty="0"/>
              <a:t>Double provisioning required with Device EUI the common key</a:t>
            </a:r>
          </a:p>
          <a:p>
            <a:pPr lvl="1"/>
            <a:r>
              <a:rPr lang="en-US" dirty="0"/>
              <a:t>In LoRaWAN networks, the network server (cloud based in our case) plays a central role in both real-time network management and data management</a:t>
            </a:r>
          </a:p>
          <a:p>
            <a:pPr lvl="1"/>
            <a:r>
              <a:rPr lang="en-US" dirty="0"/>
              <a:t>Cloud to cloud integration for a customer can be very easy or very hard</a:t>
            </a:r>
          </a:p>
        </p:txBody>
      </p:sp>
    </p:spTree>
    <p:extLst>
      <p:ext uri="{BB962C8B-B14F-4D97-AF65-F5344CB8AC3E}">
        <p14:creationId xmlns:p14="http://schemas.microsoft.com/office/powerpoint/2010/main" val="28658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message structure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170099"/>
          </a:xfrm>
        </p:spPr>
        <p:txBody>
          <a:bodyPr/>
          <a:lstStyle/>
          <a:p>
            <a:r>
              <a:rPr lang="en-US" sz="2000" dirty="0"/>
              <a:t>{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cmd</a:t>
            </a:r>
            <a:r>
              <a:rPr lang="en-US" sz="2000" dirty="0"/>
              <a:t>      : '</a:t>
            </a:r>
            <a:r>
              <a:rPr lang="en-US" sz="2000" dirty="0" err="1"/>
              <a:t>rx</a:t>
            </a:r>
            <a:r>
              <a:rPr lang="en-US" sz="2000" dirty="0"/>
              <a:t>';    // identifies type of message, </a:t>
            </a:r>
            <a:r>
              <a:rPr lang="en-US" sz="2000" dirty="0" err="1"/>
              <a:t>rx</a:t>
            </a:r>
            <a:r>
              <a:rPr lang="en-US" sz="2000" dirty="0"/>
              <a:t> = uplink message</a:t>
            </a:r>
          </a:p>
          <a:p>
            <a:r>
              <a:rPr lang="en-US" sz="2000" dirty="0"/>
              <a:t>    EUI      : string;  // device EUI, 16 hex digits (without dashes)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ts</a:t>
            </a:r>
            <a:r>
              <a:rPr lang="en-US" sz="2000" dirty="0"/>
              <a:t>       : number;  // server timestamp as number (seconds from Linux epoch)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ack</a:t>
            </a:r>
            <a:r>
              <a:rPr lang="en-US" sz="2000" dirty="0"/>
              <a:t>      : </a:t>
            </a:r>
            <a:r>
              <a:rPr lang="en-US" sz="2000" dirty="0" err="1"/>
              <a:t>boolean</a:t>
            </a:r>
            <a:r>
              <a:rPr lang="en-US" sz="2000" dirty="0"/>
              <a:t>; // acknowledgement flag as set by device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fcnt</a:t>
            </a:r>
            <a:r>
              <a:rPr lang="en-US" sz="2000" dirty="0"/>
              <a:t>     : number;  // frame counter, a 32-bit number</a:t>
            </a:r>
          </a:p>
          <a:p>
            <a:r>
              <a:rPr lang="en-US" sz="2000" dirty="0"/>
              <a:t>    port     : number;  // port as sent by the end device</a:t>
            </a:r>
          </a:p>
          <a:p>
            <a:r>
              <a:rPr lang="en-US" sz="2000" dirty="0"/>
              <a:t>    data     : string;  // data payload (decrypted, plaintext hex string)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67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payload median size is 20 bytes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2492990"/>
          </a:xfrm>
        </p:spPr>
        <p:txBody>
          <a:bodyPr/>
          <a:lstStyle/>
          <a:p>
            <a:r>
              <a:rPr lang="en-US" sz="2000" dirty="0"/>
              <a:t>01 85 20 6c 03 34</a:t>
            </a:r>
          </a:p>
          <a:p>
            <a:endParaRPr lang="en-US" sz="2000" dirty="0"/>
          </a:p>
          <a:p>
            <a:r>
              <a:rPr lang="en-US" sz="2000" dirty="0"/>
              <a:t>01 85	Level of tank empty space in cm, e.g. 185 cm</a:t>
            </a:r>
          </a:p>
          <a:p>
            <a:endParaRPr lang="en-US" sz="2000" dirty="0"/>
          </a:p>
          <a:p>
            <a:r>
              <a:rPr lang="en-US" sz="2000" dirty="0"/>
              <a:t>20 6c	Signed temperature in °C, e.g. +20.6°C</a:t>
            </a:r>
          </a:p>
          <a:p>
            <a:endParaRPr lang="en-US" sz="2000" dirty="0"/>
          </a:p>
          <a:p>
            <a:r>
              <a:rPr lang="en-US" sz="2000" dirty="0"/>
              <a:t>03 34	Battery voltage in V, e.g. 3.34V</a:t>
            </a:r>
          </a:p>
        </p:txBody>
      </p:sp>
    </p:spTree>
    <p:extLst>
      <p:ext uri="{BB962C8B-B14F-4D97-AF65-F5344CB8AC3E}">
        <p14:creationId xmlns:p14="http://schemas.microsoft.com/office/powerpoint/2010/main" val="28999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2096243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 err="1"/>
              <a:t>IoT</a:t>
            </a:r>
            <a:r>
              <a:rPr lang="en-NZ" dirty="0"/>
              <a:t> without the hassle of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Vikram Kumar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M240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4755148"/>
          </a:xfrm>
        </p:spPr>
        <p:txBody>
          <a:bodyPr/>
          <a:lstStyle/>
          <a:p>
            <a:r>
              <a:rPr lang="en-US" dirty="0"/>
              <a:t>Reduce search &amp; rescue costs using new business model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9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81454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APIs- location tracking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09" y="3065214"/>
            <a:ext cx="2200474" cy="2139519"/>
          </a:xfrm>
          <a:prstGeom prst="rect">
            <a:avLst/>
          </a:prstGeom>
        </p:spPr>
      </p:pic>
      <p:pic>
        <p:nvPicPr>
          <p:cNvPr id="3078" name="Picture 6" descr="Image result for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5386">
            <a:off x="1640941" y="2288787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6144" y="3870884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6015">
            <a:off x="1712948" y="5385130"/>
            <a:ext cx="677433" cy="5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786189" y="4217342"/>
            <a:ext cx="792088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54541" y="2489150"/>
            <a:ext cx="792088" cy="648072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882533" y="5297462"/>
            <a:ext cx="864096" cy="43204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3" y="1697062"/>
            <a:ext cx="984299" cy="1374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3" y="3281238"/>
            <a:ext cx="984299" cy="13740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1" y="4937422"/>
            <a:ext cx="984299" cy="13740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1" y="3497262"/>
            <a:ext cx="2651840" cy="154379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78967" y="3857302"/>
            <a:ext cx="245374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2400" dirty="0">
                <a:solidFill>
                  <a:schemeClr val="bg1"/>
                </a:solidFill>
              </a:rPr>
              <a:t>Azure IOT Suite</a:t>
            </a:r>
          </a:p>
        </p:txBody>
      </p:sp>
      <p:pic>
        <p:nvPicPr>
          <p:cNvPr id="5" name="Picture 2" descr="https://static.pexels.com/photos/7375/startup-phot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61" y="1697062"/>
            <a:ext cx="1440160" cy="10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8378477" y="2057102"/>
            <a:ext cx="1152128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49" y="1193006"/>
            <a:ext cx="2687960" cy="1776574"/>
          </a:xfrm>
          <a:prstGeom prst="rect">
            <a:avLst/>
          </a:prstGeom>
        </p:spPr>
      </p:pic>
      <p:pic>
        <p:nvPicPr>
          <p:cNvPr id="3076" name="Picture 4" descr="https://static.pexels.com/photos/88725/pexels-photo-88725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34661" y="5369470"/>
            <a:ext cx="166658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Azure </a:t>
            </a:r>
            <a:r>
              <a:rPr lang="en-US" dirty="0" err="1"/>
              <a:t>IoT</a:t>
            </a:r>
            <a:r>
              <a:rPr lang="en-US" dirty="0"/>
              <a:t>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7" y="1120998"/>
            <a:ext cx="10058400" cy="55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08872"/>
          </a:xfrm>
        </p:spPr>
        <p:txBody>
          <a:bodyPr/>
          <a:lstStyle/>
          <a:p>
            <a:r>
              <a:rPr lang="en-US" dirty="0"/>
              <a:t>Software developers need to focus efforts on the high value parts of the </a:t>
            </a:r>
            <a:r>
              <a:rPr lang="en-US" dirty="0" err="1"/>
              <a:t>IoT</a:t>
            </a:r>
            <a:r>
              <a:rPr lang="en-US" dirty="0"/>
              <a:t> value chain. This is often data, analytics and interactions- not hardware and firmware.</a:t>
            </a:r>
          </a:p>
          <a:p>
            <a:endParaRPr lang="en-US" dirty="0"/>
          </a:p>
          <a:p>
            <a:r>
              <a:rPr lang="en-US" dirty="0"/>
              <a:t>In some cases, one option is to start with data, leaving hardware and connectivity to others. Options are to use the data stream or APIs.</a:t>
            </a:r>
          </a:p>
        </p:txBody>
      </p:sp>
    </p:spTree>
    <p:extLst>
      <p:ext uri="{BB962C8B-B14F-4D97-AF65-F5344CB8AC3E}">
        <p14:creationId xmlns:p14="http://schemas.microsoft.com/office/powerpoint/2010/main" val="370935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3841052"/>
          </a:xfrm>
        </p:spPr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is </a:t>
            </a:r>
            <a:r>
              <a:rPr lang="en-US" i="1" dirty="0"/>
              <a:t>primarily</a:t>
            </a:r>
            <a:r>
              <a:rPr lang="en-US" dirty="0"/>
              <a:t> about data and customer value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03761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292662"/>
          </a:xfrm>
        </p:spPr>
        <p:txBody>
          <a:bodyPr/>
          <a:lstStyle/>
          <a:p>
            <a:r>
              <a:rPr lang="en-US" dirty="0"/>
              <a:t>Hardware, firmware, connectivity are typically a small fraction of selling price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21602398"/>
              </p:ext>
            </p:extLst>
          </p:nvPr>
        </p:nvGraphicFramePr>
        <p:xfrm>
          <a:off x="2545829" y="3353246"/>
          <a:ext cx="7200800" cy="312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4755148"/>
          </a:xfrm>
        </p:spPr>
        <p:txBody>
          <a:bodyPr/>
          <a:lstStyle/>
          <a:p>
            <a:r>
              <a:rPr lang="en-US" dirty="0"/>
              <a:t>Hardware is critical yet often low value-add in </a:t>
            </a:r>
            <a:r>
              <a:rPr lang="en-US" dirty="0" err="1"/>
              <a:t>IoT</a:t>
            </a:r>
            <a:r>
              <a:rPr lang="en-US" dirty="0"/>
              <a:t> systems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37148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3841052"/>
          </a:xfrm>
        </p:spPr>
        <p:txBody>
          <a:bodyPr/>
          <a:lstStyle/>
          <a:p>
            <a:r>
              <a:rPr lang="en-US" dirty="0"/>
              <a:t>Many SW </a:t>
            </a:r>
            <a:r>
              <a:rPr lang="en-US" dirty="0" err="1"/>
              <a:t>devs</a:t>
            </a:r>
            <a:r>
              <a:rPr lang="en-US" dirty="0"/>
              <a:t> don’t like or have no interest in HW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8159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1241426"/>
            <a:ext cx="5486399" cy="3841052"/>
          </a:xfrm>
        </p:spPr>
        <p:txBody>
          <a:bodyPr/>
          <a:lstStyle/>
          <a:p>
            <a:r>
              <a:rPr lang="en-US" dirty="0"/>
              <a:t>What if SW </a:t>
            </a:r>
            <a:r>
              <a:rPr lang="en-US" dirty="0" err="1"/>
              <a:t>devs</a:t>
            </a:r>
            <a:r>
              <a:rPr lang="en-US" dirty="0"/>
              <a:t> can start with data and not hardware?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1208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292662"/>
          </a:xfrm>
        </p:spPr>
        <p:txBody>
          <a:bodyPr/>
          <a:lstStyle/>
          <a:p>
            <a:r>
              <a:rPr lang="en-US" dirty="0"/>
              <a:t>Data input can be in the form of the raw data stream or using APIs for stored &amp; processed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7" y="3065214"/>
            <a:ext cx="10627563" cy="33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5384411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1121</Words>
  <Application>Microsoft Office PowerPoint</Application>
  <PresentationFormat>Custom</PresentationFormat>
  <Paragraphs>135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IoT without the hassle of hardware</vt:lpstr>
      <vt:lpstr>IoT is primarily about data and customer value</vt:lpstr>
      <vt:lpstr>PowerPoint Presentation</vt:lpstr>
      <vt:lpstr>Hardware is critical yet often low value-add in IoT systems</vt:lpstr>
      <vt:lpstr>Many SW devs don’t like or have no interest in HW</vt:lpstr>
      <vt:lpstr>What if SW devs can start with data and not hardware?</vt:lpstr>
      <vt:lpstr>PowerPoint Presentation</vt:lpstr>
      <vt:lpstr>Example 1</vt:lpstr>
      <vt:lpstr>Alarm monitoring company wants to include remote smoke alarms</vt:lpstr>
      <vt:lpstr>Data stream- remote smoke alarm monitoring</vt:lpstr>
      <vt:lpstr>Data stream- remote smoke alarm monitoring</vt:lpstr>
      <vt:lpstr>Example 2</vt:lpstr>
      <vt:lpstr>Lubricants company wants to monitor tank levels, switch pump off</vt:lpstr>
      <vt:lpstr>APIs- tank level monitoring, pump switch off</vt:lpstr>
      <vt:lpstr>Lessons learned</vt:lpstr>
      <vt:lpstr>JSON message structure</vt:lpstr>
      <vt:lpstr>Data payload median size is 20 bytes</vt:lpstr>
      <vt:lpstr>Example 3</vt:lpstr>
      <vt:lpstr>Reduce search &amp; rescue costs using new business model</vt:lpstr>
      <vt:lpstr>APIs- location tracking system</vt:lpstr>
      <vt:lpstr>The Azure IoT Solution</vt:lpstr>
      <vt:lpstr>Takeaway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2016-07-14T12:34:12Z</dcterms:created>
  <dcterms:modified xsi:type="dcterms:W3CDTF">2016-10-27T04:19:42Z</dcterms:modified>
  <cp:category/>
</cp:coreProperties>
</file>