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6"/>
  </p:notesMasterIdLst>
  <p:handoutMasterIdLst>
    <p:handoutMasterId r:id="rId17"/>
  </p:handoutMasterIdLst>
  <p:sldIdLst>
    <p:sldId id="1408" r:id="rId2"/>
    <p:sldId id="1411" r:id="rId3"/>
    <p:sldId id="1412" r:id="rId4"/>
    <p:sldId id="1413" r:id="rId5"/>
    <p:sldId id="1414" r:id="rId6"/>
    <p:sldId id="1423" r:id="rId7"/>
    <p:sldId id="1415" r:id="rId8"/>
    <p:sldId id="1416" r:id="rId9"/>
    <p:sldId id="1417" r:id="rId10"/>
    <p:sldId id="1418" r:id="rId11"/>
    <p:sldId id="1419" r:id="rId12"/>
    <p:sldId id="1420" r:id="rId13"/>
    <p:sldId id="1421" r:id="rId14"/>
    <p:sldId id="1422" r:id="rId1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3"/>
            <p14:sldId id="1414"/>
            <p14:sldId id="1423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C10"/>
    <a:srgbClr val="002050"/>
    <a:srgbClr val="D83B01"/>
    <a:srgbClr val="505050"/>
    <a:srgbClr val="FFB900"/>
    <a:srgbClr val="292929"/>
    <a:srgbClr val="FFFFFF"/>
    <a:srgbClr val="BAD80A"/>
    <a:srgbClr val="A80000"/>
    <a:srgbClr val="5C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 snapToGrid="0" snapToObjects="1">
      <p:cViewPr varScale="1">
        <p:scale>
          <a:sx n="95" d="100"/>
          <a:sy n="95" d="100"/>
        </p:scale>
        <p:origin x="66" y="168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4:55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4:55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501650"/>
            <a:ext cx="6750050" cy="379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570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302" y="1330332"/>
            <a:ext cx="5785108" cy="734333"/>
          </a:xfrm>
          <a:solidFill>
            <a:srgbClr val="00587D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bg1"/>
                </a:solidFill>
              </a:defRPr>
            </a:lvl1pPr>
            <a:lvl2pPr marL="529895" indent="0">
              <a:buNone/>
              <a:defRPr sz="2300" b="1"/>
            </a:lvl2pPr>
            <a:lvl3pPr marL="1059790" indent="0">
              <a:buNone/>
              <a:defRPr sz="2100" b="1"/>
            </a:lvl3pPr>
            <a:lvl4pPr marL="1589684" indent="0">
              <a:buNone/>
              <a:defRPr sz="1900" b="1"/>
            </a:lvl4pPr>
            <a:lvl5pPr marL="2119579" indent="0">
              <a:buNone/>
              <a:defRPr sz="1900" b="1"/>
            </a:lvl5pPr>
            <a:lvl6pPr marL="2649474" indent="0">
              <a:buNone/>
              <a:defRPr sz="1900" b="1"/>
            </a:lvl6pPr>
            <a:lvl7pPr marL="3179369" indent="0">
              <a:buNone/>
              <a:defRPr sz="1900" b="1"/>
            </a:lvl7pPr>
            <a:lvl8pPr marL="3709264" indent="0">
              <a:buNone/>
              <a:defRPr sz="1900" b="1"/>
            </a:lvl8pPr>
            <a:lvl9pPr marL="4239158" indent="0">
              <a:buNone/>
              <a:defRPr sz="19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302" y="2166931"/>
            <a:ext cx="5785108" cy="4047187"/>
          </a:xfrm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5586" y="1330332"/>
            <a:ext cx="5785108" cy="734333"/>
          </a:xfrm>
          <a:solidFill>
            <a:srgbClr val="00587D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bg1"/>
                </a:solidFill>
              </a:defRPr>
            </a:lvl1pPr>
            <a:lvl2pPr marL="529895" indent="0">
              <a:buNone/>
              <a:defRPr sz="2300" b="1"/>
            </a:lvl2pPr>
            <a:lvl3pPr marL="1059790" indent="0">
              <a:buNone/>
              <a:defRPr sz="2100" b="1"/>
            </a:lvl3pPr>
            <a:lvl4pPr marL="1589684" indent="0">
              <a:buNone/>
              <a:defRPr sz="1900" b="1"/>
            </a:lvl4pPr>
            <a:lvl5pPr marL="2119579" indent="0">
              <a:buNone/>
              <a:defRPr sz="1900" b="1"/>
            </a:lvl5pPr>
            <a:lvl6pPr marL="2649474" indent="0">
              <a:buNone/>
              <a:defRPr sz="1900" b="1"/>
            </a:lvl6pPr>
            <a:lvl7pPr marL="3179369" indent="0">
              <a:buNone/>
              <a:defRPr sz="1900" b="1"/>
            </a:lvl7pPr>
            <a:lvl8pPr marL="3709264" indent="0">
              <a:buNone/>
              <a:defRPr sz="1900" b="1"/>
            </a:lvl8pPr>
            <a:lvl9pPr marL="4239158" indent="0">
              <a:buNone/>
              <a:defRPr sz="19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5586" y="2166931"/>
            <a:ext cx="5785108" cy="4047187"/>
          </a:xfrm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616725" y="0"/>
            <a:ext cx="9819750" cy="946318"/>
          </a:xfrm>
          <a:prstGeom prst="rect">
            <a:avLst/>
          </a:prstGeom>
        </p:spPr>
        <p:txBody>
          <a:bodyPr vert="horz" lIns="105979" tIns="52989" rIns="105979" bIns="52989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6419" y="6482891"/>
            <a:ext cx="5683637" cy="372394"/>
          </a:xfrm>
          <a:prstGeom prst="rect">
            <a:avLst/>
          </a:prstGeom>
        </p:spPr>
        <p:txBody>
          <a:bodyPr vert="horz" lIns="105979" tIns="52989" rIns="105979" bIns="52989" rtlCol="0" anchor="ctr"/>
          <a:lstStyle>
            <a:lvl1pPr algn="ctr">
              <a:defRPr sz="1400">
                <a:solidFill>
                  <a:srgbClr val="3F3F3F"/>
                </a:solidFill>
              </a:defRPr>
            </a:lvl1pPr>
          </a:lstStyle>
          <a:p>
            <a:r>
              <a:rPr lang="en-NZ"/>
              <a:t>© Copyright 2016 Sigmoid Curve Consulting Group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vert="horz" lIns="105979" tIns="52989" rIns="105979" bIns="52989" rtlCol="0" anchor="ctr"/>
          <a:lstStyle>
            <a:lvl1pPr algn="l">
              <a:defRPr sz="1200">
                <a:solidFill>
                  <a:srgbClr val="3F3F3F"/>
                </a:solidFill>
              </a:defRPr>
            </a:lvl1pPr>
          </a:lstStyle>
          <a:p>
            <a:fld id="{A3F31473-23EB-4724-8B59-FE6D21D89FA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12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3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Vulnerability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FF23C1B2-D17F-4EAE-BA6F-3DFDC188E544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6609336" y="1997804"/>
            <a:ext cx="5468735" cy="1215009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/>
          <a:p>
            <a:r>
              <a:rPr lang="en-NZ" sz="2400" dirty="0">
                <a:latin typeface="+mj-lt"/>
                <a:cs typeface="Arial" panose="020B0604020202020204" pitchFamily="34" charset="0"/>
              </a:rPr>
              <a:t>Do you put yourself on enough learning curves to be able to relate to others who are outside their comfort zone?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48889" y="4710688"/>
            <a:ext cx="53783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8889" y="1753702"/>
            <a:ext cx="53783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86" t="12291" r="19741" b="2099"/>
          <a:stretch/>
        </p:blipFill>
        <p:spPr bwMode="auto">
          <a:xfrm>
            <a:off x="1625946" y="1154113"/>
            <a:ext cx="4572368" cy="51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442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FF23C1B2-D17F-4EAE-BA6F-3DFDC188E544}" type="slidenum">
              <a:rPr lang="en-NZ" smtClean="0"/>
              <a:t>11</a:t>
            </a:fld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495540" y="1986796"/>
            <a:ext cx="5468735" cy="3061668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/>
          <a:p>
            <a:r>
              <a:rPr lang="en-NZ" sz="2400" dirty="0">
                <a:latin typeface="+mj-lt"/>
                <a:cs typeface="Arial" panose="020B0604020202020204" pitchFamily="34" charset="0"/>
              </a:rPr>
              <a:t>What’s the energy exchange that you have with most people?</a:t>
            </a:r>
          </a:p>
          <a:p>
            <a:endParaRPr lang="en-NZ" sz="2400" dirty="0">
              <a:latin typeface="+mj-lt"/>
              <a:cs typeface="Arial" panose="020B0604020202020204" pitchFamily="34" charset="0"/>
            </a:endParaRPr>
          </a:p>
          <a:p>
            <a:r>
              <a:rPr lang="en-NZ" sz="2400" dirty="0">
                <a:latin typeface="+mj-lt"/>
                <a:cs typeface="Arial" panose="020B0604020202020204" pitchFamily="34" charset="0"/>
              </a:rPr>
              <a:t>Do they feel safe enough to open up and let you help?</a:t>
            </a:r>
          </a:p>
          <a:p>
            <a:endParaRPr lang="en-NZ" sz="2400" dirty="0">
              <a:latin typeface="+mj-lt"/>
              <a:cs typeface="Arial" panose="020B0604020202020204" pitchFamily="34" charset="0"/>
            </a:endParaRPr>
          </a:p>
          <a:p>
            <a:r>
              <a:rPr lang="en-NZ" sz="2400" dirty="0">
                <a:latin typeface="+mj-lt"/>
                <a:cs typeface="Arial" panose="020B0604020202020204" pitchFamily="34" charset="0"/>
              </a:rPr>
              <a:t>More importantly, do you let your team help you?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00826" y="5155381"/>
            <a:ext cx="52879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00826" y="1756614"/>
            <a:ext cx="52879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17" t="5728" r="25617" b="16822"/>
          <a:stretch/>
        </p:blipFill>
        <p:spPr bwMode="auto">
          <a:xfrm>
            <a:off x="1900374" y="1154113"/>
            <a:ext cx="4317864" cy="51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308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Integrity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12</a:t>
            </a:fld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6497556" y="1815296"/>
            <a:ext cx="5599744" cy="2692336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>
                <a:solidFill>
                  <a:schemeClr val="tx1"/>
                </a:solidFill>
                <a:latin typeface="+mj-lt"/>
              </a:rPr>
              <a:t>When people think about your</a:t>
            </a: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leadership, do they experience</a:t>
            </a: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someone who is consistent?</a:t>
            </a:r>
          </a:p>
          <a:p>
            <a:endParaRPr lang="en-NZ" dirty="0">
              <a:solidFill>
                <a:schemeClr val="tx1"/>
              </a:solidFill>
              <a:latin typeface="+mj-lt"/>
            </a:endParaRP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Do people trust that the same person is going to walk through the door each morning?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02839" y="4768259"/>
            <a:ext cx="53783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02839" y="1752150"/>
            <a:ext cx="53783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41" t="2365" r="39693" b="4465"/>
          <a:stretch/>
        </p:blipFill>
        <p:spPr bwMode="auto">
          <a:xfrm>
            <a:off x="2034274" y="1154113"/>
            <a:ext cx="4183964" cy="51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694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6476515" y="1939785"/>
            <a:ext cx="5912758" cy="2030616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>
                <a:solidFill>
                  <a:schemeClr val="tx1"/>
                </a:solidFill>
                <a:latin typeface="+mj-lt"/>
              </a:rPr>
              <a:t>Is there something about your</a:t>
            </a: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leadership that pulls people together?</a:t>
            </a:r>
          </a:p>
          <a:p>
            <a:endParaRPr lang="en-NZ" dirty="0">
              <a:solidFill>
                <a:schemeClr val="tx1"/>
              </a:solidFill>
              <a:latin typeface="+mj-lt"/>
            </a:endParaRP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Do you inspire your team to build on</a:t>
            </a: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your own dream?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33203" y="4749556"/>
            <a:ext cx="55139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33203" y="1751363"/>
            <a:ext cx="55139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34" r="30670"/>
          <a:stretch/>
        </p:blipFill>
        <p:spPr bwMode="auto">
          <a:xfrm>
            <a:off x="1687682" y="1154112"/>
            <a:ext cx="4516042" cy="507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39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My authenticity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14</a:t>
            </a:fld>
            <a:endParaRPr lang="en-NZ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85" y="1153550"/>
            <a:ext cx="1546234" cy="1483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C:\Users\Stellar\Documents\2-Stellar Presentations\Harold Hillman - Sigmoid\RNZAF\Real 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42" y="2009423"/>
            <a:ext cx="1490662" cy="1481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62" y="2723948"/>
            <a:ext cx="1974401" cy="193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3784614" y="4641143"/>
            <a:ext cx="1483497" cy="1483497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6083" r="-36083"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00446" y="4765130"/>
            <a:ext cx="1483497" cy="1483497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9099" r="-19099"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57125" y="3762255"/>
            <a:ext cx="1483497" cy="1483497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626" b="-39374"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47430" y="3109892"/>
            <a:ext cx="1483497" cy="148349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370" r="-49840"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689077" y="1469435"/>
            <a:ext cx="1483497" cy="1483497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4270" r="-40700"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24851" y="2131222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black"/>
                </a:solidFill>
              </a:rPr>
              <a:t>POSITIVITY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37993" y="30299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REAL</a:t>
            </a:r>
            <a:endParaRPr lang="en-NZ" sz="1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1663" y="4817334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white"/>
                </a:solidFill>
              </a:rPr>
              <a:t>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0705" y="567722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>
                <a:solidFill>
                  <a:prstClr val="white"/>
                </a:solidFill>
              </a:rPr>
              <a:t>VULNERABILITY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62857" y="5719093"/>
            <a:ext cx="94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white"/>
                </a:solidFill>
              </a:rPr>
              <a:t>ENERGY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09487" y="4162485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white"/>
                </a:solidFill>
              </a:rPr>
              <a:t>INTEGRITY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4952" y="2442215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black"/>
                </a:solidFill>
              </a:rPr>
              <a:t>CONNECTIONS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6466" y="4186492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400" b="1" dirty="0">
                <a:solidFill>
                  <a:prstClr val="black"/>
                </a:solidFill>
              </a:rPr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13675252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Being your Authentic Self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Harold Hillman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M233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835" y="1384924"/>
            <a:ext cx="4026000" cy="54000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NZ" sz="2800" dirty="0"/>
              <a:t>The Impostor Syndrome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592" y="1384924"/>
            <a:ext cx="4026000" cy="540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NZ" sz="2800" dirty="0"/>
              <a:t>Fitting In, Standing 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Authenticity and Leadership</a:t>
            </a:r>
            <a:endParaRPr lang="en-N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NZ" smtClean="0"/>
              <a:pPr/>
              <a:t>3</a:t>
            </a:fld>
            <a:endParaRPr lang="en-NZ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05" y="2129110"/>
            <a:ext cx="2685261" cy="4101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62" y="2129110"/>
            <a:ext cx="2637061" cy="4101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38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wholehearted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4</a:t>
            </a:fld>
            <a:endParaRPr lang="en-NZ"/>
          </a:p>
        </p:txBody>
      </p:sp>
      <p:sp>
        <p:nvSpPr>
          <p:cNvPr id="29" name="Freeform 28"/>
          <p:cNvSpPr/>
          <p:nvPr/>
        </p:nvSpPr>
        <p:spPr>
          <a:xfrm>
            <a:off x="382090" y="2302411"/>
            <a:ext cx="11702566" cy="1141395"/>
          </a:xfrm>
          <a:custGeom>
            <a:avLst/>
            <a:gdLst>
              <a:gd name="connsiteX0" fmla="*/ 0 w 9321421"/>
              <a:gd name="connsiteY0" fmla="*/ 0 h 1119116"/>
              <a:gd name="connsiteX1" fmla="*/ 0 w 9321421"/>
              <a:gd name="connsiteY1" fmla="*/ 1119116 h 1119116"/>
              <a:gd name="connsiteX2" fmla="*/ 9321421 w 9321421"/>
              <a:gd name="connsiteY2" fmla="*/ 0 h 1119116"/>
              <a:gd name="connsiteX3" fmla="*/ 0 w 9321421"/>
              <a:gd name="connsiteY3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421" h="1119116">
                <a:moveTo>
                  <a:pt x="0" y="0"/>
                </a:moveTo>
                <a:lnTo>
                  <a:pt x="0" y="1119116"/>
                </a:lnTo>
                <a:lnTo>
                  <a:pt x="93214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30" name="Freeform 29"/>
          <p:cNvSpPr/>
          <p:nvPr/>
        </p:nvSpPr>
        <p:spPr>
          <a:xfrm flipH="1" flipV="1">
            <a:off x="382090" y="2302411"/>
            <a:ext cx="11702566" cy="1141395"/>
          </a:xfrm>
          <a:custGeom>
            <a:avLst/>
            <a:gdLst>
              <a:gd name="connsiteX0" fmla="*/ 0 w 9321421"/>
              <a:gd name="connsiteY0" fmla="*/ 0 h 1119116"/>
              <a:gd name="connsiteX1" fmla="*/ 0 w 9321421"/>
              <a:gd name="connsiteY1" fmla="*/ 1119116 h 1119116"/>
              <a:gd name="connsiteX2" fmla="*/ 9321421 w 9321421"/>
              <a:gd name="connsiteY2" fmla="*/ 0 h 1119116"/>
              <a:gd name="connsiteX3" fmla="*/ 0 w 9321421"/>
              <a:gd name="connsiteY3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421" h="1119116">
                <a:moveTo>
                  <a:pt x="0" y="0"/>
                </a:moveTo>
                <a:lnTo>
                  <a:pt x="0" y="1119116"/>
                </a:lnTo>
                <a:lnTo>
                  <a:pt x="93214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31" name="TextBox 30"/>
          <p:cNvSpPr txBox="1"/>
          <p:nvPr/>
        </p:nvSpPr>
        <p:spPr>
          <a:xfrm>
            <a:off x="572083" y="2527815"/>
            <a:ext cx="2647386" cy="384012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r>
              <a:rPr lang="en-NZ" b="1" i="1" dirty="0">
                <a:solidFill>
                  <a:schemeClr val="bg1"/>
                </a:solidFill>
                <a:latin typeface="+mj-lt"/>
              </a:rPr>
              <a:t>What the company needs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56295" y="2737086"/>
            <a:ext cx="1664746" cy="384012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r>
              <a:rPr lang="en-NZ" b="1" i="1" dirty="0">
                <a:solidFill>
                  <a:schemeClr val="bg1"/>
                </a:solidFill>
                <a:latin typeface="+mj-lt"/>
              </a:rPr>
              <a:t>What you need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1276774" y="1219566"/>
            <a:ext cx="9168263" cy="440600"/>
          </a:xfrm>
          <a:prstGeom prst="leftArrow">
            <a:avLst>
              <a:gd name="adj1" fmla="val 50000"/>
              <a:gd name="adj2" fmla="val 721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34" name="TextBox 33"/>
          <p:cNvSpPr txBox="1"/>
          <p:nvPr/>
        </p:nvSpPr>
        <p:spPr>
          <a:xfrm>
            <a:off x="10547843" y="1188485"/>
            <a:ext cx="1323306" cy="476345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r>
              <a:rPr lang="en-NZ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Fitting 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502383" y="3886956"/>
            <a:ext cx="1342542" cy="661011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STRAIN ON</a:t>
            </a:r>
          </a:p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COMPANY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11859" y="3886956"/>
            <a:ext cx="1554715" cy="384012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RECALIBRATE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20238" y="3886956"/>
            <a:ext cx="1554715" cy="384012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RECALIBRATE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1313" y="3886956"/>
            <a:ext cx="1744255" cy="384012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GIVE AND TAKE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962" y="3886956"/>
            <a:ext cx="1342542" cy="661011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STRAIN ON</a:t>
            </a:r>
          </a:p>
          <a:p>
            <a:pPr algn="ctr"/>
            <a:r>
              <a:rPr lang="en-NZ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YOU</a:t>
            </a:r>
          </a:p>
        </p:txBody>
      </p:sp>
      <p:sp>
        <p:nvSpPr>
          <p:cNvPr id="40" name="Up Arrow 39"/>
          <p:cNvSpPr/>
          <p:nvPr/>
        </p:nvSpPr>
        <p:spPr>
          <a:xfrm>
            <a:off x="818765" y="3513404"/>
            <a:ext cx="316373" cy="375826"/>
          </a:xfrm>
          <a:prstGeom prst="upArrow">
            <a:avLst>
              <a:gd name="adj1" fmla="val 50000"/>
              <a:gd name="adj2" fmla="val 81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1" name="Up Arrow 40"/>
          <p:cNvSpPr/>
          <p:nvPr/>
        </p:nvSpPr>
        <p:spPr>
          <a:xfrm>
            <a:off x="3339408" y="3513404"/>
            <a:ext cx="316373" cy="375826"/>
          </a:xfrm>
          <a:prstGeom prst="upArrow">
            <a:avLst>
              <a:gd name="adj1" fmla="val 50000"/>
              <a:gd name="adj2" fmla="val 81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2" name="Up Arrow 41"/>
          <p:cNvSpPr/>
          <p:nvPr/>
        </p:nvSpPr>
        <p:spPr>
          <a:xfrm>
            <a:off x="5945224" y="3513404"/>
            <a:ext cx="316373" cy="375826"/>
          </a:xfrm>
          <a:prstGeom prst="upArrow">
            <a:avLst>
              <a:gd name="adj1" fmla="val 50000"/>
              <a:gd name="adj2" fmla="val 81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3" name="Up Arrow 42"/>
          <p:cNvSpPr/>
          <p:nvPr/>
        </p:nvSpPr>
        <p:spPr>
          <a:xfrm>
            <a:off x="8531029" y="3513404"/>
            <a:ext cx="316373" cy="375826"/>
          </a:xfrm>
          <a:prstGeom prst="upArrow">
            <a:avLst>
              <a:gd name="adj1" fmla="val 50000"/>
              <a:gd name="adj2" fmla="val 81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4" name="Up Arrow 43"/>
          <p:cNvSpPr/>
          <p:nvPr/>
        </p:nvSpPr>
        <p:spPr>
          <a:xfrm>
            <a:off x="11070220" y="3513404"/>
            <a:ext cx="316373" cy="375826"/>
          </a:xfrm>
          <a:prstGeom prst="upArrow">
            <a:avLst>
              <a:gd name="adj1" fmla="val 50000"/>
              <a:gd name="adj2" fmla="val 81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5" name="Left Arrow 44"/>
          <p:cNvSpPr/>
          <p:nvPr/>
        </p:nvSpPr>
        <p:spPr>
          <a:xfrm flipH="1">
            <a:off x="2690320" y="1773140"/>
            <a:ext cx="9168263" cy="440600"/>
          </a:xfrm>
          <a:prstGeom prst="leftArrow">
            <a:avLst>
              <a:gd name="adj1" fmla="val 50000"/>
              <a:gd name="adj2" fmla="val 721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endParaRPr lang="en-NZ"/>
          </a:p>
        </p:txBody>
      </p:sp>
      <p:sp>
        <p:nvSpPr>
          <p:cNvPr id="46" name="TextBox 45"/>
          <p:cNvSpPr txBox="1"/>
          <p:nvPr/>
        </p:nvSpPr>
        <p:spPr>
          <a:xfrm>
            <a:off x="428735" y="1710973"/>
            <a:ext cx="1926035" cy="476345"/>
          </a:xfrm>
          <a:prstGeom prst="rect">
            <a:avLst/>
          </a:prstGeom>
          <a:noFill/>
        </p:spPr>
        <p:txBody>
          <a:bodyPr wrap="none" lIns="105979" tIns="52989" rIns="105979" bIns="52989" rtlCol="0">
            <a:spAutoFit/>
          </a:bodyPr>
          <a:lstStyle/>
          <a:p>
            <a:r>
              <a:rPr lang="en-NZ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Standing Out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87952" y="4721977"/>
            <a:ext cx="2440592" cy="427113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Hide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66369" y="4721977"/>
            <a:ext cx="2440592" cy="427113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Lock down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61441" y="4721977"/>
            <a:ext cx="5084567" cy="427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79" tIns="52989" rIns="105979" bIns="52989" rtlCol="0" anchor="ctr"/>
          <a:lstStyle/>
          <a:p>
            <a:pPr algn="ctr"/>
            <a:r>
              <a:rPr lang="en-NZ" dirty="0"/>
              <a:t>The Wholehearted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205088" y="5296720"/>
            <a:ext cx="236245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8827370" y="5296720"/>
            <a:ext cx="2362457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86" r="7552" b="5287"/>
          <a:stretch/>
        </p:blipFill>
        <p:spPr>
          <a:xfrm>
            <a:off x="1313720" y="5434153"/>
            <a:ext cx="1237785" cy="1009781"/>
          </a:xfrm>
          <a:prstGeom prst="rect">
            <a:avLst/>
          </a:prstGeom>
        </p:spPr>
      </p:pic>
      <p:pic>
        <p:nvPicPr>
          <p:cNvPr id="55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86" r="7552" b="5287"/>
          <a:stretch/>
        </p:blipFill>
        <p:spPr>
          <a:xfrm>
            <a:off x="9327790" y="5437851"/>
            <a:ext cx="1204331" cy="9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5" grpId="0" animBg="1"/>
      <p:bldP spid="46" grpId="0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The raw ingredients of vulnerability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6050"/>
            <a:ext cx="465138" cy="373063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5</a:t>
            </a:fld>
            <a:endParaRPr lang="en-NZ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542601" y="1777179"/>
            <a:ext cx="5197558" cy="45800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  <a:prstDash val="sysDot"/>
          </a:ln>
        </p:spPr>
        <p:txBody>
          <a:bodyPr vert="horz" lIns="105979" tIns="52989" rIns="105979" bIns="52989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59790">
              <a:spcBef>
                <a:spcPts val="1391"/>
              </a:spcBef>
              <a:spcAft>
                <a:spcPts val="348"/>
              </a:spcAft>
              <a:buClr>
                <a:srgbClr val="007DB3"/>
              </a:buClr>
              <a:buNone/>
              <a:defRPr/>
            </a:pPr>
            <a:r>
              <a:rPr lang="en-NZ" sz="2100">
                <a:solidFill>
                  <a:srgbClr val="404040"/>
                </a:solidFill>
                <a:latin typeface="Arial"/>
              </a:rPr>
              <a:t> </a:t>
            </a:r>
            <a:endParaRPr lang="en-NZ" sz="21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38" name="Text Placeholder 1"/>
          <p:cNvSpPr txBox="1">
            <a:spLocks/>
          </p:cNvSpPr>
          <p:nvPr/>
        </p:nvSpPr>
        <p:spPr>
          <a:xfrm>
            <a:off x="544915" y="1177215"/>
            <a:ext cx="5197558" cy="5507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6304" tIns="91440" rIns="146304" bIns="91440" rtlCol="0" anchor="ctr">
            <a:noAutofit/>
          </a:bodyPr>
          <a:lstStyle>
            <a:lvl1pPr marR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100" b="0" spc="0" baseline="0">
                <a:solidFill>
                  <a:schemeClr val="bg1"/>
                </a:solidFill>
                <a:latin typeface="+mj-lt"/>
              </a:defRPr>
            </a:lvl1pPr>
            <a:lvl2pPr marL="529895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105979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1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589684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2119579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649474" indent="0">
              <a:spcBef>
                <a:spcPct val="20000"/>
              </a:spcBef>
              <a:buFont typeface="Arial" pitchFamily="34" charset="0"/>
              <a:buNone/>
              <a:defRPr sz="1900" b="1"/>
            </a:lvl6pPr>
            <a:lvl7pPr marL="3179369" indent="0">
              <a:spcBef>
                <a:spcPct val="20000"/>
              </a:spcBef>
              <a:buFont typeface="Arial" pitchFamily="34" charset="0"/>
              <a:buNone/>
              <a:defRPr sz="1900" b="1"/>
            </a:lvl7pPr>
            <a:lvl8pPr marL="3709264" indent="0">
              <a:spcBef>
                <a:spcPct val="20000"/>
              </a:spcBef>
              <a:buFont typeface="Arial" pitchFamily="34" charset="0"/>
              <a:buNone/>
              <a:defRPr sz="1900" b="1"/>
            </a:lvl8pPr>
            <a:lvl9pPr marL="4239158" indent="0">
              <a:spcBef>
                <a:spcPct val="20000"/>
              </a:spcBef>
              <a:buFont typeface="Arial" pitchFamily="34" charset="0"/>
              <a:buNone/>
              <a:defRPr sz="1900" b="1"/>
            </a:lvl9pPr>
          </a:lstStyle>
          <a:p>
            <a:r>
              <a:rPr lang="en-NZ" sz="2800" dirty="0"/>
              <a:t>The Four Essentials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44915" y="1777179"/>
            <a:ext cx="5197558" cy="45800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  <a:prstDash val="sysDot"/>
          </a:ln>
        </p:spPr>
        <p:txBody>
          <a:bodyPr vert="horz" lIns="105979" tIns="52989" rIns="105979" bIns="52989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59790">
              <a:spcBef>
                <a:spcPts val="1391"/>
              </a:spcBef>
              <a:spcAft>
                <a:spcPts val="348"/>
              </a:spcAft>
              <a:buClr>
                <a:srgbClr val="007DB3"/>
              </a:buClr>
              <a:buNone/>
              <a:defRPr/>
            </a:pPr>
            <a:r>
              <a:rPr lang="en-NZ" sz="2100">
                <a:solidFill>
                  <a:srgbClr val="404040"/>
                </a:solidFill>
                <a:latin typeface="Arial"/>
              </a:rPr>
              <a:t> </a:t>
            </a:r>
            <a:endParaRPr lang="en-NZ" sz="21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6542601" y="1184975"/>
            <a:ext cx="5197558" cy="5507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6304" tIns="91440" rIns="146304" bIns="91440" rtlCol="0" anchor="ctr">
            <a:no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100" b="0" spc="0" baseline="0">
                <a:solidFill>
                  <a:schemeClr val="bg1"/>
                </a:solidFill>
                <a:latin typeface="+mj-lt"/>
              </a:defRPr>
            </a:lvl1pPr>
            <a:lvl2pPr marL="529895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105979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1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589684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2119579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00" b="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649474" indent="0">
              <a:spcBef>
                <a:spcPct val="20000"/>
              </a:spcBef>
              <a:buFont typeface="Arial" pitchFamily="34" charset="0"/>
              <a:buNone/>
              <a:defRPr sz="1900" b="1"/>
            </a:lvl6pPr>
            <a:lvl7pPr marL="3179369" indent="0">
              <a:spcBef>
                <a:spcPct val="20000"/>
              </a:spcBef>
              <a:buFont typeface="Arial" pitchFamily="34" charset="0"/>
              <a:buNone/>
              <a:defRPr sz="1900" b="1"/>
            </a:lvl7pPr>
            <a:lvl8pPr marL="3709264" indent="0">
              <a:spcBef>
                <a:spcPct val="20000"/>
              </a:spcBef>
              <a:buFont typeface="Arial" pitchFamily="34" charset="0"/>
              <a:buNone/>
              <a:defRPr sz="1900" b="1"/>
            </a:lvl8pPr>
            <a:lvl9pPr marL="4239158" indent="0">
              <a:spcBef>
                <a:spcPct val="20000"/>
              </a:spcBef>
              <a:buFont typeface="Arial" pitchFamily="34" charset="0"/>
              <a:buNone/>
              <a:defRPr sz="1900" b="1"/>
            </a:lvl9pPr>
          </a:lstStyle>
          <a:p>
            <a:r>
              <a:rPr lang="en-NZ" sz="2800"/>
              <a:t>The Human Challenge</a:t>
            </a:r>
            <a:endParaRPr lang="en-NZ" sz="2800" dirty="0"/>
          </a:p>
        </p:txBody>
      </p:sp>
      <p:sp>
        <p:nvSpPr>
          <p:cNvPr id="41" name="Freeform 40"/>
          <p:cNvSpPr/>
          <p:nvPr/>
        </p:nvSpPr>
        <p:spPr>
          <a:xfrm>
            <a:off x="1463218" y="2013836"/>
            <a:ext cx="3621278" cy="598990"/>
          </a:xfrm>
          <a:custGeom>
            <a:avLst/>
            <a:gdLst>
              <a:gd name="connsiteX0" fmla="*/ 267630 w 2884449"/>
              <a:gd name="connsiteY0" fmla="*/ 0 h 587298"/>
              <a:gd name="connsiteX1" fmla="*/ 0 w 2884449"/>
              <a:gd name="connsiteY1" fmla="*/ 301083 h 587298"/>
              <a:gd name="connsiteX2" fmla="*/ 278781 w 2884449"/>
              <a:gd name="connsiteY2" fmla="*/ 587298 h 587298"/>
              <a:gd name="connsiteX3" fmla="*/ 2646556 w 2884449"/>
              <a:gd name="connsiteY3" fmla="*/ 587298 h 587298"/>
              <a:gd name="connsiteX4" fmla="*/ 2884449 w 2884449"/>
              <a:gd name="connsiteY4" fmla="*/ 293649 h 587298"/>
              <a:gd name="connsiteX5" fmla="*/ 2635405 w 2884449"/>
              <a:gd name="connsiteY5" fmla="*/ 3717 h 587298"/>
              <a:gd name="connsiteX6" fmla="*/ 267630 w 2884449"/>
              <a:gd name="connsiteY6" fmla="*/ 0 h 5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449" h="587298">
                <a:moveTo>
                  <a:pt x="267630" y="0"/>
                </a:moveTo>
                <a:lnTo>
                  <a:pt x="0" y="301083"/>
                </a:lnTo>
                <a:lnTo>
                  <a:pt x="278781" y="587298"/>
                </a:lnTo>
                <a:lnTo>
                  <a:pt x="2646556" y="587298"/>
                </a:lnTo>
                <a:lnTo>
                  <a:pt x="2884449" y="293649"/>
                </a:lnTo>
                <a:lnTo>
                  <a:pt x="2635405" y="3717"/>
                </a:lnTo>
                <a:lnTo>
                  <a:pt x="267630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5979" tIns="52989" rIns="105979" bIns="52989" rtlCol="0" anchor="ctr"/>
          <a:lstStyle/>
          <a:p>
            <a:pPr algn="ctr" defTabSz="1059790">
              <a:defRPr/>
            </a:pPr>
            <a:r>
              <a:rPr lang="en-NZ" sz="2000" kern="0" dirty="0">
                <a:solidFill>
                  <a:prstClr val="white"/>
                </a:solidFill>
              </a:rPr>
              <a:t>GROWTH</a:t>
            </a:r>
          </a:p>
        </p:txBody>
      </p:sp>
      <p:sp>
        <p:nvSpPr>
          <p:cNvPr id="42" name="Freeform 41"/>
          <p:cNvSpPr/>
          <p:nvPr/>
        </p:nvSpPr>
        <p:spPr>
          <a:xfrm>
            <a:off x="1463218" y="3160123"/>
            <a:ext cx="3621278" cy="598990"/>
          </a:xfrm>
          <a:custGeom>
            <a:avLst/>
            <a:gdLst>
              <a:gd name="connsiteX0" fmla="*/ 267630 w 2884449"/>
              <a:gd name="connsiteY0" fmla="*/ 0 h 587298"/>
              <a:gd name="connsiteX1" fmla="*/ 0 w 2884449"/>
              <a:gd name="connsiteY1" fmla="*/ 301083 h 587298"/>
              <a:gd name="connsiteX2" fmla="*/ 278781 w 2884449"/>
              <a:gd name="connsiteY2" fmla="*/ 587298 h 587298"/>
              <a:gd name="connsiteX3" fmla="*/ 2646556 w 2884449"/>
              <a:gd name="connsiteY3" fmla="*/ 587298 h 587298"/>
              <a:gd name="connsiteX4" fmla="*/ 2884449 w 2884449"/>
              <a:gd name="connsiteY4" fmla="*/ 293649 h 587298"/>
              <a:gd name="connsiteX5" fmla="*/ 2635405 w 2884449"/>
              <a:gd name="connsiteY5" fmla="*/ 3717 h 587298"/>
              <a:gd name="connsiteX6" fmla="*/ 267630 w 2884449"/>
              <a:gd name="connsiteY6" fmla="*/ 0 h 5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449" h="587298">
                <a:moveTo>
                  <a:pt x="267630" y="0"/>
                </a:moveTo>
                <a:lnTo>
                  <a:pt x="0" y="301083"/>
                </a:lnTo>
                <a:lnTo>
                  <a:pt x="278781" y="587298"/>
                </a:lnTo>
                <a:lnTo>
                  <a:pt x="2646556" y="587298"/>
                </a:lnTo>
                <a:lnTo>
                  <a:pt x="2884449" y="293649"/>
                </a:lnTo>
                <a:lnTo>
                  <a:pt x="2635405" y="3717"/>
                </a:lnTo>
                <a:lnTo>
                  <a:pt x="267630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5979" tIns="52989" rIns="105979" bIns="52989" rtlCol="0" anchor="ctr"/>
          <a:lstStyle/>
          <a:p>
            <a:pPr algn="ctr" defTabSz="1059790">
              <a:defRPr/>
            </a:pPr>
            <a:r>
              <a:rPr lang="en-NZ" sz="2000" kern="0" dirty="0">
                <a:solidFill>
                  <a:prstClr val="white"/>
                </a:solidFill>
              </a:rPr>
              <a:t>AFFIRMATION</a:t>
            </a:r>
          </a:p>
        </p:txBody>
      </p:sp>
      <p:sp>
        <p:nvSpPr>
          <p:cNvPr id="43" name="Freeform 42"/>
          <p:cNvSpPr/>
          <p:nvPr/>
        </p:nvSpPr>
        <p:spPr>
          <a:xfrm>
            <a:off x="1463218" y="4306410"/>
            <a:ext cx="3621278" cy="598990"/>
          </a:xfrm>
          <a:custGeom>
            <a:avLst/>
            <a:gdLst>
              <a:gd name="connsiteX0" fmla="*/ 267630 w 2884449"/>
              <a:gd name="connsiteY0" fmla="*/ 0 h 587298"/>
              <a:gd name="connsiteX1" fmla="*/ 0 w 2884449"/>
              <a:gd name="connsiteY1" fmla="*/ 301083 h 587298"/>
              <a:gd name="connsiteX2" fmla="*/ 278781 w 2884449"/>
              <a:gd name="connsiteY2" fmla="*/ 587298 h 587298"/>
              <a:gd name="connsiteX3" fmla="*/ 2646556 w 2884449"/>
              <a:gd name="connsiteY3" fmla="*/ 587298 h 587298"/>
              <a:gd name="connsiteX4" fmla="*/ 2884449 w 2884449"/>
              <a:gd name="connsiteY4" fmla="*/ 293649 h 587298"/>
              <a:gd name="connsiteX5" fmla="*/ 2635405 w 2884449"/>
              <a:gd name="connsiteY5" fmla="*/ 3717 h 587298"/>
              <a:gd name="connsiteX6" fmla="*/ 267630 w 2884449"/>
              <a:gd name="connsiteY6" fmla="*/ 0 h 5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449" h="587298">
                <a:moveTo>
                  <a:pt x="267630" y="0"/>
                </a:moveTo>
                <a:lnTo>
                  <a:pt x="0" y="301083"/>
                </a:lnTo>
                <a:lnTo>
                  <a:pt x="278781" y="587298"/>
                </a:lnTo>
                <a:lnTo>
                  <a:pt x="2646556" y="587298"/>
                </a:lnTo>
                <a:lnTo>
                  <a:pt x="2884449" y="293649"/>
                </a:lnTo>
                <a:lnTo>
                  <a:pt x="2635405" y="3717"/>
                </a:lnTo>
                <a:lnTo>
                  <a:pt x="267630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5979" tIns="52989" rIns="105979" bIns="52989" rtlCol="0" anchor="ctr"/>
          <a:lstStyle/>
          <a:p>
            <a:pPr algn="ctr" defTabSz="1059790">
              <a:defRPr/>
            </a:pPr>
            <a:r>
              <a:rPr lang="en-NZ" sz="2000" kern="0">
                <a:solidFill>
                  <a:prstClr val="white"/>
                </a:solidFill>
              </a:rPr>
              <a:t>AFFILIATION</a:t>
            </a:r>
            <a:endParaRPr lang="en-NZ" sz="2000" kern="0" dirty="0">
              <a:solidFill>
                <a:prstClr val="white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463218" y="5438183"/>
            <a:ext cx="3621278" cy="598990"/>
          </a:xfrm>
          <a:custGeom>
            <a:avLst/>
            <a:gdLst>
              <a:gd name="connsiteX0" fmla="*/ 267630 w 2884449"/>
              <a:gd name="connsiteY0" fmla="*/ 0 h 587298"/>
              <a:gd name="connsiteX1" fmla="*/ 0 w 2884449"/>
              <a:gd name="connsiteY1" fmla="*/ 301083 h 587298"/>
              <a:gd name="connsiteX2" fmla="*/ 278781 w 2884449"/>
              <a:gd name="connsiteY2" fmla="*/ 587298 h 587298"/>
              <a:gd name="connsiteX3" fmla="*/ 2646556 w 2884449"/>
              <a:gd name="connsiteY3" fmla="*/ 587298 h 587298"/>
              <a:gd name="connsiteX4" fmla="*/ 2884449 w 2884449"/>
              <a:gd name="connsiteY4" fmla="*/ 293649 h 587298"/>
              <a:gd name="connsiteX5" fmla="*/ 2635405 w 2884449"/>
              <a:gd name="connsiteY5" fmla="*/ 3717 h 587298"/>
              <a:gd name="connsiteX6" fmla="*/ 267630 w 2884449"/>
              <a:gd name="connsiteY6" fmla="*/ 0 h 5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449" h="587298">
                <a:moveTo>
                  <a:pt x="267630" y="0"/>
                </a:moveTo>
                <a:lnTo>
                  <a:pt x="0" y="301083"/>
                </a:lnTo>
                <a:lnTo>
                  <a:pt x="278781" y="587298"/>
                </a:lnTo>
                <a:lnTo>
                  <a:pt x="2646556" y="587298"/>
                </a:lnTo>
                <a:lnTo>
                  <a:pt x="2884449" y="293649"/>
                </a:lnTo>
                <a:lnTo>
                  <a:pt x="2635405" y="3717"/>
                </a:lnTo>
                <a:lnTo>
                  <a:pt x="267630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5979" tIns="52989" rIns="105979" bIns="52989" rtlCol="0" anchor="ctr"/>
          <a:lstStyle/>
          <a:p>
            <a:pPr algn="ctr" defTabSz="1059790">
              <a:defRPr/>
            </a:pPr>
            <a:r>
              <a:rPr lang="en-NZ" sz="2000" kern="0" dirty="0">
                <a:solidFill>
                  <a:prstClr val="white"/>
                </a:solidFill>
              </a:rPr>
              <a:t>TRUST</a:t>
            </a:r>
          </a:p>
        </p:txBody>
      </p:sp>
      <p:sp>
        <p:nvSpPr>
          <p:cNvPr id="45" name="Cloud 44"/>
          <p:cNvSpPr/>
          <p:nvPr/>
        </p:nvSpPr>
        <p:spPr>
          <a:xfrm>
            <a:off x="7151728" y="1799297"/>
            <a:ext cx="3621278" cy="1028067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5979" tIns="52989" rIns="105979" bIns="52989" rtlCol="0" anchor="ctr"/>
          <a:lstStyle/>
          <a:p>
            <a:pPr algn="ctr" defTabSz="1059790">
              <a:lnSpc>
                <a:spcPct val="85000"/>
              </a:lnSpc>
              <a:defRPr/>
            </a:pPr>
            <a:r>
              <a:rPr lang="en-NZ" sz="2000" kern="0" dirty="0">
                <a:solidFill>
                  <a:schemeClr val="bg1"/>
                </a:solidFill>
              </a:rPr>
              <a:t> Comfort</a:t>
            </a:r>
            <a:br>
              <a:rPr lang="en-NZ" sz="2000" kern="0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 stretching yourself</a:t>
            </a:r>
          </a:p>
        </p:txBody>
      </p:sp>
      <p:sp>
        <p:nvSpPr>
          <p:cNvPr id="46" name="Cloud 45"/>
          <p:cNvSpPr/>
          <p:nvPr/>
        </p:nvSpPr>
        <p:spPr>
          <a:xfrm>
            <a:off x="7235725" y="2945584"/>
            <a:ext cx="3621278" cy="1028067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5979" tIns="52989" rIns="105979" bIns="52989" rtlCol="0" anchor="ctr"/>
          <a:lstStyle/>
          <a:p>
            <a:pPr algn="ctr" defTabSz="1059790">
              <a:lnSpc>
                <a:spcPct val="85000"/>
              </a:lnSpc>
              <a:defRPr/>
            </a:pPr>
            <a:r>
              <a:rPr lang="en-NZ" sz="2000" kern="0" dirty="0">
                <a:solidFill>
                  <a:schemeClr val="bg1"/>
                </a:solidFill>
              </a:rPr>
              <a:t>   Comfort receiving</a:t>
            </a:r>
          </a:p>
          <a:p>
            <a:pPr algn="ctr" defTabSz="1059790">
              <a:lnSpc>
                <a:spcPct val="85000"/>
              </a:lnSpc>
              <a:defRPr/>
            </a:pPr>
            <a:r>
              <a:rPr lang="en-NZ" sz="2000" kern="0" dirty="0">
                <a:solidFill>
                  <a:schemeClr val="bg1"/>
                </a:solidFill>
              </a:rPr>
              <a:t> and giving gratitude</a:t>
            </a:r>
          </a:p>
        </p:txBody>
      </p:sp>
      <p:sp>
        <p:nvSpPr>
          <p:cNvPr id="47" name="Cloud 46"/>
          <p:cNvSpPr/>
          <p:nvPr/>
        </p:nvSpPr>
        <p:spPr>
          <a:xfrm>
            <a:off x="7151728" y="4091872"/>
            <a:ext cx="3621278" cy="1028067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5979" tIns="52989" rIns="105979" bIns="52989" rtlCol="0" anchor="ctr"/>
          <a:lstStyle/>
          <a:p>
            <a:pPr algn="ctr" defTabSz="1059790">
              <a:lnSpc>
                <a:spcPct val="85000"/>
              </a:lnSpc>
              <a:defRPr/>
            </a:pPr>
            <a:r>
              <a:rPr lang="en-NZ" sz="2000" kern="0" dirty="0">
                <a:solidFill>
                  <a:schemeClr val="bg1"/>
                </a:solidFill>
              </a:rPr>
              <a:t> Comfort with</a:t>
            </a:r>
            <a:br>
              <a:rPr lang="en-NZ" sz="2000" kern="0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letting others help</a:t>
            </a:r>
          </a:p>
        </p:txBody>
      </p:sp>
      <p:sp>
        <p:nvSpPr>
          <p:cNvPr id="48" name="Cloud 47"/>
          <p:cNvSpPr/>
          <p:nvPr/>
        </p:nvSpPr>
        <p:spPr>
          <a:xfrm>
            <a:off x="7151728" y="5223644"/>
            <a:ext cx="3621278" cy="1028067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5979" tIns="52989" rIns="105979" bIns="52989" rtlCol="0" anchor="ctr"/>
          <a:lstStyle/>
          <a:p>
            <a:pPr algn="ctr" defTabSz="1059790">
              <a:lnSpc>
                <a:spcPct val="85000"/>
              </a:lnSpc>
              <a:defRPr/>
            </a:pPr>
            <a:r>
              <a:rPr lang="en-NZ" sz="2000" kern="0" dirty="0">
                <a:solidFill>
                  <a:schemeClr val="bg1"/>
                </a:solidFill>
              </a:rPr>
              <a:t>Comfort</a:t>
            </a:r>
            <a:br>
              <a:rPr lang="en-NZ" sz="2000" kern="0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with imperfection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41175" y="3459618"/>
            <a:ext cx="2169415" cy="0"/>
          </a:xfrm>
          <a:prstGeom prst="line">
            <a:avLst/>
          </a:prstGeom>
          <a:noFill/>
          <a:ln w="6350" cap="flat" cmpd="sng" algn="ctr">
            <a:solidFill>
              <a:srgbClr val="404040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5019515" y="4605905"/>
            <a:ext cx="2169415" cy="0"/>
          </a:xfrm>
          <a:prstGeom prst="line">
            <a:avLst/>
          </a:prstGeom>
          <a:noFill/>
          <a:ln w="6350" cap="flat" cmpd="sng" algn="ctr">
            <a:solidFill>
              <a:srgbClr val="404040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5019515" y="5737678"/>
            <a:ext cx="2169415" cy="0"/>
          </a:xfrm>
          <a:prstGeom prst="line">
            <a:avLst/>
          </a:prstGeom>
          <a:noFill/>
          <a:ln w="6350" cap="flat" cmpd="sng" algn="ctr">
            <a:solidFill>
              <a:srgbClr val="404040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5019515" y="2317359"/>
            <a:ext cx="2169415" cy="0"/>
          </a:xfrm>
          <a:prstGeom prst="line">
            <a:avLst/>
          </a:prstGeom>
          <a:noFill/>
          <a:ln w="6350" cap="flat" cmpd="sng" algn="ctr">
            <a:solidFill>
              <a:srgbClr val="404040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369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Authenticity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16"/>
          <a:stretch/>
        </p:blipFill>
        <p:spPr>
          <a:xfrm flipH="1">
            <a:off x="1608622" y="1482187"/>
            <a:ext cx="8320060" cy="48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8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Positivity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7</a:t>
            </a:fld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7134404" y="1994486"/>
            <a:ext cx="4780396" cy="2692336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/>
          <a:p>
            <a:r>
              <a:rPr lang="en-NZ" sz="2400" dirty="0">
                <a:latin typeface="+mj-lt"/>
                <a:cs typeface="Arial" panose="020B0604020202020204" pitchFamily="34" charset="0"/>
              </a:rPr>
              <a:t>When people think about your leadership, do they associate it with positivity?</a:t>
            </a:r>
          </a:p>
          <a:p>
            <a:endParaRPr lang="en-NZ" sz="2400" dirty="0">
              <a:latin typeface="+mj-lt"/>
              <a:cs typeface="Arial" panose="020B0604020202020204" pitchFamily="34" charset="0"/>
            </a:endParaRPr>
          </a:p>
          <a:p>
            <a:r>
              <a:rPr lang="en-NZ" sz="2400" dirty="0">
                <a:latin typeface="+mj-lt"/>
                <a:cs typeface="Arial" panose="020B0604020202020204" pitchFamily="34" charset="0"/>
              </a:rPr>
              <a:t>Do you fuel them enough when they’re in the middle of a long haul?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91093" y="5044030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91093" y="1750383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ttp://quantselflafont.com/wp-content/uploads/2016/01/half-full-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r="23152"/>
          <a:stretch/>
        </p:blipFill>
        <p:spPr bwMode="auto">
          <a:xfrm>
            <a:off x="2201048" y="1154112"/>
            <a:ext cx="4017190" cy="49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198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Real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6753643" y="2020483"/>
            <a:ext cx="5107165" cy="2323004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>
                <a:solidFill>
                  <a:schemeClr val="tx1"/>
                </a:solidFill>
                <a:latin typeface="+mj-lt"/>
              </a:rPr>
              <a:t>When people think about your</a:t>
            </a: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leadership, do they think of you as genuine?</a:t>
            </a:r>
          </a:p>
          <a:p>
            <a:endParaRPr lang="en-NZ" dirty="0">
              <a:solidFill>
                <a:schemeClr val="tx1"/>
              </a:solidFill>
              <a:latin typeface="+mj-lt"/>
            </a:endParaRPr>
          </a:p>
          <a:p>
            <a:r>
              <a:rPr lang="en-NZ" dirty="0">
                <a:solidFill>
                  <a:schemeClr val="tx1"/>
                </a:solidFill>
                <a:latin typeface="+mj-lt"/>
              </a:rPr>
              <a:t>Do people need a de-coder to figure out what you really mean?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810333" y="4768259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10333" y="1776381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llar\Documents\2-Stellar Presentations\Harold Hillman - Sigmoid\RNZAF\Real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3855" r="5254" b="5640"/>
          <a:stretch/>
        </p:blipFill>
        <p:spPr bwMode="auto">
          <a:xfrm>
            <a:off x="2292501" y="1143615"/>
            <a:ext cx="3925737" cy="51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69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Edge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8784" y="6496606"/>
            <a:ext cx="466131" cy="372394"/>
          </a:xfrm>
          <a:prstGeom prst="rect">
            <a:avLst/>
          </a:prstGeom>
        </p:spPr>
        <p:txBody>
          <a:bodyPr lIns="105979" tIns="52989" rIns="105979" bIns="52989"/>
          <a:lstStyle/>
          <a:p>
            <a:fld id="{A3F31473-23EB-4724-8B59-FE6D21D89FA4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6755232" y="2012082"/>
            <a:ext cx="4780396" cy="2800058"/>
          </a:xfrm>
          <a:prstGeom prst="rect">
            <a:avLst/>
          </a:prstGeom>
          <a:noFill/>
        </p:spPr>
        <p:txBody>
          <a:bodyPr wrap="square" lIns="105979" tIns="52989" rIns="105979" bIns="52989" rtlCol="0">
            <a:spAutoFit/>
          </a:bodyPr>
          <a:lstStyle/>
          <a:p>
            <a:r>
              <a:rPr lang="en-NZ" sz="2500" dirty="0">
                <a:latin typeface="+mj-lt"/>
                <a:cs typeface="Arial" panose="020B0604020202020204" pitchFamily="34" charset="0"/>
              </a:rPr>
              <a:t>When people think about your leadership, do they see or hear edge?</a:t>
            </a:r>
          </a:p>
          <a:p>
            <a:endParaRPr lang="en-NZ" sz="2500" dirty="0">
              <a:latin typeface="+mj-lt"/>
              <a:cs typeface="Arial" panose="020B0604020202020204" pitchFamily="34" charset="0"/>
            </a:endParaRPr>
          </a:p>
          <a:p>
            <a:r>
              <a:rPr lang="en-NZ" sz="2500" dirty="0">
                <a:latin typeface="+mj-lt"/>
                <a:cs typeface="Arial" panose="020B0604020202020204" pitchFamily="34" charset="0"/>
              </a:rPr>
              <a:t>Are you comfortable enough with your own self to the point where others are more likely to lean in?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11921" y="5319095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1921" y="1767980"/>
            <a:ext cx="45695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Stellar\Downloads\images\shutterstock_848074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711" y="1154113"/>
            <a:ext cx="3379694" cy="50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286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320</Words>
  <Application>Microsoft Office PowerPoint</Application>
  <PresentationFormat>Custom</PresentationFormat>
  <Paragraphs>93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Being your Authentic Self</vt:lpstr>
      <vt:lpstr>Authenticity and Leadership</vt:lpstr>
      <vt:lpstr>The wholehearted leader</vt:lpstr>
      <vt:lpstr>The raw ingredients of vulnerability</vt:lpstr>
      <vt:lpstr>Authenticity</vt:lpstr>
      <vt:lpstr>Positivity</vt:lpstr>
      <vt:lpstr>Real</vt:lpstr>
      <vt:lpstr>Edge</vt:lpstr>
      <vt:lpstr>Vulnerability</vt:lpstr>
      <vt:lpstr>Energy</vt:lpstr>
      <vt:lpstr>Integrity</vt:lpstr>
      <vt:lpstr>Connections</vt:lpstr>
      <vt:lpstr>My authenticity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2016-07-14T12:34:12Z</dcterms:created>
  <dcterms:modified xsi:type="dcterms:W3CDTF">2016-10-27T03:55:53Z</dcterms:modified>
</cp:coreProperties>
</file>