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4229" r:id="rId1"/>
  </p:sldMasterIdLst>
  <p:notesMasterIdLst>
    <p:notesMasterId r:id="rId44"/>
  </p:notesMasterIdLst>
  <p:handoutMasterIdLst>
    <p:handoutMasterId r:id="rId45"/>
  </p:handoutMasterIdLst>
  <p:sldIdLst>
    <p:sldId id="1408" r:id="rId2"/>
    <p:sldId id="1411" r:id="rId3"/>
    <p:sldId id="1365" r:id="rId4"/>
    <p:sldId id="1422" r:id="rId5"/>
    <p:sldId id="1421" r:id="rId6"/>
    <p:sldId id="1416" r:id="rId7"/>
    <p:sldId id="1423" r:id="rId8"/>
    <p:sldId id="1419" r:id="rId9"/>
    <p:sldId id="1413" r:id="rId10"/>
    <p:sldId id="1430" r:id="rId11"/>
    <p:sldId id="1452" r:id="rId12"/>
    <p:sldId id="1453" r:id="rId13"/>
    <p:sldId id="1417" r:id="rId14"/>
    <p:sldId id="1456" r:id="rId15"/>
    <p:sldId id="1427" r:id="rId16"/>
    <p:sldId id="1455" r:id="rId17"/>
    <p:sldId id="1428" r:id="rId18"/>
    <p:sldId id="1437" r:id="rId19"/>
    <p:sldId id="1429" r:id="rId20"/>
    <p:sldId id="1440" r:id="rId21"/>
    <p:sldId id="1441" r:id="rId22"/>
    <p:sldId id="1442" r:id="rId23"/>
    <p:sldId id="1443" r:id="rId24"/>
    <p:sldId id="1444" r:id="rId25"/>
    <p:sldId id="1445" r:id="rId26"/>
    <p:sldId id="1446" r:id="rId27"/>
    <p:sldId id="1447" r:id="rId28"/>
    <p:sldId id="1448" r:id="rId29"/>
    <p:sldId id="1415" r:id="rId30"/>
    <p:sldId id="1438" r:id="rId31"/>
    <p:sldId id="1439" r:id="rId32"/>
    <p:sldId id="1449" r:id="rId33"/>
    <p:sldId id="1450" r:id="rId34"/>
    <p:sldId id="1451" r:id="rId35"/>
    <p:sldId id="1425" r:id="rId36"/>
    <p:sldId id="1433" r:id="rId37"/>
    <p:sldId id="1435" r:id="rId38"/>
    <p:sldId id="1434" r:id="rId39"/>
    <p:sldId id="1418" r:id="rId40"/>
    <p:sldId id="1431" r:id="rId41"/>
    <p:sldId id="1432" r:id="rId42"/>
    <p:sldId id="1454" r:id="rId43"/>
  </p:sldIdLst>
  <p:sldSz cx="12436475" cy="6994525"/>
  <p:notesSz cx="6889750" cy="100203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gnite 2016 Template Light" id="{A073DAE3-B461-442F-A3D3-6642BD875E45}">
          <p14:sldIdLst>
            <p14:sldId id="1408"/>
            <p14:sldId id="1411"/>
            <p14:sldId id="1365"/>
            <p14:sldId id="1422"/>
            <p14:sldId id="1421"/>
            <p14:sldId id="1416"/>
            <p14:sldId id="1423"/>
            <p14:sldId id="1419"/>
            <p14:sldId id="1413"/>
            <p14:sldId id="1430"/>
            <p14:sldId id="1452"/>
            <p14:sldId id="1453"/>
            <p14:sldId id="1417"/>
            <p14:sldId id="1456"/>
            <p14:sldId id="1427"/>
            <p14:sldId id="1455"/>
            <p14:sldId id="1428"/>
            <p14:sldId id="1437"/>
            <p14:sldId id="1429"/>
            <p14:sldId id="1440"/>
            <p14:sldId id="1441"/>
            <p14:sldId id="1442"/>
            <p14:sldId id="1443"/>
            <p14:sldId id="1444"/>
            <p14:sldId id="1445"/>
            <p14:sldId id="1446"/>
            <p14:sldId id="1447"/>
            <p14:sldId id="1448"/>
            <p14:sldId id="1415"/>
            <p14:sldId id="1438"/>
            <p14:sldId id="1439"/>
            <p14:sldId id="1449"/>
            <p14:sldId id="1450"/>
            <p14:sldId id="1451"/>
            <p14:sldId id="1425"/>
            <p14:sldId id="1433"/>
            <p14:sldId id="1435"/>
            <p14:sldId id="1434"/>
            <p14:sldId id="1418"/>
            <p14:sldId id="1431"/>
            <p14:sldId id="1432"/>
            <p14:sldId id="145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56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3B01"/>
    <a:srgbClr val="505050"/>
    <a:srgbClr val="FFB900"/>
    <a:srgbClr val="292929"/>
    <a:srgbClr val="FFFFFF"/>
    <a:srgbClr val="BAD80A"/>
    <a:srgbClr val="A80000"/>
    <a:srgbClr val="5C2D91"/>
    <a:srgbClr val="0078D7"/>
    <a:srgbClr val="107C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59" autoAdjust="0"/>
    <p:restoredTop sz="58672" autoAdjust="0"/>
  </p:normalViewPr>
  <p:slideViewPr>
    <p:cSldViewPr>
      <p:cViewPr varScale="1">
        <p:scale>
          <a:sx n="61" d="100"/>
          <a:sy n="61" d="100"/>
        </p:scale>
        <p:origin x="1314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1122"/>
    </p:cViewPr>
  </p:sorterViewPr>
  <p:notesViewPr>
    <p:cSldViewPr showGuides="1">
      <p:cViewPr varScale="1">
        <p:scale>
          <a:sx n="73" d="100"/>
          <a:sy n="73" d="100"/>
        </p:scale>
        <p:origin x="3174" y="54"/>
      </p:cViewPr>
      <p:guideLst>
        <p:guide orient="horz" pos="3156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2683"/>
            <a:ext cx="2985558" cy="50101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r>
              <a:rPr lang="en-US" dirty="0">
                <a:latin typeface="Segoe UI" pitchFamily="34" charset="0"/>
              </a:rPr>
              <a:t>Microsoft Ignite 2016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902597" y="0"/>
            <a:ext cx="2985558" cy="50101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8C8D045D-9A66-44E7-900A-FC6D0BD4E54A}" type="datetime8">
              <a:rPr lang="en-US" smtClean="0">
                <a:latin typeface="Segoe UI" pitchFamily="34" charset="0"/>
              </a:rPr>
              <a:t>10/27/2016 12:15 PM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5821839" cy="364292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pPr marL="421056" defTabSz="965928" eaLnBrk="0" hangingPunct="0"/>
            <a:r>
              <a:rPr lang="en-US" sz="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810355" y="9517546"/>
            <a:ext cx="1077800" cy="501015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101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>
                <a:latin typeface="Segoe UI" pitchFamily="34" charset="0"/>
              </a:defRPr>
            </a:lvl1pPr>
          </a:lstStyle>
          <a:p>
            <a:r>
              <a:rPr lang="en-US" dirty="0"/>
              <a:t>Microsoft Ignite 2016</a:t>
            </a:r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5" tIns="48312" rIns="96625" bIns="48312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9519285"/>
            <a:ext cx="5948151" cy="390077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marL="603904" indent="0" algn="l">
              <a:defRPr sz="1300"/>
            </a:lvl1pPr>
          </a:lstStyle>
          <a:p>
            <a:pPr defTabSz="965928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101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>
                <a:latin typeface="Segoe UI" pitchFamily="34" charset="0"/>
              </a:defRPr>
            </a:lvl1pPr>
          </a:lstStyle>
          <a:p>
            <a:fld id="{38EEC551-8CDA-4EB6-89BB-2A86C9F091C8}" type="datetime8">
              <a:rPr lang="en-US" smtClean="0"/>
              <a:t>10/27/2016 12:15 PM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8975" y="4759643"/>
            <a:ext cx="5511800" cy="4509135"/>
          </a:xfrm>
          <a:prstGeom prst="rect">
            <a:avLst/>
          </a:prstGeom>
        </p:spPr>
        <p:txBody>
          <a:bodyPr vert="horz" lIns="96625" tIns="48312" rIns="96625" bIns="483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36667" y="9517546"/>
            <a:ext cx="951488" cy="501015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32742" rtl="0" eaLnBrk="1" latinLnBrk="0" hangingPunct="1">
      <a:lnSpc>
        <a:spcPct val="90000"/>
      </a:lnSpc>
      <a:spcAft>
        <a:spcPts val="340"/>
      </a:spcAft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7262" indent="-107956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34664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92551" indent="-149789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27496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33185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5928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10/27/2016 12:15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988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b="1" baseline="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5928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10/27/2016 12:15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648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5928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10/27/2016 12:15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5275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5928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10/27/2016 12:15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7656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5928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D10C09F-FCA1-48C8-B40D-42E1045D109E}" type="datetime8">
              <a:rPr lang="en-US" smtClean="0"/>
              <a:t>10/27/2016 12:15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7874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5928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10/27/2016 12:15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3171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5928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10/27/2016 12:15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9195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5928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10/27/2016 12:15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20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5928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10/27/2016 12:15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6540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5928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10/27/2016 12:15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2989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baseline="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5928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10/27/2016 12:15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227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5928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10/27/2016 12:15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4101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baseline="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5928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10/27/2016 12:15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0032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5928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10/27/2016 12:15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3970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85628">
              <a:spcAft>
                <a:spcPts val="359"/>
              </a:spcAft>
            </a:pPr>
            <a:endParaRPr lang="en-NZ" b="1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5928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10/27/2016 12:15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2016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baseline="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5928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10/27/2016 12:15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0911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b="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5928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10/27/2016 12:15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770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b="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5928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10/27/2016 12:15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8029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b="0" baseline="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5928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10/27/2016 12:15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4756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171" indent="-181171">
              <a:buFontTx/>
              <a:buChar char="-"/>
            </a:pPr>
            <a:endParaRPr lang="en-NZ" b="0" baseline="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5928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10/27/2016 12:15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9830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5928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10/27/2016 12:15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3941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5928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D10C09F-FCA1-48C8-B40D-42E1045D109E}" type="datetime8">
              <a:rPr lang="en-US" smtClean="0"/>
              <a:t>10/27/2016 12:15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221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1443" indent="-191443">
              <a:buFontTx/>
              <a:buChar char="-"/>
            </a:pPr>
            <a:endParaRPr lang="en-NZ" baseline="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5928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D10C09F-FCA1-48C8-B40D-42E1045D109E}" type="datetime8">
              <a:rPr lang="en-US" smtClean="0"/>
              <a:t>10/27/2016 12:15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1907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b="0" baseline="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5928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10/27/2016 12:15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4102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5928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10/27/2016 12:15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6758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171" indent="-181171">
              <a:buFontTx/>
              <a:buChar char="-"/>
            </a:pPr>
            <a:endParaRPr lang="en-NZ" b="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5928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10/27/2016 12:15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1453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5928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10/27/2016 12:15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6746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5928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10/27/2016 12:15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049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5928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10/27/2016 12:15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59746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6108602D-D426-4C00-B215-BFA18C076426}" type="datetime8">
              <a:rPr lang="en-US" smtClean="0"/>
              <a:t>10/27/2016 12:15 PM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65928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9995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6108602D-D426-4C00-B215-BFA18C076426}" type="datetime8">
              <a:rPr lang="en-US" smtClean="0"/>
              <a:t>10/27/2016 12:15 PM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65928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36026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6108602D-D426-4C00-B215-BFA18C076426}" type="datetime8">
              <a:rPr lang="en-US" smtClean="0"/>
              <a:t>10/27/2016 12:15 PM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65928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30961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5928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D10C09F-FCA1-48C8-B40D-42E1045D109E}" type="datetime8">
              <a:rPr lang="en-US" smtClean="0"/>
              <a:t>10/27/2016 12:15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241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5928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10/27/2016 12:15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22743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5928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10/27/2016 12:15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2454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5928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10/27/2016 12:15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86886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5928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10/27/2016 12:15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973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5928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10/27/2016 12:15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4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1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5928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D10C09F-FCA1-48C8-B40D-42E1045D109E}" type="datetime8">
              <a:rPr lang="en-US" smtClean="0"/>
              <a:t>10/27/2016 12:15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706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5928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10/27/2016 12:15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63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1443" indent="-191443">
              <a:buFontTx/>
              <a:buChar char="-"/>
            </a:pPr>
            <a:endParaRPr lang="en-NZ" baseline="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5928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10/27/2016 12:15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716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5928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D10C09F-FCA1-48C8-B40D-42E1045D109E}" type="datetime8">
              <a:rPr lang="en-US" smtClean="0"/>
              <a:t>10/27/2016 12:15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872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_Walk_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331019803"/>
              </p:ext>
            </p:extLst>
          </p:nvPr>
        </p:nvGraphicFramePr>
        <p:xfrm>
          <a:off x="0" y="0"/>
          <a:ext cx="12435839" cy="5999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" name="Image" r:id="rId3" imgW="24380640" imgH="15238080" progId="Photoshop.Image.12">
                  <p:embed/>
                </p:oleObj>
              </mc:Choice>
              <mc:Fallback>
                <p:oleObj name="Image" r:id="rId3" imgW="24380640" imgH="15238080" progId="Photoshop.Image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435839" cy="5999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85589" y="6233566"/>
            <a:ext cx="1456418" cy="310896"/>
          </a:xfrm>
          <a:prstGeom prst="rect">
            <a:avLst/>
          </a:prstGeom>
        </p:spPr>
      </p:pic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241573" y="1913086"/>
            <a:ext cx="8568952" cy="1264962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NZ" sz="7000" dirty="0">
                <a:solidFill>
                  <a:schemeClr val="bg1"/>
                </a:solidFill>
                <a:latin typeface="+mn-lt"/>
              </a:rPr>
              <a:t>Microsoft Ignite</a:t>
            </a:r>
            <a:r>
              <a:rPr lang="en-NZ" sz="7000" baseline="0" dirty="0">
                <a:solidFill>
                  <a:schemeClr val="bg1"/>
                </a:solidFill>
                <a:latin typeface="+mn-lt"/>
              </a:rPr>
              <a:t> NZ</a:t>
            </a:r>
            <a:endParaRPr lang="en-NZ" sz="7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241573" y="2921198"/>
            <a:ext cx="8208912" cy="148040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NZ" sz="4000" dirty="0">
                <a:solidFill>
                  <a:schemeClr val="bg1"/>
                </a:solidFill>
                <a:latin typeface="+mn-lt"/>
              </a:rPr>
              <a:t>25-28</a:t>
            </a:r>
            <a:r>
              <a:rPr lang="en-NZ" sz="4000" baseline="0" dirty="0">
                <a:solidFill>
                  <a:schemeClr val="bg1"/>
                </a:solidFill>
                <a:latin typeface="+mn-lt"/>
              </a:rPr>
              <a:t> October 2016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NZ" sz="4000" baseline="0" dirty="0">
                <a:solidFill>
                  <a:schemeClr val="bg1"/>
                </a:solidFill>
                <a:latin typeface="+mn-lt"/>
              </a:rPr>
              <a:t>SKYCITY, Auckland</a:t>
            </a:r>
            <a:endParaRPr lang="en-NZ" sz="4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1410" y="-234182"/>
            <a:ext cx="12405065" cy="220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0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46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35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69"/>
            <a:ext cx="5486400" cy="1827214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8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200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080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82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82295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897602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95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619">
                      <a:schemeClr val="tx1"/>
                    </a:gs>
                    <a:gs pos="2654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784147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68934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908698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974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6753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159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740786856"/>
              </p:ext>
            </p:extLst>
          </p:nvPr>
        </p:nvGraphicFramePr>
        <p:xfrm>
          <a:off x="636" y="0"/>
          <a:ext cx="12435839" cy="6080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" name="Image" r:id="rId3" imgW="24380640" imgH="15238080" progId="Photoshop.Image.12">
                  <p:embed/>
                </p:oleObj>
              </mc:Choice>
              <mc:Fallback>
                <p:oleObj name="Image" r:id="rId3" imgW="24380640" imgH="1523808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6" y="0"/>
                        <a:ext cx="12435839" cy="6080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57597" y="6285063"/>
            <a:ext cx="1456418" cy="310896"/>
          </a:xfrm>
          <a:prstGeom prst="rect">
            <a:avLst/>
          </a:prstGeom>
        </p:spPr>
      </p:pic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87481" y="182554"/>
            <a:ext cx="11672947" cy="2119277"/>
          </a:xfrm>
          <a:noFill/>
        </p:spPr>
        <p:txBody>
          <a:bodyPr lIns="146304" tIns="91440" rIns="146304" bIns="91440" anchor="t" anchorCtr="0"/>
          <a:lstStyle>
            <a:lvl1pPr>
              <a:defRPr sz="600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003" y="3497262"/>
            <a:ext cx="7640499" cy="829612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287481" y="2506609"/>
            <a:ext cx="7382067" cy="888264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Session Code</a:t>
            </a:r>
          </a:p>
        </p:txBody>
      </p:sp>
    </p:spTree>
    <p:extLst>
      <p:ext uri="{BB962C8B-B14F-4D97-AF65-F5344CB8AC3E}">
        <p14:creationId xmlns:p14="http://schemas.microsoft.com/office/powerpoint/2010/main" val="168501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6245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79425"/>
            <a:ext cx="1449939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69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69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056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37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2404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3268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977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9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568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7"/>
            <a:chOff x="12618967" y="0"/>
            <a:chExt cx="952401" cy="5766967"/>
          </a:xfrm>
        </p:grpSpPr>
        <p:grpSp>
          <p:nvGrpSpPr>
            <p:cNvPr id="26" name="Group 25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37" name="Rectangle 36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1" name="Rectangle 40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42" name="Rectangle 41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Dark Gray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R:80 G:80 B:80</a:t>
                </a:r>
              </a:p>
            </p:txBody>
          </p:sp>
          <p:sp>
            <p:nvSpPr>
              <p:cNvPr id="43" name="Rectangle 42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  <p:sp>
            <p:nvSpPr>
              <p:cNvPr id="44" name="Rectangle 43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45" name="Rectangle 44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210 G:210 B:210</a:t>
                </a:r>
                <a:endParaRPr lang="en-US" sz="50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32" name="TextBox 31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R:16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G:124 B:16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auto">
            <a:xfrm rot="5400000">
              <a:off x="12328888" y="4272719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842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1" r:id="rId1"/>
    <p:sldLayoutId id="2147484300" r:id="rId2"/>
    <p:sldLayoutId id="2147484295" r:id="rId3"/>
    <p:sldLayoutId id="2147484240" r:id="rId4"/>
    <p:sldLayoutId id="2147484296" r:id="rId5"/>
    <p:sldLayoutId id="2147484241" r:id="rId6"/>
    <p:sldLayoutId id="2147484297" r:id="rId7"/>
    <p:sldLayoutId id="2147484244" r:id="rId8"/>
    <p:sldLayoutId id="2147484298" r:id="rId9"/>
    <p:sldLayoutId id="2147484245" r:id="rId10"/>
    <p:sldLayoutId id="2147484247" r:id="rId11"/>
    <p:sldLayoutId id="2147484331" r:id="rId12"/>
    <p:sldLayoutId id="2147484249" r:id="rId13"/>
    <p:sldLayoutId id="2147484301" r:id="rId14"/>
    <p:sldLayoutId id="2147484251" r:id="rId15"/>
    <p:sldLayoutId id="2147484252" r:id="rId16"/>
    <p:sldLayoutId id="2147484254" r:id="rId17"/>
    <p:sldLayoutId id="2147484257" r:id="rId18"/>
    <p:sldLayoutId id="2147484258" r:id="rId19"/>
    <p:sldLayoutId id="2147484260" r:id="rId20"/>
    <p:sldLayoutId id="2147484299" r:id="rId21"/>
    <p:sldLayoutId id="2147484263" r:id="rId22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533" y="1974535"/>
            <a:ext cx="9143936" cy="1828786"/>
          </a:xfrm>
        </p:spPr>
        <p:txBody>
          <a:bodyPr/>
          <a:lstStyle/>
          <a:p>
            <a:r>
              <a:rPr lang="en-NZ" sz="8000" dirty="0">
                <a:latin typeface="+mn-lt"/>
              </a:rPr>
              <a:t>Microsoft Ignite NZ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9500" y="3083633"/>
            <a:ext cx="8208912" cy="148040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NZ" sz="4000" dirty="0">
                <a:solidFill>
                  <a:schemeClr val="bg1"/>
                </a:solidFill>
                <a:latin typeface="+mn-lt"/>
              </a:rPr>
              <a:t>25-28</a:t>
            </a:r>
            <a:r>
              <a:rPr lang="en-NZ" sz="4000" baseline="0" dirty="0">
                <a:solidFill>
                  <a:schemeClr val="bg1"/>
                </a:solidFill>
                <a:latin typeface="+mn-lt"/>
              </a:rPr>
              <a:t> October 2016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NZ" sz="4000" baseline="0" dirty="0">
                <a:solidFill>
                  <a:schemeClr val="bg1"/>
                </a:solidFill>
                <a:latin typeface="+mn-lt"/>
              </a:rPr>
              <a:t>SKYCITY, Auckland</a:t>
            </a:r>
            <a:endParaRPr lang="en-NZ" sz="4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05224"/>
            <a:ext cx="12436475" cy="221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45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SPA Authentication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" y="1164927"/>
            <a:ext cx="12436475" cy="582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2421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SPA Authentication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" y="1164927"/>
            <a:ext cx="12436475" cy="582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5928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SPA Authentication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" y="1164927"/>
            <a:ext cx="12436475" cy="582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63287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Data Protection</a:t>
            </a:r>
          </a:p>
        </p:txBody>
      </p:sp>
    </p:spTree>
    <p:extLst>
      <p:ext uri="{BB962C8B-B14F-4D97-AF65-F5344CB8AC3E}">
        <p14:creationId xmlns:p14="http://schemas.microsoft.com/office/powerpoint/2010/main" val="338397350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AD Authentication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641714"/>
          </a:xfrm>
        </p:spPr>
        <p:txBody>
          <a:bodyPr/>
          <a:lstStyle/>
          <a:p>
            <a:r>
              <a:rPr lang="en-NZ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4946" y="1221157"/>
            <a:ext cx="6646582" cy="44644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1075" r="2482" b="13474"/>
          <a:stretch/>
        </p:blipFill>
        <p:spPr>
          <a:xfrm>
            <a:off x="2401813" y="5873526"/>
            <a:ext cx="7979991" cy="69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14564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183" y="1283935"/>
            <a:ext cx="12437272" cy="5709212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NZ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Row-level Security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035" y="2345134"/>
            <a:ext cx="12052867" cy="320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370748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183" y="1283935"/>
            <a:ext cx="12437272" cy="5709212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NZ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Row-level Security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" y="1697062"/>
            <a:ext cx="12337734" cy="491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749581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6821" y="1266685"/>
            <a:ext cx="12429654" cy="5727840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NZ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Dynamic Data Masking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506591"/>
              </p:ext>
            </p:extLst>
          </p:nvPr>
        </p:nvGraphicFramePr>
        <p:xfrm>
          <a:off x="285327" y="2849190"/>
          <a:ext cx="11865302" cy="3838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32651">
                  <a:extLst>
                    <a:ext uri="{9D8B030D-6E8A-4147-A177-3AD203B41FA5}">
                      <a16:colId xmlns:a16="http://schemas.microsoft.com/office/drawing/2014/main" val="3695205100"/>
                    </a:ext>
                  </a:extLst>
                </a:gridCol>
                <a:gridCol w="5932651">
                  <a:extLst>
                    <a:ext uri="{9D8B030D-6E8A-4147-A177-3AD203B41FA5}">
                      <a16:colId xmlns:a16="http://schemas.microsoft.com/office/drawing/2014/main" val="1078817168"/>
                    </a:ext>
                  </a:extLst>
                </a:gridCol>
              </a:tblGrid>
              <a:tr h="767604">
                <a:tc>
                  <a:txBody>
                    <a:bodyPr/>
                    <a:lstStyle/>
                    <a:p>
                      <a:r>
                        <a:rPr lang="en-NZ" sz="3200" dirty="0"/>
                        <a:t>Mask function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NZ" sz="3200" dirty="0"/>
                        <a:t>Example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9490775"/>
                  </a:ext>
                </a:extLst>
              </a:tr>
              <a:tr h="767604">
                <a:tc>
                  <a:txBody>
                    <a:bodyPr/>
                    <a:lstStyle/>
                    <a:p>
                      <a:r>
                        <a:rPr lang="en-NZ" sz="2800" b="0" i="0" kern="1200" dirty="0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default()</a:t>
                      </a:r>
                      <a:endParaRPr lang="en-NZ" sz="28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NZ" sz="2800" dirty="0">
                          <a:latin typeface="Consolas" panose="020B0609020204030204" pitchFamily="49" charset="0"/>
                        </a:rPr>
                        <a:t>XXXXX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1243819"/>
                  </a:ext>
                </a:extLst>
              </a:tr>
              <a:tr h="767604">
                <a:tc>
                  <a:txBody>
                    <a:bodyPr/>
                    <a:lstStyle/>
                    <a:p>
                      <a:r>
                        <a:rPr lang="en-NZ" sz="2800" b="0" i="0" kern="1200" dirty="0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email()</a:t>
                      </a:r>
                      <a:endParaRPr lang="en-NZ" sz="28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NZ" sz="2800" b="0" i="0" kern="1200" dirty="0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aXXX@XXXX.com</a:t>
                      </a:r>
                      <a:endParaRPr lang="en-NZ" sz="28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5026040"/>
                  </a:ext>
                </a:extLst>
              </a:tr>
              <a:tr h="767604">
                <a:tc>
                  <a:txBody>
                    <a:bodyPr/>
                    <a:lstStyle/>
                    <a:p>
                      <a:r>
                        <a:rPr lang="en-NZ" sz="2800" dirty="0">
                          <a:latin typeface="Consolas" panose="020B0609020204030204" pitchFamily="49" charset="0"/>
                        </a:rPr>
                        <a:t>random(1, 12)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NZ" sz="2800" dirty="0">
                          <a:latin typeface="Consolas" panose="020B0609020204030204" pitchFamily="49" charset="0"/>
                        </a:rPr>
                        <a:t>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1372538"/>
                  </a:ext>
                </a:extLst>
              </a:tr>
              <a:tr h="767604">
                <a:tc>
                  <a:txBody>
                    <a:bodyPr/>
                    <a:lstStyle/>
                    <a:p>
                      <a:r>
                        <a:rPr lang="en-NZ" sz="2800" b="0" i="0" kern="1200" dirty="0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partial(2,"X-XXXXXX",1)</a:t>
                      </a:r>
                      <a:endParaRPr lang="en-NZ" sz="28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NZ" sz="2800" dirty="0">
                          <a:latin typeface="Consolas" panose="020B0609020204030204" pitchFamily="49" charset="0"/>
                        </a:rPr>
                        <a:t>01X-XXXXXX5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8891093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-279" t="-12858" r="2741" b="12858"/>
          <a:stretch/>
        </p:blipFill>
        <p:spPr>
          <a:xfrm>
            <a:off x="-28810" y="1625054"/>
            <a:ext cx="12465285" cy="103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1470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8274" y="1287164"/>
            <a:ext cx="12436475" cy="5707807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NZ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9766" y="2201118"/>
            <a:ext cx="9084822" cy="35266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9766" y="2201118"/>
            <a:ext cx="9084820" cy="35266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9765" y="2201118"/>
            <a:ext cx="9084822" cy="352666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Transparent Data Encryption</a:t>
            </a:r>
          </a:p>
        </p:txBody>
      </p:sp>
    </p:spTree>
    <p:extLst>
      <p:ext uri="{BB962C8B-B14F-4D97-AF65-F5344CB8AC3E}">
        <p14:creationId xmlns:p14="http://schemas.microsoft.com/office/powerpoint/2010/main" val="35560156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Encrypting Blob Files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" y="1164927"/>
            <a:ext cx="12436475" cy="582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10138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014" y="472926"/>
            <a:ext cx="11672947" cy="2119277"/>
          </a:xfrm>
        </p:spPr>
        <p:txBody>
          <a:bodyPr/>
          <a:lstStyle/>
          <a:p>
            <a:r>
              <a:rPr lang="en-NZ" dirty="0"/>
              <a:t>Building Secure Medical Applications in Azure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NZ" dirty="0"/>
              <a:t>David Carter and Matthew Tester</a:t>
            </a:r>
          </a:p>
          <a:p>
            <a:r>
              <a:rPr lang="en-NZ" sz="2000" dirty="0"/>
              <a:t>Stratos Technology Partners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NZ" dirty="0"/>
              <a:t>Session Code</a:t>
            </a:r>
          </a:p>
        </p:txBody>
      </p:sp>
    </p:spTree>
    <p:extLst>
      <p:ext uri="{BB962C8B-B14F-4D97-AF65-F5344CB8AC3E}">
        <p14:creationId xmlns:p14="http://schemas.microsoft.com/office/powerpoint/2010/main" val="183008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Encrypting Blob Files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" y="1164927"/>
            <a:ext cx="12436475" cy="582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345545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Encrypting Blob Files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" y="1164927"/>
            <a:ext cx="12436475" cy="582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549347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Encrypting Blob Files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" y="1164927"/>
            <a:ext cx="12436475" cy="582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38777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Encrypting Blob Files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" y="1164927"/>
            <a:ext cx="12436475" cy="582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965348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Decrypting Blob Files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" y="1164927"/>
            <a:ext cx="12436473" cy="582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42905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Decrypting Blob Files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" y="1164927"/>
            <a:ext cx="12436473" cy="582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332968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Decrypting Blob Files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" y="1164927"/>
            <a:ext cx="12436471" cy="582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773390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Decrypting Blob Files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" y="1164927"/>
            <a:ext cx="12436471" cy="582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744928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Decrypting Blob Files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" y="1164927"/>
            <a:ext cx="12436468" cy="582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413432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User Experience</a:t>
            </a:r>
          </a:p>
        </p:txBody>
      </p:sp>
    </p:spTree>
    <p:extLst>
      <p:ext uri="{BB962C8B-B14F-4D97-AF65-F5344CB8AC3E}">
        <p14:creationId xmlns:p14="http://schemas.microsoft.com/office/powerpoint/2010/main" val="10271829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690709974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err="1"/>
              <a:t>Hangfire</a:t>
            </a:r>
            <a:endParaRPr lang="en-NZ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" y="1150953"/>
            <a:ext cx="12436475" cy="582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066099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err="1"/>
              <a:t>Hangfire</a:t>
            </a:r>
            <a:endParaRPr lang="en-NZ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" y="1150953"/>
            <a:ext cx="12436473" cy="582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328786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err="1"/>
              <a:t>Hangfire</a:t>
            </a:r>
            <a:endParaRPr lang="en-NZ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" y="1150953"/>
            <a:ext cx="12436473" cy="582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789733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err="1"/>
              <a:t>Hangfire</a:t>
            </a:r>
            <a:endParaRPr lang="en-NZ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" y="1150953"/>
            <a:ext cx="12436471" cy="582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839813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err="1"/>
              <a:t>Hangfire</a:t>
            </a:r>
            <a:endParaRPr lang="en-NZ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" y="1150953"/>
            <a:ext cx="12436471" cy="582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571641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Angular </a:t>
            </a:r>
            <a:r>
              <a:rPr lang="en-NZ" dirty="0" err="1"/>
              <a:t>Formly</a:t>
            </a:r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738664"/>
          </a:xfrm>
        </p:spPr>
        <p:txBody>
          <a:bodyPr/>
          <a:lstStyle/>
          <a:p>
            <a:r>
              <a:rPr lang="en-NZ" dirty="0"/>
              <a:t>JavaScript Powered Forms for AngularJS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4137" y="2625611"/>
            <a:ext cx="2438740" cy="2438740"/>
          </a:xfrm>
          <a:prstGeom prst="rect">
            <a:avLst/>
          </a:prstGeom>
        </p:spPr>
      </p:pic>
      <p:sp>
        <p:nvSpPr>
          <p:cNvPr id="7" name="Text Placeholder 3"/>
          <p:cNvSpPr txBox="1">
            <a:spLocks/>
          </p:cNvSpPr>
          <p:nvPr/>
        </p:nvSpPr>
        <p:spPr>
          <a:xfrm>
            <a:off x="249907" y="5064351"/>
            <a:ext cx="11887200" cy="738664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4000" kern="1200" spc="0" baseline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2860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720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580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NZ" dirty="0"/>
              <a:t>“Maintain </a:t>
            </a:r>
            <a:r>
              <a:rPr lang="en-NZ" b="1" dirty="0"/>
              <a:t>less html </a:t>
            </a:r>
            <a:r>
              <a:rPr lang="en-NZ" dirty="0"/>
              <a:t>in </a:t>
            </a:r>
            <a:r>
              <a:rPr lang="en-NZ" dirty="0" err="1"/>
              <a:t>favor</a:t>
            </a:r>
            <a:r>
              <a:rPr lang="en-NZ" dirty="0"/>
              <a:t> of </a:t>
            </a:r>
            <a:r>
              <a:rPr lang="en-NZ" b="1" dirty="0"/>
              <a:t>JavaScript</a:t>
            </a:r>
            <a:r>
              <a:rPr lang="en-NZ" dirty="0"/>
              <a:t> “</a:t>
            </a:r>
          </a:p>
        </p:txBody>
      </p:sp>
    </p:spTree>
    <p:extLst>
      <p:ext uri="{BB962C8B-B14F-4D97-AF65-F5344CB8AC3E}">
        <p14:creationId xmlns:p14="http://schemas.microsoft.com/office/powerpoint/2010/main" val="1672803399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 form in </a:t>
            </a:r>
            <a:r>
              <a:rPr lang="en-US" dirty="0" err="1"/>
              <a:t>Formly</a:t>
            </a:r>
            <a:r>
              <a:rPr lang="en-US" dirty="0"/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4552015"/>
          </a:xfrm>
        </p:spPr>
        <p:txBody>
          <a:bodyPr/>
          <a:lstStyle/>
          <a:p>
            <a:endParaRPr lang="en-NZ" dirty="0"/>
          </a:p>
          <a:p>
            <a:r>
              <a:rPr lang="en-NZ" dirty="0"/>
              <a:t>{</a:t>
            </a:r>
          </a:p>
          <a:p>
            <a:r>
              <a:rPr lang="en-NZ" dirty="0"/>
              <a:t>	key: 'surname',</a:t>
            </a:r>
          </a:p>
          <a:p>
            <a:r>
              <a:rPr lang="en-NZ" dirty="0"/>
              <a:t>	type: 'text',</a:t>
            </a:r>
          </a:p>
          <a:p>
            <a:r>
              <a:rPr lang="en-NZ" dirty="0"/>
              <a:t>	</a:t>
            </a:r>
            <a:r>
              <a:rPr lang="en-NZ" dirty="0" err="1"/>
              <a:t>templateOptions</a:t>
            </a:r>
            <a:r>
              <a:rPr lang="en-NZ" dirty="0"/>
              <a:t>: {</a:t>
            </a:r>
          </a:p>
          <a:p>
            <a:r>
              <a:rPr lang="en-NZ" dirty="0"/>
              <a:t>		label: "Surname"</a:t>
            </a:r>
          </a:p>
          <a:p>
            <a:r>
              <a:rPr lang="en-NZ" dirty="0"/>
              <a:t>	}</a:t>
            </a:r>
          </a:p>
          <a:p>
            <a:r>
              <a:rPr lang="en-NZ" dirty="0"/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09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 form in </a:t>
            </a:r>
            <a:r>
              <a:rPr lang="en-US" dirty="0" err="1"/>
              <a:t>Formly</a:t>
            </a:r>
            <a:r>
              <a:rPr lang="en-US" dirty="0"/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5110630"/>
          </a:xfrm>
        </p:spPr>
        <p:txBody>
          <a:bodyPr/>
          <a:lstStyle/>
          <a:p>
            <a:endParaRPr lang="en-NZ" dirty="0"/>
          </a:p>
          <a:p>
            <a:r>
              <a:rPr lang="en-NZ" dirty="0"/>
              <a:t>{ </a:t>
            </a:r>
          </a:p>
          <a:p>
            <a:r>
              <a:rPr lang="en-NZ" dirty="0"/>
              <a:t>	key: '</a:t>
            </a:r>
            <a:r>
              <a:rPr lang="en-NZ" dirty="0" err="1"/>
              <a:t>titleId</a:t>
            </a:r>
            <a:r>
              <a:rPr lang="en-NZ" dirty="0"/>
              <a:t>',</a:t>
            </a:r>
          </a:p>
          <a:p>
            <a:r>
              <a:rPr lang="en-NZ" dirty="0"/>
              <a:t>	type: 'lookup',</a:t>
            </a:r>
          </a:p>
          <a:p>
            <a:r>
              <a:rPr lang="en-NZ" dirty="0"/>
              <a:t>	</a:t>
            </a:r>
            <a:r>
              <a:rPr lang="en-NZ" dirty="0" err="1"/>
              <a:t>templateOptions</a:t>
            </a:r>
            <a:r>
              <a:rPr lang="en-NZ" dirty="0"/>
              <a:t>: {</a:t>
            </a:r>
          </a:p>
          <a:p>
            <a:r>
              <a:rPr lang="en-NZ" dirty="0"/>
              <a:t>		</a:t>
            </a:r>
            <a:r>
              <a:rPr lang="en-NZ" dirty="0" err="1"/>
              <a:t>lookupName</a:t>
            </a:r>
            <a:r>
              <a:rPr lang="en-NZ" dirty="0"/>
              <a:t>: 'title',</a:t>
            </a:r>
          </a:p>
          <a:p>
            <a:r>
              <a:rPr lang="en-NZ" dirty="0"/>
              <a:t>		label: 'Title'</a:t>
            </a:r>
          </a:p>
          <a:p>
            <a:r>
              <a:rPr lang="en-NZ" dirty="0"/>
              <a:t>	} </a:t>
            </a:r>
          </a:p>
          <a:p>
            <a:r>
              <a:rPr lang="en-NZ" dirty="0"/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 form in </a:t>
            </a:r>
            <a:r>
              <a:rPr lang="en-US" dirty="0" err="1"/>
              <a:t>Formly</a:t>
            </a:r>
            <a:r>
              <a:rPr lang="en-US" dirty="0"/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3993401"/>
          </a:xfrm>
        </p:spPr>
        <p:txBody>
          <a:bodyPr/>
          <a:lstStyle/>
          <a:p>
            <a:endParaRPr lang="en-NZ" dirty="0"/>
          </a:p>
          <a:p>
            <a:endParaRPr lang="en-NZ" dirty="0"/>
          </a:p>
          <a:p>
            <a:endParaRPr lang="en-NZ" dirty="0"/>
          </a:p>
          <a:p>
            <a:r>
              <a:rPr lang="en-NZ" dirty="0"/>
              <a:t>{ key: '</a:t>
            </a:r>
            <a:r>
              <a:rPr lang="en-NZ" dirty="0" err="1"/>
              <a:t>titleId</a:t>
            </a:r>
            <a:r>
              <a:rPr lang="en-NZ" dirty="0"/>
              <a:t>' },</a:t>
            </a:r>
          </a:p>
          <a:p>
            <a:r>
              <a:rPr lang="en-NZ" dirty="0"/>
              <a:t>{ key: '</a:t>
            </a:r>
            <a:r>
              <a:rPr lang="en-NZ" dirty="0" err="1"/>
              <a:t>firstName</a:t>
            </a:r>
            <a:r>
              <a:rPr lang="en-NZ" dirty="0"/>
              <a:t>' },</a:t>
            </a:r>
          </a:p>
          <a:p>
            <a:r>
              <a:rPr lang="en-NZ" dirty="0"/>
              <a:t>{ key: 'surname'},		                                </a:t>
            </a:r>
          </a:p>
          <a:p>
            <a:r>
              <a:rPr lang="en-NZ" dirty="0"/>
              <a:t>{ key: 'email' }</a:t>
            </a:r>
            <a:endParaRPr lang="en-US" dirty="0"/>
          </a:p>
        </p:txBody>
      </p:sp>
      <p:pic>
        <p:nvPicPr>
          <p:cNvPr id="6" name="Picture Placeholder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181" y="2240943"/>
            <a:ext cx="6509564" cy="32005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3177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407259585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Crohn’s Colitis Cure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74639" y="1048990"/>
            <a:ext cx="5486400" cy="5760640"/>
          </a:xfrm>
        </p:spPr>
        <p:txBody>
          <a:bodyPr/>
          <a:lstStyle/>
          <a:p>
            <a:r>
              <a:rPr lang="en-US" dirty="0"/>
              <a:t>More than 60,000 Australians suffer from Crohn’s or Colitis. While a number of treatments exists and the disease can often be managed, the cause or causes of IBD remain unknown.</a:t>
            </a:r>
          </a:p>
          <a:p>
            <a:endParaRPr lang="en-US" dirty="0"/>
          </a:p>
          <a:p>
            <a:r>
              <a:rPr lang="en-US" dirty="0"/>
              <a:t>ANZIBDC is a collaborative research project involving clinicians and scientists at 12 IBD </a:t>
            </a:r>
            <a:r>
              <a:rPr lang="en-US" dirty="0" err="1"/>
              <a:t>centres</a:t>
            </a:r>
            <a:r>
              <a:rPr lang="en-US" dirty="0"/>
              <a:t> located at major hospital sites. </a:t>
            </a:r>
          </a:p>
          <a:p>
            <a:endParaRPr lang="en-US" dirty="0"/>
          </a:p>
          <a:p>
            <a:r>
              <a:rPr lang="en-US" dirty="0"/>
              <a:t>It is the largest and most important research project of its type ever undertaken in Australia and New Zealand.</a:t>
            </a:r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tretch>
            <a:fillRect/>
          </a:stretch>
        </p:blipFill>
        <p:spPr>
          <a:xfrm>
            <a:off x="6218237" y="66629"/>
            <a:ext cx="5945966" cy="4726777"/>
          </a:xfrm>
        </p:spPr>
      </p:pic>
      <p:sp>
        <p:nvSpPr>
          <p:cNvPr id="14" name="TextBox 13"/>
          <p:cNvSpPr txBox="1"/>
          <p:nvPr/>
        </p:nvSpPr>
        <p:spPr>
          <a:xfrm>
            <a:off x="6578277" y="5225454"/>
            <a:ext cx="5184576" cy="1181862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NZ" sz="3200" dirty="0">
                <a:solidFill>
                  <a:schemeClr val="bg1"/>
                </a:solidFill>
              </a:rPr>
              <a:t>A unique database for scientists and researchers.</a:t>
            </a:r>
          </a:p>
        </p:txBody>
      </p:sp>
    </p:spTree>
    <p:extLst>
      <p:ext uri="{BB962C8B-B14F-4D97-AF65-F5344CB8AC3E}">
        <p14:creationId xmlns:p14="http://schemas.microsoft.com/office/powerpoint/2010/main" val="1684125695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covered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5478423"/>
          </a:xfrm>
        </p:spPr>
        <p:txBody>
          <a:bodyPr/>
          <a:lstStyle/>
          <a:p>
            <a:r>
              <a:rPr lang="en-US" dirty="0"/>
              <a:t>How to authenticate users</a:t>
            </a:r>
          </a:p>
          <a:p>
            <a:pPr lvl="1"/>
            <a:r>
              <a:rPr lang="en-US" dirty="0"/>
              <a:t>Use Azure AD where possible. Outsourced security.</a:t>
            </a:r>
          </a:p>
          <a:p>
            <a:pPr lvl="1"/>
            <a:r>
              <a:rPr lang="en-US" dirty="0"/>
              <a:t>ADAL library is a good start.</a:t>
            </a:r>
          </a:p>
          <a:p>
            <a:endParaRPr lang="en-US" sz="2000" dirty="0"/>
          </a:p>
          <a:p>
            <a:r>
              <a:rPr lang="en-US" dirty="0"/>
              <a:t>How to protect sensitive data</a:t>
            </a:r>
          </a:p>
          <a:p>
            <a:pPr lvl="1"/>
            <a:r>
              <a:rPr lang="en-US" dirty="0"/>
              <a:t>Encrypt, encrypt, encrypt!</a:t>
            </a:r>
          </a:p>
          <a:p>
            <a:pPr lvl="1"/>
            <a:r>
              <a:rPr lang="en-US" dirty="0"/>
              <a:t>SQL Server 2016 has many great features worth using</a:t>
            </a:r>
          </a:p>
          <a:p>
            <a:pPr lvl="1"/>
            <a:r>
              <a:rPr lang="en-US" dirty="0"/>
              <a:t>Azure key vault makes storing keys easy</a:t>
            </a:r>
          </a:p>
          <a:p>
            <a:pPr lvl="1"/>
            <a:endParaRPr lang="en-US" dirty="0"/>
          </a:p>
          <a:p>
            <a:r>
              <a:rPr lang="en-US" dirty="0"/>
              <a:t>Maintain a great user experience</a:t>
            </a:r>
          </a:p>
          <a:p>
            <a:pPr lvl="1"/>
            <a:r>
              <a:rPr lang="en-US" dirty="0"/>
              <a:t>Handle long running tasks asynchronously</a:t>
            </a:r>
          </a:p>
          <a:p>
            <a:pPr lvl="1"/>
            <a:r>
              <a:rPr lang="en-US" dirty="0"/>
              <a:t>Use a Single Page Application framework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39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takeaway(s)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4022" y="1212850"/>
            <a:ext cx="11707816" cy="738664"/>
          </a:xfrm>
        </p:spPr>
        <p:txBody>
          <a:bodyPr/>
          <a:lstStyle/>
          <a:p>
            <a:r>
              <a:rPr lang="en-US" dirty="0"/>
              <a:t>The tools are there to make secure apps in the cloud</a:t>
            </a:r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454022" y="3929310"/>
            <a:ext cx="11887200" cy="738664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4000" kern="1200" spc="0" baseline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2860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720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580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Talk to Microsoft. They are a fantastic partner.</a:t>
            </a:r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454022" y="2353518"/>
            <a:ext cx="11887200" cy="1292662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4000" kern="1200" spc="0" baseline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2860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720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580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Speak with the relevant health authorities up front in order to understand their particular requirements</a:t>
            </a:r>
          </a:p>
        </p:txBody>
      </p:sp>
    </p:spTree>
    <p:extLst>
      <p:ext uri="{BB962C8B-B14F-4D97-AF65-F5344CB8AC3E}">
        <p14:creationId xmlns:p14="http://schemas.microsoft.com/office/powerpoint/2010/main" val="269686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in touch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3447098"/>
          </a:xfrm>
        </p:spPr>
        <p:txBody>
          <a:bodyPr/>
          <a:lstStyle/>
          <a:p>
            <a:r>
              <a:rPr lang="en-US" dirty="0"/>
              <a:t>David Carter</a:t>
            </a:r>
          </a:p>
          <a:p>
            <a:pPr lvl="1"/>
            <a:r>
              <a:rPr lang="en-US" dirty="0"/>
              <a:t>@</a:t>
            </a:r>
            <a:r>
              <a:rPr lang="en-US" dirty="0" err="1"/>
              <a:t>dwcCBSL</a:t>
            </a:r>
            <a:endParaRPr lang="en-US" dirty="0"/>
          </a:p>
          <a:p>
            <a:pPr lvl="1"/>
            <a:r>
              <a:rPr lang="en-US" dirty="0"/>
              <a:t>http://stp.co.nz/</a:t>
            </a:r>
          </a:p>
          <a:p>
            <a:pPr lvl="1"/>
            <a:endParaRPr lang="en-US" sz="4000" dirty="0"/>
          </a:p>
          <a:p>
            <a:r>
              <a:rPr lang="en-US" dirty="0"/>
              <a:t>Matt Tester</a:t>
            </a:r>
          </a:p>
          <a:p>
            <a:pPr lvl="1"/>
            <a:r>
              <a:rPr lang="en-US" dirty="0"/>
              <a:t>@</a:t>
            </a:r>
            <a:r>
              <a:rPr lang="en-US" dirty="0" err="1"/>
              <a:t>mattTester</a:t>
            </a:r>
            <a:endParaRPr lang="en-US" dirty="0"/>
          </a:p>
          <a:p>
            <a:pPr lvl="1"/>
            <a:r>
              <a:rPr lang="en-US" dirty="0"/>
              <a:t>http://matthewtester.com</a:t>
            </a:r>
          </a:p>
        </p:txBody>
      </p:sp>
      <p:pic>
        <p:nvPicPr>
          <p:cNvPr id="3076" name="Picture 4" descr="http://stp.co.nz/wp-content/uploads/2015/04/Stratos-Website-Logo-white-b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645" y="5441478"/>
            <a:ext cx="1933575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55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we’re going to cover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769989"/>
          </a:xfrm>
        </p:spPr>
        <p:txBody>
          <a:bodyPr/>
          <a:lstStyle/>
          <a:p>
            <a:r>
              <a:rPr lang="en-US" dirty="0"/>
              <a:t>How to authenticate users</a:t>
            </a:r>
          </a:p>
          <a:p>
            <a:endParaRPr lang="en-US" sz="2000" dirty="0"/>
          </a:p>
          <a:p>
            <a:r>
              <a:rPr lang="en-US" dirty="0"/>
              <a:t>How to protect sensitive data</a:t>
            </a:r>
          </a:p>
          <a:p>
            <a:endParaRPr lang="en-US" sz="2000" dirty="0"/>
          </a:p>
          <a:p>
            <a:r>
              <a:rPr lang="en-US" dirty="0"/>
              <a:t>Maintain a great user experience</a:t>
            </a:r>
          </a:p>
        </p:txBody>
      </p:sp>
    </p:spTree>
    <p:extLst>
      <p:ext uri="{BB962C8B-B14F-4D97-AF65-F5344CB8AC3E}">
        <p14:creationId xmlns:p14="http://schemas.microsoft.com/office/powerpoint/2010/main" val="97276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8" y="2125662"/>
            <a:ext cx="11887200" cy="1181862"/>
          </a:xfrm>
        </p:spPr>
        <p:txBody>
          <a:bodyPr/>
          <a:lstStyle/>
          <a:p>
            <a:r>
              <a:rPr lang="en-US" sz="7200" dirty="0"/>
              <a:t>Architecture</a:t>
            </a:r>
          </a:p>
        </p:txBody>
      </p:sp>
    </p:spTree>
    <p:extLst>
      <p:ext uri="{BB962C8B-B14F-4D97-AF65-F5344CB8AC3E}">
        <p14:creationId xmlns:p14="http://schemas.microsoft.com/office/powerpoint/2010/main" val="322208043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Hosting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18237" y="4870449"/>
            <a:ext cx="5943600" cy="1827214"/>
          </a:xfrm>
        </p:spPr>
        <p:txBody>
          <a:bodyPr/>
          <a:lstStyle/>
          <a:p>
            <a:r>
              <a:rPr lang="en-US" dirty="0"/>
              <a:t>The question is “Why can’t you host on Azure?”</a:t>
            </a:r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300" b="300"/>
          <a:stretch>
            <a:fillRect/>
          </a:stretch>
        </p:blipFill>
        <p:spPr>
          <a:xfrm>
            <a:off x="339492" y="1334709"/>
            <a:ext cx="5486400" cy="1827214"/>
          </a:xfr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5673" y="1510392"/>
            <a:ext cx="780290" cy="7802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0525" y="1510392"/>
            <a:ext cx="780290" cy="7802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5377" y="1510392"/>
            <a:ext cx="780290" cy="7802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95763" y="2771778"/>
            <a:ext cx="780290" cy="780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08266" y="2771778"/>
            <a:ext cx="780290" cy="78029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74634" y="2771778"/>
            <a:ext cx="780290" cy="78029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08266" y="3792616"/>
            <a:ext cx="780290" cy="78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90381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717" y="112887"/>
            <a:ext cx="9394314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94514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Authentication</a:t>
            </a:r>
          </a:p>
        </p:txBody>
      </p:sp>
    </p:spTree>
    <p:extLst>
      <p:ext uri="{BB962C8B-B14F-4D97-AF65-F5344CB8AC3E}">
        <p14:creationId xmlns:p14="http://schemas.microsoft.com/office/powerpoint/2010/main" val="71722986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5-50002_Ignite_Breakout_Template">
  <a:themeElements>
    <a:clrScheme name="Ignite 2016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505050"/>
      </a:accent3>
      <a:accent4>
        <a:srgbClr val="D2D2D2"/>
      </a:accent4>
      <a:accent5>
        <a:srgbClr val="FFB900"/>
      </a:accent5>
      <a:accent6>
        <a:srgbClr val="FF8C0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5439">
                  <a:srgbClr val="F8F8F8"/>
                </a:gs>
                <a:gs pos="10000">
                  <a:srgbClr val="F8F8F8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Ignite_2016_16x9_Template [Read-Only]" id="{28841E4C-3918-4368-B735-2FEE76A3D5D1}" vid="{2645CAE1-4F94-464F-93A7-E31E48A0E1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Microsoft_Ignite_2016_16x9_Template_draft</Template>
  <TotalTime>0</TotalTime>
  <Words>1759</Words>
  <Application>Microsoft Office PowerPoint</Application>
  <PresentationFormat>Custom</PresentationFormat>
  <Paragraphs>272</Paragraphs>
  <Slides>42</Slides>
  <Notes>42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Consolas</vt:lpstr>
      <vt:lpstr>Segoe UI</vt:lpstr>
      <vt:lpstr>Segoe UI Light</vt:lpstr>
      <vt:lpstr>Wingdings</vt:lpstr>
      <vt:lpstr>5-50002_Ignite_Breakout_Template</vt:lpstr>
      <vt:lpstr>Image</vt:lpstr>
      <vt:lpstr>Microsoft Ignite NZ</vt:lpstr>
      <vt:lpstr>Building Secure Medical Applications in Azure</vt:lpstr>
      <vt:lpstr>Introduction</vt:lpstr>
      <vt:lpstr>Crohn’s Colitis Cure</vt:lpstr>
      <vt:lpstr>What we’re going to cover</vt:lpstr>
      <vt:lpstr>Architecture</vt:lpstr>
      <vt:lpstr>Hosting</vt:lpstr>
      <vt:lpstr>PowerPoint Presentation</vt:lpstr>
      <vt:lpstr>Authentication</vt:lpstr>
      <vt:lpstr>SPA Authentication</vt:lpstr>
      <vt:lpstr>SPA Authentication</vt:lpstr>
      <vt:lpstr>SPA Authentication</vt:lpstr>
      <vt:lpstr>Data Protection</vt:lpstr>
      <vt:lpstr>AD Authentication</vt:lpstr>
      <vt:lpstr>Row-level Security</vt:lpstr>
      <vt:lpstr>Row-level Security</vt:lpstr>
      <vt:lpstr>Dynamic Data Masking</vt:lpstr>
      <vt:lpstr>Transparent Data Encryption</vt:lpstr>
      <vt:lpstr>Encrypting Blob Files</vt:lpstr>
      <vt:lpstr>Encrypting Blob Files</vt:lpstr>
      <vt:lpstr>Encrypting Blob Files</vt:lpstr>
      <vt:lpstr>Encrypting Blob Files</vt:lpstr>
      <vt:lpstr>Encrypting Blob Files</vt:lpstr>
      <vt:lpstr>Decrypting Blob Files</vt:lpstr>
      <vt:lpstr>Decrypting Blob Files</vt:lpstr>
      <vt:lpstr>Decrypting Blob Files</vt:lpstr>
      <vt:lpstr>Decrypting Blob Files</vt:lpstr>
      <vt:lpstr>Decrypting Blob Files</vt:lpstr>
      <vt:lpstr>User Experience</vt:lpstr>
      <vt:lpstr>Hangfire</vt:lpstr>
      <vt:lpstr>Hangfire</vt:lpstr>
      <vt:lpstr>Hangfire</vt:lpstr>
      <vt:lpstr>Hangfire</vt:lpstr>
      <vt:lpstr>Hangfire</vt:lpstr>
      <vt:lpstr>Angular Formly</vt:lpstr>
      <vt:lpstr>Defining a form in Formly </vt:lpstr>
      <vt:lpstr>Defining a form in Formly </vt:lpstr>
      <vt:lpstr>Defining a form in Formly </vt:lpstr>
      <vt:lpstr>Summary</vt:lpstr>
      <vt:lpstr>What we covered</vt:lpstr>
      <vt:lpstr>Key takeaway(s)</vt:lpstr>
      <vt:lpstr>Get in touch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2016-07-14T12:34:12Z</dcterms:created>
  <dcterms:modified xsi:type="dcterms:W3CDTF">2016-10-26T23:16:15Z</dcterms:modified>
  <cp:category/>
</cp:coreProperties>
</file>