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ags/tag26.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2" r:id="rId4"/>
    <p:sldMasterId id="2147483725" r:id="rId5"/>
    <p:sldMasterId id="2147484484" r:id="rId6"/>
    <p:sldMasterId id="2147484515" r:id="rId7"/>
    <p:sldMasterId id="2147484539" r:id="rId8"/>
    <p:sldMasterId id="2147484558" r:id="rId9"/>
    <p:sldMasterId id="2147484584" r:id="rId10"/>
  </p:sldMasterIdLst>
  <p:notesMasterIdLst>
    <p:notesMasterId r:id="rId41"/>
  </p:notesMasterIdLst>
  <p:handoutMasterIdLst>
    <p:handoutMasterId r:id="rId42"/>
  </p:handoutMasterIdLst>
  <p:sldIdLst>
    <p:sldId id="484" r:id="rId11"/>
    <p:sldId id="485" r:id="rId12"/>
    <p:sldId id="460" r:id="rId13"/>
    <p:sldId id="439" r:id="rId14"/>
    <p:sldId id="469" r:id="rId15"/>
    <p:sldId id="352" r:id="rId16"/>
    <p:sldId id="407" r:id="rId17"/>
    <p:sldId id="422" r:id="rId18"/>
    <p:sldId id="431" r:id="rId19"/>
    <p:sldId id="482" r:id="rId20"/>
    <p:sldId id="445" r:id="rId21"/>
    <p:sldId id="496" r:id="rId22"/>
    <p:sldId id="497" r:id="rId23"/>
    <p:sldId id="498" r:id="rId24"/>
    <p:sldId id="500" r:id="rId25"/>
    <p:sldId id="488" r:id="rId26"/>
    <p:sldId id="501" r:id="rId27"/>
    <p:sldId id="503" r:id="rId28"/>
    <p:sldId id="504" r:id="rId29"/>
    <p:sldId id="505" r:id="rId30"/>
    <p:sldId id="506" r:id="rId31"/>
    <p:sldId id="507" r:id="rId32"/>
    <p:sldId id="508" r:id="rId33"/>
    <p:sldId id="509" r:id="rId34"/>
    <p:sldId id="510" r:id="rId35"/>
    <p:sldId id="511" r:id="rId36"/>
    <p:sldId id="512" r:id="rId37"/>
    <p:sldId id="516" r:id="rId38"/>
    <p:sldId id="398" r:id="rId39"/>
    <p:sldId id="487"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Slides" id="{784B26A3-14F2-4AD9-8C1C-583DD9D3D22A}">
          <p14:sldIdLst>
            <p14:sldId id="484"/>
            <p14:sldId id="485"/>
            <p14:sldId id="460"/>
            <p14:sldId id="439"/>
            <p14:sldId id="469"/>
            <p14:sldId id="352"/>
            <p14:sldId id="407"/>
          </p14:sldIdLst>
        </p14:section>
        <p14:section name="Compliance - high-level" id="{4AD61448-BEDC-403A-AE11-46275D2B4C61}">
          <p14:sldIdLst>
            <p14:sldId id="422"/>
            <p14:sldId id="431"/>
            <p14:sldId id="482"/>
            <p14:sldId id="445"/>
          </p14:sldIdLst>
        </p14:section>
        <p14:section name="Privacy - high level" id="{AAB76450-14B2-447B-B1E1-BE13B169A43A}">
          <p14:sldIdLst>
            <p14:sldId id="496"/>
          </p14:sldIdLst>
        </p14:section>
        <p14:section name="Transparency -  high level" id="{09A2A6A6-3EBF-41F4-B78D-C753EBA9A3B4}">
          <p14:sldIdLst>
            <p14:sldId id="497"/>
            <p14:sldId id="498"/>
            <p14:sldId id="500"/>
          </p14:sldIdLst>
        </p14:section>
        <p14:section name="Security - deep dive" id="{EF8667DA-E5D3-4EB1-9BD2-0A4FF80AE28E}">
          <p14:sldIdLst>
            <p14:sldId id="488"/>
            <p14:sldId id="501"/>
            <p14:sldId id="503"/>
            <p14:sldId id="504"/>
            <p14:sldId id="505"/>
            <p14:sldId id="506"/>
            <p14:sldId id="507"/>
            <p14:sldId id="508"/>
            <p14:sldId id="509"/>
            <p14:sldId id="510"/>
            <p14:sldId id="511"/>
            <p14:sldId id="512"/>
            <p14:sldId id="516"/>
            <p14:sldId id="398"/>
          </p14:sldIdLst>
        </p14:section>
        <p14:section name="Transparency - Core" id="{15D52597-669E-4733-94F3-BB57D69E9513}">
          <p14:sldIdLst>
            <p14:sldId id="4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Author"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0" baseline="0">
                <a:solidFill>
                  <a:schemeClr val="tx2"/>
                </a:solidFill>
                <a:latin typeface="+mn-lt"/>
                <a:ea typeface="+mn-ea"/>
                <a:cs typeface="+mn-cs"/>
              </a:defRPr>
            </a:pPr>
            <a:r>
              <a:rPr lang="en-US" sz="1400" cap="none" baseline="0" dirty="0">
                <a:solidFill>
                  <a:schemeClr val="tx2"/>
                </a:solidFill>
                <a:latin typeface="Segoe UI Semibold" panose="020B0702040204020203" pitchFamily="34" charset="0"/>
              </a:rPr>
              <a:t>Top 20 Customer Requirements Related to Trust</a:t>
            </a:r>
          </a:p>
        </c:rich>
      </c:tx>
      <c:overlay val="0"/>
      <c:spPr>
        <a:noFill/>
        <a:ln>
          <a:noFill/>
        </a:ln>
        <a:effectLst/>
      </c:spPr>
      <c:txPr>
        <a:bodyPr rot="0" spcFirstLastPara="1" vertOverflow="ellipsis" vert="horz" wrap="square" anchor="ctr" anchorCtr="1"/>
        <a:lstStyle/>
        <a:p>
          <a:pPr>
            <a:defRPr sz="1862" b="0" i="0" u="none" strike="noStrike" kern="1200" cap="none" spc="0" baseline="0">
              <a:solidFill>
                <a:schemeClr val="tx2"/>
              </a:solidFill>
              <a:latin typeface="+mn-lt"/>
              <a:ea typeface="+mn-ea"/>
              <a:cs typeface="+mn-cs"/>
            </a:defRPr>
          </a:pPr>
          <a:endParaRPr lang="en-US"/>
        </a:p>
      </c:txPr>
    </c:title>
    <c:autoTitleDeleted val="0"/>
    <c:plotArea>
      <c:layout>
        <c:manualLayout>
          <c:layoutTarget val="inner"/>
          <c:xMode val="edge"/>
          <c:yMode val="edge"/>
          <c:x val="2.0784570677359799E-2"/>
          <c:y val="0.124944338868028"/>
          <c:w val="0.95843085864528099"/>
          <c:h val="0.82329208210844895"/>
        </c:manualLayout>
      </c:layout>
      <c:barChart>
        <c:barDir val="col"/>
        <c:grouping val="clustered"/>
        <c:varyColors val="0"/>
        <c:ser>
          <c:idx val="0"/>
          <c:order val="0"/>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0008-43E5-BE6F-B7A524484B9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008-43E5-BE6F-B7A524484B9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008-43E5-BE6F-B7A524484B9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008-43E5-BE6F-B7A524484B9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008-43E5-BE6F-B7A524484B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Sheet1!$C$2:$C$6</c:f>
              <c:numCache>
                <c:formatCode>General</c:formatCode>
                <c:ptCount val="5"/>
                <c:pt idx="0">
                  <c:v>10</c:v>
                </c:pt>
                <c:pt idx="1">
                  <c:v>6</c:v>
                </c:pt>
                <c:pt idx="2">
                  <c:v>2</c:v>
                </c:pt>
                <c:pt idx="3">
                  <c:v>1</c:v>
                </c:pt>
                <c:pt idx="4">
                  <c:v>1</c:v>
                </c:pt>
              </c:numCache>
            </c:numRef>
          </c:val>
          <c:extLst>
            <c:ext xmlns:c15="http://schemas.microsoft.com/office/drawing/2012/chart" uri="{02D57815-91ED-43cb-92C2-25804820EDAC}">
              <c15:filteredCategoryTitle>
                <c15:cat>
                  <c:strRef>
                    <c:extLst>
                      <c:ext uri="{02D57815-91ED-43cb-92C2-25804820EDAC}">
                        <c15:formulaRef>
                          <c15:sqref>Sheet1!$B$2:$B$6</c15:sqref>
                        </c15:formulaRef>
                      </c:ext>
                    </c:extLst>
                    <c:strCache>
                      <c:ptCount val="5"/>
                      <c:pt idx="0">
                        <c:v>Security</c:v>
                      </c:pt>
                      <c:pt idx="1">
                        <c:v>Compliance</c:v>
                      </c:pt>
                      <c:pt idx="2">
                        <c:v>Transparency</c:v>
                      </c:pt>
                      <c:pt idx="3">
                        <c:v>Privacy</c:v>
                      </c:pt>
                      <c:pt idx="4">
                        <c:v>Other</c:v>
                      </c:pt>
                    </c:strCache>
                  </c:strRef>
                </c15:cat>
              </c15:filteredCategoryTitle>
            </c:ext>
            <c:ext xmlns:c16="http://schemas.microsoft.com/office/drawing/2014/chart" uri="{C3380CC4-5D6E-409C-BE32-E72D297353CC}">
              <c16:uniqueId val="{0000000A-0008-43E5-BE6F-B7A524484B94}"/>
            </c:ext>
          </c:extLst>
        </c:ser>
        <c:dLbls>
          <c:dLblPos val="outEnd"/>
          <c:showLegendKey val="0"/>
          <c:showVal val="1"/>
          <c:showCatName val="0"/>
          <c:showSerName val="0"/>
          <c:showPercent val="0"/>
          <c:showBubbleSize val="0"/>
        </c:dLbls>
        <c:gapWidth val="65"/>
        <c:overlap val="-27"/>
        <c:axId val="2140306384"/>
        <c:axId val="-2065551632"/>
      </c:barChart>
      <c:catAx>
        <c:axId val="2140306384"/>
        <c:scaling>
          <c:orientation val="minMax"/>
        </c:scaling>
        <c:delete val="0"/>
        <c:axPos val="b"/>
        <c:numFmt formatCode="General" sourceLinked="1"/>
        <c:majorTickMark val="out"/>
        <c:minorTickMark val="none"/>
        <c:tickLblPos val="none"/>
        <c:spPr>
          <a:noFill/>
          <a:ln w="6350" cap="flat" cmpd="sng" algn="ctr">
            <a:solidFill>
              <a:schemeClr val="bg1">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5551632"/>
        <c:crosses val="autoZero"/>
        <c:auto val="1"/>
        <c:lblAlgn val="ctr"/>
        <c:lblOffset val="100"/>
        <c:noMultiLvlLbl val="0"/>
      </c:catAx>
      <c:valAx>
        <c:axId val="-2065551632"/>
        <c:scaling>
          <c:orientation val="minMax"/>
        </c:scaling>
        <c:delete val="1"/>
        <c:axPos val="l"/>
        <c:numFmt formatCode="General" sourceLinked="1"/>
        <c:majorTickMark val="none"/>
        <c:minorTickMark val="none"/>
        <c:tickLblPos val="nextTo"/>
        <c:crossAx val="2140306384"/>
        <c:crosses val="autoZero"/>
        <c:crossBetween val="between"/>
      </c:valAx>
      <c:spPr>
        <a:noFill/>
        <a:ln>
          <a:noFill/>
        </a:ln>
        <a:effectLst/>
      </c:spPr>
    </c:plotArea>
    <c:plotVisOnly val="1"/>
    <c:dispBlanksAs val="gap"/>
    <c:showDLblsOverMax val="0"/>
  </c:chart>
  <c:spPr>
    <a:noFill/>
    <a:ln w="3175">
      <a:solidFill>
        <a:schemeClr val="bg1">
          <a:lumMod val="75000"/>
        </a:schemeClr>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0.17901</cdr:x>
      <cdr:y>0</cdr:y>
    </cdr:from>
    <cdr:to>
      <cdr:x>0.83867</cdr:x>
      <cdr:y>1</cdr:y>
    </cdr:to>
    <cdr:sp macro="" textlink="">
      <cdr:nvSpPr>
        <cdr:cNvPr id="2" name="Rectangle 1"/>
        <cdr:cNvSpPr/>
      </cdr:nvSpPr>
      <cdr:spPr bwMode="auto">
        <a:xfrm xmlns:a="http://schemas.openxmlformats.org/drawingml/2006/main">
          <a:off x="1094703" y="0"/>
          <a:ext cx="4034118" cy="3769529"/>
        </a:xfrm>
        <a:prstGeom xmlns:a="http://schemas.openxmlformats.org/drawingml/2006/main" prst="rect">
          <a:avLst/>
        </a:prstGeom>
        <a:noFill xmlns:a="http://schemas.openxmlformats.org/drawingml/2006/main"/>
        <a:ln xmlns:a="http://schemas.openxmlformats.org/drawingml/2006/main">
          <a:noFill/>
          <a:headEnd type="none" w="med" len="med"/>
          <a:tailEnd type="none" w="med" len="med"/>
        </a:ln>
        <a:effectLst xmlns:a="http://schemas.openxmlformats.org/drawingml/2006/main"/>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A12FAE4-AA85-44CC-89EE-C9128AA3A9E2}" type="datetimeFigureOut">
              <a:rPr lang="en-US" smtClean="0"/>
              <a:t>10/27/2016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57A7B63-2C1B-4344-A13F-BA9756D8C801}"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Segoe UI" panose="020B0502040204020203"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Segoe UI" panose="020B0502040204020203" pitchFamily="34" charset="0"/>
              </a:defRPr>
            </a:lvl1pPr>
          </a:lstStyle>
          <a:p>
            <a:fld id="{F60A4FF7-53AD-47CE-AEEC-03A4097E9397}" type="datetimeFigureOut">
              <a:rPr lang="en-US" smtClean="0"/>
              <a:pPr/>
              <a:t>10/27/2016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Segoe UI" panose="020B0502040204020203" pitchFamily="34" charset="0"/>
              </a:defRPr>
            </a:lvl1pPr>
          </a:lstStyle>
          <a:p>
            <a:fld id="{1D3F439D-EE24-4E96-A68D-7FE8E299265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1</a:t>
            </a:fld>
            <a:endParaRPr lang="en-US"/>
          </a:p>
        </p:txBody>
      </p:sp>
    </p:spTree>
    <p:extLst>
      <p:ext uri="{BB962C8B-B14F-4D97-AF65-F5344CB8AC3E}">
        <p14:creationId xmlns:p14="http://schemas.microsoft.com/office/powerpoint/2010/main" val="3849527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4197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4197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C1977F4-61B5-4BCF-A2BD-35DA5112534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9534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4196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89711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052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a:xfrm>
            <a:off x="1" y="8831583"/>
            <a:ext cx="5941300" cy="361898"/>
          </a:xfrm>
          <a:prstGeom prst="rect">
            <a:avLst/>
          </a:prstGeom>
        </p:spPr>
        <p:txBody>
          <a:bodyPr/>
          <a:lstStyle/>
          <a:p>
            <a:pPr marL="0" marR="0" lvl="0" indent="0" defTabSz="92741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1CAD15D-9235-4877-9C36-1FC3158DB235}"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36720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D3F439D-EE24-4E96-A68D-7FE8E299265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49714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60398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337597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85901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9062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2</a:t>
            </a:fld>
            <a:endParaRPr lang="en-US"/>
          </a:p>
        </p:txBody>
      </p:sp>
    </p:spTree>
    <p:extLst>
      <p:ext uri="{BB962C8B-B14F-4D97-AF65-F5344CB8AC3E}">
        <p14:creationId xmlns:p14="http://schemas.microsoft.com/office/powerpoint/2010/main" val="3912613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57266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622290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335447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10:56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53503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10:56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66630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25</a:t>
            </a:fld>
            <a:endParaRPr lang="en-US"/>
          </a:p>
        </p:txBody>
      </p:sp>
    </p:spTree>
    <p:extLst>
      <p:ext uri="{BB962C8B-B14F-4D97-AF65-F5344CB8AC3E}">
        <p14:creationId xmlns:p14="http://schemas.microsoft.com/office/powerpoint/2010/main" val="2335129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3372770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10:56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707498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28</a:t>
            </a:fld>
            <a:endParaRPr lang="en-US"/>
          </a:p>
        </p:txBody>
      </p:sp>
    </p:spTree>
    <p:extLst>
      <p:ext uri="{BB962C8B-B14F-4D97-AF65-F5344CB8AC3E}">
        <p14:creationId xmlns:p14="http://schemas.microsoft.com/office/powerpoint/2010/main" val="104139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29</a:t>
            </a:fld>
            <a:endParaRPr lang="en-US"/>
          </a:p>
        </p:txBody>
      </p:sp>
    </p:spTree>
    <p:extLst>
      <p:ext uri="{BB962C8B-B14F-4D97-AF65-F5344CB8AC3E}">
        <p14:creationId xmlns:p14="http://schemas.microsoft.com/office/powerpoint/2010/main" val="75758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3</a:t>
            </a:fld>
            <a:endParaRPr lang="en-US"/>
          </a:p>
        </p:txBody>
      </p:sp>
    </p:spTree>
    <p:extLst>
      <p:ext uri="{BB962C8B-B14F-4D97-AF65-F5344CB8AC3E}">
        <p14:creationId xmlns:p14="http://schemas.microsoft.com/office/powerpoint/2010/main" val="1692111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10/27/2016 10:56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03586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3F439D-EE24-4E96-A68D-7FE8E299265B}" type="slidenum">
              <a:rPr lang="en-US" smtClean="0"/>
              <a:pPr/>
              <a:t>4</a:t>
            </a:fld>
            <a:endParaRPr lang="en-US"/>
          </a:p>
        </p:txBody>
      </p:sp>
    </p:spTree>
    <p:extLst>
      <p:ext uri="{BB962C8B-B14F-4D97-AF65-F5344CB8AC3E}">
        <p14:creationId xmlns:p14="http://schemas.microsoft.com/office/powerpoint/2010/main" val="181174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lnSpc>
                <a:spcPct val="90000"/>
              </a:lnSpc>
              <a:spcAft>
                <a:spcPts val="346"/>
              </a:spcAft>
              <a:defRPr/>
            </a:pPr>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105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ym typeface="Aria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GB"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142917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 10:56 AM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00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24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24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6DCF04-9B86-449B-81DB-CCAE432FA678}"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10/27/2016</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3155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15388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9.emf"/><Relationship Id="rId4" Type="http://schemas.openxmlformats.org/officeDocument/2006/relationships/oleObject" Target="../embeddings/oleObject26.bin"/></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26.png"/><Relationship Id="rId2" Type="http://schemas.openxmlformats.org/officeDocument/2006/relationships/slideMaster" Target="../slideMasters/slideMaster7.xml"/><Relationship Id="rId1" Type="http://schemas.openxmlformats.org/officeDocument/2006/relationships/vmlDrawing" Target="../drawings/vmlDrawing27.vml"/><Relationship Id="rId6" Type="http://schemas.openxmlformats.org/officeDocument/2006/relationships/image" Target="../media/image4.emf"/><Relationship Id="rId5" Type="http://schemas.openxmlformats.org/officeDocument/2006/relationships/image" Target="../media/image25.png"/><Relationship Id="rId4" Type="http://schemas.openxmlformats.org/officeDocument/2006/relationships/image" Target="../media/image24.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7.xml"/><Relationship Id="rId1" Type="http://schemas.openxmlformats.org/officeDocument/2006/relationships/vmlDrawing" Target="../drawings/vmlDrawing28.vml"/><Relationship Id="rId6" Type="http://schemas.openxmlformats.org/officeDocument/2006/relationships/image" Target="../media/image4.emf"/><Relationship Id="rId5" Type="http://schemas.openxmlformats.org/officeDocument/2006/relationships/image" Target="../media/image25.png"/><Relationship Id="rId4" Type="http://schemas.openxmlformats.org/officeDocument/2006/relationships/image" Target="../media/image24.w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1.e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12.emf"/><Relationship Id="rId4" Type="http://schemas.openxmlformats.org/officeDocument/2006/relationships/oleObject" Target="../embeddings/oleObject4.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1.e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image" Target="../media/image12.emf"/><Relationship Id="rId4" Type="http://schemas.openxmlformats.org/officeDocument/2006/relationships/oleObject" Target="../embeddings/oleObject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2.emf"/><Relationship Id="rId4" Type="http://schemas.openxmlformats.org/officeDocument/2006/relationships/oleObject" Target="../embeddings/oleObject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2.emf"/><Relationship Id="rId4" Type="http://schemas.openxmlformats.org/officeDocument/2006/relationships/oleObject" Target="../embeddings/oleObject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2.emf"/><Relationship Id="rId4"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2.emf"/><Relationship Id="rId4" Type="http://schemas.openxmlformats.org/officeDocument/2006/relationships/oleObject" Target="../embeddings/oleObject10.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2.emf"/><Relationship Id="rId4" Type="http://schemas.openxmlformats.org/officeDocument/2006/relationships/oleObject" Target="../embeddings/oleObject11.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2.emf"/><Relationship Id="rId4" Type="http://schemas.openxmlformats.org/officeDocument/2006/relationships/oleObject" Target="../embeddings/oleObject12.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2.emf"/><Relationship Id="rId4" Type="http://schemas.openxmlformats.org/officeDocument/2006/relationships/oleObject" Target="../embeddings/oleObject13.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2.emf"/><Relationship Id="rId4" Type="http://schemas.openxmlformats.org/officeDocument/2006/relationships/oleObject" Target="../embeddings/oleObject14.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15.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image" Target="../media/image14.jpeg"/><Relationship Id="rId5" Type="http://schemas.openxmlformats.org/officeDocument/2006/relationships/image" Target="../media/image12.emf"/><Relationship Id="rId4" Type="http://schemas.openxmlformats.org/officeDocument/2006/relationships/oleObject" Target="../embeddings/oleObject16.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2.emf"/><Relationship Id="rId4" Type="http://schemas.openxmlformats.org/officeDocument/2006/relationships/oleObject" Target="../embeddings/oleObject17.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2.emf"/><Relationship Id="rId4" Type="http://schemas.openxmlformats.org/officeDocument/2006/relationships/oleObject" Target="../embeddings/oleObject18.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15.jpg"/><Relationship Id="rId5" Type="http://schemas.openxmlformats.org/officeDocument/2006/relationships/image" Target="../media/image12.emf"/><Relationship Id="rId4" Type="http://schemas.openxmlformats.org/officeDocument/2006/relationships/oleObject" Target="../embeddings/oleObject19.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12.emf"/><Relationship Id="rId4" Type="http://schemas.openxmlformats.org/officeDocument/2006/relationships/oleObject" Target="../embeddings/oleObject20.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2.emf"/><Relationship Id="rId4" Type="http://schemas.openxmlformats.org/officeDocument/2006/relationships/oleObject" Target="../embeddings/oleObject21.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2.emf"/><Relationship Id="rId4" Type="http://schemas.openxmlformats.org/officeDocument/2006/relationships/oleObject" Target="../embeddings/oleObject22.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vmlDrawing" Target="../drawings/vmlDrawing23.vml"/><Relationship Id="rId6" Type="http://schemas.openxmlformats.org/officeDocument/2006/relationships/image" Target="../media/image11.emf"/><Relationship Id="rId5" Type="http://schemas.openxmlformats.org/officeDocument/2006/relationships/image" Target="../media/image12.emf"/><Relationship Id="rId4" Type="http://schemas.openxmlformats.org/officeDocument/2006/relationships/oleObject" Target="../embeddings/oleObject23.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12.emf"/><Relationship Id="rId4" Type="http://schemas.openxmlformats.org/officeDocument/2006/relationships/oleObject" Target="../embeddings/oleObject24.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5.xml"/><Relationship Id="rId1" Type="http://schemas.openxmlformats.org/officeDocument/2006/relationships/vmlDrawing" Target="../drawings/vmlDrawing25.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25.bin"/></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973"/>
          </a:xfrm>
          <a:prstGeom prst="rect">
            <a:avLst/>
          </a:prstGeom>
        </p:spPr>
      </p:pic>
    </p:spTree>
    <p:extLst>
      <p:ext uri="{BB962C8B-B14F-4D97-AF65-F5344CB8AC3E}">
        <p14:creationId xmlns:p14="http://schemas.microsoft.com/office/powerpoint/2010/main" val="37129897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76942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rgbClr val="002050"/>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13"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a:t>Click to edit Master text styles</a:t>
            </a:r>
          </a:p>
          <a:p>
            <a:pPr lvl="1"/>
            <a:r>
              <a:rPr lang="en-US"/>
              <a:t>Second level</a:t>
            </a:r>
          </a:p>
        </p:txBody>
      </p:sp>
      <p:sp>
        <p:nvSpPr>
          <p:cNvPr id="14" name="TextBox 13"/>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33979191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mall Title and 2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13" name="Content Placeholder 2"/>
          <p:cNvSpPr>
            <a:spLocks noGrp="1"/>
          </p:cNvSpPr>
          <p:nvPr>
            <p:ph sz="quarter" idx="16"/>
          </p:nvPr>
        </p:nvSpPr>
        <p:spPr>
          <a:xfrm>
            <a:off x="3047516"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a:t>Click to edit Master text styles</a:t>
            </a:r>
          </a:p>
          <a:p>
            <a:pPr lvl="1"/>
            <a:r>
              <a:rPr lang="en-US"/>
              <a:t>Second level</a:t>
            </a:r>
          </a:p>
        </p:txBody>
      </p:sp>
      <p:sp>
        <p:nvSpPr>
          <p:cNvPr id="14" name="Content Placeholder 2"/>
          <p:cNvSpPr>
            <a:spLocks noGrp="1"/>
          </p:cNvSpPr>
          <p:nvPr>
            <p:ph sz="quarter" idx="17"/>
          </p:nvPr>
        </p:nvSpPr>
        <p:spPr>
          <a:xfrm>
            <a:off x="7571058" y="742950"/>
            <a:ext cx="4351704" cy="5372100"/>
          </a:xfrm>
        </p:spPr>
        <p:txBody>
          <a:bodyPr/>
          <a:lstStyle>
            <a:lvl1pPr marL="0" indent="0">
              <a:spcBef>
                <a:spcPts val="1200"/>
              </a:spcBef>
              <a:buNone/>
              <a:defRPr sz="2800"/>
            </a:lvl1pPr>
            <a:lvl2pPr>
              <a:spcBef>
                <a:spcPts val="1200"/>
              </a:spcBef>
              <a:defRPr sz="2000"/>
            </a:lvl2pPr>
            <a:lvl3pPr>
              <a:defRPr sz="1800"/>
            </a:lvl3pPr>
          </a:lstStyle>
          <a:p>
            <a:pPr lvl="0"/>
            <a:r>
              <a:rPr lang="en-US"/>
              <a:t>Click to edit Master text styles</a:t>
            </a:r>
          </a:p>
          <a:p>
            <a:pPr lvl="1"/>
            <a:r>
              <a:rPr lang="en-US"/>
              <a:t>Second level</a:t>
            </a:r>
          </a:p>
        </p:txBody>
      </p:sp>
      <p:sp>
        <p:nvSpPr>
          <p:cNvPr id="15" name="TextBox 1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164425922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Title and Content with Label">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6" name="Rectangle 5"/>
          <p:cNvSpPr/>
          <p:nvPr userDrawn="1"/>
        </p:nvSpPr>
        <p:spPr>
          <a:xfrm>
            <a:off x="0" y="5712984"/>
            <a:ext cx="1905001" cy="62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gn="ctr"/>
            <a:endParaRPr lang="en-US" err="1">
              <a:ln>
                <a:solidFill>
                  <a:srgbClr val="FFFFFF">
                    <a:alpha val="0"/>
                  </a:srgbClr>
                </a:solidFill>
              </a:ln>
              <a:solidFill>
                <a:srgbClr val="FFFFFF"/>
              </a:solidFill>
            </a:endParaRPr>
          </a:p>
        </p:txBody>
      </p:sp>
      <p:sp>
        <p:nvSpPr>
          <p:cNvPr id="2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25" name="Text Placeholder 5"/>
          <p:cNvSpPr>
            <a:spLocks noGrp="1"/>
          </p:cNvSpPr>
          <p:nvPr>
            <p:ph type="body" sz="quarter" idx="13"/>
          </p:nvPr>
        </p:nvSpPr>
        <p:spPr>
          <a:xfrm>
            <a:off x="95667" y="5803735"/>
            <a:ext cx="1695034" cy="444665"/>
          </a:xfrm>
          <a:prstGeom prst="rect">
            <a:avLst/>
          </a:prstGeom>
        </p:spPr>
        <p:txBody>
          <a:bodyPr lIns="91440" tIns="91440" rIns="91440" bIns="91440" anchor="ctr" anchorCtr="0"/>
          <a:lstStyle>
            <a:lvl1pPr marL="0" indent="0">
              <a:buNone/>
              <a:defRPr lang="en-US" sz="1600" kern="1200" spc="0" dirty="0">
                <a:ln w="3175">
                  <a:noFill/>
                </a:ln>
                <a:solidFill>
                  <a:srgbClr val="505050"/>
                </a:solidFill>
                <a:latin typeface="+mn-lt"/>
                <a:ea typeface="ＭＳ Ｐゴシック" charset="0"/>
                <a:cs typeface="Segoe UI" pitchFamily="34" charset="0"/>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a:t>
            </a:r>
          </a:p>
        </p:txBody>
      </p:sp>
      <p:sp>
        <p:nvSpPr>
          <p:cNvPr id="26"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p>
        </p:txBody>
      </p:sp>
      <p:sp>
        <p:nvSpPr>
          <p:cNvPr id="27"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a:spcBef>
                <a:spcPts val="1200"/>
              </a:spcBef>
              <a:defRPr sz="2000"/>
            </a:lvl2pPr>
            <a:lvl3pPr>
              <a:defRPr sz="1800"/>
            </a:lvl3pPr>
          </a:lstStyle>
          <a:p>
            <a:pPr lvl="0"/>
            <a:r>
              <a:rPr lang="en-US"/>
              <a:t>Click to edit Master text styles</a:t>
            </a:r>
          </a:p>
          <a:p>
            <a:pPr lvl="1"/>
            <a:r>
              <a:rPr lang="en-US"/>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02953314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Freeform 9"/>
          <p:cNvSpPr>
            <a:spLocks/>
          </p:cNvSpPr>
          <p:nvPr userDrawn="1"/>
        </p:nvSpPr>
        <p:spPr bwMode="auto">
          <a:xfrm rot="10800000" flipH="1" flipV="1">
            <a:off x="9144484"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6" name="Text Placeholder 5"/>
          <p:cNvSpPr>
            <a:spLocks noGrp="1"/>
          </p:cNvSpPr>
          <p:nvPr>
            <p:ph type="body" sz="quarter" idx="13"/>
          </p:nvPr>
        </p:nvSpPr>
        <p:spPr>
          <a:xfrm>
            <a:off x="269241" y="1022327"/>
            <a:ext cx="9369016" cy="563458"/>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268927" y="286381"/>
            <a:ext cx="10094273" cy="774046"/>
          </a:xfrm>
          <a:prstGeom prst="rect">
            <a:avLst/>
          </a:prstGeom>
        </p:spPr>
        <p:txBody>
          <a:bodyPr/>
          <a:lstStyle>
            <a:lvl1pPr algn="l">
              <a:defRPr sz="4400">
                <a:solidFill>
                  <a:schemeClr val="tx2"/>
                </a:solidFill>
              </a:defRPr>
            </a:lvl1pPr>
          </a:lstStyle>
          <a:p>
            <a:r>
              <a:rPr lang="en-US"/>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bg1"/>
                </a:solidFill>
              </a:rPr>
              <a:t>Microsoft Confidential</a:t>
            </a:r>
          </a:p>
        </p:txBody>
      </p:sp>
    </p:spTree>
    <p:extLst>
      <p:ext uri="{BB962C8B-B14F-4D97-AF65-F5344CB8AC3E}">
        <p14:creationId xmlns:p14="http://schemas.microsoft.com/office/powerpoint/2010/main" val="159564741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8531" t="14204" r="69672" b="16296"/>
          <a:stretch/>
        </p:blipFill>
        <p:spPr>
          <a:xfrm>
            <a:off x="1" y="0"/>
            <a:ext cx="5543550" cy="6858000"/>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rgbClr val="002050">
              <a:alpha val="90000"/>
            </a:srgbClr>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26"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Click to 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246579297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Color w/Photo Block Title on Left">
    <p:spTree>
      <p:nvGrpSpPr>
        <p:cNvPr id="1" name=""/>
        <p:cNvGrpSpPr/>
        <p:nvPr/>
      </p:nvGrpSpPr>
      <p:grpSpPr>
        <a:xfrm>
          <a:off x="0" y="0"/>
          <a:ext cx="0" cy="0"/>
          <a:chOff x="0" y="0"/>
          <a:chExt cx="0" cy="0"/>
        </a:xfrm>
      </p:grpSpPr>
      <p:sp>
        <p:nvSpPr>
          <p:cNvPr id="13" name="Freeform 12"/>
          <p:cNvSpPr>
            <a:spLocks/>
          </p:cNvSpPr>
          <p:nvPr userDrawn="1"/>
        </p:nvSpPr>
        <p:spPr bwMode="auto">
          <a:xfrm flipH="1" flipV="1">
            <a:off x="0" y="0"/>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Click to 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276964805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Color w/Photo Block Title on Lef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1"/>
            <a:ext cx="5676901" cy="6858002"/>
          </a:xfrm>
          <a:prstGeom prst="rect">
            <a:avLst/>
          </a:prstGeom>
        </p:spPr>
      </p:pic>
      <p:sp>
        <p:nvSpPr>
          <p:cNvPr id="18" name="Freeform 17"/>
          <p:cNvSpPr>
            <a:spLocks/>
          </p:cNvSpPr>
          <p:nvPr userDrawn="1"/>
        </p:nvSpPr>
        <p:spPr bwMode="auto">
          <a:xfrm flipH="1" flipV="1">
            <a:off x="0"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p>
        </p:txBody>
      </p:sp>
      <p:sp>
        <p:nvSpPr>
          <p:cNvPr id="20" name="Freeform 19"/>
          <p:cNvSpPr/>
          <p:nvPr userDrawn="1"/>
        </p:nvSpPr>
        <p:spPr bwMode="auto">
          <a:xfrm>
            <a:off x="4009782"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2"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Click to edit Master text styles</a:t>
            </a:r>
          </a:p>
          <a:p>
            <a:pPr lvl="1"/>
            <a:r>
              <a:rPr lang="en-US"/>
              <a:t>Second level</a:t>
            </a:r>
          </a:p>
        </p:txBody>
      </p:sp>
      <p:sp>
        <p:nvSpPr>
          <p:cNvPr id="9" name="TextBox 8"/>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14447397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lor Block Title on Left">
    <p:spTree>
      <p:nvGrpSpPr>
        <p:cNvPr id="1" name=""/>
        <p:cNvGrpSpPr/>
        <p:nvPr/>
      </p:nvGrpSpPr>
      <p:grpSpPr>
        <a:xfrm>
          <a:off x="0" y="0"/>
          <a:ext cx="0" cy="0"/>
          <a:chOff x="0" y="0"/>
          <a:chExt cx="0" cy="0"/>
        </a:xfrm>
      </p:grpSpPr>
      <p:sp>
        <p:nvSpPr>
          <p:cNvPr id="18" name="Freeform 17"/>
          <p:cNvSpPr>
            <a:spLocks/>
          </p:cNvSpPr>
          <p:nvPr userDrawn="1"/>
        </p:nvSpPr>
        <p:spPr bwMode="auto">
          <a:xfrm flipH="1" flipV="1">
            <a:off x="1" y="-2"/>
            <a:ext cx="5476196" cy="6858002"/>
          </a:xfrm>
          <a:custGeom>
            <a:avLst/>
            <a:gdLst>
              <a:gd name="connsiteX0" fmla="*/ 5476196 w 5476196"/>
              <a:gd name="connsiteY0" fmla="*/ 6858002 h 6858002"/>
              <a:gd name="connsiteX1" fmla="*/ 0 w 5476196"/>
              <a:gd name="connsiteY1" fmla="*/ 6858002 h 6858002"/>
              <a:gd name="connsiteX2" fmla="*/ 1457721 w 5476196"/>
              <a:gd name="connsiteY2" fmla="*/ 0 h 6858002"/>
              <a:gd name="connsiteX3" fmla="*/ 5476196 w 5476196"/>
              <a:gd name="connsiteY3" fmla="*/ 0 h 6858002"/>
            </a:gdLst>
            <a:ahLst/>
            <a:cxnLst>
              <a:cxn ang="0">
                <a:pos x="connsiteX0" y="connsiteY0"/>
              </a:cxn>
              <a:cxn ang="0">
                <a:pos x="connsiteX1" y="connsiteY1"/>
              </a:cxn>
              <a:cxn ang="0">
                <a:pos x="connsiteX2" y="connsiteY2"/>
              </a:cxn>
              <a:cxn ang="0">
                <a:pos x="connsiteX3" y="connsiteY3"/>
              </a:cxn>
            </a:cxnLst>
            <a:rect l="l" t="t" r="r" b="b"/>
            <a:pathLst>
              <a:path w="5476196" h="6858002">
                <a:moveTo>
                  <a:pt x="5476196" y="6858002"/>
                </a:moveTo>
                <a:lnTo>
                  <a:pt x="0" y="6858002"/>
                </a:lnTo>
                <a:lnTo>
                  <a:pt x="1457721" y="0"/>
                </a:lnTo>
                <a:lnTo>
                  <a:pt x="547619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7" name="Title 2"/>
          <p:cNvSpPr>
            <a:spLocks noGrp="1"/>
          </p:cNvSpPr>
          <p:nvPr>
            <p:ph type="title"/>
          </p:nvPr>
        </p:nvSpPr>
        <p:spPr>
          <a:xfrm>
            <a:off x="472128" y="1108673"/>
            <a:ext cx="3934772" cy="927940"/>
          </a:xfrm>
          <a:prstGeom prst="rect">
            <a:avLst/>
          </a:prstGeom>
        </p:spPr>
        <p:txBody>
          <a:bodyPr/>
          <a:lstStyle>
            <a:lvl1pPr algn="l">
              <a:defRPr sz="4400" spc="0">
                <a:solidFill>
                  <a:schemeClr val="bg1"/>
                </a:solidFill>
              </a:defRPr>
            </a:lvl1pPr>
          </a:lstStyle>
          <a:p>
            <a:r>
              <a:rPr lang="en-US"/>
              <a:t>Click to edit Master title style</a:t>
            </a:r>
          </a:p>
        </p:txBody>
      </p:sp>
      <p:sp>
        <p:nvSpPr>
          <p:cNvPr id="5" name="Slide Number Placeholder 3"/>
          <p:cNvSpPr>
            <a:spLocks noGrp="1"/>
          </p:cNvSpPr>
          <p:nvPr>
            <p:ph type="sldNum" sz="quarter" idx="15"/>
          </p:nvPr>
        </p:nvSpPr>
        <p:spPr/>
        <p:txBody>
          <a:bodyPr/>
          <a:lstStyle>
            <a:lvl1pPr>
              <a:defRPr/>
            </a:lvl1pPr>
          </a:lstStyle>
          <a:p>
            <a:fld id="{6052FC3A-E1BD-E54F-9A48-71EBDEF00552}" type="slidenum">
              <a:rPr lang="en-US"/>
              <a:pPr/>
              <a:t>‹#›</a:t>
            </a:fld>
            <a:endParaRPr lang="en-US"/>
          </a:p>
        </p:txBody>
      </p:sp>
      <p:sp>
        <p:nvSpPr>
          <p:cNvPr id="10"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2"/>
                </a:solidFill>
              </a:defRPr>
            </a:lvl1pPr>
            <a:lvl2pPr>
              <a:spcBef>
                <a:spcPts val="1200"/>
              </a:spcBef>
              <a:defRPr sz="1800"/>
            </a:lvl2pPr>
            <a:lvl3pPr>
              <a:defRPr sz="1800"/>
            </a:lvl3pPr>
          </a:lstStyle>
          <a:p>
            <a:pPr lvl="0"/>
            <a:r>
              <a:rPr lang="en-US"/>
              <a:t>Click to edit Master text styles</a:t>
            </a:r>
          </a:p>
          <a:p>
            <a:pPr lvl="1"/>
            <a:r>
              <a:rPr lang="en-US"/>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3520561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lor Block Content on Right">
    <p:spTree>
      <p:nvGrpSpPr>
        <p:cNvPr id="1" name=""/>
        <p:cNvGrpSpPr/>
        <p:nvPr/>
      </p:nvGrpSpPr>
      <p:grpSpPr>
        <a:xfrm>
          <a:off x="0" y="0"/>
          <a:ext cx="0" cy="0"/>
          <a:chOff x="0" y="0"/>
          <a:chExt cx="0" cy="0"/>
        </a:xfrm>
      </p:grpSpPr>
      <p:sp>
        <p:nvSpPr>
          <p:cNvPr id="21" name="Freeform 20"/>
          <p:cNvSpPr/>
          <p:nvPr userDrawn="1"/>
        </p:nvSpPr>
        <p:spPr bwMode="auto">
          <a:xfrm>
            <a:off x="4009781" y="-2"/>
            <a:ext cx="8182218" cy="6858002"/>
          </a:xfrm>
          <a:custGeom>
            <a:avLst/>
            <a:gdLst>
              <a:gd name="connsiteX0" fmla="*/ 1457721 w 8182218"/>
              <a:gd name="connsiteY0" fmla="*/ 0 h 6858002"/>
              <a:gd name="connsiteX1" fmla="*/ 4044813 w 8182218"/>
              <a:gd name="connsiteY1" fmla="*/ 0 h 6858002"/>
              <a:gd name="connsiteX2" fmla="*/ 5476196 w 8182218"/>
              <a:gd name="connsiteY2" fmla="*/ 0 h 6858002"/>
              <a:gd name="connsiteX3" fmla="*/ 8182218 w 8182218"/>
              <a:gd name="connsiteY3" fmla="*/ 0 h 6858002"/>
              <a:gd name="connsiteX4" fmla="*/ 8182218 w 8182218"/>
              <a:gd name="connsiteY4" fmla="*/ 6858002 h 6858002"/>
              <a:gd name="connsiteX5" fmla="*/ 5476196 w 8182218"/>
              <a:gd name="connsiteY5" fmla="*/ 6858002 h 6858002"/>
              <a:gd name="connsiteX6" fmla="*/ 4044813 w 8182218"/>
              <a:gd name="connsiteY6" fmla="*/ 6858002 h 6858002"/>
              <a:gd name="connsiteX7" fmla="*/ 0 w 8182218"/>
              <a:gd name="connsiteY7"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2218" h="6858002">
                <a:moveTo>
                  <a:pt x="1457721" y="0"/>
                </a:moveTo>
                <a:lnTo>
                  <a:pt x="4044813" y="0"/>
                </a:lnTo>
                <a:lnTo>
                  <a:pt x="5476196" y="0"/>
                </a:lnTo>
                <a:lnTo>
                  <a:pt x="8182218" y="0"/>
                </a:lnTo>
                <a:lnTo>
                  <a:pt x="8182218" y="6858002"/>
                </a:lnTo>
                <a:lnTo>
                  <a:pt x="5476196" y="6858002"/>
                </a:lnTo>
                <a:lnTo>
                  <a:pt x="4044813" y="6858002"/>
                </a:lnTo>
                <a:lnTo>
                  <a:pt x="0" y="685800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7" name="Title 2"/>
          <p:cNvSpPr>
            <a:spLocks noGrp="1"/>
          </p:cNvSpPr>
          <p:nvPr>
            <p:ph type="title"/>
          </p:nvPr>
        </p:nvSpPr>
        <p:spPr>
          <a:xfrm>
            <a:off x="472128" y="1108673"/>
            <a:ext cx="4432965" cy="927940"/>
          </a:xfrm>
          <a:prstGeom prst="rect">
            <a:avLst/>
          </a:prstGeom>
        </p:spPr>
        <p:txBody>
          <a:bodyPr/>
          <a:lstStyle>
            <a:lvl1pPr algn="l">
              <a:defRPr sz="4400" spc="0">
                <a:solidFill>
                  <a:schemeClr val="tx2"/>
                </a:solidFill>
              </a:defRPr>
            </a:lvl1pPr>
          </a:lstStyle>
          <a:p>
            <a:r>
              <a:rPr lang="en-US"/>
              <a:t>Click to edit Master title style</a:t>
            </a:r>
          </a:p>
        </p:txBody>
      </p:sp>
      <p:sp>
        <p:nvSpPr>
          <p:cNvPr id="5" name="Slide Number Placeholder 3"/>
          <p:cNvSpPr>
            <a:spLocks noGrp="1"/>
          </p:cNvSpPr>
          <p:nvPr>
            <p:ph type="sldNum" sz="quarter" idx="15"/>
          </p:nvPr>
        </p:nvSpPr>
        <p:spPr/>
        <p:txBody>
          <a:bodyPr/>
          <a:lstStyle>
            <a:lvl1pPr>
              <a:defRPr>
                <a:solidFill>
                  <a:schemeClr val="bg1"/>
                </a:solidFill>
              </a:defRPr>
            </a:lvl1pPr>
          </a:lstStyle>
          <a:p>
            <a:fld id="{6052FC3A-E1BD-E54F-9A48-71EBDEF00552}" type="slidenum">
              <a:rPr lang="en-US" smtClean="0"/>
              <a:pPr/>
              <a:t>‹#›</a:t>
            </a:fld>
            <a:endParaRPr lang="en-US"/>
          </a:p>
        </p:txBody>
      </p:sp>
      <p:sp>
        <p:nvSpPr>
          <p:cNvPr id="25" name="Content Placeholder 25"/>
          <p:cNvSpPr>
            <a:spLocks noGrp="1"/>
          </p:cNvSpPr>
          <p:nvPr>
            <p:ph sz="quarter" idx="17"/>
          </p:nvPr>
        </p:nvSpPr>
        <p:spPr>
          <a:xfrm>
            <a:off x="5476197" y="1108075"/>
            <a:ext cx="6446565" cy="4746625"/>
          </a:xfrm>
        </p:spPr>
        <p:txBody>
          <a:bodyPr/>
          <a:lstStyle>
            <a:lvl1pPr marL="0" indent="0">
              <a:spcBef>
                <a:spcPts val="1200"/>
              </a:spcBef>
              <a:buNone/>
              <a:defRPr sz="2800">
                <a:solidFill>
                  <a:schemeClr val="bg1"/>
                </a:solidFill>
              </a:defRPr>
            </a:lvl1pPr>
            <a:lvl2pPr>
              <a:spcBef>
                <a:spcPts val="1200"/>
              </a:spcBef>
              <a:defRPr sz="1800">
                <a:solidFill>
                  <a:schemeClr val="bg1"/>
                </a:solidFill>
              </a:defRPr>
            </a:lvl2pPr>
            <a:lvl3pPr>
              <a:defRPr sz="1800">
                <a:solidFill>
                  <a:schemeClr val="bg1"/>
                </a:solidFill>
              </a:defRPr>
            </a:lvl3pPr>
          </a:lstStyle>
          <a:p>
            <a:pPr lvl="0"/>
            <a:r>
              <a:rPr lang="en-US"/>
              <a:t>Click to edit Master text styles</a:t>
            </a:r>
          </a:p>
          <a:p>
            <a:pPr lvl="1"/>
            <a:r>
              <a:rPr lang="en-US"/>
              <a:t>Second level</a:t>
            </a:r>
          </a:p>
        </p:txBody>
      </p:sp>
      <p:sp>
        <p:nvSpPr>
          <p:cNvPr id="8" name="TextBox 7"/>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bg1"/>
                </a:solidFill>
              </a:rPr>
              <a:t>Microsoft Confidential</a:t>
            </a:r>
          </a:p>
        </p:txBody>
      </p:sp>
    </p:spTree>
    <p:extLst>
      <p:ext uri="{BB962C8B-B14F-4D97-AF65-F5344CB8AC3E}">
        <p14:creationId xmlns:p14="http://schemas.microsoft.com/office/powerpoint/2010/main" val="124100590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rgbClr val="000000"/>
                </a:solidFill>
              </a:defRPr>
            </a:lvl1pPr>
          </a:lstStyle>
          <a:p>
            <a:fld id="{675909FA-3F91-0646-A6A8-60C236B90508}" type="slidenum">
              <a:rPr lang="en-US"/>
              <a:pPr/>
              <a:t>‹#›</a:t>
            </a:fld>
            <a:endParaRPr lang="en-US"/>
          </a:p>
        </p:txBody>
      </p:sp>
      <p:sp>
        <p:nvSpPr>
          <p:cNvPr id="5" name="TextBox 4"/>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7528217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857385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313" dirty="0">
                <a:solidFill>
                  <a:schemeClr val="bg2"/>
                </a:solidFill>
              </a:defRPr>
            </a:lvl1pPr>
          </a:lstStyle>
          <a:p>
            <a:pPr lvl="0"/>
            <a:r>
              <a:rPr lang="en-US"/>
              <a:t>Click to edit Master title style</a:t>
            </a:r>
          </a:p>
        </p:txBody>
      </p:sp>
    </p:spTree>
    <p:extLst>
      <p:ext uri="{BB962C8B-B14F-4D97-AF65-F5344CB8AC3E}">
        <p14:creationId xmlns:p14="http://schemas.microsoft.com/office/powerpoint/2010/main" val="227382874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48154" y="3382305"/>
            <a:ext cx="596061" cy="5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68927" y="286381"/>
            <a:ext cx="11653523" cy="927940"/>
          </a:xfrm>
          <a:prstGeom prst="rect">
            <a:avLst/>
          </a:prstGeom>
        </p:spPr>
        <p:txBody>
          <a:bodyPr/>
          <a:lstStyle>
            <a:lvl1pPr algn="l">
              <a:defRPr>
                <a:gradFill>
                  <a:gsLst>
                    <a:gs pos="2917">
                      <a:schemeClr val="bg1"/>
                    </a:gs>
                    <a:gs pos="100000">
                      <a:schemeClr val="bg1"/>
                    </a:gs>
                  </a:gsLst>
                  <a:lin ang="5400000" scaled="0"/>
                </a:gradFill>
              </a:defRPr>
            </a:lvl1pPr>
          </a:lstStyle>
          <a:p>
            <a:r>
              <a:rPr lang="en-US"/>
              <a:t>Click to edit Master title style</a:t>
            </a:r>
          </a:p>
        </p:txBody>
      </p:sp>
      <p:sp>
        <p:nvSpPr>
          <p:cNvPr id="10" name="Title"/>
          <p:cNvSpPr>
            <a:spLocks noGrp="1"/>
          </p:cNvSpPr>
          <p:nvPr>
            <p:ph type="body" sz="quarter" idx="10"/>
          </p:nvPr>
        </p:nvSpPr>
        <p:spPr>
          <a:xfrm>
            <a:off x="269239" y="2084174"/>
            <a:ext cx="9860673" cy="9199954"/>
          </a:xfrm>
          <a:prstGeom prst="rect">
            <a:avLst/>
          </a:prstGeom>
        </p:spPr>
        <p:txBody>
          <a:bodyPr/>
          <a:lstStyle>
            <a:lvl1pPr marL="0" indent="0">
              <a:buNone/>
              <a:defRPr sz="16270">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48974245"/>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175"/>
            <a:ext cx="12210392" cy="6884715"/>
          </a:xfrm>
          <a:prstGeom prst="rect">
            <a:avLst/>
          </a:prstGeom>
        </p:spPr>
      </p:pic>
      <p:sp>
        <p:nvSpPr>
          <p:cNvPr id="4" name="Date Placeholder 3"/>
          <p:cNvSpPr>
            <a:spLocks noGrp="1"/>
          </p:cNvSpPr>
          <p:nvPr>
            <p:ph type="dt" sz="half" idx="10"/>
          </p:nvPr>
        </p:nvSpPr>
        <p:spPr>
          <a:xfrm>
            <a:off x="502656" y="5008983"/>
            <a:ext cx="2844800" cy="365125"/>
          </a:xfrm>
          <a:prstGeom prst="rect">
            <a:avLst/>
          </a:prstGeom>
        </p:spPr>
        <p:txBody>
          <a:bodyPr lIns="119515" tIns="59757" rIns="119515" bIns="59757"/>
          <a:lstStyle>
            <a:lvl1pPr>
              <a:defRPr>
                <a:solidFill>
                  <a:schemeClr val="bg1"/>
                </a:solidFill>
              </a:defRPr>
            </a:lvl1pPr>
          </a:lstStyle>
          <a:p>
            <a:pPr defTabSz="914225"/>
            <a:fld id="{B9CFEEF2-ADE0-4B48-B5E9-FE1FDBC12385}" type="datetimeFigureOut">
              <a:rPr lang="en-US" smtClean="0">
                <a:solidFill>
                  <a:srgbClr val="FFFFFF"/>
                </a:solidFill>
              </a:rPr>
              <a:pPr defTabSz="914225"/>
              <a:t>10/27/2016</a:t>
            </a:fld>
            <a:endParaRPr lang="en-US">
              <a:solidFill>
                <a:srgbClr val="FFFFFF"/>
              </a:solidFill>
            </a:endParaRPr>
          </a:p>
        </p:txBody>
      </p:sp>
      <p:sp>
        <p:nvSpPr>
          <p:cNvPr id="7" name="Title 1"/>
          <p:cNvSpPr>
            <a:spLocks noGrp="1"/>
          </p:cNvSpPr>
          <p:nvPr>
            <p:ph type="title" hasCustomPrompt="1"/>
          </p:nvPr>
        </p:nvSpPr>
        <p:spPr bwMode="auto">
          <a:xfrm>
            <a:off x="366271" y="2205464"/>
            <a:ext cx="8534315" cy="2438400"/>
          </a:xfrm>
          <a:noFill/>
        </p:spPr>
        <p:txBody>
          <a:bodyPr lIns="191224" tIns="119515" rIns="191224" bIns="119515" anchor="t" anchorCtr="0"/>
          <a:lstStyle>
            <a:lvl1pPr>
              <a:defRPr sz="7198" spc="-133" baseline="0">
                <a:solidFill>
                  <a:srgbClr val="FFFFFF"/>
                </a:solidFill>
                <a:latin typeface="Segoe UI Light"/>
                <a:cs typeface="Segoe UI Light"/>
              </a:defRPr>
            </a:lvl1pPr>
          </a:lstStyle>
          <a:p>
            <a:r>
              <a:rPr lang="en-US"/>
              <a:t>Presentation title</a:t>
            </a:r>
          </a:p>
        </p:txBody>
      </p:sp>
      <p:sp>
        <p:nvSpPr>
          <p:cNvPr id="8" name="Text Placeholder 2"/>
          <p:cNvSpPr>
            <a:spLocks noGrp="1"/>
          </p:cNvSpPr>
          <p:nvPr>
            <p:ph type="body" sz="quarter" idx="14" hasCustomPrompt="1"/>
          </p:nvPr>
        </p:nvSpPr>
        <p:spPr bwMode="auto">
          <a:xfrm>
            <a:off x="364067" y="3586536"/>
            <a:ext cx="7317317" cy="1057328"/>
          </a:xfrm>
          <a:noFill/>
        </p:spPr>
        <p:txBody>
          <a:bodyPr tIns="143418" bIns="143418">
            <a:noAutofit/>
          </a:bodyPr>
          <a:lstStyle>
            <a:lvl1pPr marL="0" indent="0">
              <a:spcBef>
                <a:spcPts val="0"/>
              </a:spcBef>
              <a:buNone/>
              <a:defRPr sz="4300">
                <a:solidFill>
                  <a:srgbClr val="FFFFFF"/>
                </a:solidFill>
              </a:defRPr>
            </a:lvl1pPr>
          </a:lstStyle>
          <a:p>
            <a:pPr lvl="0"/>
            <a:r>
              <a:rPr lang="en-US"/>
              <a:t>Speaker Name</a:t>
            </a:r>
          </a:p>
        </p:txBody>
      </p:sp>
    </p:spTree>
    <p:extLst>
      <p:ext uri="{BB962C8B-B14F-4D97-AF65-F5344CB8AC3E}">
        <p14:creationId xmlns:p14="http://schemas.microsoft.com/office/powerpoint/2010/main" val="23770037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22891"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7" name="Title 1"/>
          <p:cNvSpPr>
            <a:spLocks noGrp="1"/>
          </p:cNvSpPr>
          <p:nvPr>
            <p:ph type="title" hasCustomPrompt="1"/>
          </p:nvPr>
        </p:nvSpPr>
        <p:spPr>
          <a:xfrm>
            <a:off x="573712" y="259792"/>
            <a:ext cx="11005512" cy="1075884"/>
          </a:xfrm>
        </p:spPr>
        <p:txBody>
          <a:bodyPr lIns="0" tIns="91440" rIns="146304" bIns="91440"/>
          <a:lstStyle>
            <a:lvl1pPr>
              <a:lnSpc>
                <a:spcPts val="4803"/>
              </a:lnSpc>
              <a:defRPr sz="3921" baseline="0">
                <a:solidFill>
                  <a:schemeClr val="bg2">
                    <a:lumMod val="50000"/>
                  </a:schemeClr>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2618958366"/>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6858973"/>
          </a:xfrm>
          <a:prstGeom prst="rect">
            <a:avLst/>
          </a:prstGeom>
        </p:spPr>
      </p:pic>
    </p:spTree>
    <p:extLst>
      <p:ext uri="{BB962C8B-B14F-4D97-AF65-F5344CB8AC3E}">
        <p14:creationId xmlns:p14="http://schemas.microsoft.com/office/powerpoint/2010/main" val="125631980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83180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6021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95280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94449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14827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45821801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80527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552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63718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44562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222241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96300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576687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3017335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53485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91656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660116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546529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74424830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509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83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030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6736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66689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38335136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1227668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0" y="0"/>
          <a:ext cx="12191377" cy="5882283"/>
        </p:xfrm>
        <a:graphic>
          <a:graphicData uri="http://schemas.openxmlformats.org/presentationml/2006/ole">
            <mc:AlternateContent xmlns:mc="http://schemas.openxmlformats.org/markup-compatibility/2006">
              <mc:Choice xmlns:v="urn:schemas-microsoft-com:vml" Requires="v">
                <p:oleObj spid="_x0000_s252938"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191377" cy="5882283"/>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78009" y="6111894"/>
            <a:ext cx="1427788" cy="304828"/>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3" name="TextBox 2"/>
          <p:cNvSpPr txBox="1"/>
          <p:nvPr userDrawn="1"/>
        </p:nvSpPr>
        <p:spPr>
          <a:xfrm>
            <a:off x="236824" y="1875745"/>
            <a:ext cx="8400504" cy="1240271"/>
          </a:xfrm>
          <a:prstGeom prst="rect">
            <a:avLst/>
          </a:prstGeom>
          <a:noFill/>
        </p:spPr>
        <p:txBody>
          <a:bodyPr wrap="square" lIns="179285" tIns="143428" rIns="179285" bIns="143428" rtlCol="0">
            <a:spAutoFit/>
          </a:bodyPr>
          <a:lstStyle/>
          <a:p>
            <a:pPr>
              <a:lnSpc>
                <a:spcPct val="90000"/>
              </a:lnSpc>
              <a:spcAft>
                <a:spcPts val="588"/>
              </a:spcAft>
            </a:pPr>
            <a:r>
              <a:rPr lang="en-NZ" sz="6862" dirty="0">
                <a:solidFill>
                  <a:schemeClr val="bg1"/>
                </a:solidFill>
                <a:latin typeface="+mn-lt"/>
              </a:rPr>
              <a:t>Microsoft Ignite</a:t>
            </a:r>
            <a:r>
              <a:rPr lang="en-NZ" sz="6862" baseline="0" dirty="0">
                <a:solidFill>
                  <a:schemeClr val="bg1"/>
                </a:solidFill>
                <a:latin typeface="+mn-lt"/>
              </a:rPr>
              <a:t> NZ</a:t>
            </a:r>
            <a:endParaRPr lang="en-NZ" sz="6862" dirty="0">
              <a:solidFill>
                <a:schemeClr val="bg1"/>
              </a:solidFill>
              <a:latin typeface="+mn-lt"/>
            </a:endParaRPr>
          </a:p>
        </p:txBody>
      </p:sp>
      <p:sp>
        <p:nvSpPr>
          <p:cNvPr id="5" name="TextBox 4"/>
          <p:cNvSpPr txBox="1"/>
          <p:nvPr userDrawn="1"/>
        </p:nvSpPr>
        <p:spPr>
          <a:xfrm>
            <a:off x="236824" y="2864180"/>
            <a:ext cx="8047542" cy="1451509"/>
          </a:xfrm>
          <a:prstGeom prst="rect">
            <a:avLst/>
          </a:prstGeom>
          <a:noFill/>
        </p:spPr>
        <p:txBody>
          <a:bodyPr wrap="square" lIns="179285" tIns="143428" rIns="179285" bIns="143428" rtlCol="0">
            <a:spAutoFit/>
          </a:bodyPr>
          <a:lstStyle/>
          <a:p>
            <a:pPr>
              <a:lnSpc>
                <a:spcPct val="90000"/>
              </a:lnSpc>
              <a:spcAft>
                <a:spcPts val="588"/>
              </a:spcAft>
            </a:pPr>
            <a:r>
              <a:rPr lang="en-NZ" sz="3921" dirty="0">
                <a:solidFill>
                  <a:schemeClr val="bg1"/>
                </a:solidFill>
                <a:latin typeface="+mn-lt"/>
              </a:rPr>
              <a:t>25-28</a:t>
            </a:r>
            <a:r>
              <a:rPr lang="en-NZ" sz="3921" baseline="0" dirty="0">
                <a:solidFill>
                  <a:schemeClr val="bg1"/>
                </a:solidFill>
                <a:latin typeface="+mn-lt"/>
              </a:rPr>
              <a:t> October 2016</a:t>
            </a:r>
          </a:p>
          <a:p>
            <a:pPr>
              <a:lnSpc>
                <a:spcPct val="90000"/>
              </a:lnSpc>
              <a:spcAft>
                <a:spcPts val="588"/>
              </a:spcAft>
            </a:pPr>
            <a:r>
              <a:rPr lang="en-NZ" sz="3921" baseline="0" dirty="0">
                <a:solidFill>
                  <a:schemeClr val="bg1"/>
                </a:solidFill>
                <a:latin typeface="+mn-lt"/>
              </a:rPr>
              <a:t>SKYCITY, Auckland</a:t>
            </a:r>
            <a:endParaRPr lang="en-NZ" sz="3921"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0793" y="-229610"/>
            <a:ext cx="12161207" cy="2162299"/>
          </a:xfrm>
          <a:prstGeom prst="rect">
            <a:avLst/>
          </a:prstGeom>
        </p:spPr>
      </p:pic>
    </p:spTree>
    <p:extLst>
      <p:ext uri="{BB962C8B-B14F-4D97-AF65-F5344CB8AC3E}">
        <p14:creationId xmlns:p14="http://schemas.microsoft.com/office/powerpoint/2010/main" val="199957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0953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624" y="0"/>
          <a:ext cx="12191377" cy="5961604"/>
        </p:xfrm>
        <a:graphic>
          <a:graphicData uri="http://schemas.openxmlformats.org/presentationml/2006/ole">
            <mc:AlternateContent xmlns:mc="http://schemas.openxmlformats.org/markup-compatibility/2006">
              <mc:Choice xmlns:v="urn:schemas-microsoft-com:vml" Requires="v">
                <p:oleObj spid="_x0000_s253962"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624" y="0"/>
                        <a:ext cx="12191377" cy="596160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48602" y="6162386"/>
            <a:ext cx="1427788" cy="304828"/>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bwMode="white">
          <a:xfrm>
            <a:off x="281830" y="178991"/>
            <a:ext cx="11443481" cy="2077911"/>
          </a:xfrm>
          <a:noFill/>
        </p:spPr>
        <p:txBody>
          <a:bodyPr lIns="146304" tIns="91440" rIns="146304" bIns="91440" anchor="t" anchorCtr="0"/>
          <a:lstStyle>
            <a:lvl1pPr>
              <a:defRPr sz="5882" spc="-98"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68617" y="3428999"/>
            <a:ext cx="7490303" cy="813419"/>
          </a:xfrm>
          <a:noFill/>
        </p:spPr>
        <p:txBody>
          <a:bodyPr lIns="146304" tIns="109728" rIns="146304" bIns="109728">
            <a:noAutofit/>
          </a:bodyPr>
          <a:lstStyle>
            <a:lvl1pPr marL="0" indent="0">
              <a:spcBef>
                <a:spcPts val="0"/>
              </a:spcBef>
              <a:buNone/>
              <a:defRPr sz="3137"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1830" y="2457683"/>
            <a:ext cx="7236951" cy="870926"/>
          </a:xfrm>
          <a:noFill/>
        </p:spPr>
        <p:txBody>
          <a:bodyPr lIns="146304" tIns="109728" rIns="146304" bIns="109728">
            <a:noAutofit/>
          </a:bodyPr>
          <a:lstStyle>
            <a:lvl1pPr marL="0" indent="0">
              <a:spcBef>
                <a:spcPts val="0"/>
              </a:spcBef>
              <a:buNone/>
              <a:defRPr sz="3137"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20321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82757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6037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430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24476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18676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43986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505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619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835969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885430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69239" y="1406078"/>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43428" rIns="179285" bIns="143428"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1" y="4773828"/>
            <a:ext cx="5826761" cy="1791549"/>
          </a:xfrm>
        </p:spPr>
        <p:txBody>
          <a:bodyPr lIns="182880" tIns="146304" rIns="182880" bIns="146304" anchor="ctr">
            <a:noAutofit/>
          </a:bodyPr>
          <a:lstStyle>
            <a:lvl1pPr marL="0" indent="0" algn="ctr">
              <a:buNone/>
              <a:defRPr sz="3137">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6726670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6548" cy="1158793"/>
          </a:xfrm>
          <a:noFill/>
        </p:spPr>
        <p:txBody>
          <a:bodyPr wrap="square" tIns="91440" bIns="91440" anchor="t" anchorCtr="0">
            <a:spAutoFit/>
          </a:bodyPr>
          <a:lstStyle>
            <a:lvl1pPr>
              <a:defRPr sz="7058" spc="-98"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8067822" cy="724246"/>
          </a:xfrm>
          <a:noFill/>
        </p:spPr>
        <p:txBody>
          <a:bodyPr wrap="square" lIns="182880" tIns="146304" rIns="182880" bIns="146304">
            <a:spAutoFit/>
          </a:bodyPr>
          <a:lstStyle>
            <a:lvl1pPr marL="0" indent="0">
              <a:spcBef>
                <a:spcPts val="0"/>
              </a:spcBef>
              <a:buNone/>
              <a:defRPr sz="3137"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01978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067822" cy="1158793"/>
          </a:xfrm>
          <a:noFill/>
        </p:spPr>
        <p:txBody>
          <a:bodyPr wrap="square" tIns="91440" bIns="91440" anchor="t" anchorCtr="0">
            <a:spAutoFit/>
          </a:bodyPr>
          <a:lstStyle>
            <a:lvl1pPr>
              <a:defRPr sz="7058" spc="-98"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17217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63813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658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207816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72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1019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467741"/>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3734475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92245851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415137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48473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8258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72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892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1909937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1pPr>
            <a:lvl2pPr marL="33972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2pPr>
            <a:lvl3pPr marL="573090"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3pPr>
            <a:lvl4pPr marL="79851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4pPr>
            <a:lvl5pPr marL="1030292"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74360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2016 Microsoft Corporation. All rights reserved. </a:t>
            </a:r>
          </a:p>
        </p:txBody>
      </p:sp>
    </p:spTree>
    <p:extLst>
      <p:ext uri="{BB962C8B-B14F-4D97-AF65-F5344CB8AC3E}">
        <p14:creationId xmlns:p14="http://schemas.microsoft.com/office/powerpoint/2010/main" val="9430318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507982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2618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_Option">
    <p:bg>
      <p:bgPr>
        <a:solidFill>
          <a:srgbClr val="0078D7"/>
        </a:solidFill>
        <a:effectLst/>
      </p:bgPr>
    </p:bg>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350167" y="400024"/>
            <a:ext cx="1476922" cy="31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7221" y="-118662"/>
            <a:ext cx="121904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0689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 Placeholder 4"/>
          <p:cNvSpPr>
            <a:spLocks noGrp="1"/>
          </p:cNvSpPr>
          <p:nvPr>
            <p:ph type="body" sz="quarter" idx="12"/>
          </p:nvPr>
        </p:nvSpPr>
        <p:spPr>
          <a:xfrm>
            <a:off x="271104" y="3877271"/>
            <a:ext cx="6273418" cy="1794661"/>
          </a:xfrm>
          <a:noFill/>
        </p:spPr>
        <p:txBody>
          <a:bodyPr tIns="109728"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Click to edit Master text styles</a:t>
            </a:r>
          </a:p>
        </p:txBody>
      </p:sp>
      <p:sp>
        <p:nvSpPr>
          <p:cNvPr id="9" name="Title 1"/>
          <p:cNvSpPr>
            <a:spLocks noGrp="1"/>
          </p:cNvSpPr>
          <p:nvPr>
            <p:ph type="title"/>
          </p:nvPr>
        </p:nvSpPr>
        <p:spPr>
          <a:xfrm>
            <a:off x="269302" y="2075840"/>
            <a:ext cx="8067760" cy="1793104"/>
          </a:xfrm>
          <a:noFill/>
        </p:spPr>
        <p:txBody>
          <a:bodyPr anchorCtr="0"/>
          <a:lstStyle>
            <a:lvl1pPr>
              <a:defRPr sz="5294" spc="-98" baseline="0">
                <a:gradFill>
                  <a:gsLst>
                    <a:gs pos="3333">
                      <a:schemeClr val="tx2"/>
                    </a:gs>
                    <a:gs pos="39000">
                      <a:schemeClr val="tx2"/>
                    </a:gs>
                  </a:gsLst>
                  <a:lin ang="5400000" scaled="0"/>
                </a:gradFill>
              </a:defRPr>
            </a:lvl1pPr>
          </a:lstStyle>
          <a:p>
            <a:r>
              <a:rPr lang="en-US"/>
              <a:t>Click to edit Master title style</a:t>
            </a:r>
          </a:p>
        </p:txBody>
      </p:sp>
      <p:pic>
        <p:nvPicPr>
          <p:cNvPr id="7"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invGray">
          <a:xfrm>
            <a:off x="448211" y="6037832"/>
            <a:ext cx="1800135" cy="38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027549"/>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rgbClr val="0078D7"/>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567476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96305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5089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7644"/>
            <a:ext cx="11653523" cy="2012987"/>
          </a:xfrm>
        </p:spPr>
        <p:txBody>
          <a:bodyPr/>
          <a:lstStyle>
            <a:lvl1pPr>
              <a:defRPr sz="352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3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28368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12987"/>
          </a:xfrm>
        </p:spPr>
        <p:txBody>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41434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1829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14936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3390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43214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606005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1186356"/>
            <a:ext cx="9859116" cy="2697988"/>
          </a:xfrm>
          <a:noFill/>
        </p:spPr>
        <p:txBody>
          <a:bodyPr anchorCtr="0"/>
          <a:lstStyle>
            <a:lvl1pPr>
              <a:defRPr sz="7058" spc="-98" baseline="0">
                <a:gradFill>
                  <a:gsLst>
                    <a:gs pos="0">
                      <a:schemeClr val="tx1"/>
                    </a:gs>
                    <a:gs pos="100000">
                      <a:schemeClr val="tx1"/>
                    </a:gs>
                  </a:gsLst>
                  <a:lin ang="5400000" scaled="0"/>
                </a:gradFill>
              </a:defRPr>
            </a:lvl1pPr>
          </a:lstStyle>
          <a:p>
            <a:r>
              <a:rPr lang="en-US"/>
              <a:t>Click to edit Master title style</a:t>
            </a:r>
          </a:p>
        </p:txBody>
      </p:sp>
      <p:sp>
        <p:nvSpPr>
          <p:cNvPr id="5" name="Text Placeholder 4"/>
          <p:cNvSpPr>
            <a:spLocks noGrp="1"/>
          </p:cNvSpPr>
          <p:nvPr>
            <p:ph type="body" sz="quarter" idx="12"/>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3261056328"/>
      </p:ext>
    </p:extLst>
  </p:cSld>
  <p:clrMapOvr>
    <a:overrideClrMapping bg1="dk1" tx1="lt1" bg2="dk2" tx2="lt2" accent1="accent1" accent2="accent2" accent3="accent3" accent4="accent4" accent5="accent5" accent6="accent6" hlink="hlink" folHlink="folHlink"/>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1186356"/>
            <a:ext cx="9859116" cy="2697988"/>
          </a:xfrm>
          <a:noFill/>
        </p:spPr>
        <p:txBody>
          <a:bodyPr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2160851932"/>
      </p:ext>
    </p:extLst>
  </p:cSld>
  <p:clrMapOvr>
    <a:overrideClrMapping bg1="dk1" tx1="lt1" bg2="dk2" tx2="lt2" accent1="accent1" accent2="accent2" accent3="accent3" accent4="accent4" accent5="accent5" accent6="accent6" hlink="hlink" folHlink="folHlink"/>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158793"/>
          </a:xfrm>
          <a:noFill/>
        </p:spPr>
        <p:txBody>
          <a:bodyPr anchorCtr="0">
            <a:spAutoFit/>
          </a:bodyPr>
          <a:lstStyle>
            <a:lvl1pPr>
              <a:defRPr sz="7058" spc="-98" baseline="0">
                <a:gradFill>
                  <a:gsLst>
                    <a:gs pos="100000">
                      <a:schemeClr val="tx1"/>
                    </a:gs>
                    <a:gs pos="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9032573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158793"/>
          </a:xfrm>
          <a:noFill/>
        </p:spPr>
        <p:txBody>
          <a:bodyPr anchorCtr="0">
            <a:spAutoFit/>
          </a:bodyPr>
          <a:lstStyle>
            <a:lvl1pPr>
              <a:defRPr sz="7058" spc="-98" baseline="0">
                <a:gradFill>
                  <a:gsLst>
                    <a:gs pos="100000">
                      <a:schemeClr val="tx1"/>
                    </a:gs>
                    <a:gs pos="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7782821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36763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158793"/>
          </a:xfrm>
          <a:noFill/>
        </p:spPr>
        <p:txBody>
          <a:bodyPr anchorCtr="0">
            <a:spAutoFit/>
          </a:bodyPr>
          <a:lstStyle>
            <a:lvl1pPr>
              <a:defRPr sz="7058" spc="-98" baseline="0">
                <a:gradFill>
                  <a:gsLst>
                    <a:gs pos="100000">
                      <a:schemeClr val="tx1"/>
                    </a:gs>
                    <a:gs pos="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7027941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56427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664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535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15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4" name="Rectangle 3"/>
          <p:cNvSpPr/>
          <p:nvPr userDrawn="1"/>
        </p:nvSpPr>
        <p:spPr bwMode="hidden">
          <a:xfrm>
            <a:off x="0" y="1189177"/>
            <a:ext cx="12192000" cy="566882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22" tIns="45722" rIns="45722" bIns="45722" anchor="ct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p:txBody>
          <a:bodyPr/>
          <a:lstStyle>
            <a:lvl1pPr>
              <a:defRPr baseline="0"/>
            </a:lvl1pPr>
          </a:lstStyle>
          <a:p>
            <a:r>
              <a:rPr lang="en-US"/>
              <a:t>Click to edit Master title style</a:t>
            </a: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1pPr>
            <a:lvl2pPr marL="33972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2pPr>
            <a:lvl3pPr marL="573090"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3pPr>
            <a:lvl4pPr marL="79851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4pPr>
            <a:lvl5pPr marL="1030292"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64594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lIns="179285" tIns="143428" rIns="179285" bIns="143428">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S PGothic" panose="020B0600070205080204" pitchFamily="34" charset="-128"/>
                <a:cs typeface="Segoe UI" pitchFamily="34" charset="0"/>
              </a:rPr>
              <a:t>© 2016 Microsoft Corporation. All rights reserved. </a:t>
            </a:r>
          </a:p>
        </p:txBody>
      </p:sp>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49769" y="3083454"/>
            <a:ext cx="3224639" cy="69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2811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mplate_36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1211"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573712" y="259792"/>
            <a:ext cx="11005512" cy="1075884"/>
          </a:xfrm>
        </p:spPr>
        <p:txBody>
          <a:bodyPr lIns="0" tIns="91440" rIns="146304" bIns="91440"/>
          <a:lstStyle>
            <a:lvl1pPr>
              <a:lnSpc>
                <a:spcPts val="4803"/>
              </a:lnSpc>
              <a:defRPr sz="3529" baseline="0">
                <a:solidFill>
                  <a:srgbClr val="0078D7"/>
                </a:solidFill>
              </a:defRPr>
            </a:lvl1pPr>
          </a:lstStyle>
          <a:p>
            <a:r>
              <a:rPr lang="en-US"/>
              <a:t>Lorem ipsum dolor sit.</a:t>
            </a:r>
          </a:p>
        </p:txBody>
      </p:sp>
      <p:sp>
        <p:nvSpPr>
          <p:cNvPr id="9" name="Footer Placeholder 2"/>
          <p:cNvSpPr>
            <a:spLocks noGrp="1"/>
          </p:cNvSpPr>
          <p:nvPr>
            <p:ph type="ftr" sz="quarter" idx="3"/>
          </p:nvPr>
        </p:nvSpPr>
        <p:spPr>
          <a:xfrm>
            <a:off x="591641" y="6550312"/>
            <a:ext cx="2816465" cy="134483"/>
          </a:xfrm>
          <a:prstGeom prst="rect">
            <a:avLst/>
          </a:prstGeom>
        </p:spPr>
        <p:txBody>
          <a:bodyPr anchor="ctr"/>
          <a:lstStyle>
            <a:lvl1pPr algn="l">
              <a:defRPr sz="882">
                <a:solidFill>
                  <a:schemeClr val="tx2"/>
                </a:solidFill>
              </a:defRPr>
            </a:lvl1pPr>
          </a:lstStyle>
          <a:p>
            <a:r>
              <a:rPr lang="en-US"/>
              <a:t>Microsoft Confidential</a:t>
            </a:r>
          </a:p>
        </p:txBody>
      </p:sp>
      <p:sp>
        <p:nvSpPr>
          <p:cNvPr id="10" name="Slide Number Placeholder 3"/>
          <p:cNvSpPr>
            <a:spLocks noGrp="1"/>
          </p:cNvSpPr>
          <p:nvPr>
            <p:ph type="sldNum" sz="quarter" idx="4"/>
          </p:nvPr>
        </p:nvSpPr>
        <p:spPr>
          <a:xfrm>
            <a:off x="11083469" y="6550312"/>
            <a:ext cx="555596" cy="134483"/>
          </a:xfrm>
          <a:prstGeom prst="rect">
            <a:avLst/>
          </a:prstGeom>
        </p:spPr>
        <p:txBody>
          <a:bodyPr anchor="ctr"/>
          <a:lstStyle>
            <a:lvl1pPr algn="r">
              <a:defRPr sz="882">
                <a:solidFill>
                  <a:schemeClr val="tx2"/>
                </a:solidFill>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15681110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325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3819" y="3056991"/>
            <a:ext cx="3298290" cy="720236"/>
          </a:xfrm>
          <a:prstGeom prst="rect">
            <a:avLst/>
          </a:prstGeom>
        </p:spPr>
      </p:pic>
    </p:spTree>
    <p:extLst>
      <p:ext uri="{BB962C8B-B14F-4D97-AF65-F5344CB8AC3E}">
        <p14:creationId xmlns:p14="http://schemas.microsoft.com/office/powerpoint/2010/main" val="3945353031"/>
      </p:ext>
    </p:extLst>
  </p:cSld>
  <p:clrMapOvr>
    <a:masterClrMapping/>
  </p:clrMapOvr>
  <p:transition>
    <p:fade/>
  </p:transition>
  <p:extLst mod="1">
    <p:ext uri="{DCECCB84-F9BA-43D5-87BE-67443E8EF086}">
      <p15:sldGuideLst xmlns:p15="http://schemas.microsoft.com/office/powerpoint/2012/main">
        <p15:guide id="1" orient="horz" pos="571">
          <p15:clr>
            <a:srgbClr val="FBAE40"/>
          </p15:clr>
        </p15:guide>
        <p15:guide id="2" pos="365">
          <p15:clr>
            <a:srgbClr val="FBAE40"/>
          </p15:clr>
        </p15:guide>
        <p15:guide id="3" pos="7469">
          <p15:clr>
            <a:srgbClr val="FBAE40"/>
          </p15:clr>
        </p15:guide>
        <p15:guide id="4" orient="horz" pos="39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14249157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215306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2445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949659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alkin">
    <p:bg bwMode="blackWhite">
      <p:bgRef idx="1001">
        <a:schemeClr val="bg2"/>
      </p:bgRef>
    </p:bg>
    <p:spTree>
      <p:nvGrpSpPr>
        <p:cNvPr id="1" name=""/>
        <p:cNvGrpSpPr/>
        <p:nvPr/>
      </p:nvGrpSpPr>
      <p:grpSpPr>
        <a:xfrm>
          <a:off x="0" y="0"/>
          <a:ext cx="0" cy="0"/>
          <a:chOff x="0" y="0"/>
          <a:chExt cx="0" cy="0"/>
        </a:xfrm>
      </p:grpSpPr>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0" name="Picture 79"/>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black">
          <a:xfrm>
            <a:off x="448213" y="470067"/>
            <a:ext cx="1421436" cy="300619"/>
          </a:xfrm>
          <a:prstGeom prst="rect">
            <a:avLst/>
          </a:prstGeom>
        </p:spPr>
      </p:pic>
      <p:grpSp>
        <p:nvGrpSpPr>
          <p:cNvPr id="2" name="Group 1"/>
          <p:cNvGrpSpPr/>
          <p:nvPr userDrawn="1"/>
        </p:nvGrpSpPr>
        <p:grpSpPr bwMode="black">
          <a:xfrm>
            <a:off x="386690" y="1187645"/>
            <a:ext cx="3838667" cy="3115817"/>
            <a:chOff x="394443" y="1325247"/>
            <a:chExt cx="3629258" cy="2945424"/>
          </a:xfrm>
        </p:grpSpPr>
        <p:sp>
          <p:nvSpPr>
            <p:cNvPr id="82" name="Freeform 5"/>
            <p:cNvSpPr>
              <a:spLocks/>
            </p:cNvSpPr>
            <p:nvPr userDrawn="1"/>
          </p:nvSpPr>
          <p:spPr bwMode="black">
            <a:xfrm>
              <a:off x="452957" y="1363316"/>
              <a:ext cx="525213" cy="52380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3" name="Freeform 6"/>
            <p:cNvSpPr>
              <a:spLocks noEditPoints="1"/>
            </p:cNvSpPr>
            <p:nvPr userDrawn="1"/>
          </p:nvSpPr>
          <p:spPr bwMode="black">
            <a:xfrm>
              <a:off x="1096607" y="1340052"/>
              <a:ext cx="78253" cy="547068"/>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4" name="Freeform 7"/>
            <p:cNvSpPr>
              <a:spLocks/>
            </p:cNvSpPr>
            <p:nvPr userDrawn="1"/>
          </p:nvSpPr>
          <p:spPr bwMode="black">
            <a:xfrm>
              <a:off x="1255229" y="1503608"/>
              <a:ext cx="277059" cy="391266"/>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5" name="Freeform 8"/>
            <p:cNvSpPr>
              <a:spLocks/>
            </p:cNvSpPr>
            <p:nvPr userDrawn="1"/>
          </p:nvSpPr>
          <p:spPr bwMode="black">
            <a:xfrm>
              <a:off x="1620410" y="1505018"/>
              <a:ext cx="191756" cy="382101"/>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6" name="Freeform 9"/>
            <p:cNvSpPr>
              <a:spLocks noEditPoints="1"/>
            </p:cNvSpPr>
            <p:nvPr userDrawn="1"/>
          </p:nvSpPr>
          <p:spPr bwMode="black">
            <a:xfrm>
              <a:off x="1838955" y="1503608"/>
              <a:ext cx="361657" cy="391266"/>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7" name="Freeform 10"/>
            <p:cNvSpPr>
              <a:spLocks/>
            </p:cNvSpPr>
            <p:nvPr userDrawn="1"/>
          </p:nvSpPr>
          <p:spPr bwMode="black">
            <a:xfrm>
              <a:off x="2267586" y="1503608"/>
              <a:ext cx="227005" cy="391266"/>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8" name="Freeform 11"/>
            <p:cNvSpPr>
              <a:spLocks noEditPoints="1"/>
            </p:cNvSpPr>
            <p:nvPr userDrawn="1"/>
          </p:nvSpPr>
          <p:spPr bwMode="black">
            <a:xfrm>
              <a:off x="2550989" y="1503608"/>
              <a:ext cx="363772" cy="39126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89" name="Freeform 12"/>
            <p:cNvSpPr>
              <a:spLocks/>
            </p:cNvSpPr>
            <p:nvPr userDrawn="1"/>
          </p:nvSpPr>
          <p:spPr bwMode="black">
            <a:xfrm>
              <a:off x="2951420" y="1325247"/>
              <a:ext cx="221365" cy="561872"/>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0" name="Freeform 13"/>
            <p:cNvSpPr>
              <a:spLocks/>
            </p:cNvSpPr>
            <p:nvPr userDrawn="1"/>
          </p:nvSpPr>
          <p:spPr bwMode="black">
            <a:xfrm>
              <a:off x="3191115" y="1401385"/>
              <a:ext cx="215020" cy="493489"/>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1" name="Freeform 14"/>
            <p:cNvSpPr>
              <a:spLocks/>
            </p:cNvSpPr>
            <p:nvPr userDrawn="1"/>
          </p:nvSpPr>
          <p:spPr bwMode="black">
            <a:xfrm>
              <a:off x="394443" y="2155013"/>
              <a:ext cx="669030" cy="52380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2" name="Freeform 15"/>
            <p:cNvSpPr>
              <a:spLocks noEditPoints="1"/>
            </p:cNvSpPr>
            <p:nvPr userDrawn="1"/>
          </p:nvSpPr>
          <p:spPr bwMode="black">
            <a:xfrm>
              <a:off x="1086737" y="2295305"/>
              <a:ext cx="361657" cy="391971"/>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3" name="Freeform 16"/>
            <p:cNvSpPr>
              <a:spLocks/>
            </p:cNvSpPr>
            <p:nvPr userDrawn="1"/>
          </p:nvSpPr>
          <p:spPr bwMode="black">
            <a:xfrm>
              <a:off x="1540042" y="2296715"/>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4" name="Rectangle 17"/>
            <p:cNvSpPr>
              <a:spLocks noChangeArrowheads="1"/>
            </p:cNvSpPr>
            <p:nvPr userDrawn="1"/>
          </p:nvSpPr>
          <p:spPr bwMode="black">
            <a:xfrm>
              <a:off x="1795246" y="2125404"/>
              <a:ext cx="60629" cy="553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5" name="Freeform 18"/>
            <p:cNvSpPr>
              <a:spLocks noEditPoints="1"/>
            </p:cNvSpPr>
            <p:nvPr userDrawn="1"/>
          </p:nvSpPr>
          <p:spPr bwMode="black">
            <a:xfrm>
              <a:off x="1945408" y="2125404"/>
              <a:ext cx="340507" cy="561872"/>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6" name="Freeform 19"/>
            <p:cNvSpPr>
              <a:spLocks/>
            </p:cNvSpPr>
            <p:nvPr userDrawn="1"/>
          </p:nvSpPr>
          <p:spPr bwMode="black">
            <a:xfrm>
              <a:off x="2354299" y="2303765"/>
              <a:ext cx="513228" cy="37505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7" name="Freeform 20"/>
            <p:cNvSpPr>
              <a:spLocks noEditPoints="1"/>
            </p:cNvSpPr>
            <p:nvPr userDrawn="1"/>
          </p:nvSpPr>
          <p:spPr bwMode="black">
            <a:xfrm>
              <a:off x="2929566" y="2131749"/>
              <a:ext cx="76843" cy="547068"/>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8" name="Freeform 21"/>
            <p:cNvSpPr>
              <a:spLocks noEditPoints="1"/>
            </p:cNvSpPr>
            <p:nvPr userDrawn="1"/>
          </p:nvSpPr>
          <p:spPr bwMode="black">
            <a:xfrm>
              <a:off x="3088187" y="2125404"/>
              <a:ext cx="338392" cy="561872"/>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99" name="Freeform 22"/>
            <p:cNvSpPr>
              <a:spLocks noEditPoints="1"/>
            </p:cNvSpPr>
            <p:nvPr userDrawn="1"/>
          </p:nvSpPr>
          <p:spPr bwMode="black">
            <a:xfrm>
              <a:off x="3518227" y="2295305"/>
              <a:ext cx="320063" cy="391971"/>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0" name="Freeform 23"/>
            <p:cNvSpPr>
              <a:spLocks noEditPoints="1"/>
            </p:cNvSpPr>
            <p:nvPr userDrawn="1"/>
          </p:nvSpPr>
          <p:spPr bwMode="black">
            <a:xfrm>
              <a:off x="452957" y="2946711"/>
              <a:ext cx="315128" cy="52380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1" name="Freeform 24"/>
            <p:cNvSpPr>
              <a:spLocks noEditPoints="1"/>
            </p:cNvSpPr>
            <p:nvPr userDrawn="1"/>
          </p:nvSpPr>
          <p:spPr bwMode="black">
            <a:xfrm>
              <a:off x="803334" y="3087003"/>
              <a:ext cx="289748" cy="391971"/>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2" name="Freeform 25"/>
            <p:cNvSpPr>
              <a:spLocks/>
            </p:cNvSpPr>
            <p:nvPr userDrawn="1"/>
          </p:nvSpPr>
          <p:spPr bwMode="black">
            <a:xfrm>
              <a:off x="1205175" y="3088413"/>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3" name="Freeform 26"/>
            <p:cNvSpPr>
              <a:spLocks/>
            </p:cNvSpPr>
            <p:nvPr userDrawn="1"/>
          </p:nvSpPr>
          <p:spPr bwMode="black">
            <a:xfrm>
              <a:off x="1438524" y="2985485"/>
              <a:ext cx="213610" cy="493489"/>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4" name="Freeform 27"/>
            <p:cNvSpPr>
              <a:spLocks/>
            </p:cNvSpPr>
            <p:nvPr userDrawn="1"/>
          </p:nvSpPr>
          <p:spPr bwMode="black">
            <a:xfrm>
              <a:off x="1731798" y="3087003"/>
              <a:ext cx="305258" cy="383511"/>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5" name="Freeform 28"/>
            <p:cNvSpPr>
              <a:spLocks noEditPoints="1"/>
            </p:cNvSpPr>
            <p:nvPr userDrawn="1"/>
          </p:nvSpPr>
          <p:spPr bwMode="black">
            <a:xfrm>
              <a:off x="2118834" y="3087003"/>
              <a:ext cx="322178"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6" name="Freeform 29"/>
            <p:cNvSpPr>
              <a:spLocks/>
            </p:cNvSpPr>
            <p:nvPr userDrawn="1"/>
          </p:nvSpPr>
          <p:spPr bwMode="black">
            <a:xfrm>
              <a:off x="2527725" y="3088413"/>
              <a:ext cx="191756" cy="382101"/>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7" name="Freeform 30"/>
            <p:cNvSpPr>
              <a:spLocks/>
            </p:cNvSpPr>
            <p:nvPr userDrawn="1"/>
          </p:nvSpPr>
          <p:spPr bwMode="black">
            <a:xfrm>
              <a:off x="419822" y="3728538"/>
              <a:ext cx="383511" cy="542133"/>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8" name="Freeform 31"/>
            <p:cNvSpPr>
              <a:spLocks noEditPoints="1"/>
            </p:cNvSpPr>
            <p:nvPr userDrawn="1"/>
          </p:nvSpPr>
          <p:spPr bwMode="black">
            <a:xfrm>
              <a:off x="871717" y="3878700"/>
              <a:ext cx="363772" cy="391971"/>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09" name="Freeform 32"/>
            <p:cNvSpPr>
              <a:spLocks/>
            </p:cNvSpPr>
            <p:nvPr userDrawn="1"/>
          </p:nvSpPr>
          <p:spPr bwMode="black">
            <a:xfrm>
              <a:off x="1325022" y="3878700"/>
              <a:ext cx="305258" cy="383511"/>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0" name="Freeform 33"/>
            <p:cNvSpPr>
              <a:spLocks/>
            </p:cNvSpPr>
            <p:nvPr userDrawn="1"/>
          </p:nvSpPr>
          <p:spPr bwMode="black">
            <a:xfrm>
              <a:off x="1702188" y="3700339"/>
              <a:ext cx="222070" cy="561872"/>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1" name="Freeform 34"/>
            <p:cNvSpPr>
              <a:spLocks noEditPoints="1"/>
            </p:cNvSpPr>
            <p:nvPr userDrawn="1"/>
          </p:nvSpPr>
          <p:spPr bwMode="black">
            <a:xfrm>
              <a:off x="1943998" y="3878700"/>
              <a:ext cx="321473"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2" name="Freeform 35"/>
            <p:cNvSpPr>
              <a:spLocks/>
            </p:cNvSpPr>
            <p:nvPr userDrawn="1"/>
          </p:nvSpPr>
          <p:spPr bwMode="black">
            <a:xfrm>
              <a:off x="2350774" y="3880815"/>
              <a:ext cx="193166" cy="381396"/>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3" name="Freeform 36"/>
            <p:cNvSpPr>
              <a:spLocks noEditPoints="1"/>
            </p:cNvSpPr>
            <p:nvPr userDrawn="1"/>
          </p:nvSpPr>
          <p:spPr bwMode="black">
            <a:xfrm>
              <a:off x="2569319" y="3878700"/>
              <a:ext cx="322178" cy="391971"/>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4" name="Freeform 37"/>
            <p:cNvSpPr>
              <a:spLocks/>
            </p:cNvSpPr>
            <p:nvPr userDrawn="1"/>
          </p:nvSpPr>
          <p:spPr bwMode="black">
            <a:xfrm>
              <a:off x="2978210" y="3878700"/>
              <a:ext cx="304553" cy="383511"/>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5" name="Freeform 38"/>
            <p:cNvSpPr>
              <a:spLocks/>
            </p:cNvSpPr>
            <p:nvPr userDrawn="1"/>
          </p:nvSpPr>
          <p:spPr bwMode="black">
            <a:xfrm>
              <a:off x="3366656" y="3878700"/>
              <a:ext cx="274944" cy="391971"/>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116" name="Freeform 39"/>
            <p:cNvSpPr>
              <a:spLocks noEditPoints="1"/>
            </p:cNvSpPr>
            <p:nvPr userDrawn="1"/>
          </p:nvSpPr>
          <p:spPr bwMode="black">
            <a:xfrm>
              <a:off x="3703638" y="3878700"/>
              <a:ext cx="320063" cy="391971"/>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157" name="TextBox 156"/>
          <p:cNvSpPr txBox="1"/>
          <p:nvPr userDrawn="1"/>
        </p:nvSpPr>
        <p:spPr>
          <a:xfrm>
            <a:off x="10418150" y="5950485"/>
            <a:ext cx="1504547" cy="615609"/>
          </a:xfrm>
          <a:prstGeom prst="rect">
            <a:avLst/>
          </a:prstGeom>
          <a:noFill/>
        </p:spPr>
        <p:txBody>
          <a:bodyPr wrap="none" lIns="179285" tIns="143428" rIns="179285" bIns="143428" rtlCol="0" anchor="b">
            <a:spAutoFit/>
          </a:bodyPr>
          <a:lstStyle/>
          <a:p>
            <a:pPr marL="0" marR="0" lvl="0" indent="0" algn="r" defTabSz="896386" eaLnBrk="1" fontAlgn="auto" latinLnBrk="0" hangingPunct="1">
              <a:lnSpc>
                <a:spcPct val="90000"/>
              </a:lnSpc>
              <a:spcBef>
                <a:spcPts val="0"/>
              </a:spcBef>
              <a:spcAft>
                <a:spcPts val="588"/>
              </a:spcAft>
              <a:buClrTx/>
              <a:buSzTx/>
              <a:buFontTx/>
              <a:buNone/>
              <a:tabLst/>
              <a:defRPr/>
            </a:pPr>
            <a:r>
              <a:rPr kumimoji="0" lang="en-US" sz="2353" b="0" i="0" u="none" strike="noStrike" kern="0" cap="none" spc="0" normalizeH="0" baseline="0" noProof="0">
                <a:ln>
                  <a:noFill/>
                </a:ln>
                <a:gradFill>
                  <a:gsLst>
                    <a:gs pos="2917">
                      <a:schemeClr val="tx1"/>
                    </a:gs>
                    <a:gs pos="30000">
                      <a:schemeClr val="tx1"/>
                    </a:gs>
                  </a:gsLst>
                  <a:lin ang="5400000" scaled="0"/>
                </a:gradFill>
                <a:effectLst/>
                <a:uLnTx/>
                <a:uFillTx/>
              </a:rPr>
              <a:t>#WPC16</a:t>
            </a:r>
          </a:p>
        </p:txBody>
      </p:sp>
    </p:spTree>
    <p:extLst>
      <p:ext uri="{BB962C8B-B14F-4D97-AF65-F5344CB8AC3E}">
        <p14:creationId xmlns:p14="http://schemas.microsoft.com/office/powerpoint/2010/main" val="1674903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29"/>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971571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accent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5005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7069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14464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2096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5594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7744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62716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585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2243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5708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11474174"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latin typeface="+mj-lt"/>
              </a:defRPr>
            </a:lvl1pPr>
          </a:lstStyle>
          <a:p>
            <a:r>
              <a:rPr lang="en-US"/>
              <a:t>Demo title</a:t>
            </a:r>
          </a:p>
        </p:txBody>
      </p:sp>
      <p:sp>
        <p:nvSpPr>
          <p:cNvPr id="5" name="Text Placeholder 4"/>
          <p:cNvSpPr>
            <a:spLocks noGrp="1"/>
          </p:cNvSpPr>
          <p:nvPr>
            <p:ph type="body" sz="quarter" idx="12" hasCustomPrompt="1"/>
          </p:nvPr>
        </p:nvSpPr>
        <p:spPr>
          <a:xfrm>
            <a:off x="269240" y="3877277"/>
            <a:ext cx="11384532"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Tree>
    <p:extLst>
      <p:ext uri="{BB962C8B-B14F-4D97-AF65-F5344CB8AC3E}">
        <p14:creationId xmlns:p14="http://schemas.microsoft.com/office/powerpoint/2010/main" val="3094418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114745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Video title</a:t>
            </a:r>
          </a:p>
        </p:txBody>
      </p:sp>
    </p:spTree>
    <p:extLst>
      <p:ext uri="{BB962C8B-B14F-4D97-AF65-F5344CB8AC3E}">
        <p14:creationId xmlns:p14="http://schemas.microsoft.com/office/powerpoint/2010/main" val="2914038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42324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8527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3C3C3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603152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366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7049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50422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1651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3C3C3C"/>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defTabSz="913924" eaLnBrk="0" fontAlgn="auto" latinLnBrk="0" hangingPunct="0">
              <a:lnSpc>
                <a:spcPct val="100000"/>
              </a:lnSpc>
              <a:spcBef>
                <a:spcPts val="0"/>
              </a:spcBef>
              <a:spcAft>
                <a:spcPts val="0"/>
              </a:spcAft>
              <a:buClrTx/>
              <a:buSzTx/>
              <a:buFontTx/>
              <a:buNone/>
              <a:tabLst/>
              <a:defRPr/>
            </a:pPr>
            <a:r>
              <a:rPr kumimoji="0" lang="en-US" sz="686" b="0" i="0" u="none" strike="noStrike" kern="0" cap="none" spc="0" normalizeH="0" baseline="0" noProof="0">
                <a:ln>
                  <a:noFill/>
                </a:ln>
                <a:gradFill>
                  <a:gsLst>
                    <a:gs pos="0">
                      <a:schemeClr val="tx1"/>
                    </a:gs>
                    <a:gs pos="100000">
                      <a:schemeClr val="tx1"/>
                    </a:gs>
                  </a:gsLst>
                  <a:lin ang="5400000" scaled="0"/>
                </a:gradFill>
                <a:effectLst/>
                <a:uLnTx/>
                <a:uFillTx/>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4037635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06594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34313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193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87" name="Freeform 16"/>
          <p:cNvSpPr>
            <a:spLocks/>
          </p:cNvSpPr>
          <p:nvPr userDrawn="1"/>
        </p:nvSpPr>
        <p:spPr bwMode="auto">
          <a:xfrm>
            <a:off x="0" y="3953546"/>
            <a:ext cx="5548185" cy="290445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8" name="Freeform 17"/>
          <p:cNvSpPr>
            <a:spLocks/>
          </p:cNvSpPr>
          <p:nvPr userDrawn="1"/>
        </p:nvSpPr>
        <p:spPr bwMode="auto">
          <a:xfrm>
            <a:off x="5395669" y="4470308"/>
            <a:ext cx="3084573" cy="2387692"/>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9" name="Freeform 18"/>
          <p:cNvSpPr>
            <a:spLocks/>
          </p:cNvSpPr>
          <p:nvPr userDrawn="1"/>
        </p:nvSpPr>
        <p:spPr bwMode="auto">
          <a:xfrm flipH="1">
            <a:off x="8466235" y="2965159"/>
            <a:ext cx="3725766" cy="3892842"/>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lvl="0"/>
            <a:endParaRPr lang="en-US" sz="1765"/>
          </a:p>
        </p:txBody>
      </p:sp>
      <p:sp>
        <p:nvSpPr>
          <p:cNvPr id="91" name="Freeform 20"/>
          <p:cNvSpPr>
            <a:spLocks noEditPoints="1"/>
          </p:cNvSpPr>
          <p:nvPr userDrawn="1"/>
        </p:nvSpPr>
        <p:spPr bwMode="auto">
          <a:xfrm>
            <a:off x="8105463" y="303197"/>
            <a:ext cx="535365" cy="5781420"/>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42" tIns="44821" rIns="89642" bIns="44821" numCol="1" anchor="t" anchorCtr="0" compatLnSpc="1">
            <a:prstTxWarp prst="textNoShape">
              <a:avLst/>
            </a:prstTxWarp>
          </a:bodyPr>
          <a:lstStyle/>
          <a:p>
            <a:endParaRPr lang="en-US" sz="1765"/>
          </a:p>
        </p:txBody>
      </p:sp>
      <p:pic>
        <p:nvPicPr>
          <p:cNvPr id="19" name="Picture 18"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rotWithShape="1">
          <a:blip r:embed="rId7"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grpSp>
        <p:nvGrpSpPr>
          <p:cNvPr id="6" name="Group 4"/>
          <p:cNvGrpSpPr>
            <a:grpSpLocks noChangeAspect="1"/>
          </p:cNvGrpSpPr>
          <p:nvPr userDrawn="1"/>
        </p:nvGrpSpPr>
        <p:grpSpPr bwMode="auto">
          <a:xfrm>
            <a:off x="386689" y="1299380"/>
            <a:ext cx="2541690" cy="2909434"/>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8433553" y="605950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0" name="Freeform 19"/>
          <p:cNvSpPr>
            <a:spLocks/>
          </p:cNvSpPr>
          <p:nvPr userDrawn="1"/>
        </p:nvSpPr>
        <p:spPr bwMode="auto">
          <a:xfrm>
            <a:off x="8402428" y="562679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103" name="Group 102"/>
          <p:cNvGrpSpPr/>
          <p:nvPr userDrawn="1"/>
        </p:nvGrpSpPr>
        <p:grpSpPr>
          <a:xfrm>
            <a:off x="0" y="4244614"/>
            <a:ext cx="12192000" cy="2613387"/>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8"/>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err="1">
                  <a:solidFill>
                    <a:schemeClr val="tx1"/>
                  </a:solidFill>
                </a:endParaRPr>
              </a:p>
            </p:txBody>
          </p:sp>
        </p:grpSp>
      </p:grpSp>
      <p:sp>
        <p:nvSpPr>
          <p:cNvPr id="3" name="TextBox 2"/>
          <p:cNvSpPr txBox="1"/>
          <p:nvPr userDrawn="1"/>
        </p:nvSpPr>
        <p:spPr>
          <a:xfrm>
            <a:off x="10418150" y="5950485"/>
            <a:ext cx="1504547" cy="615609"/>
          </a:xfrm>
          <a:prstGeom prst="rect">
            <a:avLst/>
          </a:prstGeom>
          <a:noFill/>
        </p:spPr>
        <p:txBody>
          <a:bodyPr wrap="none" lIns="179285" tIns="143428" rIns="179285" bIns="143428" rtlCol="0" anchor="b">
            <a:spAutoFit/>
          </a:bodyPr>
          <a:lstStyle/>
          <a:p>
            <a:pPr algn="r">
              <a:lnSpc>
                <a:spcPct val="90000"/>
              </a:lnSpc>
              <a:spcAft>
                <a:spcPts val="588"/>
              </a:spcAft>
            </a:pPr>
            <a:r>
              <a:rPr lang="en-US" sz="2353">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646284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2955"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13" name="Text Placeholder 4"/>
          <p:cNvSpPr>
            <a:spLocks noGrp="1"/>
          </p:cNvSpPr>
          <p:nvPr>
            <p:ph type="body" sz="quarter" idx="15" hasCustomPrompt="1"/>
          </p:nvPr>
        </p:nvSpPr>
        <p:spPr bwMode="invGray">
          <a:xfrm>
            <a:off x="9233488" y="855372"/>
            <a:ext cx="2689274" cy="567015"/>
          </a:xfrm>
        </p:spPr>
        <p:txBody>
          <a:bodyPr lIns="182880" tIns="146304" rIns="182880" bIns="146304" anchor="b"/>
          <a:lstStyle>
            <a:lvl1pPr marL="0" indent="0" algn="r">
              <a:buNone/>
              <a:defRPr sz="1961">
                <a:gradFill>
                  <a:gsLst>
                    <a:gs pos="14644">
                      <a:schemeClr val="tx1"/>
                    </a:gs>
                    <a:gs pos="37000">
                      <a:schemeClr val="tx1"/>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a:t>#hashtag</a:t>
            </a:r>
          </a:p>
        </p:txBody>
      </p:sp>
      <p:sp>
        <p:nvSpPr>
          <p:cNvPr id="15" name="Text Placeholder 4"/>
          <p:cNvSpPr>
            <a:spLocks noGrp="1"/>
          </p:cNvSpPr>
          <p:nvPr>
            <p:ph type="body" sz="quarter" idx="16" hasCustomPrompt="1"/>
          </p:nvPr>
        </p:nvSpPr>
        <p:spPr>
          <a:xfrm>
            <a:off x="8785245" y="299807"/>
            <a:ext cx="3137517" cy="567015"/>
          </a:xfrm>
        </p:spPr>
        <p:txBody>
          <a:bodyPr lIns="182880" tIns="146304" rIns="182880" bIns="146304" anchor="t"/>
          <a:lstStyle>
            <a:lvl1pPr marL="0" indent="0" algn="r">
              <a:buNone/>
              <a:defRPr sz="1961" baseline="0">
                <a:gradFill>
                  <a:gsLst>
                    <a:gs pos="90377">
                      <a:srgbClr val="F8F8F8"/>
                    </a:gs>
                    <a:gs pos="72000">
                      <a:srgbClr val="F8F8F8"/>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a:t>Session code</a:t>
            </a:r>
          </a:p>
        </p:txBody>
      </p:sp>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pic>
        <p:nvPicPr>
          <p:cNvPr id="10" name="Picture 9"/>
          <p:cNvPicPr>
            <a:picLocks noChangeAspect="1"/>
          </p:cNvPicPr>
          <p:nvPr userDrawn="1"/>
        </p:nvPicPr>
        <p:blipFill rotWithShape="1">
          <a:blip r:embed="rId7"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3867947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3979"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2"/>
                </a:soli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116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5003"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6855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6027"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189177"/>
            <a:ext cx="11653523" cy="2052030"/>
          </a:xfrm>
        </p:spPr>
        <p:txBody>
          <a:bodyPr>
            <a:spAutoFit/>
          </a:bodyPr>
          <a:lstStyle>
            <a:lvl1pPr>
              <a:defRPr sz="3921">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75145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705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5429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50354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8075"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solidFill>
                  <a:schemeClr val="tx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solidFill>
                  <a:schemeClr val="tx2"/>
                </a:soli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0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9099"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032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0123"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3393"/>
          </a:xfrm>
        </p:spPr>
        <p:txBody>
          <a:bodyPr wrap="square">
            <a:spAutoFit/>
          </a:bodyPr>
          <a:lstStyle>
            <a:lvl1pPr marL="281677" indent="-281677">
              <a:spcBef>
                <a:spcPts val="1200"/>
              </a:spcBef>
              <a:buClr>
                <a:schemeClr val="tx2"/>
              </a:buClr>
              <a:buFont typeface="Arial" pitchFamily="34" charset="0"/>
              <a:buChar char="•"/>
              <a:defRPr sz="3137">
                <a:solidFill>
                  <a:schemeClr val="tx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3393"/>
          </a:xfrm>
        </p:spPr>
        <p:txBody>
          <a:bodyPr wrap="square">
            <a:spAutoFit/>
          </a:bodyPr>
          <a:lstStyle>
            <a:lvl1pPr marL="281677" indent="-281677">
              <a:spcBef>
                <a:spcPts val="1200"/>
              </a:spcBef>
              <a:buClr>
                <a:schemeClr val="tx2"/>
              </a:buClr>
              <a:buFont typeface="Arial" pitchFamily="34" charset="0"/>
              <a:buChar char="•"/>
              <a:defRPr sz="3137">
                <a:solidFill>
                  <a:schemeClr val="tx2"/>
                </a:soli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4433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114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2713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2171"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07182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3195"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b="-6"/>
          <a:stretch/>
        </p:blipFill>
        <p:spPr>
          <a:xfrm>
            <a:off x="5198877" y="438"/>
            <a:ext cx="6991565" cy="6863349"/>
          </a:xfrm>
          <a:prstGeom prst="rect">
            <a:avLst/>
          </a:prstGeom>
        </p:spPr>
      </p:pic>
    </p:spTree>
    <p:extLst>
      <p:ext uri="{BB962C8B-B14F-4D97-AF65-F5344CB8AC3E}">
        <p14:creationId xmlns:p14="http://schemas.microsoft.com/office/powerpoint/2010/main" val="14997190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4219"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Video title</a:t>
            </a:r>
          </a:p>
        </p:txBody>
      </p:sp>
      <p:pic>
        <p:nvPicPr>
          <p:cNvPr id="5" name="Picture 4"/>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199586" y="0"/>
            <a:ext cx="6993968" cy="6863348"/>
          </a:xfrm>
          <a:prstGeom prst="rect">
            <a:avLst/>
          </a:prstGeom>
        </p:spPr>
      </p:pic>
    </p:spTree>
    <p:extLst>
      <p:ext uri="{BB962C8B-B14F-4D97-AF65-F5344CB8AC3E}">
        <p14:creationId xmlns:p14="http://schemas.microsoft.com/office/powerpoint/2010/main" val="114421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5243"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4598527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626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16552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7291"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6"/>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576931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171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8315"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Tree>
    <p:extLst>
      <p:ext uri="{BB962C8B-B14F-4D97-AF65-F5344CB8AC3E}">
        <p14:creationId xmlns:p14="http://schemas.microsoft.com/office/powerpoint/2010/main" val="15343604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9339"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Tree>
    <p:extLst>
      <p:ext uri="{BB962C8B-B14F-4D97-AF65-F5344CB8AC3E}">
        <p14:creationId xmlns:p14="http://schemas.microsoft.com/office/powerpoint/2010/main" val="40247122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0363"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8918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138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6"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16996041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41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36079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343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53819" y="3056991"/>
            <a:ext cx="3298290" cy="720236"/>
          </a:xfrm>
          <a:prstGeom prst="rect">
            <a:avLst/>
          </a:prstGeom>
        </p:spPr>
      </p:pic>
    </p:spTree>
    <p:extLst>
      <p:ext uri="{BB962C8B-B14F-4D97-AF65-F5344CB8AC3E}">
        <p14:creationId xmlns:p14="http://schemas.microsoft.com/office/powerpoint/2010/main" val="18542289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extLst mod="1">
    <p:ext uri="{DCECCB84-F9BA-43D5-87BE-67443E8EF086}">
      <p15:sldGuideLst xmlns:p15="http://schemas.microsoft.com/office/powerpoint/2012/main">
        <p15:guide id="1" orient="horz" pos="571">
          <p15:clr>
            <a:srgbClr val="FBAE40"/>
          </p15:clr>
        </p15:guide>
        <p15:guide id="2" pos="365">
          <p15:clr>
            <a:srgbClr val="FBAE40"/>
          </p15:clr>
        </p15:guide>
        <p15:guide id="3" pos="7469">
          <p15:clr>
            <a:srgbClr val="FBAE40"/>
          </p15:clr>
        </p15:guide>
        <p15:guide id="4" orient="horz" pos="397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3"/>
            <a:ext cx="12192000" cy="6858003"/>
          </a:xfrm>
          <a:prstGeom prst="rect">
            <a:avLst/>
          </a:prstGeom>
        </p:spPr>
      </p:pic>
      <p:sp>
        <p:nvSpPr>
          <p:cNvPr id="11" name="Rectangle 10"/>
          <p:cNvSpPr/>
          <p:nvPr userDrawn="1"/>
        </p:nvSpPr>
        <p:spPr bwMode="auto">
          <a:xfrm>
            <a:off x="-1" y="0"/>
            <a:ext cx="12188952" cy="6858001"/>
          </a:xfrm>
          <a:prstGeom prst="rect">
            <a:avLst/>
          </a:prstGeom>
          <a:solidFill>
            <a:schemeClr val="tx2">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 name="Freeform 23"/>
          <p:cNvSpPr/>
          <p:nvPr userDrawn="1"/>
        </p:nvSpPr>
        <p:spPr bwMode="auto">
          <a:xfrm>
            <a:off x="0" y="0"/>
            <a:ext cx="10153146" cy="6858000"/>
          </a:xfrm>
          <a:custGeom>
            <a:avLst/>
            <a:gdLst>
              <a:gd name="connsiteX0" fmla="*/ 0 w 10153146"/>
              <a:gd name="connsiteY0" fmla="*/ 0 h 6858000"/>
              <a:gd name="connsiteX1" fmla="*/ 1862165 w 10153146"/>
              <a:gd name="connsiteY1" fmla="*/ 0 h 6858000"/>
              <a:gd name="connsiteX2" fmla="*/ 2046514 w 10153146"/>
              <a:gd name="connsiteY2" fmla="*/ 0 h 6858000"/>
              <a:gd name="connsiteX3" fmla="*/ 3313859 w 10153146"/>
              <a:gd name="connsiteY3" fmla="*/ 0 h 6858000"/>
              <a:gd name="connsiteX4" fmla="*/ 3429708 w 10153146"/>
              <a:gd name="connsiteY4" fmla="*/ 0 h 6858000"/>
              <a:gd name="connsiteX5" fmla="*/ 10153146 w 10153146"/>
              <a:gd name="connsiteY5" fmla="*/ 0 h 6858000"/>
              <a:gd name="connsiteX6" fmla="*/ 8692118 w 10153146"/>
              <a:gd name="connsiteY6" fmla="*/ 6858000 h 6858000"/>
              <a:gd name="connsiteX7" fmla="*/ 3429708 w 10153146"/>
              <a:gd name="connsiteY7" fmla="*/ 6858000 h 6858000"/>
              <a:gd name="connsiteX8" fmla="*/ 3313859 w 10153146"/>
              <a:gd name="connsiteY8" fmla="*/ 6858000 h 6858000"/>
              <a:gd name="connsiteX9" fmla="*/ 2046514 w 10153146"/>
              <a:gd name="connsiteY9" fmla="*/ 6858000 h 6858000"/>
              <a:gd name="connsiteX10" fmla="*/ 1862165 w 10153146"/>
              <a:gd name="connsiteY10" fmla="*/ 6858000 h 6858000"/>
              <a:gd name="connsiteX11" fmla="*/ 0 w 1015314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53146" h="6858000">
                <a:moveTo>
                  <a:pt x="0" y="0"/>
                </a:moveTo>
                <a:lnTo>
                  <a:pt x="1862165" y="0"/>
                </a:lnTo>
                <a:lnTo>
                  <a:pt x="2046514" y="0"/>
                </a:lnTo>
                <a:lnTo>
                  <a:pt x="3313859" y="0"/>
                </a:lnTo>
                <a:lnTo>
                  <a:pt x="3429708" y="0"/>
                </a:lnTo>
                <a:lnTo>
                  <a:pt x="10153146" y="0"/>
                </a:lnTo>
                <a:lnTo>
                  <a:pt x="8692118" y="6858000"/>
                </a:lnTo>
                <a:lnTo>
                  <a:pt x="3429708" y="6858000"/>
                </a:lnTo>
                <a:lnTo>
                  <a:pt x="3313859" y="6858000"/>
                </a:lnTo>
                <a:lnTo>
                  <a:pt x="2046514" y="6858000"/>
                </a:lnTo>
                <a:lnTo>
                  <a:pt x="1862165" y="6858000"/>
                </a:lnTo>
                <a:lnTo>
                  <a:pt x="0" y="685800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rgbClr val="000000"/>
              </a:solidFill>
            </a:endParaRPr>
          </a:p>
        </p:txBody>
      </p:sp>
      <p:sp>
        <p:nvSpPr>
          <p:cNvPr id="25" name="Freeform 24"/>
          <p:cNvSpPr>
            <a:spLocks/>
          </p:cNvSpPr>
          <p:nvPr userDrawn="1"/>
        </p:nvSpPr>
        <p:spPr bwMode="auto">
          <a:xfrm flipH="1" flipV="1">
            <a:off x="0" y="0"/>
            <a:ext cx="8778917" cy="6858000"/>
          </a:xfrm>
          <a:custGeom>
            <a:avLst/>
            <a:gdLst>
              <a:gd name="connsiteX0" fmla="*/ 8778917 w 8778917"/>
              <a:gd name="connsiteY0" fmla="*/ 6858000 h 6858000"/>
              <a:gd name="connsiteX1" fmla="*/ 8290981 w 8778917"/>
              <a:gd name="connsiteY1" fmla="*/ 6858000 h 6858000"/>
              <a:gd name="connsiteX2" fmla="*/ 6839287 w 8778917"/>
              <a:gd name="connsiteY2" fmla="*/ 6858000 h 6858000"/>
              <a:gd name="connsiteX3" fmla="*/ 6732403 w 8778917"/>
              <a:gd name="connsiteY3" fmla="*/ 6858000 h 6858000"/>
              <a:gd name="connsiteX4" fmla="*/ 6723438 w 8778917"/>
              <a:gd name="connsiteY4" fmla="*/ 6858000 h 6858000"/>
              <a:gd name="connsiteX5" fmla="*/ 0 w 8778917"/>
              <a:gd name="connsiteY5" fmla="*/ 6858000 h 6858000"/>
              <a:gd name="connsiteX6" fmla="*/ 1461028 w 8778917"/>
              <a:gd name="connsiteY6" fmla="*/ 0 h 6858000"/>
              <a:gd name="connsiteX7" fmla="*/ 6723438 w 8778917"/>
              <a:gd name="connsiteY7" fmla="*/ 0 h 6858000"/>
              <a:gd name="connsiteX8" fmla="*/ 6732403 w 8778917"/>
              <a:gd name="connsiteY8" fmla="*/ 0 h 6858000"/>
              <a:gd name="connsiteX9" fmla="*/ 6839287 w 8778917"/>
              <a:gd name="connsiteY9" fmla="*/ 0 h 6858000"/>
              <a:gd name="connsiteX10" fmla="*/ 8290981 w 8778917"/>
              <a:gd name="connsiteY10" fmla="*/ 0 h 6858000"/>
              <a:gd name="connsiteX11" fmla="*/ 8778917 w 8778917"/>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78917" h="6858000">
                <a:moveTo>
                  <a:pt x="8778917" y="6858000"/>
                </a:moveTo>
                <a:lnTo>
                  <a:pt x="8290981" y="6858000"/>
                </a:lnTo>
                <a:lnTo>
                  <a:pt x="6839287" y="6858000"/>
                </a:lnTo>
                <a:lnTo>
                  <a:pt x="6732403" y="6858000"/>
                </a:lnTo>
                <a:lnTo>
                  <a:pt x="6723438" y="6858000"/>
                </a:lnTo>
                <a:lnTo>
                  <a:pt x="0" y="6858000"/>
                </a:lnTo>
                <a:lnTo>
                  <a:pt x="1461028" y="0"/>
                </a:lnTo>
                <a:lnTo>
                  <a:pt x="6723438" y="0"/>
                </a:lnTo>
                <a:lnTo>
                  <a:pt x="6732403" y="0"/>
                </a:lnTo>
                <a:lnTo>
                  <a:pt x="6839287" y="0"/>
                </a:lnTo>
                <a:lnTo>
                  <a:pt x="8290981" y="0"/>
                </a:lnTo>
                <a:lnTo>
                  <a:pt x="877891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rgbClr val="000000"/>
              </a:solidFill>
            </a:endParaRPr>
          </a:p>
        </p:txBody>
      </p:sp>
      <p:sp>
        <p:nvSpPr>
          <p:cNvPr id="19" name="Freeform 18"/>
          <p:cNvSpPr>
            <a:spLocks/>
          </p:cNvSpPr>
          <p:nvPr userDrawn="1"/>
        </p:nvSpPr>
        <p:spPr bwMode="auto">
          <a:xfrm flipH="1" flipV="1">
            <a:off x="-1" y="0"/>
            <a:ext cx="8290981" cy="6858000"/>
          </a:xfrm>
          <a:custGeom>
            <a:avLst/>
            <a:gdLst>
              <a:gd name="connsiteX0" fmla="*/ 8290981 w 8290981"/>
              <a:gd name="connsiteY0" fmla="*/ 6858000 h 6858000"/>
              <a:gd name="connsiteX1" fmla="*/ 6839287 w 8290981"/>
              <a:gd name="connsiteY1" fmla="*/ 6858000 h 6858000"/>
              <a:gd name="connsiteX2" fmla="*/ 6723438 w 8290981"/>
              <a:gd name="connsiteY2" fmla="*/ 6858000 h 6858000"/>
              <a:gd name="connsiteX3" fmla="*/ 0 w 8290981"/>
              <a:gd name="connsiteY3" fmla="*/ 6858000 h 6858000"/>
              <a:gd name="connsiteX4" fmla="*/ 1461028 w 8290981"/>
              <a:gd name="connsiteY4" fmla="*/ 0 h 6858000"/>
              <a:gd name="connsiteX5" fmla="*/ 6723438 w 8290981"/>
              <a:gd name="connsiteY5" fmla="*/ 0 h 6858000"/>
              <a:gd name="connsiteX6" fmla="*/ 6839287 w 8290981"/>
              <a:gd name="connsiteY6" fmla="*/ 0 h 6858000"/>
              <a:gd name="connsiteX7" fmla="*/ 8290981 w 829098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0981" h="6858000">
                <a:moveTo>
                  <a:pt x="8290981" y="6858000"/>
                </a:moveTo>
                <a:lnTo>
                  <a:pt x="6839287" y="6858000"/>
                </a:lnTo>
                <a:lnTo>
                  <a:pt x="6723438" y="6858000"/>
                </a:lnTo>
                <a:lnTo>
                  <a:pt x="0" y="6858000"/>
                </a:lnTo>
                <a:lnTo>
                  <a:pt x="1461028" y="0"/>
                </a:lnTo>
                <a:lnTo>
                  <a:pt x="6723438" y="0"/>
                </a:lnTo>
                <a:lnTo>
                  <a:pt x="6839287" y="0"/>
                </a:lnTo>
                <a:lnTo>
                  <a:pt x="8290981" y="0"/>
                </a:lnTo>
                <a:close/>
              </a:path>
            </a:pathLst>
          </a:custGeom>
          <a:solidFill>
            <a:schemeClr val="accent1">
              <a:alpha val="95000"/>
            </a:schemeClr>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7" name="Title 1"/>
          <p:cNvSpPr>
            <a:spLocks noGrp="1"/>
          </p:cNvSpPr>
          <p:nvPr>
            <p:ph type="title" hasCustomPrompt="1"/>
          </p:nvPr>
        </p:nvSpPr>
        <p:spPr bwMode="auto">
          <a:xfrm>
            <a:off x="366271" y="2205464"/>
            <a:ext cx="6987030" cy="2438400"/>
          </a:xfrm>
          <a:noFill/>
        </p:spPr>
        <p:txBody>
          <a:bodyPr lIns="195067" tIns="121917" rIns="195067" bIns="121917" anchor="t" anchorCtr="0"/>
          <a:lstStyle>
            <a:lvl1pPr>
              <a:defRPr sz="5400" spc="-133" baseline="0">
                <a:solidFill>
                  <a:srgbClr val="FFFFFF"/>
                </a:solidFill>
                <a:latin typeface="Segoe UI Light"/>
                <a:cs typeface="Segoe UI Light"/>
              </a:defRPr>
            </a:lvl1pPr>
          </a:lstStyle>
          <a:p>
            <a:r>
              <a:rPr lang="en-US"/>
              <a:t>Presentation title</a:t>
            </a:r>
          </a:p>
        </p:txBody>
      </p:sp>
      <p:sp>
        <p:nvSpPr>
          <p:cNvPr id="8" name="Text Placeholder 2"/>
          <p:cNvSpPr>
            <a:spLocks noGrp="1"/>
          </p:cNvSpPr>
          <p:nvPr>
            <p:ph type="body" sz="quarter" idx="14" hasCustomPrompt="1"/>
          </p:nvPr>
        </p:nvSpPr>
        <p:spPr bwMode="auto">
          <a:xfrm>
            <a:off x="364068" y="4050993"/>
            <a:ext cx="6989234" cy="1057328"/>
          </a:xfrm>
          <a:noFill/>
        </p:spPr>
        <p:txBody>
          <a:bodyPr tIns="146300" bIns="146300">
            <a:noAutofit/>
          </a:bodyPr>
          <a:lstStyle>
            <a:lvl1pPr marL="0" indent="0">
              <a:spcBef>
                <a:spcPts val="0"/>
              </a:spcBef>
              <a:buNone/>
              <a:defRPr sz="2400">
                <a:solidFill>
                  <a:srgbClr val="FFFFFF"/>
                </a:solidFill>
              </a:defRPr>
            </a:lvl1pPr>
          </a:lstStyle>
          <a:p>
            <a:pPr lvl="0"/>
            <a:r>
              <a:rPr lang="en-US"/>
              <a:t>Speaker Name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18987" y="385869"/>
            <a:ext cx="1304123" cy="285764"/>
          </a:xfrm>
          <a:prstGeom prst="rect">
            <a:avLst/>
          </a:prstGeom>
        </p:spPr>
      </p:pic>
      <p:sp>
        <p:nvSpPr>
          <p:cNvPr id="13" name="TextBox 12"/>
          <p:cNvSpPr txBox="1"/>
          <p:nvPr userDrawn="1"/>
        </p:nvSpPr>
        <p:spPr>
          <a:xfrm>
            <a:off x="364067" y="6419582"/>
            <a:ext cx="2606040" cy="182880"/>
          </a:xfrm>
          <a:prstGeom prst="rect">
            <a:avLst/>
          </a:prstGeom>
          <a:noFill/>
        </p:spPr>
        <p:txBody>
          <a:bodyPr wrap="none" lIns="182880" tIns="146304" rIns="182880" bIns="146304" rtlCol="0" anchor="ctr">
            <a:noAutofit/>
          </a:bodyPr>
          <a:lstStyle/>
          <a:p>
            <a:pPr algn="l">
              <a:lnSpc>
                <a:spcPct val="90000"/>
              </a:lnSpc>
              <a:spcAft>
                <a:spcPts val="600"/>
              </a:spcAft>
            </a:pPr>
            <a:r>
              <a:rPr lang="en-US" sz="880">
                <a:solidFill>
                  <a:schemeClr val="bg1"/>
                </a:solidFill>
              </a:rPr>
              <a:t>Microsoft Confidential</a:t>
            </a:r>
          </a:p>
        </p:txBody>
      </p:sp>
    </p:spTree>
    <p:extLst>
      <p:ext uri="{BB962C8B-B14F-4D97-AF65-F5344CB8AC3E}">
        <p14:creationId xmlns:p14="http://schemas.microsoft.com/office/powerpoint/2010/main" val="13709272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Title and Content">
    <p:spTree>
      <p:nvGrpSpPr>
        <p:cNvPr id="1" name=""/>
        <p:cNvGrpSpPr/>
        <p:nvPr/>
      </p:nvGrpSpPr>
      <p:grpSpPr>
        <a:xfrm>
          <a:off x="0" y="0"/>
          <a:ext cx="0" cy="0"/>
          <a:chOff x="0" y="0"/>
          <a:chExt cx="0" cy="0"/>
        </a:xfrm>
      </p:grpSpPr>
      <p:sp>
        <p:nvSpPr>
          <p:cNvPr id="17" name="Freeform 16"/>
          <p:cNvSpPr/>
          <p:nvPr userDrawn="1"/>
        </p:nvSpPr>
        <p:spPr bwMode="auto">
          <a:xfrm>
            <a:off x="0" y="0"/>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3033073" cy="2012859"/>
          </a:xfrm>
          <a:prstGeom prst="rect">
            <a:avLst/>
          </a:prstGeom>
        </p:spPr>
        <p:txBody>
          <a:bodyPr>
            <a:spAutoFit/>
          </a:bodyPr>
          <a:lstStyle>
            <a:lvl1pPr algn="l">
              <a:defRPr sz="4400">
                <a:solidFill>
                  <a:schemeClr val="bg1"/>
                </a:solidFill>
              </a:defRPr>
            </a:lvl1pPr>
          </a:lstStyle>
          <a:p>
            <a:r>
              <a:rPr lang="en-US"/>
              <a:t>Click to edit Master title style</a:t>
            </a:r>
          </a:p>
        </p:txBody>
      </p:sp>
      <p:sp>
        <p:nvSpPr>
          <p:cNvPr id="12"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200"/>
            </a:lvl1pPr>
            <a:lvl2pPr marL="0" indent="0">
              <a:spcBef>
                <a:spcPts val="1200"/>
              </a:spcBef>
              <a:buNone/>
              <a:defRPr sz="2000"/>
            </a:lvl2pPr>
            <a:lvl3pPr marL="560241" indent="0">
              <a:buNone/>
              <a:defRPr sz="1800"/>
            </a:lvl3pPr>
          </a:lstStyle>
          <a:p>
            <a:pPr lvl="0"/>
            <a:r>
              <a:rPr lang="en-US"/>
              <a:t>Click to edit Master text styles</a:t>
            </a:r>
          </a:p>
          <a:p>
            <a:pPr lvl="1"/>
            <a:r>
              <a:rPr lang="en-US"/>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421491832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Large Title and Content">
    <p:spTree>
      <p:nvGrpSpPr>
        <p:cNvPr id="1" name=""/>
        <p:cNvGrpSpPr/>
        <p:nvPr/>
      </p:nvGrpSpPr>
      <p:grpSpPr>
        <a:xfrm>
          <a:off x="0" y="0"/>
          <a:ext cx="0" cy="0"/>
          <a:chOff x="0" y="0"/>
          <a:chExt cx="0" cy="0"/>
        </a:xfrm>
      </p:grpSpPr>
      <p:sp>
        <p:nvSpPr>
          <p:cNvPr id="17" name="Freeform 16"/>
          <p:cNvSpPr/>
          <p:nvPr userDrawn="1"/>
        </p:nvSpPr>
        <p:spPr bwMode="auto">
          <a:xfrm>
            <a:off x="0" y="0"/>
            <a:ext cx="4136529" cy="6858001"/>
          </a:xfrm>
          <a:custGeom>
            <a:avLst/>
            <a:gdLst>
              <a:gd name="connsiteX0" fmla="*/ 0 w 4136529"/>
              <a:gd name="connsiteY0" fmla="*/ 0 h 6858001"/>
              <a:gd name="connsiteX1" fmla="*/ 268927 w 4136529"/>
              <a:gd name="connsiteY1" fmla="*/ 0 h 6858001"/>
              <a:gd name="connsiteX2" fmla="*/ 469900 w 4136529"/>
              <a:gd name="connsiteY2" fmla="*/ 0 h 6858001"/>
              <a:gd name="connsiteX3" fmla="*/ 4136529 w 4136529"/>
              <a:gd name="connsiteY3" fmla="*/ 0 h 6858001"/>
              <a:gd name="connsiteX4" fmla="*/ 2678809 w 4136529"/>
              <a:gd name="connsiteY4" fmla="*/ 6858001 h 6858001"/>
              <a:gd name="connsiteX5" fmla="*/ 469900 w 4136529"/>
              <a:gd name="connsiteY5" fmla="*/ 6858001 h 6858001"/>
              <a:gd name="connsiteX6" fmla="*/ 268927 w 4136529"/>
              <a:gd name="connsiteY6" fmla="*/ 6858001 h 6858001"/>
              <a:gd name="connsiteX7" fmla="*/ 0 w 4136529"/>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6529" h="6858001">
                <a:moveTo>
                  <a:pt x="0" y="0"/>
                </a:moveTo>
                <a:lnTo>
                  <a:pt x="268927" y="0"/>
                </a:lnTo>
                <a:lnTo>
                  <a:pt x="469900" y="0"/>
                </a:lnTo>
                <a:lnTo>
                  <a:pt x="4136529" y="0"/>
                </a:lnTo>
                <a:lnTo>
                  <a:pt x="2678809" y="6858001"/>
                </a:lnTo>
                <a:lnTo>
                  <a:pt x="469900" y="6858001"/>
                </a:lnTo>
                <a:lnTo>
                  <a:pt x="268927" y="6858001"/>
                </a:lnTo>
                <a:lnTo>
                  <a:pt x="0" y="6858001"/>
                </a:lnTo>
                <a:close/>
              </a:path>
            </a:pathLst>
          </a:cu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b="1">
              <a:solidFill>
                <a:schemeClr val="bg1"/>
              </a:solidFill>
              <a:latin typeface="+mj-lt"/>
              <a:ea typeface="Segoe UI" pitchFamily="34" charset="0"/>
              <a:cs typeface="Segoe UI" pitchFamily="34" charset="0"/>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3033073" cy="2012859"/>
          </a:xfrm>
          <a:prstGeom prst="rect">
            <a:avLst/>
          </a:prstGeom>
        </p:spPr>
        <p:txBody>
          <a:bodyPr>
            <a:spAutoFit/>
          </a:bodyPr>
          <a:lstStyle>
            <a:lvl1pPr algn="l">
              <a:defRPr sz="4400">
                <a:solidFill>
                  <a:schemeClr val="bg1"/>
                </a:solidFill>
              </a:defRPr>
            </a:lvl1pPr>
          </a:lstStyle>
          <a:p>
            <a:r>
              <a:rPr lang="en-US"/>
              <a:t>Click to edit Master title style</a:t>
            </a:r>
          </a:p>
        </p:txBody>
      </p:sp>
      <p:sp>
        <p:nvSpPr>
          <p:cNvPr id="12"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3" name="Content Placeholder 2"/>
          <p:cNvSpPr>
            <a:spLocks noGrp="1"/>
          </p:cNvSpPr>
          <p:nvPr>
            <p:ph sz="quarter" idx="16"/>
          </p:nvPr>
        </p:nvSpPr>
        <p:spPr>
          <a:xfrm>
            <a:off x="4136528" y="742950"/>
            <a:ext cx="7785597" cy="5372100"/>
          </a:xfrm>
        </p:spPr>
        <p:txBody>
          <a:bodyPr/>
          <a:lstStyle>
            <a:lvl1pPr marL="0" indent="0">
              <a:spcBef>
                <a:spcPts val="1200"/>
              </a:spcBef>
              <a:buNone/>
              <a:defRPr sz="3200"/>
            </a:lvl1pPr>
            <a:lvl2pPr marL="0" indent="0">
              <a:spcBef>
                <a:spcPts val="1200"/>
              </a:spcBef>
              <a:buNone/>
              <a:defRPr sz="2000"/>
            </a:lvl2pPr>
            <a:lvl3pPr marL="560241" indent="0">
              <a:buNone/>
              <a:defRPr sz="1800"/>
            </a:lvl3pPr>
          </a:lstStyle>
          <a:p>
            <a:pPr lvl="0"/>
            <a:r>
              <a:rPr lang="en-US"/>
              <a:t>Click to edit Master text styles</a:t>
            </a:r>
          </a:p>
          <a:p>
            <a:pPr lvl="1"/>
            <a:r>
              <a:rPr lang="en-US"/>
              <a:t>Second level</a:t>
            </a:r>
          </a:p>
        </p:txBody>
      </p:sp>
      <p:sp>
        <p:nvSpPr>
          <p:cNvPr id="11" name="TextBox 10"/>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390711481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19" name="Freeform 18"/>
          <p:cNvSpPr>
            <a:spLocks/>
          </p:cNvSpPr>
          <p:nvPr userDrawn="1"/>
        </p:nvSpPr>
        <p:spPr bwMode="auto">
          <a:xfrm flipH="1" flipV="1">
            <a:off x="0" y="0"/>
            <a:ext cx="3047516" cy="6858001"/>
          </a:xfrm>
          <a:custGeom>
            <a:avLst/>
            <a:gdLst>
              <a:gd name="connsiteX0" fmla="*/ 3047516 w 3047516"/>
              <a:gd name="connsiteY0" fmla="*/ 6858001 h 6858001"/>
              <a:gd name="connsiteX1" fmla="*/ 0 w 3047516"/>
              <a:gd name="connsiteY1" fmla="*/ 6858001 h 6858001"/>
              <a:gd name="connsiteX2" fmla="*/ 1457720 w 3047516"/>
              <a:gd name="connsiteY2" fmla="*/ 0 h 6858001"/>
              <a:gd name="connsiteX3" fmla="*/ 3047516 w 3047516"/>
              <a:gd name="connsiteY3" fmla="*/ 0 h 6858001"/>
            </a:gdLst>
            <a:ahLst/>
            <a:cxnLst>
              <a:cxn ang="0">
                <a:pos x="connsiteX0" y="connsiteY0"/>
              </a:cxn>
              <a:cxn ang="0">
                <a:pos x="connsiteX1" y="connsiteY1"/>
              </a:cxn>
              <a:cxn ang="0">
                <a:pos x="connsiteX2" y="connsiteY2"/>
              </a:cxn>
              <a:cxn ang="0">
                <a:pos x="connsiteX3" y="connsiteY3"/>
              </a:cxn>
            </a:cxnLst>
            <a:rect l="l" t="t" r="r" b="b"/>
            <a:pathLst>
              <a:path w="3047516" h="6858001">
                <a:moveTo>
                  <a:pt x="3047516" y="6858001"/>
                </a:moveTo>
                <a:lnTo>
                  <a:pt x="0" y="6858001"/>
                </a:lnTo>
                <a:lnTo>
                  <a:pt x="1457720" y="0"/>
                </a:lnTo>
                <a:lnTo>
                  <a:pt x="3047516"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8" name="TextBox 7"/>
          <p:cNvSpPr txBox="1"/>
          <p:nvPr userDrawn="1"/>
        </p:nvSpPr>
        <p:spPr>
          <a:xfrm>
            <a:off x="9918256" y="-1024186"/>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9" name="TextBox 8"/>
          <p:cNvSpPr txBox="1"/>
          <p:nvPr userDrawn="1"/>
        </p:nvSpPr>
        <p:spPr>
          <a:xfrm>
            <a:off x="11052793" y="-1674809"/>
            <a:ext cx="896425" cy="896552"/>
          </a:xfrm>
          <a:prstGeom prst="rect">
            <a:avLst/>
          </a:prstGeom>
          <a:noFill/>
        </p:spPr>
        <p:txBody>
          <a:bodyPr wrap="none" lIns="179285" tIns="143428" rIns="179285" bIns="143428"/>
          <a:lstStyle/>
          <a:p>
            <a:pPr defTabSz="913505" fontAlgn="base">
              <a:lnSpc>
                <a:spcPct val="90000"/>
              </a:lnSpc>
              <a:spcBef>
                <a:spcPct val="0"/>
              </a:spcBef>
              <a:spcAft>
                <a:spcPts val="588"/>
              </a:spcAft>
              <a:defRPr/>
            </a:pPr>
            <a:endParaRPr lang="en-US" sz="2353">
              <a:gradFill>
                <a:gsLst>
                  <a:gs pos="2917">
                    <a:srgbClr val="FFFFFF"/>
                  </a:gs>
                  <a:gs pos="30000">
                    <a:srgbClr val="FFFFFF"/>
                  </a:gs>
                </a:gsLst>
                <a:lin ang="5400000" scaled="0"/>
              </a:gradFill>
              <a:ea typeface="MS PGothic" charset="0"/>
            </a:endParaRPr>
          </a:p>
        </p:txBody>
      </p:sp>
      <p:sp>
        <p:nvSpPr>
          <p:cNvPr id="10" name="Title 2"/>
          <p:cNvSpPr>
            <a:spLocks noGrp="1"/>
          </p:cNvSpPr>
          <p:nvPr>
            <p:ph type="title"/>
          </p:nvPr>
        </p:nvSpPr>
        <p:spPr>
          <a:xfrm>
            <a:off x="268927" y="286381"/>
            <a:ext cx="2626673" cy="1514261"/>
          </a:xfrm>
          <a:prstGeom prst="rect">
            <a:avLst/>
          </a:prstGeom>
        </p:spPr>
        <p:txBody>
          <a:bodyPr wrap="square">
            <a:spAutoFit/>
          </a:bodyPr>
          <a:lstStyle>
            <a:lvl1pPr algn="l">
              <a:defRPr sz="3200" spc="0">
                <a:solidFill>
                  <a:schemeClr val="bg1"/>
                </a:solidFill>
              </a:defRPr>
            </a:lvl1pPr>
          </a:lstStyle>
          <a:p>
            <a:r>
              <a:rPr lang="en-US"/>
              <a:t>Click to edit Master title style</a:t>
            </a:r>
          </a:p>
        </p:txBody>
      </p:sp>
      <p:sp>
        <p:nvSpPr>
          <p:cNvPr id="11" name="Slide Number Placeholder 3"/>
          <p:cNvSpPr>
            <a:spLocks noGrp="1"/>
          </p:cNvSpPr>
          <p:nvPr>
            <p:ph type="sldNum" sz="quarter" idx="15"/>
          </p:nvPr>
        </p:nvSpPr>
        <p:spPr>
          <a:xfrm>
            <a:off x="11367165" y="6437742"/>
            <a:ext cx="555597" cy="133860"/>
          </a:xfrm>
        </p:spPr>
        <p:txBody>
          <a:bodyPr/>
          <a:lstStyle>
            <a:lvl1pPr>
              <a:defRPr/>
            </a:lvl1pPr>
          </a:lstStyle>
          <a:p>
            <a:fld id="{6052FC3A-E1BD-E54F-9A48-71EBDEF00552}" type="slidenum">
              <a:rPr lang="en-US"/>
              <a:pPr/>
              <a:t>‹#›</a:t>
            </a:fld>
            <a:endParaRPr lang="en-US"/>
          </a:p>
        </p:txBody>
      </p:sp>
      <p:sp>
        <p:nvSpPr>
          <p:cNvPr id="13" name="Content Placeholder 2"/>
          <p:cNvSpPr>
            <a:spLocks noGrp="1"/>
          </p:cNvSpPr>
          <p:nvPr>
            <p:ph sz="quarter" idx="16"/>
          </p:nvPr>
        </p:nvSpPr>
        <p:spPr>
          <a:xfrm>
            <a:off x="3047516" y="742950"/>
            <a:ext cx="8874610" cy="5372100"/>
          </a:xfrm>
        </p:spPr>
        <p:txBody>
          <a:bodyPr/>
          <a:lstStyle>
            <a:lvl1pPr marL="0" indent="0">
              <a:spcBef>
                <a:spcPts val="1200"/>
              </a:spcBef>
              <a:buNone/>
              <a:defRPr sz="2800"/>
            </a:lvl1pPr>
            <a:lvl2pPr marL="0" indent="0">
              <a:spcBef>
                <a:spcPts val="1200"/>
              </a:spcBef>
              <a:defRPr lang="en-US" sz="2000" kern="1200" dirty="0" smtClean="0">
                <a:solidFill>
                  <a:schemeClr val="tx2"/>
                </a:solidFill>
                <a:latin typeface="+mn-lt"/>
                <a:ea typeface="ＭＳ Ｐゴシック" charset="0"/>
                <a:cs typeface="+mn-cs"/>
              </a:defRPr>
            </a:lvl2pPr>
            <a:lvl3pPr>
              <a:defRPr sz="1800"/>
            </a:lvl3pPr>
          </a:lstStyle>
          <a:p>
            <a:pPr lvl="0"/>
            <a:r>
              <a:rPr lang="en-US"/>
              <a:t>Click to edit Master text styles</a:t>
            </a:r>
          </a:p>
          <a:p>
            <a:pPr lvl="1"/>
            <a:r>
              <a:rPr lang="en-US"/>
              <a:t>Second level</a:t>
            </a:r>
          </a:p>
        </p:txBody>
      </p:sp>
      <p:sp>
        <p:nvSpPr>
          <p:cNvPr id="14" name="TextBox 13"/>
          <p:cNvSpPr txBox="1"/>
          <p:nvPr userDrawn="1"/>
        </p:nvSpPr>
        <p:spPr>
          <a:xfrm>
            <a:off x="8761125" y="6419582"/>
            <a:ext cx="2606040" cy="182880"/>
          </a:xfrm>
          <a:prstGeom prst="rect">
            <a:avLst/>
          </a:prstGeom>
          <a:noFill/>
        </p:spPr>
        <p:txBody>
          <a:bodyPr wrap="none" lIns="182880" tIns="146304" rIns="182880" bIns="146304" rtlCol="0" anchor="ctr">
            <a:noAutofit/>
          </a:bodyPr>
          <a:lstStyle/>
          <a:p>
            <a:pPr algn="r">
              <a:lnSpc>
                <a:spcPct val="90000"/>
              </a:lnSpc>
              <a:spcAft>
                <a:spcPts val="600"/>
              </a:spcAft>
            </a:pPr>
            <a:r>
              <a:rPr lang="en-US" sz="880">
                <a:solidFill>
                  <a:schemeClr val="tx2"/>
                </a:solidFill>
              </a:rPr>
              <a:t>Microsoft Confidential</a:t>
            </a:r>
          </a:p>
        </p:txBody>
      </p:sp>
    </p:spTree>
    <p:extLst>
      <p:ext uri="{BB962C8B-B14F-4D97-AF65-F5344CB8AC3E}">
        <p14:creationId xmlns:p14="http://schemas.microsoft.com/office/powerpoint/2010/main" val="24028892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oleObject" Target="../embeddings/oleObject3.bin"/><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ags" Target="../tags/tag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vmlDrawing" Target="../drawings/vmlDrawing3.v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4.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image" Target="../media/image1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theme" Target="../theme/theme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theme" Target="../theme/theme6.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image" Target="../media/image2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7.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802330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8" r:id="rId5"/>
    <p:sldLayoutId id="2147483759" r:id="rId6"/>
    <p:sldLayoutId id="2147483760" r:id="rId7"/>
    <p:sldLayoutId id="2147483761" r:id="rId8"/>
    <p:sldLayoutId id="2147483762" r:id="rId9"/>
    <p:sldLayoutId id="2147483764" r:id="rId10"/>
    <p:sldLayoutId id="2147483765" r:id="rId11"/>
    <p:sldLayoutId id="2147483766" r:id="rId12"/>
    <p:sldLayoutId id="2147483767" r:id="rId13"/>
    <p:sldLayoutId id="2147483768" r:id="rId14"/>
    <p:sldLayoutId id="2147483769" r:id="rId15"/>
    <p:sldLayoutId id="2147483770" r:id="rId16"/>
    <p:sldLayoutId id="2147483772" r:id="rId17"/>
    <p:sldLayoutId id="2147483773" r:id="rId18"/>
    <p:sldLayoutId id="2147483774" r:id="rId19"/>
    <p:sldLayoutId id="2147483775" r:id="rId20"/>
    <p:sldLayoutId id="2147483776" r:id="rId21"/>
    <p:sldLayoutId id="2147483777" r:id="rId22"/>
    <p:sldLayoutId id="214748377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39" y="1189177"/>
            <a:ext cx="11653523" cy="205148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3005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450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4423" r:id="rId23"/>
    <p:sldLayoutId id="2147484511" r:id="rId24"/>
    <p:sldLayoutId id="2147484513" r:id="rId25"/>
    <p:sldLayoutId id="2147483748" r:id="rId26"/>
    <p:sldLayoutId id="2147483749" r:id="rId27"/>
    <p:sldLayoutId id="2147484608" r:id="rId28"/>
  </p:sldLayoutIdLst>
  <p:transition>
    <p:fade/>
  </p:transition>
  <p:txStyles>
    <p:titleStyle>
      <a:lvl1pPr algn="l" defTabSz="913505" rtl="0" eaLnBrk="0" fontAlgn="base" hangingPunct="0">
        <a:lnSpc>
          <a:spcPct val="90000"/>
        </a:lnSpc>
        <a:spcBef>
          <a:spcPct val="0"/>
        </a:spcBef>
        <a:spcAft>
          <a:spcPct val="0"/>
        </a:spcAft>
        <a:defRPr lang="en-US" sz="4705" kern="1200" spc="-100" dirty="0">
          <a:ln w="3175">
            <a:noFill/>
          </a:ln>
          <a:gradFill>
            <a:gsLst>
              <a:gs pos="1250">
                <a:schemeClr val="tx1"/>
              </a:gs>
              <a:gs pos="100000">
                <a:schemeClr val="tx1"/>
              </a:gs>
            </a:gsLst>
            <a:lin ang="5400000" scaled="0"/>
          </a:gradFill>
          <a:latin typeface="+mj-lt"/>
          <a:ea typeface="MS PGothic" panose="020B0600070205080204" pitchFamily="34" charset="-128"/>
          <a:cs typeface="Segoe UI" pitchFamily="34" charset="0"/>
        </a:defRPr>
      </a:lvl1pPr>
      <a:lvl2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2pPr>
      <a:lvl3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3pPr>
      <a:lvl4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4pPr>
      <a:lvl5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5pPr>
      <a:lvl6pPr marL="44819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4705">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4705">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9pPr>
    </p:titleStyle>
    <p:bodyStyle>
      <a:lvl1pPr marL="336145" indent="-336145" algn="l" defTabSz="913505" rtl="0" eaLnBrk="0" fontAlgn="base" hangingPunct="0">
        <a:lnSpc>
          <a:spcPct val="90000"/>
        </a:lnSpc>
        <a:spcBef>
          <a:spcPct val="20000"/>
        </a:spcBef>
        <a:spcAft>
          <a:spcPct val="0"/>
        </a:spcAft>
        <a:buSzPct val="90000"/>
        <a:buFont typeface="Arial" panose="020B0604020202020204" pitchFamily="34" charset="0"/>
        <a:buChar char="•"/>
        <a:defRPr sz="3921" kern="1200">
          <a:gradFill>
            <a:gsLst>
              <a:gs pos="1250">
                <a:schemeClr val="tx1"/>
              </a:gs>
              <a:gs pos="100000">
                <a:schemeClr val="tx1"/>
              </a:gs>
            </a:gsLst>
            <a:lin ang="5400000" scaled="0"/>
          </a:gradFill>
          <a:latin typeface="+mj-lt"/>
          <a:ea typeface="MS PGothic" panose="020B0600070205080204" pitchFamily="34" charset="-128"/>
          <a:cs typeface="ＭＳ Ｐゴシック" charset="0"/>
        </a:defRPr>
      </a:lvl1pPr>
      <a:lvl2pPr marL="572691" indent="-236546" algn="l" defTabSz="913505" rtl="0" eaLnBrk="0" fontAlgn="base" hangingPunct="0">
        <a:lnSpc>
          <a:spcPct val="90000"/>
        </a:lnSpc>
        <a:spcBef>
          <a:spcPct val="20000"/>
        </a:spcBef>
        <a:spcAft>
          <a:spcPct val="0"/>
        </a:spcAft>
        <a:buSzPct val="90000"/>
        <a:buFont typeface="Arial" panose="020B0604020202020204" pitchFamily="34" charset="0"/>
        <a:buChar char="•"/>
        <a:defRPr sz="2353" kern="1200">
          <a:gradFill>
            <a:gsLst>
              <a:gs pos="1250">
                <a:schemeClr val="tx1"/>
              </a:gs>
              <a:gs pos="100000">
                <a:schemeClr val="tx1"/>
              </a:gs>
            </a:gsLst>
            <a:lin ang="5400000" scaled="0"/>
          </a:gradFill>
          <a:latin typeface="+mn-lt"/>
          <a:ea typeface="MS PGothic" panose="020B0600070205080204" pitchFamily="34" charset="-128"/>
          <a:cs typeface="+mn-cs"/>
        </a:defRPr>
      </a:lvl2pPr>
      <a:lvl3pPr marL="784338" indent="-224097" algn="l" defTabSz="913505" rtl="0" eaLnBrk="0" fontAlgn="base" hangingPunct="0">
        <a:lnSpc>
          <a:spcPct val="90000"/>
        </a:lnSpc>
        <a:spcBef>
          <a:spcPct val="20000"/>
        </a:spcBef>
        <a:spcAft>
          <a:spcPct val="0"/>
        </a:spcAft>
        <a:buSzPct val="90000"/>
        <a:buFont typeface="Arial" panose="020B0604020202020204" pitchFamily="34" charset="0"/>
        <a:buChar char="•"/>
        <a:defRPr sz="1961" kern="1200">
          <a:gradFill>
            <a:gsLst>
              <a:gs pos="1250">
                <a:schemeClr val="tx1"/>
              </a:gs>
              <a:gs pos="100000">
                <a:schemeClr val="tx1"/>
              </a:gs>
            </a:gsLst>
            <a:lin ang="5400000" scaled="0"/>
          </a:gradFill>
          <a:latin typeface="+mn-lt"/>
          <a:ea typeface="MS PGothic" panose="020B0600070205080204" pitchFamily="34" charset="-128"/>
          <a:cs typeface="+mn-cs"/>
        </a:defRPr>
      </a:lvl3pPr>
      <a:lvl4pPr marL="1008435" indent="-224097" algn="l" defTabSz="913505" rtl="0" eaLnBrk="0" fontAlgn="base" hangingPunct="0">
        <a:lnSpc>
          <a:spcPct val="90000"/>
        </a:lnSpc>
        <a:spcBef>
          <a:spcPct val="20000"/>
        </a:spcBef>
        <a:spcAft>
          <a:spcPct val="0"/>
        </a:spcAft>
        <a:buSzPct val="90000"/>
        <a:buFont typeface="Arial" panose="020B0604020202020204" pitchFamily="34" charset="0"/>
        <a:buChar char="•"/>
        <a:defRPr kern="1200">
          <a:gradFill>
            <a:gsLst>
              <a:gs pos="1250">
                <a:schemeClr val="tx1"/>
              </a:gs>
              <a:gs pos="100000">
                <a:schemeClr val="tx1"/>
              </a:gs>
            </a:gsLst>
            <a:lin ang="5400000" scaled="0"/>
          </a:gradFill>
          <a:latin typeface="+mn-lt"/>
          <a:ea typeface="MS PGothic" panose="020B0600070205080204" pitchFamily="34" charset="-128"/>
          <a:cs typeface="+mn-cs"/>
        </a:defRPr>
      </a:lvl4pPr>
      <a:lvl5pPr marL="1232531" indent="-224097" algn="l" defTabSz="913505" rtl="0" eaLnBrk="0" fontAlgn="base" hangingPunct="0">
        <a:lnSpc>
          <a:spcPct val="90000"/>
        </a:lnSpc>
        <a:spcBef>
          <a:spcPct val="20000"/>
        </a:spcBef>
        <a:spcAft>
          <a:spcPct val="0"/>
        </a:spcAft>
        <a:buSzPct val="90000"/>
        <a:buFont typeface="Arial" panose="020B0604020202020204" pitchFamily="34" charset="0"/>
        <a:buChar char="•"/>
        <a:defRPr kern="1200">
          <a:gradFill>
            <a:gsLst>
              <a:gs pos="1250">
                <a:schemeClr val="tx1"/>
              </a:gs>
              <a:gs pos="100000">
                <a:schemeClr val="tx1"/>
              </a:gs>
            </a:gsLst>
            <a:lin ang="5400000" scaled="0"/>
          </a:gradFill>
          <a:latin typeface="+mn-lt"/>
          <a:ea typeface="MS PGothic" panose="020B0600070205080204" pitchFamily="34" charset="-128"/>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73">
          <p15:clr>
            <a:srgbClr val="F26B43"/>
          </p15:clr>
        </p15:guide>
        <p15:guide id="2" pos="7661">
          <p15:clr>
            <a:srgbClr val="F26B43"/>
          </p15:clr>
        </p15:guide>
        <p15:guide id="3" pos="7085">
          <p15:clr>
            <a:srgbClr val="5ACBF0"/>
          </p15:clr>
        </p15:guide>
        <p15:guide id="4" pos="6509">
          <p15:clr>
            <a:srgbClr val="5ACBF0"/>
          </p15:clr>
        </p15:guide>
        <p15:guide id="5" pos="5933">
          <p15:clr>
            <a:srgbClr val="5ACBF0"/>
          </p15:clr>
        </p15:guide>
        <p15:guide id="6" pos="5357">
          <p15:clr>
            <a:srgbClr val="5ACBF0"/>
          </p15:clr>
        </p15:guide>
        <p15:guide id="7" pos="4781">
          <p15:clr>
            <a:srgbClr val="5ACBF0"/>
          </p15:clr>
        </p15:guide>
        <p15:guide id="8" pos="4205">
          <p15:clr>
            <a:srgbClr val="5ACBF0"/>
          </p15:clr>
        </p15:guide>
        <p15:guide id="9" pos="3629">
          <p15:clr>
            <a:srgbClr val="5ACBF0"/>
          </p15:clr>
        </p15:guide>
        <p15:guide id="10" pos="3053">
          <p15:clr>
            <a:srgbClr val="5ACBF0"/>
          </p15:clr>
        </p15:guide>
        <p15:guide id="11" pos="2477">
          <p15:clr>
            <a:srgbClr val="5ACBF0"/>
          </p15:clr>
        </p15:guide>
        <p15:guide id="12" pos="1901">
          <p15:clr>
            <a:srgbClr val="5ACBF0"/>
          </p15:clr>
        </p15:guide>
        <p15:guide id="13" pos="1325">
          <p15:clr>
            <a:srgbClr val="5ACBF0"/>
          </p15:clr>
        </p15:guide>
        <p15:guide id="14" pos="749">
          <p15:clr>
            <a:srgbClr val="5ACBF0"/>
          </p15:clr>
        </p15:guide>
        <p15:guide id="15" orient="horz" pos="187">
          <p15:clr>
            <a:srgbClr val="F26B43"/>
          </p15:clr>
        </p15:guide>
        <p15:guide id="16" orient="horz" pos="763">
          <p15:clr>
            <a:srgbClr val="5ACBF0"/>
          </p15:clr>
        </p15:guide>
        <p15:guide id="17" orient="horz" pos="1339">
          <p15:clr>
            <a:srgbClr val="5ACBF0"/>
          </p15:clr>
        </p15:guide>
        <p15:guide id="18" orient="horz" pos="1915">
          <p15:clr>
            <a:srgbClr val="5ACBF0"/>
          </p15:clr>
        </p15:guide>
        <p15:guide id="19" orient="horz" pos="2491">
          <p15:clr>
            <a:srgbClr val="5ACBF0"/>
          </p15:clr>
        </p15:guide>
        <p15:guide id="20" orient="horz" pos="3067">
          <p15:clr>
            <a:srgbClr val="5ACBF0"/>
          </p15:clr>
        </p15:guide>
        <p15:guide id="21" orient="horz" pos="4219">
          <p15:clr>
            <a:srgbClr val="F26B43"/>
          </p15:clr>
        </p15:guide>
        <p15:guide id="22" orient="horz" pos="364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R:0 G:45 B:145</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Purple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R:50 G:20 B:90</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1775">
                            <a:schemeClr val="bg1"/>
                          </a:gs>
                          <a:gs pos="14000">
                            <a:schemeClr val="bg1"/>
                          </a:gs>
                        </a:gsLst>
                        <a:lin ang="5400000" scaled="0"/>
                      </a:gradFill>
                      <a:effectLst/>
                      <a:uLnTx/>
                      <a:uFillTx/>
                      <a:latin typeface="+mn-lt"/>
                      <a:ea typeface="Segoe UI" pitchFamily="34" charset="0"/>
                      <a:cs typeface="Segoe UI" pitchFamily="34" charset="0"/>
                    </a:rPr>
                    <a:t>Dark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1775">
                            <a:schemeClr val="bg1"/>
                          </a:gs>
                          <a:gs pos="14000">
                            <a:schemeClr val="bg1"/>
                          </a:gs>
                        </a:gsLst>
                        <a:lin ang="5400000" scaled="0"/>
                      </a:gradFill>
                      <a:effectLst/>
                      <a:uLnTx/>
                      <a:uFillTx/>
                      <a:ea typeface="Segoe UI" pitchFamily="34" charset="0"/>
                      <a:cs typeface="Segoe UI" pitchFamily="34" charset="0"/>
                    </a:rPr>
                    <a:t>R:0 G:32 B:80</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Magenta</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R:180 G:0 B:158</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Gray</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R:80 G:80 B:80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R:0 G:120 B:215</a:t>
                  </a: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a:ln>
                      <a:noFill/>
                    </a:ln>
                    <a:gradFill>
                      <a:gsLst>
                        <a:gs pos="2917">
                          <a:schemeClr val="tx1"/>
                        </a:gs>
                        <a:gs pos="30000">
                          <a:schemeClr val="tx1"/>
                        </a:gs>
                      </a:gsLst>
                      <a:lin ang="5400000" scaled="0"/>
                    </a:gradFill>
                    <a:effectLst/>
                    <a:uLnTx/>
                    <a:uFillTx/>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a:ln>
                      <a:noFill/>
                    </a:ln>
                    <a:gradFill>
                      <a:gsLst>
                        <a:gs pos="2917">
                          <a:schemeClr val="tx1"/>
                        </a:gs>
                        <a:gs pos="30000">
                          <a:schemeClr val="tx1"/>
                        </a:gs>
                      </a:gsLst>
                      <a:lin ang="5400000" scaled="0"/>
                    </a:gradFill>
                    <a:effectLst/>
                    <a:uLnTx/>
                    <a:uFillTx/>
                  </a:rPr>
                  <a:t>Secondary colors (use only when necessary)</a:t>
                </a: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18584">
                        <a:srgbClr val="FFFFFF"/>
                      </a:gs>
                      <a:gs pos="52000">
                        <a:srgbClr val="FFFFFF"/>
                      </a:gs>
                    </a:gsLst>
                    <a:lin ang="5400000" scaled="0"/>
                  </a:gradFill>
                  <a:effectLst/>
                  <a:uLnTx/>
                  <a:uFillTx/>
                  <a:latin typeface="+mn-lt"/>
                  <a:ea typeface="Segoe UI" pitchFamily="34" charset="0"/>
                  <a:cs typeface="Segoe UI" pitchFamily="34" charset="0"/>
                </a:rPr>
                <a:t>Mid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18584">
                        <a:srgbClr val="FFFFFF"/>
                      </a:gs>
                      <a:gs pos="52000">
                        <a:srgbClr val="FFFFFF"/>
                      </a:gs>
                    </a:gsLst>
                    <a:lin ang="5400000" scaled="0"/>
                  </a:gradFill>
                  <a:effectLst/>
                  <a:uLnTx/>
                  <a:uFillTx/>
                  <a:ea typeface="Segoe UI" pitchFamily="34" charset="0"/>
                  <a:cs typeface="Segoe UI" pitchFamily="34" charset="0"/>
                </a:rPr>
                <a:t>R:0 G:24 B:143</a:t>
              </a: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Green</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66272">
                        <a:srgbClr val="000000"/>
                      </a:gs>
                      <a:gs pos="44000">
                        <a:srgbClr val="000000"/>
                      </a:gs>
                    </a:gsLst>
                    <a:lin ang="5400000" scaled="1"/>
                  </a:gradFill>
                  <a:effectLst/>
                  <a:uLnTx/>
                  <a:uFillTx/>
                  <a:latin typeface="+mn-lt"/>
                  <a:ea typeface="Segoe UI" pitchFamily="34" charset="0"/>
                  <a:cs typeface="Segoe UI" pitchFamily="34" charset="0"/>
                </a:rPr>
                <a:t>Light Blue</a:t>
              </a:r>
            </a:p>
            <a:p>
              <a:pPr marL="0" marR="0" lvl="0" indent="0" algn="l"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66272">
                        <a:srgbClr val="000000"/>
                      </a:gs>
                      <a:gs pos="44000">
                        <a:srgbClr val="000000"/>
                      </a:gs>
                    </a:gsLst>
                    <a:lin ang="5400000" scaled="1"/>
                  </a:gradFill>
                  <a:effectLst/>
                  <a:uLnTx/>
                  <a:uFillTx/>
                  <a:ea typeface="Segoe UI" pitchFamily="34" charset="0"/>
                  <a:cs typeface="Segoe UI" pitchFamily="34" charset="0"/>
                </a:rPr>
                <a:t>R:0 G:188 B:242</a:t>
              </a:r>
            </a:p>
          </p:txBody>
        </p:sp>
      </p:grpSp>
    </p:spTree>
    <p:extLst>
      <p:ext uri="{BB962C8B-B14F-4D97-AF65-F5344CB8AC3E}">
        <p14:creationId xmlns:p14="http://schemas.microsoft.com/office/powerpoint/2010/main" val="1323409166"/>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 id="2147484500" r:id="rId16"/>
    <p:sldLayoutId id="2147484501" r:id="rId17"/>
    <p:sldLayoutId id="2147484502" r:id="rId18"/>
    <p:sldLayoutId id="2147484503" r:id="rId19"/>
    <p:sldLayoutId id="2147484504" r:id="rId20"/>
    <p:sldLayoutId id="2147484505" r:id="rId21"/>
    <p:sldLayoutId id="2147484506" r:id="rId2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00000">
                <a:srgbClr val="000000"/>
              </a:gs>
              <a:gs pos="1250">
                <a:srgbClr val="000000"/>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2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961"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765" kern="1200" spc="0" baseline="0">
          <a:gradFill>
            <a:gsLst>
              <a:gs pos="1250">
                <a:srgbClr val="000000"/>
              </a:gs>
              <a:gs pos="100000">
                <a:srgbClr val="000000"/>
              </a:gs>
            </a:gsLst>
            <a:lin ang="5400000" scaled="0"/>
          </a:gradFill>
          <a:latin typeface="Segoe UI Semilight" panose="020B0402040204020203" pitchFamily="34" charset="0"/>
          <a:ea typeface="+mn-ea"/>
          <a:cs typeface="Segoe UI Semilight" panose="020B04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5"/>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0907" name="think-cell Slide" r:id="rId26" imgW="377" imgH="377" progId="TCLayout.ActiveDocument.1">
                  <p:embed/>
                </p:oleObj>
              </mc:Choice>
              <mc:Fallback>
                <p:oleObj name="think-cell Slide" r:id="rId26" imgW="377" imgH="377" progId="TCLayout.ActiveDocument.1">
                  <p:embed/>
                  <p:pic>
                    <p:nvPicPr>
                      <p:cNvPr id="7" name="Object 6" hidden="1"/>
                      <p:cNvPicPr/>
                      <p:nvPr/>
                    </p:nvPicPr>
                    <p:blipFill>
                      <a:blip r:embed="rId27"/>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G:45 B:145</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50 G:20 B:90</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1775">
                            <a:schemeClr val="bg1"/>
                          </a:gs>
                          <a:gs pos="14000">
                            <a:schemeClr val="bg1"/>
                          </a:gs>
                        </a:gsLst>
                        <a:lin ang="5400000" scaled="0"/>
                      </a:gradFill>
                      <a:ea typeface="Segoe UI" pitchFamily="34" charset="0"/>
                      <a:cs typeface="Segoe UI" pitchFamily="34" charset="0"/>
                    </a:rPr>
                    <a:t>R:</a:t>
                  </a:r>
                  <a:r>
                    <a:rPr lang="en-US" sz="490" baseline="0">
                      <a:gradFill>
                        <a:gsLst>
                          <a:gs pos="1775">
                            <a:schemeClr val="bg1"/>
                          </a:gs>
                          <a:gs pos="14000">
                            <a:schemeClr val="bg1"/>
                          </a:gs>
                        </a:gsLst>
                        <a:lin ang="5400000" scaled="0"/>
                      </a:gradFill>
                      <a:ea typeface="Segoe UI" pitchFamily="34" charset="0"/>
                      <a:cs typeface="Segoe UI" pitchFamily="34" charset="0"/>
                    </a:rPr>
                    <a:t>0 G:32 B:80</a:t>
                  </a:r>
                  <a:endParaRPr lang="en-US" sz="49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180 G:0 B:158</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80 G:80 B:80</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0 G:120 B:215</a:t>
                  </a:r>
                  <a:endParaRPr lang="en-US" sz="49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a:gradFill>
                    <a:gsLst>
                      <a:gs pos="18584">
                        <a:srgbClr val="FFFFFF"/>
                      </a:gs>
                      <a:gs pos="52000">
                        <a:srgbClr val="FFFFFF"/>
                      </a:gs>
                    </a:gsLst>
                    <a:lin ang="5400000" scaled="0"/>
                  </a:gradFill>
                  <a:ea typeface="Segoe UI" pitchFamily="34" charset="0"/>
                  <a:cs typeface="Segoe UI" pitchFamily="34" charset="0"/>
                </a:rPr>
                <a:t>R:0</a:t>
              </a:r>
              <a:r>
                <a:rPr lang="en-US" sz="490" baseline="0">
                  <a:gradFill>
                    <a:gsLst>
                      <a:gs pos="18584">
                        <a:srgbClr val="FFFFFF"/>
                      </a:gs>
                      <a:gs pos="52000">
                        <a:srgbClr val="FFFFFF"/>
                      </a:gs>
                    </a:gsLst>
                    <a:lin ang="5400000" scaled="0"/>
                  </a:gradFill>
                  <a:ea typeface="Segoe UI" pitchFamily="34" charset="0"/>
                  <a:cs typeface="Segoe UI" pitchFamily="34" charset="0"/>
                </a:rPr>
                <a:t> G:24 B:143</a:t>
              </a:r>
              <a:endParaRPr lang="en-US" sz="49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a:gradFill>
                    <a:gsLst>
                      <a:gs pos="66272">
                        <a:srgbClr val="000000"/>
                      </a:gs>
                      <a:gs pos="44000">
                        <a:srgbClr val="000000"/>
                      </a:gs>
                    </a:gsLst>
                    <a:lin ang="5400000" scaled="1"/>
                  </a:gradFill>
                  <a:ea typeface="Segoe UI" pitchFamily="34" charset="0"/>
                  <a:cs typeface="Segoe UI" pitchFamily="34" charset="0"/>
                </a:rPr>
                <a:t>R:0</a:t>
              </a:r>
              <a:r>
                <a:rPr lang="en-US" sz="490" baseline="0">
                  <a:gradFill>
                    <a:gsLst>
                      <a:gs pos="66272">
                        <a:srgbClr val="000000"/>
                      </a:gs>
                      <a:gs pos="44000">
                        <a:srgbClr val="000000"/>
                      </a:gs>
                    </a:gsLst>
                    <a:lin ang="5400000" scaled="1"/>
                  </a:gradFill>
                  <a:ea typeface="Segoe UI" pitchFamily="34" charset="0"/>
                  <a:cs typeface="Segoe UI" pitchFamily="34" charset="0"/>
                </a:rPr>
                <a:t> G:188 B:242</a:t>
              </a:r>
              <a:endParaRPr lang="en-US" sz="49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3062266976"/>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078" cy="899665"/>
          </a:xfrm>
          <a:prstGeom prst="rect">
            <a:avLst/>
          </a:prstGeom>
        </p:spPr>
        <p:txBody>
          <a:bodyPr vert="horz" wrap="square" lIns="146304" tIns="91440" rIns="146304" bIns="91440" rtlCol="0" anchor="t">
            <a:noAutofit/>
          </a:bodyPr>
          <a:lstStyle/>
          <a:p>
            <a:r>
              <a:rPr lang="en-US"/>
              <a:t>Click to edit Master title style</a:t>
            </a:r>
          </a:p>
        </p:txBody>
      </p:sp>
      <p:sp>
        <p:nvSpPr>
          <p:cNvPr id="1027" name="Text Placeholder 3"/>
          <p:cNvSpPr>
            <a:spLocks noGrp="1"/>
          </p:cNvSpPr>
          <p:nvPr>
            <p:ph type="body" idx="1"/>
          </p:nvPr>
        </p:nvSpPr>
        <p:spPr bwMode="auto">
          <a:xfrm>
            <a:off x="269239" y="1189177"/>
            <a:ext cx="11653523" cy="205148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146304" rIns="182880" bIns="146304" numCol="1" anchor="t" anchorCtr="0" compatLnSpc="1">
            <a:prstTxWarp prst="textNoShape">
              <a:avLst/>
            </a:prstTxWarp>
          </a:bodyPr>
          <a:lstStyle/>
          <a:p>
            <a:pPr lvl="0"/>
            <a:r>
              <a:rPr lang="en-US"/>
              <a:t>Click to edit Master text styles</a:t>
            </a:r>
          </a:p>
          <a:p>
            <a:pPr lvl="1"/>
            <a:r>
              <a:rPr lang="en-US"/>
              <a:t>Second level</a:t>
            </a:r>
          </a:p>
        </p:txBody>
      </p:sp>
      <p:sp>
        <p:nvSpPr>
          <p:cNvPr id="5" name="Slide Number Placeholder 4"/>
          <p:cNvSpPr>
            <a:spLocks noGrp="1"/>
          </p:cNvSpPr>
          <p:nvPr>
            <p:ph type="sldNum" sz="quarter" idx="4"/>
          </p:nvPr>
        </p:nvSpPr>
        <p:spPr>
          <a:xfrm>
            <a:off x="11367165" y="6437742"/>
            <a:ext cx="555597" cy="133860"/>
          </a:xfrm>
          <a:prstGeom prst="rect">
            <a:avLst/>
          </a:prstGeom>
        </p:spPr>
        <p:txBody>
          <a:bodyPr vert="horz" wrap="square" lIns="91440" tIns="0" rIns="0" bIns="0" numCol="1" anchor="ctr" anchorCtr="0" compatLnSpc="1">
            <a:prstTxWarp prst="textNoShape">
              <a:avLst/>
            </a:prstTxWarp>
          </a:bodyPr>
          <a:lstStyle>
            <a:lvl1pPr algn="r">
              <a:defRPr sz="882">
                <a:solidFill>
                  <a:srgbClr val="505050"/>
                </a:solidFill>
              </a:defRPr>
            </a:lvl1pPr>
          </a:lstStyle>
          <a:p>
            <a:pPr defTabSz="913505" fontAlgn="base">
              <a:spcBef>
                <a:spcPct val="0"/>
              </a:spcBef>
              <a:spcAft>
                <a:spcPct val="0"/>
              </a:spcAft>
            </a:pPr>
            <a:fld id="{83758903-653A-7442-ACA2-36E6579F0BEB}" type="slidenum">
              <a:rPr lang="en-US" smtClean="0">
                <a:ea typeface="ＭＳ Ｐゴシック" charset="0"/>
              </a:rPr>
              <a:pPr defTabSz="913505"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2856215560"/>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 id="2147484553" r:id="rId14"/>
    <p:sldLayoutId id="2147484554" r:id="rId15"/>
    <p:sldLayoutId id="2147484555" r:id="rId16"/>
    <p:sldLayoutId id="2147484556" r:id="rId17"/>
    <p:sldLayoutId id="2147484557" r:id="rId18"/>
  </p:sldLayoutIdLst>
  <p:transition>
    <p:fade/>
  </p:transition>
  <p:hf hdr="0" dt="0"/>
  <p:txStyles>
    <p:titleStyle>
      <a:lvl1pPr algn="l" defTabSz="913505" rtl="0" eaLnBrk="0" fontAlgn="base" hangingPunct="0">
        <a:lnSpc>
          <a:spcPct val="90000"/>
        </a:lnSpc>
        <a:spcBef>
          <a:spcPct val="0"/>
        </a:spcBef>
        <a:spcAft>
          <a:spcPct val="0"/>
        </a:spcAft>
        <a:defRPr lang="en-US" sz="5400" kern="1200" spc="-100" dirty="0">
          <a:ln w="3175">
            <a:noFill/>
          </a:ln>
          <a:solidFill>
            <a:schemeClr val="tx2"/>
          </a:solidFill>
          <a:latin typeface="+mj-lt"/>
          <a:ea typeface="ＭＳ Ｐゴシック" charset="0"/>
          <a:cs typeface="Segoe UI" pitchFamily="34" charset="0"/>
        </a:defRPr>
      </a:lvl1pPr>
      <a:lvl2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2pPr>
      <a:lvl3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3pPr>
      <a:lvl4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4pPr>
      <a:lvl5pPr algn="l" defTabSz="913505" rtl="0" eaLnBrk="0" fontAlgn="base" hangingPunct="0">
        <a:lnSpc>
          <a:spcPct val="90000"/>
        </a:lnSpc>
        <a:spcBef>
          <a:spcPct val="0"/>
        </a:spcBef>
        <a:spcAft>
          <a:spcPct val="0"/>
        </a:spcAft>
        <a:defRPr sz="5294">
          <a:solidFill>
            <a:schemeClr val="tx2"/>
          </a:solidFill>
          <a:latin typeface="Segoe UI Light" charset="0"/>
          <a:ea typeface="ＭＳ Ｐゴシック" charset="0"/>
          <a:cs typeface="Segoe UI" charset="0"/>
        </a:defRPr>
      </a:lvl5pPr>
      <a:lvl6pPr marL="44819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6pPr>
      <a:lvl7pPr marL="896386"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7pPr>
      <a:lvl8pPr marL="1344579"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8pPr>
      <a:lvl9pPr marL="1792773" algn="l" defTabSz="913505" rtl="0" fontAlgn="base">
        <a:lnSpc>
          <a:spcPct val="90000"/>
        </a:lnSpc>
        <a:spcBef>
          <a:spcPct val="0"/>
        </a:spcBef>
        <a:spcAft>
          <a:spcPct val="0"/>
        </a:spcAft>
        <a:defRPr sz="5294">
          <a:solidFill>
            <a:schemeClr val="tx2"/>
          </a:solidFill>
          <a:latin typeface="Segoe UI Light" charset="0"/>
          <a:ea typeface="ＭＳ Ｐゴシック" charset="0"/>
          <a:cs typeface="Segoe UI" charset="0"/>
        </a:defRPr>
      </a:lvl9pPr>
    </p:titleStyle>
    <p:bodyStyle>
      <a:lvl1pPr marL="0" indent="0" algn="l" defTabSz="913505" rtl="0" eaLnBrk="0" fontAlgn="base" hangingPunct="0">
        <a:lnSpc>
          <a:spcPct val="90000"/>
        </a:lnSpc>
        <a:spcBef>
          <a:spcPct val="20000"/>
        </a:spcBef>
        <a:spcAft>
          <a:spcPct val="0"/>
        </a:spcAft>
        <a:buSzPct val="90000"/>
        <a:buFont typeface="Arial" charset="0"/>
        <a:buNone/>
        <a:defRPr sz="3921" kern="1200">
          <a:solidFill>
            <a:schemeClr val="tx2"/>
          </a:solidFill>
          <a:latin typeface="+mj-lt"/>
          <a:ea typeface="ＭＳ Ｐゴシック" charset="0"/>
          <a:cs typeface="ＭＳ Ｐゴシック" charset="0"/>
        </a:defRPr>
      </a:lvl1pPr>
      <a:lvl2pPr marL="0" indent="0" algn="l" defTabSz="913505" rtl="0" eaLnBrk="0" fontAlgn="base" hangingPunct="0">
        <a:lnSpc>
          <a:spcPct val="90000"/>
        </a:lnSpc>
        <a:spcBef>
          <a:spcPct val="20000"/>
        </a:spcBef>
        <a:spcAft>
          <a:spcPct val="0"/>
        </a:spcAft>
        <a:buSzPct val="90000"/>
        <a:buFont typeface="Arial" charset="0"/>
        <a:buNone/>
        <a:defRPr sz="2353" kern="1200">
          <a:solidFill>
            <a:schemeClr val="tx2"/>
          </a:solidFill>
          <a:latin typeface="+mn-lt"/>
          <a:ea typeface="ＭＳ Ｐゴシック" charset="0"/>
          <a:cs typeface="+mn-cs"/>
        </a:defRPr>
      </a:lvl2pPr>
      <a:lvl3pPr marL="784338" indent="-224097" algn="l" defTabSz="913505" rtl="0" eaLnBrk="0" fontAlgn="base" hangingPunct="0">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3pPr>
      <a:lvl4pPr marL="1008435"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32531" indent="-224097" algn="l" defTabSz="913505" rtl="0" eaLnBrk="0" fontAlgn="base" hangingPunct="0">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203">
          <p15:clr>
            <a:srgbClr val="F26B43"/>
          </p15:clr>
        </p15:guide>
        <p15:guide id="2" orient="horz" pos="187">
          <p15:clr>
            <a:srgbClr val="F26B43"/>
          </p15:clr>
        </p15:guide>
        <p15:guide id="3" orient="horz" pos="763">
          <p15:clr>
            <a:srgbClr val="F26B43"/>
          </p15:clr>
        </p15:guide>
        <p15:guide id="4" orient="horz" pos="1339">
          <p15:clr>
            <a:srgbClr val="F26B43"/>
          </p15:clr>
        </p15:guide>
        <p15:guide id="5" orient="horz" pos="1915">
          <p15:clr>
            <a:srgbClr val="F26B43"/>
          </p15:clr>
        </p15:guide>
        <p15:guide id="6" orient="horz" pos="2491">
          <p15:clr>
            <a:srgbClr val="F26B43"/>
          </p15:clr>
        </p15:guide>
        <p15:guide id="7" orient="horz" pos="3067">
          <p15:clr>
            <a:srgbClr val="F26B43"/>
          </p15:clr>
        </p15:guide>
        <p15:guide id="8" orient="horz" pos="3643">
          <p15:clr>
            <a:srgbClr val="F26B43"/>
          </p15:clr>
        </p15:guide>
        <p15:guide id="9" orient="horz" pos="4219">
          <p15:clr>
            <a:srgbClr val="F26B43"/>
          </p15:clr>
        </p15:guide>
        <p15:guide id="10" pos="3917">
          <p15:clr>
            <a:srgbClr val="F26B43"/>
          </p15:clr>
        </p15:guide>
        <p15:guide id="11" pos="173">
          <p15:clr>
            <a:srgbClr val="F26B43"/>
          </p15:clr>
        </p15:guide>
        <p15:guide id="12" pos="749">
          <p15:clr>
            <a:srgbClr val="F26B43"/>
          </p15:clr>
        </p15:guide>
        <p15:guide id="13" pos="1325">
          <p15:clr>
            <a:srgbClr val="F26B43"/>
          </p15:clr>
        </p15:guide>
        <p15:guide id="14" pos="1901">
          <p15:clr>
            <a:srgbClr val="F26B43"/>
          </p15:clr>
        </p15:guide>
        <p15:guide id="15" pos="2477">
          <p15:clr>
            <a:srgbClr val="F26B43"/>
          </p15:clr>
        </p15:guide>
        <p15:guide id="16" pos="3053">
          <p15:clr>
            <a:srgbClr val="F26B43"/>
          </p15:clr>
        </p15:guide>
        <p15:guide id="17" pos="3629">
          <p15:clr>
            <a:srgbClr val="F26B43"/>
          </p15:clr>
        </p15:guide>
        <p15:guide id="18" pos="4205">
          <p15:clr>
            <a:srgbClr val="F26B43"/>
          </p15:clr>
        </p15:guide>
        <p15:guide id="19" pos="4781">
          <p15:clr>
            <a:srgbClr val="F26B43"/>
          </p15:clr>
        </p15:guide>
        <p15:guide id="20" pos="5357">
          <p15:clr>
            <a:srgbClr val="F26B43"/>
          </p15:clr>
        </p15:guide>
        <p15:guide id="21" pos="5933">
          <p15:clr>
            <a:srgbClr val="F26B43"/>
          </p15:clr>
        </p15:guide>
        <p15:guide id="22" pos="6509">
          <p15:clr>
            <a:srgbClr val="F26B43"/>
          </p15:clr>
        </p15:guide>
        <p15:guide id="23" pos="7085">
          <p15:clr>
            <a:srgbClr val="F26B43"/>
          </p15:clr>
        </p15:guide>
        <p15:guide id="24" pos="76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7"/>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78110457"/>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 id="2147484572" r:id="rId14"/>
    <p:sldLayoutId id="2147484573" r:id="rId15"/>
    <p:sldLayoutId id="2147484574" r:id="rId16"/>
    <p:sldLayoutId id="2147484575" r:id="rId17"/>
    <p:sldLayoutId id="2147484576" r:id="rId18"/>
    <p:sldLayoutId id="2147484577" r:id="rId19"/>
    <p:sldLayoutId id="2147484578" r:id="rId20"/>
    <p:sldLayoutId id="2147484579" r:id="rId21"/>
    <p:sldLayoutId id="2147484580" r:id="rId22"/>
    <p:sldLayoutId id="2147484581" r:id="rId23"/>
    <p:sldLayoutId id="2147484582" r:id="rId24"/>
    <p:sldLayoutId id="2147484583"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370906" y="-217"/>
            <a:ext cx="935477" cy="5654620"/>
            <a:chOff x="12618967" y="-221"/>
            <a:chExt cx="954235" cy="5767188"/>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14102" rtl="0" eaLnBrk="1" fontAlgn="base" latinLnBrk="0" hangingPunct="1">
                  <a:lnSpc>
                    <a:spcPct val="100000"/>
                  </a:lnSpc>
                  <a:spcBef>
                    <a:spcPct val="0"/>
                  </a:spcBef>
                  <a:spcAft>
                    <a:spcPct val="0"/>
                  </a:spcAft>
                </a:pPr>
                <a:r>
                  <a:rPr lang="en-US" sz="49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14102" rtl="0" eaLnBrk="1" fontAlgn="base" latinLnBrk="0" hangingPunct="1">
                  <a:lnSpc>
                    <a:spcPct val="100000"/>
                  </a:lnSpc>
                  <a:spcBef>
                    <a:spcPct val="0"/>
                  </a:spcBef>
                  <a:spcAft>
                    <a:spcPct val="0"/>
                  </a:spcAft>
                </a:pPr>
                <a:r>
                  <a:rPr lang="en-US" sz="49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dirty="0">
                    <a:gradFill>
                      <a:gsLst>
                        <a:gs pos="37168">
                          <a:srgbClr val="292929"/>
                        </a:gs>
                        <a:gs pos="72000">
                          <a:srgbClr val="292929"/>
                        </a:gs>
                      </a:gsLst>
                      <a:lin ang="5400000" scaled="0"/>
                    </a:gradFill>
                    <a:ea typeface="Segoe UI" pitchFamily="34" charset="0"/>
                    <a:cs typeface="Segoe UI" pitchFamily="34" charset="0"/>
                  </a:rPr>
                  <a:t>R:</a:t>
                </a:r>
                <a:r>
                  <a:rPr lang="en-US" sz="49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49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algn="l" defTabSz="914367" rtl="0" eaLnBrk="1" latinLnBrk="0" hangingPunct="1">
                <a:lnSpc>
                  <a:spcPct val="90000"/>
                </a:lnSpc>
                <a:spcAft>
                  <a:spcPts val="588"/>
                </a:spcAft>
              </a:pPr>
              <a:r>
                <a:rPr lang="en-US" sz="98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R:16</a:t>
              </a:r>
              <a:r>
                <a:rPr lang="en-US" sz="49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38178993"/>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hyperlink" Target="http://www.asd.gov.au/infosec/irap/index.htm" TargetMode="External"/><Relationship Id="rId18" Type="http://schemas.openxmlformats.org/officeDocument/2006/relationships/image" Target="../media/image47.png"/><Relationship Id="rId26" Type="http://schemas.openxmlformats.org/officeDocument/2006/relationships/image" Target="../media/image55.jpg"/><Relationship Id="rId3" Type="http://schemas.openxmlformats.org/officeDocument/2006/relationships/image" Target="../media/image34.png"/><Relationship Id="rId21" Type="http://schemas.openxmlformats.org/officeDocument/2006/relationships/image" Target="../media/image50.jpe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6.png"/><Relationship Id="rId25" Type="http://schemas.openxmlformats.org/officeDocument/2006/relationships/image" Target="../media/image54.jpeg"/><Relationship Id="rId2" Type="http://schemas.openxmlformats.org/officeDocument/2006/relationships/notesSlide" Target="../notesSlides/notesSlide10.xml"/><Relationship Id="rId16" Type="http://schemas.openxmlformats.org/officeDocument/2006/relationships/image" Target="../media/image45.jpe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47.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3.png"/><Relationship Id="rId32" Type="http://schemas.openxmlformats.org/officeDocument/2006/relationships/image" Target="../media/image61.png"/><Relationship Id="rId5" Type="http://schemas.openxmlformats.org/officeDocument/2006/relationships/image" Target="../media/image36.png"/><Relationship Id="rId15" Type="http://schemas.openxmlformats.org/officeDocument/2006/relationships/hyperlink" Target="https://www.fisc.or.jp/" TargetMode="External"/><Relationship Id="rId23" Type="http://schemas.openxmlformats.org/officeDocument/2006/relationships/image" Target="../media/image52.jpeg"/><Relationship Id="rId28"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4.png"/><Relationship Id="rId22" Type="http://schemas.openxmlformats.org/officeDocument/2006/relationships/image" Target="../media/image51.jpeg"/><Relationship Id="rId27" Type="http://schemas.openxmlformats.org/officeDocument/2006/relationships/image" Target="../media/image56.png"/><Relationship Id="rId30"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hyperlink" Target="https://www.microsoft.com/transparencyhu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69.jpg"/><Relationship Id="rId5" Type="http://schemas.microsoft.com/office/2007/relationships/hdphoto" Target="../media/hdphoto2.wdp"/><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4.emf"/><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74.emf"/><Relationship Id="rId12"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73.png"/><Relationship Id="rId11" Type="http://schemas.microsoft.com/office/2007/relationships/hdphoto" Target="../media/hdphoto4.wdp"/><Relationship Id="rId5" Type="http://schemas.openxmlformats.org/officeDocument/2006/relationships/image" Target="../media/image72.png"/><Relationship Id="rId15" Type="http://schemas.microsoft.com/office/2007/relationships/hdphoto" Target="../media/hdphoto6.wdp"/><Relationship Id="rId10" Type="http://schemas.openxmlformats.org/officeDocument/2006/relationships/image" Target="../media/image76.png"/><Relationship Id="rId4" Type="http://schemas.openxmlformats.org/officeDocument/2006/relationships/image" Target="../media/image71.png"/><Relationship Id="rId9" Type="http://schemas.microsoft.com/office/2007/relationships/hdphoto" Target="../media/hdphoto3.wdp"/><Relationship Id="rId1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4.emf"/><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7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1.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4.emf"/><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hyperlink" Target="http://www.microsoft.com/trustcenter" TargetMode="Externa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hyperlink" Target="http://www.digitalconstitution.com/" TargetMode="External"/><Relationship Id="rId5" Type="http://schemas.openxmlformats.org/officeDocument/2006/relationships/hyperlink" Target="http://www.microsoft.com/security" TargetMode="External"/><Relationship Id="rId4" Type="http://schemas.openxmlformats.org/officeDocument/2006/relationships/hyperlink" Target="http://www.microsoft.com/trustcenter/complian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82" y="1936207"/>
            <a:ext cx="8964185" cy="1792836"/>
          </a:xfrm>
        </p:spPr>
        <p:txBody>
          <a:bodyPr/>
          <a:lstStyle/>
          <a:p>
            <a:r>
              <a:rPr lang="en-NZ" sz="7842" dirty="0">
                <a:latin typeface="+mn-lt"/>
              </a:rPr>
              <a:t>Microsoft Ignite NZ</a:t>
            </a:r>
          </a:p>
        </p:txBody>
      </p:sp>
      <p:sp>
        <p:nvSpPr>
          <p:cNvPr id="4" name="TextBox 3"/>
          <p:cNvSpPr txBox="1"/>
          <p:nvPr/>
        </p:nvSpPr>
        <p:spPr>
          <a:xfrm>
            <a:off x="254399" y="3023503"/>
            <a:ext cx="8047542" cy="1451303"/>
          </a:xfrm>
          <a:prstGeom prst="rect">
            <a:avLst/>
          </a:prstGeom>
          <a:noFill/>
        </p:spPr>
        <p:txBody>
          <a:bodyPr wrap="square" lIns="179285" tIns="143428" rIns="179285" bIns="143428" rtlCol="0">
            <a:spAutoFit/>
          </a:bodyPr>
          <a:lstStyle/>
          <a:p>
            <a:pPr defTabSz="896386">
              <a:lnSpc>
                <a:spcPct val="90000"/>
              </a:lnSpc>
              <a:spcAft>
                <a:spcPts val="588"/>
              </a:spcAft>
            </a:pPr>
            <a:r>
              <a:rPr lang="en-NZ" sz="3921" kern="0" dirty="0">
                <a:solidFill>
                  <a:schemeClr val="bg1"/>
                </a:solidFill>
              </a:rPr>
              <a:t>25-28 October 2016</a:t>
            </a:r>
          </a:p>
          <a:p>
            <a:pPr defTabSz="896386">
              <a:lnSpc>
                <a:spcPct val="90000"/>
              </a:lnSpc>
              <a:spcAft>
                <a:spcPts val="588"/>
              </a:spcAft>
            </a:pPr>
            <a:r>
              <a:rPr lang="en-NZ" sz="3921" kern="0" dirty="0">
                <a:solidFill>
                  <a:schemeClr val="bg1"/>
                </a:solidFill>
              </a:rPr>
              <a:t>SKYCITY, Auckland</a:t>
            </a:r>
          </a:p>
        </p:txBody>
      </p:sp>
      <p:pic>
        <p:nvPicPr>
          <p:cNvPr id="3" name="Picture 2"/>
          <p:cNvPicPr>
            <a:picLocks noChangeAspect="1"/>
          </p:cNvPicPr>
          <p:nvPr/>
        </p:nvPicPr>
        <p:blipFill>
          <a:blip r:embed="rId3"/>
          <a:stretch>
            <a:fillRect/>
          </a:stretch>
        </p:blipFill>
        <p:spPr>
          <a:xfrm>
            <a:off x="1" y="-200703"/>
            <a:ext cx="12192000" cy="2167467"/>
          </a:xfrm>
          <a:prstGeom prst="rect">
            <a:avLst/>
          </a:prstGeom>
        </p:spPr>
      </p:pic>
    </p:spTree>
    <p:extLst>
      <p:ext uri="{BB962C8B-B14F-4D97-AF65-F5344CB8AC3E}">
        <p14:creationId xmlns:p14="http://schemas.microsoft.com/office/powerpoint/2010/main" val="3935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225"/>
          <p:cNvSpPr/>
          <p:nvPr/>
        </p:nvSpPr>
        <p:spPr>
          <a:xfrm>
            <a:off x="1151535" y="1121076"/>
            <a:ext cx="10472229" cy="301749"/>
          </a:xfrm>
          <a:prstGeom prst="rect">
            <a:avLst/>
          </a:prstGeom>
        </p:spPr>
        <p:txBody>
          <a:bodyPr wrap="square" lIns="0" tIns="0" rIns="0" bIns="0" anchor="t">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effectLst/>
                <a:uLnTx/>
                <a:uFillTx/>
                <a:latin typeface="+mj-lt"/>
              </a:rPr>
              <a:t>Microsoft is meeting customer security needs with the industry's largest compliance portfolio</a:t>
            </a:r>
          </a:p>
        </p:txBody>
      </p:sp>
      <p:grpSp>
        <p:nvGrpSpPr>
          <p:cNvPr id="3" name="Group 2"/>
          <p:cNvGrpSpPr/>
          <p:nvPr/>
        </p:nvGrpSpPr>
        <p:grpSpPr>
          <a:xfrm>
            <a:off x="568832" y="1578493"/>
            <a:ext cx="11054338" cy="1581327"/>
            <a:chOff x="579438" y="1402079"/>
            <a:chExt cx="11277600" cy="1613264"/>
          </a:xfrm>
        </p:grpSpPr>
        <p:sp>
          <p:nvSpPr>
            <p:cNvPr id="20" name="Trapezoid 19"/>
            <p:cNvSpPr/>
            <p:nvPr/>
          </p:nvSpPr>
          <p:spPr bwMode="auto">
            <a:xfrm rot="5400000" flipH="1">
              <a:off x="433641" y="2160886"/>
              <a:ext cx="1609535" cy="99380"/>
            </a:xfrm>
            <a:prstGeom prst="trapezoid">
              <a:avLst>
                <a:gd name="adj" fmla="val 85701"/>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3" name="Rectangle 132"/>
            <p:cNvSpPr/>
            <p:nvPr/>
          </p:nvSpPr>
          <p:spPr bwMode="auto">
            <a:xfrm>
              <a:off x="579438" y="1494097"/>
              <a:ext cx="11277600" cy="1429229"/>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9" name="Group 18"/>
            <p:cNvGrpSpPr/>
            <p:nvPr/>
          </p:nvGrpSpPr>
          <p:grpSpPr>
            <a:xfrm>
              <a:off x="1278538" y="1618475"/>
              <a:ext cx="10504672" cy="1211165"/>
              <a:chOff x="1278538" y="1881049"/>
              <a:chExt cx="10504672" cy="1211165"/>
            </a:xfrm>
          </p:grpSpPr>
          <p:grpSp>
            <p:nvGrpSpPr>
              <p:cNvPr id="142" name="Group 141"/>
              <p:cNvGrpSpPr/>
              <p:nvPr/>
            </p:nvGrpSpPr>
            <p:grpSpPr>
              <a:xfrm>
                <a:off x="2531737" y="1955452"/>
                <a:ext cx="623472" cy="1106069"/>
                <a:chOff x="2063314" y="1847460"/>
                <a:chExt cx="655015" cy="1162027"/>
              </a:xfrm>
            </p:grpSpPr>
            <p:pic>
              <p:nvPicPr>
                <p:cNvPr id="224" name="Picture 223"/>
                <p:cNvPicPr>
                  <a:picLocks noChangeAspect="1"/>
                </p:cNvPicPr>
                <p:nvPr/>
              </p:nvPicPr>
              <p:blipFill>
                <a:blip r:embed="rId3"/>
                <a:stretch>
                  <a:fillRect/>
                </a:stretch>
              </p:blipFill>
              <p:spPr>
                <a:xfrm>
                  <a:off x="2063314" y="1847460"/>
                  <a:ext cx="655015" cy="656403"/>
                </a:xfrm>
                <a:prstGeom prst="rect">
                  <a:avLst/>
                </a:prstGeom>
              </p:spPr>
            </p:pic>
            <p:sp>
              <p:nvSpPr>
                <p:cNvPr id="225" name="Rectangle 224"/>
                <p:cNvSpPr/>
                <p:nvPr/>
              </p:nvSpPr>
              <p:spPr>
                <a:xfrm>
                  <a:off x="2101766" y="2735167"/>
                  <a:ext cx="578111" cy="274320"/>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ISO 27001</a:t>
                  </a:r>
                </a:p>
              </p:txBody>
            </p:sp>
          </p:grpSp>
          <p:grpSp>
            <p:nvGrpSpPr>
              <p:cNvPr id="143" name="Group 142"/>
              <p:cNvGrpSpPr/>
              <p:nvPr/>
            </p:nvGrpSpPr>
            <p:grpSpPr>
              <a:xfrm>
                <a:off x="4977956" y="1949680"/>
                <a:ext cx="1158712" cy="1111840"/>
                <a:chOff x="4633293" y="1841396"/>
                <a:chExt cx="1217334" cy="1168090"/>
              </a:xfrm>
            </p:grpSpPr>
            <p:pic>
              <p:nvPicPr>
                <p:cNvPr id="222" name="Picture 221"/>
                <p:cNvPicPr>
                  <a:picLocks noChangeAspect="1"/>
                </p:cNvPicPr>
                <p:nvPr/>
              </p:nvPicPr>
              <p:blipFill>
                <a:blip r:embed="rId4"/>
                <a:stretch>
                  <a:fillRect/>
                </a:stretch>
              </p:blipFill>
              <p:spPr>
                <a:xfrm>
                  <a:off x="4633294" y="1841396"/>
                  <a:ext cx="1050861" cy="668531"/>
                </a:xfrm>
                <a:prstGeom prst="rect">
                  <a:avLst/>
                </a:prstGeom>
              </p:spPr>
            </p:pic>
            <p:sp>
              <p:nvSpPr>
                <p:cNvPr id="223" name="Rectangle 222"/>
                <p:cNvSpPr/>
                <p:nvPr/>
              </p:nvSpPr>
              <p:spPr>
                <a:xfrm>
                  <a:off x="4633293" y="2735166"/>
                  <a:ext cx="1217334" cy="274320"/>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lang="en-US" sz="1027" kern="0">
                      <a:solidFill>
                        <a:schemeClr val="tx2"/>
                      </a:solidFill>
                      <a:latin typeface="Segoe UI"/>
                    </a:rPr>
                    <a:t>PCI DSS Level 1 *</a:t>
                  </a:r>
                </a:p>
              </p:txBody>
            </p:sp>
          </p:grpSp>
          <p:grpSp>
            <p:nvGrpSpPr>
              <p:cNvPr id="144" name="Group 143"/>
              <p:cNvGrpSpPr/>
              <p:nvPr/>
            </p:nvGrpSpPr>
            <p:grpSpPr>
              <a:xfrm>
                <a:off x="6390297" y="1908412"/>
                <a:ext cx="793030" cy="1183802"/>
                <a:chOff x="6117086" y="1798039"/>
                <a:chExt cx="833151" cy="1243693"/>
              </a:xfrm>
            </p:grpSpPr>
            <p:pic>
              <p:nvPicPr>
                <p:cNvPr id="220" name="Picture 219"/>
                <p:cNvPicPr>
                  <a:picLocks noChangeAspect="1"/>
                </p:cNvPicPr>
                <p:nvPr/>
              </p:nvPicPr>
              <p:blipFill>
                <a:blip r:embed="rId5"/>
                <a:stretch>
                  <a:fillRect/>
                </a:stretch>
              </p:blipFill>
              <p:spPr>
                <a:xfrm>
                  <a:off x="6125276" y="1798039"/>
                  <a:ext cx="824961" cy="755244"/>
                </a:xfrm>
                <a:prstGeom prst="rect">
                  <a:avLst/>
                </a:prstGeom>
              </p:spPr>
            </p:pic>
            <p:sp>
              <p:nvSpPr>
                <p:cNvPr id="221" name="Rectangle 220"/>
                <p:cNvSpPr/>
                <p:nvPr/>
              </p:nvSpPr>
              <p:spPr>
                <a:xfrm>
                  <a:off x="6117086" y="2702920"/>
                  <a:ext cx="829744" cy="338812"/>
                </a:xfrm>
                <a:prstGeom prst="rect">
                  <a:avLst/>
                </a:prstGeom>
              </p:spPr>
              <p:txBody>
                <a:bodyPr wrap="square" lIns="0" tIns="0" rIns="0" bIns="0" anchor="ctr">
                  <a:sp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SOC 2 Type 2</a:t>
                  </a:r>
                </a:p>
              </p:txBody>
            </p:sp>
          </p:grpSp>
          <p:grpSp>
            <p:nvGrpSpPr>
              <p:cNvPr id="145" name="Group 144"/>
              <p:cNvGrpSpPr/>
              <p:nvPr/>
            </p:nvGrpSpPr>
            <p:grpSpPr>
              <a:xfrm>
                <a:off x="1278538" y="1950094"/>
                <a:ext cx="841116" cy="1111426"/>
                <a:chOff x="746713" y="1841831"/>
                <a:chExt cx="883670" cy="1167655"/>
              </a:xfrm>
            </p:grpSpPr>
            <p:pic>
              <p:nvPicPr>
                <p:cNvPr id="218" name="Picture 14" descr="http://www.theauditpeople.com/sites/default/files/pictures/iso-logo.pn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46713" y="1841831"/>
                  <a:ext cx="883670" cy="667661"/>
                </a:xfrm>
                <a:prstGeom prst="rect">
                  <a:avLst/>
                </a:prstGeom>
                <a:extLst>
                  <a:ext uri="{909E8E84-426E-40DD-AFC4-6F175D3DCCD1}">
                    <a14:hiddenFill xmlns:a14="http://schemas.microsoft.com/office/drawing/2010/main">
                      <a:solidFill>
                        <a:srgbClr val="FFFFFF"/>
                      </a:solidFill>
                    </a14:hiddenFill>
                  </a:ext>
                </a:extLst>
              </p:spPr>
            </p:pic>
            <p:sp>
              <p:nvSpPr>
                <p:cNvPr id="219" name="Rectangle 218"/>
                <p:cNvSpPr/>
                <p:nvPr/>
              </p:nvSpPr>
              <p:spPr>
                <a:xfrm>
                  <a:off x="899899" y="2735166"/>
                  <a:ext cx="578110" cy="274320"/>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ISO 27018</a:t>
                  </a:r>
                </a:p>
              </p:txBody>
            </p:sp>
          </p:grpSp>
          <p:grpSp>
            <p:nvGrpSpPr>
              <p:cNvPr id="146" name="Group 145"/>
              <p:cNvGrpSpPr/>
              <p:nvPr/>
            </p:nvGrpSpPr>
            <p:grpSpPr>
              <a:xfrm>
                <a:off x="3567292" y="2076400"/>
                <a:ext cx="998583" cy="985121"/>
                <a:chOff x="3151260" y="1974527"/>
                <a:chExt cx="1049103" cy="1034960"/>
              </a:xfrm>
            </p:grpSpPr>
            <p:pic>
              <p:nvPicPr>
                <p:cNvPr id="216" name="Picture 215"/>
                <p:cNvPicPr>
                  <a:picLocks noChangeAspect="1"/>
                </p:cNvPicPr>
                <p:nvPr/>
              </p:nvPicPr>
              <p:blipFill>
                <a:blip r:embed="rId7"/>
                <a:stretch>
                  <a:fillRect/>
                </a:stretch>
              </p:blipFill>
              <p:spPr>
                <a:xfrm>
                  <a:off x="3151261" y="1974527"/>
                  <a:ext cx="1049101" cy="402269"/>
                </a:xfrm>
                <a:prstGeom prst="rect">
                  <a:avLst/>
                </a:prstGeom>
              </p:spPr>
            </p:pic>
            <p:sp>
              <p:nvSpPr>
                <p:cNvPr id="217" name="Rectangle 216"/>
                <p:cNvSpPr/>
                <p:nvPr/>
              </p:nvSpPr>
              <p:spPr>
                <a:xfrm>
                  <a:off x="3151260" y="2735167"/>
                  <a:ext cx="1049103" cy="274320"/>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Cloud Controls</a:t>
                  </a:r>
                  <a:br>
                    <a:rPr kumimoji="0" lang="en-US" sz="1027" b="0" i="0" u="none" strike="noStrike" kern="0" cap="none" spc="0" normalizeH="0" baseline="0" noProof="0">
                      <a:ln>
                        <a:noFill/>
                      </a:ln>
                      <a:solidFill>
                        <a:schemeClr val="tx2"/>
                      </a:solidFill>
                      <a:effectLst/>
                      <a:uLnTx/>
                      <a:uFillTx/>
                      <a:latin typeface="Segoe UI"/>
                    </a:rPr>
                  </a:br>
                  <a:r>
                    <a:rPr kumimoji="0" lang="en-US" sz="1027" b="0" i="0" u="none" strike="noStrike" kern="0" cap="none" spc="0" normalizeH="0" baseline="0" noProof="0">
                      <a:ln>
                        <a:noFill/>
                      </a:ln>
                      <a:solidFill>
                        <a:schemeClr val="tx2"/>
                      </a:solidFill>
                      <a:effectLst/>
                      <a:uLnTx/>
                      <a:uFillTx/>
                      <a:latin typeface="Segoe UI"/>
                    </a:rPr>
                    <a:t>Matrix</a:t>
                  </a:r>
                </a:p>
              </p:txBody>
            </p:sp>
          </p:grpSp>
          <p:grpSp>
            <p:nvGrpSpPr>
              <p:cNvPr id="147" name="Group 146"/>
              <p:cNvGrpSpPr/>
              <p:nvPr/>
            </p:nvGrpSpPr>
            <p:grpSpPr>
              <a:xfrm>
                <a:off x="10469918" y="1881049"/>
                <a:ext cx="1313292" cy="1211164"/>
                <a:chOff x="10403102" y="1769294"/>
                <a:chExt cx="1379734" cy="1272439"/>
              </a:xfrm>
            </p:grpSpPr>
            <p:pic>
              <p:nvPicPr>
                <p:cNvPr id="214" name="Picture 2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8619" y="1769294"/>
                  <a:ext cx="812737" cy="812735"/>
                </a:xfrm>
                <a:prstGeom prst="rect">
                  <a:avLst/>
                </a:prstGeom>
              </p:spPr>
            </p:pic>
            <p:sp>
              <p:nvSpPr>
                <p:cNvPr id="215" name="Rectangle 214"/>
                <p:cNvSpPr/>
                <p:nvPr/>
              </p:nvSpPr>
              <p:spPr>
                <a:xfrm>
                  <a:off x="10403102" y="2702921"/>
                  <a:ext cx="1379734" cy="338812"/>
                </a:xfrm>
                <a:prstGeom prst="rect">
                  <a:avLst/>
                </a:prstGeom>
              </p:spPr>
              <p:txBody>
                <a:bodyPr wrap="square" lIns="0" tIns="0" rIns="0" bIns="0" anchor="ctr">
                  <a:spAutoFit/>
                </a:bodyPr>
                <a:lstStyle/>
                <a:p>
                  <a:pPr algn="ctr" defTabSz="596803" fontAlgn="ctr">
                    <a:defRPr/>
                  </a:pPr>
                  <a:r>
                    <a:rPr lang="en-US" sz="1027" kern="0">
                      <a:solidFill>
                        <a:schemeClr val="tx2"/>
                      </a:solidFill>
                      <a:latin typeface="Segoe UI"/>
                    </a:rPr>
                    <a:t>Content Delivery and</a:t>
                  </a:r>
                  <a:br>
                    <a:rPr lang="en-US" sz="1027" kern="0">
                      <a:solidFill>
                        <a:schemeClr val="tx2"/>
                      </a:solidFill>
                      <a:latin typeface="Segoe UI"/>
                    </a:rPr>
                  </a:br>
                  <a:r>
                    <a:rPr lang="en-US" sz="1027" kern="0">
                      <a:solidFill>
                        <a:schemeClr val="tx2"/>
                      </a:solidFill>
                      <a:latin typeface="Segoe UI"/>
                    </a:rPr>
                    <a:t>Security Association *</a:t>
                  </a:r>
                </a:p>
              </p:txBody>
            </p:sp>
          </p:grpSp>
          <p:grpSp>
            <p:nvGrpSpPr>
              <p:cNvPr id="148" name="Group 147"/>
              <p:cNvGrpSpPr/>
              <p:nvPr/>
            </p:nvGrpSpPr>
            <p:grpSpPr>
              <a:xfrm>
                <a:off x="8818099" y="1966360"/>
                <a:ext cx="1239735" cy="1125854"/>
                <a:chOff x="8667714" y="1858920"/>
                <a:chExt cx="1302455" cy="1182813"/>
              </a:xfrm>
            </p:grpSpPr>
            <p:pic>
              <p:nvPicPr>
                <p:cNvPr id="212" name="Picture 2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6706" y="1858920"/>
                  <a:ext cx="1279507" cy="633482"/>
                </a:xfrm>
                <a:prstGeom prst="rect">
                  <a:avLst/>
                </a:prstGeom>
              </p:spPr>
            </p:pic>
            <p:sp>
              <p:nvSpPr>
                <p:cNvPr id="213" name="Rectangle 212"/>
                <p:cNvSpPr/>
                <p:nvPr/>
              </p:nvSpPr>
              <p:spPr>
                <a:xfrm>
                  <a:off x="8667714" y="2702921"/>
                  <a:ext cx="1302455" cy="338812"/>
                </a:xfrm>
                <a:prstGeom prst="rect">
                  <a:avLst/>
                </a:prstGeom>
              </p:spPr>
              <p:txBody>
                <a:bodyPr wrap="square" lIns="0" tIns="0" rIns="0" bIns="0" anchor="ctr">
                  <a:sp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Shared</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Assessments</a:t>
                  </a:r>
                </a:p>
              </p:txBody>
            </p:sp>
          </p:grpSp>
          <p:grpSp>
            <p:nvGrpSpPr>
              <p:cNvPr id="149" name="Group 148"/>
              <p:cNvGrpSpPr/>
              <p:nvPr/>
            </p:nvGrpSpPr>
            <p:grpSpPr>
              <a:xfrm>
                <a:off x="7595411" y="1908412"/>
                <a:ext cx="810605" cy="1183802"/>
                <a:chOff x="7383168" y="1798039"/>
                <a:chExt cx="851615" cy="1243693"/>
              </a:xfrm>
            </p:grpSpPr>
            <p:sp>
              <p:nvSpPr>
                <p:cNvPr id="210" name="Rectangle 209"/>
                <p:cNvSpPr/>
                <p:nvPr/>
              </p:nvSpPr>
              <p:spPr>
                <a:xfrm>
                  <a:off x="7383168" y="2702920"/>
                  <a:ext cx="829745" cy="338812"/>
                </a:xfrm>
                <a:prstGeom prst="rect">
                  <a:avLst/>
                </a:prstGeom>
              </p:spPr>
              <p:txBody>
                <a:bodyPr wrap="square" lIns="0" tIns="0" rIns="0" bIns="0" anchor="ctr">
                  <a:sp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SOC 1 Type 2</a:t>
                  </a:r>
                </a:p>
              </p:txBody>
            </p:sp>
            <p:pic>
              <p:nvPicPr>
                <p:cNvPr id="211" name="Picture 210"/>
                <p:cNvPicPr>
                  <a:picLocks noChangeAspect="1"/>
                </p:cNvPicPr>
                <p:nvPr/>
              </p:nvPicPr>
              <p:blipFill>
                <a:blip r:embed="rId5"/>
                <a:stretch>
                  <a:fillRect/>
                </a:stretch>
              </p:blipFill>
              <p:spPr>
                <a:xfrm>
                  <a:off x="7409822" y="1798039"/>
                  <a:ext cx="824961" cy="755244"/>
                </a:xfrm>
                <a:prstGeom prst="rect">
                  <a:avLst/>
                </a:prstGeom>
              </p:spPr>
            </p:pic>
          </p:grpSp>
        </p:grpSp>
        <p:sp>
          <p:nvSpPr>
            <p:cNvPr id="18" name="Rectangle 17"/>
            <p:cNvSpPr/>
            <p:nvPr/>
          </p:nvSpPr>
          <p:spPr bwMode="auto">
            <a:xfrm>
              <a:off x="692330" y="1402079"/>
              <a:ext cx="496389" cy="16132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89630" tIns="44814" rIns="89630" bIns="44814" numCol="1" spcCol="0" rtlCol="0" fromWordArt="0" anchor="ctr" anchorCtr="0" forceAA="0" compatLnSpc="1">
              <a:prstTxWarp prst="textNoShape">
                <a:avLst/>
              </a:prstTxWarp>
              <a:noAutofit/>
            </a:bodyPr>
            <a:lstStyle/>
            <a:p>
              <a:pPr marL="0" marR="0" lvl="0" indent="0" algn="ctr" defTabSz="913549"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chemeClr val="bg1"/>
                  </a:solidFill>
                  <a:effectLst/>
                  <a:uLnTx/>
                  <a:uFillTx/>
                  <a:latin typeface="Segoe UI Light"/>
                  <a:cs typeface="Segoe UI Semibold" panose="020B0702040204020203" pitchFamily="34" charset="0"/>
                </a:rPr>
                <a:t>Worldwide</a:t>
              </a:r>
            </a:p>
          </p:txBody>
        </p:sp>
      </p:grpSp>
      <p:grpSp>
        <p:nvGrpSpPr>
          <p:cNvPr id="8" name="Group 7"/>
          <p:cNvGrpSpPr/>
          <p:nvPr/>
        </p:nvGrpSpPr>
        <p:grpSpPr>
          <a:xfrm>
            <a:off x="568832" y="3281419"/>
            <a:ext cx="11054338" cy="1581328"/>
            <a:chOff x="580238" y="3139450"/>
            <a:chExt cx="11276000" cy="1613037"/>
          </a:xfrm>
        </p:grpSpPr>
        <p:sp>
          <p:nvSpPr>
            <p:cNvPr id="229" name="Trapezoid 228"/>
            <p:cNvSpPr/>
            <p:nvPr/>
          </p:nvSpPr>
          <p:spPr bwMode="auto">
            <a:xfrm rot="5400000" flipH="1">
              <a:off x="434461" y="3898150"/>
              <a:ext cx="1609308" cy="99366"/>
            </a:xfrm>
            <a:prstGeom prst="trapezoid">
              <a:avLst>
                <a:gd name="adj" fmla="val 85701"/>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30" name="Rectangle 229"/>
            <p:cNvSpPr/>
            <p:nvPr/>
          </p:nvSpPr>
          <p:spPr bwMode="auto">
            <a:xfrm>
              <a:off x="580238" y="3231455"/>
              <a:ext cx="11276000" cy="1429027"/>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solidFill>
                  <a:schemeClr val="tx2"/>
                </a:solidFill>
                <a:effectLst/>
                <a:uLnTx/>
                <a:uFillTx/>
                <a:ea typeface="Segoe UI" pitchFamily="34" charset="0"/>
                <a:cs typeface="Segoe UI" pitchFamily="34" charset="0"/>
              </a:endParaRPr>
            </a:p>
          </p:txBody>
        </p:sp>
        <p:sp>
          <p:nvSpPr>
            <p:cNvPr id="232" name="Rectangle 231"/>
            <p:cNvSpPr/>
            <p:nvPr/>
          </p:nvSpPr>
          <p:spPr bwMode="auto">
            <a:xfrm>
              <a:off x="693114" y="3139450"/>
              <a:ext cx="496319" cy="1613036"/>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89630" tIns="44814" rIns="89630" bIns="44814" numCol="1" spcCol="0" rtlCol="0" fromWordArt="0" anchor="ctr" anchorCtr="0" forceAA="0" compatLnSpc="1">
              <a:prstTxWarp prst="textNoShape">
                <a:avLst/>
              </a:prstTxWarp>
              <a:noAutofit/>
            </a:bodyPr>
            <a:lstStyle/>
            <a:p>
              <a:pPr marL="0" marR="0" lvl="0" indent="0" algn="ctr" defTabSz="913549"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chemeClr val="bg1"/>
                  </a:solidFill>
                  <a:effectLst/>
                  <a:uLnTx/>
                  <a:uFillTx/>
                  <a:latin typeface="Segoe UI Light"/>
                  <a:cs typeface="Segoe UI Semibold" panose="020B0702040204020203" pitchFamily="34" charset="0"/>
                </a:rPr>
                <a:t>National</a:t>
              </a:r>
            </a:p>
          </p:txBody>
        </p:sp>
        <p:sp>
          <p:nvSpPr>
            <p:cNvPr id="192" name="Rectangle 191"/>
            <p:cNvSpPr/>
            <p:nvPr/>
          </p:nvSpPr>
          <p:spPr>
            <a:xfrm>
              <a:off x="2320027" y="4240382"/>
              <a:ext cx="1104323" cy="257678"/>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European Union</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Model Clauses</a:t>
              </a:r>
            </a:p>
          </p:txBody>
        </p:sp>
        <p:pic>
          <p:nvPicPr>
            <p:cNvPr id="193" name="Picture 19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685" y="3494316"/>
              <a:ext cx="815006" cy="567144"/>
            </a:xfrm>
            <a:prstGeom prst="rect">
              <a:avLst/>
            </a:prstGeom>
          </p:spPr>
        </p:pic>
        <p:sp>
          <p:nvSpPr>
            <p:cNvPr id="206" name="Rectangle 205"/>
            <p:cNvSpPr/>
            <p:nvPr/>
          </p:nvSpPr>
          <p:spPr>
            <a:xfrm>
              <a:off x="6539352" y="4240382"/>
              <a:ext cx="1253778" cy="257678"/>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Singapore</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MTCS Level 3 </a:t>
              </a:r>
            </a:p>
          </p:txBody>
        </p:sp>
        <p:pic>
          <p:nvPicPr>
            <p:cNvPr id="207" name="Picture 20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5971" y="3542275"/>
              <a:ext cx="1140540" cy="373269"/>
            </a:xfrm>
            <a:prstGeom prst="rect">
              <a:avLst/>
            </a:prstGeom>
          </p:spPr>
        </p:pic>
        <p:sp>
          <p:nvSpPr>
            <p:cNvPr id="202" name="Rectangle 201"/>
            <p:cNvSpPr/>
            <p:nvPr/>
          </p:nvSpPr>
          <p:spPr>
            <a:xfrm>
              <a:off x="8658514" y="4240382"/>
              <a:ext cx="1175733" cy="257678"/>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 New Zealand </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GCIO</a:t>
              </a:r>
            </a:p>
          </p:txBody>
        </p:sp>
        <p:pic>
          <p:nvPicPr>
            <p:cNvPr id="203" name="Picture 202" descr="http://ts1.mm.bing.net/th?&amp;id=HN.607999990459468225&amp;w=300&amp;h=300&amp;c=0&amp;pid=1.9&amp;rs=0&amp;p=0"/>
            <p:cNvPicPr/>
            <p:nvPr/>
          </p:nvPicPr>
          <p:blipFill>
            <a:blip r:embed="rId12" cstate="print">
              <a:extLst>
                <a:ext uri="{28A0092B-C50C-407E-A947-70E740481C1C}">
                  <a14:useLocalDpi xmlns:a14="http://schemas.microsoft.com/office/drawing/2010/main" val="0"/>
                </a:ext>
              </a:extLst>
            </a:blip>
            <a:stretch>
              <a:fillRect/>
            </a:stretch>
          </p:blipFill>
          <p:spPr bwMode="auto">
            <a:xfrm>
              <a:off x="8973125" y="3445494"/>
              <a:ext cx="546511" cy="526994"/>
            </a:xfrm>
            <a:prstGeom prst="rect">
              <a:avLst/>
            </a:prstGeom>
          </p:spPr>
        </p:pic>
        <p:sp>
          <p:nvSpPr>
            <p:cNvPr id="200" name="Rectangle 199"/>
            <p:cNvSpPr/>
            <p:nvPr/>
          </p:nvSpPr>
          <p:spPr>
            <a:xfrm>
              <a:off x="7765852" y="4240382"/>
              <a:ext cx="1106593" cy="257679"/>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Australian Signals </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Directorate</a:t>
              </a:r>
            </a:p>
          </p:txBody>
        </p:sp>
        <p:pic>
          <p:nvPicPr>
            <p:cNvPr id="201" name="Picture 200" descr="IRAP logo">
              <a:hlinkClick r:id="rId13"/>
            </p:cNvPr>
            <p:cNvPicPr/>
            <p:nvPr/>
          </p:nvPicPr>
          <p:blipFill>
            <a:blip r:embed="rId14">
              <a:extLst>
                <a:ext uri="{28A0092B-C50C-407E-A947-70E740481C1C}">
                  <a14:useLocalDpi xmlns:a14="http://schemas.microsoft.com/office/drawing/2010/main" val="0"/>
                </a:ext>
              </a:extLst>
            </a:blip>
            <a:stretch>
              <a:fillRect/>
            </a:stretch>
          </p:blipFill>
          <p:spPr bwMode="auto">
            <a:xfrm>
              <a:off x="7942018" y="3402534"/>
              <a:ext cx="754262" cy="586347"/>
            </a:xfrm>
            <a:prstGeom prst="rect">
              <a:avLst/>
            </a:prstGeom>
          </p:spPr>
        </p:pic>
        <p:sp>
          <p:nvSpPr>
            <p:cNvPr id="198" name="Rectangle 197"/>
            <p:cNvSpPr/>
            <p:nvPr/>
          </p:nvSpPr>
          <p:spPr>
            <a:xfrm>
              <a:off x="9689245" y="4248249"/>
              <a:ext cx="926782" cy="249812"/>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Japan</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Financial Services</a:t>
              </a:r>
            </a:p>
          </p:txBody>
        </p:sp>
        <p:pic>
          <p:nvPicPr>
            <p:cNvPr id="199" name="Picture 198" descr="FISC : The Center for Financial Industry Infomation System">
              <a:hlinkClick r:id="rId15" tooltip="&quot;FISC HOME&quot;"/>
            </p:cNvPr>
            <p:cNvPicPr/>
            <p:nvPr/>
          </p:nvPicPr>
          <p:blipFill rotWithShape="1">
            <a:blip r:embed="rId16" cstate="print">
              <a:extLst>
                <a:ext uri="{28A0092B-C50C-407E-A947-70E740481C1C}">
                  <a14:useLocalDpi xmlns:a14="http://schemas.microsoft.com/office/drawing/2010/main" val="0"/>
                </a:ext>
              </a:extLst>
            </a:blip>
            <a:srcRect/>
            <a:stretch/>
          </p:blipFill>
          <p:spPr bwMode="auto">
            <a:xfrm>
              <a:off x="9701789" y="3429979"/>
              <a:ext cx="914237" cy="477283"/>
            </a:xfrm>
            <a:prstGeom prst="rect">
              <a:avLst/>
            </a:prstGeom>
          </p:spPr>
        </p:pic>
        <p:sp>
          <p:nvSpPr>
            <p:cNvPr id="196" name="Rectangle 195"/>
            <p:cNvSpPr/>
            <p:nvPr/>
          </p:nvSpPr>
          <p:spPr>
            <a:xfrm>
              <a:off x="5674773" y="4240382"/>
              <a:ext cx="773165" cy="257678"/>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lang="en-US" sz="1027" kern="0">
                  <a:solidFill>
                    <a:schemeClr val="tx2"/>
                  </a:solidFill>
                  <a:latin typeface="Segoe UI"/>
                </a:rPr>
                <a:t>Spain ENS</a:t>
              </a:r>
            </a:p>
          </p:txBody>
        </p:sp>
        <p:pic>
          <p:nvPicPr>
            <p:cNvPr id="197" name="Picture 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670734" y="3369180"/>
              <a:ext cx="781239" cy="7404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Rectangle 189"/>
            <p:cNvSpPr/>
            <p:nvPr/>
          </p:nvSpPr>
          <p:spPr>
            <a:xfrm>
              <a:off x="3639730" y="4240382"/>
              <a:ext cx="513691" cy="257678"/>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ENISA</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IAF</a:t>
              </a:r>
            </a:p>
          </p:txBody>
        </p:sp>
        <p:pic>
          <p:nvPicPr>
            <p:cNvPr id="191" name="Picture 19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09720" y="3369177"/>
              <a:ext cx="773710" cy="730383"/>
            </a:xfrm>
            <a:prstGeom prst="rect">
              <a:avLst/>
            </a:prstGeom>
          </p:spPr>
        </p:pic>
        <p:pic>
          <p:nvPicPr>
            <p:cNvPr id="188" name="Picture 28"/>
            <p:cNvPicPr>
              <a:picLocks noChangeAspect="1"/>
            </p:cNvPicPr>
            <p:nvPr/>
          </p:nvPicPr>
          <p:blipFill rotWithShape="1">
            <a:blip r:embed="rId19" cstate="print">
              <a:extLst>
                <a:ext uri="{28A0092B-C50C-407E-A947-70E740481C1C}">
                  <a14:useLocalDpi xmlns:a14="http://schemas.microsoft.com/office/drawing/2010/main" val="0"/>
                </a:ext>
              </a:extLst>
            </a:blip>
            <a:srcRect l="19912" r="16881" b="43417"/>
            <a:stretch/>
          </p:blipFill>
          <p:spPr>
            <a:xfrm>
              <a:off x="1515086" y="3303474"/>
              <a:ext cx="835749" cy="727618"/>
            </a:xfrm>
            <a:prstGeom prst="rect">
              <a:avLst/>
            </a:prstGeom>
          </p:spPr>
        </p:pic>
        <p:sp>
          <p:nvSpPr>
            <p:cNvPr id="189" name="Rectangle 188"/>
            <p:cNvSpPr/>
            <p:nvPr/>
          </p:nvSpPr>
          <p:spPr>
            <a:xfrm>
              <a:off x="1505245" y="4242520"/>
              <a:ext cx="855430" cy="253403"/>
            </a:xfrm>
            <a:prstGeom prst="rect">
              <a:avLst/>
            </a:prstGeom>
          </p:spPr>
          <p:txBody>
            <a:bodyPr wrap="square" lIns="0" tIns="0" rIns="0" bIns="0">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HIPAA / HITECH</a:t>
              </a:r>
            </a:p>
          </p:txBody>
        </p:sp>
      </p:grpSp>
      <p:grpSp>
        <p:nvGrpSpPr>
          <p:cNvPr id="22" name="Group 21"/>
          <p:cNvGrpSpPr/>
          <p:nvPr/>
        </p:nvGrpSpPr>
        <p:grpSpPr>
          <a:xfrm>
            <a:off x="568832" y="4984346"/>
            <a:ext cx="11054338" cy="1581328"/>
            <a:chOff x="580238" y="4876524"/>
            <a:chExt cx="11276000" cy="1613037"/>
          </a:xfrm>
        </p:grpSpPr>
        <p:sp>
          <p:nvSpPr>
            <p:cNvPr id="258" name="Trapezoid 257"/>
            <p:cNvSpPr/>
            <p:nvPr/>
          </p:nvSpPr>
          <p:spPr bwMode="auto">
            <a:xfrm rot="5400000" flipH="1">
              <a:off x="434461" y="5635224"/>
              <a:ext cx="1609308" cy="99366"/>
            </a:xfrm>
            <a:prstGeom prst="trapezoid">
              <a:avLst>
                <a:gd name="adj" fmla="val 85701"/>
              </a:avLst>
            </a:prstGeom>
            <a:solidFill>
              <a:srgbClr val="00172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59" name="Rectangle 258"/>
            <p:cNvSpPr/>
            <p:nvPr/>
          </p:nvSpPr>
          <p:spPr bwMode="auto">
            <a:xfrm>
              <a:off x="580238" y="4968529"/>
              <a:ext cx="11276000" cy="1429027"/>
            </a:xfrm>
            <a:prstGeom prst="rect">
              <a:avLst/>
            </a:prstGeom>
            <a:solidFill>
              <a:schemeClr val="bg1"/>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61" name="Rectangle 260"/>
            <p:cNvSpPr/>
            <p:nvPr/>
          </p:nvSpPr>
          <p:spPr bwMode="auto">
            <a:xfrm>
              <a:off x="693114" y="4876524"/>
              <a:ext cx="496319" cy="1613036"/>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89630" tIns="44814" rIns="89630" bIns="44814" numCol="1" spcCol="0" rtlCol="0" fromWordArt="0" anchor="ctr" anchorCtr="0" forceAA="0" compatLnSpc="1">
              <a:prstTxWarp prst="textNoShape">
                <a:avLst/>
              </a:prstTxWarp>
              <a:noAutofit/>
            </a:bodyPr>
            <a:lstStyle/>
            <a:p>
              <a:pPr marL="0" marR="0" lvl="0" indent="0" algn="ctr" defTabSz="913549" eaLnBrk="1" fontAlgn="auto" latinLnBrk="0" hangingPunct="1">
                <a:lnSpc>
                  <a:spcPct val="100000"/>
                </a:lnSpc>
                <a:spcBef>
                  <a:spcPts val="0"/>
                </a:spcBef>
                <a:spcAft>
                  <a:spcPts val="0"/>
                </a:spcAft>
                <a:buClrTx/>
                <a:buSzTx/>
                <a:buFontTx/>
                <a:buNone/>
                <a:tabLst/>
                <a:defRPr/>
              </a:pPr>
              <a:r>
                <a:rPr kumimoji="0" lang="en-US" sz="1961" b="0" i="0" u="none" strike="noStrike" kern="0" cap="none" spc="0" normalizeH="0" baseline="0" noProof="0">
                  <a:ln>
                    <a:noFill/>
                  </a:ln>
                  <a:solidFill>
                    <a:schemeClr val="bg1"/>
                  </a:solidFill>
                  <a:effectLst/>
                  <a:uLnTx/>
                  <a:uFillTx/>
                  <a:latin typeface="Segoe UI Light"/>
                  <a:cs typeface="Segoe UI Semibold" panose="020B0702040204020203" pitchFamily="34" charset="0"/>
                </a:rPr>
                <a:t>Government</a:t>
              </a:r>
            </a:p>
          </p:txBody>
        </p:sp>
        <p:grpSp>
          <p:nvGrpSpPr>
            <p:cNvPr id="15" name="Group 14"/>
            <p:cNvGrpSpPr/>
            <p:nvPr/>
          </p:nvGrpSpPr>
          <p:grpSpPr>
            <a:xfrm>
              <a:off x="4672611" y="5204859"/>
              <a:ext cx="888117" cy="1095699"/>
              <a:chOff x="4272919" y="5204859"/>
              <a:chExt cx="888117" cy="1095699"/>
            </a:xfrm>
          </p:grpSpPr>
          <p:sp>
            <p:nvSpPr>
              <p:cNvPr id="186" name="Rectangle 185"/>
              <p:cNvSpPr/>
              <p:nvPr/>
            </p:nvSpPr>
            <p:spPr>
              <a:xfrm>
                <a:off x="4272919" y="5991150"/>
                <a:ext cx="888117"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FIPS 140-2</a:t>
                </a:r>
              </a:p>
            </p:txBody>
          </p:sp>
          <p:pic>
            <p:nvPicPr>
              <p:cNvPr id="187" name="Picture 18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18365" y="5204859"/>
                <a:ext cx="597224" cy="597226"/>
              </a:xfrm>
              <a:prstGeom prst="rect">
                <a:avLst/>
              </a:prstGeom>
            </p:spPr>
          </p:pic>
        </p:grpSp>
        <p:grpSp>
          <p:nvGrpSpPr>
            <p:cNvPr id="9" name="Group 8"/>
            <p:cNvGrpSpPr/>
            <p:nvPr/>
          </p:nvGrpSpPr>
          <p:grpSpPr>
            <a:xfrm>
              <a:off x="7594979" y="5194585"/>
              <a:ext cx="1005434" cy="1105973"/>
              <a:chOff x="7292398" y="5194585"/>
              <a:chExt cx="1005434" cy="1105973"/>
            </a:xfrm>
          </p:grpSpPr>
          <p:pic>
            <p:nvPicPr>
              <p:cNvPr id="184" name="Picture 18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94925" y="5194585"/>
                <a:ext cx="600380" cy="600380"/>
              </a:xfrm>
              <a:prstGeom prst="rect">
                <a:avLst/>
              </a:prstGeom>
            </p:spPr>
          </p:pic>
          <p:sp>
            <p:nvSpPr>
              <p:cNvPr id="185" name="Rectangle 184"/>
              <p:cNvSpPr/>
              <p:nvPr/>
            </p:nvSpPr>
            <p:spPr>
              <a:xfrm>
                <a:off x="7292398" y="5991150"/>
                <a:ext cx="1005434"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DISA Level 2</a:t>
                </a:r>
              </a:p>
            </p:txBody>
          </p:sp>
        </p:grpSp>
        <p:grpSp>
          <p:nvGrpSpPr>
            <p:cNvPr id="13" name="Group 12"/>
            <p:cNvGrpSpPr/>
            <p:nvPr/>
          </p:nvGrpSpPr>
          <p:grpSpPr>
            <a:xfrm>
              <a:off x="6651044" y="5201923"/>
              <a:ext cx="829531" cy="1098635"/>
              <a:chOff x="6403970" y="5201923"/>
              <a:chExt cx="829531" cy="1098635"/>
            </a:xfrm>
          </p:grpSpPr>
          <p:sp>
            <p:nvSpPr>
              <p:cNvPr id="182" name="Rectangle 181"/>
              <p:cNvSpPr/>
              <p:nvPr/>
            </p:nvSpPr>
            <p:spPr>
              <a:xfrm>
                <a:off x="6403970" y="5991150"/>
                <a:ext cx="829531"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FERPA</a:t>
                </a:r>
              </a:p>
            </p:txBody>
          </p:sp>
          <p:pic>
            <p:nvPicPr>
              <p:cNvPr id="183" name="Picture 18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18546" y="5201923"/>
                <a:ext cx="600380" cy="600382"/>
              </a:xfrm>
              <a:prstGeom prst="rect">
                <a:avLst/>
              </a:prstGeom>
            </p:spPr>
          </p:pic>
        </p:grpSp>
        <p:grpSp>
          <p:nvGrpSpPr>
            <p:cNvPr id="16" name="Group 15"/>
            <p:cNvGrpSpPr/>
            <p:nvPr/>
          </p:nvGrpSpPr>
          <p:grpSpPr>
            <a:xfrm>
              <a:off x="3496763" y="5185868"/>
              <a:ext cx="1061444" cy="1114690"/>
              <a:chOff x="3257085" y="5185868"/>
              <a:chExt cx="1061444" cy="1114690"/>
            </a:xfrm>
          </p:grpSpPr>
          <p:sp>
            <p:nvSpPr>
              <p:cNvPr id="180" name="Rectangle 179"/>
              <p:cNvSpPr/>
              <p:nvPr/>
            </p:nvSpPr>
            <p:spPr>
              <a:xfrm>
                <a:off x="3257085" y="5991150"/>
                <a:ext cx="1061444"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FedRAMP </a:t>
                </a:r>
                <a:br>
                  <a:rPr kumimoji="0" lang="en-US" sz="1027" b="0" i="0" u="none" strike="noStrike" kern="0" cap="none" spc="0" normalizeH="0" baseline="0" noProof="0">
                    <a:ln>
                      <a:noFill/>
                    </a:ln>
                    <a:solidFill>
                      <a:schemeClr val="tx2"/>
                    </a:solidFill>
                    <a:effectLst/>
                    <a:uLnTx/>
                    <a:uFillTx/>
                    <a:latin typeface="Segoe UI"/>
                  </a:rPr>
                </a:br>
                <a:r>
                  <a:rPr kumimoji="0" lang="en-US" sz="1027" b="0" i="0" u="none" strike="noStrike" kern="0" cap="none" spc="0" normalizeH="0" baseline="0" noProof="0">
                    <a:ln>
                      <a:noFill/>
                    </a:ln>
                    <a:solidFill>
                      <a:schemeClr val="tx2"/>
                    </a:solidFill>
                    <a:effectLst/>
                    <a:uLnTx/>
                    <a:uFillTx/>
                    <a:latin typeface="Segoe UI"/>
                  </a:rPr>
                  <a:t>JAB P-ATO</a:t>
                </a:r>
              </a:p>
            </p:txBody>
          </p:sp>
          <p:pic>
            <p:nvPicPr>
              <p:cNvPr id="181" name="Picture 180"/>
              <p:cNvPicPr>
                <a:picLocks noChangeAspect="1"/>
              </p:cNvPicPr>
              <p:nvPr/>
            </p:nvPicPr>
            <p:blipFill rotWithShape="1">
              <a:blip r:embed="rId23" cstate="print">
                <a:extLst>
                  <a:ext uri="{28A0092B-C50C-407E-A947-70E740481C1C}">
                    <a14:useLocalDpi xmlns:a14="http://schemas.microsoft.com/office/drawing/2010/main" val="0"/>
                  </a:ext>
                </a:extLst>
              </a:blip>
              <a:stretch/>
            </p:blipFill>
            <p:spPr>
              <a:xfrm>
                <a:off x="3341438" y="5185868"/>
                <a:ext cx="892738" cy="609030"/>
              </a:xfrm>
              <a:prstGeom prst="rect">
                <a:avLst/>
              </a:prstGeom>
            </p:spPr>
          </p:pic>
        </p:grpSp>
        <p:grpSp>
          <p:nvGrpSpPr>
            <p:cNvPr id="12" name="Group 11"/>
            <p:cNvGrpSpPr/>
            <p:nvPr/>
          </p:nvGrpSpPr>
          <p:grpSpPr>
            <a:xfrm>
              <a:off x="10301559" y="5222698"/>
              <a:ext cx="674099" cy="1077860"/>
              <a:chOff x="10301559" y="5222698"/>
              <a:chExt cx="674099" cy="1077860"/>
            </a:xfrm>
          </p:grpSpPr>
          <p:pic>
            <p:nvPicPr>
              <p:cNvPr id="178" name="Picture 17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31426" y="5222698"/>
                <a:ext cx="614366" cy="582312"/>
              </a:xfrm>
              <a:prstGeom prst="rect">
                <a:avLst/>
              </a:prstGeom>
            </p:spPr>
          </p:pic>
          <p:sp>
            <p:nvSpPr>
              <p:cNvPr id="179" name="Rectangle 178"/>
              <p:cNvSpPr/>
              <p:nvPr/>
            </p:nvSpPr>
            <p:spPr>
              <a:xfrm>
                <a:off x="10301559" y="5991150"/>
                <a:ext cx="674099" cy="309408"/>
              </a:xfrm>
              <a:prstGeom prst="rect">
                <a:avLst/>
              </a:prstGeom>
            </p:spPr>
            <p:txBody>
              <a:bodyPr wrap="square" lIns="0" tIns="0" rIns="0" bIns="0" anchor="t">
                <a:noAutofit/>
              </a:bodyPr>
              <a:lstStyle/>
              <a:p>
                <a:pPr algn="ctr" defTabSz="596803" fontAlgn="ctr">
                  <a:defRPr/>
                </a:pPr>
                <a:r>
                  <a:rPr lang="en-US" sz="1027" kern="0">
                    <a:solidFill>
                      <a:schemeClr val="tx2"/>
                    </a:solidFill>
                    <a:latin typeface="Segoe UI"/>
                  </a:rPr>
                  <a:t>FISMA</a:t>
                </a:r>
              </a:p>
            </p:txBody>
          </p:sp>
        </p:grpSp>
        <p:grpSp>
          <p:nvGrpSpPr>
            <p:cNvPr id="10" name="Group 9"/>
            <p:cNvGrpSpPr/>
            <p:nvPr/>
          </p:nvGrpSpPr>
          <p:grpSpPr>
            <a:xfrm>
              <a:off x="8709792" y="5228556"/>
              <a:ext cx="605940" cy="1072002"/>
              <a:chOff x="8631549" y="5228556"/>
              <a:chExt cx="605940" cy="1072002"/>
            </a:xfrm>
          </p:grpSpPr>
          <p:pic>
            <p:nvPicPr>
              <p:cNvPr id="176" name="Picture 3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631549" y="5228556"/>
                <a:ext cx="605940" cy="600380"/>
              </a:xfrm>
              <a:prstGeom prst="rect">
                <a:avLst/>
              </a:prstGeom>
            </p:spPr>
          </p:pic>
          <p:sp>
            <p:nvSpPr>
              <p:cNvPr id="177" name="Rectangle 176"/>
              <p:cNvSpPr/>
              <p:nvPr/>
            </p:nvSpPr>
            <p:spPr>
              <a:xfrm>
                <a:off x="8703208" y="5991150"/>
                <a:ext cx="462619"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CJIS</a:t>
                </a:r>
              </a:p>
            </p:txBody>
          </p:sp>
        </p:grpSp>
        <p:grpSp>
          <p:nvGrpSpPr>
            <p:cNvPr id="14" name="Group 13"/>
            <p:cNvGrpSpPr/>
            <p:nvPr/>
          </p:nvGrpSpPr>
          <p:grpSpPr>
            <a:xfrm>
              <a:off x="5675132" y="5286457"/>
              <a:ext cx="861508" cy="1014101"/>
              <a:chOff x="5345165" y="5286457"/>
              <a:chExt cx="861508" cy="1014101"/>
            </a:xfrm>
          </p:grpSpPr>
          <p:pic>
            <p:nvPicPr>
              <p:cNvPr id="174" name="Picture 1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345165" y="5286457"/>
                <a:ext cx="861508" cy="347476"/>
              </a:xfrm>
              <a:prstGeom prst="rect">
                <a:avLst/>
              </a:prstGeom>
            </p:spPr>
          </p:pic>
          <p:sp>
            <p:nvSpPr>
              <p:cNvPr id="175" name="Rectangle 174"/>
              <p:cNvSpPr/>
              <p:nvPr/>
            </p:nvSpPr>
            <p:spPr>
              <a:xfrm>
                <a:off x="5447428" y="5991150"/>
                <a:ext cx="656982"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21 CFR</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Part 11</a:t>
                </a:r>
              </a:p>
            </p:txBody>
          </p:sp>
        </p:grpSp>
        <p:grpSp>
          <p:nvGrpSpPr>
            <p:cNvPr id="11" name="Group 10"/>
            <p:cNvGrpSpPr/>
            <p:nvPr/>
          </p:nvGrpSpPr>
          <p:grpSpPr>
            <a:xfrm>
              <a:off x="9425111" y="5221988"/>
              <a:ext cx="762044" cy="1078570"/>
              <a:chOff x="9360199" y="5221988"/>
              <a:chExt cx="762044" cy="1078570"/>
            </a:xfrm>
          </p:grpSpPr>
          <p:pic>
            <p:nvPicPr>
              <p:cNvPr id="172" name="Picture 171" descr="http://1.bp.blogspot.com/-zsub2Ach6i8/T3qyuPps54I/AAAAAAAAAVY/2DAjv_gntto/s1600/irs-logo.jpeg.png"/>
              <p:cNvPicPr/>
              <p:nvPr/>
            </p:nvPicPr>
            <p:blipFill>
              <a:blip r:embed="rId27" cstate="print">
                <a:extLst>
                  <a:ext uri="{28A0092B-C50C-407E-A947-70E740481C1C}">
                    <a14:useLocalDpi xmlns:a14="http://schemas.microsoft.com/office/drawing/2010/main" val="0"/>
                  </a:ext>
                </a:extLst>
              </a:blip>
              <a:stretch>
                <a:fillRect/>
              </a:stretch>
            </p:blipFill>
            <p:spPr bwMode="auto">
              <a:xfrm>
                <a:off x="9441031" y="5221988"/>
                <a:ext cx="600380" cy="600380"/>
              </a:xfrm>
              <a:prstGeom prst="rect">
                <a:avLst/>
              </a:prstGeom>
            </p:spPr>
          </p:pic>
          <p:sp>
            <p:nvSpPr>
              <p:cNvPr id="173" name="Rectangle 172"/>
              <p:cNvSpPr/>
              <p:nvPr/>
            </p:nvSpPr>
            <p:spPr>
              <a:xfrm>
                <a:off x="9360199" y="5991150"/>
                <a:ext cx="762044"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IRS 1075</a:t>
                </a:r>
              </a:p>
            </p:txBody>
          </p:sp>
        </p:grpSp>
        <p:grpSp>
          <p:nvGrpSpPr>
            <p:cNvPr id="21" name="Group 20"/>
            <p:cNvGrpSpPr/>
            <p:nvPr/>
          </p:nvGrpSpPr>
          <p:grpSpPr>
            <a:xfrm>
              <a:off x="1335083" y="5150246"/>
              <a:ext cx="812448" cy="1150312"/>
              <a:chOff x="1335083" y="5150246"/>
              <a:chExt cx="812448" cy="1150312"/>
            </a:xfrm>
          </p:grpSpPr>
          <p:pic>
            <p:nvPicPr>
              <p:cNvPr id="170" name="Picture 6" descr="image007"/>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1428451" y="5150246"/>
                <a:ext cx="625712" cy="6257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Rectangle 170"/>
              <p:cNvSpPr/>
              <p:nvPr/>
            </p:nvSpPr>
            <p:spPr>
              <a:xfrm>
                <a:off x="1335083" y="5991150"/>
                <a:ext cx="812448" cy="30940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Section 508 VPAT</a:t>
                </a:r>
              </a:p>
            </p:txBody>
          </p:sp>
        </p:grpSp>
        <p:grpSp>
          <p:nvGrpSpPr>
            <p:cNvPr id="17" name="Group 16"/>
            <p:cNvGrpSpPr/>
            <p:nvPr/>
          </p:nvGrpSpPr>
          <p:grpSpPr>
            <a:xfrm>
              <a:off x="2261935" y="5194303"/>
              <a:ext cx="1120424" cy="1109337"/>
              <a:chOff x="2156103" y="5194303"/>
              <a:chExt cx="1120424" cy="1109337"/>
            </a:xfrm>
          </p:grpSpPr>
          <p:sp>
            <p:nvSpPr>
              <p:cNvPr id="194" name="Rectangle 193"/>
              <p:cNvSpPr/>
              <p:nvPr/>
            </p:nvSpPr>
            <p:spPr>
              <a:xfrm>
                <a:off x="2156103" y="5989012"/>
                <a:ext cx="1120424" cy="314628"/>
              </a:xfrm>
              <a:prstGeom prst="rect">
                <a:avLst/>
              </a:prstGeom>
            </p:spPr>
            <p:txBody>
              <a:bodyPr wrap="square" lIns="0" tIns="0" rIns="0" bIns="0" anchor="t">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United Kingdom </a:t>
                </a:r>
              </a:p>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G-Cloud</a:t>
                </a:r>
              </a:p>
            </p:txBody>
          </p:sp>
          <p:pic>
            <p:nvPicPr>
              <p:cNvPr id="195" name="Picture 19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15110" y="5194303"/>
                <a:ext cx="602410" cy="602412"/>
              </a:xfrm>
              <a:prstGeom prst="rect">
                <a:avLst/>
              </a:prstGeom>
            </p:spPr>
          </p:pic>
        </p:grpSp>
      </p:grpSp>
      <p:sp>
        <p:nvSpPr>
          <p:cNvPr id="96" name="Rectangle 95"/>
          <p:cNvSpPr/>
          <p:nvPr/>
        </p:nvSpPr>
        <p:spPr bwMode="auto">
          <a:xfrm>
            <a:off x="867" y="1467320"/>
            <a:ext cx="567966" cy="51654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 name="TextBox 4"/>
          <p:cNvSpPr txBox="1"/>
          <p:nvPr/>
        </p:nvSpPr>
        <p:spPr>
          <a:xfrm>
            <a:off x="10295162" y="1338014"/>
            <a:ext cx="1576614" cy="4616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a:ln>
                  <a:noFill/>
                </a:ln>
                <a:gradFill>
                  <a:gsLst>
                    <a:gs pos="2917">
                      <a:schemeClr val="tx1"/>
                    </a:gs>
                    <a:gs pos="30000">
                      <a:schemeClr val="tx1"/>
                    </a:gs>
                  </a:gsLst>
                  <a:lin ang="5400000" scaled="0"/>
                </a:gradFill>
                <a:effectLst/>
                <a:uLnTx/>
                <a:uFillTx/>
              </a:rPr>
              <a:t>September 2016</a:t>
            </a:r>
          </a:p>
        </p:txBody>
      </p:sp>
      <p:sp>
        <p:nvSpPr>
          <p:cNvPr id="95"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400" b="0"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INDUSTRY’S LARGEST </a:t>
            </a:r>
            <a:r>
              <a:rPr kumimoji="0" lang="en-US" sz="2400" b="1"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COMPLIANCE PORTFOLIO</a:t>
            </a:r>
            <a:endParaRPr kumimoji="0" lang="en-US" sz="2400" b="1" i="0" u="none" strike="noStrike" kern="0" cap="none" spc="120" normalizeH="0" baseline="0" noProof="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endParaRPr>
          </a:p>
        </p:txBody>
      </p:sp>
      <p:pic>
        <p:nvPicPr>
          <p:cNvPr id="2" name="Picture 1"/>
          <p:cNvPicPr>
            <a:picLocks noChangeAspect="1"/>
          </p:cNvPicPr>
          <p:nvPr/>
        </p:nvPicPr>
        <p:blipFill rotWithShape="1">
          <a:blip r:embed="rId30"/>
          <a:srcRect t="17621" b="36782"/>
          <a:stretch/>
        </p:blipFill>
        <p:spPr>
          <a:xfrm>
            <a:off x="4335729" y="3676325"/>
            <a:ext cx="1065510" cy="460498"/>
          </a:xfrm>
          <a:prstGeom prst="rect">
            <a:avLst/>
          </a:prstGeom>
        </p:spPr>
      </p:pic>
      <p:sp>
        <p:nvSpPr>
          <p:cNvPr id="97" name="Rectangle 96"/>
          <p:cNvSpPr/>
          <p:nvPr/>
        </p:nvSpPr>
        <p:spPr>
          <a:xfrm>
            <a:off x="4253919" y="4296203"/>
            <a:ext cx="1229131" cy="252613"/>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27" b="0" i="0" u="none" strike="noStrike" kern="0" cap="none" spc="0" normalizeH="0" baseline="0" noProof="0">
                <a:ln>
                  <a:noFill/>
                </a:ln>
                <a:solidFill>
                  <a:schemeClr val="tx2"/>
                </a:solidFill>
                <a:effectLst/>
                <a:uLnTx/>
                <a:uFillTx/>
                <a:latin typeface="Segoe UI"/>
              </a:rPr>
              <a:t>EU-U.S. </a:t>
            </a:r>
            <a:br>
              <a:rPr kumimoji="0" lang="en-US" sz="1027" b="0" i="0" u="none" strike="noStrike" kern="0" cap="none" spc="0" normalizeH="0" baseline="0" noProof="0">
                <a:ln>
                  <a:noFill/>
                </a:ln>
                <a:solidFill>
                  <a:schemeClr val="tx2"/>
                </a:solidFill>
                <a:effectLst/>
                <a:uLnTx/>
                <a:uFillTx/>
                <a:latin typeface="Segoe UI"/>
              </a:rPr>
            </a:br>
            <a:r>
              <a:rPr kumimoji="0" lang="en-US" sz="1027" b="0" i="0" u="none" strike="noStrike" kern="0" cap="none" spc="0" normalizeH="0" baseline="0" noProof="0">
                <a:ln>
                  <a:noFill/>
                </a:ln>
                <a:solidFill>
                  <a:schemeClr val="tx2"/>
                </a:solidFill>
                <a:effectLst/>
                <a:uLnTx/>
                <a:uFillTx/>
                <a:latin typeface="Segoe UI"/>
              </a:rPr>
              <a:t>Privacy Shield</a:t>
            </a:r>
          </a:p>
        </p:txBody>
      </p:sp>
      <p:pic>
        <p:nvPicPr>
          <p:cNvPr id="93" name="Picture 9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843344" y="5316983"/>
            <a:ext cx="602288" cy="570865"/>
          </a:xfrm>
          <a:prstGeom prst="rect">
            <a:avLst/>
          </a:prstGeom>
        </p:spPr>
      </p:pic>
      <p:sp>
        <p:nvSpPr>
          <p:cNvPr id="94" name="Rectangle 93"/>
          <p:cNvSpPr/>
          <p:nvPr/>
        </p:nvSpPr>
        <p:spPr>
          <a:xfrm>
            <a:off x="10814064" y="6070328"/>
            <a:ext cx="660848" cy="303326"/>
          </a:xfrm>
          <a:prstGeom prst="rect">
            <a:avLst/>
          </a:prstGeom>
        </p:spPr>
        <p:txBody>
          <a:bodyPr wrap="square" lIns="0" tIns="0" rIns="0" bIns="0" anchor="t">
            <a:noAutofit/>
          </a:bodyPr>
          <a:lstStyle/>
          <a:p>
            <a:pPr algn="ctr" defTabSz="596803" fontAlgn="ctr">
              <a:defRPr/>
            </a:pPr>
            <a:r>
              <a:rPr lang="en-US" sz="1027" kern="0">
                <a:solidFill>
                  <a:schemeClr val="tx2"/>
                </a:solidFill>
                <a:latin typeface="Segoe UI"/>
              </a:rPr>
              <a:t>NIST 800-171</a:t>
            </a:r>
          </a:p>
        </p:txBody>
      </p:sp>
      <p:sp>
        <p:nvSpPr>
          <p:cNvPr id="99" name="Rectangle 98"/>
          <p:cNvSpPr/>
          <p:nvPr/>
        </p:nvSpPr>
        <p:spPr>
          <a:xfrm>
            <a:off x="10507766" y="4368421"/>
            <a:ext cx="908563" cy="244901"/>
          </a:xfrm>
          <a:prstGeom prst="rect">
            <a:avLst/>
          </a:prstGeom>
        </p:spPr>
        <p:txBody>
          <a:bodyPr wrap="square" lIns="0" tIns="0" rIns="0" bIns="0" anchor="ctr">
            <a:noAutofit/>
          </a:bodyPr>
          <a:lstStyle/>
          <a:p>
            <a:pPr marL="0" marR="0" lvl="0" indent="0" algn="ctr" defTabSz="596803" eaLnBrk="1" fontAlgn="ctr"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2"/>
                </a:solidFill>
                <a:effectLst/>
                <a:uLnTx/>
                <a:uFillTx/>
                <a:latin typeface="Segoe UI"/>
              </a:rPr>
              <a:t>China MLPS*, TRUCS*, GB 18030*</a:t>
            </a:r>
            <a:endParaRPr kumimoji="0" lang="EN-US" sz="1000" b="0" i="0" u="none" strike="noStrike" kern="0" cap="none" spc="0" normalizeH="0" baseline="0" noProof="0">
              <a:ln>
                <a:noFill/>
              </a:ln>
              <a:effectLst/>
              <a:uLnTx/>
              <a:uFillTx/>
              <a:latin typeface="Segoe UI"/>
            </a:endParaRPr>
          </a:p>
        </p:txBody>
      </p:sp>
      <p:pic>
        <p:nvPicPr>
          <p:cNvPr id="100" name="Picture 99">
            <a:hlinkClick r:id="rId15" tooltip="&quot;FISC HOME&quot;"/>
          </p:cNvPr>
          <p:cNvPicPr/>
          <p:nvPr/>
        </p:nvPicPr>
        <p:blipFill>
          <a:blip r:embed="rId32">
            <a:extLst>
              <a:ext uri="{28A0092B-C50C-407E-A947-70E740481C1C}">
                <a14:useLocalDpi xmlns:a14="http://schemas.microsoft.com/office/drawing/2010/main" val="0"/>
              </a:ext>
            </a:extLst>
          </a:blip>
          <a:stretch>
            <a:fillRect/>
          </a:stretch>
        </p:blipFill>
        <p:spPr bwMode="auto">
          <a:xfrm>
            <a:off x="10620938" y="3537821"/>
            <a:ext cx="694961" cy="590388"/>
          </a:xfrm>
          <a:prstGeom prst="rect">
            <a:avLst/>
          </a:prstGeom>
        </p:spPr>
      </p:pic>
      <p:sp>
        <p:nvSpPr>
          <p:cNvPr id="101" name="TextBox 100"/>
          <p:cNvSpPr txBox="1"/>
          <p:nvPr/>
        </p:nvSpPr>
        <p:spPr>
          <a:xfrm>
            <a:off x="8067773" y="6419085"/>
            <a:ext cx="3756928" cy="461665"/>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lang="en-US" sz="1200" i="1" kern="0" noProof="0">
                <a:gradFill>
                  <a:gsLst>
                    <a:gs pos="2917">
                      <a:schemeClr val="tx1"/>
                    </a:gs>
                    <a:gs pos="30000">
                      <a:schemeClr val="tx1"/>
                    </a:gs>
                  </a:gsLst>
                  <a:lin ang="5400000" scaled="0"/>
                </a:gradFill>
              </a:rPr>
              <a:t>*Denotes Microsoft Azure-specific certifications</a:t>
            </a:r>
            <a:endParaRPr kumimoji="0" lang="en-US" sz="1200" b="0" i="1" u="none" strike="noStrike" kern="0" cap="none" spc="0" normalizeH="0" baseline="0" noProof="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1707549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0-#ppt_w/2"/>
                                          </p:val>
                                        </p:tav>
                                        <p:tav tm="100000">
                                          <p:val>
                                            <p:strVal val="#ppt_x"/>
                                          </p:val>
                                        </p:tav>
                                      </p:tavLst>
                                    </p:anim>
                                    <p:anim calcmode="lin" valueType="num">
                                      <p:cBhvr additive="base">
                                        <p:cTn id="20"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178"/>
          <p:cNvSpPr/>
          <p:nvPr/>
        </p:nvSpPr>
        <p:spPr>
          <a:xfrm>
            <a:off x="1139600" y="1163069"/>
            <a:ext cx="11052400" cy="307777"/>
          </a:xfrm>
          <a:prstGeom prst="rect">
            <a:avLst/>
          </a:prstGeom>
        </p:spPr>
        <p:txBody>
          <a:bodyPr wrap="square" lIns="0" tIns="0" rIns="0" bIns="0" anchor="ctr">
            <a:spAutoFit/>
          </a:bodyPr>
          <a:lstStyle/>
          <a:p>
            <a:pPr defTabSz="896386">
              <a:defRPr/>
            </a:pPr>
            <a:r>
              <a:rPr lang="en-US" sz="2000" kern="0">
                <a:latin typeface="+mj-lt"/>
              </a:rPr>
              <a:t>36 datacenter locations worldwide</a:t>
            </a:r>
            <a:r>
              <a:rPr lang="en-US" sz="2000" kern="0" baseline="30000">
                <a:latin typeface="+mj-lt"/>
              </a:rPr>
              <a:t>1</a:t>
            </a:r>
          </a:p>
        </p:txBody>
      </p:sp>
      <p:grpSp>
        <p:nvGrpSpPr>
          <p:cNvPr id="3" name="Group 2"/>
          <p:cNvGrpSpPr/>
          <p:nvPr/>
        </p:nvGrpSpPr>
        <p:grpSpPr>
          <a:xfrm>
            <a:off x="512996" y="1458451"/>
            <a:ext cx="11043637" cy="5714219"/>
            <a:chOff x="523282" y="1487199"/>
            <a:chExt cx="11265085" cy="5828801"/>
          </a:xfrm>
        </p:grpSpPr>
        <p:grpSp>
          <p:nvGrpSpPr>
            <p:cNvPr id="4" name="Group 3"/>
            <p:cNvGrpSpPr/>
            <p:nvPr/>
          </p:nvGrpSpPr>
          <p:grpSpPr>
            <a:xfrm>
              <a:off x="523282" y="1487199"/>
              <a:ext cx="11265085" cy="5828801"/>
              <a:chOff x="523282" y="1487199"/>
              <a:chExt cx="11265085" cy="5828801"/>
            </a:xfrm>
          </p:grpSpPr>
          <p:pic>
            <p:nvPicPr>
              <p:cNvPr id="203" name="World map" descr="world-map.png"/>
              <p:cNvPicPr>
                <a:picLocks noChangeAspect="1"/>
              </p:cNvPicPr>
              <p:nvPr/>
            </p:nvPicPr>
            <p:blipFill rotWithShape="1">
              <a:blip r:embed="rId3" cstate="screen">
                <a:alphaModFix amt="15000"/>
                <a:grayscl/>
                <a:extLst>
                  <a:ext uri="{28A0092B-C50C-407E-A947-70E740481C1C}">
                    <a14:useLocalDpi xmlns:a14="http://schemas.microsoft.com/office/drawing/2010/main"/>
                  </a:ext>
                </a:extLst>
              </a:blip>
              <a:srcRect/>
              <a:stretch/>
            </p:blipFill>
            <p:spPr>
              <a:xfrm>
                <a:off x="816340" y="1487199"/>
                <a:ext cx="10972027" cy="5190734"/>
              </a:xfrm>
              <a:prstGeom prst="rect">
                <a:avLst/>
              </a:prstGeom>
              <a:blipFill dpi="0" rotWithShape="1">
                <a:blip r:embed="rId4">
                  <a:alphaModFix amt="15000"/>
                  <a:grayscl/>
                </a:blip>
                <a:srcRect/>
                <a:stretch>
                  <a:fillRect/>
                </a:stretch>
              </a:blipFill>
              <a:ln w="55000" cap="flat" cmpd="thickThin" algn="ctr">
                <a:noFill/>
                <a:prstDash val="solid"/>
                <a:headEnd type="none" w="med" len="med"/>
                <a:tailEnd type="none" w="med" len="med"/>
              </a:ln>
              <a:effectLst/>
            </p:spPr>
          </p:pic>
          <p:pic>
            <p:nvPicPr>
              <p:cNvPr id="205" name="Picture 20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9837" y="3804238"/>
                <a:ext cx="494651" cy="475125"/>
              </a:xfrm>
              <a:prstGeom prst="rect">
                <a:avLst/>
              </a:prstGeom>
              <a:effectLst>
                <a:outerShdw blurRad="63500" sx="102000" sy="102000" algn="ctr" rotWithShape="0">
                  <a:prstClr val="black">
                    <a:alpha val="40000"/>
                  </a:prstClr>
                </a:outerShdw>
              </a:effectLst>
            </p:spPr>
          </p:pic>
          <p:pic>
            <p:nvPicPr>
              <p:cNvPr id="206" name="Picture 20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5191" y="3956970"/>
                <a:ext cx="494651" cy="475125"/>
              </a:xfrm>
              <a:prstGeom prst="rect">
                <a:avLst/>
              </a:prstGeom>
              <a:effectLst>
                <a:outerShdw blurRad="63500" sx="102000" sy="102000" algn="ctr" rotWithShape="0">
                  <a:prstClr val="black">
                    <a:alpha val="40000"/>
                  </a:prstClr>
                </a:outerShdw>
              </a:effectLst>
            </p:spPr>
          </p:pic>
          <p:pic>
            <p:nvPicPr>
              <p:cNvPr id="207" name="Picture 20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9589" y="2720634"/>
                <a:ext cx="494651" cy="475125"/>
              </a:xfrm>
              <a:prstGeom prst="rect">
                <a:avLst/>
              </a:prstGeom>
              <a:effectLst>
                <a:outerShdw blurRad="63500" sx="102000" sy="102000" algn="ctr" rotWithShape="0">
                  <a:prstClr val="black">
                    <a:alpha val="40000"/>
                  </a:prstClr>
                </a:outerShdw>
              </a:effectLst>
            </p:spPr>
          </p:pic>
          <p:pic>
            <p:nvPicPr>
              <p:cNvPr id="208" name="Picture 20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1318" y="2736047"/>
                <a:ext cx="494651" cy="475125"/>
              </a:xfrm>
              <a:prstGeom prst="rect">
                <a:avLst/>
              </a:prstGeom>
              <a:effectLst>
                <a:outerShdw blurRad="63500" sx="102000" sy="102000" algn="ctr" rotWithShape="0">
                  <a:prstClr val="black">
                    <a:alpha val="40000"/>
                  </a:prstClr>
                </a:outerShdw>
              </a:effectLst>
            </p:spPr>
          </p:pic>
          <p:pic>
            <p:nvPicPr>
              <p:cNvPr id="209" name="Picture 20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4036" y="2816422"/>
                <a:ext cx="494651" cy="475125"/>
              </a:xfrm>
              <a:prstGeom prst="rect">
                <a:avLst/>
              </a:prstGeom>
              <a:effectLst>
                <a:outerShdw blurRad="63500" sx="102000" sy="102000" algn="ctr" rotWithShape="0">
                  <a:prstClr val="black">
                    <a:alpha val="40000"/>
                  </a:prstClr>
                </a:outerShdw>
              </a:effectLst>
            </p:spPr>
          </p:pic>
          <p:pic>
            <p:nvPicPr>
              <p:cNvPr id="210" name="Picture 20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0115" y="3153618"/>
                <a:ext cx="494651" cy="475125"/>
              </a:xfrm>
              <a:prstGeom prst="rect">
                <a:avLst/>
              </a:prstGeom>
              <a:effectLst>
                <a:outerShdw blurRad="63500" sx="102000" sy="102000" algn="ctr" rotWithShape="0">
                  <a:prstClr val="black">
                    <a:alpha val="40000"/>
                  </a:prstClr>
                </a:outerShdw>
              </a:effectLst>
            </p:spPr>
          </p:pic>
          <p:sp>
            <p:nvSpPr>
              <p:cNvPr id="211" name="Rectangle 210"/>
              <p:cNvSpPr/>
              <p:nvPr/>
            </p:nvSpPr>
            <p:spPr bwMode="auto">
              <a:xfrm>
                <a:off x="2771807" y="2811182"/>
                <a:ext cx="57058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Central US</a:t>
                </a:r>
              </a:p>
            </p:txBody>
          </p:sp>
          <p:sp>
            <p:nvSpPr>
              <p:cNvPr id="212" name="Rectangle 211"/>
              <p:cNvSpPr/>
              <p:nvPr/>
            </p:nvSpPr>
            <p:spPr bwMode="auto">
              <a:xfrm>
                <a:off x="1969704" y="3325754"/>
                <a:ext cx="49205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West US</a:t>
                </a:r>
              </a:p>
            </p:txBody>
          </p:sp>
          <p:sp>
            <p:nvSpPr>
              <p:cNvPr id="213" name="Rectangle 212"/>
              <p:cNvSpPr/>
              <p:nvPr/>
            </p:nvSpPr>
            <p:spPr bwMode="auto">
              <a:xfrm>
                <a:off x="4602454" y="3205382"/>
                <a:ext cx="61407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East US</a:t>
                </a:r>
              </a:p>
            </p:txBody>
          </p:sp>
          <p:sp>
            <p:nvSpPr>
              <p:cNvPr id="215" name="Rectangle 214"/>
              <p:cNvSpPr/>
              <p:nvPr/>
            </p:nvSpPr>
            <p:spPr bwMode="auto">
              <a:xfrm>
                <a:off x="2973068" y="2225250"/>
                <a:ext cx="924802"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North Central US</a:t>
                </a:r>
              </a:p>
            </p:txBody>
          </p:sp>
          <p:sp>
            <p:nvSpPr>
              <p:cNvPr id="217" name="Rectangle 216"/>
              <p:cNvSpPr/>
              <p:nvPr/>
            </p:nvSpPr>
            <p:spPr bwMode="auto">
              <a:xfrm>
                <a:off x="4919065" y="5244978"/>
                <a:ext cx="78215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Brazil South</a:t>
                </a:r>
              </a:p>
            </p:txBody>
          </p:sp>
          <p:sp>
            <p:nvSpPr>
              <p:cNvPr id="218" name="Rectangle 217"/>
              <p:cNvSpPr/>
              <p:nvPr/>
            </p:nvSpPr>
            <p:spPr bwMode="auto">
              <a:xfrm>
                <a:off x="6214036" y="2566361"/>
                <a:ext cx="689193"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West Europe</a:t>
                </a:r>
              </a:p>
            </p:txBody>
          </p:sp>
          <p:sp>
            <p:nvSpPr>
              <p:cNvPr id="219" name="Rectangle 218"/>
              <p:cNvSpPr/>
              <p:nvPr/>
            </p:nvSpPr>
            <p:spPr bwMode="auto">
              <a:xfrm>
                <a:off x="10398039" y="3173299"/>
                <a:ext cx="83344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Japan East</a:t>
                </a:r>
              </a:p>
            </p:txBody>
          </p:sp>
          <p:pic>
            <p:nvPicPr>
              <p:cNvPr id="220" name="Picture 2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7402" y="4052167"/>
                <a:ext cx="494651" cy="475125"/>
              </a:xfrm>
              <a:prstGeom prst="rect">
                <a:avLst/>
              </a:prstGeom>
              <a:effectLst>
                <a:outerShdw blurRad="63500" sx="102000" sy="102000" algn="ctr" rotWithShape="0">
                  <a:prstClr val="black">
                    <a:alpha val="40000"/>
                  </a:prstClr>
                </a:outerShdw>
              </a:effectLst>
            </p:spPr>
          </p:pic>
          <p:sp>
            <p:nvSpPr>
              <p:cNvPr id="221" name="Rectangle 220"/>
              <p:cNvSpPr/>
              <p:nvPr/>
            </p:nvSpPr>
            <p:spPr bwMode="auto">
              <a:xfrm>
                <a:off x="8654487" y="4104922"/>
                <a:ext cx="666631" cy="1384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South India</a:t>
                </a:r>
              </a:p>
            </p:txBody>
          </p:sp>
          <p:sp>
            <p:nvSpPr>
              <p:cNvPr id="222" name="Rectangle 221"/>
              <p:cNvSpPr/>
              <p:nvPr/>
            </p:nvSpPr>
            <p:spPr bwMode="auto">
              <a:xfrm>
                <a:off x="8669725" y="4634747"/>
                <a:ext cx="55295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SE Asia</a:t>
                </a:r>
              </a:p>
            </p:txBody>
          </p:sp>
          <p:sp>
            <p:nvSpPr>
              <p:cNvPr id="223" name="Rectangle 222"/>
              <p:cNvSpPr/>
              <p:nvPr/>
            </p:nvSpPr>
            <p:spPr bwMode="auto">
              <a:xfrm>
                <a:off x="9275399" y="5680357"/>
                <a:ext cx="109622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Australia South East</a:t>
                </a:r>
              </a:p>
            </p:txBody>
          </p:sp>
          <p:sp>
            <p:nvSpPr>
              <p:cNvPr id="224" name="Rectangle 223"/>
              <p:cNvSpPr/>
              <p:nvPr/>
            </p:nvSpPr>
            <p:spPr bwMode="auto">
              <a:xfrm>
                <a:off x="10814761" y="5336030"/>
                <a:ext cx="876719"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Australia East</a:t>
                </a:r>
              </a:p>
            </p:txBody>
          </p:sp>
          <p:sp>
            <p:nvSpPr>
              <p:cNvPr id="225" name="Rectangle 224"/>
              <p:cNvSpPr/>
              <p:nvPr/>
            </p:nvSpPr>
            <p:spPr bwMode="auto">
              <a:xfrm>
                <a:off x="7608203" y="4210581"/>
                <a:ext cx="795956" cy="138499"/>
              </a:xfrm>
              <a:prstGeom prst="rect">
                <a:avLst/>
              </a:prstGeom>
            </p:spPr>
            <p:txBody>
              <a:bodyPr vert="horz" wrap="square" lIns="0" tIns="0" rIns="0" bIns="0" numCol="1" rtlCol="0" anchor="ctr" anchorCtr="0" compatLnSpc="1">
                <a:sp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India Central</a:t>
                </a:r>
              </a:p>
            </p:txBody>
          </p:sp>
          <p:pic>
            <p:nvPicPr>
              <p:cNvPr id="226" name="Picture 2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4535" y="4262656"/>
                <a:ext cx="494651" cy="475125"/>
              </a:xfrm>
              <a:prstGeom prst="rect">
                <a:avLst/>
              </a:prstGeom>
              <a:effectLst>
                <a:outerShdw blurRad="63500" sx="102000" sy="102000" algn="ctr" rotWithShape="0">
                  <a:prstClr val="black">
                    <a:alpha val="40000"/>
                  </a:prstClr>
                </a:outerShdw>
              </a:effectLst>
            </p:spPr>
          </p:pic>
          <p:pic>
            <p:nvPicPr>
              <p:cNvPr id="227" name="Picture 2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67089" y="3686005"/>
                <a:ext cx="494651" cy="475125"/>
              </a:xfrm>
              <a:prstGeom prst="rect">
                <a:avLst/>
              </a:prstGeom>
              <a:effectLst>
                <a:outerShdw blurRad="63500" sx="102000" sy="102000" algn="ctr" rotWithShape="0">
                  <a:prstClr val="black">
                    <a:alpha val="40000"/>
                  </a:prstClr>
                </a:outerShdw>
              </a:effectLst>
            </p:spPr>
          </p:pic>
          <p:pic>
            <p:nvPicPr>
              <p:cNvPr id="228" name="Picture 2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1219" y="5450447"/>
                <a:ext cx="494651" cy="475125"/>
              </a:xfrm>
              <a:prstGeom prst="rect">
                <a:avLst/>
              </a:prstGeom>
              <a:effectLst>
                <a:outerShdw blurRad="63500" sx="102000" sy="102000" algn="ctr" rotWithShape="0">
                  <a:prstClr val="black">
                    <a:alpha val="40000"/>
                  </a:prstClr>
                </a:outerShdw>
              </a:effectLst>
            </p:spPr>
          </p:pic>
          <p:pic>
            <p:nvPicPr>
              <p:cNvPr id="229" name="Picture 2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5057" y="5337070"/>
                <a:ext cx="494651" cy="475125"/>
              </a:xfrm>
              <a:prstGeom prst="rect">
                <a:avLst/>
              </a:prstGeom>
              <a:effectLst>
                <a:outerShdw blurRad="63500" sx="102000" sy="102000" algn="ctr" rotWithShape="0">
                  <a:prstClr val="black">
                    <a:alpha val="40000"/>
                  </a:prstClr>
                </a:outerShdw>
              </a:effectLst>
            </p:spPr>
          </p:pic>
          <p:pic>
            <p:nvPicPr>
              <p:cNvPr id="230" name="Picture 2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1140" y="3435580"/>
                <a:ext cx="494651" cy="475125"/>
              </a:xfrm>
              <a:prstGeom prst="rect">
                <a:avLst/>
              </a:prstGeom>
              <a:effectLst>
                <a:outerShdw blurRad="63500" sx="102000" sy="102000" algn="ctr" rotWithShape="0">
                  <a:prstClr val="black">
                    <a:alpha val="40000"/>
                  </a:prstClr>
                </a:outerShdw>
              </a:effectLst>
            </p:spPr>
          </p:pic>
          <p:pic>
            <p:nvPicPr>
              <p:cNvPr id="231" name="Picture 2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21119" y="3170023"/>
                <a:ext cx="494651" cy="475125"/>
              </a:xfrm>
              <a:prstGeom prst="rect">
                <a:avLst/>
              </a:prstGeom>
              <a:effectLst>
                <a:outerShdw blurRad="63500" sx="102000" sy="102000" algn="ctr" rotWithShape="0">
                  <a:prstClr val="black">
                    <a:alpha val="40000"/>
                  </a:prstClr>
                </a:outerShdw>
              </a:effectLst>
            </p:spPr>
          </p:pic>
          <p:pic>
            <p:nvPicPr>
              <p:cNvPr id="232" name="Picture 23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68722" y="3152593"/>
                <a:ext cx="494651" cy="475125"/>
              </a:xfrm>
              <a:prstGeom prst="rect">
                <a:avLst/>
              </a:prstGeom>
              <a:effectLst>
                <a:outerShdw blurRad="63500" sx="102000" sy="102000" algn="ctr" rotWithShape="0">
                  <a:prstClr val="black">
                    <a:alpha val="40000"/>
                  </a:prstClr>
                </a:outerShdw>
              </a:effectLst>
            </p:spPr>
          </p:pic>
          <p:pic>
            <p:nvPicPr>
              <p:cNvPr id="233" name="Picture 2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8511" y="3280514"/>
                <a:ext cx="494651" cy="475125"/>
              </a:xfrm>
              <a:prstGeom prst="rect">
                <a:avLst/>
              </a:prstGeom>
              <a:effectLst>
                <a:outerShdw blurRad="63500" sx="102000" sy="102000" algn="ctr" rotWithShape="0">
                  <a:prstClr val="black">
                    <a:alpha val="40000"/>
                  </a:prstClr>
                </a:outerShdw>
              </a:effectLst>
            </p:spPr>
          </p:pic>
          <p:pic>
            <p:nvPicPr>
              <p:cNvPr id="234" name="Picture 2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4837" y="2697238"/>
                <a:ext cx="494651" cy="475125"/>
              </a:xfrm>
              <a:prstGeom prst="rect">
                <a:avLst/>
              </a:prstGeom>
              <a:effectLst>
                <a:outerShdw blurRad="63500" sx="102000" sy="102000" algn="ctr" rotWithShape="0">
                  <a:prstClr val="black">
                    <a:alpha val="40000"/>
                  </a:prstClr>
                </a:outerShdw>
              </a:effectLst>
            </p:spPr>
          </p:pic>
          <p:pic>
            <p:nvPicPr>
              <p:cNvPr id="235" name="Picture 2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8262" y="3534299"/>
                <a:ext cx="494651" cy="475125"/>
              </a:xfrm>
              <a:prstGeom prst="rect">
                <a:avLst/>
              </a:prstGeom>
              <a:effectLst>
                <a:outerShdw blurRad="63500" sx="102000" sy="102000" algn="ctr" rotWithShape="0">
                  <a:prstClr val="black">
                    <a:alpha val="40000"/>
                  </a:prstClr>
                </a:outerShdw>
              </a:effectLst>
            </p:spPr>
          </p:pic>
          <p:pic>
            <p:nvPicPr>
              <p:cNvPr id="236" name="Picture 2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6022" y="3053632"/>
                <a:ext cx="494651" cy="475125"/>
              </a:xfrm>
              <a:prstGeom prst="rect">
                <a:avLst/>
              </a:prstGeom>
              <a:effectLst>
                <a:outerShdw blurRad="63500" sx="102000" sy="102000" algn="ctr" rotWithShape="0">
                  <a:prstClr val="black">
                    <a:alpha val="40000"/>
                  </a:prstClr>
                </a:outerShdw>
              </a:effectLst>
            </p:spPr>
          </p:pic>
          <p:pic>
            <p:nvPicPr>
              <p:cNvPr id="237" name="Picture 2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2513" y="3135173"/>
                <a:ext cx="494651" cy="475125"/>
              </a:xfrm>
              <a:prstGeom prst="rect">
                <a:avLst/>
              </a:prstGeom>
              <a:effectLst>
                <a:outerShdw blurRad="63500" sx="102000" sy="102000" algn="ctr" rotWithShape="0">
                  <a:prstClr val="black">
                    <a:alpha val="40000"/>
                  </a:prstClr>
                </a:outerShdw>
              </a:effectLst>
            </p:spPr>
          </p:pic>
          <p:pic>
            <p:nvPicPr>
              <p:cNvPr id="238" name="Picture 23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2741" y="3238130"/>
                <a:ext cx="494651" cy="475125"/>
              </a:xfrm>
              <a:prstGeom prst="rect">
                <a:avLst/>
              </a:prstGeom>
              <a:effectLst>
                <a:outerShdw blurRad="63500" sx="102000" sy="102000" algn="ctr" rotWithShape="0">
                  <a:prstClr val="black">
                    <a:alpha val="40000"/>
                  </a:prstClr>
                </a:outerShdw>
              </a:effectLst>
            </p:spPr>
          </p:pic>
          <p:pic>
            <p:nvPicPr>
              <p:cNvPr id="239" name="Picture 2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2692" y="5004242"/>
                <a:ext cx="494651" cy="475125"/>
              </a:xfrm>
              <a:prstGeom prst="rect">
                <a:avLst/>
              </a:prstGeom>
              <a:effectLst>
                <a:outerShdw blurRad="63500" sx="102000" sy="102000" algn="ctr" rotWithShape="0">
                  <a:prstClr val="black">
                    <a:alpha val="40000"/>
                  </a:prstClr>
                </a:outerShdw>
              </a:effectLst>
            </p:spPr>
          </p:pic>
          <p:pic>
            <p:nvPicPr>
              <p:cNvPr id="240" name="Picture 2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8058" y="2852315"/>
                <a:ext cx="494651" cy="475125"/>
              </a:xfrm>
              <a:prstGeom prst="rect">
                <a:avLst/>
              </a:prstGeom>
              <a:effectLst>
                <a:outerShdw blurRad="63500" sx="102000" sy="102000" algn="ctr" rotWithShape="0">
                  <a:prstClr val="black">
                    <a:alpha val="40000"/>
                  </a:prstClr>
                </a:outerShdw>
              </a:effectLst>
            </p:spPr>
          </p:pic>
          <p:pic>
            <p:nvPicPr>
              <p:cNvPr id="241" name="Picture 2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3644" y="2974214"/>
                <a:ext cx="494651" cy="475125"/>
              </a:xfrm>
              <a:prstGeom prst="rect">
                <a:avLst/>
              </a:prstGeom>
              <a:effectLst>
                <a:outerShdw blurRad="63500" sx="102000" sy="102000" algn="ctr" rotWithShape="0">
                  <a:prstClr val="black">
                    <a:alpha val="40000"/>
                  </a:prstClr>
                </a:outerShdw>
              </a:effectLst>
            </p:spPr>
          </p:pic>
          <p:sp>
            <p:nvSpPr>
              <p:cNvPr id="242" name="Rectangle 241"/>
              <p:cNvSpPr/>
              <p:nvPr/>
            </p:nvSpPr>
            <p:spPr bwMode="auto">
              <a:xfrm>
                <a:off x="7704375" y="3762167"/>
                <a:ext cx="580205"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West India</a:t>
                </a:r>
              </a:p>
            </p:txBody>
          </p:sp>
          <p:pic>
            <p:nvPicPr>
              <p:cNvPr id="243" name="Picture 2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3649" y="2684311"/>
                <a:ext cx="494651" cy="475125"/>
              </a:xfrm>
              <a:prstGeom prst="rect">
                <a:avLst/>
              </a:prstGeom>
              <a:effectLst>
                <a:outerShdw blurRad="63500" sx="102000" sy="102000" algn="ctr" rotWithShape="0">
                  <a:prstClr val="black">
                    <a:alpha val="40000"/>
                  </a:prstClr>
                </a:outerShdw>
              </a:effectLst>
            </p:spPr>
          </p:pic>
          <p:sp>
            <p:nvSpPr>
              <p:cNvPr id="248" name="Oval 247"/>
              <p:cNvSpPr/>
              <p:nvPr/>
            </p:nvSpPr>
            <p:spPr bwMode="auto">
              <a:xfrm>
                <a:off x="4838209" y="5209996"/>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49" name="Oval 248"/>
              <p:cNvSpPr/>
              <p:nvPr/>
            </p:nvSpPr>
            <p:spPr bwMode="auto">
              <a:xfrm>
                <a:off x="2550869" y="335937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2" name="Oval 251"/>
              <p:cNvSpPr/>
              <p:nvPr/>
            </p:nvSpPr>
            <p:spPr bwMode="auto">
              <a:xfrm>
                <a:off x="10439972" y="5656579"/>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3" name="Oval 252"/>
              <p:cNvSpPr/>
              <p:nvPr/>
            </p:nvSpPr>
            <p:spPr bwMode="auto">
              <a:xfrm>
                <a:off x="10633809" y="5543202"/>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4" name="Oval 253"/>
              <p:cNvSpPr/>
              <p:nvPr/>
            </p:nvSpPr>
            <p:spPr bwMode="auto">
              <a:xfrm>
                <a:off x="9482086" y="3891810"/>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5" name="Oval 254"/>
              <p:cNvSpPr/>
              <p:nvPr/>
            </p:nvSpPr>
            <p:spPr bwMode="auto">
              <a:xfrm>
                <a:off x="10209265" y="3481505"/>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8" name="Rectangle 257"/>
              <p:cNvSpPr/>
              <p:nvPr/>
            </p:nvSpPr>
            <p:spPr bwMode="auto">
              <a:xfrm>
                <a:off x="10118427" y="3617159"/>
                <a:ext cx="673120"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Japan West</a:t>
                </a:r>
              </a:p>
            </p:txBody>
          </p:sp>
          <p:sp>
            <p:nvSpPr>
              <p:cNvPr id="261" name="Oval 260"/>
              <p:cNvSpPr/>
              <p:nvPr/>
            </p:nvSpPr>
            <p:spPr bwMode="auto">
              <a:xfrm>
                <a:off x="10282511" y="3356350"/>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62" name="Oval 261"/>
              <p:cNvSpPr/>
              <p:nvPr/>
            </p:nvSpPr>
            <p:spPr bwMode="auto">
              <a:xfrm>
                <a:off x="8520732" y="4161802"/>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solidFill>
                    <a:srgbClr val="C00000"/>
                  </a:solidFill>
                  <a:ea typeface="Segoe UI" pitchFamily="34" charset="0"/>
                  <a:cs typeface="Segoe UI" pitchFamily="34" charset="0"/>
                </a:endParaRPr>
              </a:p>
            </p:txBody>
          </p:sp>
          <p:sp>
            <p:nvSpPr>
              <p:cNvPr id="264" name="Rectangle 263"/>
              <p:cNvSpPr/>
              <p:nvPr/>
            </p:nvSpPr>
            <p:spPr bwMode="auto">
              <a:xfrm>
                <a:off x="9577174" y="3900647"/>
                <a:ext cx="62187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East Asia</a:t>
                </a:r>
              </a:p>
            </p:txBody>
          </p:sp>
          <p:sp>
            <p:nvSpPr>
              <p:cNvPr id="267" name="Oval 266"/>
              <p:cNvSpPr/>
              <p:nvPr/>
            </p:nvSpPr>
            <p:spPr bwMode="auto">
              <a:xfrm>
                <a:off x="9659892" y="3644093"/>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68" name="Oval 267"/>
              <p:cNvSpPr/>
              <p:nvPr/>
            </p:nvSpPr>
            <p:spPr bwMode="auto">
              <a:xfrm>
                <a:off x="9535224" y="3371673"/>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69" name="Rectangle 268"/>
              <p:cNvSpPr/>
              <p:nvPr/>
            </p:nvSpPr>
            <p:spPr bwMode="auto">
              <a:xfrm>
                <a:off x="8811879" y="3237761"/>
                <a:ext cx="670208" cy="1384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China West*</a:t>
                </a:r>
              </a:p>
            </p:txBody>
          </p:sp>
          <p:sp>
            <p:nvSpPr>
              <p:cNvPr id="270" name="Rectangle 269"/>
              <p:cNvSpPr/>
              <p:nvPr/>
            </p:nvSpPr>
            <p:spPr bwMode="auto">
              <a:xfrm>
                <a:off x="5139475" y="2843321"/>
                <a:ext cx="81643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North Europe</a:t>
                </a:r>
              </a:p>
            </p:txBody>
          </p:sp>
          <p:cxnSp>
            <p:nvCxnSpPr>
              <p:cNvPr id="276" name="Straight Connector 275"/>
              <p:cNvCxnSpPr/>
              <p:nvPr/>
            </p:nvCxnSpPr>
            <p:spPr>
              <a:xfrm>
                <a:off x="3213567" y="3067689"/>
                <a:ext cx="229045" cy="227534"/>
              </a:xfrm>
              <a:prstGeom prst="line">
                <a:avLst/>
              </a:prstGeom>
              <a:noFill/>
              <a:ln w="9525" cap="flat" cmpd="sng" algn="ctr">
                <a:solidFill>
                  <a:schemeClr val="accent1"/>
                </a:solidFill>
                <a:prstDash val="solid"/>
                <a:tailEnd type="oval" w="med" len="med"/>
              </a:ln>
              <a:effectLst/>
            </p:spPr>
          </p:cxnSp>
          <p:sp>
            <p:nvSpPr>
              <p:cNvPr id="277" name="Rectangle 276"/>
              <p:cNvSpPr/>
              <p:nvPr/>
            </p:nvSpPr>
            <p:spPr bwMode="auto">
              <a:xfrm>
                <a:off x="6688385" y="2849512"/>
                <a:ext cx="763764" cy="47199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Germany Northeast**</a:t>
                </a:r>
              </a:p>
            </p:txBody>
          </p:sp>
          <p:sp>
            <p:nvSpPr>
              <p:cNvPr id="279" name="Oval 278"/>
              <p:cNvSpPr/>
              <p:nvPr/>
            </p:nvSpPr>
            <p:spPr bwMode="auto">
              <a:xfrm>
                <a:off x="4098812" y="3053306"/>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cxnSp>
            <p:nvCxnSpPr>
              <p:cNvPr id="282" name="Straight Connector 281"/>
              <p:cNvCxnSpPr/>
              <p:nvPr/>
            </p:nvCxnSpPr>
            <p:spPr>
              <a:xfrm flipH="1">
                <a:off x="3830066" y="3338733"/>
                <a:ext cx="770250" cy="130960"/>
              </a:xfrm>
              <a:prstGeom prst="line">
                <a:avLst/>
              </a:prstGeom>
              <a:noFill/>
              <a:ln w="9525" cap="flat" cmpd="sng" algn="ctr">
                <a:solidFill>
                  <a:schemeClr val="accent1"/>
                </a:solidFill>
                <a:prstDash val="solid"/>
                <a:tailEnd type="oval" w="med" len="med"/>
              </a:ln>
              <a:effectLst/>
            </p:spPr>
          </p:cxnSp>
          <p:sp>
            <p:nvSpPr>
              <p:cNvPr id="283" name="Rectangle 282"/>
              <p:cNvSpPr/>
              <p:nvPr/>
            </p:nvSpPr>
            <p:spPr bwMode="auto">
              <a:xfrm>
                <a:off x="4251615" y="2882862"/>
                <a:ext cx="653932"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Canada East</a:t>
                </a:r>
              </a:p>
            </p:txBody>
          </p:sp>
          <p:sp>
            <p:nvSpPr>
              <p:cNvPr id="284" name="Rectangle 283"/>
              <p:cNvSpPr/>
              <p:nvPr/>
            </p:nvSpPr>
            <p:spPr bwMode="auto">
              <a:xfrm>
                <a:off x="3512142" y="2682610"/>
                <a:ext cx="82542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Canada Central</a:t>
                </a:r>
              </a:p>
            </p:txBody>
          </p:sp>
          <p:sp>
            <p:nvSpPr>
              <p:cNvPr id="285" name="Rectangle 284"/>
              <p:cNvSpPr>
                <a:spLocks/>
              </p:cNvSpPr>
              <p:nvPr/>
            </p:nvSpPr>
            <p:spPr bwMode="auto">
              <a:xfrm>
                <a:off x="2632913" y="3986292"/>
                <a:ext cx="92159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South Central US</a:t>
                </a:r>
              </a:p>
            </p:txBody>
          </p:sp>
          <p:cxnSp>
            <p:nvCxnSpPr>
              <p:cNvPr id="287" name="Straight Connector 286"/>
              <p:cNvCxnSpPr>
                <a:stCxn id="215" idx="2"/>
              </p:cNvCxnSpPr>
              <p:nvPr/>
            </p:nvCxnSpPr>
            <p:spPr>
              <a:xfrm>
                <a:off x="3435469" y="2502210"/>
                <a:ext cx="127443" cy="869463"/>
              </a:xfrm>
              <a:prstGeom prst="line">
                <a:avLst/>
              </a:prstGeom>
              <a:noFill/>
              <a:ln w="9525" cap="flat" cmpd="sng" algn="ctr">
                <a:solidFill>
                  <a:schemeClr val="accent1"/>
                </a:solidFill>
                <a:prstDash val="solid"/>
                <a:tailEnd type="oval" w="med" len="med"/>
              </a:ln>
              <a:effectLst/>
            </p:spPr>
          </p:cxnSp>
          <p:sp>
            <p:nvSpPr>
              <p:cNvPr id="288" name="Rectangle 287"/>
              <p:cNvSpPr/>
              <p:nvPr/>
            </p:nvSpPr>
            <p:spPr bwMode="auto">
              <a:xfrm>
                <a:off x="8953337" y="3592645"/>
                <a:ext cx="659960" cy="1384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sp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China East*</a:t>
                </a:r>
              </a:p>
            </p:txBody>
          </p:sp>
          <p:sp>
            <p:nvSpPr>
              <p:cNvPr id="289" name="Rectangle 288"/>
              <p:cNvSpPr/>
              <p:nvPr/>
            </p:nvSpPr>
            <p:spPr bwMode="auto">
              <a:xfrm>
                <a:off x="5719713" y="3294033"/>
                <a:ext cx="101460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Germany Central**</a:t>
                </a:r>
              </a:p>
            </p:txBody>
          </p:sp>
          <p:pic>
            <p:nvPicPr>
              <p:cNvPr id="290" name="Picture 2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1739" y="2825366"/>
                <a:ext cx="494651" cy="475125"/>
              </a:xfrm>
              <a:prstGeom prst="rect">
                <a:avLst/>
              </a:prstGeom>
              <a:effectLst>
                <a:outerShdw blurRad="63500" sx="102000" sy="102000" algn="ctr" rotWithShape="0">
                  <a:prstClr val="black">
                    <a:alpha val="40000"/>
                  </a:prstClr>
                </a:outerShdw>
              </a:effectLst>
            </p:spPr>
          </p:pic>
          <p:sp>
            <p:nvSpPr>
              <p:cNvPr id="291" name="Rectangle 290"/>
              <p:cNvSpPr/>
              <p:nvPr/>
            </p:nvSpPr>
            <p:spPr bwMode="auto">
              <a:xfrm>
                <a:off x="1557377" y="2723874"/>
                <a:ext cx="998708"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93867">
                  <a:defRPr/>
                </a:pPr>
                <a:r>
                  <a:rPr lang="en-US" sz="882" b="1" kern="0">
                    <a:solidFill>
                      <a:schemeClr val="accent1"/>
                    </a:solidFill>
                    <a:ea typeface="Segoe UI" panose="020B0502040204020203" pitchFamily="34" charset="0"/>
                    <a:cs typeface="Segoe UI" panose="020B0502040204020203" pitchFamily="34" charset="0"/>
                  </a:rPr>
                  <a:t>West US 2</a:t>
                </a:r>
              </a:p>
            </p:txBody>
          </p:sp>
          <p:sp>
            <p:nvSpPr>
              <p:cNvPr id="292" name="Oval 291"/>
              <p:cNvSpPr/>
              <p:nvPr/>
            </p:nvSpPr>
            <p:spPr bwMode="auto">
              <a:xfrm>
                <a:off x="2492492" y="3031118"/>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303" name="Rectangle 302"/>
              <p:cNvSpPr/>
              <p:nvPr/>
            </p:nvSpPr>
            <p:spPr bwMode="auto">
              <a:xfrm>
                <a:off x="9818542" y="2996693"/>
                <a:ext cx="693477"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accent1"/>
                    </a:solidFill>
                    <a:ea typeface="Segoe UI" panose="020B0502040204020203" pitchFamily="34" charset="0"/>
                    <a:cs typeface="Segoe UI" panose="020B0502040204020203" pitchFamily="34" charset="0"/>
                  </a:rPr>
                  <a:t>Korea South</a:t>
                </a:r>
              </a:p>
            </p:txBody>
          </p:sp>
          <p:pic>
            <p:nvPicPr>
              <p:cNvPr id="304" name="Picture 30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21486" y="3227324"/>
                <a:ext cx="494651" cy="475125"/>
              </a:xfrm>
              <a:prstGeom prst="rect">
                <a:avLst/>
              </a:prstGeom>
              <a:effectLst>
                <a:outerShdw blurRad="63500" sx="102000" sy="102000" algn="ctr" rotWithShape="0">
                  <a:prstClr val="black">
                    <a:alpha val="40000"/>
                  </a:prstClr>
                </a:outerShdw>
              </a:effectLst>
            </p:spPr>
          </p:pic>
          <p:cxnSp>
            <p:nvCxnSpPr>
              <p:cNvPr id="305" name="Straight Connector 304"/>
              <p:cNvCxnSpPr>
                <a:stCxn id="303" idx="2"/>
              </p:cNvCxnSpPr>
              <p:nvPr/>
            </p:nvCxnSpPr>
            <p:spPr>
              <a:xfrm flipH="1">
                <a:off x="9964528" y="3273653"/>
                <a:ext cx="200753" cy="196040"/>
              </a:xfrm>
              <a:prstGeom prst="line">
                <a:avLst/>
              </a:prstGeom>
              <a:noFill/>
              <a:ln w="9525" cap="flat" cmpd="sng" algn="ctr">
                <a:solidFill>
                  <a:schemeClr val="accent1"/>
                </a:solidFill>
                <a:prstDash val="solid"/>
                <a:tailEnd type="oval" w="med" len="med"/>
              </a:ln>
              <a:effectLst/>
            </p:spPr>
          </p:cxnSp>
          <p:cxnSp>
            <p:nvCxnSpPr>
              <p:cNvPr id="306" name="Straight Connector 305"/>
              <p:cNvCxnSpPr>
                <a:stCxn id="209" idx="0"/>
              </p:cNvCxnSpPr>
              <p:nvPr/>
            </p:nvCxnSpPr>
            <p:spPr>
              <a:xfrm flipH="1">
                <a:off x="6345813" y="2816422"/>
                <a:ext cx="115549" cy="146670"/>
              </a:xfrm>
              <a:prstGeom prst="line">
                <a:avLst/>
              </a:prstGeom>
              <a:ln>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a:endCxn id="289" idx="0"/>
              </p:cNvCxnSpPr>
              <p:nvPr/>
            </p:nvCxnSpPr>
            <p:spPr>
              <a:xfrm flipH="1">
                <a:off x="6227017" y="3061188"/>
                <a:ext cx="238130" cy="232845"/>
              </a:xfrm>
              <a:prstGeom prst="line">
                <a:avLst/>
              </a:prstGeom>
              <a:ln>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09" name="Rectangle 308"/>
              <p:cNvSpPr/>
              <p:nvPr/>
            </p:nvSpPr>
            <p:spPr bwMode="auto">
              <a:xfrm>
                <a:off x="4617542" y="3561701"/>
                <a:ext cx="496860"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East US 2</a:t>
                </a:r>
              </a:p>
            </p:txBody>
          </p:sp>
          <p:cxnSp>
            <p:nvCxnSpPr>
              <p:cNvPr id="310" name="Straight Connector 309"/>
              <p:cNvCxnSpPr>
                <a:stCxn id="309" idx="1"/>
              </p:cNvCxnSpPr>
              <p:nvPr/>
            </p:nvCxnSpPr>
            <p:spPr>
              <a:xfrm flipH="1" flipV="1">
                <a:off x="3857625" y="3481388"/>
                <a:ext cx="759917" cy="218793"/>
              </a:xfrm>
              <a:prstGeom prst="line">
                <a:avLst/>
              </a:prstGeom>
              <a:ln>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311" name="Picture 3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3682" y="3733420"/>
                <a:ext cx="494651" cy="475125"/>
              </a:xfrm>
              <a:prstGeom prst="rect">
                <a:avLst/>
              </a:prstGeom>
              <a:effectLst>
                <a:outerShdw blurRad="63500" sx="102000" sy="102000" algn="ctr" rotWithShape="0">
                  <a:prstClr val="black">
                    <a:alpha val="40000"/>
                  </a:prstClr>
                </a:outerShdw>
              </a:effectLst>
            </p:spPr>
          </p:pic>
          <p:sp>
            <p:nvSpPr>
              <p:cNvPr id="312" name="Oval 311"/>
              <p:cNvSpPr/>
              <p:nvPr/>
            </p:nvSpPr>
            <p:spPr bwMode="auto">
              <a:xfrm>
                <a:off x="8317889" y="3945028"/>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cxnSp>
            <p:nvCxnSpPr>
              <p:cNvPr id="313" name="Straight Connector 312"/>
              <p:cNvCxnSpPr/>
              <p:nvPr/>
            </p:nvCxnSpPr>
            <p:spPr>
              <a:xfrm>
                <a:off x="9580892" y="3153619"/>
                <a:ext cx="383636" cy="309718"/>
              </a:xfrm>
              <a:prstGeom prst="line">
                <a:avLst/>
              </a:prstGeom>
              <a:noFill/>
              <a:ln w="9525" cap="flat" cmpd="sng" algn="ctr">
                <a:solidFill>
                  <a:schemeClr val="accent1"/>
                </a:solidFill>
                <a:prstDash val="solid"/>
                <a:tailEnd type="oval" w="med" len="med"/>
              </a:ln>
              <a:effectLst/>
            </p:spPr>
          </p:cxnSp>
          <p:sp>
            <p:nvSpPr>
              <p:cNvPr id="314" name="Rectangle 313"/>
              <p:cNvSpPr/>
              <p:nvPr/>
            </p:nvSpPr>
            <p:spPr bwMode="auto">
              <a:xfrm>
                <a:off x="9152054" y="2838861"/>
                <a:ext cx="77661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accent1"/>
                    </a:solidFill>
                    <a:ea typeface="Segoe UI" panose="020B0502040204020203" pitchFamily="34" charset="0"/>
                    <a:cs typeface="Segoe UI" panose="020B0502040204020203" pitchFamily="34" charset="0"/>
                  </a:rPr>
                  <a:t>Korea Central</a:t>
                </a:r>
              </a:p>
            </p:txBody>
          </p:sp>
          <p:sp>
            <p:nvSpPr>
              <p:cNvPr id="315" name="Rectangle 314"/>
              <p:cNvSpPr/>
              <p:nvPr/>
            </p:nvSpPr>
            <p:spPr bwMode="auto">
              <a:xfrm>
                <a:off x="656629" y="4052600"/>
                <a:ext cx="3222779" cy="2203896"/>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marL="0" lvl="1" defTabSz="895614">
                  <a:spcBef>
                    <a:spcPts val="588"/>
                  </a:spcBef>
                  <a:buSzPct val="60000"/>
                  <a:tabLst>
                    <a:tab pos="174231" algn="l"/>
                  </a:tabLst>
                  <a:defRPr/>
                </a:pPr>
                <a:r>
                  <a:rPr lang="en-US" sz="1372" kern="0">
                    <a:solidFill>
                      <a:schemeClr val="accent1"/>
                    </a:solidFill>
                    <a:cs typeface="Segoe UI Light" panose="020B0502040204020203" pitchFamily="34" charset="0"/>
                  </a:rPr>
                  <a:t>100 + datacenters</a:t>
                </a:r>
              </a:p>
              <a:p>
                <a:pPr marL="0" lvl="1" defTabSz="895614">
                  <a:spcBef>
                    <a:spcPts val="588"/>
                  </a:spcBef>
                  <a:buSzPct val="60000"/>
                  <a:tabLst>
                    <a:tab pos="174231" algn="l"/>
                  </a:tabLst>
                  <a:defRPr/>
                </a:pPr>
                <a:r>
                  <a:rPr lang="en-US" sz="1372" kern="0">
                    <a:solidFill>
                      <a:schemeClr val="accent1"/>
                    </a:solidFill>
                    <a:cs typeface="Segoe UI Light" panose="020B0502040204020203" pitchFamily="34" charset="0"/>
                  </a:rPr>
                  <a:t>One of 3 largest networks in the world</a:t>
                </a:r>
              </a:p>
            </p:txBody>
          </p:sp>
          <p:sp>
            <p:nvSpPr>
              <p:cNvPr id="316" name="Bent Arrow 315"/>
              <p:cNvSpPr/>
              <p:nvPr/>
            </p:nvSpPr>
            <p:spPr bwMode="auto">
              <a:xfrm>
                <a:off x="588167" y="4657391"/>
                <a:ext cx="2974745" cy="2328473"/>
              </a:xfrm>
              <a:prstGeom prst="bentArrow">
                <a:avLst>
                  <a:gd name="adj1" fmla="val 0"/>
                  <a:gd name="adj2" fmla="val 0"/>
                  <a:gd name="adj3" fmla="val 0"/>
                  <a:gd name="adj4" fmla="val 10805"/>
                </a:avLst>
              </a:prstGeom>
              <a:solidFill>
                <a:schemeClr val="bg1">
                  <a:lumMod val="65000"/>
                </a:schemeClr>
              </a:solidFill>
              <a:ln w="158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sz="1765" kern="0">
                  <a:solidFill>
                    <a:schemeClr val="tx1"/>
                  </a:solidFill>
                </a:endParaRPr>
              </a:p>
            </p:txBody>
          </p:sp>
          <p:sp>
            <p:nvSpPr>
              <p:cNvPr id="317" name="Oval 316"/>
              <p:cNvSpPr/>
              <p:nvPr/>
            </p:nvSpPr>
            <p:spPr bwMode="auto">
              <a:xfrm>
                <a:off x="523282" y="4935067"/>
                <a:ext cx="137160" cy="137160"/>
              </a:xfrm>
              <a:prstGeom prst="ellipse">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sz="1765" kern="0">
                  <a:solidFill>
                    <a:sysClr val="windowText" lastClr="000000"/>
                  </a:solidFill>
                </a:endParaRPr>
              </a:p>
            </p:txBody>
          </p:sp>
          <p:sp>
            <p:nvSpPr>
              <p:cNvPr id="318" name="Oval 317"/>
              <p:cNvSpPr/>
              <p:nvPr/>
            </p:nvSpPr>
            <p:spPr bwMode="auto">
              <a:xfrm>
                <a:off x="523282" y="5202799"/>
                <a:ext cx="137160" cy="137160"/>
              </a:xfrm>
              <a:prstGeom prst="ellipse">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sz="1765" kern="0">
                  <a:solidFill>
                    <a:sysClr val="windowText" lastClr="000000"/>
                  </a:solidFill>
                </a:endParaRPr>
              </a:p>
            </p:txBody>
          </p:sp>
          <p:sp>
            <p:nvSpPr>
              <p:cNvPr id="319" name="Oval 318"/>
              <p:cNvSpPr/>
              <p:nvPr/>
            </p:nvSpPr>
            <p:spPr bwMode="auto">
              <a:xfrm>
                <a:off x="3538900" y="4626280"/>
                <a:ext cx="62222" cy="6222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defRPr/>
                </a:pPr>
                <a:endParaRPr lang="en-US" sz="1765" kern="0">
                  <a:solidFill>
                    <a:sysClr val="windowText" lastClr="000000"/>
                  </a:solidFill>
                </a:endParaRPr>
              </a:p>
            </p:txBody>
          </p:sp>
          <p:cxnSp>
            <p:nvCxnSpPr>
              <p:cNvPr id="323" name="Straight Connector 322"/>
              <p:cNvCxnSpPr/>
              <p:nvPr/>
            </p:nvCxnSpPr>
            <p:spPr>
              <a:xfrm flipV="1">
                <a:off x="8253216" y="4046329"/>
                <a:ext cx="160014" cy="91033"/>
              </a:xfrm>
              <a:prstGeom prst="line">
                <a:avLst/>
              </a:prstGeom>
              <a:noFill/>
              <a:ln w="9525" cap="flat" cmpd="sng" algn="ctr">
                <a:solidFill>
                  <a:schemeClr val="accent1"/>
                </a:solidFill>
                <a:prstDash val="solid"/>
                <a:tailEnd type="oval" w="med" len="med"/>
              </a:ln>
              <a:effectLst/>
            </p:spPr>
          </p:cxnSp>
          <p:sp>
            <p:nvSpPr>
              <p:cNvPr id="191" name="Oval 190"/>
              <p:cNvSpPr/>
              <p:nvPr/>
            </p:nvSpPr>
            <p:spPr bwMode="auto">
              <a:xfrm>
                <a:off x="5930257" y="2897838"/>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199" name="Rectangle 198"/>
              <p:cNvSpPr/>
              <p:nvPr/>
            </p:nvSpPr>
            <p:spPr bwMode="auto">
              <a:xfrm>
                <a:off x="4877099" y="2474461"/>
                <a:ext cx="1201982" cy="2769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United Kingdom West</a:t>
                </a:r>
              </a:p>
            </p:txBody>
          </p:sp>
          <p:cxnSp>
            <p:nvCxnSpPr>
              <p:cNvPr id="200" name="Straight Connector 199"/>
              <p:cNvCxnSpPr/>
              <p:nvPr/>
            </p:nvCxnSpPr>
            <p:spPr>
              <a:xfrm>
                <a:off x="5788255" y="2747902"/>
                <a:ext cx="357677" cy="170862"/>
              </a:xfrm>
              <a:prstGeom prst="line">
                <a:avLst/>
              </a:prstGeom>
              <a:noFill/>
              <a:ln w="9525" cap="flat" cmpd="sng" algn="ctr">
                <a:solidFill>
                  <a:schemeClr val="accent1"/>
                </a:solidFill>
                <a:prstDash val="solid"/>
                <a:tailEnd type="oval" w="med" len="med"/>
              </a:ln>
              <a:effectLst/>
            </p:spPr>
          </p:cxnSp>
          <p:cxnSp>
            <p:nvCxnSpPr>
              <p:cNvPr id="201" name="Straight Connector 200"/>
              <p:cNvCxnSpPr/>
              <p:nvPr/>
            </p:nvCxnSpPr>
            <p:spPr>
              <a:xfrm flipH="1">
                <a:off x="6137552" y="2387404"/>
                <a:ext cx="65731" cy="530977"/>
              </a:xfrm>
              <a:prstGeom prst="line">
                <a:avLst/>
              </a:prstGeom>
              <a:noFill/>
              <a:ln w="9525" cap="flat" cmpd="sng" algn="ctr">
                <a:solidFill>
                  <a:schemeClr val="accent1"/>
                </a:solidFill>
                <a:prstDash val="solid"/>
                <a:tailEnd type="oval" w="med" len="med"/>
              </a:ln>
              <a:effectLst/>
            </p:spPr>
          </p:cxnSp>
          <p:sp>
            <p:nvSpPr>
              <p:cNvPr id="202" name="Rectangle 201"/>
              <p:cNvSpPr/>
              <p:nvPr/>
            </p:nvSpPr>
            <p:spPr bwMode="auto">
              <a:xfrm>
                <a:off x="5570586" y="1994672"/>
                <a:ext cx="1265384" cy="276999"/>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4096">
                  <a:defRPr/>
                </a:pPr>
                <a:r>
                  <a:rPr lang="en-US" sz="882" b="1" kern="0">
                    <a:solidFill>
                      <a:schemeClr val="accent1"/>
                    </a:solidFill>
                    <a:ea typeface="Segoe UI" panose="020B0502040204020203" pitchFamily="34" charset="0"/>
                    <a:cs typeface="Segoe UI" panose="020B0502040204020203" pitchFamily="34" charset="0"/>
                  </a:rPr>
                  <a:t>United Kingdom </a:t>
                </a:r>
                <a:br>
                  <a:rPr lang="en-US" sz="882" b="1" kern="0">
                    <a:solidFill>
                      <a:schemeClr val="accent1"/>
                    </a:solidFill>
                    <a:ea typeface="Segoe UI" panose="020B0502040204020203" pitchFamily="34" charset="0"/>
                    <a:cs typeface="Segoe UI" panose="020B0502040204020203" pitchFamily="34" charset="0"/>
                  </a:rPr>
                </a:br>
                <a:r>
                  <a:rPr lang="en-US" sz="882" b="1" kern="0">
                    <a:solidFill>
                      <a:schemeClr val="accent1"/>
                    </a:solidFill>
                    <a:ea typeface="Segoe UI" panose="020B0502040204020203" pitchFamily="34" charset="0"/>
                    <a:cs typeface="Segoe UI" panose="020B0502040204020203" pitchFamily="34" charset="0"/>
                  </a:rPr>
                  <a:t>South</a:t>
                </a:r>
              </a:p>
            </p:txBody>
          </p:sp>
          <p:sp>
            <p:nvSpPr>
              <p:cNvPr id="126" name="Rectangle 125"/>
              <p:cNvSpPr/>
              <p:nvPr/>
            </p:nvSpPr>
            <p:spPr bwMode="auto">
              <a:xfrm>
                <a:off x="1977095" y="3637411"/>
                <a:ext cx="915185"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accent1"/>
                    </a:solidFill>
                    <a:ea typeface="Segoe UI" panose="020B0502040204020203" pitchFamily="34" charset="0"/>
                    <a:cs typeface="Segoe UI" panose="020B0502040204020203" pitchFamily="34" charset="0"/>
                  </a:rPr>
                  <a:t>West Central US</a:t>
                </a:r>
                <a:br>
                  <a:rPr lang="en-US" sz="882" b="1" kern="0">
                    <a:solidFill>
                      <a:schemeClr val="accent1"/>
                    </a:solidFill>
                    <a:ea typeface="Segoe UI" panose="020B0502040204020203" pitchFamily="34" charset="0"/>
                    <a:cs typeface="Segoe UI" panose="020B0502040204020203" pitchFamily="34" charset="0"/>
                  </a:rPr>
                </a:br>
                <a:endParaRPr lang="en-US" sz="882" i="1" kern="0">
                  <a:solidFill>
                    <a:sysClr val="windowText" lastClr="000000"/>
                  </a:solidFill>
                  <a:ea typeface="Segoe UI" panose="020B0502040204020203" pitchFamily="34" charset="0"/>
                  <a:cs typeface="Segoe UI" panose="020B0502040204020203" pitchFamily="34" charset="0"/>
                </a:endParaRPr>
              </a:p>
            </p:txBody>
          </p:sp>
          <p:pic>
            <p:nvPicPr>
              <p:cNvPr id="129" name="Picture 1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1307" y="3015139"/>
                <a:ext cx="494651" cy="475125"/>
              </a:xfrm>
              <a:prstGeom prst="rect">
                <a:avLst/>
              </a:prstGeom>
              <a:effectLst>
                <a:outerShdw blurRad="63500" sx="102000" sy="102000" algn="ctr" rotWithShape="0">
                  <a:prstClr val="black">
                    <a:alpha val="40000"/>
                  </a:prstClr>
                </a:outerShdw>
              </a:effectLst>
            </p:spPr>
          </p:pic>
          <p:cxnSp>
            <p:nvCxnSpPr>
              <p:cNvPr id="127" name="Straight Connector 126"/>
              <p:cNvCxnSpPr>
                <a:endCxn id="210" idx="2"/>
              </p:cNvCxnSpPr>
              <p:nvPr/>
            </p:nvCxnSpPr>
            <p:spPr>
              <a:xfrm flipH="1">
                <a:off x="2587441" y="3257550"/>
                <a:ext cx="193860" cy="371193"/>
              </a:xfrm>
              <a:prstGeom prst="line">
                <a:avLst/>
              </a:prstGeom>
              <a:ln>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285" idx="0"/>
              </p:cNvCxnSpPr>
              <p:nvPr/>
            </p:nvCxnSpPr>
            <p:spPr>
              <a:xfrm flipH="1">
                <a:off x="3093711" y="3771527"/>
                <a:ext cx="223923" cy="214765"/>
              </a:xfrm>
              <a:prstGeom prst="line">
                <a:avLst/>
              </a:prstGeom>
              <a:ln>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3870638" y="2959570"/>
                <a:ext cx="54218" cy="251875"/>
              </a:xfrm>
              <a:prstGeom prst="line">
                <a:avLst/>
              </a:prstGeom>
              <a:noFill/>
              <a:ln w="9525" cap="flat" cmpd="sng" algn="ctr">
                <a:solidFill>
                  <a:schemeClr val="accent1"/>
                </a:solidFill>
                <a:prstDash val="solid"/>
                <a:tailEnd type="oval" w="med" len="med"/>
              </a:ln>
              <a:effectLst/>
            </p:spPr>
          </p:cxnSp>
          <p:sp>
            <p:nvSpPr>
              <p:cNvPr id="145" name="Oval 144"/>
              <p:cNvSpPr/>
              <p:nvPr/>
            </p:nvSpPr>
            <p:spPr bwMode="auto">
              <a:xfrm>
                <a:off x="6565951" y="2937638"/>
                <a:ext cx="73152" cy="7315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112" name="Rectangle 111"/>
              <p:cNvSpPr/>
              <p:nvPr/>
            </p:nvSpPr>
            <p:spPr bwMode="auto">
              <a:xfrm>
                <a:off x="4266076" y="5403397"/>
                <a:ext cx="782154"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none" lIns="0" tIns="0" rIns="0" bIns="0" numCol="1" rtlCol="0" anchor="ctr" anchorCtr="0" compatLnSpc="1">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1193867">
                  <a:defRPr/>
                </a:pPr>
                <a:r>
                  <a:rPr lang="en-US" sz="882" b="1" kern="0">
                    <a:solidFill>
                      <a:schemeClr val="tx2"/>
                    </a:solidFill>
                    <a:ea typeface="Segoe UI" panose="020B0502040204020203" pitchFamily="34" charset="0"/>
                    <a:cs typeface="Segoe UI" panose="020B0502040204020203" pitchFamily="34" charset="0"/>
                  </a:rPr>
                  <a:t>Chile</a:t>
                </a:r>
                <a:br>
                  <a:rPr lang="en-US" sz="882" b="1" kern="0">
                    <a:solidFill>
                      <a:schemeClr val="tx2"/>
                    </a:solidFill>
                    <a:ea typeface="Segoe UI" panose="020B0502040204020203" pitchFamily="34" charset="0"/>
                    <a:cs typeface="Segoe UI" panose="020B0502040204020203" pitchFamily="34" charset="0"/>
                  </a:rPr>
                </a:br>
                <a:endParaRPr lang="en-US" sz="882" i="1" kern="0">
                  <a:ea typeface="Segoe UI" panose="020B0502040204020203" pitchFamily="34" charset="0"/>
                  <a:cs typeface="Segoe UI" panose="020B0502040204020203" pitchFamily="34" charset="0"/>
                </a:endParaRPr>
              </a:p>
            </p:txBody>
          </p:sp>
          <p:pic>
            <p:nvPicPr>
              <p:cNvPr id="113" name="Picture 1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1486" y="5286112"/>
                <a:ext cx="494651" cy="475125"/>
              </a:xfrm>
              <a:prstGeom prst="rect">
                <a:avLst/>
              </a:prstGeom>
              <a:effectLst>
                <a:outerShdw blurRad="63500" sx="102000" sy="102000" algn="ctr" rotWithShape="0">
                  <a:prstClr val="black">
                    <a:alpha val="40000"/>
                  </a:prstClr>
                </a:outerShdw>
              </a:effectLst>
            </p:spPr>
          </p:pic>
          <p:sp>
            <p:nvSpPr>
              <p:cNvPr id="114" name="Oval 113"/>
              <p:cNvSpPr/>
              <p:nvPr/>
            </p:nvSpPr>
            <p:spPr bwMode="auto">
              <a:xfrm>
                <a:off x="4067002" y="5491865"/>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solidFill>
                    <a:schemeClr val="tx2"/>
                  </a:solidFill>
                  <a:ea typeface="Segoe UI" pitchFamily="34" charset="0"/>
                  <a:cs typeface="Segoe UI" pitchFamily="34" charset="0"/>
                </a:endParaRPr>
              </a:p>
            </p:txBody>
          </p:sp>
          <p:pic>
            <p:nvPicPr>
              <p:cNvPr id="115" name="Picture 1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7436" y="4170897"/>
                <a:ext cx="494651" cy="475125"/>
              </a:xfrm>
              <a:prstGeom prst="rect">
                <a:avLst/>
              </a:prstGeom>
              <a:effectLst>
                <a:outerShdw blurRad="63500" sx="102000" sy="102000" algn="ctr" rotWithShape="0">
                  <a:prstClr val="black">
                    <a:alpha val="40000"/>
                  </a:prstClr>
                </a:outerShdw>
              </a:effectLst>
            </p:spPr>
          </p:pic>
          <p:sp>
            <p:nvSpPr>
              <p:cNvPr id="116" name="Rectangle 115"/>
              <p:cNvSpPr/>
              <p:nvPr/>
            </p:nvSpPr>
            <p:spPr bwMode="auto">
              <a:xfrm>
                <a:off x="9482087" y="4410573"/>
                <a:ext cx="514016"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tx2"/>
                    </a:solidFill>
                    <a:ea typeface="Segoe UI" panose="020B0502040204020203" pitchFamily="34" charset="0"/>
                    <a:cs typeface="Segoe UI" panose="020B0502040204020203" pitchFamily="34" charset="0"/>
                  </a:rPr>
                  <a:t>Asia</a:t>
                </a:r>
              </a:p>
            </p:txBody>
          </p:sp>
          <p:cxnSp>
            <p:nvCxnSpPr>
              <p:cNvPr id="117" name="Straight Connector 116"/>
              <p:cNvCxnSpPr>
                <a:stCxn id="116" idx="1"/>
              </p:cNvCxnSpPr>
              <p:nvPr/>
            </p:nvCxnSpPr>
            <p:spPr>
              <a:xfrm flipH="1" flipV="1">
                <a:off x="9239483" y="4404907"/>
                <a:ext cx="242603" cy="144146"/>
              </a:xfrm>
              <a:prstGeom prst="line">
                <a:avLst/>
              </a:prstGeom>
              <a:noFill/>
              <a:ln w="9525" cap="flat" cmpd="sng" algn="ctr">
                <a:solidFill>
                  <a:schemeClr val="accent1"/>
                </a:solidFill>
                <a:prstDash val="solid"/>
                <a:tailEnd type="oval" w="med" len="med"/>
              </a:ln>
              <a:effectLst/>
            </p:spPr>
          </p:cxnSp>
          <p:sp>
            <p:nvSpPr>
              <p:cNvPr id="2" name="TextBox 1"/>
              <p:cNvSpPr txBox="1"/>
              <p:nvPr/>
            </p:nvSpPr>
            <p:spPr>
              <a:xfrm>
                <a:off x="588167" y="6543481"/>
                <a:ext cx="2414764" cy="772519"/>
              </a:xfrm>
              <a:prstGeom prst="rect">
                <a:avLst/>
              </a:prstGeom>
              <a:noFill/>
            </p:spPr>
            <p:txBody>
              <a:bodyPr wrap="none" lIns="179285" tIns="143428" rIns="179285" bIns="143428" rtlCol="0">
                <a:spAutoFit/>
              </a:bodyPr>
              <a:lstStyle/>
              <a:p>
                <a:pPr defTabSz="896386">
                  <a:lnSpc>
                    <a:spcPct val="90000"/>
                  </a:lnSpc>
                  <a:spcAft>
                    <a:spcPts val="588"/>
                  </a:spcAft>
                  <a:defRPr/>
                </a:pPr>
                <a:r>
                  <a:rPr lang="en-US" sz="980" kern="0" baseline="30000">
                    <a:gradFill>
                      <a:gsLst>
                        <a:gs pos="2917">
                          <a:schemeClr val="tx1"/>
                        </a:gs>
                        <a:gs pos="30000">
                          <a:schemeClr val="tx1"/>
                        </a:gs>
                      </a:gsLst>
                      <a:lin ang="5400000" scaled="0"/>
                    </a:gradFill>
                  </a:rPr>
                  <a:t>*Operated by 21 Vianet</a:t>
                </a:r>
              </a:p>
              <a:p>
                <a:pPr defTabSz="896386">
                  <a:lnSpc>
                    <a:spcPct val="90000"/>
                  </a:lnSpc>
                  <a:spcAft>
                    <a:spcPts val="588"/>
                  </a:spcAft>
                  <a:defRPr/>
                </a:pPr>
                <a:r>
                  <a:rPr lang="en-US" sz="980" kern="0" baseline="30000">
                    <a:gradFill>
                      <a:gsLst>
                        <a:gs pos="2917">
                          <a:schemeClr val="tx1"/>
                        </a:gs>
                        <a:gs pos="30000">
                          <a:schemeClr val="tx1"/>
                        </a:gs>
                      </a:gsLst>
                      <a:lin ang="5400000" scaled="0"/>
                    </a:gradFill>
                  </a:rPr>
                  <a:t>**German data trustee services provided by T-systems</a:t>
                </a:r>
              </a:p>
              <a:p>
                <a:pPr defTabSz="896386">
                  <a:lnSpc>
                    <a:spcPct val="90000"/>
                  </a:lnSpc>
                  <a:spcAft>
                    <a:spcPts val="588"/>
                  </a:spcAft>
                  <a:defRPr/>
                </a:pPr>
                <a:r>
                  <a:rPr lang="en-US" sz="980" kern="0">
                    <a:gradFill>
                      <a:gsLst>
                        <a:gs pos="2917">
                          <a:schemeClr val="tx1"/>
                        </a:gs>
                        <a:gs pos="30000">
                          <a:schemeClr val="tx1"/>
                        </a:gs>
                      </a:gsLst>
                      <a:lin ang="5400000" scaled="0"/>
                    </a:gradFill>
                  </a:rPr>
                  <a:t>.</a:t>
                </a:r>
              </a:p>
            </p:txBody>
          </p:sp>
          <p:cxnSp>
            <p:nvCxnSpPr>
              <p:cNvPr id="322" name="Straight Connector 321"/>
              <p:cNvCxnSpPr/>
              <p:nvPr/>
            </p:nvCxnSpPr>
            <p:spPr>
              <a:xfrm flipV="1">
                <a:off x="9117742" y="4512483"/>
                <a:ext cx="127961" cy="142222"/>
              </a:xfrm>
              <a:prstGeom prst="line">
                <a:avLst/>
              </a:prstGeom>
              <a:noFill/>
              <a:ln w="9525" cap="flat" cmpd="sng" algn="ctr">
                <a:solidFill>
                  <a:schemeClr val="accent1"/>
                </a:solidFill>
                <a:prstDash val="solid"/>
                <a:tailEnd type="oval" w="med" len="med"/>
              </a:ln>
              <a:effectLst/>
            </p:spPr>
          </p:cxnSp>
        </p:grpSp>
        <p:grpSp>
          <p:nvGrpSpPr>
            <p:cNvPr id="6" name="Group 5"/>
            <p:cNvGrpSpPr/>
            <p:nvPr/>
          </p:nvGrpSpPr>
          <p:grpSpPr>
            <a:xfrm>
              <a:off x="6372901" y="2897838"/>
              <a:ext cx="921182" cy="717855"/>
              <a:chOff x="6372901" y="2897838"/>
              <a:chExt cx="921182" cy="717855"/>
            </a:xfrm>
          </p:grpSpPr>
          <p:pic>
            <p:nvPicPr>
              <p:cNvPr id="109" name="Picture 10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2901" y="2897838"/>
                <a:ext cx="494651" cy="475125"/>
              </a:xfrm>
              <a:prstGeom prst="rect">
                <a:avLst/>
              </a:prstGeom>
              <a:effectLst>
                <a:outerShdw blurRad="63500" sx="102000" sy="102000" algn="ctr" rotWithShape="0">
                  <a:prstClr val="black">
                    <a:alpha val="40000"/>
                  </a:prstClr>
                </a:outerShdw>
              </a:effectLst>
            </p:spPr>
          </p:pic>
          <p:sp>
            <p:nvSpPr>
              <p:cNvPr id="110" name="Rectangle 109"/>
              <p:cNvSpPr/>
              <p:nvPr/>
            </p:nvSpPr>
            <p:spPr bwMode="auto">
              <a:xfrm>
                <a:off x="6894992" y="3338733"/>
                <a:ext cx="399091"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tx2"/>
                    </a:solidFill>
                    <a:ea typeface="Segoe UI" panose="020B0502040204020203" pitchFamily="34" charset="0"/>
                    <a:cs typeface="Segoe UI" panose="020B0502040204020203" pitchFamily="34" charset="0"/>
                  </a:rPr>
                  <a:t>Vienna</a:t>
                </a:r>
              </a:p>
            </p:txBody>
          </p:sp>
          <p:cxnSp>
            <p:nvCxnSpPr>
              <p:cNvPr id="111" name="Straight Connector 110"/>
              <p:cNvCxnSpPr>
                <a:stCxn id="110" idx="1"/>
              </p:cNvCxnSpPr>
              <p:nvPr/>
            </p:nvCxnSpPr>
            <p:spPr>
              <a:xfrm flipH="1" flipV="1">
                <a:off x="6627352" y="3138011"/>
                <a:ext cx="267640" cy="339202"/>
              </a:xfrm>
              <a:prstGeom prst="line">
                <a:avLst/>
              </a:prstGeom>
              <a:noFill/>
              <a:ln w="9525" cap="flat" cmpd="sng" algn="ctr">
                <a:solidFill>
                  <a:schemeClr val="accent1"/>
                </a:solidFill>
                <a:prstDash val="solid"/>
                <a:tailEnd type="oval" w="med" len="med"/>
              </a:ln>
              <a:effectLst/>
            </p:spPr>
          </p:cxnSp>
        </p:grpSp>
        <p:grpSp>
          <p:nvGrpSpPr>
            <p:cNvPr id="7" name="Group 6"/>
            <p:cNvGrpSpPr/>
            <p:nvPr/>
          </p:nvGrpSpPr>
          <p:grpSpPr>
            <a:xfrm>
              <a:off x="6656293" y="2080354"/>
              <a:ext cx="689193" cy="644810"/>
              <a:chOff x="6656293" y="2080354"/>
              <a:chExt cx="689193" cy="644810"/>
            </a:xfrm>
          </p:grpSpPr>
          <p:pic>
            <p:nvPicPr>
              <p:cNvPr id="118" name="Picture 1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3564" y="2250039"/>
                <a:ext cx="494651" cy="475125"/>
              </a:xfrm>
              <a:prstGeom prst="rect">
                <a:avLst/>
              </a:prstGeom>
              <a:effectLst>
                <a:outerShdw blurRad="63500" sx="102000" sy="102000" algn="ctr" rotWithShape="0">
                  <a:prstClr val="black">
                    <a:alpha val="40000"/>
                  </a:prstClr>
                </a:outerShdw>
              </a:effectLst>
            </p:spPr>
          </p:pic>
          <p:sp>
            <p:nvSpPr>
              <p:cNvPr id="119" name="Rectangle 118"/>
              <p:cNvSpPr/>
              <p:nvPr/>
            </p:nvSpPr>
            <p:spPr bwMode="auto">
              <a:xfrm>
                <a:off x="6656293" y="2080354"/>
                <a:ext cx="689193" cy="276960"/>
              </a:xfrm>
              <a:prstGeom prst="rect">
                <a:avLst/>
              </a:prstGeom>
              <a:noFill/>
              <a:ln>
                <a:noFill/>
                <a:headEnd type="none" w="med" len="med"/>
                <a:tailEnd type="none" w="med" len="med"/>
              </a:ln>
              <a:effectLst/>
              <a:scene3d>
                <a:camera prst="orthographicFront" fov="0">
                  <a:rot lat="0" lon="0" rev="0"/>
                </a:camera>
                <a:lightRig rig="soft" dir="tl">
                  <a:rot lat="0" lon="0" rev="20000000"/>
                </a:lightRig>
              </a:scene3d>
              <a:sp3d prstMaterial="matte"/>
            </p:spPr>
            <p:txBody>
              <a:bodyPr vert="horz" wrap="square" lIns="0" tIns="0" rIns="0" bIns="0" numCol="1" rtlCol="0" anchor="ctr" anchorCtr="0" compatLnSpc="1">
                <a:noAutofit/>
              </a:bodyPr>
              <a:lstStyle/>
              <a:p>
                <a:pPr algn="ctr" defTabSz="1193867">
                  <a:defRPr/>
                </a:pPr>
                <a:r>
                  <a:rPr lang="en-US" sz="882" b="1" kern="0">
                    <a:solidFill>
                      <a:schemeClr val="tx2"/>
                    </a:solidFill>
                    <a:ea typeface="Segoe UI" panose="020B0502040204020203" pitchFamily="34" charset="0"/>
                    <a:cs typeface="Segoe UI" panose="020B0502040204020203" pitchFamily="34" charset="0"/>
                  </a:rPr>
                  <a:t>Finland</a:t>
                </a:r>
              </a:p>
            </p:txBody>
          </p:sp>
          <p:sp>
            <p:nvSpPr>
              <p:cNvPr id="120" name="Oval 119"/>
              <p:cNvSpPr/>
              <p:nvPr/>
            </p:nvSpPr>
            <p:spPr bwMode="auto">
              <a:xfrm>
                <a:off x="6964318" y="2455791"/>
                <a:ext cx="73142" cy="7314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US" sz="2353" kern="0" err="1">
                  <a:solidFill>
                    <a:schemeClr val="tx2"/>
                  </a:solidFill>
                  <a:ea typeface="Segoe UI" pitchFamily="34" charset="0"/>
                  <a:cs typeface="Segoe UI" pitchFamily="34" charset="0"/>
                </a:endParaRPr>
              </a:p>
            </p:txBody>
          </p:sp>
        </p:grpSp>
      </p:grpSp>
      <p:sp>
        <p:nvSpPr>
          <p:cNvPr id="121"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MICROSOFT INFRASTRUCTURE </a:t>
            </a:r>
            <a:r>
              <a:rPr lang="en-US" sz="2400" b="1"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INVESTMENTS</a:t>
            </a:r>
            <a:endParaRPr lang="en-US" sz="2400" b="1" kern="0"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51174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65863" y="1215599"/>
            <a:ext cx="11277925" cy="5267775"/>
            <a:chOff x="475203" y="1239477"/>
            <a:chExt cx="11504071" cy="5373405"/>
          </a:xfrm>
        </p:grpSpPr>
        <p:sp>
          <p:nvSpPr>
            <p:cNvPr id="13" name="Rectangle 12"/>
            <p:cNvSpPr/>
            <p:nvPr/>
          </p:nvSpPr>
          <p:spPr>
            <a:xfrm>
              <a:off x="2220086" y="3480955"/>
              <a:ext cx="9759188" cy="3034146"/>
            </a:xfrm>
            <a:prstGeom prst="rect">
              <a:avLst/>
            </a:prstGeom>
            <a:solidFill>
              <a:srgbClr val="F8F8F8"/>
            </a:solidFill>
            <a:ln w="3175">
              <a:solidFill>
                <a:schemeClr val="bg1">
                  <a:lumMod val="75000"/>
                </a:schemeClr>
              </a:solidFill>
            </a:ln>
          </p:spPr>
          <p:txBody>
            <a:bodyPr wrap="square" lIns="134464" tIns="62750" rIns="134464" rtlCol="0" anchor="t">
              <a:noAutofit/>
            </a:bodyPr>
            <a:lstStyle/>
            <a:p>
              <a:pPr marL="0" marR="0" lvl="0" indent="0" defTabSz="896214"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chemeClr val="accent3"/>
                  </a:solidFill>
                  <a:effectLst/>
                  <a:uLnTx/>
                  <a:uFillTx/>
                  <a:latin typeface="Segoe UI Light"/>
                  <a:cs typeface="Segoe UI Light"/>
                </a:rPr>
                <a:t>What we’re doing about it</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Your customers will have flexibility, choice and transparency on where customer data is stored. </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We will not use your customer’s data for advertising or commercial purposes.</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We will not disclose your customer’s information outside of Microsoft except with your customer’s consent or when required by law.</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We can provide your customer with a variety of tools to extract their customer data.</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We delete your customer data after your service is terminated or expires.</a:t>
              </a:r>
            </a:p>
          </p:txBody>
        </p:sp>
        <p:sp>
          <p:nvSpPr>
            <p:cNvPr id="14" name="Isosceles Triangle 13"/>
            <p:cNvSpPr/>
            <p:nvPr/>
          </p:nvSpPr>
          <p:spPr bwMode="auto">
            <a:xfrm rot="10800000">
              <a:off x="11270973" y="3332732"/>
              <a:ext cx="446523" cy="281131"/>
            </a:xfrm>
            <a:prstGeom prst="triangle">
              <a:avLst/>
            </a:prstGeom>
            <a:solidFill>
              <a:schemeClr val="accent2"/>
            </a:solidFill>
            <a:ln w="28575">
              <a:solidFill>
                <a:schemeClr val="bg1"/>
              </a:solidFill>
              <a:miter lim="800000"/>
              <a:headEnd type="none" w="med" len="med"/>
              <a:tailEnd type="none" w="med" len="med"/>
            </a:ln>
            <a:effectLst>
              <a:outerShdw dist="38100" dir="5400000" algn="t" rotWithShape="0">
                <a:schemeClr val="accent2">
                  <a:lumMod val="7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Rectangle 14"/>
            <p:cNvSpPr/>
            <p:nvPr/>
          </p:nvSpPr>
          <p:spPr bwMode="auto">
            <a:xfrm>
              <a:off x="2220086" y="1239478"/>
              <a:ext cx="9759188" cy="2147959"/>
            </a:xfrm>
            <a:prstGeom prst="rect">
              <a:avLst/>
            </a:prstGeom>
            <a:solidFill>
              <a:srgbClr val="F8F8F8"/>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134464" tIns="62750" rIns="134464" rtlCol="0" anchor="t"/>
            <a:lstStyle/>
            <a:p>
              <a:pPr marL="0" marR="0" lvl="0" indent="0" defTabSz="896214"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chemeClr val="accent3"/>
                  </a:solidFill>
                  <a:effectLst/>
                  <a:uLnTx/>
                  <a:uFillTx/>
                  <a:latin typeface="Segoe UI Light"/>
                  <a:cs typeface="Segoe UI Light"/>
                </a:rPr>
                <a:t>Customers expect</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chemeClr val="tx1"/>
                  </a:solidFill>
                  <a:effectLst/>
                  <a:uLnTx/>
                  <a:uFillTx/>
                  <a:cs typeface="Segoe UI Light"/>
                </a:rPr>
                <a:t>Control over who has access to customer data. </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chemeClr val="tx1"/>
                  </a:solidFill>
                  <a:effectLst/>
                  <a:uLnTx/>
                  <a:uFillTx/>
                  <a:cs typeface="Segoe UI Light"/>
                </a:rPr>
                <a:t>Data access will require permission from the customer before their cloud vendor’s personnel or its subcontractors can obtain access.</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chemeClr val="tx1"/>
                  </a:solidFill>
                  <a:effectLst/>
                  <a:uLnTx/>
                  <a:uFillTx/>
                  <a:cs typeface="Segoe UI Light"/>
                </a:rPr>
                <a:t>Their data can be permanently deleted or taken with them if they leave. </a:t>
              </a:r>
            </a:p>
          </p:txBody>
        </p:sp>
        <p:sp>
          <p:nvSpPr>
            <p:cNvPr id="19" name="Isosceles Triangle 18"/>
            <p:cNvSpPr/>
            <p:nvPr/>
          </p:nvSpPr>
          <p:spPr bwMode="auto">
            <a:xfrm rot="16200000">
              <a:off x="-949526" y="3443271"/>
              <a:ext cx="5373405" cy="965818"/>
            </a:xfrm>
            <a:prstGeom prst="triangle">
              <a:avLst>
                <a:gd name="adj" fmla="val 597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sp>
          <p:nvSpPr>
            <p:cNvPr id="21" name="Oval 20"/>
            <p:cNvSpPr>
              <a:spLocks/>
            </p:cNvSpPr>
            <p:nvPr/>
          </p:nvSpPr>
          <p:spPr bwMode="auto">
            <a:xfrm>
              <a:off x="475203" y="2692644"/>
              <a:ext cx="1483104" cy="148310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1568" b="0" i="0" u="none" strike="noStrike" kern="0" cap="all"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4" name="Freeform 164"/>
            <p:cNvSpPr>
              <a:spLocks noChangeAspect="1" noEditPoints="1"/>
            </p:cNvSpPr>
            <p:nvPr/>
          </p:nvSpPr>
          <p:spPr bwMode="black">
            <a:xfrm>
              <a:off x="906095" y="3003494"/>
              <a:ext cx="621320" cy="861404"/>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vert="horz" wrap="square" lIns="79101" tIns="39551" rIns="79101" bIns="39551" numCol="1" anchor="t" anchorCtr="0" compatLnSpc="1">
              <a:prstTxWarp prst="textNoShape">
                <a:avLst/>
              </a:prstTxWarp>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372" b="0" i="0" u="none" strike="noStrike" kern="0" cap="none" spc="0" normalizeH="0" baseline="0" noProof="0">
                <a:ln>
                  <a:noFill/>
                </a:ln>
                <a:solidFill>
                  <a:srgbClr val="505050"/>
                </a:solidFill>
                <a:effectLst/>
                <a:uLnTx/>
                <a:uFillTx/>
                <a:latin typeface="Segoe UI"/>
              </a:endParaRPr>
            </a:p>
          </p:txBody>
        </p:sp>
      </p:grpSp>
      <p:sp>
        <p:nvSpPr>
          <p:cNvPr id="11"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400" b="0"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PROTECTING DATA </a:t>
            </a:r>
            <a:r>
              <a:rPr kumimoji="0" lang="en-US" sz="2400" b="1"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PRIVACY</a:t>
            </a:r>
            <a:endParaRPr kumimoji="0" lang="en-US" sz="2400" b="1" i="0" u="none" strike="noStrike" kern="0" cap="none" spc="120" normalizeH="0" baseline="0" noProof="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35129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76445" y="3413014"/>
            <a:ext cx="9567343" cy="2974501"/>
          </a:xfrm>
          <a:prstGeom prst="rect">
            <a:avLst/>
          </a:prstGeom>
          <a:solidFill>
            <a:srgbClr val="F8F8F8"/>
          </a:solidFill>
          <a:ln w="3175">
            <a:solidFill>
              <a:schemeClr val="bg1">
                <a:lumMod val="75000"/>
              </a:schemeClr>
            </a:solidFill>
          </a:ln>
        </p:spPr>
        <p:txBody>
          <a:bodyPr wrap="square" lIns="134464" tIns="62750" rIns="134464" rtlCol="0" anchor="t">
            <a:noAutofit/>
          </a:bodyPr>
          <a:lstStyle/>
          <a:p>
            <a:pPr marL="0" marR="0" lvl="0" indent="0" defTabSz="896214"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chemeClr val="accent3"/>
                </a:solidFill>
                <a:effectLst/>
                <a:uLnTx/>
                <a:uFillTx/>
                <a:latin typeface="+mj-lt"/>
                <a:cs typeface="Segoe UI Light"/>
              </a:rPr>
              <a:t>What we’re doing about it</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We provide understandable and strict policy of what we will—and will NOT—use  customer data for.</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When responding to law enforcement requests, we strive to defend customer rights and privacy, and ensure due process is followed. </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ysClr val="windowText" lastClr="000000"/>
                </a:solidFill>
                <a:effectLst/>
                <a:uLnTx/>
                <a:uFillTx/>
                <a:cs typeface="Segoe UI Light"/>
              </a:rPr>
              <a:t>For each of our services, we provide information on where customer data may be stored and processed.</a:t>
            </a:r>
          </a:p>
        </p:txBody>
      </p:sp>
      <p:sp>
        <p:nvSpPr>
          <p:cNvPr id="10" name="Isosceles Triangle 9"/>
          <p:cNvSpPr/>
          <p:nvPr/>
        </p:nvSpPr>
        <p:spPr bwMode="auto">
          <a:xfrm rot="16200000">
            <a:off x="-930859" y="3376071"/>
            <a:ext cx="5267775" cy="946832"/>
          </a:xfrm>
          <a:prstGeom prst="triangle">
            <a:avLst>
              <a:gd name="adj" fmla="val 597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nvGrpSpPr>
          <p:cNvPr id="11" name="Group 10"/>
          <p:cNvGrpSpPr/>
          <p:nvPr/>
        </p:nvGrpSpPr>
        <p:grpSpPr>
          <a:xfrm>
            <a:off x="465863" y="2640199"/>
            <a:ext cx="1453950" cy="1453949"/>
            <a:chOff x="1221438" y="1387632"/>
            <a:chExt cx="1452610" cy="1452610"/>
          </a:xfrm>
        </p:grpSpPr>
        <p:sp>
          <p:nvSpPr>
            <p:cNvPr id="12" name="Oval 11"/>
            <p:cNvSpPr>
              <a:spLocks/>
            </p:cNvSpPr>
            <p:nvPr/>
          </p:nvSpPr>
          <p:spPr bwMode="auto">
            <a:xfrm>
              <a:off x="1221438" y="1387632"/>
              <a:ext cx="1452610" cy="1452610"/>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1568" b="0" i="0" u="none" strike="noStrike" kern="0" cap="all" spc="0"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3" name="Freeform 26"/>
            <p:cNvSpPr>
              <a:spLocks noChangeAspect="1" noEditPoints="1"/>
            </p:cNvSpPr>
            <p:nvPr/>
          </p:nvSpPr>
          <p:spPr bwMode="auto">
            <a:xfrm>
              <a:off x="1557775" y="1815973"/>
              <a:ext cx="779937" cy="595928"/>
            </a:xfrm>
            <a:custGeom>
              <a:avLst/>
              <a:gdLst>
                <a:gd name="T0" fmla="*/ 1766 w 3518"/>
                <a:gd name="T1" fmla="*/ 2427 h 2689"/>
                <a:gd name="T2" fmla="*/ 1705 w 3518"/>
                <a:gd name="T3" fmla="*/ 2356 h 2689"/>
                <a:gd name="T4" fmla="*/ 1215 w 3518"/>
                <a:gd name="T5" fmla="*/ 1997 h 2689"/>
                <a:gd name="T6" fmla="*/ 1383 w 3518"/>
                <a:gd name="T7" fmla="*/ 2167 h 2689"/>
                <a:gd name="T8" fmla="*/ 2244 w 3518"/>
                <a:gd name="T9" fmla="*/ 2076 h 2689"/>
                <a:gd name="T10" fmla="*/ 1060 w 3518"/>
                <a:gd name="T11" fmla="*/ 1677 h 2689"/>
                <a:gd name="T12" fmla="*/ 1124 w 3518"/>
                <a:gd name="T13" fmla="*/ 1802 h 2689"/>
                <a:gd name="T14" fmla="*/ 2412 w 3518"/>
                <a:gd name="T15" fmla="*/ 1796 h 2689"/>
                <a:gd name="T16" fmla="*/ 1760 w 3518"/>
                <a:gd name="T17" fmla="*/ 1631 h 2689"/>
                <a:gd name="T18" fmla="*/ 2010 w 3518"/>
                <a:gd name="T19" fmla="*/ 1429 h 2689"/>
                <a:gd name="T20" fmla="*/ 1510 w 3518"/>
                <a:gd name="T21" fmla="*/ 1262 h 2689"/>
                <a:gd name="T22" fmla="*/ 1126 w 3518"/>
                <a:gd name="T23" fmla="*/ 891 h 2689"/>
                <a:gd name="T24" fmla="*/ 1523 w 3518"/>
                <a:gd name="T25" fmla="*/ 1061 h 2689"/>
                <a:gd name="T26" fmla="*/ 2422 w 3518"/>
                <a:gd name="T27" fmla="*/ 905 h 2689"/>
                <a:gd name="T28" fmla="*/ 1367 w 3518"/>
                <a:gd name="T29" fmla="*/ 525 h 2689"/>
                <a:gd name="T30" fmla="*/ 1945 w 3518"/>
                <a:gd name="T31" fmla="*/ 695 h 2689"/>
                <a:gd name="T32" fmla="*/ 2151 w 3518"/>
                <a:gd name="T33" fmla="*/ 525 h 2689"/>
                <a:gd name="T34" fmla="*/ 1669 w 3518"/>
                <a:gd name="T35" fmla="*/ 295 h 2689"/>
                <a:gd name="T36" fmla="*/ 1913 w 3518"/>
                <a:gd name="T37" fmla="*/ 334 h 2689"/>
                <a:gd name="T38" fmla="*/ 1755 w 3518"/>
                <a:gd name="T39" fmla="*/ 271 h 2689"/>
                <a:gd name="T40" fmla="*/ 2250 w 3518"/>
                <a:gd name="T41" fmla="*/ 353 h 2689"/>
                <a:gd name="T42" fmla="*/ 2552 w 3518"/>
                <a:gd name="T43" fmla="*/ 755 h 2689"/>
                <a:gd name="T44" fmla="*/ 2676 w 3518"/>
                <a:gd name="T45" fmla="*/ 1253 h 2689"/>
                <a:gd name="T46" fmla="*/ 2614 w 3518"/>
                <a:gd name="T47" fmla="*/ 1780 h 2689"/>
                <a:gd name="T48" fmla="*/ 2370 w 3518"/>
                <a:gd name="T49" fmla="*/ 2215 h 2689"/>
                <a:gd name="T50" fmla="*/ 2094 w 3518"/>
                <a:gd name="T51" fmla="*/ 2511 h 2689"/>
                <a:gd name="T52" fmla="*/ 2484 w 3518"/>
                <a:gd name="T53" fmla="*/ 2473 h 2689"/>
                <a:gd name="T54" fmla="*/ 2872 w 3518"/>
                <a:gd name="T55" fmla="*/ 2281 h 2689"/>
                <a:gd name="T56" fmla="*/ 3192 w 3518"/>
                <a:gd name="T57" fmla="*/ 1927 h 2689"/>
                <a:gd name="T58" fmla="*/ 3341 w 3518"/>
                <a:gd name="T59" fmla="*/ 1485 h 2689"/>
                <a:gd name="T60" fmla="*/ 3302 w 3518"/>
                <a:gd name="T61" fmla="*/ 1022 h 2689"/>
                <a:gd name="T62" fmla="*/ 3073 w 3518"/>
                <a:gd name="T63" fmla="*/ 598 h 2689"/>
                <a:gd name="T64" fmla="*/ 2706 w 3518"/>
                <a:gd name="T65" fmla="*/ 304 h 2689"/>
                <a:gd name="T66" fmla="*/ 2296 w 3518"/>
                <a:gd name="T67" fmla="*/ 180 h 2689"/>
                <a:gd name="T68" fmla="*/ 1635 w 3518"/>
                <a:gd name="T69" fmla="*/ 31 h 2689"/>
                <a:gd name="T70" fmla="*/ 1902 w 3518"/>
                <a:gd name="T71" fmla="*/ 35 h 2689"/>
                <a:gd name="T72" fmla="*/ 2422 w 3518"/>
                <a:gd name="T73" fmla="*/ 23 h 2689"/>
                <a:gd name="T74" fmla="*/ 2910 w 3518"/>
                <a:gd name="T75" fmla="*/ 218 h 2689"/>
                <a:gd name="T76" fmla="*/ 3283 w 3518"/>
                <a:gd name="T77" fmla="*/ 567 h 2689"/>
                <a:gd name="T78" fmla="*/ 3480 w 3518"/>
                <a:gd name="T79" fmla="*/ 1013 h 2689"/>
                <a:gd name="T80" fmla="*/ 3507 w 3518"/>
                <a:gd name="T81" fmla="*/ 1532 h 2689"/>
                <a:gd name="T82" fmla="*/ 3354 w 3518"/>
                <a:gd name="T83" fmla="*/ 2006 h 2689"/>
                <a:gd name="T84" fmla="*/ 3020 w 3518"/>
                <a:gd name="T85" fmla="*/ 2395 h 2689"/>
                <a:gd name="T86" fmla="*/ 2582 w 3518"/>
                <a:gd name="T87" fmla="*/ 2627 h 2689"/>
                <a:gd name="T88" fmla="*/ 2071 w 3518"/>
                <a:gd name="T89" fmla="*/ 2681 h 2689"/>
                <a:gd name="T90" fmla="*/ 1741 w 3518"/>
                <a:gd name="T91" fmla="*/ 2632 h 2689"/>
                <a:gd name="T92" fmla="*/ 1166 w 3518"/>
                <a:gd name="T93" fmla="*/ 2679 h 2689"/>
                <a:gd name="T94" fmla="*/ 639 w 3518"/>
                <a:gd name="T95" fmla="*/ 2490 h 2689"/>
                <a:gd name="T96" fmla="*/ 330 w 3518"/>
                <a:gd name="T97" fmla="*/ 2231 h 2689"/>
                <a:gd name="T98" fmla="*/ 78 w 3518"/>
                <a:gd name="T99" fmla="*/ 1796 h 2689"/>
                <a:gd name="T100" fmla="*/ 0 w 3518"/>
                <a:gd name="T101" fmla="*/ 1308 h 2689"/>
                <a:gd name="T102" fmla="*/ 101 w 3518"/>
                <a:gd name="T103" fmla="*/ 823 h 2689"/>
                <a:gd name="T104" fmla="*/ 384 w 3518"/>
                <a:gd name="T105" fmla="*/ 398 h 2689"/>
                <a:gd name="T106" fmla="*/ 803 w 3518"/>
                <a:gd name="T107" fmla="*/ 114 h 2689"/>
                <a:gd name="T108" fmla="*/ 1295 w 3518"/>
                <a:gd name="T109" fmla="*/ 1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8" h="2689">
                  <a:moveTo>
                    <a:pt x="1594" y="2355"/>
                  </a:moveTo>
                  <a:lnTo>
                    <a:pt x="1648" y="2379"/>
                  </a:lnTo>
                  <a:lnTo>
                    <a:pt x="1699" y="2403"/>
                  </a:lnTo>
                  <a:lnTo>
                    <a:pt x="1749" y="2425"/>
                  </a:lnTo>
                  <a:lnTo>
                    <a:pt x="1758" y="2427"/>
                  </a:lnTo>
                  <a:lnTo>
                    <a:pt x="1766" y="2427"/>
                  </a:lnTo>
                  <a:lnTo>
                    <a:pt x="1774" y="2426"/>
                  </a:lnTo>
                  <a:lnTo>
                    <a:pt x="1823" y="2404"/>
                  </a:lnTo>
                  <a:lnTo>
                    <a:pt x="1873" y="2380"/>
                  </a:lnTo>
                  <a:lnTo>
                    <a:pt x="1926" y="2356"/>
                  </a:lnTo>
                  <a:lnTo>
                    <a:pt x="1815" y="2356"/>
                  </a:lnTo>
                  <a:lnTo>
                    <a:pt x="1705" y="2356"/>
                  </a:lnTo>
                  <a:lnTo>
                    <a:pt x="1594" y="2355"/>
                  </a:lnTo>
                  <a:close/>
                  <a:moveTo>
                    <a:pt x="1214" y="1991"/>
                  </a:moveTo>
                  <a:lnTo>
                    <a:pt x="1214" y="1992"/>
                  </a:lnTo>
                  <a:lnTo>
                    <a:pt x="1214" y="1993"/>
                  </a:lnTo>
                  <a:lnTo>
                    <a:pt x="1214" y="1996"/>
                  </a:lnTo>
                  <a:lnTo>
                    <a:pt x="1215" y="1997"/>
                  </a:lnTo>
                  <a:lnTo>
                    <a:pt x="1281" y="2076"/>
                  </a:lnTo>
                  <a:lnTo>
                    <a:pt x="1348" y="2154"/>
                  </a:lnTo>
                  <a:lnTo>
                    <a:pt x="1355" y="2159"/>
                  </a:lnTo>
                  <a:lnTo>
                    <a:pt x="1364" y="2164"/>
                  </a:lnTo>
                  <a:lnTo>
                    <a:pt x="1373" y="2166"/>
                  </a:lnTo>
                  <a:lnTo>
                    <a:pt x="1383" y="2167"/>
                  </a:lnTo>
                  <a:lnTo>
                    <a:pt x="2139" y="2167"/>
                  </a:lnTo>
                  <a:lnTo>
                    <a:pt x="2148" y="2167"/>
                  </a:lnTo>
                  <a:lnTo>
                    <a:pt x="2157" y="2166"/>
                  </a:lnTo>
                  <a:lnTo>
                    <a:pt x="2166" y="2164"/>
                  </a:lnTo>
                  <a:lnTo>
                    <a:pt x="2172" y="2159"/>
                  </a:lnTo>
                  <a:lnTo>
                    <a:pt x="2244" y="2076"/>
                  </a:lnTo>
                  <a:lnTo>
                    <a:pt x="2316" y="1992"/>
                  </a:lnTo>
                  <a:lnTo>
                    <a:pt x="1946" y="1991"/>
                  </a:lnTo>
                  <a:lnTo>
                    <a:pt x="1579" y="1991"/>
                  </a:lnTo>
                  <a:lnTo>
                    <a:pt x="1214" y="1991"/>
                  </a:lnTo>
                  <a:close/>
                  <a:moveTo>
                    <a:pt x="1044" y="1631"/>
                  </a:moveTo>
                  <a:lnTo>
                    <a:pt x="1060" y="1677"/>
                  </a:lnTo>
                  <a:lnTo>
                    <a:pt x="1077" y="1725"/>
                  </a:lnTo>
                  <a:lnTo>
                    <a:pt x="1094" y="1774"/>
                  </a:lnTo>
                  <a:lnTo>
                    <a:pt x="1099" y="1786"/>
                  </a:lnTo>
                  <a:lnTo>
                    <a:pt x="1105" y="1794"/>
                  </a:lnTo>
                  <a:lnTo>
                    <a:pt x="1114" y="1800"/>
                  </a:lnTo>
                  <a:lnTo>
                    <a:pt x="1124" y="1802"/>
                  </a:lnTo>
                  <a:lnTo>
                    <a:pt x="1137" y="1803"/>
                  </a:lnTo>
                  <a:lnTo>
                    <a:pt x="1715" y="1802"/>
                  </a:lnTo>
                  <a:lnTo>
                    <a:pt x="2049" y="1802"/>
                  </a:lnTo>
                  <a:lnTo>
                    <a:pt x="2385" y="1803"/>
                  </a:lnTo>
                  <a:lnTo>
                    <a:pt x="2401" y="1801"/>
                  </a:lnTo>
                  <a:lnTo>
                    <a:pt x="2412" y="1796"/>
                  </a:lnTo>
                  <a:lnTo>
                    <a:pt x="2422" y="1787"/>
                  </a:lnTo>
                  <a:lnTo>
                    <a:pt x="2428" y="1773"/>
                  </a:lnTo>
                  <a:lnTo>
                    <a:pt x="2444" y="1724"/>
                  </a:lnTo>
                  <a:lnTo>
                    <a:pt x="2461" y="1676"/>
                  </a:lnTo>
                  <a:lnTo>
                    <a:pt x="2476" y="1631"/>
                  </a:lnTo>
                  <a:lnTo>
                    <a:pt x="1760" y="1631"/>
                  </a:lnTo>
                  <a:lnTo>
                    <a:pt x="1044" y="1631"/>
                  </a:lnTo>
                  <a:close/>
                  <a:moveTo>
                    <a:pt x="1011" y="1262"/>
                  </a:moveTo>
                  <a:lnTo>
                    <a:pt x="1011" y="1346"/>
                  </a:lnTo>
                  <a:lnTo>
                    <a:pt x="1011" y="1428"/>
                  </a:lnTo>
                  <a:lnTo>
                    <a:pt x="1512" y="1428"/>
                  </a:lnTo>
                  <a:lnTo>
                    <a:pt x="2010" y="1429"/>
                  </a:lnTo>
                  <a:lnTo>
                    <a:pt x="2507" y="1429"/>
                  </a:lnTo>
                  <a:lnTo>
                    <a:pt x="2508" y="1372"/>
                  </a:lnTo>
                  <a:lnTo>
                    <a:pt x="2510" y="1317"/>
                  </a:lnTo>
                  <a:lnTo>
                    <a:pt x="2512" y="1262"/>
                  </a:lnTo>
                  <a:lnTo>
                    <a:pt x="2010" y="1262"/>
                  </a:lnTo>
                  <a:lnTo>
                    <a:pt x="1510" y="1262"/>
                  </a:lnTo>
                  <a:lnTo>
                    <a:pt x="1011" y="1262"/>
                  </a:lnTo>
                  <a:close/>
                  <a:moveTo>
                    <a:pt x="2384" y="888"/>
                  </a:moveTo>
                  <a:lnTo>
                    <a:pt x="2136" y="889"/>
                  </a:lnTo>
                  <a:lnTo>
                    <a:pt x="1888" y="889"/>
                  </a:lnTo>
                  <a:lnTo>
                    <a:pt x="1136" y="890"/>
                  </a:lnTo>
                  <a:lnTo>
                    <a:pt x="1126" y="891"/>
                  </a:lnTo>
                  <a:lnTo>
                    <a:pt x="1115" y="894"/>
                  </a:lnTo>
                  <a:lnTo>
                    <a:pt x="1106" y="899"/>
                  </a:lnTo>
                  <a:lnTo>
                    <a:pt x="1101" y="906"/>
                  </a:lnTo>
                  <a:lnTo>
                    <a:pt x="1071" y="984"/>
                  </a:lnTo>
                  <a:lnTo>
                    <a:pt x="1043" y="1060"/>
                  </a:lnTo>
                  <a:lnTo>
                    <a:pt x="1523" y="1061"/>
                  </a:lnTo>
                  <a:lnTo>
                    <a:pt x="2000" y="1061"/>
                  </a:lnTo>
                  <a:lnTo>
                    <a:pt x="2477" y="1061"/>
                  </a:lnTo>
                  <a:lnTo>
                    <a:pt x="2461" y="1016"/>
                  </a:lnTo>
                  <a:lnTo>
                    <a:pt x="2445" y="968"/>
                  </a:lnTo>
                  <a:lnTo>
                    <a:pt x="2429" y="920"/>
                  </a:lnTo>
                  <a:lnTo>
                    <a:pt x="2422" y="905"/>
                  </a:lnTo>
                  <a:lnTo>
                    <a:pt x="2413" y="895"/>
                  </a:lnTo>
                  <a:lnTo>
                    <a:pt x="2401" y="890"/>
                  </a:lnTo>
                  <a:lnTo>
                    <a:pt x="2384" y="888"/>
                  </a:lnTo>
                  <a:close/>
                  <a:moveTo>
                    <a:pt x="1384" y="524"/>
                  </a:moveTo>
                  <a:lnTo>
                    <a:pt x="1375" y="524"/>
                  </a:lnTo>
                  <a:lnTo>
                    <a:pt x="1367" y="525"/>
                  </a:lnTo>
                  <a:lnTo>
                    <a:pt x="1359" y="527"/>
                  </a:lnTo>
                  <a:lnTo>
                    <a:pt x="1354" y="530"/>
                  </a:lnTo>
                  <a:lnTo>
                    <a:pt x="1280" y="612"/>
                  </a:lnTo>
                  <a:lnTo>
                    <a:pt x="1208" y="694"/>
                  </a:lnTo>
                  <a:lnTo>
                    <a:pt x="1577" y="694"/>
                  </a:lnTo>
                  <a:lnTo>
                    <a:pt x="1945" y="695"/>
                  </a:lnTo>
                  <a:lnTo>
                    <a:pt x="2313" y="695"/>
                  </a:lnTo>
                  <a:lnTo>
                    <a:pt x="2246" y="616"/>
                  </a:lnTo>
                  <a:lnTo>
                    <a:pt x="2177" y="537"/>
                  </a:lnTo>
                  <a:lnTo>
                    <a:pt x="2170" y="532"/>
                  </a:lnTo>
                  <a:lnTo>
                    <a:pt x="2160" y="528"/>
                  </a:lnTo>
                  <a:lnTo>
                    <a:pt x="2151" y="525"/>
                  </a:lnTo>
                  <a:lnTo>
                    <a:pt x="2140" y="525"/>
                  </a:lnTo>
                  <a:lnTo>
                    <a:pt x="1384" y="524"/>
                  </a:lnTo>
                  <a:close/>
                  <a:moveTo>
                    <a:pt x="1755" y="271"/>
                  </a:moveTo>
                  <a:lnTo>
                    <a:pt x="1727" y="273"/>
                  </a:lnTo>
                  <a:lnTo>
                    <a:pt x="1698" y="281"/>
                  </a:lnTo>
                  <a:lnTo>
                    <a:pt x="1669" y="295"/>
                  </a:lnTo>
                  <a:lnTo>
                    <a:pt x="1639" y="314"/>
                  </a:lnTo>
                  <a:lnTo>
                    <a:pt x="1627" y="322"/>
                  </a:lnTo>
                  <a:lnTo>
                    <a:pt x="1616" y="328"/>
                  </a:lnTo>
                  <a:lnTo>
                    <a:pt x="1605" y="334"/>
                  </a:lnTo>
                  <a:lnTo>
                    <a:pt x="1760" y="334"/>
                  </a:lnTo>
                  <a:lnTo>
                    <a:pt x="1913" y="334"/>
                  </a:lnTo>
                  <a:lnTo>
                    <a:pt x="1887" y="315"/>
                  </a:lnTo>
                  <a:lnTo>
                    <a:pt x="1861" y="300"/>
                  </a:lnTo>
                  <a:lnTo>
                    <a:pt x="1836" y="288"/>
                  </a:lnTo>
                  <a:lnTo>
                    <a:pt x="1809" y="278"/>
                  </a:lnTo>
                  <a:lnTo>
                    <a:pt x="1782" y="272"/>
                  </a:lnTo>
                  <a:lnTo>
                    <a:pt x="1755" y="271"/>
                  </a:lnTo>
                  <a:close/>
                  <a:moveTo>
                    <a:pt x="2162" y="176"/>
                  </a:moveTo>
                  <a:lnTo>
                    <a:pt x="2097" y="180"/>
                  </a:lnTo>
                  <a:lnTo>
                    <a:pt x="2034" y="188"/>
                  </a:lnTo>
                  <a:lnTo>
                    <a:pt x="2111" y="241"/>
                  </a:lnTo>
                  <a:lnTo>
                    <a:pt x="2183" y="295"/>
                  </a:lnTo>
                  <a:lnTo>
                    <a:pt x="2250" y="353"/>
                  </a:lnTo>
                  <a:lnTo>
                    <a:pt x="2313" y="414"/>
                  </a:lnTo>
                  <a:lnTo>
                    <a:pt x="2371" y="477"/>
                  </a:lnTo>
                  <a:lnTo>
                    <a:pt x="2423" y="542"/>
                  </a:lnTo>
                  <a:lnTo>
                    <a:pt x="2471" y="610"/>
                  </a:lnTo>
                  <a:lnTo>
                    <a:pt x="2514" y="682"/>
                  </a:lnTo>
                  <a:lnTo>
                    <a:pt x="2552" y="755"/>
                  </a:lnTo>
                  <a:lnTo>
                    <a:pt x="2585" y="831"/>
                  </a:lnTo>
                  <a:lnTo>
                    <a:pt x="2614" y="910"/>
                  </a:lnTo>
                  <a:lnTo>
                    <a:pt x="2638" y="992"/>
                  </a:lnTo>
                  <a:lnTo>
                    <a:pt x="2655" y="1077"/>
                  </a:lnTo>
                  <a:lnTo>
                    <a:pt x="2669" y="1163"/>
                  </a:lnTo>
                  <a:lnTo>
                    <a:pt x="2676" y="1253"/>
                  </a:lnTo>
                  <a:lnTo>
                    <a:pt x="2678" y="1346"/>
                  </a:lnTo>
                  <a:lnTo>
                    <a:pt x="2676" y="1438"/>
                  </a:lnTo>
                  <a:lnTo>
                    <a:pt x="2669" y="1527"/>
                  </a:lnTo>
                  <a:lnTo>
                    <a:pt x="2655" y="1615"/>
                  </a:lnTo>
                  <a:lnTo>
                    <a:pt x="2637" y="1699"/>
                  </a:lnTo>
                  <a:lnTo>
                    <a:pt x="2614" y="1780"/>
                  </a:lnTo>
                  <a:lnTo>
                    <a:pt x="2585" y="1859"/>
                  </a:lnTo>
                  <a:lnTo>
                    <a:pt x="2552" y="1936"/>
                  </a:lnTo>
                  <a:lnTo>
                    <a:pt x="2514" y="2010"/>
                  </a:lnTo>
                  <a:lnTo>
                    <a:pt x="2471" y="2080"/>
                  </a:lnTo>
                  <a:lnTo>
                    <a:pt x="2423" y="2149"/>
                  </a:lnTo>
                  <a:lnTo>
                    <a:pt x="2370" y="2215"/>
                  </a:lnTo>
                  <a:lnTo>
                    <a:pt x="2312" y="2278"/>
                  </a:lnTo>
                  <a:lnTo>
                    <a:pt x="2250" y="2338"/>
                  </a:lnTo>
                  <a:lnTo>
                    <a:pt x="2183" y="2395"/>
                  </a:lnTo>
                  <a:lnTo>
                    <a:pt x="2110" y="2451"/>
                  </a:lnTo>
                  <a:lnTo>
                    <a:pt x="2034" y="2503"/>
                  </a:lnTo>
                  <a:lnTo>
                    <a:pt x="2094" y="2511"/>
                  </a:lnTo>
                  <a:lnTo>
                    <a:pt x="2157" y="2515"/>
                  </a:lnTo>
                  <a:lnTo>
                    <a:pt x="2220" y="2515"/>
                  </a:lnTo>
                  <a:lnTo>
                    <a:pt x="2285" y="2511"/>
                  </a:lnTo>
                  <a:lnTo>
                    <a:pt x="2351" y="2503"/>
                  </a:lnTo>
                  <a:lnTo>
                    <a:pt x="2418" y="2490"/>
                  </a:lnTo>
                  <a:lnTo>
                    <a:pt x="2484" y="2473"/>
                  </a:lnTo>
                  <a:lnTo>
                    <a:pt x="2550" y="2453"/>
                  </a:lnTo>
                  <a:lnTo>
                    <a:pt x="2616" y="2427"/>
                  </a:lnTo>
                  <a:lnTo>
                    <a:pt x="2681" y="2397"/>
                  </a:lnTo>
                  <a:lnTo>
                    <a:pt x="2747" y="2363"/>
                  </a:lnTo>
                  <a:lnTo>
                    <a:pt x="2810" y="2325"/>
                  </a:lnTo>
                  <a:lnTo>
                    <a:pt x="2872" y="2281"/>
                  </a:lnTo>
                  <a:lnTo>
                    <a:pt x="2932" y="2233"/>
                  </a:lnTo>
                  <a:lnTo>
                    <a:pt x="2990" y="2181"/>
                  </a:lnTo>
                  <a:lnTo>
                    <a:pt x="3046" y="2123"/>
                  </a:lnTo>
                  <a:lnTo>
                    <a:pt x="3099" y="2061"/>
                  </a:lnTo>
                  <a:lnTo>
                    <a:pt x="3149" y="1994"/>
                  </a:lnTo>
                  <a:lnTo>
                    <a:pt x="3192" y="1927"/>
                  </a:lnTo>
                  <a:lnTo>
                    <a:pt x="3230" y="1857"/>
                  </a:lnTo>
                  <a:lnTo>
                    <a:pt x="3262" y="1786"/>
                  </a:lnTo>
                  <a:lnTo>
                    <a:pt x="3290" y="1712"/>
                  </a:lnTo>
                  <a:lnTo>
                    <a:pt x="3313" y="1637"/>
                  </a:lnTo>
                  <a:lnTo>
                    <a:pt x="3330" y="1561"/>
                  </a:lnTo>
                  <a:lnTo>
                    <a:pt x="3341" y="1485"/>
                  </a:lnTo>
                  <a:lnTo>
                    <a:pt x="3348" y="1408"/>
                  </a:lnTo>
                  <a:lnTo>
                    <a:pt x="3349" y="1330"/>
                  </a:lnTo>
                  <a:lnTo>
                    <a:pt x="3346" y="1252"/>
                  </a:lnTo>
                  <a:lnTo>
                    <a:pt x="3336" y="1175"/>
                  </a:lnTo>
                  <a:lnTo>
                    <a:pt x="3322" y="1098"/>
                  </a:lnTo>
                  <a:lnTo>
                    <a:pt x="3302" y="1022"/>
                  </a:lnTo>
                  <a:lnTo>
                    <a:pt x="3277" y="947"/>
                  </a:lnTo>
                  <a:lnTo>
                    <a:pt x="3247" y="874"/>
                  </a:lnTo>
                  <a:lnTo>
                    <a:pt x="3212" y="802"/>
                  </a:lnTo>
                  <a:lnTo>
                    <a:pt x="3172" y="732"/>
                  </a:lnTo>
                  <a:lnTo>
                    <a:pt x="3126" y="665"/>
                  </a:lnTo>
                  <a:lnTo>
                    <a:pt x="3073" y="598"/>
                  </a:lnTo>
                  <a:lnTo>
                    <a:pt x="3018" y="537"/>
                  </a:lnTo>
                  <a:lnTo>
                    <a:pt x="2959" y="481"/>
                  </a:lnTo>
                  <a:lnTo>
                    <a:pt x="2899" y="430"/>
                  </a:lnTo>
                  <a:lnTo>
                    <a:pt x="2836" y="383"/>
                  </a:lnTo>
                  <a:lnTo>
                    <a:pt x="2771" y="341"/>
                  </a:lnTo>
                  <a:lnTo>
                    <a:pt x="2706" y="304"/>
                  </a:lnTo>
                  <a:lnTo>
                    <a:pt x="2639" y="272"/>
                  </a:lnTo>
                  <a:lnTo>
                    <a:pt x="2570" y="244"/>
                  </a:lnTo>
                  <a:lnTo>
                    <a:pt x="2502" y="221"/>
                  </a:lnTo>
                  <a:lnTo>
                    <a:pt x="2433" y="203"/>
                  </a:lnTo>
                  <a:lnTo>
                    <a:pt x="2364" y="189"/>
                  </a:lnTo>
                  <a:lnTo>
                    <a:pt x="2296" y="180"/>
                  </a:lnTo>
                  <a:lnTo>
                    <a:pt x="2229" y="176"/>
                  </a:lnTo>
                  <a:lnTo>
                    <a:pt x="2162" y="176"/>
                  </a:lnTo>
                  <a:close/>
                  <a:moveTo>
                    <a:pt x="1381" y="0"/>
                  </a:moveTo>
                  <a:lnTo>
                    <a:pt x="1465" y="5"/>
                  </a:lnTo>
                  <a:lnTo>
                    <a:pt x="1551" y="15"/>
                  </a:lnTo>
                  <a:lnTo>
                    <a:pt x="1635" y="31"/>
                  </a:lnTo>
                  <a:lnTo>
                    <a:pt x="1719" y="54"/>
                  </a:lnTo>
                  <a:lnTo>
                    <a:pt x="1743" y="59"/>
                  </a:lnTo>
                  <a:lnTo>
                    <a:pt x="1765" y="61"/>
                  </a:lnTo>
                  <a:lnTo>
                    <a:pt x="1789" y="60"/>
                  </a:lnTo>
                  <a:lnTo>
                    <a:pt x="1812" y="55"/>
                  </a:lnTo>
                  <a:lnTo>
                    <a:pt x="1902" y="35"/>
                  </a:lnTo>
                  <a:lnTo>
                    <a:pt x="1991" y="19"/>
                  </a:lnTo>
                  <a:lnTo>
                    <a:pt x="2078" y="9"/>
                  </a:lnTo>
                  <a:lnTo>
                    <a:pt x="2166" y="5"/>
                  </a:lnTo>
                  <a:lnTo>
                    <a:pt x="2252" y="5"/>
                  </a:lnTo>
                  <a:lnTo>
                    <a:pt x="2338" y="11"/>
                  </a:lnTo>
                  <a:lnTo>
                    <a:pt x="2422" y="23"/>
                  </a:lnTo>
                  <a:lnTo>
                    <a:pt x="2506" y="41"/>
                  </a:lnTo>
                  <a:lnTo>
                    <a:pt x="2590" y="64"/>
                  </a:lnTo>
                  <a:lnTo>
                    <a:pt x="2671" y="93"/>
                  </a:lnTo>
                  <a:lnTo>
                    <a:pt x="2752" y="129"/>
                  </a:lnTo>
                  <a:lnTo>
                    <a:pt x="2832" y="170"/>
                  </a:lnTo>
                  <a:lnTo>
                    <a:pt x="2910" y="218"/>
                  </a:lnTo>
                  <a:lnTo>
                    <a:pt x="2985" y="269"/>
                  </a:lnTo>
                  <a:lnTo>
                    <a:pt x="3054" y="323"/>
                  </a:lnTo>
                  <a:lnTo>
                    <a:pt x="3118" y="381"/>
                  </a:lnTo>
                  <a:lnTo>
                    <a:pt x="3178" y="440"/>
                  </a:lnTo>
                  <a:lnTo>
                    <a:pt x="3232" y="502"/>
                  </a:lnTo>
                  <a:lnTo>
                    <a:pt x="3283" y="567"/>
                  </a:lnTo>
                  <a:lnTo>
                    <a:pt x="3328" y="635"/>
                  </a:lnTo>
                  <a:lnTo>
                    <a:pt x="3367" y="705"/>
                  </a:lnTo>
                  <a:lnTo>
                    <a:pt x="3403" y="779"/>
                  </a:lnTo>
                  <a:lnTo>
                    <a:pt x="3433" y="854"/>
                  </a:lnTo>
                  <a:lnTo>
                    <a:pt x="3459" y="931"/>
                  </a:lnTo>
                  <a:lnTo>
                    <a:pt x="3480" y="1013"/>
                  </a:lnTo>
                  <a:lnTo>
                    <a:pt x="3496" y="1095"/>
                  </a:lnTo>
                  <a:lnTo>
                    <a:pt x="3508" y="1180"/>
                  </a:lnTo>
                  <a:lnTo>
                    <a:pt x="3515" y="1268"/>
                  </a:lnTo>
                  <a:lnTo>
                    <a:pt x="3518" y="1357"/>
                  </a:lnTo>
                  <a:lnTo>
                    <a:pt x="3514" y="1446"/>
                  </a:lnTo>
                  <a:lnTo>
                    <a:pt x="3507" y="1532"/>
                  </a:lnTo>
                  <a:lnTo>
                    <a:pt x="3494" y="1616"/>
                  </a:lnTo>
                  <a:lnTo>
                    <a:pt x="3477" y="1698"/>
                  </a:lnTo>
                  <a:lnTo>
                    <a:pt x="3454" y="1778"/>
                  </a:lnTo>
                  <a:lnTo>
                    <a:pt x="3426" y="1856"/>
                  </a:lnTo>
                  <a:lnTo>
                    <a:pt x="3393" y="1932"/>
                  </a:lnTo>
                  <a:lnTo>
                    <a:pt x="3354" y="2006"/>
                  </a:lnTo>
                  <a:lnTo>
                    <a:pt x="3310" y="2077"/>
                  </a:lnTo>
                  <a:lnTo>
                    <a:pt x="3262" y="2147"/>
                  </a:lnTo>
                  <a:lnTo>
                    <a:pt x="3209" y="2213"/>
                  </a:lnTo>
                  <a:lnTo>
                    <a:pt x="3150" y="2277"/>
                  </a:lnTo>
                  <a:lnTo>
                    <a:pt x="3086" y="2339"/>
                  </a:lnTo>
                  <a:lnTo>
                    <a:pt x="3020" y="2395"/>
                  </a:lnTo>
                  <a:lnTo>
                    <a:pt x="2953" y="2447"/>
                  </a:lnTo>
                  <a:lnTo>
                    <a:pt x="2882" y="2494"/>
                  </a:lnTo>
                  <a:lnTo>
                    <a:pt x="2810" y="2534"/>
                  </a:lnTo>
                  <a:lnTo>
                    <a:pt x="2736" y="2570"/>
                  </a:lnTo>
                  <a:lnTo>
                    <a:pt x="2660" y="2601"/>
                  </a:lnTo>
                  <a:lnTo>
                    <a:pt x="2582" y="2627"/>
                  </a:lnTo>
                  <a:lnTo>
                    <a:pt x="2502" y="2648"/>
                  </a:lnTo>
                  <a:lnTo>
                    <a:pt x="2420" y="2664"/>
                  </a:lnTo>
                  <a:lnTo>
                    <a:pt x="2337" y="2676"/>
                  </a:lnTo>
                  <a:lnTo>
                    <a:pt x="2252" y="2683"/>
                  </a:lnTo>
                  <a:lnTo>
                    <a:pt x="2165" y="2685"/>
                  </a:lnTo>
                  <a:lnTo>
                    <a:pt x="2071" y="2681"/>
                  </a:lnTo>
                  <a:lnTo>
                    <a:pt x="1977" y="2671"/>
                  </a:lnTo>
                  <a:lnTo>
                    <a:pt x="1884" y="2654"/>
                  </a:lnTo>
                  <a:lnTo>
                    <a:pt x="1792" y="2631"/>
                  </a:lnTo>
                  <a:lnTo>
                    <a:pt x="1776" y="2628"/>
                  </a:lnTo>
                  <a:lnTo>
                    <a:pt x="1758" y="2629"/>
                  </a:lnTo>
                  <a:lnTo>
                    <a:pt x="1741" y="2632"/>
                  </a:lnTo>
                  <a:lnTo>
                    <a:pt x="1641" y="2656"/>
                  </a:lnTo>
                  <a:lnTo>
                    <a:pt x="1544" y="2674"/>
                  </a:lnTo>
                  <a:lnTo>
                    <a:pt x="1447" y="2685"/>
                  </a:lnTo>
                  <a:lnTo>
                    <a:pt x="1352" y="2689"/>
                  </a:lnTo>
                  <a:lnTo>
                    <a:pt x="1258" y="2688"/>
                  </a:lnTo>
                  <a:lnTo>
                    <a:pt x="1166" y="2679"/>
                  </a:lnTo>
                  <a:lnTo>
                    <a:pt x="1074" y="2664"/>
                  </a:lnTo>
                  <a:lnTo>
                    <a:pt x="985" y="2642"/>
                  </a:lnTo>
                  <a:lnTo>
                    <a:pt x="896" y="2614"/>
                  </a:lnTo>
                  <a:lnTo>
                    <a:pt x="808" y="2580"/>
                  </a:lnTo>
                  <a:lnTo>
                    <a:pt x="723" y="2538"/>
                  </a:lnTo>
                  <a:lnTo>
                    <a:pt x="639" y="2490"/>
                  </a:lnTo>
                  <a:lnTo>
                    <a:pt x="555" y="2437"/>
                  </a:lnTo>
                  <a:lnTo>
                    <a:pt x="473" y="2376"/>
                  </a:lnTo>
                  <a:lnTo>
                    <a:pt x="465" y="2369"/>
                  </a:lnTo>
                  <a:lnTo>
                    <a:pt x="457" y="2362"/>
                  </a:lnTo>
                  <a:lnTo>
                    <a:pt x="389" y="2294"/>
                  </a:lnTo>
                  <a:lnTo>
                    <a:pt x="330" y="2231"/>
                  </a:lnTo>
                  <a:lnTo>
                    <a:pt x="277" y="2165"/>
                  </a:lnTo>
                  <a:lnTo>
                    <a:pt x="227" y="2095"/>
                  </a:lnTo>
                  <a:lnTo>
                    <a:pt x="183" y="2024"/>
                  </a:lnTo>
                  <a:lnTo>
                    <a:pt x="143" y="1950"/>
                  </a:lnTo>
                  <a:lnTo>
                    <a:pt x="108" y="1874"/>
                  </a:lnTo>
                  <a:lnTo>
                    <a:pt x="78" y="1796"/>
                  </a:lnTo>
                  <a:lnTo>
                    <a:pt x="53" y="1717"/>
                  </a:lnTo>
                  <a:lnTo>
                    <a:pt x="32" y="1637"/>
                  </a:lnTo>
                  <a:lnTo>
                    <a:pt x="17" y="1556"/>
                  </a:lnTo>
                  <a:lnTo>
                    <a:pt x="6" y="1474"/>
                  </a:lnTo>
                  <a:lnTo>
                    <a:pt x="1" y="1392"/>
                  </a:lnTo>
                  <a:lnTo>
                    <a:pt x="0" y="1308"/>
                  </a:lnTo>
                  <a:lnTo>
                    <a:pt x="4" y="1226"/>
                  </a:lnTo>
                  <a:lnTo>
                    <a:pt x="14" y="1144"/>
                  </a:lnTo>
                  <a:lnTo>
                    <a:pt x="29" y="1062"/>
                  </a:lnTo>
                  <a:lnTo>
                    <a:pt x="48" y="981"/>
                  </a:lnTo>
                  <a:lnTo>
                    <a:pt x="73" y="900"/>
                  </a:lnTo>
                  <a:lnTo>
                    <a:pt x="101" y="823"/>
                  </a:lnTo>
                  <a:lnTo>
                    <a:pt x="137" y="745"/>
                  </a:lnTo>
                  <a:lnTo>
                    <a:pt x="176" y="670"/>
                  </a:lnTo>
                  <a:lnTo>
                    <a:pt x="222" y="596"/>
                  </a:lnTo>
                  <a:lnTo>
                    <a:pt x="271" y="526"/>
                  </a:lnTo>
                  <a:lnTo>
                    <a:pt x="326" y="460"/>
                  </a:lnTo>
                  <a:lnTo>
                    <a:pt x="384" y="398"/>
                  </a:lnTo>
                  <a:lnTo>
                    <a:pt x="446" y="339"/>
                  </a:lnTo>
                  <a:lnTo>
                    <a:pt x="512" y="285"/>
                  </a:lnTo>
                  <a:lnTo>
                    <a:pt x="580" y="235"/>
                  </a:lnTo>
                  <a:lnTo>
                    <a:pt x="651" y="190"/>
                  </a:lnTo>
                  <a:lnTo>
                    <a:pt x="726" y="150"/>
                  </a:lnTo>
                  <a:lnTo>
                    <a:pt x="803" y="114"/>
                  </a:lnTo>
                  <a:lnTo>
                    <a:pt x="881" y="83"/>
                  </a:lnTo>
                  <a:lnTo>
                    <a:pt x="961" y="56"/>
                  </a:lnTo>
                  <a:lnTo>
                    <a:pt x="1043" y="35"/>
                  </a:lnTo>
                  <a:lnTo>
                    <a:pt x="1127" y="19"/>
                  </a:lnTo>
                  <a:lnTo>
                    <a:pt x="1211" y="7"/>
                  </a:lnTo>
                  <a:lnTo>
                    <a:pt x="1295" y="1"/>
                  </a:lnTo>
                  <a:lnTo>
                    <a:pt x="1381" y="0"/>
                  </a:lnTo>
                  <a:close/>
                </a:path>
              </a:pathLst>
            </a:custGeom>
            <a:solidFill>
              <a:schemeClr val="bg1"/>
            </a:solidFill>
            <a:ln w="0">
              <a:noFill/>
              <a:prstDash val="solid"/>
              <a:round/>
              <a:headEnd/>
              <a:tailEnd/>
            </a:ln>
          </p:spPr>
          <p:txBody>
            <a:bodyPr vert="horz" wrap="square" lIns="87880" tIns="43940" rIns="87880" bIns="43940" numCol="1" anchor="t" anchorCtr="0" compatLnSpc="1">
              <a:prstTxWarp prst="textNoShape">
                <a:avLst/>
              </a:prstTxWarp>
            </a:bodyP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634" b="0" i="0" u="none" strike="noStrike" kern="0" cap="none" spc="0" normalizeH="0" baseline="0" noProof="0">
                <a:ln>
                  <a:noFill/>
                </a:ln>
                <a:solidFill>
                  <a:srgbClr val="505050"/>
                </a:solidFill>
                <a:effectLst/>
                <a:uLnTx/>
                <a:uFillTx/>
                <a:latin typeface="Segoe UI"/>
              </a:endParaRPr>
            </a:p>
          </p:txBody>
        </p:sp>
      </p:grpSp>
      <p:sp>
        <p:nvSpPr>
          <p:cNvPr id="14" name="Isosceles Triangle 13"/>
          <p:cNvSpPr/>
          <p:nvPr/>
        </p:nvSpPr>
        <p:spPr bwMode="auto">
          <a:xfrm rot="10800000">
            <a:off x="11049411" y="3267705"/>
            <a:ext cx="437745" cy="275605"/>
          </a:xfrm>
          <a:prstGeom prst="triangle">
            <a:avLst/>
          </a:prstGeom>
          <a:solidFill>
            <a:schemeClr val="accent2"/>
          </a:solidFill>
          <a:ln w="28575">
            <a:solidFill>
              <a:schemeClr val="bg1"/>
            </a:solidFill>
            <a:miter lim="800000"/>
            <a:headEnd type="none" w="med" len="med"/>
            <a:tailEnd type="none" w="med" len="med"/>
          </a:ln>
          <a:effectLst>
            <a:outerShdw dist="38100" dir="5400000" algn="t" rotWithShape="0">
              <a:schemeClr val="accent2">
                <a:lumMod val="7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6" name="Rectangle 15"/>
          <p:cNvSpPr/>
          <p:nvPr/>
        </p:nvSpPr>
        <p:spPr bwMode="auto">
          <a:xfrm>
            <a:off x="2176445" y="1215600"/>
            <a:ext cx="9567343" cy="2105735"/>
          </a:xfrm>
          <a:prstGeom prst="rect">
            <a:avLst/>
          </a:prstGeom>
          <a:solidFill>
            <a:srgbClr val="F8F8F8"/>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134464" tIns="62750" rIns="134464" rtlCol="0" anchor="t"/>
          <a:lstStyle/>
          <a:p>
            <a:pPr marL="0" marR="0" lvl="0" indent="0" defTabSz="896214"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a:ln>
                  <a:noFill/>
                </a:ln>
                <a:solidFill>
                  <a:schemeClr val="accent3"/>
                </a:solidFill>
                <a:effectLst/>
                <a:uLnTx/>
                <a:uFillTx/>
                <a:latin typeface="+mj-lt"/>
                <a:cs typeface="Segoe UI Light"/>
              </a:rPr>
              <a:t>Customers expect</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chemeClr val="tx1"/>
                </a:solidFill>
                <a:effectLst/>
                <a:uLnTx/>
                <a:uFillTx/>
                <a:cs typeface="Segoe UI Light" panose="020B0502040204020203" pitchFamily="34" charset="0"/>
              </a:rPr>
              <a:t>Clear, plain-language explanation of how their cloud provider uses, manages and protects customer data.</a:t>
            </a:r>
          </a:p>
          <a:p>
            <a:pPr marL="336145" marR="0" lvl="0" indent="-224097" defTabSz="896214" eaLnBrk="1" fontAlgn="auto" latinLnBrk="0" hangingPunct="1">
              <a:lnSpc>
                <a:spcPct val="100000"/>
              </a:lnSpc>
              <a:spcBef>
                <a:spcPts val="196"/>
              </a:spcBef>
              <a:spcAft>
                <a:spcPts val="392"/>
              </a:spcAft>
              <a:buClrTx/>
              <a:buSzTx/>
              <a:buFont typeface="Arial" panose="020B0604020202020204" pitchFamily="34" charset="0"/>
              <a:buChar char="•"/>
              <a:tabLst/>
              <a:defRPr/>
            </a:pPr>
            <a:r>
              <a:rPr kumimoji="0" lang="en-US" sz="1765" b="0" i="0" u="none" strike="noStrike" kern="0" cap="none" spc="0" normalizeH="0" baseline="0" noProof="0">
                <a:ln>
                  <a:noFill/>
                </a:ln>
                <a:solidFill>
                  <a:schemeClr val="tx1"/>
                </a:solidFill>
                <a:effectLst/>
                <a:uLnTx/>
                <a:uFillTx/>
                <a:cs typeface="Segoe UI Light" panose="020B0502040204020203" pitchFamily="34" charset="0"/>
              </a:rPr>
              <a:t>Proactive transparency in requests for customer data from law enforcement.</a:t>
            </a:r>
          </a:p>
        </p:txBody>
      </p:sp>
      <p:sp>
        <p:nvSpPr>
          <p:cNvPr id="15"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400" b="0"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MAINTAINING </a:t>
            </a:r>
            <a:r>
              <a:rPr kumimoji="0" lang="en-US" sz="2400" b="1"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TRANSPARENCY</a:t>
            </a:r>
            <a:endParaRPr kumimoji="0" lang="en-US" sz="2400" b="1" i="0" u="none" strike="noStrike" kern="0" cap="none" spc="120" normalizeH="0" baseline="0" noProof="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4769068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6535" t="5587" r="1151"/>
          <a:stretch/>
        </p:blipFill>
        <p:spPr>
          <a:xfrm>
            <a:off x="270794" y="1372"/>
            <a:ext cx="11921423" cy="6855256"/>
          </a:xfrm>
          <a:prstGeom prst="rect">
            <a:avLst/>
          </a:prstGeom>
        </p:spPr>
      </p:pic>
      <p:sp>
        <p:nvSpPr>
          <p:cNvPr id="17" name="Rectangle 16"/>
          <p:cNvSpPr/>
          <p:nvPr/>
        </p:nvSpPr>
        <p:spPr bwMode="auto">
          <a:xfrm>
            <a:off x="866" y="974"/>
            <a:ext cx="12190270" cy="1904339"/>
          </a:xfrm>
          <a:prstGeom prst="rect">
            <a:avLst/>
          </a:prstGeom>
          <a:gradFill flip="none" rotWithShape="1">
            <a:gsLst>
              <a:gs pos="100000">
                <a:srgbClr val="FFFFFF">
                  <a:alpha val="0"/>
                </a:srgbClr>
              </a:gs>
              <a:gs pos="36000">
                <a:srgbClr val="FFFFFF">
                  <a:alpha val="5200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14" tIns="44814" rIns="44814" bIns="44814" numCol="1" spcCol="0" rtlCol="0" fromWordArt="0" anchor="ctr" anchorCtr="0" forceAA="0" compatLnSpc="1">
            <a:prstTxWarp prst="textNoShape">
              <a:avLst/>
            </a:prstTxWarp>
            <a:noAutofit/>
          </a:bodyPr>
          <a:lstStyle/>
          <a:p>
            <a:pPr marL="0" marR="0" lvl="0" indent="0" algn="ctr" defTabSz="89591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 name="Rectangle 4"/>
          <p:cNvSpPr/>
          <p:nvPr/>
        </p:nvSpPr>
        <p:spPr bwMode="auto">
          <a:xfrm>
            <a:off x="270795" y="1372"/>
            <a:ext cx="7438458" cy="6856142"/>
          </a:xfrm>
          <a:prstGeom prst="rect">
            <a:avLst/>
          </a:prstGeom>
          <a:solidFill>
            <a:srgbClr val="0072C6">
              <a:alpha val="8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16535" rIns="179259" bIns="116535" numCol="1" spcCol="0" rtlCol="0" fromWordArt="0" anchor="t" anchorCtr="0" forceAA="0" compatLnSpc="1">
            <a:prstTxWarp prst="textNoShape">
              <a:avLst/>
            </a:prstTxWarp>
            <a:noAutofit/>
          </a:bodyPr>
          <a:lstStyle/>
          <a:p>
            <a:pPr marL="0" marR="0" lvl="0" indent="0" defTabSz="914192" eaLnBrk="1" fontAlgn="auto" latinLnBrk="0" hangingPunct="1">
              <a:lnSpc>
                <a:spcPct val="90000"/>
              </a:lnSpc>
              <a:spcBef>
                <a:spcPts val="1176"/>
              </a:spcBef>
              <a:spcAft>
                <a:spcPts val="0"/>
              </a:spcAft>
              <a:buClrTx/>
              <a:buSzTx/>
              <a:buFontTx/>
              <a:buNone/>
              <a:tabLst/>
              <a:defRPr/>
            </a:pPr>
            <a:endParaRPr kumimoji="0" lang="en-US" sz="1961" b="0" i="0" u="none" strike="noStrike" kern="0" cap="none" spc="0" normalizeH="0" baseline="0" noProof="0">
              <a:ln>
                <a:noFill/>
              </a:ln>
              <a:solidFill>
                <a:srgbClr val="FFFFFF"/>
              </a:solidFill>
              <a:effectLst/>
              <a:uLnTx/>
              <a:uFillTx/>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invGray">
          <a:xfrm>
            <a:off x="10420940" y="472941"/>
            <a:ext cx="1322849" cy="283373"/>
          </a:xfrm>
          <a:prstGeom prst="rect">
            <a:avLst/>
          </a:prstGeom>
        </p:spPr>
      </p:pic>
      <p:sp>
        <p:nvSpPr>
          <p:cNvPr id="16" name="Rectangle 15"/>
          <p:cNvSpPr/>
          <p:nvPr/>
        </p:nvSpPr>
        <p:spPr bwMode="auto">
          <a:xfrm>
            <a:off x="270796" y="1878363"/>
            <a:ext cx="7438457" cy="436396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68927" tIns="116535" rIns="179285" bIns="116535" numCol="1" spcCol="0" rtlCol="0" fromWordArt="0" anchor="t" anchorCtr="0" forceAA="0" compatLnSpc="1">
            <a:prstTxWarp prst="textNoShape">
              <a:avLst/>
            </a:prstTxWarp>
            <a:spAutoFit/>
          </a:bodyPr>
          <a:lstStyle/>
          <a:p>
            <a:pPr marL="0" marR="0" lvl="0" indent="0" defTabSz="914192" eaLnBrk="1" fontAlgn="auto" latinLnBrk="0" hangingPunct="1">
              <a:lnSpc>
                <a:spcPct val="90000"/>
              </a:lnSpc>
              <a:spcBef>
                <a:spcPts val="1961"/>
              </a:spcBef>
              <a:spcAft>
                <a:spcPts val="0"/>
              </a:spcAft>
              <a:buClrTx/>
              <a:buSzTx/>
              <a:buFontTx/>
              <a:buNone/>
              <a:tabLst/>
              <a:defRPr/>
            </a:pPr>
            <a: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Microsoft does not provide any government with direct, unfettered access to customers’ data</a:t>
            </a:r>
          </a:p>
          <a:p>
            <a:pPr marL="0" marR="0" lvl="0" indent="0" defTabSz="914192" eaLnBrk="1" fontAlgn="auto" latinLnBrk="0" hangingPunct="1">
              <a:lnSpc>
                <a:spcPct val="90000"/>
              </a:lnSpc>
              <a:spcBef>
                <a:spcPts val="1961"/>
              </a:spcBef>
              <a:spcAft>
                <a:spcPts val="0"/>
              </a:spcAft>
              <a:buClrTx/>
              <a:buSzTx/>
              <a:buFontTx/>
              <a:buNone/>
              <a:tabLst/>
              <a:defRPr/>
            </a:pPr>
            <a: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Microsoft does not provide any government </a:t>
            </a:r>
            <a:b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br>
            <a: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with encryption keys or assist their efforts to break </a:t>
            </a:r>
            <a:b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br>
            <a: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our encryption</a:t>
            </a:r>
            <a:endPar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endParaRPr>
          </a:p>
          <a:p>
            <a:pPr marL="0" marR="0" lvl="0" indent="0" defTabSz="914192" eaLnBrk="1" fontAlgn="auto" latinLnBrk="0" hangingPunct="1">
              <a:lnSpc>
                <a:spcPct val="90000"/>
              </a:lnSpc>
              <a:spcBef>
                <a:spcPts val="1961"/>
              </a:spcBef>
              <a:spcAft>
                <a:spcPts val="0"/>
              </a:spcAft>
              <a:buClrTx/>
              <a:buSzTx/>
              <a:buFontTx/>
              <a:buNone/>
              <a:tabLst/>
              <a:defRPr/>
            </a:pPr>
            <a:r>
              <a:rPr kumimoji="0" lang="en-GB"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Microsoft does not engineer back doors into our products</a:t>
            </a:r>
            <a:endPar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endParaRPr>
          </a:p>
          <a:p>
            <a:pPr marL="0" marR="0" lvl="0" indent="0" defTabSz="914192" eaLnBrk="1" fontAlgn="auto" latinLnBrk="0" hangingPunct="1">
              <a:lnSpc>
                <a:spcPct val="90000"/>
              </a:lnSpc>
              <a:spcBef>
                <a:spcPts val="1961"/>
              </a:spcBef>
              <a:spcAft>
                <a:spcPts val="0"/>
              </a:spcAft>
              <a:buClrTx/>
              <a:buSzTx/>
              <a:buFontTx/>
              <a:buNone/>
              <a:tabLst/>
              <a:defRPr/>
            </a:pPr>
            <a:r>
              <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Microsoft has never provided business or government </a:t>
            </a:r>
            <a:br>
              <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br>
            <a:r>
              <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data in response to a national security order</a:t>
            </a:r>
          </a:p>
          <a:p>
            <a:pPr marL="0" marR="0" lvl="0" indent="0" defTabSz="914192" eaLnBrk="1" fontAlgn="auto" latinLnBrk="0" hangingPunct="1">
              <a:lnSpc>
                <a:spcPct val="90000"/>
              </a:lnSpc>
              <a:spcBef>
                <a:spcPts val="1961"/>
              </a:spcBef>
              <a:spcAft>
                <a:spcPts val="0"/>
              </a:spcAft>
              <a:buClrTx/>
              <a:buSzTx/>
              <a:buFontTx/>
              <a:buNone/>
              <a:tabLst/>
              <a:defRPr/>
            </a:pPr>
            <a:r>
              <a:rPr kumimoji="0" lang="en-US" sz="2255" b="1" i="0" u="none" strike="noStrike" kern="0" cap="none" spc="0" normalizeH="0" baseline="0" noProof="0">
                <a:ln>
                  <a:noFill/>
                </a:ln>
                <a:gradFill>
                  <a:gsLst>
                    <a:gs pos="87745">
                      <a:srgbClr val="FFFFFF"/>
                    </a:gs>
                    <a:gs pos="71078">
                      <a:srgbClr val="FFFFFF"/>
                    </a:gs>
                  </a:gsLst>
                  <a:lin ang="2700000" scaled="1"/>
                </a:gradFill>
                <a:effectLst/>
                <a:uLnTx/>
                <a:uFillTx/>
                <a:latin typeface="Segoe UI Light"/>
              </a:rPr>
              <a:t>Microsoft will contest any attempt by the US government to disclose customer content stored exclusively overseas</a:t>
            </a:r>
          </a:p>
        </p:txBody>
      </p:sp>
      <p:sp>
        <p:nvSpPr>
          <p:cNvPr id="11" name="Title 10"/>
          <p:cNvSpPr>
            <a:spLocks noGrp="1"/>
          </p:cNvSpPr>
          <p:nvPr>
            <p:ph type="title"/>
          </p:nvPr>
        </p:nvSpPr>
        <p:spPr>
          <a:xfrm>
            <a:off x="270796" y="291514"/>
            <a:ext cx="7074908" cy="896425"/>
          </a:xfrm>
        </p:spPr>
        <p:txBody>
          <a:bodyPr vert="horz" wrap="square" lIns="268927" tIns="91440" rIns="146304" bIns="91440" rtlCol="0" anchor="t">
            <a:noAutofit/>
          </a:bodyPr>
          <a:lstStyle/>
          <a:p>
            <a:r>
              <a:rPr lang="en-US">
                <a:gradFill>
                  <a:gsLst>
                    <a:gs pos="78400">
                      <a:schemeClr val="bg1"/>
                    </a:gs>
                    <a:gs pos="54000">
                      <a:schemeClr val="bg1"/>
                    </a:gs>
                  </a:gsLst>
                  <a:lin ang="5400000" scaled="1"/>
                </a:gradFill>
              </a:rPr>
              <a:t>Microsoft’s Commitment </a:t>
            </a:r>
            <a:br>
              <a:rPr lang="en-US">
                <a:gradFill>
                  <a:gsLst>
                    <a:gs pos="78400">
                      <a:schemeClr val="bg1"/>
                    </a:gs>
                    <a:gs pos="54000">
                      <a:schemeClr val="bg1"/>
                    </a:gs>
                  </a:gsLst>
                  <a:lin ang="5400000" scaled="1"/>
                </a:gradFill>
              </a:rPr>
            </a:br>
            <a:r>
              <a:rPr lang="en-US">
                <a:gradFill>
                  <a:gsLst>
                    <a:gs pos="78400">
                      <a:schemeClr val="bg1"/>
                    </a:gs>
                    <a:gs pos="54000">
                      <a:schemeClr val="bg1"/>
                    </a:gs>
                  </a:gsLst>
                  <a:lin ang="5400000" scaled="1"/>
                </a:gradFill>
              </a:rPr>
              <a:t>to Data Privacy &amp; Security</a:t>
            </a:r>
          </a:p>
        </p:txBody>
      </p:sp>
    </p:spTree>
    <p:extLst>
      <p:ext uri="{BB962C8B-B14F-4D97-AF65-F5344CB8AC3E}">
        <p14:creationId xmlns:p14="http://schemas.microsoft.com/office/powerpoint/2010/main" val="1484750534"/>
      </p:ext>
    </p:extLst>
  </p:cSld>
  <p:clrMapOvr>
    <a:masterClrMapping/>
  </p:clrMapOvr>
  <mc:AlternateContent xmlns:mc="http://schemas.openxmlformats.org/markup-compatibility/2006" xmlns:p14="http://schemas.microsoft.com/office/powerpoint/2010/main">
    <mc:Choice Requires="p14">
      <p:transition spd="med" p14:dur="700">
        <p:wipe dir="u"/>
      </p:transition>
    </mc:Choice>
    <mc:Fallback xmlns="">
      <p:transition spd="med">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9347200" y="6356350"/>
            <a:ext cx="2844800" cy="365125"/>
          </a:xfrm>
          <a:prstGeom prst="rect">
            <a:avLst/>
          </a:prstGeom>
        </p:spPr>
        <p:txBody>
          <a:bodyPr/>
          <a:lstStyle/>
          <a:p>
            <a:pPr marL="0" marR="0" lvl="0" indent="0" defTabSz="896354" eaLnBrk="1" fontAlgn="auto" latinLnBrk="0" hangingPunct="1">
              <a:lnSpc>
                <a:spcPct val="100000"/>
              </a:lnSpc>
              <a:spcBef>
                <a:spcPts val="0"/>
              </a:spcBef>
              <a:spcAft>
                <a:spcPts val="0"/>
              </a:spcAft>
              <a:buClrTx/>
              <a:buSzTx/>
              <a:buFontTx/>
              <a:buNone/>
              <a:tabLst/>
              <a:defRPr/>
            </a:pPr>
            <a:fld id="{7EFC24D6-DB8F-6B44-BA5A-9BEC68C15CAA}" type="slidenum">
              <a:rPr kumimoji="0" lang="en-US" sz="1800" b="0" i="0" u="none" strike="noStrike" kern="0" cap="none" spc="0" normalizeH="0" baseline="0" noProof="0" smtClean="0">
                <a:ln>
                  <a:noFill/>
                </a:ln>
                <a:gradFill>
                  <a:gsLst>
                    <a:gs pos="12245">
                      <a:srgbClr val="000000">
                        <a:lumMod val="0"/>
                      </a:srgbClr>
                    </a:gs>
                    <a:gs pos="45000">
                      <a:srgbClr val="000000">
                        <a:lumMod val="0"/>
                      </a:srgbClr>
                    </a:gs>
                  </a:gsLst>
                  <a:lin ang="5400000" scaled="0"/>
                </a:gradFill>
                <a:effectLst/>
                <a:uLnTx/>
                <a:uFillTx/>
              </a:rPr>
              <a:pPr marL="0" marR="0" lvl="0" indent="0" defTabSz="896354"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gradFill>
                <a:gsLst>
                  <a:gs pos="12245">
                    <a:srgbClr val="000000">
                      <a:lumMod val="0"/>
                    </a:srgbClr>
                  </a:gs>
                  <a:gs pos="45000">
                    <a:srgbClr val="000000">
                      <a:lumMod val="0"/>
                    </a:srgbClr>
                  </a:gs>
                </a:gsLst>
                <a:lin ang="5400000" scaled="0"/>
              </a:gradFill>
              <a:effectLst/>
              <a:uLnTx/>
              <a:uFillTx/>
            </a:endParaRPr>
          </a:p>
        </p:txBody>
      </p:sp>
      <p:pic>
        <p:nvPicPr>
          <p:cNvPr id="8" name="Picture 7"/>
          <p:cNvPicPr>
            <a:picLocks noChangeAspect="1"/>
          </p:cNvPicPr>
          <p:nvPr/>
        </p:nvPicPr>
        <p:blipFill rotWithShape="1">
          <a:blip r:embed="rId3"/>
          <a:srcRect t="8995"/>
          <a:stretch/>
        </p:blipFill>
        <p:spPr>
          <a:xfrm>
            <a:off x="2391992" y="1677879"/>
            <a:ext cx="7408017" cy="4944325"/>
          </a:xfrm>
          <a:prstGeom prst="rect">
            <a:avLst/>
          </a:prstGeom>
        </p:spPr>
      </p:pic>
      <p:sp>
        <p:nvSpPr>
          <p:cNvPr id="9" name="TextBox 8"/>
          <p:cNvSpPr txBox="1"/>
          <p:nvPr/>
        </p:nvSpPr>
        <p:spPr>
          <a:xfrm>
            <a:off x="3881021" y="1162971"/>
            <a:ext cx="4429958"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chemeClr val="bg2"/>
                </a:solidFill>
                <a:effectLst/>
                <a:uLnTx/>
                <a:uFillTx/>
                <a:latin typeface="+mj-lt"/>
                <a:hlinkClick r:id="rId4"/>
              </a:rPr>
              <a:t>Microsoft Transparency Hub</a:t>
            </a:r>
            <a:endParaRPr kumimoji="0" lang="en-US" sz="2400" b="0" i="0" u="none" strike="noStrike" kern="0" cap="none" spc="0" normalizeH="0" baseline="0" noProof="0">
              <a:ln>
                <a:noFill/>
              </a:ln>
              <a:solidFill>
                <a:schemeClr val="bg2"/>
              </a:solidFill>
              <a:effectLst/>
              <a:uLnTx/>
              <a:uFillTx/>
              <a:latin typeface="+mj-lt"/>
            </a:endParaRPr>
          </a:p>
        </p:txBody>
      </p:sp>
      <p:sp>
        <p:nvSpPr>
          <p:cNvPr id="6"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400" b="0"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WE </a:t>
            </a:r>
            <a:r>
              <a:rPr kumimoji="0" lang="en-US" sz="2400" b="1"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PUBLICLY DISCLOSE </a:t>
            </a:r>
            <a:r>
              <a:rPr kumimoji="0" lang="en-US" sz="2400" b="0" i="0" u="none" strike="noStrike" kern="0" cap="none" spc="118" normalizeH="0" baseline="0" noProof="0">
                <a:ln w="3175">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rPr>
              <a:t>REQUESTS FOR CUSTOMER DATA</a:t>
            </a:r>
            <a:endParaRPr kumimoji="0" lang="en-US" sz="2400" b="1" i="0" u="none" strike="noStrike" kern="0" cap="none" spc="120" normalizeH="0" baseline="0" noProof="0">
              <a:ln>
                <a:noFill/>
              </a:ln>
              <a:gradFill>
                <a:gsLst>
                  <a:gs pos="0">
                    <a:srgbClr val="4B4B4B"/>
                  </a:gs>
                  <a:gs pos="100000">
                    <a:srgbClr val="4B4B4B"/>
                  </a:gs>
                </a:gsLst>
                <a:lin ang="5400000" scaled="1"/>
              </a:gradFill>
              <a:effectLst/>
              <a:uLnTx/>
              <a:uFillTx/>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7199389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213" y="5799392"/>
            <a:ext cx="2193276" cy="806782"/>
          </a:xfrm>
          <a:prstGeom prst="rect">
            <a:avLst/>
          </a:prstGeom>
        </p:spPr>
      </p:pic>
      <p:sp>
        <p:nvSpPr>
          <p:cNvPr id="12" name="microsoft"/>
          <p:cNvSpPr/>
          <p:nvPr/>
        </p:nvSpPr>
        <p:spPr>
          <a:xfrm>
            <a:off x="309086" y="2204599"/>
            <a:ext cx="4731526" cy="778454"/>
          </a:xfrm>
          <a:prstGeom prst="rect">
            <a:avLst/>
          </a:prstGeom>
        </p:spPr>
        <p:txBody>
          <a:bodyPr wrap="square" anchor="ctr">
            <a:spAutoFit/>
          </a:bodyPr>
          <a:lstStyle/>
          <a:p>
            <a:pPr defTabSz="914102" fontAlgn="base">
              <a:lnSpc>
                <a:spcPct val="95000"/>
              </a:lnSpc>
              <a:spcBef>
                <a:spcPct val="0"/>
              </a:spcBef>
              <a:spcAft>
                <a:spcPts val="1176"/>
              </a:spcAft>
            </a:pPr>
            <a:r>
              <a:rPr lang="en-US" sz="4705" spc="-98" dirty="0">
                <a:ln w="3175">
                  <a:noFill/>
                </a:ln>
                <a:gradFill>
                  <a:gsLst>
                    <a:gs pos="24479">
                      <a:schemeClr val="tx1"/>
                    </a:gs>
                    <a:gs pos="94000">
                      <a:schemeClr val="tx1"/>
                    </a:gs>
                  </a:gsLst>
                  <a:lin ang="5400000" scaled="1"/>
                </a:gradFill>
                <a:latin typeface="Segoe UI Light"/>
                <a:ea typeface="Segoe UI" pitchFamily="34" charset="0"/>
                <a:cs typeface="Segoe UI" pitchFamily="34" charset="0"/>
              </a:rPr>
              <a:t>Microsoft Secure</a:t>
            </a:r>
          </a:p>
        </p:txBody>
      </p:sp>
      <p:sp>
        <p:nvSpPr>
          <p:cNvPr id="13" name="Rectangle 12"/>
          <p:cNvSpPr/>
          <p:nvPr/>
        </p:nvSpPr>
        <p:spPr>
          <a:xfrm>
            <a:off x="306591" y="3096973"/>
            <a:ext cx="6720778" cy="1695702"/>
          </a:xfrm>
          <a:prstGeom prst="rect">
            <a:avLst/>
          </a:prstGeom>
        </p:spPr>
        <p:txBody>
          <a:bodyPr wrap="square">
            <a:spAutoFit/>
          </a:bodyPr>
          <a:lstStyle/>
          <a:p>
            <a:pPr marL="28012" defTabSz="914102" fontAlgn="base">
              <a:lnSpc>
                <a:spcPct val="95000"/>
              </a:lnSpc>
              <a:spcBef>
                <a:spcPct val="0"/>
              </a:spcBef>
              <a:spcAft>
                <a:spcPct val="0"/>
              </a:spcAft>
            </a:pPr>
            <a:r>
              <a:rPr lang="en-US" sz="2745" dirty="0">
                <a:gradFill>
                  <a:gsLst>
                    <a:gs pos="24479">
                      <a:schemeClr val="tx1"/>
                    </a:gs>
                    <a:gs pos="94000">
                      <a:schemeClr val="tx1"/>
                    </a:gs>
                  </a:gsLst>
                  <a:lin ang="5400000" scaled="1"/>
                </a:gradFill>
                <a:latin typeface="Segoe UI Light"/>
                <a:cs typeface="Segoe UI Semilight" panose="020B0402040204020203" pitchFamily="34" charset="0"/>
              </a:rPr>
              <a:t>Ensuring security to enable your digital transformation through a comprehensive platform, unique intelligence, and broad partnerships</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41799" r="10266"/>
          <a:stretch/>
        </p:blipFill>
        <p:spPr>
          <a:xfrm>
            <a:off x="7261664" y="488"/>
            <a:ext cx="4930336" cy="6857026"/>
          </a:xfrm>
          <a:prstGeom prst="rect">
            <a:avLst/>
          </a:prstGeom>
        </p:spPr>
      </p:pic>
      <p:grpSp>
        <p:nvGrpSpPr>
          <p:cNvPr id="117" name="Group 116"/>
          <p:cNvGrpSpPr/>
          <p:nvPr/>
        </p:nvGrpSpPr>
        <p:grpSpPr>
          <a:xfrm>
            <a:off x="7261664" y="488"/>
            <a:ext cx="4937645" cy="6880151"/>
            <a:chOff x="7407275" y="1"/>
            <a:chExt cx="5036655" cy="7018112"/>
          </a:xfrm>
        </p:grpSpPr>
        <p:pic>
          <p:nvPicPr>
            <p:cNvPr id="2" name="Picture 1"/>
            <p:cNvPicPr>
              <a:picLocks noChangeAspect="1"/>
            </p:cNvPicPr>
            <p:nvPr/>
          </p:nvPicPr>
          <p:blipFill rotWithShape="1">
            <a:blip r:embed="rId6"/>
            <a:srcRect l="20767" r="31316"/>
            <a:stretch/>
          </p:blipFill>
          <p:spPr>
            <a:xfrm>
              <a:off x="7407275" y="1"/>
              <a:ext cx="5029200" cy="6994524"/>
            </a:xfrm>
            <a:prstGeom prst="rect">
              <a:avLst/>
            </a:prstGeom>
          </p:spPr>
        </p:pic>
        <p:sp>
          <p:nvSpPr>
            <p:cNvPr id="56" name="Rectangle 55"/>
            <p:cNvSpPr/>
            <p:nvPr/>
          </p:nvSpPr>
          <p:spPr bwMode="auto">
            <a:xfrm rot="16200000">
              <a:off x="6434595" y="1008778"/>
              <a:ext cx="6982016" cy="5036654"/>
            </a:xfrm>
            <a:prstGeom prst="rect">
              <a:avLst/>
            </a:prstGeom>
            <a:gradFill>
              <a:gsLst>
                <a:gs pos="73000">
                  <a:srgbClr val="000000">
                    <a:alpha val="0"/>
                  </a:srgbClr>
                </a:gs>
                <a:gs pos="17000">
                  <a:srgbClr val="000000">
                    <a:alpha val="4600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cxnSp>
        <p:nvCxnSpPr>
          <p:cNvPr id="4" name="Straight Connector 3"/>
          <p:cNvCxnSpPr/>
          <p:nvPr/>
        </p:nvCxnSpPr>
        <p:spPr>
          <a:xfrm flipH="1" flipV="1">
            <a:off x="8807897" y="-103748"/>
            <a:ext cx="910111" cy="2305844"/>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9895788" y="-126872"/>
            <a:ext cx="69949" cy="2253684"/>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0342601" y="-149996"/>
            <a:ext cx="1200126" cy="2370604"/>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8944060" y="3096974"/>
            <a:ext cx="3407841" cy="1882700"/>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7905120" y="-320807"/>
            <a:ext cx="914069" cy="4632263"/>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6928474" y="-320807"/>
            <a:ext cx="1754664" cy="4669326"/>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007612" y="2879914"/>
            <a:ext cx="1449818" cy="326537"/>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1653523" y="1422222"/>
            <a:ext cx="625133" cy="1304890"/>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1547799" y="-367057"/>
            <a:ext cx="578968" cy="3067405"/>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8937727" y="4554666"/>
            <a:ext cx="3340929" cy="436069"/>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109073" y="2927230"/>
            <a:ext cx="281186" cy="624066"/>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7568477" y="4000097"/>
            <a:ext cx="1369250" cy="990639"/>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7692031" y="-343932"/>
            <a:ext cx="798273" cy="3835854"/>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7568476" y="2879914"/>
            <a:ext cx="2428018" cy="1120183"/>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8642895" y="-425860"/>
            <a:ext cx="495893" cy="1556817"/>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431969" y="-448985"/>
            <a:ext cx="645524" cy="1613769"/>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9277309" y="-436920"/>
            <a:ext cx="328686" cy="1552433"/>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9696470" y="-856110"/>
            <a:ext cx="589664" cy="1957559"/>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0283323" y="-460045"/>
            <a:ext cx="1411996" cy="1550434"/>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280511" y="-867171"/>
            <a:ext cx="379059" cy="1957559"/>
          </a:xfrm>
          <a:prstGeom prst="line">
            <a:avLst/>
          </a:prstGeom>
          <a:ln w="19050" cap="rnd">
            <a:solidFill>
              <a:srgbClr val="F8F8F8">
                <a:alpha val="5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9676738" y="3201210"/>
            <a:ext cx="1790355" cy="326537"/>
          </a:xfrm>
          <a:prstGeom prst="line">
            <a:avLst/>
          </a:prstGeom>
          <a:ln w="19050" cap="rnd">
            <a:solidFill>
              <a:schemeClr val="bg1">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9426984" y="2191095"/>
            <a:ext cx="1160578" cy="1160578"/>
            <a:chOff x="5021637" y="-1038297"/>
            <a:chExt cx="1183850" cy="1183850"/>
          </a:xfrm>
        </p:grpSpPr>
        <p:sp>
          <p:nvSpPr>
            <p:cNvPr id="38" name="Arc 37"/>
            <p:cNvSpPr/>
            <p:nvPr/>
          </p:nvSpPr>
          <p:spPr>
            <a:xfrm rot="18900000">
              <a:off x="5381486" y="-678449"/>
              <a:ext cx="464158" cy="464158"/>
            </a:xfrm>
            <a:prstGeom prst="arc">
              <a:avLst/>
            </a:prstGeom>
            <a:ln w="317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39" name="Arc 38"/>
            <p:cNvSpPr/>
            <p:nvPr/>
          </p:nvSpPr>
          <p:spPr>
            <a:xfrm rot="18900000">
              <a:off x="5264818" y="-795117"/>
              <a:ext cx="697492" cy="697492"/>
            </a:xfrm>
            <a:prstGeom prst="arc">
              <a:avLst/>
            </a:prstGeom>
            <a:ln w="3175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40" name="Arc 39"/>
            <p:cNvSpPr/>
            <p:nvPr/>
          </p:nvSpPr>
          <p:spPr>
            <a:xfrm rot="18900000">
              <a:off x="5148641" y="-911291"/>
              <a:ext cx="929841" cy="929841"/>
            </a:xfrm>
            <a:prstGeom prst="arc">
              <a:avLst/>
            </a:prstGeom>
            <a:ln w="3175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41" name="Arc 40"/>
            <p:cNvSpPr/>
            <p:nvPr/>
          </p:nvSpPr>
          <p:spPr>
            <a:xfrm rot="18900000">
              <a:off x="5021637" y="-1038297"/>
              <a:ext cx="1183850" cy="1183850"/>
            </a:xfrm>
            <a:prstGeom prst="arc">
              <a:avLst/>
            </a:prstGeom>
            <a:ln w="3175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nvGrpSpPr>
            <p:cNvPr id="42" name="Group 9"/>
            <p:cNvGrpSpPr>
              <a:grpSpLocks noChangeAspect="1"/>
            </p:cNvGrpSpPr>
            <p:nvPr/>
          </p:nvGrpSpPr>
          <p:grpSpPr bwMode="auto">
            <a:xfrm>
              <a:off x="5566919" y="-548303"/>
              <a:ext cx="93283" cy="126086"/>
              <a:chOff x="4065" y="2039"/>
              <a:chExt cx="182" cy="246"/>
            </a:xfrm>
          </p:grpSpPr>
          <p:sp>
            <p:nvSpPr>
              <p:cNvPr id="43" name="Rectangle 10"/>
              <p:cNvSpPr>
                <a:spLocks noChangeArrowheads="1"/>
              </p:cNvSpPr>
              <p:nvPr/>
            </p:nvSpPr>
            <p:spPr bwMode="auto">
              <a:xfrm>
                <a:off x="4065" y="2154"/>
                <a:ext cx="182" cy="131"/>
              </a:xfrm>
              <a:prstGeom prst="rect">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4"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71" name="Group 70"/>
          <p:cNvGrpSpPr/>
          <p:nvPr/>
        </p:nvGrpSpPr>
        <p:grpSpPr>
          <a:xfrm>
            <a:off x="8451935" y="4360325"/>
            <a:ext cx="992737" cy="992737"/>
            <a:chOff x="5021637" y="-1038297"/>
            <a:chExt cx="1183850" cy="1183850"/>
          </a:xfrm>
        </p:grpSpPr>
        <p:sp>
          <p:nvSpPr>
            <p:cNvPr id="73" name="Arc 72"/>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75" name="Arc 74"/>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76" name="Arc 75"/>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77" name="Arc 76"/>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nvGrpSpPr>
            <p:cNvPr id="78" name="Group 9"/>
            <p:cNvGrpSpPr>
              <a:grpSpLocks noChangeAspect="1"/>
            </p:cNvGrpSpPr>
            <p:nvPr/>
          </p:nvGrpSpPr>
          <p:grpSpPr bwMode="auto">
            <a:xfrm>
              <a:off x="5566919" y="-548303"/>
              <a:ext cx="93283" cy="126086"/>
              <a:chOff x="4065" y="2039"/>
              <a:chExt cx="182" cy="246"/>
            </a:xfrm>
          </p:grpSpPr>
          <p:sp>
            <p:nvSpPr>
              <p:cNvPr id="79"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80"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95" name="Group 94"/>
          <p:cNvGrpSpPr/>
          <p:nvPr/>
        </p:nvGrpSpPr>
        <p:grpSpPr>
          <a:xfrm>
            <a:off x="7193754" y="3526740"/>
            <a:ext cx="749206" cy="749206"/>
            <a:chOff x="5021637" y="-1038297"/>
            <a:chExt cx="1183850" cy="1183850"/>
          </a:xfrm>
        </p:grpSpPr>
        <p:sp>
          <p:nvSpPr>
            <p:cNvPr id="96" name="Arc 95"/>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98" name="Arc 97"/>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99" name="Arc 98"/>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01" name="Arc 100"/>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nvGrpSpPr>
            <p:cNvPr id="102" name="Group 9"/>
            <p:cNvGrpSpPr>
              <a:grpSpLocks noChangeAspect="1"/>
            </p:cNvGrpSpPr>
            <p:nvPr/>
          </p:nvGrpSpPr>
          <p:grpSpPr bwMode="auto">
            <a:xfrm>
              <a:off x="5566919" y="-548303"/>
              <a:ext cx="93283" cy="126086"/>
              <a:chOff x="4065" y="2039"/>
              <a:chExt cx="182" cy="246"/>
            </a:xfrm>
          </p:grpSpPr>
          <p:sp>
            <p:nvSpPr>
              <p:cNvPr id="104"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06"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107" name="Group 106"/>
          <p:cNvGrpSpPr/>
          <p:nvPr/>
        </p:nvGrpSpPr>
        <p:grpSpPr>
          <a:xfrm>
            <a:off x="11081325" y="2736037"/>
            <a:ext cx="749206" cy="749206"/>
            <a:chOff x="5021637" y="-1038297"/>
            <a:chExt cx="1183850" cy="1183850"/>
          </a:xfrm>
        </p:grpSpPr>
        <p:sp>
          <p:nvSpPr>
            <p:cNvPr id="109" name="Arc 108"/>
            <p:cNvSpPr/>
            <p:nvPr/>
          </p:nvSpPr>
          <p:spPr>
            <a:xfrm rot="18900000">
              <a:off x="5381486" y="-678449"/>
              <a:ext cx="464158" cy="464158"/>
            </a:xfrm>
            <a:prstGeom prst="arc">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10" name="Arc 109"/>
            <p:cNvSpPr/>
            <p:nvPr/>
          </p:nvSpPr>
          <p:spPr>
            <a:xfrm rot="18900000">
              <a:off x="5264818" y="-795117"/>
              <a:ext cx="697492" cy="697492"/>
            </a:xfrm>
            <a:prstGeom prst="arc">
              <a:avLst/>
            </a:prstGeom>
            <a:ln w="1905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14" name="Arc 113"/>
            <p:cNvSpPr/>
            <p:nvPr/>
          </p:nvSpPr>
          <p:spPr>
            <a:xfrm rot="18900000">
              <a:off x="5148641" y="-911291"/>
              <a:ext cx="929841" cy="929841"/>
            </a:xfrm>
            <a:prstGeom prst="arc">
              <a:avLst/>
            </a:prstGeom>
            <a:ln w="1905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15" name="Arc 114"/>
            <p:cNvSpPr/>
            <p:nvPr/>
          </p:nvSpPr>
          <p:spPr>
            <a:xfrm rot="18900000">
              <a:off x="5021637" y="-1038297"/>
              <a:ext cx="1183850" cy="1183850"/>
            </a:xfrm>
            <a:prstGeom prst="arc">
              <a:avLst/>
            </a:prstGeom>
            <a:ln w="1905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nvGrpSpPr>
            <p:cNvPr id="116" name="Group 9"/>
            <p:cNvGrpSpPr>
              <a:grpSpLocks noChangeAspect="1"/>
            </p:cNvGrpSpPr>
            <p:nvPr/>
          </p:nvGrpSpPr>
          <p:grpSpPr bwMode="auto">
            <a:xfrm>
              <a:off x="5566919" y="-548303"/>
              <a:ext cx="93283" cy="126086"/>
              <a:chOff x="4065" y="2039"/>
              <a:chExt cx="182" cy="246"/>
            </a:xfrm>
          </p:grpSpPr>
          <p:sp>
            <p:nvSpPr>
              <p:cNvPr id="118" name="Rectangle 10"/>
              <p:cNvSpPr>
                <a:spLocks noChangeArrowheads="1"/>
              </p:cNvSpPr>
              <p:nvPr/>
            </p:nvSpPr>
            <p:spPr bwMode="auto">
              <a:xfrm>
                <a:off x="4065" y="2154"/>
                <a:ext cx="182" cy="131"/>
              </a:xfrm>
              <a:prstGeom prst="rect">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19"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120" name="Group 119"/>
          <p:cNvGrpSpPr/>
          <p:nvPr/>
        </p:nvGrpSpPr>
        <p:grpSpPr>
          <a:xfrm>
            <a:off x="9038117" y="1151602"/>
            <a:ext cx="381160" cy="381160"/>
            <a:chOff x="5021637" y="-1038297"/>
            <a:chExt cx="1183850" cy="1183850"/>
          </a:xfrm>
        </p:grpSpPr>
        <p:sp>
          <p:nvSpPr>
            <p:cNvPr id="121" name="Arc 120"/>
            <p:cNvSpPr/>
            <p:nvPr/>
          </p:nvSpPr>
          <p:spPr>
            <a:xfrm rot="18900000">
              <a:off x="5381486" y="-678449"/>
              <a:ext cx="464158" cy="464158"/>
            </a:xfrm>
            <a:prstGeom prst="arc">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22" name="Arc 121"/>
            <p:cNvSpPr/>
            <p:nvPr/>
          </p:nvSpPr>
          <p:spPr>
            <a:xfrm rot="18900000">
              <a:off x="5264818" y="-795117"/>
              <a:ext cx="697492" cy="697492"/>
            </a:xfrm>
            <a:prstGeom prst="arc">
              <a:avLst/>
            </a:prstGeom>
            <a:ln w="12700">
              <a:solidFill>
                <a:schemeClr val="bg1">
                  <a:alpha val="8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23" name="Arc 122"/>
            <p:cNvSpPr/>
            <p:nvPr/>
          </p:nvSpPr>
          <p:spPr>
            <a:xfrm rot="18900000">
              <a:off x="5148641" y="-911291"/>
              <a:ext cx="929841" cy="929841"/>
            </a:xfrm>
            <a:prstGeom prst="arc">
              <a:avLst/>
            </a:prstGeom>
            <a:ln w="12700">
              <a:solidFill>
                <a:schemeClr val="bg1">
                  <a:alpha val="7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24" name="Arc 123"/>
            <p:cNvSpPr/>
            <p:nvPr/>
          </p:nvSpPr>
          <p:spPr>
            <a:xfrm rot="18900000">
              <a:off x="5021637" y="-1038297"/>
              <a:ext cx="1183850" cy="1183850"/>
            </a:xfrm>
            <a:prstGeom prst="arc">
              <a:avLst/>
            </a:prstGeom>
            <a:ln w="12700">
              <a:solidFill>
                <a:schemeClr val="bg1">
                  <a:alpha val="5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nvGrpSpPr>
            <p:cNvPr id="125" name="Group 9"/>
            <p:cNvGrpSpPr>
              <a:grpSpLocks noChangeAspect="1"/>
            </p:cNvGrpSpPr>
            <p:nvPr/>
          </p:nvGrpSpPr>
          <p:grpSpPr bwMode="auto">
            <a:xfrm>
              <a:off x="5566919" y="-548303"/>
              <a:ext cx="93283" cy="126086"/>
              <a:chOff x="4065" y="2039"/>
              <a:chExt cx="182" cy="246"/>
            </a:xfrm>
          </p:grpSpPr>
          <p:sp>
            <p:nvSpPr>
              <p:cNvPr id="126" name="Rectangle 10"/>
              <p:cNvSpPr>
                <a:spLocks noChangeArrowheads="1"/>
              </p:cNvSpPr>
              <p:nvPr/>
            </p:nvSpPr>
            <p:spPr bwMode="auto">
              <a:xfrm>
                <a:off x="4065" y="2154"/>
                <a:ext cx="182" cy="131"/>
              </a:xfrm>
              <a:prstGeom prst="rect">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7" name="Freeform 11"/>
              <p:cNvSpPr>
                <a:spLocks/>
              </p:cNvSpPr>
              <p:nvPr/>
            </p:nvSpPr>
            <p:spPr bwMode="auto">
              <a:xfrm>
                <a:off x="4092" y="2039"/>
                <a:ext cx="128" cy="115"/>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139" name="Group 138"/>
          <p:cNvGrpSpPr/>
          <p:nvPr/>
        </p:nvGrpSpPr>
        <p:grpSpPr>
          <a:xfrm>
            <a:off x="8452568" y="4360218"/>
            <a:ext cx="993139" cy="993139"/>
            <a:chOff x="9122865" y="7010057"/>
            <a:chExt cx="1052842" cy="1052842"/>
          </a:xfrm>
        </p:grpSpPr>
        <p:sp>
          <p:nvSpPr>
            <p:cNvPr id="140" name="Arc 139"/>
            <p:cNvSpPr/>
            <p:nvPr/>
          </p:nvSpPr>
          <p:spPr>
            <a:xfrm rot="18900000">
              <a:off x="9442892" y="7330083"/>
              <a:ext cx="412794" cy="41279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1" name="Arc 140"/>
            <p:cNvSpPr/>
            <p:nvPr/>
          </p:nvSpPr>
          <p:spPr>
            <a:xfrm rot="18900000">
              <a:off x="9339135" y="7226326"/>
              <a:ext cx="620306" cy="620306"/>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2" name="Arc 141"/>
            <p:cNvSpPr/>
            <p:nvPr/>
          </p:nvSpPr>
          <p:spPr>
            <a:xfrm rot="18900000">
              <a:off x="9235814" y="7123008"/>
              <a:ext cx="826944" cy="82694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3" name="Arc 142"/>
            <p:cNvSpPr/>
            <p:nvPr/>
          </p:nvSpPr>
          <p:spPr>
            <a:xfrm rot="18900000">
              <a:off x="9122865" y="7010057"/>
              <a:ext cx="1052842" cy="1052842"/>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grpSp>
        <p:nvGrpSpPr>
          <p:cNvPr id="144" name="Group 143"/>
          <p:cNvGrpSpPr/>
          <p:nvPr/>
        </p:nvGrpSpPr>
        <p:grpSpPr>
          <a:xfrm>
            <a:off x="7188804" y="3523376"/>
            <a:ext cx="758848" cy="758848"/>
            <a:chOff x="8065432" y="3336814"/>
            <a:chExt cx="683894" cy="683894"/>
          </a:xfrm>
        </p:grpSpPr>
        <p:sp>
          <p:nvSpPr>
            <p:cNvPr id="145" name="Arc 144"/>
            <p:cNvSpPr/>
            <p:nvPr/>
          </p:nvSpPr>
          <p:spPr>
            <a:xfrm rot="18900000">
              <a:off x="8273315" y="3544696"/>
              <a:ext cx="268134" cy="26813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6" name="Arc 145"/>
            <p:cNvSpPr/>
            <p:nvPr/>
          </p:nvSpPr>
          <p:spPr>
            <a:xfrm rot="18900000">
              <a:off x="8205914" y="3477295"/>
              <a:ext cx="402934" cy="40293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7" name="Arc 146"/>
            <p:cNvSpPr/>
            <p:nvPr/>
          </p:nvSpPr>
          <p:spPr>
            <a:xfrm rot="18900000">
              <a:off x="8138801" y="3410185"/>
              <a:ext cx="537156" cy="537156"/>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48" name="Arc 147"/>
            <p:cNvSpPr/>
            <p:nvPr/>
          </p:nvSpPr>
          <p:spPr>
            <a:xfrm rot="18900000">
              <a:off x="8065432" y="3336814"/>
              <a:ext cx="683894" cy="683894"/>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grpSp>
        <p:nvGrpSpPr>
          <p:cNvPr id="149" name="Group 148"/>
          <p:cNvGrpSpPr/>
          <p:nvPr/>
        </p:nvGrpSpPr>
        <p:grpSpPr>
          <a:xfrm>
            <a:off x="9425934" y="2190030"/>
            <a:ext cx="1160578" cy="1160578"/>
            <a:chOff x="10625684" y="2489989"/>
            <a:chExt cx="1183850" cy="1183850"/>
          </a:xfrm>
        </p:grpSpPr>
        <p:sp>
          <p:nvSpPr>
            <p:cNvPr id="150" name="Arc 149"/>
            <p:cNvSpPr/>
            <p:nvPr/>
          </p:nvSpPr>
          <p:spPr>
            <a:xfrm rot="18900000">
              <a:off x="10985533" y="2852218"/>
              <a:ext cx="464158" cy="464158"/>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1" name="Arc 150"/>
            <p:cNvSpPr/>
            <p:nvPr/>
          </p:nvSpPr>
          <p:spPr>
            <a:xfrm rot="18900000">
              <a:off x="10868865" y="2735550"/>
              <a:ext cx="697492" cy="697492"/>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2" name="Arc 151"/>
            <p:cNvSpPr/>
            <p:nvPr/>
          </p:nvSpPr>
          <p:spPr>
            <a:xfrm rot="18900000">
              <a:off x="10752688" y="2619376"/>
              <a:ext cx="929841" cy="929841"/>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3" name="Arc 152"/>
            <p:cNvSpPr/>
            <p:nvPr/>
          </p:nvSpPr>
          <p:spPr>
            <a:xfrm rot="18900000">
              <a:off x="10625684" y="2489989"/>
              <a:ext cx="1183850" cy="1183850"/>
            </a:xfrm>
            <a:prstGeom prst="arc">
              <a:avLst/>
            </a:prstGeom>
            <a:ln w="317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grpSp>
        <p:nvGrpSpPr>
          <p:cNvPr id="154" name="Group 153"/>
          <p:cNvGrpSpPr/>
          <p:nvPr/>
        </p:nvGrpSpPr>
        <p:grpSpPr>
          <a:xfrm>
            <a:off x="11082201" y="2735341"/>
            <a:ext cx="748129" cy="748129"/>
            <a:chOff x="11499688" y="2966066"/>
            <a:chExt cx="874804" cy="874804"/>
          </a:xfrm>
        </p:grpSpPr>
        <p:sp>
          <p:nvSpPr>
            <p:cNvPr id="155" name="Arc 154"/>
            <p:cNvSpPr/>
            <p:nvPr/>
          </p:nvSpPr>
          <p:spPr>
            <a:xfrm rot="18900000">
              <a:off x="11765601" y="3231978"/>
              <a:ext cx="342984" cy="34298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6" name="Arc 155"/>
            <p:cNvSpPr/>
            <p:nvPr/>
          </p:nvSpPr>
          <p:spPr>
            <a:xfrm rot="18900000">
              <a:off x="11679385" y="3145762"/>
              <a:ext cx="515414" cy="51541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7" name="Arc 156"/>
            <p:cNvSpPr/>
            <p:nvPr/>
          </p:nvSpPr>
          <p:spPr>
            <a:xfrm rot="18900000">
              <a:off x="11593538" y="3059918"/>
              <a:ext cx="687104" cy="68710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58" name="Arc 157"/>
            <p:cNvSpPr/>
            <p:nvPr/>
          </p:nvSpPr>
          <p:spPr>
            <a:xfrm rot="18900000">
              <a:off x="11499688" y="2966066"/>
              <a:ext cx="874804" cy="874804"/>
            </a:xfrm>
            <a:prstGeom prst="arc">
              <a:avLst/>
            </a:prstGeom>
            <a:ln w="1905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grpSp>
        <p:nvGrpSpPr>
          <p:cNvPr id="159" name="Group 158"/>
          <p:cNvGrpSpPr/>
          <p:nvPr/>
        </p:nvGrpSpPr>
        <p:grpSpPr>
          <a:xfrm>
            <a:off x="9032999" y="1149304"/>
            <a:ext cx="390076" cy="390076"/>
            <a:chOff x="9345315" y="1353717"/>
            <a:chExt cx="497888" cy="497888"/>
          </a:xfrm>
        </p:grpSpPr>
        <p:sp>
          <p:nvSpPr>
            <p:cNvPr id="160" name="Arc 159"/>
            <p:cNvSpPr/>
            <p:nvPr/>
          </p:nvSpPr>
          <p:spPr>
            <a:xfrm rot="18900000">
              <a:off x="9496657" y="1505058"/>
              <a:ext cx="195210" cy="195210"/>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61" name="Arc 160"/>
            <p:cNvSpPr/>
            <p:nvPr/>
          </p:nvSpPr>
          <p:spPr>
            <a:xfrm rot="18900000">
              <a:off x="9447590" y="1455991"/>
              <a:ext cx="293342" cy="293342"/>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62" name="Arc 161"/>
            <p:cNvSpPr/>
            <p:nvPr/>
          </p:nvSpPr>
          <p:spPr>
            <a:xfrm rot="18900000">
              <a:off x="9398728" y="1407132"/>
              <a:ext cx="391062" cy="391062"/>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sp>
          <p:nvSpPr>
            <p:cNvPr id="163" name="Arc 162"/>
            <p:cNvSpPr/>
            <p:nvPr/>
          </p:nvSpPr>
          <p:spPr>
            <a:xfrm rot="18900000">
              <a:off x="9345315" y="1353717"/>
              <a:ext cx="497888" cy="497888"/>
            </a:xfrm>
            <a:prstGeom prst="arc">
              <a:avLst/>
            </a:prstGeom>
            <a:ln w="12700">
              <a:solidFill>
                <a:schemeClr val="accent3">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a:p>
          </p:txBody>
        </p:sp>
      </p:grpSp>
    </p:spTree>
    <p:extLst>
      <p:ext uri="{BB962C8B-B14F-4D97-AF65-F5344CB8AC3E}">
        <p14:creationId xmlns:p14="http://schemas.microsoft.com/office/powerpoint/2010/main" val="3127977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9"/>
                                        </p:tgtEl>
                                        <p:attrNameLst>
                                          <p:attrName>ppt_x</p:attrName>
                                        </p:attrNameLst>
                                      </p:cBhvr>
                                      <p:tavLst>
                                        <p:tav tm="0">
                                          <p:val>
                                            <p:strVal val="ppt_x"/>
                                          </p:val>
                                        </p:tav>
                                        <p:tav tm="100000">
                                          <p:val>
                                            <p:strVal val="1+ppt_w/2"/>
                                          </p:val>
                                        </p:tav>
                                      </p:tavLst>
                                    </p:anim>
                                    <p:anim calcmode="lin" valueType="num">
                                      <p:cBhvr additive="base">
                                        <p:cTn id="7" dur="750"/>
                                        <p:tgtEl>
                                          <p:spTgt spid="9"/>
                                        </p:tgtEl>
                                        <p:attrNameLst>
                                          <p:attrName>ppt_y</p:attrName>
                                        </p:attrNameLst>
                                      </p:cBhvr>
                                      <p:tavLst>
                                        <p:tav tm="0">
                                          <p:val>
                                            <p:strVal val="ppt_y"/>
                                          </p:val>
                                        </p:tav>
                                        <p:tav tm="100000">
                                          <p:val>
                                            <p:strVal val="ppt_y"/>
                                          </p:val>
                                        </p:tav>
                                      </p:tavLst>
                                    </p:anim>
                                    <p:set>
                                      <p:cBhvr>
                                        <p:cTn id="8" dur="1" fill="hold">
                                          <p:stCondLst>
                                            <p:cond delay="749"/>
                                          </p:stCondLst>
                                        </p:cTn>
                                        <p:tgtEl>
                                          <p:spTgt spid="9"/>
                                        </p:tgtEl>
                                        <p:attrNameLst>
                                          <p:attrName>style.visibility</p:attrName>
                                        </p:attrNameLst>
                                      </p:cBhvr>
                                      <p:to>
                                        <p:strVal val="hidden"/>
                                      </p:to>
                                    </p:set>
                                  </p:childTnLst>
                                </p:cTn>
                              </p:par>
                            </p:childTnLst>
                          </p:cTn>
                        </p:par>
                        <p:par>
                          <p:cTn id="9" fill="hold">
                            <p:stCondLst>
                              <p:cond delay="750"/>
                            </p:stCondLst>
                            <p:childTnLst>
                              <p:par>
                                <p:cTn id="10" presetID="2" presetClass="entr" presetSubtype="2" decel="100000" fill="hold" nodeType="after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750" fill="hold"/>
                                        <p:tgtEl>
                                          <p:spTgt spid="117"/>
                                        </p:tgtEl>
                                        <p:attrNameLst>
                                          <p:attrName>ppt_x</p:attrName>
                                        </p:attrNameLst>
                                      </p:cBhvr>
                                      <p:tavLst>
                                        <p:tav tm="0">
                                          <p:val>
                                            <p:strVal val="1+#ppt_w/2"/>
                                          </p:val>
                                        </p:tav>
                                        <p:tav tm="100000">
                                          <p:val>
                                            <p:strVal val="#ppt_x"/>
                                          </p:val>
                                        </p:tav>
                                      </p:tavLst>
                                    </p:anim>
                                    <p:anim calcmode="lin" valueType="num">
                                      <p:cBhvr additive="base">
                                        <p:cTn id="13" dur="750" fill="hold"/>
                                        <p:tgtEl>
                                          <p:spTgt spid="117"/>
                                        </p:tgtEl>
                                        <p:attrNameLst>
                                          <p:attrName>ppt_y</p:attrName>
                                        </p:attrNameLst>
                                      </p:cBhvr>
                                      <p:tavLst>
                                        <p:tav tm="0">
                                          <p:val>
                                            <p:strVal val="#ppt_y"/>
                                          </p:val>
                                        </p:tav>
                                        <p:tav tm="100000">
                                          <p:val>
                                            <p:strVal val="#ppt_y"/>
                                          </p:val>
                                        </p:tav>
                                      </p:tavLst>
                                    </p:anim>
                                  </p:childTnLst>
                                </p:cTn>
                              </p:par>
                              <p:par>
                                <p:cTn id="14" presetID="10" presetClass="entr" presetSubtype="0" fill="hold" grpId="0" nodeType="withEffect">
                                  <p:stCondLst>
                                    <p:cond delay="8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400"/>
                                        <p:tgtEl>
                                          <p:spTgt spid="13"/>
                                        </p:tgtEl>
                                      </p:cBhvr>
                                    </p:animEffect>
                                  </p:childTnLst>
                                </p:cTn>
                              </p:par>
                              <p:par>
                                <p:cTn id="17" presetID="35" presetClass="path" presetSubtype="0" decel="100000" fill="hold" grpId="1" nodeType="withEffect">
                                  <p:stCondLst>
                                    <p:cond delay="300"/>
                                  </p:stCondLst>
                                  <p:childTnLst>
                                    <p:animMotion origin="layout" path="M -3.62522E-7 3.42714E-6 L -0.29908 3.42714E-6 " pathEditMode="relative" rAng="0" ptsTypes="AA">
                                      <p:cBhvr>
                                        <p:cTn id="18" dur="1000" spd="-100000" fill="hold"/>
                                        <p:tgtEl>
                                          <p:spTgt spid="13"/>
                                        </p:tgtEl>
                                        <p:attrNameLst>
                                          <p:attrName>ppt_x</p:attrName>
                                          <p:attrName>ppt_y</p:attrName>
                                        </p:attrNameLst>
                                      </p:cBhvr>
                                      <p:rCtr x="-14960" y="0"/>
                                    </p:animMotion>
                                  </p:childTnLst>
                                </p:cTn>
                              </p:par>
                              <p:par>
                                <p:cTn id="19" presetID="10" presetClass="entr" presetSubtype="0" fill="hold" grpId="0" nodeType="withEffect">
                                  <p:stCondLst>
                                    <p:cond delay="7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42" presetClass="path" presetSubtype="0" decel="100000" fill="hold" grpId="1" nodeType="withEffect">
                                  <p:stCondLst>
                                    <p:cond delay="300"/>
                                  </p:stCondLst>
                                  <p:childTnLst>
                                    <p:animMotion origin="layout" path="M 1.86622E-6 2.23332E-6 L 1.86622E-6 0.25011 " pathEditMode="relative" rAng="0" ptsTypes="AA">
                                      <p:cBhvr>
                                        <p:cTn id="23" dur="750" spd="-100000" fill="hold"/>
                                        <p:tgtEl>
                                          <p:spTgt spid="12"/>
                                        </p:tgtEl>
                                        <p:attrNameLst>
                                          <p:attrName>ppt_x</p:attrName>
                                          <p:attrName>ppt_y</p:attrName>
                                        </p:attrNameLst>
                                      </p:cBhvr>
                                      <p:rCtr x="0" y="12506"/>
                                    </p:animMotion>
                                  </p:childTnLst>
                                </p:cTn>
                              </p:par>
                            </p:childTnLst>
                          </p:cTn>
                        </p:par>
                        <p:par>
                          <p:cTn id="24" fill="hold">
                            <p:stCondLst>
                              <p:cond delay="2050"/>
                            </p:stCondLst>
                            <p:childTnLst>
                              <p:par>
                                <p:cTn id="25" presetID="22" presetClass="entr" presetSubtype="4" fill="hold"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down)">
                                      <p:cBhvr>
                                        <p:cTn id="27" dur="1000"/>
                                        <p:tgtEl>
                                          <p:spTgt spid="94"/>
                                        </p:tgtEl>
                                      </p:cBhvr>
                                    </p:animEffect>
                                  </p:childTnLst>
                                </p:cTn>
                              </p:par>
                              <p:par>
                                <p:cTn id="28" presetID="22" presetClass="entr" presetSubtype="8" fill="hold" nodeType="withEffect">
                                  <p:stCondLst>
                                    <p:cond delay="750"/>
                                  </p:stCondLst>
                                  <p:childTnLst>
                                    <p:set>
                                      <p:cBhvr>
                                        <p:cTn id="29" dur="1" fill="hold">
                                          <p:stCondLst>
                                            <p:cond delay="0"/>
                                          </p:stCondLst>
                                        </p:cTn>
                                        <p:tgtEl>
                                          <p:spTgt spid="100"/>
                                        </p:tgtEl>
                                        <p:attrNameLst>
                                          <p:attrName>style.visibility</p:attrName>
                                        </p:attrNameLst>
                                      </p:cBhvr>
                                      <p:to>
                                        <p:strVal val="visible"/>
                                      </p:to>
                                    </p:set>
                                    <p:animEffect transition="in" filter="wipe(left)">
                                      <p:cBhvr>
                                        <p:cTn id="30" dur="1250"/>
                                        <p:tgtEl>
                                          <p:spTgt spid="100"/>
                                        </p:tgtEl>
                                      </p:cBhvr>
                                    </p:animEffect>
                                  </p:childTnLst>
                                </p:cTn>
                              </p:par>
                              <p:par>
                                <p:cTn id="31" presetID="22" presetClass="entr" presetSubtype="4" fill="hold" nodeType="withEffect">
                                  <p:stCondLst>
                                    <p:cond delay="750"/>
                                  </p:stCondLst>
                                  <p:childTnLst>
                                    <p:set>
                                      <p:cBhvr>
                                        <p:cTn id="32" dur="1" fill="hold">
                                          <p:stCondLst>
                                            <p:cond delay="0"/>
                                          </p:stCondLst>
                                        </p:cTn>
                                        <p:tgtEl>
                                          <p:spTgt spid="95"/>
                                        </p:tgtEl>
                                        <p:attrNameLst>
                                          <p:attrName>style.visibility</p:attrName>
                                        </p:attrNameLst>
                                      </p:cBhvr>
                                      <p:to>
                                        <p:strVal val="visible"/>
                                      </p:to>
                                    </p:set>
                                    <p:animEffect transition="in" filter="wipe(down)">
                                      <p:cBhvr>
                                        <p:cTn id="33" dur="1000"/>
                                        <p:tgtEl>
                                          <p:spTgt spid="95"/>
                                        </p:tgtEl>
                                      </p:cBhvr>
                                    </p:animEffect>
                                  </p:childTnLst>
                                </p:cTn>
                              </p:par>
                              <p:par>
                                <p:cTn id="34" presetID="22" presetClass="entr" presetSubtype="4" fill="hold" nodeType="withEffect">
                                  <p:stCondLst>
                                    <p:cond delay="1000"/>
                                  </p:stCondLst>
                                  <p:childTnLst>
                                    <p:set>
                                      <p:cBhvr>
                                        <p:cTn id="35" dur="1" fill="hold">
                                          <p:stCondLst>
                                            <p:cond delay="0"/>
                                          </p:stCondLst>
                                        </p:cTn>
                                        <p:tgtEl>
                                          <p:spTgt spid="92"/>
                                        </p:tgtEl>
                                        <p:attrNameLst>
                                          <p:attrName>style.visibility</p:attrName>
                                        </p:attrNameLst>
                                      </p:cBhvr>
                                      <p:to>
                                        <p:strVal val="visible"/>
                                      </p:to>
                                    </p:set>
                                    <p:animEffect transition="in" filter="wipe(down)">
                                      <p:cBhvr>
                                        <p:cTn id="36" dur="1000"/>
                                        <p:tgtEl>
                                          <p:spTgt spid="92"/>
                                        </p:tgtEl>
                                      </p:cBhvr>
                                    </p:animEffect>
                                  </p:childTnLst>
                                </p:cTn>
                              </p:par>
                              <p:par>
                                <p:cTn id="37" presetID="22" presetClass="entr" presetSubtype="4" fill="hold" nodeType="withEffect">
                                  <p:stCondLst>
                                    <p:cond delay="1150"/>
                                  </p:stCondLst>
                                  <p:childTnLst>
                                    <p:set>
                                      <p:cBhvr>
                                        <p:cTn id="38" dur="1" fill="hold">
                                          <p:stCondLst>
                                            <p:cond delay="0"/>
                                          </p:stCondLst>
                                        </p:cTn>
                                        <p:tgtEl>
                                          <p:spTgt spid="97"/>
                                        </p:tgtEl>
                                        <p:attrNameLst>
                                          <p:attrName>style.visibility</p:attrName>
                                        </p:attrNameLst>
                                      </p:cBhvr>
                                      <p:to>
                                        <p:strVal val="visible"/>
                                      </p:to>
                                    </p:set>
                                    <p:animEffect transition="in" filter="wipe(down)">
                                      <p:cBhvr>
                                        <p:cTn id="39" dur="1500"/>
                                        <p:tgtEl>
                                          <p:spTgt spid="97"/>
                                        </p:tgtEl>
                                      </p:cBhvr>
                                    </p:animEffect>
                                  </p:childTnLst>
                                </p:cTn>
                              </p:par>
                              <p:par>
                                <p:cTn id="40" presetID="22" presetClass="entr" presetSubtype="8" fill="hold" nodeType="withEffect">
                                  <p:stCondLst>
                                    <p:cond delay="1150"/>
                                  </p:stCondLst>
                                  <p:childTnLst>
                                    <p:set>
                                      <p:cBhvr>
                                        <p:cTn id="41" dur="1" fill="hold">
                                          <p:stCondLst>
                                            <p:cond delay="0"/>
                                          </p:stCondLst>
                                        </p:cTn>
                                        <p:tgtEl>
                                          <p:spTgt spid="74"/>
                                        </p:tgtEl>
                                        <p:attrNameLst>
                                          <p:attrName>style.visibility</p:attrName>
                                        </p:attrNameLst>
                                      </p:cBhvr>
                                      <p:to>
                                        <p:strVal val="visible"/>
                                      </p:to>
                                    </p:set>
                                    <p:animEffect transition="in" filter="wipe(left)">
                                      <p:cBhvr>
                                        <p:cTn id="42" dur="1000"/>
                                        <p:tgtEl>
                                          <p:spTgt spid="74"/>
                                        </p:tgtEl>
                                      </p:cBhvr>
                                    </p:animEffect>
                                  </p:childTnLst>
                                </p:cTn>
                              </p:par>
                              <p:par>
                                <p:cTn id="43" presetID="22" presetClass="entr" presetSubtype="4" fill="hold" nodeType="withEffect">
                                  <p:stCondLst>
                                    <p:cond delay="135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1000"/>
                                        <p:tgtEl>
                                          <p:spTgt spid="5"/>
                                        </p:tgtEl>
                                      </p:cBhvr>
                                    </p:animEffect>
                                  </p:childTnLst>
                                </p:cTn>
                              </p:par>
                              <p:par>
                                <p:cTn id="46" presetID="22" presetClass="entr" presetSubtype="4" fill="hold" nodeType="withEffect">
                                  <p:stCondLst>
                                    <p:cond delay="125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1250"/>
                                        <p:tgtEl>
                                          <p:spTgt spid="4"/>
                                        </p:tgtEl>
                                      </p:cBhvr>
                                    </p:animEffect>
                                  </p:childTnLst>
                                </p:cTn>
                              </p:par>
                              <p:par>
                                <p:cTn id="49" presetID="22" presetClass="entr" presetSubtype="4" fill="hold" nodeType="withEffect">
                                  <p:stCondLst>
                                    <p:cond delay="1000"/>
                                  </p:stCondLst>
                                  <p:childTnLst>
                                    <p:set>
                                      <p:cBhvr>
                                        <p:cTn id="50" dur="1" fill="hold">
                                          <p:stCondLst>
                                            <p:cond delay="0"/>
                                          </p:stCondLst>
                                        </p:cTn>
                                        <p:tgtEl>
                                          <p:spTgt spid="60"/>
                                        </p:tgtEl>
                                        <p:attrNameLst>
                                          <p:attrName>style.visibility</p:attrName>
                                        </p:attrNameLst>
                                      </p:cBhvr>
                                      <p:to>
                                        <p:strVal val="visible"/>
                                      </p:to>
                                    </p:set>
                                    <p:animEffect transition="in" filter="wipe(down)">
                                      <p:cBhvr>
                                        <p:cTn id="51" dur="1000"/>
                                        <p:tgtEl>
                                          <p:spTgt spid="60"/>
                                        </p:tgtEl>
                                      </p:cBhvr>
                                    </p:animEffect>
                                  </p:childTnLst>
                                </p:cTn>
                              </p:par>
                              <p:par>
                                <p:cTn id="52" presetID="22" presetClass="entr" presetSubtype="4" fill="hold" nodeType="withEffect">
                                  <p:stCondLst>
                                    <p:cond delay="1850"/>
                                  </p:stCondLst>
                                  <p:childTnLst>
                                    <p:set>
                                      <p:cBhvr>
                                        <p:cTn id="53" dur="1" fill="hold">
                                          <p:stCondLst>
                                            <p:cond delay="0"/>
                                          </p:stCondLst>
                                        </p:cTn>
                                        <p:tgtEl>
                                          <p:spTgt spid="63"/>
                                        </p:tgtEl>
                                        <p:attrNameLst>
                                          <p:attrName>style.visibility</p:attrName>
                                        </p:attrNameLst>
                                      </p:cBhvr>
                                      <p:to>
                                        <p:strVal val="visible"/>
                                      </p:to>
                                    </p:set>
                                    <p:animEffect transition="in" filter="wipe(down)">
                                      <p:cBhvr>
                                        <p:cTn id="54" dur="1000"/>
                                        <p:tgtEl>
                                          <p:spTgt spid="63"/>
                                        </p:tgtEl>
                                      </p:cBhvr>
                                    </p:animEffect>
                                  </p:childTnLst>
                                </p:cTn>
                              </p:par>
                              <p:par>
                                <p:cTn id="55" presetID="22" presetClass="entr" presetSubtype="4" fill="hold" nodeType="withEffect">
                                  <p:stCondLst>
                                    <p:cond delay="1050"/>
                                  </p:stCondLst>
                                  <p:childTnLst>
                                    <p:set>
                                      <p:cBhvr>
                                        <p:cTn id="56" dur="1" fill="hold">
                                          <p:stCondLst>
                                            <p:cond delay="0"/>
                                          </p:stCondLst>
                                        </p:cTn>
                                        <p:tgtEl>
                                          <p:spTgt spid="107"/>
                                        </p:tgtEl>
                                        <p:attrNameLst>
                                          <p:attrName>style.visibility</p:attrName>
                                        </p:attrNameLst>
                                      </p:cBhvr>
                                      <p:to>
                                        <p:strVal val="visible"/>
                                      </p:to>
                                    </p:set>
                                    <p:animEffect transition="in" filter="wipe(down)">
                                      <p:cBhvr>
                                        <p:cTn id="57" dur="1000"/>
                                        <p:tgtEl>
                                          <p:spTgt spid="107"/>
                                        </p:tgtEl>
                                      </p:cBhvr>
                                    </p:animEffect>
                                  </p:childTnLst>
                                </p:cTn>
                              </p:par>
                              <p:par>
                                <p:cTn id="58" presetID="22" presetClass="entr" presetSubtype="4" fill="hold" nodeType="withEffect">
                                  <p:stCondLst>
                                    <p:cond delay="1350"/>
                                  </p:stCondLst>
                                  <p:childTnLst>
                                    <p:set>
                                      <p:cBhvr>
                                        <p:cTn id="59" dur="1" fill="hold">
                                          <p:stCondLst>
                                            <p:cond delay="0"/>
                                          </p:stCondLst>
                                        </p:cTn>
                                        <p:tgtEl>
                                          <p:spTgt spid="87"/>
                                        </p:tgtEl>
                                        <p:attrNameLst>
                                          <p:attrName>style.visibility</p:attrName>
                                        </p:attrNameLst>
                                      </p:cBhvr>
                                      <p:to>
                                        <p:strVal val="visible"/>
                                      </p:to>
                                    </p:set>
                                    <p:animEffect transition="in" filter="wipe(down)">
                                      <p:cBhvr>
                                        <p:cTn id="60" dur="1250"/>
                                        <p:tgtEl>
                                          <p:spTgt spid="87"/>
                                        </p:tgtEl>
                                      </p:cBhvr>
                                    </p:animEffect>
                                  </p:childTnLst>
                                </p:cTn>
                              </p:par>
                              <p:par>
                                <p:cTn id="61" presetID="22" presetClass="entr" presetSubtype="4" fill="hold" nodeType="withEffect">
                                  <p:stCondLst>
                                    <p:cond delay="1750"/>
                                  </p:stCondLst>
                                  <p:childTnLst>
                                    <p:set>
                                      <p:cBhvr>
                                        <p:cTn id="62" dur="1" fill="hold">
                                          <p:stCondLst>
                                            <p:cond delay="0"/>
                                          </p:stCondLst>
                                        </p:cTn>
                                        <p:tgtEl>
                                          <p:spTgt spid="81"/>
                                        </p:tgtEl>
                                        <p:attrNameLst>
                                          <p:attrName>style.visibility</p:attrName>
                                        </p:attrNameLst>
                                      </p:cBhvr>
                                      <p:to>
                                        <p:strVal val="visible"/>
                                      </p:to>
                                    </p:set>
                                    <p:animEffect transition="in" filter="wipe(down)">
                                      <p:cBhvr>
                                        <p:cTn id="63" dur="1250"/>
                                        <p:tgtEl>
                                          <p:spTgt spid="81"/>
                                        </p:tgtEl>
                                      </p:cBhvr>
                                    </p:animEffect>
                                  </p:childTnLst>
                                </p:cTn>
                              </p:par>
                              <p:par>
                                <p:cTn id="64" presetID="22" presetClass="entr" presetSubtype="4" fill="hold" nodeType="withEffect">
                                  <p:stCondLst>
                                    <p:cond delay="150"/>
                                  </p:stCondLst>
                                  <p:childTnLst>
                                    <p:set>
                                      <p:cBhvr>
                                        <p:cTn id="65" dur="1" fill="hold">
                                          <p:stCondLst>
                                            <p:cond delay="0"/>
                                          </p:stCondLst>
                                        </p:cTn>
                                        <p:tgtEl>
                                          <p:spTgt spid="72"/>
                                        </p:tgtEl>
                                        <p:attrNameLst>
                                          <p:attrName>style.visibility</p:attrName>
                                        </p:attrNameLst>
                                      </p:cBhvr>
                                      <p:to>
                                        <p:strVal val="visible"/>
                                      </p:to>
                                    </p:set>
                                    <p:animEffect transition="in" filter="wipe(down)">
                                      <p:cBhvr>
                                        <p:cTn id="66" dur="1250"/>
                                        <p:tgtEl>
                                          <p:spTgt spid="72"/>
                                        </p:tgtEl>
                                      </p:cBhvr>
                                    </p:animEffect>
                                  </p:childTnLst>
                                </p:cTn>
                              </p:par>
                              <p:par>
                                <p:cTn id="67" presetID="22" presetClass="entr" presetSubtype="4" fill="hold" nodeType="withEffect">
                                  <p:stCondLst>
                                    <p:cond delay="650"/>
                                  </p:stCondLst>
                                  <p:childTnLst>
                                    <p:set>
                                      <p:cBhvr>
                                        <p:cTn id="68" dur="1" fill="hold">
                                          <p:stCondLst>
                                            <p:cond delay="0"/>
                                          </p:stCondLst>
                                        </p:cTn>
                                        <p:tgtEl>
                                          <p:spTgt spid="69"/>
                                        </p:tgtEl>
                                        <p:attrNameLst>
                                          <p:attrName>style.visibility</p:attrName>
                                        </p:attrNameLst>
                                      </p:cBhvr>
                                      <p:to>
                                        <p:strVal val="visible"/>
                                      </p:to>
                                    </p:set>
                                    <p:animEffect transition="in" filter="wipe(down)">
                                      <p:cBhvr>
                                        <p:cTn id="69" dur="1250"/>
                                        <p:tgtEl>
                                          <p:spTgt spid="69"/>
                                        </p:tgtEl>
                                      </p:cBhvr>
                                    </p:animEffect>
                                  </p:childTnLst>
                                </p:cTn>
                              </p:par>
                              <p:par>
                                <p:cTn id="70" presetID="22" presetClass="entr" presetSubtype="8" fill="hold" nodeType="withEffect">
                                  <p:stCondLst>
                                    <p:cond delay="150"/>
                                  </p:stCondLst>
                                  <p:childTnLst>
                                    <p:set>
                                      <p:cBhvr>
                                        <p:cTn id="71" dur="1" fill="hold">
                                          <p:stCondLst>
                                            <p:cond delay="0"/>
                                          </p:stCondLst>
                                        </p:cTn>
                                        <p:tgtEl>
                                          <p:spTgt spid="66"/>
                                        </p:tgtEl>
                                        <p:attrNameLst>
                                          <p:attrName>style.visibility</p:attrName>
                                        </p:attrNameLst>
                                      </p:cBhvr>
                                      <p:to>
                                        <p:strVal val="visible"/>
                                      </p:to>
                                    </p:set>
                                    <p:animEffect transition="in" filter="wipe(left)">
                                      <p:cBhvr>
                                        <p:cTn id="72" dur="1250"/>
                                        <p:tgtEl>
                                          <p:spTgt spid="66"/>
                                        </p:tgtEl>
                                      </p:cBhvr>
                                    </p:animEffect>
                                  </p:childTnLst>
                                </p:cTn>
                              </p:par>
                              <p:par>
                                <p:cTn id="73" presetID="22" presetClass="entr" presetSubtype="4"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wipe(down)">
                                      <p:cBhvr>
                                        <p:cTn id="75" dur="1000"/>
                                        <p:tgtEl>
                                          <p:spTgt spid="71"/>
                                        </p:tgtEl>
                                      </p:cBhvr>
                                    </p:animEffect>
                                  </p:childTnLst>
                                </p:cTn>
                              </p:par>
                              <p:par>
                                <p:cTn id="76" presetID="22" presetClass="entr" presetSubtype="8" fill="hold" nodeType="with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wipe(left)">
                                      <p:cBhvr>
                                        <p:cTn id="78" dur="1250"/>
                                        <p:tgtEl>
                                          <p:spTgt spid="88"/>
                                        </p:tgtEl>
                                      </p:cBhvr>
                                    </p:animEffect>
                                  </p:childTnLst>
                                </p:cTn>
                              </p:par>
                              <p:par>
                                <p:cTn id="79" presetID="22" presetClass="entr" presetSubtype="4" fill="hold" nodeType="withEffect">
                                  <p:stCondLst>
                                    <p:cond delay="1050"/>
                                  </p:stCondLst>
                                  <p:childTnLst>
                                    <p:set>
                                      <p:cBhvr>
                                        <p:cTn id="80" dur="1" fill="hold">
                                          <p:stCondLst>
                                            <p:cond delay="0"/>
                                          </p:stCondLst>
                                        </p:cTn>
                                        <p:tgtEl>
                                          <p:spTgt spid="105"/>
                                        </p:tgtEl>
                                        <p:attrNameLst>
                                          <p:attrName>style.visibility</p:attrName>
                                        </p:attrNameLst>
                                      </p:cBhvr>
                                      <p:to>
                                        <p:strVal val="visible"/>
                                      </p:to>
                                    </p:set>
                                    <p:animEffect transition="in" filter="wipe(down)">
                                      <p:cBhvr>
                                        <p:cTn id="81" dur="1000"/>
                                        <p:tgtEl>
                                          <p:spTgt spid="105"/>
                                        </p:tgtEl>
                                      </p:cBhvr>
                                    </p:animEffect>
                                  </p:childTnLst>
                                </p:cTn>
                              </p:par>
                              <p:par>
                                <p:cTn id="82" presetID="22" presetClass="entr" presetSubtype="4" fill="hold" nodeType="withEffect">
                                  <p:stCondLst>
                                    <p:cond delay="950"/>
                                  </p:stCondLst>
                                  <p:childTnLst>
                                    <p:set>
                                      <p:cBhvr>
                                        <p:cTn id="83" dur="1" fill="hold">
                                          <p:stCondLst>
                                            <p:cond delay="0"/>
                                          </p:stCondLst>
                                        </p:cTn>
                                        <p:tgtEl>
                                          <p:spTgt spid="103"/>
                                        </p:tgtEl>
                                        <p:attrNameLst>
                                          <p:attrName>style.visibility</p:attrName>
                                        </p:attrNameLst>
                                      </p:cBhvr>
                                      <p:to>
                                        <p:strVal val="visible"/>
                                      </p:to>
                                    </p:set>
                                    <p:animEffect transition="in" filter="wipe(down)">
                                      <p:cBhvr>
                                        <p:cTn id="84" dur="1250"/>
                                        <p:tgtEl>
                                          <p:spTgt spid="103"/>
                                        </p:tgtEl>
                                      </p:cBhvr>
                                    </p:animEffect>
                                  </p:childTnLst>
                                </p:cTn>
                              </p:par>
                              <p:par>
                                <p:cTn id="85" presetID="22" presetClass="entr" presetSubtype="4" fill="hold" nodeType="withEffect">
                                  <p:stCondLst>
                                    <p:cond delay="500"/>
                                  </p:stCondLst>
                                  <p:childTnLst>
                                    <p:set>
                                      <p:cBhvr>
                                        <p:cTn id="86" dur="1" fill="hold">
                                          <p:stCondLst>
                                            <p:cond delay="0"/>
                                          </p:stCondLst>
                                        </p:cTn>
                                        <p:tgtEl>
                                          <p:spTgt spid="120"/>
                                        </p:tgtEl>
                                        <p:attrNameLst>
                                          <p:attrName>style.visibility</p:attrName>
                                        </p:attrNameLst>
                                      </p:cBhvr>
                                      <p:to>
                                        <p:strVal val="visible"/>
                                      </p:to>
                                    </p:set>
                                    <p:animEffect transition="in" filter="wipe(down)">
                                      <p:cBhvr>
                                        <p:cTn id="87" dur="1000"/>
                                        <p:tgtEl>
                                          <p:spTgt spid="120"/>
                                        </p:tgtEl>
                                      </p:cBhvr>
                                    </p:animEffect>
                                  </p:childTnLst>
                                </p:cTn>
                              </p:par>
                              <p:par>
                                <p:cTn id="88" presetID="22" presetClass="entr" presetSubtype="4" fill="hold" nodeType="withEffect">
                                  <p:stCondLst>
                                    <p:cond delay="1150"/>
                                  </p:stCondLst>
                                  <p:childTnLst>
                                    <p:set>
                                      <p:cBhvr>
                                        <p:cTn id="89" dur="1" fill="hold">
                                          <p:stCondLst>
                                            <p:cond delay="0"/>
                                          </p:stCondLst>
                                        </p:cTn>
                                        <p:tgtEl>
                                          <p:spTgt spid="108"/>
                                        </p:tgtEl>
                                        <p:attrNameLst>
                                          <p:attrName>style.visibility</p:attrName>
                                        </p:attrNameLst>
                                      </p:cBhvr>
                                      <p:to>
                                        <p:strVal val="visible"/>
                                      </p:to>
                                    </p:set>
                                    <p:animEffect transition="in" filter="wipe(down)">
                                      <p:cBhvr>
                                        <p:cTn id="90" dur="1000"/>
                                        <p:tgtEl>
                                          <p:spTgt spid="108"/>
                                        </p:tgtEl>
                                      </p:cBhvr>
                                    </p:animEffect>
                                  </p:childTnLst>
                                </p:cTn>
                              </p:par>
                              <p:par>
                                <p:cTn id="91" presetID="22" presetClass="entr" presetSubtype="4" fill="hold" nodeType="withEffect">
                                  <p:stCondLst>
                                    <p:cond delay="1550"/>
                                  </p:stCondLst>
                                  <p:childTnLst>
                                    <p:set>
                                      <p:cBhvr>
                                        <p:cTn id="92" dur="1" fill="hold">
                                          <p:stCondLst>
                                            <p:cond delay="0"/>
                                          </p:stCondLst>
                                        </p:cTn>
                                        <p:tgtEl>
                                          <p:spTgt spid="111"/>
                                        </p:tgtEl>
                                        <p:attrNameLst>
                                          <p:attrName>style.visibility</p:attrName>
                                        </p:attrNameLst>
                                      </p:cBhvr>
                                      <p:to>
                                        <p:strVal val="visible"/>
                                      </p:to>
                                    </p:set>
                                    <p:animEffect transition="in" filter="wipe(down)">
                                      <p:cBhvr>
                                        <p:cTn id="93" dur="1000"/>
                                        <p:tgtEl>
                                          <p:spTgt spid="111"/>
                                        </p:tgtEl>
                                      </p:cBhvr>
                                    </p:animEffect>
                                  </p:childTnLst>
                                </p:cTn>
                              </p:par>
                              <p:par>
                                <p:cTn id="94" presetID="22" presetClass="entr" presetSubtype="4" fill="hold" nodeType="withEffect">
                                  <p:stCondLst>
                                    <p:cond delay="1450"/>
                                  </p:stCondLst>
                                  <p:childTnLst>
                                    <p:set>
                                      <p:cBhvr>
                                        <p:cTn id="95" dur="1" fill="hold">
                                          <p:stCondLst>
                                            <p:cond delay="0"/>
                                          </p:stCondLst>
                                        </p:cTn>
                                        <p:tgtEl>
                                          <p:spTgt spid="113"/>
                                        </p:tgtEl>
                                        <p:attrNameLst>
                                          <p:attrName>style.visibility</p:attrName>
                                        </p:attrNameLst>
                                      </p:cBhvr>
                                      <p:to>
                                        <p:strVal val="visible"/>
                                      </p:to>
                                    </p:set>
                                    <p:animEffect transition="in" filter="wipe(down)">
                                      <p:cBhvr>
                                        <p:cTn id="96" dur="1000"/>
                                        <p:tgtEl>
                                          <p:spTgt spid="113"/>
                                        </p:tgtEl>
                                      </p:cBhvr>
                                    </p:animEffect>
                                  </p:childTnLst>
                                </p:cTn>
                              </p:par>
                              <p:par>
                                <p:cTn id="97" presetID="22" presetClass="entr" presetSubtype="4" fill="hold" nodeType="withEffect">
                                  <p:stCondLst>
                                    <p:cond delay="1950"/>
                                  </p:stCondLst>
                                  <p:childTnLst>
                                    <p:set>
                                      <p:cBhvr>
                                        <p:cTn id="98" dur="1" fill="hold">
                                          <p:stCondLst>
                                            <p:cond delay="0"/>
                                          </p:stCondLst>
                                        </p:cTn>
                                        <p:tgtEl>
                                          <p:spTgt spid="112"/>
                                        </p:tgtEl>
                                        <p:attrNameLst>
                                          <p:attrName>style.visibility</p:attrName>
                                        </p:attrNameLst>
                                      </p:cBhvr>
                                      <p:to>
                                        <p:strVal val="visible"/>
                                      </p:to>
                                    </p:set>
                                    <p:animEffect transition="in" filter="wipe(down)">
                                      <p:cBhvr>
                                        <p:cTn id="99" dur="1000"/>
                                        <p:tgtEl>
                                          <p:spTgt spid="112"/>
                                        </p:tgtEl>
                                      </p:cBhvr>
                                    </p:animEffect>
                                  </p:childTnLst>
                                </p:cTn>
                              </p:par>
                              <p:par>
                                <p:cTn id="100" presetID="22" presetClass="entr" presetSubtype="2" fill="hold" nodeType="withEffect">
                                  <p:stCondLst>
                                    <p:cond delay="1650"/>
                                  </p:stCondLst>
                                  <p:childTnLst>
                                    <p:set>
                                      <p:cBhvr>
                                        <p:cTn id="101" dur="1" fill="hold">
                                          <p:stCondLst>
                                            <p:cond delay="0"/>
                                          </p:stCondLst>
                                        </p:cTn>
                                        <p:tgtEl>
                                          <p:spTgt spid="47"/>
                                        </p:tgtEl>
                                        <p:attrNameLst>
                                          <p:attrName>style.visibility</p:attrName>
                                        </p:attrNameLst>
                                      </p:cBhvr>
                                      <p:to>
                                        <p:strVal val="visible"/>
                                      </p:to>
                                    </p:set>
                                    <p:animEffect transition="in" filter="wipe(right)">
                                      <p:cBhvr>
                                        <p:cTn id="102" dur="1000"/>
                                        <p:tgtEl>
                                          <p:spTgt spid="47"/>
                                        </p:tgtEl>
                                      </p:cBhvr>
                                    </p:animEffect>
                                  </p:childTnLst>
                                </p:cTn>
                              </p:par>
                              <p:par>
                                <p:cTn id="103" presetID="22" presetClass="entr" presetSubtype="4" repeatCount="indefinite" fill="hold" nodeType="withEffect">
                                  <p:stCondLst>
                                    <p:cond delay="750"/>
                                  </p:stCondLst>
                                  <p:childTnLst>
                                    <p:set>
                                      <p:cBhvr>
                                        <p:cTn id="104" dur="1" fill="hold">
                                          <p:stCondLst>
                                            <p:cond delay="0"/>
                                          </p:stCondLst>
                                        </p:cTn>
                                        <p:tgtEl>
                                          <p:spTgt spid="139"/>
                                        </p:tgtEl>
                                        <p:attrNameLst>
                                          <p:attrName>style.visibility</p:attrName>
                                        </p:attrNameLst>
                                      </p:cBhvr>
                                      <p:to>
                                        <p:strVal val="visible"/>
                                      </p:to>
                                    </p:set>
                                    <p:animEffect transition="in" filter="wipe(down)">
                                      <p:cBhvr>
                                        <p:cTn id="105" dur="3000"/>
                                        <p:tgtEl>
                                          <p:spTgt spid="139"/>
                                        </p:tgtEl>
                                      </p:cBhvr>
                                    </p:animEffect>
                                  </p:childTnLst>
                                </p:cTn>
                              </p:par>
                              <p:par>
                                <p:cTn id="106" presetID="22" presetClass="entr" presetSubtype="4" repeatCount="indefinite" fill="hold" nodeType="withEffect">
                                  <p:stCondLst>
                                    <p:cond delay="1050"/>
                                  </p:stCondLst>
                                  <p:childTnLst>
                                    <p:set>
                                      <p:cBhvr>
                                        <p:cTn id="107" dur="1" fill="hold">
                                          <p:stCondLst>
                                            <p:cond delay="0"/>
                                          </p:stCondLst>
                                        </p:cTn>
                                        <p:tgtEl>
                                          <p:spTgt spid="144"/>
                                        </p:tgtEl>
                                        <p:attrNameLst>
                                          <p:attrName>style.visibility</p:attrName>
                                        </p:attrNameLst>
                                      </p:cBhvr>
                                      <p:to>
                                        <p:strVal val="visible"/>
                                      </p:to>
                                    </p:set>
                                    <p:animEffect transition="in" filter="wipe(down)">
                                      <p:cBhvr>
                                        <p:cTn id="108" dur="3000"/>
                                        <p:tgtEl>
                                          <p:spTgt spid="144"/>
                                        </p:tgtEl>
                                      </p:cBhvr>
                                    </p:animEffect>
                                  </p:childTnLst>
                                </p:cTn>
                              </p:par>
                              <p:par>
                                <p:cTn id="109" presetID="22" presetClass="entr" presetSubtype="4" repeatCount="indefinite" fill="hold" nodeType="withEffect">
                                  <p:stCondLst>
                                    <p:cond delay="1050"/>
                                  </p:stCondLst>
                                  <p:childTnLst>
                                    <p:set>
                                      <p:cBhvr>
                                        <p:cTn id="110" dur="1" fill="hold">
                                          <p:stCondLst>
                                            <p:cond delay="0"/>
                                          </p:stCondLst>
                                        </p:cTn>
                                        <p:tgtEl>
                                          <p:spTgt spid="149"/>
                                        </p:tgtEl>
                                        <p:attrNameLst>
                                          <p:attrName>style.visibility</p:attrName>
                                        </p:attrNameLst>
                                      </p:cBhvr>
                                      <p:to>
                                        <p:strVal val="visible"/>
                                      </p:to>
                                    </p:set>
                                    <p:animEffect transition="in" filter="wipe(down)">
                                      <p:cBhvr>
                                        <p:cTn id="111" dur="3000"/>
                                        <p:tgtEl>
                                          <p:spTgt spid="149"/>
                                        </p:tgtEl>
                                      </p:cBhvr>
                                    </p:animEffect>
                                  </p:childTnLst>
                                </p:cTn>
                              </p:par>
                              <p:par>
                                <p:cTn id="112" presetID="22" presetClass="entr" presetSubtype="4" repeatCount="indefinite" fill="hold" nodeType="withEffect">
                                  <p:stCondLst>
                                    <p:cond delay="1250"/>
                                  </p:stCondLst>
                                  <p:childTnLst>
                                    <p:set>
                                      <p:cBhvr>
                                        <p:cTn id="113" dur="1" fill="hold">
                                          <p:stCondLst>
                                            <p:cond delay="0"/>
                                          </p:stCondLst>
                                        </p:cTn>
                                        <p:tgtEl>
                                          <p:spTgt spid="154"/>
                                        </p:tgtEl>
                                        <p:attrNameLst>
                                          <p:attrName>style.visibility</p:attrName>
                                        </p:attrNameLst>
                                      </p:cBhvr>
                                      <p:to>
                                        <p:strVal val="visible"/>
                                      </p:to>
                                    </p:set>
                                    <p:animEffect transition="in" filter="wipe(down)">
                                      <p:cBhvr>
                                        <p:cTn id="114" dur="3000"/>
                                        <p:tgtEl>
                                          <p:spTgt spid="154"/>
                                        </p:tgtEl>
                                      </p:cBhvr>
                                    </p:animEffect>
                                  </p:childTnLst>
                                </p:cTn>
                              </p:par>
                              <p:par>
                                <p:cTn id="115" presetID="22" presetClass="entr" presetSubtype="4" repeatCount="indefinite" fill="hold" nodeType="withEffect">
                                  <p:stCondLst>
                                    <p:cond delay="1450"/>
                                  </p:stCondLst>
                                  <p:childTnLst>
                                    <p:set>
                                      <p:cBhvr>
                                        <p:cTn id="116" dur="1" fill="hold">
                                          <p:stCondLst>
                                            <p:cond delay="0"/>
                                          </p:stCondLst>
                                        </p:cTn>
                                        <p:tgtEl>
                                          <p:spTgt spid="159"/>
                                        </p:tgtEl>
                                        <p:attrNameLst>
                                          <p:attrName>style.visibility</p:attrName>
                                        </p:attrNameLst>
                                      </p:cBhvr>
                                      <p:to>
                                        <p:strVal val="visible"/>
                                      </p:to>
                                    </p:set>
                                    <p:animEffect transition="in" filter="wipe(down)">
                                      <p:cBhvr>
                                        <p:cTn id="117" dur="3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665" y="1636151"/>
            <a:ext cx="3585699" cy="3585699"/>
          </a:xfrm>
          <a:prstGeom prst="rect">
            <a:avLst/>
          </a:prstGeom>
        </p:spPr>
      </p:pic>
      <p:sp>
        <p:nvSpPr>
          <p:cNvPr id="10" name="Oval 9"/>
          <p:cNvSpPr/>
          <p:nvPr/>
        </p:nvSpPr>
        <p:spPr>
          <a:xfrm>
            <a:off x="1165665" y="1636151"/>
            <a:ext cx="3585699" cy="3585699"/>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pPr>
            <a:endPar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grpSp>
        <p:nvGrpSpPr>
          <p:cNvPr id="3" name="Group 2"/>
          <p:cNvGrpSpPr/>
          <p:nvPr/>
        </p:nvGrpSpPr>
        <p:grpSpPr>
          <a:xfrm>
            <a:off x="661648" y="651463"/>
            <a:ext cx="4322049" cy="5111756"/>
            <a:chOff x="674914" y="664029"/>
            <a:chExt cx="4408715" cy="5214257"/>
          </a:xfrm>
        </p:grpSpPr>
        <p:sp>
          <p:nvSpPr>
            <p:cNvPr id="2" name="Rectangle 1"/>
            <p:cNvSpPr/>
            <p:nvPr/>
          </p:nvSpPr>
          <p:spPr bwMode="auto">
            <a:xfrm>
              <a:off x="674914" y="664029"/>
              <a:ext cx="4408715" cy="5214257"/>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p:cNvSpPr/>
            <p:nvPr/>
          </p:nvSpPr>
          <p:spPr>
            <a:xfrm>
              <a:off x="1191808" y="1217506"/>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pPr>
              <a:endPar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grpSp>
      <p:sp>
        <p:nvSpPr>
          <p:cNvPr id="17" name="Rectangle 16"/>
          <p:cNvSpPr/>
          <p:nvPr/>
        </p:nvSpPr>
        <p:spPr>
          <a:xfrm>
            <a:off x="5413552" y="2405556"/>
            <a:ext cx="5756143" cy="537855"/>
          </a:xfrm>
          <a:prstGeom prst="rect">
            <a:avLst/>
          </a:prstGeom>
        </p:spPr>
        <p:txBody>
          <a:bodyPr wrap="square" lIns="0" tIns="0" rIns="0" bIns="0" anchor="ctr">
            <a:noAutofit/>
          </a:bodyPr>
          <a:lstStyle/>
          <a:p>
            <a:pPr defTabSz="896386">
              <a:lnSpc>
                <a:spcPct val="90000"/>
              </a:lnSpc>
              <a:spcAft>
                <a:spcPct val="0"/>
              </a:spcAft>
              <a:defRPr/>
            </a:pPr>
            <a:r>
              <a:rPr lang="en-US" sz="2745" b="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TURBULENT </a:t>
            </a:r>
            <a:r>
              <a:rPr lang="en-US" sz="2745"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TIMES</a:t>
            </a:r>
            <a:endParaRPr lang="en-US" sz="2745" kern="0" spc="118" dirty="0">
              <a:gradFill>
                <a:gsLst>
                  <a:gs pos="0">
                    <a:srgbClr val="717171"/>
                  </a:gs>
                  <a:gs pos="100000">
                    <a:srgbClr val="717171"/>
                  </a:gs>
                </a:gsLst>
                <a:lin ang="5400000" scaled="1"/>
              </a:gradFill>
              <a:latin typeface="Segoe UI Semilight"/>
              <a:ea typeface="Segoe UI Black" panose="020B0A02040204020203" pitchFamily="34" charset="0"/>
              <a:cs typeface="Segoe UI Black" panose="020B0A02040204020203" pitchFamily="34" charset="0"/>
            </a:endParaRPr>
          </a:p>
        </p:txBody>
      </p:sp>
      <p:grpSp>
        <p:nvGrpSpPr>
          <p:cNvPr id="18" name="Group 17"/>
          <p:cNvGrpSpPr/>
          <p:nvPr/>
        </p:nvGrpSpPr>
        <p:grpSpPr>
          <a:xfrm>
            <a:off x="5413551" y="3090378"/>
            <a:ext cx="5838316" cy="1434280"/>
            <a:chOff x="5522104" y="3151850"/>
            <a:chExt cx="5955386" cy="1463040"/>
          </a:xfrm>
        </p:grpSpPr>
        <p:sp>
          <p:nvSpPr>
            <p:cNvPr id="19" name="Rectangle 18"/>
            <p:cNvSpPr/>
            <p:nvPr/>
          </p:nvSpPr>
          <p:spPr>
            <a:xfrm>
              <a:off x="5522104" y="315185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160 MILLION </a:t>
              </a:r>
              <a:r>
                <a:rPr lang="en-US" sz="196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customer records compromised </a:t>
              </a:r>
            </a:p>
          </p:txBody>
        </p:sp>
        <p:sp>
          <p:nvSpPr>
            <p:cNvPr id="20" name="Rectangle 19"/>
            <p:cNvSpPr/>
            <p:nvPr/>
          </p:nvSpPr>
          <p:spPr>
            <a:xfrm>
              <a:off x="5522104" y="360524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229 DAYS </a:t>
              </a:r>
              <a:r>
                <a:rPr lang="en-US" sz="196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between infiltration and detection</a:t>
              </a:r>
            </a:p>
          </p:txBody>
        </p:sp>
        <p:sp>
          <p:nvSpPr>
            <p:cNvPr id="21" name="Rectangle 20"/>
            <p:cNvSpPr/>
            <p:nvPr/>
          </p:nvSpPr>
          <p:spPr>
            <a:xfrm>
              <a:off x="5522104" y="406625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$3 MILLION </a:t>
              </a:r>
              <a:r>
                <a:rPr lang="en-US" sz="196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of </a:t>
              </a:r>
              <a:r>
                <a:rPr lang="en-US" sz="1765"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cost/business impact </a:t>
              </a:r>
              <a:r>
                <a:rPr lang="en-US" sz="1961" kern="0" spc="118" dirty="0">
                  <a:gradFill>
                    <a:gsLst>
                      <a:gs pos="0">
                        <a:srgbClr val="717171"/>
                      </a:gs>
                      <a:gs pos="100000">
                        <a:srgbClr val="717171"/>
                      </a:gs>
                    </a:gsLst>
                    <a:lin ang="5400000" scaled="1"/>
                  </a:gradFill>
                  <a:latin typeface="Segoe UI"/>
                  <a:ea typeface="Segoe UI Black" panose="020B0A02040204020203" pitchFamily="34" charset="0"/>
                  <a:cs typeface="Segoe UI Black" panose="020B0A02040204020203" pitchFamily="34" charset="0"/>
                </a:rPr>
                <a:t>per breach</a:t>
              </a:r>
            </a:p>
          </p:txBody>
        </p:sp>
      </p:grpSp>
    </p:spTree>
    <p:extLst>
      <p:ext uri="{BB962C8B-B14F-4D97-AF65-F5344CB8AC3E}">
        <p14:creationId xmlns:p14="http://schemas.microsoft.com/office/powerpoint/2010/main" val="331071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99132E-7 0 L -0.11054 -0.26033 " pathEditMode="relative" rAng="0" ptsTypes="AA">
                                      <p:cBhvr>
                                        <p:cTn id="6" dur="10" fill="hold"/>
                                        <p:tgtEl>
                                          <p:spTgt spid="8"/>
                                        </p:tgtEl>
                                        <p:attrNameLst>
                                          <p:attrName>ppt_x</p:attrName>
                                          <p:attrName>ppt_y</p:attrName>
                                        </p:attrNameLst>
                                      </p:cBhvr>
                                      <p:rCtr x="-5527" y="-13028"/>
                                    </p:animMotion>
                                  </p:childTnLst>
                                </p:cTn>
                              </p:par>
                              <p:par>
                                <p:cTn id="7" presetID="6" presetClass="emph" presetSubtype="0" fill="hold" nodeType="withEffect">
                                  <p:stCondLst>
                                    <p:cond delay="0"/>
                                  </p:stCondLst>
                                  <p:childTnLst>
                                    <p:animScale>
                                      <p:cBhvr>
                                        <p:cTn id="8" dur="10" fill="hold"/>
                                        <p:tgtEl>
                                          <p:spTgt spid="8"/>
                                        </p:tgtEl>
                                      </p:cBhvr>
                                      <p:by x="25000" y="25000"/>
                                    </p:animScale>
                                  </p:childTnLst>
                                </p:cTn>
                              </p:par>
                              <p:par>
                                <p:cTn id="9" presetID="6" presetClass="emph" presetSubtype="0" fill="hold" grpId="1" nodeType="withEffect">
                                  <p:stCondLst>
                                    <p:cond delay="0"/>
                                  </p:stCondLst>
                                  <p:childTnLst>
                                    <p:animScale>
                                      <p:cBhvr>
                                        <p:cTn id="10" dur="10" fill="hold"/>
                                        <p:tgtEl>
                                          <p:spTgt spid="10"/>
                                        </p:tgtEl>
                                      </p:cBhvr>
                                      <p:by x="25000" y="25000"/>
                                    </p:animScale>
                                  </p:childTnLst>
                                </p:cTn>
                              </p:par>
                              <p:par>
                                <p:cTn id="11" presetID="64" presetClass="path" presetSubtype="0" accel="50000" decel="50000" fill="hold" grpId="0" nodeType="withEffect">
                                  <p:stCondLst>
                                    <p:cond delay="0"/>
                                  </p:stCondLst>
                                  <p:childTnLst>
                                    <p:animMotion origin="layout" path="M 4.25326E-6 0 L -0.11055 -0.26033 " pathEditMode="relative" rAng="0" ptsTypes="AA">
                                      <p:cBhvr>
                                        <p:cTn id="12" dur="10" fill="hold"/>
                                        <p:tgtEl>
                                          <p:spTgt spid="10"/>
                                        </p:tgtEl>
                                        <p:attrNameLst>
                                          <p:attrName>ppt_x</p:attrName>
                                          <p:attrName>ppt_y</p:attrName>
                                        </p:attrNameLst>
                                      </p:cBhvr>
                                      <p:rCtr x="-5527" y="-13028"/>
                                    </p:animMotion>
                                  </p:childTnLst>
                                </p:cTn>
                              </p:par>
                            </p:childTnLst>
                          </p:cTn>
                        </p:par>
                        <p:par>
                          <p:cTn id="13" fill="hold">
                            <p:stCondLst>
                              <p:cond delay="10"/>
                            </p:stCondLst>
                            <p:childTnLst>
                              <p:par>
                                <p:cTn id="14" presetID="1" presetClass="exit" presetSubtype="0" fill="hold"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0.11054 -0.26033 L -1.99132E-7 0 " pathEditMode="relative" rAng="0" ptsTypes="AA">
                                      <p:cBhvr>
                                        <p:cTn id="17" dur="1500" fill="hold"/>
                                        <p:tgtEl>
                                          <p:spTgt spid="8"/>
                                        </p:tgtEl>
                                        <p:attrNameLst>
                                          <p:attrName>ppt_x</p:attrName>
                                          <p:attrName>ppt_y</p:attrName>
                                        </p:attrNameLst>
                                      </p:cBhvr>
                                      <p:rCtr x="5527" y="13005"/>
                                    </p:animMotion>
                                  </p:childTnLst>
                                </p:cTn>
                              </p:par>
                              <p:par>
                                <p:cTn id="18" presetID="6" presetClass="emph" presetSubtype="0" accel="50000" decel="50000" fill="hold" nodeType="withEffect">
                                  <p:stCondLst>
                                    <p:cond delay="0"/>
                                  </p:stCondLst>
                                  <p:childTnLst>
                                    <p:animScale>
                                      <p:cBhvr>
                                        <p:cTn id="19" dur="1500" fill="hold"/>
                                        <p:tgtEl>
                                          <p:spTgt spid="8"/>
                                        </p:tgtEl>
                                      </p:cBhvr>
                                      <p:by x="400000" y="400000"/>
                                    </p:animScale>
                                  </p:childTnLst>
                                </p:cTn>
                              </p:par>
                              <p:par>
                                <p:cTn id="20" presetID="42" presetClass="path" presetSubtype="0" accel="50000" decel="50000" fill="hold" grpId="2" nodeType="withEffect">
                                  <p:stCondLst>
                                    <p:cond delay="0"/>
                                  </p:stCondLst>
                                  <p:childTnLst>
                                    <p:animMotion origin="layout" path="M -0.11055 -0.26033 L 4.25326E-6 0 " pathEditMode="relative" rAng="0" ptsTypes="AA">
                                      <p:cBhvr>
                                        <p:cTn id="21" dur="1500" fill="hold"/>
                                        <p:tgtEl>
                                          <p:spTgt spid="10"/>
                                        </p:tgtEl>
                                        <p:attrNameLst>
                                          <p:attrName>ppt_x</p:attrName>
                                          <p:attrName>ppt_y</p:attrName>
                                        </p:attrNameLst>
                                      </p:cBhvr>
                                      <p:rCtr x="5527" y="13005"/>
                                    </p:animMotion>
                                  </p:childTnLst>
                                </p:cTn>
                              </p:par>
                              <p:par>
                                <p:cTn id="22" presetID="6" presetClass="emph" presetSubtype="0" accel="50000" decel="50000" fill="hold" grpId="3" nodeType="withEffect">
                                  <p:stCondLst>
                                    <p:cond delay="0"/>
                                  </p:stCondLst>
                                  <p:childTnLst>
                                    <p:animScale>
                                      <p:cBhvr>
                                        <p:cTn id="23" dur="1500" fill="hold"/>
                                        <p:tgtEl>
                                          <p:spTgt spid="10"/>
                                        </p:tgtEl>
                                      </p:cBhvr>
                                      <p:by x="400000" y="400000"/>
                                    </p:animScale>
                                  </p:childTnLst>
                                </p:cTn>
                              </p:par>
                              <p:par>
                                <p:cTn id="24" presetID="6" presetClass="emph" presetSubtype="0" accel="100000" fill="hold" grpId="4" nodeType="withEffect">
                                  <p:stCondLst>
                                    <p:cond delay="750"/>
                                  </p:stCondLst>
                                  <p:childTnLst>
                                    <p:animScale>
                                      <p:cBhvr>
                                        <p:cTn id="25" dur="200" fill="hold"/>
                                        <p:tgtEl>
                                          <p:spTgt spid="10"/>
                                        </p:tgtEl>
                                      </p:cBhvr>
                                      <p:by x="0" y="100000"/>
                                    </p:animScale>
                                  </p:childTnLst>
                                </p:cTn>
                              </p:par>
                              <p:par>
                                <p:cTn id="26" presetID="6" presetClass="emph" presetSubtype="0" accel="100000" autoRev="1" fill="hold" nodeType="withEffect">
                                  <p:stCondLst>
                                    <p:cond delay="750"/>
                                  </p:stCondLst>
                                  <p:childTnLst>
                                    <p:animScale>
                                      <p:cBhvr>
                                        <p:cTn id="27" dur="200" fill="hold"/>
                                        <p:tgtEl>
                                          <p:spTgt spid="8"/>
                                        </p:tgtEl>
                                      </p:cBhvr>
                                      <p:by x="0" y="100000"/>
                                    </p:animScale>
                                  </p:childTnLst>
                                </p:cTn>
                              </p:par>
                              <p:par>
                                <p:cTn id="28" presetID="10" presetClass="entr" presetSubtype="0" fill="hold" grpId="0" nodeType="withEffect">
                                  <p:stCondLst>
                                    <p:cond delay="10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par>
                                <p:cTn id="31" presetID="42" presetClass="path" presetSubtype="0" decel="100000" fill="hold" grpId="1" nodeType="withEffect">
                                  <p:stCondLst>
                                    <p:cond delay="750"/>
                                  </p:stCondLst>
                                  <p:childTnLst>
                                    <p:animMotion origin="layout" path="M 1.86622E-6 2.23332E-6 L 1.86622E-6 0.25011 " pathEditMode="relative" rAng="0" ptsTypes="AA">
                                      <p:cBhvr>
                                        <p:cTn id="32" dur="750" spd="-100000" fill="hold"/>
                                        <p:tgtEl>
                                          <p:spTgt spid="17"/>
                                        </p:tgtEl>
                                        <p:attrNameLst>
                                          <p:attrName>ppt_x</p:attrName>
                                          <p:attrName>ppt_y</p:attrName>
                                        </p:attrNameLst>
                                      </p:cBhvr>
                                      <p:rCtr x="0" y="12506"/>
                                    </p:animMotion>
                                  </p:childTnLst>
                                </p:cTn>
                              </p:par>
                              <p:par>
                                <p:cTn id="33" presetID="10" presetClass="entr" presetSubtype="0" fill="hold" nodeType="withEffect">
                                  <p:stCondLst>
                                    <p:cond delay="125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par>
                                <p:cTn id="36" presetID="42" presetClass="path" presetSubtype="0" decel="100000" fill="hold" nodeType="withEffect">
                                  <p:stCondLst>
                                    <p:cond delay="750"/>
                                  </p:stCondLst>
                                  <p:childTnLst>
                                    <p:animMotion origin="layout" path="M 1.86622E-6 2.23332E-6 L 1.86622E-6 0.25011 " pathEditMode="relative" rAng="0" ptsTypes="AA">
                                      <p:cBhvr>
                                        <p:cTn id="37" dur="750" spd="-100000" fill="hold"/>
                                        <p:tgtEl>
                                          <p:spTgt spid="18"/>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P spid="10" grpId="4" animBg="1"/>
      <p:bldP spid="17" grpId="0"/>
      <p:bldP spid="1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8186" y="3346464"/>
            <a:ext cx="2510888"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OPPORTUNITY</a:t>
            </a:r>
          </a:p>
        </p:txBody>
      </p:sp>
      <p:grpSp>
        <p:nvGrpSpPr>
          <p:cNvPr id="3" name="Group 2"/>
          <p:cNvGrpSpPr/>
          <p:nvPr/>
        </p:nvGrpSpPr>
        <p:grpSpPr>
          <a:xfrm>
            <a:off x="3970504" y="1381117"/>
            <a:ext cx="4055516" cy="4104625"/>
            <a:chOff x="3922394" y="1052714"/>
            <a:chExt cx="4136838" cy="4186931"/>
          </a:xfrm>
        </p:grpSpPr>
        <p:grpSp>
          <p:nvGrpSpPr>
            <p:cNvPr id="4" name="second half"/>
            <p:cNvGrpSpPr/>
            <p:nvPr/>
          </p:nvGrpSpPr>
          <p:grpSpPr>
            <a:xfrm>
              <a:off x="4138939" y="1179054"/>
              <a:ext cx="3920293" cy="3920288"/>
              <a:chOff x="1655681" y="1702136"/>
              <a:chExt cx="3163063" cy="3163062"/>
            </a:xfrm>
          </p:grpSpPr>
          <p:sp>
            <p:nvSpPr>
              <p:cNvPr id="13" name="Oval 1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14" name="Freeform 1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grpSp>
          <p:nvGrpSpPr>
            <p:cNvPr id="5" name="first half"/>
            <p:cNvGrpSpPr/>
            <p:nvPr/>
          </p:nvGrpSpPr>
          <p:grpSpPr>
            <a:xfrm rot="10800000">
              <a:off x="4138939" y="1179054"/>
              <a:ext cx="3920293" cy="3920288"/>
              <a:chOff x="1655681" y="1702136"/>
              <a:chExt cx="3163063" cy="3163062"/>
            </a:xfrm>
          </p:grpSpPr>
          <p:sp>
            <p:nvSpPr>
              <p:cNvPr id="11" name="Oval 1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12" name="Freeform 1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sp useBgFill="1">
          <p:nvSpPr>
            <p:cNvPr id="6" name="left mask"/>
            <p:cNvSpPr/>
            <p:nvPr/>
          </p:nvSpPr>
          <p:spPr bwMode="auto">
            <a:xfrm>
              <a:off x="3922394" y="1052714"/>
              <a:ext cx="2176738" cy="418693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dummy"/>
            <p:cNvGrpSpPr/>
            <p:nvPr/>
          </p:nvGrpSpPr>
          <p:grpSpPr>
            <a:xfrm rot="10800000">
              <a:off x="4138939" y="1179054"/>
              <a:ext cx="3920293" cy="3920288"/>
              <a:chOff x="1655681" y="1702136"/>
              <a:chExt cx="3163063" cy="3163062"/>
            </a:xfrm>
          </p:grpSpPr>
          <p:sp>
            <p:nvSpPr>
              <p:cNvPr id="9" name="Oval 8"/>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10" name="Freeform 9"/>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sp useBgFill="1">
          <p:nvSpPr>
            <p:cNvPr id="8" name="inner mask"/>
            <p:cNvSpPr/>
            <p:nvPr/>
          </p:nvSpPr>
          <p:spPr>
            <a:xfrm>
              <a:off x="4383032" y="1420661"/>
              <a:ext cx="3434589" cy="34345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sp>
        <p:nvSpPr>
          <p:cNvPr id="15" name="Rectangle 14"/>
          <p:cNvSpPr/>
          <p:nvPr/>
        </p:nvSpPr>
        <p:spPr>
          <a:xfrm>
            <a:off x="5596922" y="2977470"/>
            <a:ext cx="1023984" cy="452590"/>
          </a:xfrm>
          <a:prstGeom prst="rect">
            <a:avLst/>
          </a:prstGeom>
        </p:spPr>
        <p:txBody>
          <a:bodyPr wrap="none">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endParaRPr lang="en-US" sz="1765" dirty="0"/>
          </a:p>
        </p:txBody>
      </p:sp>
      <p:sp>
        <p:nvSpPr>
          <p:cNvPr id="16" name="Rectangle 15"/>
          <p:cNvSpPr/>
          <p:nvPr/>
        </p:nvSpPr>
        <p:spPr>
          <a:xfrm>
            <a:off x="5596922" y="2977470"/>
            <a:ext cx="1023984" cy="452590"/>
          </a:xfrm>
          <a:prstGeom prst="rect">
            <a:avLst/>
          </a:prstGeom>
        </p:spPr>
        <p:txBody>
          <a:bodyPr wrap="none">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endParaRPr lang="en-US" sz="1765" dirty="0"/>
          </a:p>
        </p:txBody>
      </p:sp>
      <p:sp>
        <p:nvSpPr>
          <p:cNvPr id="17" name="Rectangle 16"/>
          <p:cNvSpPr/>
          <p:nvPr/>
        </p:nvSpPr>
        <p:spPr>
          <a:xfrm>
            <a:off x="4537827" y="3346464"/>
            <a:ext cx="3128698" cy="416383"/>
          </a:xfrm>
          <a:prstGeom prst="rect">
            <a:avLst/>
          </a:prstGeom>
        </p:spPr>
        <p:txBody>
          <a:bodyPr wrap="square">
            <a:spAutoFit/>
          </a:bodyPr>
          <a:lstStyle/>
          <a:p>
            <a:pPr algn="ct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IT ENVIRONMENT</a:t>
            </a:r>
          </a:p>
        </p:txBody>
      </p:sp>
      <p:sp>
        <p:nvSpPr>
          <p:cNvPr id="24" name="Oval 23"/>
          <p:cNvSpPr/>
          <p:nvPr/>
        </p:nvSpPr>
        <p:spPr>
          <a:xfrm rot="10800000">
            <a:off x="2185541" y="1504973"/>
            <a:ext cx="3843227" cy="384322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Tree>
    <p:extLst>
      <p:ext uri="{BB962C8B-B14F-4D97-AF65-F5344CB8AC3E}">
        <p14:creationId xmlns:p14="http://schemas.microsoft.com/office/powerpoint/2010/main" val="1148261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86878E-6 -8.89696E-7 L -0.16722 -8.89696E-7 " pathEditMode="relative" rAng="0" ptsTypes="AA">
                                      <p:cBhvr>
                                        <p:cTn id="6" dur="1000" fill="hold"/>
                                        <p:tgtEl>
                                          <p:spTgt spid="3"/>
                                        </p:tgtEl>
                                        <p:attrNameLst>
                                          <p:attrName>ppt_x</p:attrName>
                                          <p:attrName>ppt_y</p:attrName>
                                        </p:attrNameLst>
                                      </p:cBhvr>
                                      <p:rCtr x="-8361" y="0"/>
                                    </p:animMotion>
                                  </p:childTnLst>
                                </p:cTn>
                              </p:par>
                              <p:par>
                                <p:cTn id="7" presetID="35" presetClass="path" presetSubtype="0" accel="50000" decel="50000" fill="hold" grpId="0" nodeType="withEffect">
                                  <p:stCondLst>
                                    <p:cond delay="0"/>
                                  </p:stCondLst>
                                  <p:childTnLst>
                                    <p:animMotion origin="layout" path="M -1.18969E-6 -3.31366E-7 L -0.08846 -3.31366E-7 " pathEditMode="relative" rAng="0" ptsTypes="AA">
                                      <p:cBhvr>
                                        <p:cTn id="8" dur="1000" fill="hold"/>
                                        <p:tgtEl>
                                          <p:spTgt spid="15"/>
                                        </p:tgtEl>
                                        <p:attrNameLst>
                                          <p:attrName>ppt_x</p:attrName>
                                          <p:attrName>ppt_y</p:attrName>
                                        </p:attrNameLst>
                                      </p:cBhvr>
                                      <p:rCtr x="-4429" y="0"/>
                                    </p:animMotion>
                                  </p:childTnLst>
                                </p:cTn>
                              </p:par>
                              <p:par>
                                <p:cTn id="9" presetID="35" presetClass="path" presetSubtype="0" accel="50000" decel="50000" fill="hold" grpId="0" nodeType="withEffect">
                                  <p:stCondLst>
                                    <p:cond delay="0"/>
                                  </p:stCondLst>
                                  <p:childTnLst>
                                    <p:animMotion origin="layout" path="M -5.94843E-7 -4.02179E-6 L -0.1676 -4.02179E-6 " pathEditMode="relative" rAng="0" ptsTypes="AA">
                                      <p:cBhvr>
                                        <p:cTn id="10" dur="1000" fill="hold"/>
                                        <p:tgtEl>
                                          <p:spTgt spid="17"/>
                                        </p:tgtEl>
                                        <p:attrNameLst>
                                          <p:attrName>ppt_x</p:attrName>
                                          <p:attrName>ppt_y</p:attrName>
                                        </p:attrNameLst>
                                      </p:cBhvr>
                                      <p:rCtr x="-8387" y="0"/>
                                    </p:animMotion>
                                  </p:childTnLst>
                                </p:cTn>
                              </p:par>
                              <p:par>
                                <p:cTn id="11" presetID="63" presetClass="path" presetSubtype="0" accel="50000" decel="50000" fill="hold" grpId="0" nodeType="withEffect">
                                  <p:stCondLst>
                                    <p:cond delay="0"/>
                                  </p:stCondLst>
                                  <p:childTnLst>
                                    <p:animMotion origin="layout" path="M -1.18969E-6 -3.31366E-7 L 0.05195 -3.31366E-7 " pathEditMode="relative" rAng="0" ptsTypes="AA">
                                      <p:cBhvr>
                                        <p:cTn id="12" dur="1000" fill="hold"/>
                                        <p:tgtEl>
                                          <p:spTgt spid="16"/>
                                        </p:tgtEl>
                                        <p:attrNameLst>
                                          <p:attrName>ppt_x</p:attrName>
                                          <p:attrName>ppt_y</p:attrName>
                                        </p:attrNameLst>
                                      </p:cBhvr>
                                      <p:rCtr x="2591" y="0"/>
                                    </p:animMotion>
                                  </p:childTnLst>
                                </p:cTn>
                              </p:par>
                              <p:par>
                                <p:cTn id="13" presetID="63" presetClass="path" presetSubtype="0" accel="50000" decel="50000" fill="hold" grpId="0" nodeType="withEffect">
                                  <p:stCondLst>
                                    <p:cond delay="0"/>
                                  </p:stCondLst>
                                  <p:childTnLst>
                                    <p:animMotion origin="layout" path="M 4.24815E-6 -4.02179E-6 L 0.12318 -4.02179E-6 " pathEditMode="relative" rAng="0" ptsTypes="AA">
                                      <p:cBhvr>
                                        <p:cTn id="14" dur="1000" fill="hold"/>
                                        <p:tgtEl>
                                          <p:spTgt spid="2"/>
                                        </p:tgtEl>
                                        <p:attrNameLst>
                                          <p:attrName>ppt_x</p:attrName>
                                          <p:attrName>ppt_y</p:attrName>
                                        </p:attrNameLst>
                                      </p:cBhvr>
                                      <p:rCtr x="615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Energy text"/>
          <p:cNvSpPr/>
          <p:nvPr/>
        </p:nvSpPr>
        <p:spPr>
          <a:xfrm>
            <a:off x="3951150" y="1800884"/>
            <a:ext cx="1371661"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Energy systems</a:t>
            </a:r>
          </a:p>
        </p:txBody>
      </p:sp>
      <p:sp>
        <p:nvSpPr>
          <p:cNvPr id="64" name="Supply text"/>
          <p:cNvSpPr/>
          <p:nvPr/>
        </p:nvSpPr>
        <p:spPr>
          <a:xfrm>
            <a:off x="6030757" y="5531087"/>
            <a:ext cx="1480806" cy="301727"/>
          </a:xfrm>
          <a:prstGeom prst="rect">
            <a:avLst/>
          </a:prstGeom>
        </p:spPr>
        <p:txBody>
          <a:bodyPr wrap="squar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Supply Chains</a:t>
            </a:r>
          </a:p>
        </p:txBody>
      </p:sp>
      <p:sp>
        <p:nvSpPr>
          <p:cNvPr id="65" name="Citizen text"/>
          <p:cNvSpPr/>
          <p:nvPr/>
        </p:nvSpPr>
        <p:spPr>
          <a:xfrm>
            <a:off x="9514272" y="4987191"/>
            <a:ext cx="1480806" cy="301727"/>
          </a:xfrm>
          <a:prstGeom prst="rect">
            <a:avLst/>
          </a:prstGeom>
        </p:spPr>
        <p:txBody>
          <a:bodyPr wrap="squar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Citizens</a:t>
            </a:r>
          </a:p>
        </p:txBody>
      </p:sp>
      <p:sp>
        <p:nvSpPr>
          <p:cNvPr id="66" name="Sensor text"/>
          <p:cNvSpPr/>
          <p:nvPr/>
        </p:nvSpPr>
        <p:spPr>
          <a:xfrm>
            <a:off x="7055741" y="979562"/>
            <a:ext cx="1480806" cy="301727"/>
          </a:xfrm>
          <a:prstGeom prst="rect">
            <a:avLst/>
          </a:prstGeom>
        </p:spPr>
        <p:txBody>
          <a:bodyPr wrap="squar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Sensors</a:t>
            </a:r>
          </a:p>
        </p:txBody>
      </p:sp>
      <p:sp>
        <p:nvSpPr>
          <p:cNvPr id="67" name="Cloud text"/>
          <p:cNvSpPr/>
          <p:nvPr/>
        </p:nvSpPr>
        <p:spPr>
          <a:xfrm>
            <a:off x="6403926" y="1894403"/>
            <a:ext cx="627340"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Cloud</a:t>
            </a:r>
          </a:p>
        </p:txBody>
      </p:sp>
      <p:sp>
        <p:nvSpPr>
          <p:cNvPr id="68" name="Mobile text"/>
          <p:cNvSpPr/>
          <p:nvPr/>
        </p:nvSpPr>
        <p:spPr>
          <a:xfrm>
            <a:off x="6261648" y="4024442"/>
            <a:ext cx="1480806" cy="301727"/>
          </a:xfrm>
          <a:prstGeom prst="rect">
            <a:avLst/>
          </a:prstGeom>
        </p:spPr>
        <p:txBody>
          <a:bodyPr wrap="squar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Mobile devices</a:t>
            </a:r>
          </a:p>
        </p:txBody>
      </p:sp>
      <p:sp>
        <p:nvSpPr>
          <p:cNvPr id="69" name="On-premise text"/>
          <p:cNvSpPr/>
          <p:nvPr/>
        </p:nvSpPr>
        <p:spPr>
          <a:xfrm>
            <a:off x="8895451" y="2837704"/>
            <a:ext cx="1154606" cy="259485"/>
          </a:xfrm>
          <a:prstGeom prst="rect">
            <a:avLst/>
          </a:prstGeom>
        </p:spPr>
        <p:txBody>
          <a:bodyPr wrap="none">
            <a:spAutoFit/>
          </a:bodyPr>
          <a:lstStyle/>
          <a:p>
            <a:pPr defTabSz="896094" fontAlgn="base">
              <a:lnSpc>
                <a:spcPct val="80000"/>
              </a:lnSpc>
              <a:spcBef>
                <a:spcPct val="0"/>
              </a:spcBef>
              <a:spcAft>
                <a:spcPct val="0"/>
              </a:spcAft>
              <a:defRPr/>
            </a:pPr>
            <a:r>
              <a:rPr lang="en-US" sz="1372" dirty="0">
                <a:gradFill>
                  <a:gsLst>
                    <a:gs pos="0">
                      <a:srgbClr val="4B4B4B"/>
                    </a:gs>
                    <a:gs pos="100000">
                      <a:srgbClr val="4B4B4B"/>
                    </a:gs>
                  </a:gsLst>
                  <a:lin ang="5400000" scaled="0"/>
                </a:gradFill>
                <a:latin typeface="Segoe UI Semilight"/>
              </a:rPr>
              <a:t>On-premises</a:t>
            </a:r>
          </a:p>
        </p:txBody>
      </p:sp>
      <p:sp>
        <p:nvSpPr>
          <p:cNvPr id="70" name="Partners text"/>
          <p:cNvSpPr/>
          <p:nvPr/>
        </p:nvSpPr>
        <p:spPr>
          <a:xfrm>
            <a:off x="10199326" y="1596499"/>
            <a:ext cx="906166" cy="301727"/>
          </a:xfrm>
          <a:prstGeom prst="rect">
            <a:avLst/>
          </a:prstGeom>
        </p:spPr>
        <p:txBody>
          <a:bodyPr wrap="squar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latin typeface="Segoe UI Semilight"/>
              </a:rPr>
              <a:t>Partners</a:t>
            </a:r>
          </a:p>
        </p:txBody>
      </p:sp>
      <p:sp>
        <p:nvSpPr>
          <p:cNvPr id="71" name="City text"/>
          <p:cNvSpPr/>
          <p:nvPr/>
        </p:nvSpPr>
        <p:spPr>
          <a:xfrm>
            <a:off x="4929345" y="699597"/>
            <a:ext cx="1087414"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Smart cities</a:t>
            </a:r>
          </a:p>
        </p:txBody>
      </p:sp>
      <p:sp>
        <p:nvSpPr>
          <p:cNvPr id="72" name="Customer text"/>
          <p:cNvSpPr/>
          <p:nvPr/>
        </p:nvSpPr>
        <p:spPr>
          <a:xfrm>
            <a:off x="3222782" y="5869322"/>
            <a:ext cx="1010085"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Customers</a:t>
            </a:r>
          </a:p>
        </p:txBody>
      </p:sp>
      <p:sp>
        <p:nvSpPr>
          <p:cNvPr id="73" name="Factory text"/>
          <p:cNvSpPr/>
          <p:nvPr/>
        </p:nvSpPr>
        <p:spPr>
          <a:xfrm>
            <a:off x="2021909" y="4564449"/>
            <a:ext cx="1301949"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Manufacturers</a:t>
            </a:r>
          </a:p>
        </p:txBody>
      </p:sp>
      <p:sp>
        <p:nvSpPr>
          <p:cNvPr id="74" name="Market text"/>
          <p:cNvSpPr/>
          <p:nvPr/>
        </p:nvSpPr>
        <p:spPr>
          <a:xfrm>
            <a:off x="4820262" y="4502588"/>
            <a:ext cx="1215077"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Marketplaces</a:t>
            </a:r>
          </a:p>
        </p:txBody>
      </p:sp>
      <p:sp>
        <p:nvSpPr>
          <p:cNvPr id="75" name="Equipment text"/>
          <p:cNvSpPr/>
          <p:nvPr/>
        </p:nvSpPr>
        <p:spPr>
          <a:xfrm>
            <a:off x="706774" y="2697205"/>
            <a:ext cx="1027845"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Equipment</a:t>
            </a:r>
          </a:p>
        </p:txBody>
      </p:sp>
      <p:sp>
        <p:nvSpPr>
          <p:cNvPr id="76" name="Vehicles text"/>
          <p:cNvSpPr/>
          <p:nvPr/>
        </p:nvSpPr>
        <p:spPr>
          <a:xfrm>
            <a:off x="1917029" y="1391923"/>
            <a:ext cx="808363"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rgbClr val="4B4B4B"/>
                    </a:gs>
                    <a:gs pos="100000">
                      <a:srgbClr val="4B4B4B"/>
                    </a:gs>
                  </a:gsLst>
                  <a:lin ang="5400000" scaled="0"/>
                </a:gradFill>
              </a:rPr>
              <a:t>Vehicles</a:t>
            </a:r>
          </a:p>
        </p:txBody>
      </p:sp>
      <p:sp>
        <p:nvSpPr>
          <p:cNvPr id="78" name="Supply mask"/>
          <p:cNvSpPr/>
          <p:nvPr/>
        </p:nvSpPr>
        <p:spPr bwMode="auto">
          <a:xfrm>
            <a:off x="5972734" y="5390743"/>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79" name="Citizen mask"/>
          <p:cNvSpPr/>
          <p:nvPr/>
        </p:nvSpPr>
        <p:spPr bwMode="auto">
          <a:xfrm>
            <a:off x="9206081" y="4821012"/>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0" name="Sensor mask"/>
          <p:cNvSpPr/>
          <p:nvPr/>
        </p:nvSpPr>
        <p:spPr bwMode="auto">
          <a:xfrm>
            <a:off x="6719754" y="807858"/>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useBgFill="1">
        <p:nvSpPr>
          <p:cNvPr id="81" name="Cloud mask"/>
          <p:cNvSpPr/>
          <p:nvPr/>
        </p:nvSpPr>
        <p:spPr bwMode="auto">
          <a:xfrm>
            <a:off x="5548506" y="1730077"/>
            <a:ext cx="1436415" cy="63240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2" name="Mobile mask"/>
          <p:cNvSpPr/>
          <p:nvPr/>
        </p:nvSpPr>
        <p:spPr bwMode="auto">
          <a:xfrm>
            <a:off x="6245317" y="3869011"/>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3" name="On-premise mask"/>
          <p:cNvSpPr/>
          <p:nvPr/>
        </p:nvSpPr>
        <p:spPr bwMode="auto">
          <a:xfrm>
            <a:off x="8733338" y="2656028"/>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4" name="Partners mask"/>
          <p:cNvSpPr/>
          <p:nvPr/>
        </p:nvSpPr>
        <p:spPr bwMode="auto">
          <a:xfrm>
            <a:off x="9602360" y="1429599"/>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5" name="City mask"/>
          <p:cNvSpPr/>
          <p:nvPr/>
        </p:nvSpPr>
        <p:spPr bwMode="auto">
          <a:xfrm>
            <a:off x="4901297" y="565985"/>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6" name="Market mask"/>
          <p:cNvSpPr/>
          <p:nvPr/>
        </p:nvSpPr>
        <p:spPr bwMode="auto">
          <a:xfrm>
            <a:off x="4891892" y="4373867"/>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7" name="Customer mask"/>
          <p:cNvSpPr/>
          <p:nvPr/>
        </p:nvSpPr>
        <p:spPr bwMode="auto">
          <a:xfrm>
            <a:off x="3178411" y="5705538"/>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8" name="Factory mask"/>
          <p:cNvSpPr/>
          <p:nvPr/>
        </p:nvSpPr>
        <p:spPr bwMode="auto">
          <a:xfrm>
            <a:off x="2049770" y="4411254"/>
            <a:ext cx="1517164"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89" name="Equipmet mask"/>
          <p:cNvSpPr/>
          <p:nvPr/>
        </p:nvSpPr>
        <p:spPr bwMode="auto">
          <a:xfrm>
            <a:off x="371953" y="2530306"/>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90" name="Vehicles mask"/>
          <p:cNvSpPr/>
          <p:nvPr/>
        </p:nvSpPr>
        <p:spPr bwMode="auto">
          <a:xfrm>
            <a:off x="1907105" y="1228139"/>
            <a:ext cx="1105453" cy="632409"/>
          </a:xfrm>
          <a:prstGeom prst="roundRect">
            <a:avLst>
              <a:gd name="adj" fmla="val 48332"/>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sp>
        <p:nvSpPr>
          <p:cNvPr id="91" name="energy mask"/>
          <p:cNvSpPr/>
          <p:nvPr/>
        </p:nvSpPr>
        <p:spPr bwMode="auto">
          <a:xfrm>
            <a:off x="3929342" y="1633984"/>
            <a:ext cx="1436415" cy="632409"/>
          </a:xfrm>
          <a:prstGeom prst="roundRect">
            <a:avLst>
              <a:gd name="adj" fmla="val 50000"/>
            </a:avLst>
          </a:prstGeom>
          <a:solidFill>
            <a:srgbClr val="F8F8F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b="1" dirty="0">
              <a:gradFill>
                <a:gsLst>
                  <a:gs pos="0">
                    <a:srgbClr val="FFFFFF"/>
                  </a:gs>
                  <a:gs pos="100000">
                    <a:srgbClr val="FFFFFF"/>
                  </a:gs>
                </a:gsLst>
                <a:lin ang="5400000" scaled="0"/>
              </a:gradFill>
            </a:endParaRPr>
          </a:p>
        </p:txBody>
      </p:sp>
      <p:cxnSp>
        <p:nvCxnSpPr>
          <p:cNvPr id="92" name="Mobile On-premise line"/>
          <p:cNvCxnSpPr/>
          <p:nvPr/>
        </p:nvCxnSpPr>
        <p:spPr>
          <a:xfrm flipV="1">
            <a:off x="7353486" y="2944032"/>
            <a:ext cx="2518372" cy="1225765"/>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Cloud On-premise line"/>
          <p:cNvCxnSpPr/>
          <p:nvPr/>
        </p:nvCxnSpPr>
        <p:spPr>
          <a:xfrm>
            <a:off x="6670174" y="2056952"/>
            <a:ext cx="3164246" cy="94325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Cloud Mobile line"/>
          <p:cNvCxnSpPr/>
          <p:nvPr/>
        </p:nvCxnSpPr>
        <p:spPr>
          <a:xfrm>
            <a:off x="6631954" y="2046528"/>
            <a:ext cx="707525" cy="212326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ensor Cloud line"/>
          <p:cNvCxnSpPr/>
          <p:nvPr/>
        </p:nvCxnSpPr>
        <p:spPr>
          <a:xfrm flipV="1">
            <a:off x="6696933" y="1046802"/>
            <a:ext cx="1217532" cy="97001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Citizien Mobile line"/>
          <p:cNvCxnSpPr/>
          <p:nvPr/>
        </p:nvCxnSpPr>
        <p:spPr>
          <a:xfrm flipH="1" flipV="1">
            <a:off x="7344148" y="4169796"/>
            <a:ext cx="2998454" cy="988336"/>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ensor Citizen line"/>
          <p:cNvCxnSpPr/>
          <p:nvPr/>
        </p:nvCxnSpPr>
        <p:spPr>
          <a:xfrm flipH="1" flipV="1">
            <a:off x="7942691" y="1272912"/>
            <a:ext cx="2438219" cy="387755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upply Mobile line"/>
          <p:cNvCxnSpPr/>
          <p:nvPr/>
        </p:nvCxnSpPr>
        <p:spPr>
          <a:xfrm flipV="1">
            <a:off x="7081537" y="4171799"/>
            <a:ext cx="277482" cy="152096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ensor Partner Line"/>
          <p:cNvCxnSpPr/>
          <p:nvPr/>
        </p:nvCxnSpPr>
        <p:spPr>
          <a:xfrm flipH="1" flipV="1">
            <a:off x="7836896" y="1174492"/>
            <a:ext cx="2890513" cy="585420"/>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On-premise Partner Line"/>
          <p:cNvCxnSpPr/>
          <p:nvPr/>
        </p:nvCxnSpPr>
        <p:spPr>
          <a:xfrm flipV="1">
            <a:off x="9887684" y="1760146"/>
            <a:ext cx="827470" cy="120672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City Cloud line"/>
          <p:cNvCxnSpPr/>
          <p:nvPr/>
        </p:nvCxnSpPr>
        <p:spPr>
          <a:xfrm flipH="1" flipV="1">
            <a:off x="5215932" y="863722"/>
            <a:ext cx="1465309" cy="118948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City Sensor line"/>
          <p:cNvCxnSpPr/>
          <p:nvPr/>
        </p:nvCxnSpPr>
        <p:spPr>
          <a:xfrm flipH="1" flipV="1">
            <a:off x="5207313" y="906820"/>
            <a:ext cx="2608739" cy="21419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Market Mobile line"/>
          <p:cNvCxnSpPr/>
          <p:nvPr/>
        </p:nvCxnSpPr>
        <p:spPr>
          <a:xfrm flipH="1">
            <a:off x="5250934" y="4169797"/>
            <a:ext cx="2111891" cy="50268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Market Supply line"/>
          <p:cNvCxnSpPr/>
          <p:nvPr/>
        </p:nvCxnSpPr>
        <p:spPr>
          <a:xfrm flipH="1" flipV="1">
            <a:off x="5219807" y="4663141"/>
            <a:ext cx="1877067" cy="113946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Customer Mobile line"/>
          <p:cNvCxnSpPr/>
          <p:nvPr/>
        </p:nvCxnSpPr>
        <p:spPr>
          <a:xfrm flipV="1">
            <a:off x="3508320" y="4167188"/>
            <a:ext cx="3837192" cy="1849060"/>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Customer Market line"/>
          <p:cNvCxnSpPr/>
          <p:nvPr/>
        </p:nvCxnSpPr>
        <p:spPr>
          <a:xfrm flipV="1">
            <a:off x="3508320" y="4669367"/>
            <a:ext cx="1711488" cy="134688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Factory Supply line"/>
          <p:cNvCxnSpPr/>
          <p:nvPr/>
        </p:nvCxnSpPr>
        <p:spPr>
          <a:xfrm flipH="1" flipV="1">
            <a:off x="2490848" y="4744069"/>
            <a:ext cx="4589335" cy="972804"/>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Equipment Facotry line"/>
          <p:cNvCxnSpPr/>
          <p:nvPr/>
        </p:nvCxnSpPr>
        <p:spPr>
          <a:xfrm flipH="1" flipV="1">
            <a:off x="1493470" y="2849649"/>
            <a:ext cx="960996" cy="190478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Equipment Vehicles line"/>
          <p:cNvCxnSpPr/>
          <p:nvPr/>
        </p:nvCxnSpPr>
        <p:spPr>
          <a:xfrm flipV="1">
            <a:off x="1493470" y="1542361"/>
            <a:ext cx="724610" cy="1314756"/>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City Vehicle line"/>
          <p:cNvCxnSpPr/>
          <p:nvPr/>
        </p:nvCxnSpPr>
        <p:spPr>
          <a:xfrm flipV="1">
            <a:off x="2412306" y="907452"/>
            <a:ext cx="2869220" cy="61249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Energy Vehicle line"/>
          <p:cNvCxnSpPr/>
          <p:nvPr/>
        </p:nvCxnSpPr>
        <p:spPr>
          <a:xfrm flipH="1" flipV="1">
            <a:off x="2180733" y="1542361"/>
            <a:ext cx="1919839" cy="29880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Facotory Market line"/>
          <p:cNvCxnSpPr/>
          <p:nvPr/>
        </p:nvCxnSpPr>
        <p:spPr>
          <a:xfrm flipV="1">
            <a:off x="2319578" y="4669366"/>
            <a:ext cx="2897117" cy="436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Equipment Energy line"/>
          <p:cNvCxnSpPr>
            <a:endCxn id="211" idx="4"/>
          </p:cNvCxnSpPr>
          <p:nvPr/>
        </p:nvCxnSpPr>
        <p:spPr>
          <a:xfrm flipV="1">
            <a:off x="1561844" y="1978982"/>
            <a:ext cx="2675922" cy="84039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nergy Sensor line"/>
          <p:cNvCxnSpPr/>
          <p:nvPr/>
        </p:nvCxnSpPr>
        <p:spPr>
          <a:xfrm flipV="1">
            <a:off x="4264917" y="1168852"/>
            <a:ext cx="3578229" cy="78437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Energy City line"/>
          <p:cNvCxnSpPr>
            <a:stCxn id="211" idx="4"/>
          </p:cNvCxnSpPr>
          <p:nvPr/>
        </p:nvCxnSpPr>
        <p:spPr>
          <a:xfrm flipV="1">
            <a:off x="4237767" y="914864"/>
            <a:ext cx="975867" cy="106411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upply node 2 line"/>
          <p:cNvCxnSpPr/>
          <p:nvPr/>
        </p:nvCxnSpPr>
        <p:spPr>
          <a:xfrm flipV="1">
            <a:off x="7082253" y="5199391"/>
            <a:ext cx="1070902" cy="50245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upply node 1 line"/>
          <p:cNvCxnSpPr/>
          <p:nvPr/>
        </p:nvCxnSpPr>
        <p:spPr>
          <a:xfrm flipV="1">
            <a:off x="5893422" y="5701845"/>
            <a:ext cx="1185273" cy="20311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Mobile node 2 line"/>
          <p:cNvCxnSpPr/>
          <p:nvPr/>
        </p:nvCxnSpPr>
        <p:spPr>
          <a:xfrm>
            <a:off x="6379746" y="3720321"/>
            <a:ext cx="945727" cy="43546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Mobile node 1 line"/>
          <p:cNvCxnSpPr/>
          <p:nvPr/>
        </p:nvCxnSpPr>
        <p:spPr>
          <a:xfrm flipV="1">
            <a:off x="7367492" y="2839067"/>
            <a:ext cx="281354" cy="130271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Citizen node 2 line"/>
          <p:cNvCxnSpPr>
            <a:endCxn id="137" idx="1"/>
          </p:cNvCxnSpPr>
          <p:nvPr/>
        </p:nvCxnSpPr>
        <p:spPr>
          <a:xfrm flipV="1">
            <a:off x="9187784" y="5150757"/>
            <a:ext cx="1206696" cy="61974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Partner node 2 line"/>
          <p:cNvCxnSpPr/>
          <p:nvPr/>
        </p:nvCxnSpPr>
        <p:spPr>
          <a:xfrm>
            <a:off x="10390487" y="899925"/>
            <a:ext cx="366040" cy="85907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Partner node 1 line"/>
          <p:cNvCxnSpPr/>
          <p:nvPr/>
        </p:nvCxnSpPr>
        <p:spPr>
          <a:xfrm flipV="1">
            <a:off x="9494062" y="1751528"/>
            <a:ext cx="1210174" cy="34362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Energy node 1 line"/>
          <p:cNvCxnSpPr/>
          <p:nvPr/>
        </p:nvCxnSpPr>
        <p:spPr>
          <a:xfrm>
            <a:off x="4205155" y="1930812"/>
            <a:ext cx="1210174" cy="43327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4" name="Mobile node 2"/>
          <p:cNvSpPr/>
          <p:nvPr/>
        </p:nvSpPr>
        <p:spPr bwMode="auto">
          <a:xfrm>
            <a:off x="6255006" y="3584769"/>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5" name="Mobile node 1"/>
          <p:cNvSpPr/>
          <p:nvPr/>
        </p:nvSpPr>
        <p:spPr bwMode="auto">
          <a:xfrm>
            <a:off x="7522883" y="2710062"/>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6" name="Supply node 2"/>
          <p:cNvSpPr/>
          <p:nvPr/>
        </p:nvSpPr>
        <p:spPr bwMode="auto">
          <a:xfrm>
            <a:off x="8005860" y="5090264"/>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7" name="Supply node 1"/>
          <p:cNvSpPr/>
          <p:nvPr/>
        </p:nvSpPr>
        <p:spPr bwMode="auto">
          <a:xfrm>
            <a:off x="5762858" y="5777304"/>
            <a:ext cx="260842" cy="259963"/>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8" name="Energy node 1"/>
          <p:cNvSpPr/>
          <p:nvPr/>
        </p:nvSpPr>
        <p:spPr bwMode="auto">
          <a:xfrm>
            <a:off x="5286130" y="2233773"/>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9" name="Citizen node 2"/>
          <p:cNvSpPr/>
          <p:nvPr/>
        </p:nvSpPr>
        <p:spPr bwMode="auto">
          <a:xfrm>
            <a:off x="9058585" y="5640187"/>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0" name="Partner node 2"/>
          <p:cNvSpPr/>
          <p:nvPr/>
        </p:nvSpPr>
        <p:spPr bwMode="auto">
          <a:xfrm>
            <a:off x="10261288" y="762142"/>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1" name="Partner node 1"/>
          <p:cNvSpPr/>
          <p:nvPr/>
        </p:nvSpPr>
        <p:spPr bwMode="auto">
          <a:xfrm>
            <a:off x="9386940" y="1969639"/>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132" name="Citizens"/>
          <p:cNvGrpSpPr/>
          <p:nvPr/>
        </p:nvGrpSpPr>
        <p:grpSpPr>
          <a:xfrm>
            <a:off x="10015193" y="4820292"/>
            <a:ext cx="635524" cy="635524"/>
            <a:chOff x="9615012" y="4500923"/>
            <a:chExt cx="648268" cy="648268"/>
          </a:xfrm>
        </p:grpSpPr>
        <p:sp>
          <p:nvSpPr>
            <p:cNvPr id="133" name="Oval 132"/>
            <p:cNvSpPr/>
            <p:nvPr/>
          </p:nvSpPr>
          <p:spPr bwMode="auto">
            <a:xfrm>
              <a:off x="9615012" y="4500923"/>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134" name="Group 133"/>
            <p:cNvGrpSpPr/>
            <p:nvPr/>
          </p:nvGrpSpPr>
          <p:grpSpPr>
            <a:xfrm>
              <a:off x="9741553" y="4639577"/>
              <a:ext cx="400050" cy="350837"/>
              <a:chOff x="6996113" y="2255838"/>
              <a:chExt cx="400050" cy="350837"/>
            </a:xfrm>
          </p:grpSpPr>
          <p:sp>
            <p:nvSpPr>
              <p:cNvPr id="135" name="Oval 121"/>
              <p:cNvSpPr>
                <a:spLocks noChangeArrowheads="1"/>
              </p:cNvSpPr>
              <p:nvPr/>
            </p:nvSpPr>
            <p:spPr bwMode="auto">
              <a:xfrm>
                <a:off x="7048501" y="2327275"/>
                <a:ext cx="152400" cy="149225"/>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36" name="Freeform 122"/>
              <p:cNvSpPr>
                <a:spLocks/>
              </p:cNvSpPr>
              <p:nvPr/>
            </p:nvSpPr>
            <p:spPr bwMode="auto">
              <a:xfrm>
                <a:off x="6996113" y="2479675"/>
                <a:ext cx="257175" cy="12700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37" name="Line 123"/>
              <p:cNvSpPr>
                <a:spLocks noChangeShapeType="1"/>
              </p:cNvSpPr>
              <p:nvPr/>
            </p:nvSpPr>
            <p:spPr bwMode="auto">
              <a:xfrm>
                <a:off x="7256463" y="2262188"/>
                <a:ext cx="0" cy="192087"/>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38" name="Freeform 124"/>
              <p:cNvSpPr>
                <a:spLocks/>
              </p:cNvSpPr>
              <p:nvPr/>
            </p:nvSpPr>
            <p:spPr bwMode="auto">
              <a:xfrm>
                <a:off x="7256463" y="2255838"/>
                <a:ext cx="139700" cy="130175"/>
              </a:xfrm>
              <a:custGeom>
                <a:avLst/>
                <a:gdLst>
                  <a:gd name="T0" fmla="*/ 45 w 45"/>
                  <a:gd name="T1" fmla="*/ 35 h 42"/>
                  <a:gd name="T2" fmla="*/ 0 w 45"/>
                  <a:gd name="T3" fmla="*/ 35 h 42"/>
                  <a:gd name="T4" fmla="*/ 0 w 45"/>
                  <a:gd name="T5" fmla="*/ 6 h 42"/>
                  <a:gd name="T6" fmla="*/ 45 w 45"/>
                  <a:gd name="T7" fmla="*/ 6 h 42"/>
                  <a:gd name="T8" fmla="*/ 45 w 45"/>
                  <a:gd name="T9" fmla="*/ 35 h 42"/>
                </a:gdLst>
                <a:ahLst/>
                <a:cxnLst>
                  <a:cxn ang="0">
                    <a:pos x="T0" y="T1"/>
                  </a:cxn>
                  <a:cxn ang="0">
                    <a:pos x="T2" y="T3"/>
                  </a:cxn>
                  <a:cxn ang="0">
                    <a:pos x="T4" y="T5"/>
                  </a:cxn>
                  <a:cxn ang="0">
                    <a:pos x="T6" y="T7"/>
                  </a:cxn>
                  <a:cxn ang="0">
                    <a:pos x="T8" y="T9"/>
                  </a:cxn>
                </a:cxnLst>
                <a:rect l="0" t="0" r="r" b="b"/>
                <a:pathLst>
                  <a:path w="45" h="42">
                    <a:moveTo>
                      <a:pt x="45" y="35"/>
                    </a:moveTo>
                    <a:cubicBezTo>
                      <a:pt x="30" y="29"/>
                      <a:pt x="15" y="42"/>
                      <a:pt x="0" y="35"/>
                    </a:cubicBezTo>
                    <a:cubicBezTo>
                      <a:pt x="0" y="31"/>
                      <a:pt x="0" y="11"/>
                      <a:pt x="0" y="6"/>
                    </a:cubicBezTo>
                    <a:cubicBezTo>
                      <a:pt x="15" y="13"/>
                      <a:pt x="30" y="0"/>
                      <a:pt x="45" y="6"/>
                    </a:cubicBezTo>
                    <a:cubicBezTo>
                      <a:pt x="45" y="11"/>
                      <a:pt x="45" y="31"/>
                      <a:pt x="45" y="35"/>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139" name="Mobile"/>
          <p:cNvGrpSpPr/>
          <p:nvPr/>
        </p:nvGrpSpPr>
        <p:grpSpPr>
          <a:xfrm>
            <a:off x="7049703" y="3857542"/>
            <a:ext cx="635524" cy="635524"/>
            <a:chOff x="3103446" y="3910351"/>
            <a:chExt cx="648268" cy="648268"/>
          </a:xfrm>
        </p:grpSpPr>
        <p:sp>
          <p:nvSpPr>
            <p:cNvPr id="140" name="Oval 139"/>
            <p:cNvSpPr/>
            <p:nvPr/>
          </p:nvSpPr>
          <p:spPr bwMode="auto">
            <a:xfrm>
              <a:off x="3103446" y="3910351"/>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141" name="Picture 1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940" y="4106650"/>
              <a:ext cx="484632" cy="243821"/>
            </a:xfrm>
            <a:prstGeom prst="rect">
              <a:avLst/>
            </a:prstGeom>
          </p:spPr>
        </p:pic>
      </p:grpSp>
      <p:grpSp>
        <p:nvGrpSpPr>
          <p:cNvPr id="142" name="Cloud"/>
          <p:cNvGrpSpPr/>
          <p:nvPr/>
        </p:nvGrpSpPr>
        <p:grpSpPr>
          <a:xfrm>
            <a:off x="6351569" y="1727504"/>
            <a:ext cx="635524" cy="635524"/>
            <a:chOff x="1455950" y="2494303"/>
            <a:chExt cx="648268" cy="648268"/>
          </a:xfrm>
        </p:grpSpPr>
        <p:sp>
          <p:nvSpPr>
            <p:cNvPr id="143" name="Oval 142"/>
            <p:cNvSpPr/>
            <p:nvPr/>
          </p:nvSpPr>
          <p:spPr bwMode="auto">
            <a:xfrm>
              <a:off x="1455950" y="2494303"/>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44" name="Freeform 5"/>
            <p:cNvSpPr>
              <a:spLocks/>
            </p:cNvSpPr>
            <p:nvPr/>
          </p:nvSpPr>
          <p:spPr bwMode="auto">
            <a:xfrm>
              <a:off x="1560166" y="2686982"/>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nvGrpSpPr>
          <p:cNvPr id="145" name="Supply"/>
          <p:cNvGrpSpPr/>
          <p:nvPr/>
        </p:nvGrpSpPr>
        <p:grpSpPr>
          <a:xfrm>
            <a:off x="6764372" y="5389334"/>
            <a:ext cx="635524" cy="635524"/>
            <a:chOff x="5049485" y="5425253"/>
            <a:chExt cx="648268" cy="648268"/>
          </a:xfrm>
        </p:grpSpPr>
        <p:sp>
          <p:nvSpPr>
            <p:cNvPr id="146" name="Oval 145"/>
            <p:cNvSpPr/>
            <p:nvPr/>
          </p:nvSpPr>
          <p:spPr bwMode="auto">
            <a:xfrm>
              <a:off x="5049485" y="5425253"/>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147" name="Picture 1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792" y="5575651"/>
              <a:ext cx="425654" cy="347472"/>
            </a:xfrm>
            <a:prstGeom prst="rect">
              <a:avLst/>
            </a:prstGeom>
          </p:spPr>
        </p:pic>
      </p:grpSp>
      <p:grpSp>
        <p:nvGrpSpPr>
          <p:cNvPr id="148" name="Sensors"/>
          <p:cNvGrpSpPr/>
          <p:nvPr/>
        </p:nvGrpSpPr>
        <p:grpSpPr>
          <a:xfrm>
            <a:off x="7519771" y="812662"/>
            <a:ext cx="635524" cy="635524"/>
            <a:chOff x="7053920" y="756809"/>
            <a:chExt cx="648268" cy="648268"/>
          </a:xfrm>
        </p:grpSpPr>
        <p:sp>
          <p:nvSpPr>
            <p:cNvPr id="149" name="Oval 148"/>
            <p:cNvSpPr/>
            <p:nvPr/>
          </p:nvSpPr>
          <p:spPr bwMode="auto">
            <a:xfrm>
              <a:off x="7053920" y="756809"/>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nvGrpSpPr>
            <p:cNvPr id="150" name="Group 77"/>
            <p:cNvGrpSpPr>
              <a:grpSpLocks noChangeAspect="1"/>
            </p:cNvGrpSpPr>
            <p:nvPr/>
          </p:nvGrpSpPr>
          <p:grpSpPr bwMode="auto">
            <a:xfrm>
              <a:off x="7183694" y="870735"/>
              <a:ext cx="407192" cy="395786"/>
              <a:chOff x="4759" y="491"/>
              <a:chExt cx="357" cy="347"/>
            </a:xfrm>
          </p:grpSpPr>
          <p:sp>
            <p:nvSpPr>
              <p:cNvPr id="151" name="Freeform 78"/>
              <p:cNvSpPr>
                <a:spLocks/>
              </p:cNvSpPr>
              <p:nvPr/>
            </p:nvSpPr>
            <p:spPr bwMode="auto">
              <a:xfrm>
                <a:off x="4789" y="629"/>
                <a:ext cx="180" cy="179"/>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2" name="Line 79"/>
              <p:cNvSpPr>
                <a:spLocks noChangeShapeType="1"/>
              </p:cNvSpPr>
              <p:nvPr/>
            </p:nvSpPr>
            <p:spPr bwMode="auto">
              <a:xfrm>
                <a:off x="4818"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3" name="Line 80"/>
              <p:cNvSpPr>
                <a:spLocks noChangeShapeType="1"/>
              </p:cNvSpPr>
              <p:nvPr/>
            </p:nvSpPr>
            <p:spPr bwMode="auto">
              <a:xfrm>
                <a:off x="4848"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4" name="Line 81"/>
              <p:cNvSpPr>
                <a:spLocks noChangeShapeType="1"/>
              </p:cNvSpPr>
              <p:nvPr/>
            </p:nvSpPr>
            <p:spPr bwMode="auto">
              <a:xfrm>
                <a:off x="4880"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5" name="Line 82"/>
              <p:cNvSpPr>
                <a:spLocks noChangeShapeType="1"/>
              </p:cNvSpPr>
              <p:nvPr/>
            </p:nvSpPr>
            <p:spPr bwMode="auto">
              <a:xfrm>
                <a:off x="4910"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6" name="Line 83"/>
              <p:cNvSpPr>
                <a:spLocks noChangeShapeType="1"/>
              </p:cNvSpPr>
              <p:nvPr/>
            </p:nvSpPr>
            <p:spPr bwMode="auto">
              <a:xfrm>
                <a:off x="4941"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7" name="Line 84"/>
              <p:cNvSpPr>
                <a:spLocks noChangeShapeType="1"/>
              </p:cNvSpPr>
              <p:nvPr/>
            </p:nvSpPr>
            <p:spPr bwMode="auto">
              <a:xfrm flipH="1">
                <a:off x="4973" y="655"/>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8" name="Line 85"/>
              <p:cNvSpPr>
                <a:spLocks noChangeShapeType="1"/>
              </p:cNvSpPr>
              <p:nvPr/>
            </p:nvSpPr>
            <p:spPr bwMode="auto">
              <a:xfrm flipH="1">
                <a:off x="4973" y="68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59" name="Line 86"/>
              <p:cNvSpPr>
                <a:spLocks noChangeShapeType="1"/>
              </p:cNvSpPr>
              <p:nvPr/>
            </p:nvSpPr>
            <p:spPr bwMode="auto">
              <a:xfrm flipH="1">
                <a:off x="4973" y="71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0" name="Line 87"/>
              <p:cNvSpPr>
                <a:spLocks noChangeShapeType="1"/>
              </p:cNvSpPr>
              <p:nvPr/>
            </p:nvSpPr>
            <p:spPr bwMode="auto">
              <a:xfrm flipH="1">
                <a:off x="4973" y="748"/>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1" name="Line 88"/>
              <p:cNvSpPr>
                <a:spLocks noChangeShapeType="1"/>
              </p:cNvSpPr>
              <p:nvPr/>
            </p:nvSpPr>
            <p:spPr bwMode="auto">
              <a:xfrm flipH="1">
                <a:off x="4973" y="780"/>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2" name="Line 89"/>
              <p:cNvSpPr>
                <a:spLocks noChangeShapeType="1"/>
              </p:cNvSpPr>
              <p:nvPr/>
            </p:nvSpPr>
            <p:spPr bwMode="auto">
              <a:xfrm flipH="1">
                <a:off x="4759" y="655"/>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3" name="Line 90"/>
              <p:cNvSpPr>
                <a:spLocks noChangeShapeType="1"/>
              </p:cNvSpPr>
              <p:nvPr/>
            </p:nvSpPr>
            <p:spPr bwMode="auto">
              <a:xfrm flipH="1">
                <a:off x="4759" y="68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4" name="Line 91"/>
              <p:cNvSpPr>
                <a:spLocks noChangeShapeType="1"/>
              </p:cNvSpPr>
              <p:nvPr/>
            </p:nvSpPr>
            <p:spPr bwMode="auto">
              <a:xfrm flipH="1">
                <a:off x="4759" y="71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5" name="Line 92"/>
              <p:cNvSpPr>
                <a:spLocks noChangeShapeType="1"/>
              </p:cNvSpPr>
              <p:nvPr/>
            </p:nvSpPr>
            <p:spPr bwMode="auto">
              <a:xfrm flipH="1">
                <a:off x="4759" y="748"/>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6" name="Line 93"/>
              <p:cNvSpPr>
                <a:spLocks noChangeShapeType="1"/>
              </p:cNvSpPr>
              <p:nvPr/>
            </p:nvSpPr>
            <p:spPr bwMode="auto">
              <a:xfrm flipH="1">
                <a:off x="4759" y="780"/>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7" name="Line 94"/>
              <p:cNvSpPr>
                <a:spLocks noChangeShapeType="1"/>
              </p:cNvSpPr>
              <p:nvPr/>
            </p:nvSpPr>
            <p:spPr bwMode="auto">
              <a:xfrm>
                <a:off x="4818"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8" name="Line 95"/>
              <p:cNvSpPr>
                <a:spLocks noChangeShapeType="1"/>
              </p:cNvSpPr>
              <p:nvPr/>
            </p:nvSpPr>
            <p:spPr bwMode="auto">
              <a:xfrm>
                <a:off x="4848"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69" name="Line 96"/>
              <p:cNvSpPr>
                <a:spLocks noChangeShapeType="1"/>
              </p:cNvSpPr>
              <p:nvPr/>
            </p:nvSpPr>
            <p:spPr bwMode="auto">
              <a:xfrm>
                <a:off x="4880"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70" name="Line 97"/>
              <p:cNvSpPr>
                <a:spLocks noChangeShapeType="1"/>
              </p:cNvSpPr>
              <p:nvPr/>
            </p:nvSpPr>
            <p:spPr bwMode="auto">
              <a:xfrm>
                <a:off x="4910"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71" name="Line 98"/>
              <p:cNvSpPr>
                <a:spLocks noChangeShapeType="1"/>
              </p:cNvSpPr>
              <p:nvPr/>
            </p:nvSpPr>
            <p:spPr bwMode="auto">
              <a:xfrm>
                <a:off x="4941"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72" name="Freeform 99"/>
              <p:cNvSpPr>
                <a:spLocks/>
              </p:cNvSpPr>
              <p:nvPr/>
            </p:nvSpPr>
            <p:spPr bwMode="auto">
              <a:xfrm>
                <a:off x="4949" y="558"/>
                <a:ext cx="100" cy="101"/>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73" name="Freeform 100"/>
              <p:cNvSpPr>
                <a:spLocks/>
              </p:cNvSpPr>
              <p:nvPr/>
            </p:nvSpPr>
            <p:spPr bwMode="auto">
              <a:xfrm>
                <a:off x="4949" y="526"/>
                <a:ext cx="134" cy="133"/>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174" name="Freeform 101"/>
              <p:cNvSpPr>
                <a:spLocks/>
              </p:cNvSpPr>
              <p:nvPr/>
            </p:nvSpPr>
            <p:spPr bwMode="auto">
              <a:xfrm>
                <a:off x="4949" y="491"/>
                <a:ext cx="167" cy="168"/>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grpSp>
        <p:nvGrpSpPr>
          <p:cNvPr id="175" name="On Premise"/>
          <p:cNvGrpSpPr/>
          <p:nvPr/>
        </p:nvGrpSpPr>
        <p:grpSpPr>
          <a:xfrm>
            <a:off x="9536007" y="2659465"/>
            <a:ext cx="635524" cy="635524"/>
            <a:chOff x="10123177" y="1394851"/>
            <a:chExt cx="648268" cy="648268"/>
          </a:xfrm>
        </p:grpSpPr>
        <p:sp>
          <p:nvSpPr>
            <p:cNvPr id="176" name="Oval 175"/>
            <p:cNvSpPr/>
            <p:nvPr/>
          </p:nvSpPr>
          <p:spPr bwMode="auto">
            <a:xfrm>
              <a:off x="10123177" y="1394851"/>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177" name="Picture 1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8147" y="1549821"/>
              <a:ext cx="338328" cy="338328"/>
            </a:xfrm>
            <a:prstGeom prst="rect">
              <a:avLst/>
            </a:prstGeom>
          </p:spPr>
        </p:pic>
      </p:grpSp>
      <p:grpSp>
        <p:nvGrpSpPr>
          <p:cNvPr id="178" name="Partners"/>
          <p:cNvGrpSpPr/>
          <p:nvPr/>
        </p:nvGrpSpPr>
        <p:grpSpPr>
          <a:xfrm>
            <a:off x="10403251" y="1429599"/>
            <a:ext cx="635524" cy="635524"/>
            <a:chOff x="10331122" y="944467"/>
            <a:chExt cx="648268" cy="648268"/>
          </a:xfrm>
        </p:grpSpPr>
        <p:sp>
          <p:nvSpPr>
            <p:cNvPr id="179" name="Oval 178"/>
            <p:cNvSpPr/>
            <p:nvPr/>
          </p:nvSpPr>
          <p:spPr bwMode="auto">
            <a:xfrm>
              <a:off x="10331122" y="944467"/>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180" name="Picture 1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9187" y="1159245"/>
              <a:ext cx="372139" cy="256032"/>
            </a:xfrm>
            <a:prstGeom prst="rect">
              <a:avLst/>
            </a:prstGeom>
          </p:spPr>
        </p:pic>
      </p:grpSp>
      <p:grpSp>
        <p:nvGrpSpPr>
          <p:cNvPr id="181" name="City"/>
          <p:cNvGrpSpPr/>
          <p:nvPr/>
        </p:nvGrpSpPr>
        <p:grpSpPr>
          <a:xfrm>
            <a:off x="4901297" y="562870"/>
            <a:ext cx="635524" cy="635524"/>
            <a:chOff x="4382941" y="502008"/>
            <a:chExt cx="648268" cy="648268"/>
          </a:xfrm>
        </p:grpSpPr>
        <p:sp>
          <p:nvSpPr>
            <p:cNvPr id="182" name="Oval 181"/>
            <p:cNvSpPr/>
            <p:nvPr/>
          </p:nvSpPr>
          <p:spPr bwMode="auto">
            <a:xfrm>
              <a:off x="4382941" y="502008"/>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183" name="Group 182"/>
            <p:cNvGrpSpPr/>
            <p:nvPr/>
          </p:nvGrpSpPr>
          <p:grpSpPr>
            <a:xfrm>
              <a:off x="4552862" y="652734"/>
              <a:ext cx="308426" cy="322184"/>
              <a:chOff x="8453437" y="3398838"/>
              <a:chExt cx="427038" cy="446087"/>
            </a:xfrm>
          </p:grpSpPr>
          <p:sp>
            <p:nvSpPr>
              <p:cNvPr id="184" name="Line 68"/>
              <p:cNvSpPr>
                <a:spLocks noChangeShapeType="1"/>
              </p:cNvSpPr>
              <p:nvPr/>
            </p:nvSpPr>
            <p:spPr bwMode="auto">
              <a:xfrm>
                <a:off x="8453437" y="3844925"/>
                <a:ext cx="42703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85"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86"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87"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88"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89"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90" name="Line 74"/>
              <p:cNvSpPr>
                <a:spLocks noChangeShapeType="1"/>
              </p:cNvSpPr>
              <p:nvPr/>
            </p:nvSpPr>
            <p:spPr bwMode="auto">
              <a:xfrm>
                <a:off x="8872538" y="3706813"/>
                <a:ext cx="0"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191" name="Market"/>
          <p:cNvGrpSpPr/>
          <p:nvPr/>
        </p:nvGrpSpPr>
        <p:grpSpPr>
          <a:xfrm>
            <a:off x="4904001" y="4354502"/>
            <a:ext cx="635524" cy="635524"/>
            <a:chOff x="4046126" y="4296959"/>
            <a:chExt cx="648268" cy="648268"/>
          </a:xfrm>
        </p:grpSpPr>
        <p:sp>
          <p:nvSpPr>
            <p:cNvPr id="192" name="Oval 191"/>
            <p:cNvSpPr/>
            <p:nvPr/>
          </p:nvSpPr>
          <p:spPr bwMode="auto">
            <a:xfrm>
              <a:off x="4046126" y="4296959"/>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193" name="Group 192"/>
            <p:cNvGrpSpPr/>
            <p:nvPr/>
          </p:nvGrpSpPr>
          <p:grpSpPr>
            <a:xfrm>
              <a:off x="4164733" y="4500034"/>
              <a:ext cx="386831" cy="278455"/>
              <a:chOff x="5337907" y="4693239"/>
              <a:chExt cx="537723" cy="387073"/>
            </a:xfrm>
          </p:grpSpPr>
          <p:sp>
            <p:nvSpPr>
              <p:cNvPr id="194" name="Freeform 9"/>
              <p:cNvSpPr>
                <a:spLocks/>
              </p:cNvSpPr>
              <p:nvPr/>
            </p:nvSpPr>
            <p:spPr bwMode="auto">
              <a:xfrm>
                <a:off x="5337907" y="4693239"/>
                <a:ext cx="451807" cy="264477"/>
              </a:xfrm>
              <a:custGeom>
                <a:avLst/>
                <a:gdLst>
                  <a:gd name="T0" fmla="*/ 0 w 328"/>
                  <a:gd name="T1" fmla="*/ 0 h 192"/>
                  <a:gd name="T2" fmla="*/ 54 w 328"/>
                  <a:gd name="T3" fmla="*/ 0 h 192"/>
                  <a:gd name="T4" fmla="*/ 137 w 328"/>
                  <a:gd name="T5" fmla="*/ 192 h 192"/>
                  <a:gd name="T6" fmla="*/ 328 w 328"/>
                  <a:gd name="T7" fmla="*/ 192 h 192"/>
                </a:gdLst>
                <a:ahLst/>
                <a:cxnLst>
                  <a:cxn ang="0">
                    <a:pos x="T0" y="T1"/>
                  </a:cxn>
                  <a:cxn ang="0">
                    <a:pos x="T2" y="T3"/>
                  </a:cxn>
                  <a:cxn ang="0">
                    <a:pos x="T4" y="T5"/>
                  </a:cxn>
                  <a:cxn ang="0">
                    <a:pos x="T6" y="T7"/>
                  </a:cxn>
                </a:cxnLst>
                <a:rect l="0" t="0" r="r" b="b"/>
                <a:pathLst>
                  <a:path w="328" h="192">
                    <a:moveTo>
                      <a:pt x="0" y="0"/>
                    </a:moveTo>
                    <a:lnTo>
                      <a:pt x="54" y="0"/>
                    </a:lnTo>
                    <a:lnTo>
                      <a:pt x="137" y="192"/>
                    </a:lnTo>
                    <a:lnTo>
                      <a:pt x="328" y="192"/>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95" name="Freeform 10"/>
              <p:cNvSpPr>
                <a:spLocks/>
              </p:cNvSpPr>
              <p:nvPr/>
            </p:nvSpPr>
            <p:spPr bwMode="auto">
              <a:xfrm>
                <a:off x="5491317" y="4733361"/>
                <a:ext cx="384313" cy="166675"/>
              </a:xfrm>
              <a:custGeom>
                <a:avLst/>
                <a:gdLst>
                  <a:gd name="T0" fmla="*/ 0 w 279"/>
                  <a:gd name="T1" fmla="*/ 0 h 121"/>
                  <a:gd name="T2" fmla="*/ 48 w 279"/>
                  <a:gd name="T3" fmla="*/ 121 h 121"/>
                  <a:gd name="T4" fmla="*/ 225 w 279"/>
                  <a:gd name="T5" fmla="*/ 121 h 121"/>
                  <a:gd name="T6" fmla="*/ 279 w 279"/>
                  <a:gd name="T7" fmla="*/ 0 h 121"/>
                  <a:gd name="T8" fmla="*/ 0 w 279"/>
                  <a:gd name="T9" fmla="*/ 0 h 121"/>
                </a:gdLst>
                <a:ahLst/>
                <a:cxnLst>
                  <a:cxn ang="0">
                    <a:pos x="T0" y="T1"/>
                  </a:cxn>
                  <a:cxn ang="0">
                    <a:pos x="T2" y="T3"/>
                  </a:cxn>
                  <a:cxn ang="0">
                    <a:pos x="T4" y="T5"/>
                  </a:cxn>
                  <a:cxn ang="0">
                    <a:pos x="T6" y="T7"/>
                  </a:cxn>
                  <a:cxn ang="0">
                    <a:pos x="T8" y="T9"/>
                  </a:cxn>
                </a:cxnLst>
                <a:rect l="0" t="0" r="r" b="b"/>
                <a:pathLst>
                  <a:path w="279" h="121">
                    <a:moveTo>
                      <a:pt x="0" y="0"/>
                    </a:moveTo>
                    <a:lnTo>
                      <a:pt x="48" y="121"/>
                    </a:lnTo>
                    <a:lnTo>
                      <a:pt x="225" y="121"/>
                    </a:lnTo>
                    <a:lnTo>
                      <a:pt x="279" y="0"/>
                    </a:lnTo>
                    <a:lnTo>
                      <a:pt x="0" y="0"/>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96" name="Oval 11"/>
              <p:cNvSpPr>
                <a:spLocks noChangeArrowheads="1"/>
              </p:cNvSpPr>
              <p:nvPr/>
            </p:nvSpPr>
            <p:spPr bwMode="auto">
              <a:xfrm>
                <a:off x="5533506" y="5010060"/>
                <a:ext cx="71628" cy="70252"/>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97" name="Oval 12"/>
              <p:cNvSpPr>
                <a:spLocks noChangeArrowheads="1"/>
              </p:cNvSpPr>
              <p:nvPr/>
            </p:nvSpPr>
            <p:spPr bwMode="auto">
              <a:xfrm>
                <a:off x="5708444" y="5010060"/>
                <a:ext cx="73005" cy="70252"/>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198" name="Customer"/>
          <p:cNvGrpSpPr/>
          <p:nvPr/>
        </p:nvGrpSpPr>
        <p:grpSpPr>
          <a:xfrm>
            <a:off x="3178411" y="5702422"/>
            <a:ext cx="635524" cy="635524"/>
            <a:chOff x="2734923" y="5189727"/>
            <a:chExt cx="648268" cy="648268"/>
          </a:xfrm>
        </p:grpSpPr>
        <p:sp>
          <p:nvSpPr>
            <p:cNvPr id="199" name="Oval 198"/>
            <p:cNvSpPr/>
            <p:nvPr/>
          </p:nvSpPr>
          <p:spPr bwMode="auto">
            <a:xfrm>
              <a:off x="2734923" y="5189727"/>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nvGrpSpPr>
            <p:cNvPr id="200" name="Group 199"/>
            <p:cNvGrpSpPr/>
            <p:nvPr/>
          </p:nvGrpSpPr>
          <p:grpSpPr>
            <a:xfrm>
              <a:off x="2857031" y="5339135"/>
              <a:ext cx="404053" cy="330979"/>
              <a:chOff x="7842406" y="2246290"/>
              <a:chExt cx="447676" cy="366713"/>
            </a:xfrm>
          </p:grpSpPr>
          <p:sp>
            <p:nvSpPr>
              <p:cNvPr id="201" name="Oval 113"/>
              <p:cNvSpPr>
                <a:spLocks noChangeArrowheads="1"/>
              </p:cNvSpPr>
              <p:nvPr/>
            </p:nvSpPr>
            <p:spPr bwMode="auto">
              <a:xfrm>
                <a:off x="7901144" y="2303440"/>
                <a:ext cx="168275" cy="165100"/>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02"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03" name="Line 115"/>
              <p:cNvSpPr>
                <a:spLocks noChangeShapeType="1"/>
              </p:cNvSpPr>
              <p:nvPr/>
            </p:nvSpPr>
            <p:spPr bwMode="auto">
              <a:xfrm>
                <a:off x="8205944" y="2300265"/>
                <a:ext cx="0"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04" name="Freeform 116"/>
              <p:cNvSpPr>
                <a:spLocks/>
              </p:cNvSpPr>
              <p:nvPr/>
            </p:nvSpPr>
            <p:spPr bwMode="auto">
              <a:xfrm>
                <a:off x="8171019" y="2246290"/>
                <a:ext cx="71438" cy="85725"/>
              </a:xfrm>
              <a:custGeom>
                <a:avLst/>
                <a:gdLst>
                  <a:gd name="T0" fmla="*/ 0 w 21"/>
                  <a:gd name="T1" fmla="*/ 25 h 25"/>
                  <a:gd name="T2" fmla="*/ 0 w 21"/>
                  <a:gd name="T3" fmla="*/ 10 h 25"/>
                  <a:gd name="T4" fmla="*/ 10 w 21"/>
                  <a:gd name="T5" fmla="*/ 0 h 25"/>
                  <a:gd name="T6" fmla="*/ 21 w 21"/>
                  <a:gd name="T7" fmla="*/ 10 h 25"/>
                  <a:gd name="T8" fmla="*/ 21 w 21"/>
                  <a:gd name="T9" fmla="*/ 25 h 25"/>
                </a:gdLst>
                <a:ahLst/>
                <a:cxnLst>
                  <a:cxn ang="0">
                    <a:pos x="T0" y="T1"/>
                  </a:cxn>
                  <a:cxn ang="0">
                    <a:pos x="T2" y="T3"/>
                  </a:cxn>
                  <a:cxn ang="0">
                    <a:pos x="T4" y="T5"/>
                  </a:cxn>
                  <a:cxn ang="0">
                    <a:pos x="T6" y="T7"/>
                  </a:cxn>
                  <a:cxn ang="0">
                    <a:pos x="T8" y="T9"/>
                  </a:cxn>
                </a:cxnLst>
                <a:rect l="0" t="0" r="r" b="b"/>
                <a:pathLst>
                  <a:path w="21" h="25">
                    <a:moveTo>
                      <a:pt x="0" y="25"/>
                    </a:moveTo>
                    <a:cubicBezTo>
                      <a:pt x="0" y="10"/>
                      <a:pt x="0" y="10"/>
                      <a:pt x="0" y="10"/>
                    </a:cubicBezTo>
                    <a:cubicBezTo>
                      <a:pt x="0" y="4"/>
                      <a:pt x="4" y="0"/>
                      <a:pt x="10" y="0"/>
                    </a:cubicBezTo>
                    <a:cubicBezTo>
                      <a:pt x="16" y="0"/>
                      <a:pt x="21" y="4"/>
                      <a:pt x="21" y="10"/>
                    </a:cubicBezTo>
                    <a:cubicBezTo>
                      <a:pt x="21" y="25"/>
                      <a:pt x="21" y="25"/>
                      <a:pt x="21" y="25"/>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05" name="Freeform 117"/>
              <p:cNvSpPr>
                <a:spLocks/>
              </p:cNvSpPr>
              <p:nvPr/>
            </p:nvSpPr>
            <p:spPr bwMode="auto">
              <a:xfrm>
                <a:off x="8123394" y="2297090"/>
                <a:ext cx="166688" cy="153988"/>
              </a:xfrm>
              <a:custGeom>
                <a:avLst/>
                <a:gdLst>
                  <a:gd name="T0" fmla="*/ 105 w 105"/>
                  <a:gd name="T1" fmla="*/ 97 h 97"/>
                  <a:gd name="T2" fmla="*/ 0 w 105"/>
                  <a:gd name="T3" fmla="*/ 97 h 97"/>
                  <a:gd name="T4" fmla="*/ 6 w 105"/>
                  <a:gd name="T5" fmla="*/ 0 h 97"/>
                  <a:gd name="T6" fmla="*/ 99 w 105"/>
                  <a:gd name="T7" fmla="*/ 0 h 97"/>
                  <a:gd name="T8" fmla="*/ 105 w 105"/>
                  <a:gd name="T9" fmla="*/ 97 h 97"/>
                </a:gdLst>
                <a:ahLst/>
                <a:cxnLst>
                  <a:cxn ang="0">
                    <a:pos x="T0" y="T1"/>
                  </a:cxn>
                  <a:cxn ang="0">
                    <a:pos x="T2" y="T3"/>
                  </a:cxn>
                  <a:cxn ang="0">
                    <a:pos x="T4" y="T5"/>
                  </a:cxn>
                  <a:cxn ang="0">
                    <a:pos x="T6" y="T7"/>
                  </a:cxn>
                  <a:cxn ang="0">
                    <a:pos x="T8" y="T9"/>
                  </a:cxn>
                </a:cxnLst>
                <a:rect l="0" t="0" r="r" b="b"/>
                <a:pathLst>
                  <a:path w="105" h="97">
                    <a:moveTo>
                      <a:pt x="105" y="97"/>
                    </a:moveTo>
                    <a:lnTo>
                      <a:pt x="0" y="97"/>
                    </a:lnTo>
                    <a:lnTo>
                      <a:pt x="6" y="0"/>
                    </a:lnTo>
                    <a:lnTo>
                      <a:pt x="99" y="0"/>
                    </a:lnTo>
                    <a:lnTo>
                      <a:pt x="105" y="97"/>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206" name="Factory"/>
          <p:cNvGrpSpPr/>
          <p:nvPr/>
        </p:nvGrpSpPr>
        <p:grpSpPr>
          <a:xfrm>
            <a:off x="2156741" y="4395531"/>
            <a:ext cx="635524" cy="635524"/>
            <a:chOff x="2154470" y="1265017"/>
            <a:chExt cx="648268" cy="648268"/>
          </a:xfrm>
        </p:grpSpPr>
        <p:sp>
          <p:nvSpPr>
            <p:cNvPr id="207" name="Oval 206"/>
            <p:cNvSpPr/>
            <p:nvPr/>
          </p:nvSpPr>
          <p:spPr bwMode="auto">
            <a:xfrm>
              <a:off x="2154470" y="1265017"/>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08" name="Freeform 5"/>
            <p:cNvSpPr>
              <a:spLocks/>
            </p:cNvSpPr>
            <p:nvPr/>
          </p:nvSpPr>
          <p:spPr bwMode="auto">
            <a:xfrm>
              <a:off x="2306960" y="1442321"/>
              <a:ext cx="331177" cy="275492"/>
            </a:xfrm>
            <a:custGeom>
              <a:avLst/>
              <a:gdLst>
                <a:gd name="T0" fmla="*/ 0 w 113"/>
                <a:gd name="T1" fmla="*/ 46 h 94"/>
                <a:gd name="T2" fmla="*/ 0 w 113"/>
                <a:gd name="T3" fmla="*/ 94 h 94"/>
                <a:gd name="T4" fmla="*/ 113 w 113"/>
                <a:gd name="T5" fmla="*/ 94 h 94"/>
                <a:gd name="T6" fmla="*/ 113 w 113"/>
                <a:gd name="T7" fmla="*/ 45 h 94"/>
                <a:gd name="T8" fmla="*/ 106 w 113"/>
                <a:gd name="T9" fmla="*/ 45 h 94"/>
                <a:gd name="T10" fmla="*/ 104 w 113"/>
                <a:gd name="T11" fmla="*/ 0 h 94"/>
                <a:gd name="T12" fmla="*/ 95 w 113"/>
                <a:gd name="T13" fmla="*/ 0 h 94"/>
                <a:gd name="T14" fmla="*/ 92 w 113"/>
                <a:gd name="T15" fmla="*/ 45 h 94"/>
                <a:gd name="T16" fmla="*/ 71 w 113"/>
                <a:gd name="T17" fmla="*/ 45 h 94"/>
                <a:gd name="T18" fmla="*/ 71 w 113"/>
                <a:gd name="T19" fmla="*/ 20 h 94"/>
                <a:gd name="T20" fmla="*/ 36 w 113"/>
                <a:gd name="T21" fmla="*/ 43 h 94"/>
                <a:gd name="T22" fmla="*/ 36 w 113"/>
                <a:gd name="T23" fmla="*/ 22 h 94"/>
                <a:gd name="T24" fmla="*/ 0 w 113"/>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4">
                  <a:moveTo>
                    <a:pt x="0" y="46"/>
                  </a:moveTo>
                  <a:lnTo>
                    <a:pt x="0" y="94"/>
                  </a:lnTo>
                  <a:lnTo>
                    <a:pt x="113" y="94"/>
                  </a:lnTo>
                  <a:lnTo>
                    <a:pt x="113" y="45"/>
                  </a:lnTo>
                  <a:lnTo>
                    <a:pt x="106" y="45"/>
                  </a:lnTo>
                  <a:lnTo>
                    <a:pt x="104" y="0"/>
                  </a:lnTo>
                  <a:lnTo>
                    <a:pt x="95" y="0"/>
                  </a:lnTo>
                  <a:lnTo>
                    <a:pt x="92" y="45"/>
                  </a:lnTo>
                  <a:lnTo>
                    <a:pt x="71" y="45"/>
                  </a:lnTo>
                  <a:lnTo>
                    <a:pt x="71" y="20"/>
                  </a:lnTo>
                  <a:lnTo>
                    <a:pt x="36" y="43"/>
                  </a:lnTo>
                  <a:lnTo>
                    <a:pt x="36" y="22"/>
                  </a:lnTo>
                  <a:lnTo>
                    <a:pt x="0" y="46"/>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nvGrpSpPr>
          <p:cNvPr id="209" name="Energy"/>
          <p:cNvGrpSpPr/>
          <p:nvPr/>
        </p:nvGrpSpPr>
        <p:grpSpPr>
          <a:xfrm>
            <a:off x="3929342" y="1633984"/>
            <a:ext cx="635524" cy="635524"/>
            <a:chOff x="3049441" y="1431648"/>
            <a:chExt cx="648268" cy="648268"/>
          </a:xfrm>
        </p:grpSpPr>
        <p:sp>
          <p:nvSpPr>
            <p:cNvPr id="210" name="Oval 209"/>
            <p:cNvSpPr/>
            <p:nvPr/>
          </p:nvSpPr>
          <p:spPr bwMode="auto">
            <a:xfrm>
              <a:off x="3049441" y="1431648"/>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11" name="Freeform 11"/>
            <p:cNvSpPr>
              <a:spLocks/>
            </p:cNvSpPr>
            <p:nvPr/>
          </p:nvSpPr>
          <p:spPr bwMode="auto">
            <a:xfrm>
              <a:off x="3268800" y="1585126"/>
              <a:ext cx="209550" cy="341313"/>
            </a:xfrm>
            <a:custGeom>
              <a:avLst/>
              <a:gdLst>
                <a:gd name="T0" fmla="*/ 132 w 132"/>
                <a:gd name="T1" fmla="*/ 89 h 215"/>
                <a:gd name="T2" fmla="*/ 71 w 132"/>
                <a:gd name="T3" fmla="*/ 89 h 215"/>
                <a:gd name="T4" fmla="*/ 104 w 132"/>
                <a:gd name="T5" fmla="*/ 0 h 215"/>
                <a:gd name="T6" fmla="*/ 0 w 132"/>
                <a:gd name="T7" fmla="*/ 125 h 215"/>
                <a:gd name="T8" fmla="*/ 60 w 132"/>
                <a:gd name="T9" fmla="*/ 125 h 215"/>
                <a:gd name="T10" fmla="*/ 27 w 132"/>
                <a:gd name="T11" fmla="*/ 215 h 215"/>
                <a:gd name="T12" fmla="*/ 132 w 132"/>
                <a:gd name="T13" fmla="*/ 89 h 215"/>
              </a:gdLst>
              <a:ahLst/>
              <a:cxnLst>
                <a:cxn ang="0">
                  <a:pos x="T0" y="T1"/>
                </a:cxn>
                <a:cxn ang="0">
                  <a:pos x="T2" y="T3"/>
                </a:cxn>
                <a:cxn ang="0">
                  <a:pos x="T4" y="T5"/>
                </a:cxn>
                <a:cxn ang="0">
                  <a:pos x="T6" y="T7"/>
                </a:cxn>
                <a:cxn ang="0">
                  <a:pos x="T8" y="T9"/>
                </a:cxn>
                <a:cxn ang="0">
                  <a:pos x="T10" y="T11"/>
                </a:cxn>
                <a:cxn ang="0">
                  <a:pos x="T12" y="T13"/>
                </a:cxn>
              </a:cxnLst>
              <a:rect l="0" t="0" r="r" b="b"/>
              <a:pathLst>
                <a:path w="132" h="215">
                  <a:moveTo>
                    <a:pt x="132" y="89"/>
                  </a:moveTo>
                  <a:lnTo>
                    <a:pt x="71" y="89"/>
                  </a:lnTo>
                  <a:lnTo>
                    <a:pt x="104" y="0"/>
                  </a:lnTo>
                  <a:lnTo>
                    <a:pt x="0" y="125"/>
                  </a:lnTo>
                  <a:lnTo>
                    <a:pt x="60" y="125"/>
                  </a:lnTo>
                  <a:lnTo>
                    <a:pt x="27" y="215"/>
                  </a:lnTo>
                  <a:lnTo>
                    <a:pt x="132" y="89"/>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nvGrpSpPr>
          <p:cNvPr id="212" name="Equipment"/>
          <p:cNvGrpSpPr/>
          <p:nvPr/>
        </p:nvGrpSpPr>
        <p:grpSpPr>
          <a:xfrm>
            <a:off x="1172844" y="2530306"/>
            <a:ext cx="635524" cy="635524"/>
            <a:chOff x="1226816" y="2333635"/>
            <a:chExt cx="648268" cy="648268"/>
          </a:xfrm>
        </p:grpSpPr>
        <p:sp>
          <p:nvSpPr>
            <p:cNvPr id="213" name="Oval 212"/>
            <p:cNvSpPr/>
            <p:nvPr/>
          </p:nvSpPr>
          <p:spPr bwMode="auto">
            <a:xfrm>
              <a:off x="1226816" y="2333635"/>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214" name="Group 16"/>
            <p:cNvGrpSpPr>
              <a:grpSpLocks noChangeAspect="1"/>
            </p:cNvGrpSpPr>
            <p:nvPr/>
          </p:nvGrpSpPr>
          <p:grpSpPr bwMode="auto">
            <a:xfrm>
              <a:off x="1326670" y="2475494"/>
              <a:ext cx="394377" cy="351005"/>
              <a:chOff x="1315" y="581"/>
              <a:chExt cx="391" cy="348"/>
            </a:xfrm>
          </p:grpSpPr>
          <p:sp>
            <p:nvSpPr>
              <p:cNvPr id="215" name="Oval 17"/>
              <p:cNvSpPr>
                <a:spLocks noChangeArrowheads="1"/>
              </p:cNvSpPr>
              <p:nvPr/>
            </p:nvSpPr>
            <p:spPr bwMode="auto">
              <a:xfrm>
                <a:off x="1481" y="863"/>
                <a:ext cx="68" cy="66"/>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216" name="Oval 18"/>
              <p:cNvSpPr>
                <a:spLocks noChangeArrowheads="1"/>
              </p:cNvSpPr>
              <p:nvPr/>
            </p:nvSpPr>
            <p:spPr bwMode="auto">
              <a:xfrm>
                <a:off x="1606" y="863"/>
                <a:ext cx="68" cy="66"/>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217" name="Freeform 19"/>
              <p:cNvSpPr>
                <a:spLocks/>
              </p:cNvSpPr>
              <p:nvPr/>
            </p:nvSpPr>
            <p:spPr bwMode="auto">
              <a:xfrm>
                <a:off x="1315" y="581"/>
                <a:ext cx="175" cy="302"/>
              </a:xfrm>
              <a:custGeom>
                <a:avLst/>
                <a:gdLst>
                  <a:gd name="T0" fmla="*/ 175 w 175"/>
                  <a:gd name="T1" fmla="*/ 0 h 302"/>
                  <a:gd name="T2" fmla="*/ 87 w 175"/>
                  <a:gd name="T3" fmla="*/ 302 h 302"/>
                  <a:gd name="T4" fmla="*/ 0 w 175"/>
                  <a:gd name="T5" fmla="*/ 273 h 302"/>
                </a:gdLst>
                <a:ahLst/>
                <a:cxnLst>
                  <a:cxn ang="0">
                    <a:pos x="T0" y="T1"/>
                  </a:cxn>
                  <a:cxn ang="0">
                    <a:pos x="T2" y="T3"/>
                  </a:cxn>
                  <a:cxn ang="0">
                    <a:pos x="T4" y="T5"/>
                  </a:cxn>
                </a:cxnLst>
                <a:rect l="0" t="0" r="r" b="b"/>
                <a:pathLst>
                  <a:path w="175" h="302">
                    <a:moveTo>
                      <a:pt x="175" y="0"/>
                    </a:moveTo>
                    <a:lnTo>
                      <a:pt x="87" y="302"/>
                    </a:lnTo>
                    <a:lnTo>
                      <a:pt x="0" y="273"/>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218" name="Line 20"/>
              <p:cNvSpPr>
                <a:spLocks noChangeShapeType="1"/>
              </p:cNvSpPr>
              <p:nvPr/>
            </p:nvSpPr>
            <p:spPr bwMode="auto">
              <a:xfrm>
                <a:off x="1547" y="886"/>
                <a:ext cx="61"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219" name="Freeform 21"/>
              <p:cNvSpPr>
                <a:spLocks/>
              </p:cNvSpPr>
              <p:nvPr/>
            </p:nvSpPr>
            <p:spPr bwMode="auto">
              <a:xfrm>
                <a:off x="1445" y="779"/>
                <a:ext cx="261" cy="109"/>
              </a:xfrm>
              <a:custGeom>
                <a:avLst/>
                <a:gdLst>
                  <a:gd name="T0" fmla="*/ 229 w 261"/>
                  <a:gd name="T1" fmla="*/ 109 h 109"/>
                  <a:gd name="T2" fmla="*/ 261 w 261"/>
                  <a:gd name="T3" fmla="*/ 109 h 109"/>
                  <a:gd name="T4" fmla="*/ 261 w 261"/>
                  <a:gd name="T5" fmla="*/ 0 h 109"/>
                  <a:gd name="T6" fmla="*/ 201 w 261"/>
                  <a:gd name="T7" fmla="*/ 0 h 109"/>
                  <a:gd name="T8" fmla="*/ 201 w 261"/>
                  <a:gd name="T9" fmla="*/ 25 h 109"/>
                  <a:gd name="T10" fmla="*/ 23 w 261"/>
                  <a:gd name="T11" fmla="*/ 25 h 109"/>
                  <a:gd name="T12" fmla="*/ 0 w 261"/>
                  <a:gd name="T13" fmla="*/ 107 h 109"/>
                  <a:gd name="T14" fmla="*/ 36 w 261"/>
                  <a:gd name="T15" fmla="*/ 107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109">
                    <a:moveTo>
                      <a:pt x="229" y="109"/>
                    </a:moveTo>
                    <a:lnTo>
                      <a:pt x="261" y="109"/>
                    </a:lnTo>
                    <a:lnTo>
                      <a:pt x="261" y="0"/>
                    </a:lnTo>
                    <a:lnTo>
                      <a:pt x="201" y="0"/>
                    </a:lnTo>
                    <a:lnTo>
                      <a:pt x="201" y="25"/>
                    </a:lnTo>
                    <a:lnTo>
                      <a:pt x="23" y="25"/>
                    </a:lnTo>
                    <a:lnTo>
                      <a:pt x="0" y="107"/>
                    </a:lnTo>
                    <a:lnTo>
                      <a:pt x="36" y="107"/>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sp>
            <p:nvSpPr>
              <p:cNvPr id="220" name="Freeform 22"/>
              <p:cNvSpPr>
                <a:spLocks/>
              </p:cNvSpPr>
              <p:nvPr/>
            </p:nvSpPr>
            <p:spPr bwMode="auto">
              <a:xfrm>
                <a:off x="1504" y="642"/>
                <a:ext cx="177" cy="160"/>
              </a:xfrm>
              <a:custGeom>
                <a:avLst/>
                <a:gdLst>
                  <a:gd name="T0" fmla="*/ 177 w 177"/>
                  <a:gd name="T1" fmla="*/ 134 h 160"/>
                  <a:gd name="T2" fmla="*/ 177 w 177"/>
                  <a:gd name="T3" fmla="*/ 0 h 160"/>
                  <a:gd name="T4" fmla="*/ 49 w 177"/>
                  <a:gd name="T5" fmla="*/ 0 h 160"/>
                  <a:gd name="T6" fmla="*/ 0 w 177"/>
                  <a:gd name="T7" fmla="*/ 160 h 160"/>
                </a:gdLst>
                <a:ahLst/>
                <a:cxnLst>
                  <a:cxn ang="0">
                    <a:pos x="T0" y="T1"/>
                  </a:cxn>
                  <a:cxn ang="0">
                    <a:pos x="T2" y="T3"/>
                  </a:cxn>
                  <a:cxn ang="0">
                    <a:pos x="T4" y="T5"/>
                  </a:cxn>
                  <a:cxn ang="0">
                    <a:pos x="T6" y="T7"/>
                  </a:cxn>
                </a:cxnLst>
                <a:rect l="0" t="0" r="r" b="b"/>
                <a:pathLst>
                  <a:path w="177" h="160">
                    <a:moveTo>
                      <a:pt x="177" y="134"/>
                    </a:moveTo>
                    <a:lnTo>
                      <a:pt x="177" y="0"/>
                    </a:lnTo>
                    <a:lnTo>
                      <a:pt x="49" y="0"/>
                    </a:lnTo>
                    <a:lnTo>
                      <a:pt x="0" y="16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grpSp>
        <p:nvGrpSpPr>
          <p:cNvPr id="221" name="Vehicles"/>
          <p:cNvGrpSpPr/>
          <p:nvPr/>
        </p:nvGrpSpPr>
        <p:grpSpPr>
          <a:xfrm>
            <a:off x="1907105" y="1225024"/>
            <a:ext cx="635524" cy="635524"/>
            <a:chOff x="994515" y="3023136"/>
            <a:chExt cx="648268" cy="648268"/>
          </a:xfrm>
        </p:grpSpPr>
        <p:sp>
          <p:nvSpPr>
            <p:cNvPr id="222" name="Oval 221"/>
            <p:cNvSpPr/>
            <p:nvPr/>
          </p:nvSpPr>
          <p:spPr bwMode="auto">
            <a:xfrm>
              <a:off x="994515" y="3023136"/>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223" name="Picture 222"/>
            <p:cNvPicPr>
              <a:picLocks noChangeAspect="1"/>
            </p:cNvPicPr>
            <p:nvPr/>
          </p:nvPicPr>
          <p:blipFill>
            <a:blip r:embed="rId7"/>
            <a:stretch>
              <a:fillRect/>
            </a:stretch>
          </p:blipFill>
          <p:spPr>
            <a:xfrm>
              <a:off x="1088542" y="3225325"/>
              <a:ext cx="460215" cy="243891"/>
            </a:xfrm>
            <a:prstGeom prst="rect">
              <a:avLst/>
            </a:prstGeom>
          </p:spPr>
        </p:pic>
      </p:grpSp>
      <p:grpSp>
        <p:nvGrpSpPr>
          <p:cNvPr id="24" name="Filled Circle shape"/>
          <p:cNvGrpSpPr/>
          <p:nvPr/>
        </p:nvGrpSpPr>
        <p:grpSpPr>
          <a:xfrm>
            <a:off x="2150762" y="1507668"/>
            <a:ext cx="3844162" cy="3844161"/>
            <a:chOff x="1655681" y="1702136"/>
            <a:chExt cx="3163063" cy="3163062"/>
          </a:xfrm>
          <a:solidFill>
            <a:schemeClr val="tx2"/>
          </a:solidFill>
        </p:grpSpPr>
        <p:grpSp>
          <p:nvGrpSpPr>
            <p:cNvPr id="25" name="second half"/>
            <p:cNvGrpSpPr/>
            <p:nvPr/>
          </p:nvGrpSpPr>
          <p:grpSpPr>
            <a:xfrm>
              <a:off x="1655681" y="1702136"/>
              <a:ext cx="3163063" cy="3163062"/>
              <a:chOff x="1655681" y="1702136"/>
              <a:chExt cx="3163063" cy="3163062"/>
            </a:xfrm>
            <a:grpFill/>
          </p:grpSpPr>
          <p:sp>
            <p:nvSpPr>
              <p:cNvPr id="29" name="Oval 28"/>
              <p:cNvSpPr/>
              <p:nvPr/>
            </p:nvSpPr>
            <p:spPr>
              <a:xfrm>
                <a:off x="1655681" y="1702136"/>
                <a:ext cx="3163062" cy="31630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30" name="Freeform 29"/>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grpSp>
          <p:nvGrpSpPr>
            <p:cNvPr id="26" name="first half"/>
            <p:cNvGrpSpPr/>
            <p:nvPr/>
          </p:nvGrpSpPr>
          <p:grpSpPr>
            <a:xfrm rot="10800000">
              <a:off x="1655681" y="1702136"/>
              <a:ext cx="3163063" cy="3163062"/>
              <a:chOff x="1655681" y="1702136"/>
              <a:chExt cx="3163063" cy="3163062"/>
            </a:xfrm>
            <a:grpFill/>
          </p:grpSpPr>
          <p:sp>
            <p:nvSpPr>
              <p:cNvPr id="27" name="Oval 26"/>
              <p:cNvSpPr/>
              <p:nvPr/>
            </p:nvSpPr>
            <p:spPr>
              <a:xfrm>
                <a:off x="1655681" y="1702136"/>
                <a:ext cx="3163062" cy="31630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28" name="Freeform 27"/>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grpSp>
      <p:sp useBgFill="1">
        <p:nvSpPr>
          <p:cNvPr id="31" name="Filled Circle inner shape mask"/>
          <p:cNvSpPr/>
          <p:nvPr/>
        </p:nvSpPr>
        <p:spPr>
          <a:xfrm>
            <a:off x="2388897" y="1745803"/>
            <a:ext cx="3367890" cy="33678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p:nvSpPr>
          <p:cNvPr id="32" name="Circle full ring"/>
          <p:cNvSpPr/>
          <p:nvPr/>
        </p:nvSpPr>
        <p:spPr bwMode="auto">
          <a:xfrm>
            <a:off x="2150759" y="1507666"/>
            <a:ext cx="3825557" cy="3825557"/>
          </a:xfrm>
          <a:custGeom>
            <a:avLst/>
            <a:gdLst>
              <a:gd name="connsiteX0" fmla="*/ 1581532 w 3147754"/>
              <a:gd name="connsiteY0" fmla="*/ 195944 h 3147754"/>
              <a:gd name="connsiteX1" fmla="*/ 195944 w 3147754"/>
              <a:gd name="connsiteY1" fmla="*/ 1581532 h 3147754"/>
              <a:gd name="connsiteX2" fmla="*/ 1581532 w 3147754"/>
              <a:gd name="connsiteY2" fmla="*/ 2967120 h 3147754"/>
              <a:gd name="connsiteX3" fmla="*/ 2967120 w 3147754"/>
              <a:gd name="connsiteY3" fmla="*/ 1581532 h 3147754"/>
              <a:gd name="connsiteX4" fmla="*/ 1581532 w 3147754"/>
              <a:gd name="connsiteY4" fmla="*/ 195944 h 3147754"/>
              <a:gd name="connsiteX5" fmla="*/ 1573877 w 3147754"/>
              <a:gd name="connsiteY5" fmla="*/ 0 h 3147754"/>
              <a:gd name="connsiteX6" fmla="*/ 3147754 w 3147754"/>
              <a:gd name="connsiteY6" fmla="*/ 1573877 h 3147754"/>
              <a:gd name="connsiteX7" fmla="*/ 1573877 w 3147754"/>
              <a:gd name="connsiteY7" fmla="*/ 3147754 h 3147754"/>
              <a:gd name="connsiteX8" fmla="*/ 0 w 3147754"/>
              <a:gd name="connsiteY8" fmla="*/ 1573877 h 3147754"/>
              <a:gd name="connsiteX9" fmla="*/ 1573877 w 3147754"/>
              <a:gd name="connsiteY9" fmla="*/ 0 h 314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7754" h="3147754">
                <a:moveTo>
                  <a:pt x="1581532" y="195944"/>
                </a:moveTo>
                <a:cubicBezTo>
                  <a:pt x="816293" y="195944"/>
                  <a:pt x="195944" y="816293"/>
                  <a:pt x="195944" y="1581532"/>
                </a:cubicBezTo>
                <a:cubicBezTo>
                  <a:pt x="195944" y="2346771"/>
                  <a:pt x="816293" y="2967120"/>
                  <a:pt x="1581532" y="2967120"/>
                </a:cubicBezTo>
                <a:cubicBezTo>
                  <a:pt x="2346771" y="2967120"/>
                  <a:pt x="2967120" y="2346771"/>
                  <a:pt x="2967120" y="1581532"/>
                </a:cubicBezTo>
                <a:cubicBezTo>
                  <a:pt x="2967120" y="816293"/>
                  <a:pt x="2346771" y="195944"/>
                  <a:pt x="1581532" y="195944"/>
                </a:cubicBezTo>
                <a:close/>
                <a:moveTo>
                  <a:pt x="1573877" y="0"/>
                </a:moveTo>
                <a:cubicBezTo>
                  <a:pt x="2443105" y="0"/>
                  <a:pt x="3147754" y="704649"/>
                  <a:pt x="3147754" y="1573877"/>
                </a:cubicBezTo>
                <a:cubicBezTo>
                  <a:pt x="3147754" y="2443105"/>
                  <a:pt x="2443105" y="3147754"/>
                  <a:pt x="1573877" y="3147754"/>
                </a:cubicBezTo>
                <a:cubicBezTo>
                  <a:pt x="704649" y="3147754"/>
                  <a:pt x="0" y="2443105"/>
                  <a:pt x="0" y="1573877"/>
                </a:cubicBezTo>
                <a:cubicBezTo>
                  <a:pt x="0" y="704649"/>
                  <a:pt x="704649" y="0"/>
                  <a:pt x="1573877" y="0"/>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3" name="second half mask"/>
          <p:cNvGrpSpPr/>
          <p:nvPr/>
        </p:nvGrpSpPr>
        <p:grpSpPr>
          <a:xfrm>
            <a:off x="2150762" y="1507668"/>
            <a:ext cx="3844162" cy="3844161"/>
            <a:chOff x="1655681" y="1702136"/>
            <a:chExt cx="3163063" cy="3163062"/>
          </a:xfrm>
        </p:grpSpPr>
        <p:sp>
          <p:nvSpPr>
            <p:cNvPr id="34" name="Oval 33"/>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useBgFill="1">
          <p:nvSpPr>
            <p:cNvPr id="35" name="Rectangle 34"/>
            <p:cNvSpPr/>
            <p:nvPr/>
          </p:nvSpPr>
          <p:spPr>
            <a:xfrm>
              <a:off x="3234291" y="1702136"/>
              <a:ext cx="1584453" cy="3163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grpSp>
        <p:nvGrpSpPr>
          <p:cNvPr id="36" name="first half mask"/>
          <p:cNvGrpSpPr/>
          <p:nvPr/>
        </p:nvGrpSpPr>
        <p:grpSpPr>
          <a:xfrm rot="10800000">
            <a:off x="2150762" y="1507668"/>
            <a:ext cx="3844162" cy="3844161"/>
            <a:chOff x="1655681" y="1702136"/>
            <a:chExt cx="3163063" cy="3163062"/>
          </a:xfrm>
        </p:grpSpPr>
        <p:sp>
          <p:nvSpPr>
            <p:cNvPr id="37" name="Oval 36"/>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sp useBgFill="1">
          <p:nvSpPr>
            <p:cNvPr id="38" name="Rectangle 37"/>
            <p:cNvSpPr/>
            <p:nvPr/>
          </p:nvSpPr>
          <p:spPr>
            <a:xfrm>
              <a:off x="3234291" y="1702136"/>
              <a:ext cx="1584453" cy="3163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solidFill>
                  <a:srgbClr val="FFFFFF"/>
                </a:solidFill>
              </a:endParaRPr>
            </a:p>
          </p:txBody>
        </p:sp>
      </p:grpSp>
      <p:grpSp>
        <p:nvGrpSpPr>
          <p:cNvPr id="39" name="Left circle"/>
          <p:cNvGrpSpPr/>
          <p:nvPr/>
        </p:nvGrpSpPr>
        <p:grpSpPr>
          <a:xfrm>
            <a:off x="1934825" y="1383781"/>
            <a:ext cx="2141567" cy="4105626"/>
            <a:chOff x="1478004" y="1600199"/>
            <a:chExt cx="1762130" cy="3378201"/>
          </a:xfrm>
        </p:grpSpPr>
        <p:sp useBgFill="1">
          <p:nvSpPr>
            <p:cNvPr id="40" name="left mask"/>
            <p:cNvSpPr/>
            <p:nvPr/>
          </p:nvSpPr>
          <p:spPr bwMode="auto">
            <a:xfrm>
              <a:off x="1478004" y="1600199"/>
              <a:ext cx="1761050" cy="3378201"/>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40"/>
            <p:cNvSpPr/>
            <p:nvPr/>
          </p:nvSpPr>
          <p:spPr>
            <a:xfrm rot="10800000">
              <a:off x="1655681" y="1702136"/>
              <a:ext cx="1584453" cy="3163062"/>
            </a:xfrm>
            <a:custGeom>
              <a:avLst/>
              <a:gdLst>
                <a:gd name="connsiteX0" fmla="*/ 2922 w 1584453"/>
                <a:gd name="connsiteY0" fmla="*/ 3163062 h 3163062"/>
                <a:gd name="connsiteX1" fmla="*/ 0 w 1584453"/>
                <a:gd name="connsiteY1" fmla="*/ 3162768 h 3163062"/>
                <a:gd name="connsiteX2" fmla="*/ 0 w 1584453"/>
                <a:gd name="connsiteY2" fmla="*/ 2966971 h 3163062"/>
                <a:gd name="connsiteX3" fmla="*/ 2922 w 1584453"/>
                <a:gd name="connsiteY3" fmla="*/ 2967119 h 3163062"/>
                <a:gd name="connsiteX4" fmla="*/ 1388510 w 1584453"/>
                <a:gd name="connsiteY4" fmla="*/ 1581531 h 3163062"/>
                <a:gd name="connsiteX5" fmla="*/ 2922 w 1584453"/>
                <a:gd name="connsiteY5" fmla="*/ 195943 h 3163062"/>
                <a:gd name="connsiteX6" fmla="*/ 0 w 1584453"/>
                <a:gd name="connsiteY6" fmla="*/ 196091 h 3163062"/>
                <a:gd name="connsiteX7" fmla="*/ 0 w 1584453"/>
                <a:gd name="connsiteY7" fmla="*/ 295 h 3163062"/>
                <a:gd name="connsiteX8" fmla="*/ 2922 w 1584453"/>
                <a:gd name="connsiteY8" fmla="*/ 0 h 3163062"/>
                <a:gd name="connsiteX9" fmla="*/ 1584453 w 1584453"/>
                <a:gd name="connsiteY9" fmla="*/ 1581531 h 3163062"/>
                <a:gd name="connsiteX10" fmla="*/ 2922 w 1584453"/>
                <a:gd name="connsiteY10" fmla="*/ 3163062 h 316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453" h="3163062">
                  <a:moveTo>
                    <a:pt x="2922" y="3163062"/>
                  </a:moveTo>
                  <a:lnTo>
                    <a:pt x="0" y="3162768"/>
                  </a:lnTo>
                  <a:lnTo>
                    <a:pt x="0" y="2966971"/>
                  </a:lnTo>
                  <a:lnTo>
                    <a:pt x="2922" y="2967119"/>
                  </a:lnTo>
                  <a:cubicBezTo>
                    <a:pt x="768161" y="2967119"/>
                    <a:pt x="1388510" y="2346770"/>
                    <a:pt x="1388510" y="1581531"/>
                  </a:cubicBezTo>
                  <a:cubicBezTo>
                    <a:pt x="1388510" y="816292"/>
                    <a:pt x="768161" y="195943"/>
                    <a:pt x="2922" y="195943"/>
                  </a:cubicBezTo>
                  <a:lnTo>
                    <a:pt x="0" y="196091"/>
                  </a:lnTo>
                  <a:lnTo>
                    <a:pt x="0" y="295"/>
                  </a:lnTo>
                  <a:lnTo>
                    <a:pt x="2922" y="0"/>
                  </a:lnTo>
                  <a:cubicBezTo>
                    <a:pt x="876377" y="0"/>
                    <a:pt x="1584453" y="708076"/>
                    <a:pt x="1584453" y="1581531"/>
                  </a:cubicBezTo>
                  <a:cubicBezTo>
                    <a:pt x="1584453" y="2454986"/>
                    <a:pt x="876377" y="3163062"/>
                    <a:pt x="2922" y="316306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65">
                <a:solidFill>
                  <a:srgbClr val="FFFFFF"/>
                </a:solidFill>
              </a:endParaRPr>
            </a:p>
          </p:txBody>
        </p:sp>
      </p:grpSp>
      <p:sp>
        <p:nvSpPr>
          <p:cNvPr id="50" name="YOUR 2"/>
          <p:cNvSpPr/>
          <p:nvPr/>
        </p:nvSpPr>
        <p:spPr>
          <a:xfrm>
            <a:off x="4514218" y="2977159"/>
            <a:ext cx="1023984" cy="452590"/>
          </a:xfrm>
          <a:prstGeom prst="rect">
            <a:avLst/>
          </a:prstGeom>
        </p:spPr>
        <p:txBody>
          <a:bodyPr wrap="none">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endParaRPr lang="en-US" sz="1765" dirty="0"/>
          </a:p>
        </p:txBody>
      </p:sp>
      <p:sp>
        <p:nvSpPr>
          <p:cNvPr id="51" name="IT ENVIRONMENT"/>
          <p:cNvSpPr/>
          <p:nvPr/>
        </p:nvSpPr>
        <p:spPr>
          <a:xfrm>
            <a:off x="2494063" y="3346152"/>
            <a:ext cx="3128698" cy="416383"/>
          </a:xfrm>
          <a:prstGeom prst="rect">
            <a:avLst/>
          </a:prstGeom>
        </p:spPr>
        <p:txBody>
          <a:bodyPr wrap="square">
            <a:spAutoFit/>
          </a:bodyPr>
          <a:lstStyle/>
          <a:p>
            <a:pPr algn="ct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IT ENVIRONMENT</a:t>
            </a:r>
          </a:p>
        </p:txBody>
      </p:sp>
      <p:sp>
        <p:nvSpPr>
          <p:cNvPr id="52" name="YOUR"/>
          <p:cNvSpPr/>
          <p:nvPr/>
        </p:nvSpPr>
        <p:spPr>
          <a:xfrm>
            <a:off x="6228777" y="2977159"/>
            <a:ext cx="1023984" cy="452590"/>
          </a:xfrm>
          <a:prstGeom prst="rect">
            <a:avLst/>
          </a:prstGeom>
        </p:spPr>
        <p:txBody>
          <a:bodyPr wrap="none">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p>
        </p:txBody>
      </p:sp>
      <p:sp>
        <p:nvSpPr>
          <p:cNvPr id="53" name="O"/>
          <p:cNvSpPr/>
          <p:nvPr/>
        </p:nvSpPr>
        <p:spPr>
          <a:xfrm>
            <a:off x="6221075"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a:t>
            </a:r>
          </a:p>
        </p:txBody>
      </p:sp>
      <p:sp>
        <p:nvSpPr>
          <p:cNvPr id="54" name="P"/>
          <p:cNvSpPr/>
          <p:nvPr/>
        </p:nvSpPr>
        <p:spPr>
          <a:xfrm>
            <a:off x="6462910"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P</a:t>
            </a:r>
          </a:p>
        </p:txBody>
      </p:sp>
      <p:sp>
        <p:nvSpPr>
          <p:cNvPr id="55" name="P"/>
          <p:cNvSpPr/>
          <p:nvPr/>
        </p:nvSpPr>
        <p:spPr>
          <a:xfrm>
            <a:off x="6661106"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P</a:t>
            </a:r>
          </a:p>
        </p:txBody>
      </p:sp>
      <p:sp>
        <p:nvSpPr>
          <p:cNvPr id="56" name="O"/>
          <p:cNvSpPr/>
          <p:nvPr/>
        </p:nvSpPr>
        <p:spPr>
          <a:xfrm>
            <a:off x="6861119"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a:t>
            </a:r>
          </a:p>
        </p:txBody>
      </p:sp>
      <p:sp>
        <p:nvSpPr>
          <p:cNvPr id="57" name="R"/>
          <p:cNvSpPr/>
          <p:nvPr/>
        </p:nvSpPr>
        <p:spPr>
          <a:xfrm>
            <a:off x="7102955"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R</a:t>
            </a:r>
          </a:p>
        </p:txBody>
      </p:sp>
      <p:sp>
        <p:nvSpPr>
          <p:cNvPr id="58" name="T"/>
          <p:cNvSpPr/>
          <p:nvPr/>
        </p:nvSpPr>
        <p:spPr>
          <a:xfrm>
            <a:off x="7312061"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T</a:t>
            </a:r>
          </a:p>
        </p:txBody>
      </p:sp>
      <p:sp>
        <p:nvSpPr>
          <p:cNvPr id="59" name="U"/>
          <p:cNvSpPr/>
          <p:nvPr/>
        </p:nvSpPr>
        <p:spPr>
          <a:xfrm>
            <a:off x="7502983"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a:t>
            </a:r>
          </a:p>
        </p:txBody>
      </p:sp>
      <p:sp>
        <p:nvSpPr>
          <p:cNvPr id="60" name="N"/>
          <p:cNvSpPr/>
          <p:nvPr/>
        </p:nvSpPr>
        <p:spPr>
          <a:xfrm>
            <a:off x="7733909"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N</a:t>
            </a:r>
          </a:p>
        </p:txBody>
      </p:sp>
      <p:sp>
        <p:nvSpPr>
          <p:cNvPr id="61" name="I"/>
          <p:cNvSpPr/>
          <p:nvPr/>
        </p:nvSpPr>
        <p:spPr>
          <a:xfrm>
            <a:off x="7984836"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I</a:t>
            </a:r>
          </a:p>
        </p:txBody>
      </p:sp>
      <p:sp>
        <p:nvSpPr>
          <p:cNvPr id="62" name="T"/>
          <p:cNvSpPr/>
          <p:nvPr/>
        </p:nvSpPr>
        <p:spPr>
          <a:xfrm>
            <a:off x="8095753"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T</a:t>
            </a:r>
          </a:p>
        </p:txBody>
      </p:sp>
      <p:sp>
        <p:nvSpPr>
          <p:cNvPr id="63" name="Y"/>
          <p:cNvSpPr/>
          <p:nvPr/>
        </p:nvSpPr>
        <p:spPr>
          <a:xfrm>
            <a:off x="8286675" y="3346718"/>
            <a:ext cx="386201" cy="416383"/>
          </a:xfrm>
          <a:prstGeom prst="rect">
            <a:avLst/>
          </a:prstGeom>
        </p:spPr>
        <p:txBody>
          <a:bodyPr wrap="square">
            <a:spAutoFit/>
          </a:bodyPr>
          <a:lstStyle/>
          <a:p>
            <a:pP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a:t>
            </a:r>
          </a:p>
        </p:txBody>
      </p:sp>
      <p:sp>
        <p:nvSpPr>
          <p:cNvPr id="2" name="Oval 1"/>
          <p:cNvSpPr/>
          <p:nvPr/>
        </p:nvSpPr>
        <p:spPr bwMode="auto">
          <a:xfrm>
            <a:off x="7859447" y="-909051"/>
            <a:ext cx="677100" cy="6771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77034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100000" fill="hold" nodeType="withEffect">
                                  <p:stCondLst>
                                    <p:cond delay="0"/>
                                  </p:stCondLst>
                                  <p:childTnLst>
                                    <p:animRot by="10800000">
                                      <p:cBhvr>
                                        <p:cTn id="6" dur="650" fill="hold"/>
                                        <p:tgtEl>
                                          <p:spTgt spid="36"/>
                                        </p:tgtEl>
                                        <p:attrNameLst>
                                          <p:attrName>r</p:attrName>
                                        </p:attrNameLst>
                                      </p:cBhvr>
                                    </p:animRot>
                                  </p:childTnLst>
                                </p:cTn>
                              </p:par>
                              <p:par>
                                <p:cTn id="7" presetID="1" presetClass="entr" presetSubtype="0" fill="hold" nodeType="withEffect">
                                  <p:stCondLst>
                                    <p:cond delay="650"/>
                                  </p:stCondLst>
                                  <p:childTnLst>
                                    <p:set>
                                      <p:cBhvr>
                                        <p:cTn id="8" dur="1" fill="hold">
                                          <p:stCondLst>
                                            <p:cond delay="0"/>
                                          </p:stCondLst>
                                        </p:cTn>
                                        <p:tgtEl>
                                          <p:spTgt spid="33"/>
                                        </p:tgtEl>
                                        <p:attrNameLst>
                                          <p:attrName>style.visibility</p:attrName>
                                        </p:attrNameLst>
                                      </p:cBhvr>
                                      <p:to>
                                        <p:strVal val="visible"/>
                                      </p:to>
                                    </p:set>
                                  </p:childTnLst>
                                </p:cTn>
                              </p:par>
                              <p:par>
                                <p:cTn id="9" presetID="8" presetClass="emph" presetSubtype="0" decel="100000" fill="hold" nodeType="withEffect">
                                  <p:stCondLst>
                                    <p:cond delay="650"/>
                                  </p:stCondLst>
                                  <p:childTnLst>
                                    <p:animRot by="10800000">
                                      <p:cBhvr>
                                        <p:cTn id="10" dur="750" fill="hold"/>
                                        <p:tgtEl>
                                          <p:spTgt spid="33"/>
                                        </p:tgtEl>
                                        <p:attrNameLst>
                                          <p:attrName>r</p:attrName>
                                        </p:attrNameLst>
                                      </p:cBhvr>
                                    </p:animRot>
                                  </p:childTnLst>
                                </p:cTn>
                              </p:par>
                              <p:par>
                                <p:cTn id="11" presetID="1" presetClass="exit" presetSubtype="0" fill="hold" nodeType="withEffect">
                                  <p:stCondLst>
                                    <p:cond delay="65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nodeType="withEffect">
                                  <p:stCondLst>
                                    <p:cond delay="180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nodeType="withEffect">
                                  <p:stCondLst>
                                    <p:cond delay="1800"/>
                                  </p:stCondLst>
                                  <p:childTnLst>
                                    <p:set>
                                      <p:cBhvr>
                                        <p:cTn id="16" dur="1" fill="hold">
                                          <p:stCondLst>
                                            <p:cond delay="0"/>
                                          </p:stCondLst>
                                        </p:cTn>
                                        <p:tgtEl>
                                          <p:spTgt spid="33"/>
                                        </p:tgtEl>
                                        <p:attrNameLst>
                                          <p:attrName>style.visibility</p:attrName>
                                        </p:attrNameLst>
                                      </p:cBhvr>
                                      <p:to>
                                        <p:strVal val="hidden"/>
                                      </p:to>
                                    </p:set>
                                  </p:childTnLst>
                                </p:cTn>
                              </p:par>
                              <p:par>
                                <p:cTn id="17" presetID="1" presetClass="exit" presetSubtype="0" fill="hold" nodeType="withEffect">
                                  <p:stCondLst>
                                    <p:cond delay="180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180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xit" presetSubtype="0" fill="hold" grpId="0" nodeType="withEffect">
                                  <p:stCondLst>
                                    <p:cond delay="180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grpId="0" nodeType="withEffect">
                                  <p:stCondLst>
                                    <p:cond delay="1800"/>
                                  </p:stCondLst>
                                  <p:childTnLst>
                                    <p:set>
                                      <p:cBhvr>
                                        <p:cTn id="24" dur="1" fill="hold">
                                          <p:stCondLst>
                                            <p:cond delay="0"/>
                                          </p:stCondLst>
                                        </p:cTn>
                                        <p:tgtEl>
                                          <p:spTgt spid="32"/>
                                        </p:tgtEl>
                                        <p:attrNameLst>
                                          <p:attrName>style.visibility</p:attrName>
                                        </p:attrNameLst>
                                      </p:cBhvr>
                                      <p:to>
                                        <p:strVal val="hidden"/>
                                      </p:to>
                                    </p:set>
                                  </p:childTnLst>
                                </p:cTn>
                              </p:par>
                              <p:par>
                                <p:cTn id="25" presetID="3" presetClass="emph" presetSubtype="2" fill="hold" grpId="1" nodeType="withEffect">
                                  <p:stCondLst>
                                    <p:cond delay="0"/>
                                  </p:stCondLst>
                                  <p:childTnLst>
                                    <p:animClr clrSpc="rgb" dir="cw">
                                      <p:cBhvr override="childStyle">
                                        <p:cTn id="26" dur="1250" fill="hold"/>
                                        <p:tgtEl>
                                          <p:spTgt spid="53"/>
                                        </p:tgtEl>
                                        <p:attrNameLst>
                                          <p:attrName>style.color</p:attrName>
                                        </p:attrNameLst>
                                      </p:cBhvr>
                                      <p:to>
                                        <a:srgbClr val="0078D7"/>
                                      </p:to>
                                    </p:animClr>
                                  </p:childTnLst>
                                </p:cTn>
                              </p:par>
                              <p:par>
                                <p:cTn id="27" presetID="3" presetClass="emph" presetSubtype="2" fill="hold" grpId="1" nodeType="withEffect">
                                  <p:stCondLst>
                                    <p:cond delay="0"/>
                                  </p:stCondLst>
                                  <p:childTnLst>
                                    <p:animClr clrSpc="rgb" dir="cw">
                                      <p:cBhvr override="childStyle">
                                        <p:cTn id="28" dur="1250" fill="hold"/>
                                        <p:tgtEl>
                                          <p:spTgt spid="56"/>
                                        </p:tgtEl>
                                        <p:attrNameLst>
                                          <p:attrName>style.color</p:attrName>
                                        </p:attrNameLst>
                                      </p:cBhvr>
                                      <p:to>
                                        <a:srgbClr val="0078D7"/>
                                      </p:to>
                                    </p:animClr>
                                  </p:childTnLst>
                                </p:cTn>
                              </p:par>
                              <p:par>
                                <p:cTn id="29" presetID="3" presetClass="emph" presetSubtype="2" fill="hold" grpId="1" nodeType="withEffect">
                                  <p:stCondLst>
                                    <p:cond delay="0"/>
                                  </p:stCondLst>
                                  <p:childTnLst>
                                    <p:animClr clrSpc="rgb" dir="cw">
                                      <p:cBhvr override="childStyle">
                                        <p:cTn id="30" dur="1250" fill="hold"/>
                                        <p:tgtEl>
                                          <p:spTgt spid="57"/>
                                        </p:tgtEl>
                                        <p:attrNameLst>
                                          <p:attrName>style.color</p:attrName>
                                        </p:attrNameLst>
                                      </p:cBhvr>
                                      <p:to>
                                        <a:srgbClr val="0078D7"/>
                                      </p:to>
                                    </p:animClr>
                                  </p:childTnLst>
                                </p:cTn>
                              </p:par>
                              <p:par>
                                <p:cTn id="31" presetID="3" presetClass="emph" presetSubtype="2" fill="hold" grpId="1" nodeType="withEffect">
                                  <p:stCondLst>
                                    <p:cond delay="0"/>
                                  </p:stCondLst>
                                  <p:childTnLst>
                                    <p:animClr clrSpc="rgb" dir="cw">
                                      <p:cBhvr override="childStyle">
                                        <p:cTn id="32" dur="1250" fill="hold"/>
                                        <p:tgtEl>
                                          <p:spTgt spid="58"/>
                                        </p:tgtEl>
                                        <p:attrNameLst>
                                          <p:attrName>style.color</p:attrName>
                                        </p:attrNameLst>
                                      </p:cBhvr>
                                      <p:to>
                                        <a:srgbClr val="0078D7"/>
                                      </p:to>
                                    </p:animClr>
                                  </p:childTnLst>
                                </p:cTn>
                              </p:par>
                              <p:par>
                                <p:cTn id="33" presetID="3" presetClass="emph" presetSubtype="2" fill="hold" grpId="1" nodeType="withEffect">
                                  <p:stCondLst>
                                    <p:cond delay="0"/>
                                  </p:stCondLst>
                                  <p:childTnLst>
                                    <p:animClr clrSpc="rgb" dir="cw">
                                      <p:cBhvr override="childStyle">
                                        <p:cTn id="34" dur="1250" fill="hold"/>
                                        <p:tgtEl>
                                          <p:spTgt spid="60"/>
                                        </p:tgtEl>
                                        <p:attrNameLst>
                                          <p:attrName>style.color</p:attrName>
                                        </p:attrNameLst>
                                      </p:cBhvr>
                                      <p:to>
                                        <a:srgbClr val="0078D7"/>
                                      </p:to>
                                    </p:animClr>
                                  </p:childTnLst>
                                </p:cTn>
                              </p:par>
                              <p:par>
                                <p:cTn id="35" presetID="3" presetClass="emph" presetSubtype="2" fill="hold" grpId="1" nodeType="withEffect">
                                  <p:stCondLst>
                                    <p:cond delay="0"/>
                                  </p:stCondLst>
                                  <p:childTnLst>
                                    <p:animClr clrSpc="rgb" dir="cw">
                                      <p:cBhvr override="childStyle">
                                        <p:cTn id="36" dur="1250" fill="hold"/>
                                        <p:tgtEl>
                                          <p:spTgt spid="61"/>
                                        </p:tgtEl>
                                        <p:attrNameLst>
                                          <p:attrName>style.color</p:attrName>
                                        </p:attrNameLst>
                                      </p:cBhvr>
                                      <p:to>
                                        <a:srgbClr val="0078D7"/>
                                      </p:to>
                                    </p:animClr>
                                  </p:childTnLst>
                                </p:cTn>
                              </p:par>
                              <p:par>
                                <p:cTn id="37" presetID="3" presetClass="emph" presetSubtype="2" fill="hold" grpId="1" nodeType="withEffect">
                                  <p:stCondLst>
                                    <p:cond delay="0"/>
                                  </p:stCondLst>
                                  <p:childTnLst>
                                    <p:animClr clrSpc="rgb" dir="cw">
                                      <p:cBhvr override="childStyle">
                                        <p:cTn id="38" dur="1250" fill="hold"/>
                                        <p:tgtEl>
                                          <p:spTgt spid="62"/>
                                        </p:tgtEl>
                                        <p:attrNameLst>
                                          <p:attrName>style.color</p:attrName>
                                        </p:attrNameLst>
                                      </p:cBhvr>
                                      <p:to>
                                        <a:srgbClr val="0078D7"/>
                                      </p:to>
                                    </p:animClr>
                                  </p:childTnLst>
                                </p:cTn>
                              </p:par>
                              <p:par>
                                <p:cTn id="39" presetID="3" presetClass="emph" presetSubtype="2" fill="hold" grpId="2" nodeType="withEffect">
                                  <p:stCondLst>
                                    <p:cond delay="0"/>
                                  </p:stCondLst>
                                  <p:childTnLst>
                                    <p:animClr clrSpc="rgb" dir="cw">
                                      <p:cBhvr override="childStyle">
                                        <p:cTn id="40" dur="1250" fill="hold"/>
                                        <p:tgtEl>
                                          <p:spTgt spid="54"/>
                                        </p:tgtEl>
                                        <p:attrNameLst>
                                          <p:attrName>style.color</p:attrName>
                                        </p:attrNameLst>
                                      </p:cBhvr>
                                      <p:to>
                                        <a:srgbClr val="0078D7"/>
                                      </p:to>
                                    </p:animClr>
                                  </p:childTnLst>
                                </p:cTn>
                              </p:par>
                              <p:par>
                                <p:cTn id="41" presetID="3" presetClass="emph" presetSubtype="2" fill="hold" grpId="2" nodeType="withEffect">
                                  <p:stCondLst>
                                    <p:cond delay="0"/>
                                  </p:stCondLst>
                                  <p:childTnLst>
                                    <p:animClr clrSpc="rgb" dir="cw">
                                      <p:cBhvr override="childStyle">
                                        <p:cTn id="42" dur="1250" fill="hold"/>
                                        <p:tgtEl>
                                          <p:spTgt spid="55"/>
                                        </p:tgtEl>
                                        <p:attrNameLst>
                                          <p:attrName>style.color</p:attrName>
                                        </p:attrNameLst>
                                      </p:cBhvr>
                                      <p:to>
                                        <a:srgbClr val="0078D7"/>
                                      </p:to>
                                    </p:animClr>
                                  </p:childTnLst>
                                </p:cTn>
                              </p:par>
                              <p:par>
                                <p:cTn id="43" presetID="3" presetClass="emph" presetSubtype="2" fill="hold" grpId="2" nodeType="withEffect">
                                  <p:stCondLst>
                                    <p:cond delay="0"/>
                                  </p:stCondLst>
                                  <p:childTnLst>
                                    <p:animClr clrSpc="rgb" dir="cw">
                                      <p:cBhvr override="childStyle">
                                        <p:cTn id="44" dur="1250" fill="hold"/>
                                        <p:tgtEl>
                                          <p:spTgt spid="59"/>
                                        </p:tgtEl>
                                        <p:attrNameLst>
                                          <p:attrName>style.color</p:attrName>
                                        </p:attrNameLst>
                                      </p:cBhvr>
                                      <p:to>
                                        <a:srgbClr val="0078D7"/>
                                      </p:to>
                                    </p:animClr>
                                  </p:childTnLst>
                                </p:cTn>
                              </p:par>
                              <p:par>
                                <p:cTn id="45" presetID="3" presetClass="emph" presetSubtype="2" fill="hold" grpId="2" nodeType="withEffect">
                                  <p:stCondLst>
                                    <p:cond delay="0"/>
                                  </p:stCondLst>
                                  <p:childTnLst>
                                    <p:animClr clrSpc="rgb" dir="cw">
                                      <p:cBhvr override="childStyle">
                                        <p:cTn id="46" dur="1250" fill="hold"/>
                                        <p:tgtEl>
                                          <p:spTgt spid="63"/>
                                        </p:tgtEl>
                                        <p:attrNameLst>
                                          <p:attrName>style.color</p:attrName>
                                        </p:attrNameLst>
                                      </p:cBhvr>
                                      <p:to>
                                        <a:srgbClr val="0078D7"/>
                                      </p:to>
                                    </p:animClr>
                                  </p:childTnLst>
                                </p:cTn>
                              </p:par>
                              <p:par>
                                <p:cTn id="47" presetID="3" presetClass="emph" presetSubtype="2" fill="hold" grpId="1" nodeType="withEffect">
                                  <p:stCondLst>
                                    <p:cond delay="0"/>
                                  </p:stCondLst>
                                  <p:childTnLst>
                                    <p:animClr clrSpc="rgb" dir="cw">
                                      <p:cBhvr override="childStyle">
                                        <p:cTn id="48" dur="1250" fill="hold"/>
                                        <p:tgtEl>
                                          <p:spTgt spid="52"/>
                                        </p:tgtEl>
                                        <p:attrNameLst>
                                          <p:attrName>style.color</p:attrName>
                                        </p:attrNameLst>
                                      </p:cBhvr>
                                      <p:to>
                                        <a:srgbClr val="0078D7"/>
                                      </p:to>
                                    </p:animClr>
                                  </p:childTnLst>
                                </p:cTn>
                              </p:par>
                              <p:par>
                                <p:cTn id="49" presetID="35" presetClass="path" presetSubtype="0" accel="50000" decel="50000" fill="hold" grpId="0" nodeType="withEffect">
                                  <p:stCondLst>
                                    <p:cond delay="250"/>
                                  </p:stCondLst>
                                  <p:childTnLst>
                                    <p:animMotion origin="layout" path="M -3.36993E-7 -4.02179E-6 L -0.16773 -4.02179E-6 " pathEditMode="relative" rAng="0" ptsTypes="AA">
                                      <p:cBhvr>
                                        <p:cTn id="50" dur="1750" fill="hold"/>
                                        <p:tgtEl>
                                          <p:spTgt spid="53"/>
                                        </p:tgtEl>
                                        <p:attrNameLst>
                                          <p:attrName>ppt_x</p:attrName>
                                          <p:attrName>ppt_y</p:attrName>
                                        </p:attrNameLst>
                                      </p:cBhvr>
                                      <p:rCtr x="-8387" y="0"/>
                                    </p:animMotion>
                                  </p:childTnLst>
                                </p:cTn>
                              </p:par>
                              <p:par>
                                <p:cTn id="51" presetID="35" presetClass="path" presetSubtype="0" accel="50000" decel="50000" fill="hold" grpId="0" nodeType="withEffect">
                                  <p:stCondLst>
                                    <p:cond delay="250"/>
                                  </p:stCondLst>
                                  <p:childTnLst>
                                    <p:animMotion origin="layout" path="M -1.60582E-6 -4.02179E-6 L -0.23947 -4.02179E-6 " pathEditMode="relative" rAng="0" ptsTypes="AA">
                                      <p:cBhvr>
                                        <p:cTn id="52" dur="1750" fill="hold"/>
                                        <p:tgtEl>
                                          <p:spTgt spid="56"/>
                                        </p:tgtEl>
                                        <p:attrNameLst>
                                          <p:attrName>ppt_x</p:attrName>
                                          <p:attrName>ppt_y</p:attrName>
                                        </p:attrNameLst>
                                      </p:cBhvr>
                                      <p:rCtr x="-11973" y="0"/>
                                    </p:animMotion>
                                  </p:childTnLst>
                                </p:cTn>
                              </p:par>
                              <p:par>
                                <p:cTn id="53" presetID="35" presetClass="path" presetSubtype="0" accel="50000" decel="50000" fill="hold" grpId="0" nodeType="withEffect">
                                  <p:stCondLst>
                                    <p:cond delay="250"/>
                                  </p:stCondLst>
                                  <p:childTnLst>
                                    <p:animMotion origin="layout" path="M 2.84401E-6 -4.02179E-6 L -0.27662 -4.02179E-6 " pathEditMode="relative" rAng="0" ptsTypes="AA">
                                      <p:cBhvr>
                                        <p:cTn id="54" dur="1750" fill="hold"/>
                                        <p:tgtEl>
                                          <p:spTgt spid="57"/>
                                        </p:tgtEl>
                                        <p:attrNameLst>
                                          <p:attrName>ppt_x</p:attrName>
                                          <p:attrName>ppt_y</p:attrName>
                                        </p:attrNameLst>
                                      </p:cBhvr>
                                      <p:rCtr x="-13837" y="0"/>
                                    </p:animMotion>
                                  </p:childTnLst>
                                </p:cTn>
                              </p:par>
                              <p:par>
                                <p:cTn id="55" presetID="35" presetClass="path" presetSubtype="0" accel="50000" decel="50000" fill="hold" grpId="0" nodeType="withEffect">
                                  <p:stCondLst>
                                    <p:cond delay="250"/>
                                  </p:stCondLst>
                                  <p:childTnLst>
                                    <p:animMotion origin="layout" path="M -2.08323E-6 -4.02179E-6 L -0.37873 -4.02179E-6 " pathEditMode="relative" rAng="0" ptsTypes="AA">
                                      <p:cBhvr>
                                        <p:cTn id="56" dur="1750" fill="hold"/>
                                        <p:tgtEl>
                                          <p:spTgt spid="58"/>
                                        </p:tgtEl>
                                        <p:attrNameLst>
                                          <p:attrName>ppt_x</p:attrName>
                                          <p:attrName>ppt_y</p:attrName>
                                        </p:attrNameLst>
                                      </p:cBhvr>
                                      <p:rCtr x="-18943" y="0"/>
                                    </p:animMotion>
                                  </p:childTnLst>
                                </p:cTn>
                              </p:par>
                              <p:par>
                                <p:cTn id="57" presetID="35" presetClass="path" presetSubtype="0" accel="50000" decel="50000" fill="hold" grpId="0" nodeType="withEffect">
                                  <p:stCondLst>
                                    <p:cond delay="250"/>
                                  </p:stCondLst>
                                  <p:childTnLst>
                                    <p:animMotion origin="layout" path="M -4.88384E-6 -4.02179E-6 L -0.23155 -4.02179E-6 " pathEditMode="relative" rAng="0" ptsTypes="AA">
                                      <p:cBhvr>
                                        <p:cTn id="58" dur="1750" fill="hold"/>
                                        <p:tgtEl>
                                          <p:spTgt spid="60"/>
                                        </p:tgtEl>
                                        <p:attrNameLst>
                                          <p:attrName>ppt_x</p:attrName>
                                          <p:attrName>ppt_y</p:attrName>
                                        </p:attrNameLst>
                                      </p:cBhvr>
                                      <p:rCtr x="-11578" y="0"/>
                                    </p:animMotion>
                                  </p:childTnLst>
                                </p:cTn>
                              </p:par>
                              <p:par>
                                <p:cTn id="59" presetID="35" presetClass="path" presetSubtype="0" accel="50000" decel="50000" fill="hold" grpId="0" nodeType="withEffect">
                                  <p:stCondLst>
                                    <p:cond delay="250"/>
                                  </p:stCondLst>
                                  <p:childTnLst>
                                    <p:animMotion origin="layout" path="M -3.97498E-6 -4.02179E-6 L -0.3578 -4.02179E-6 " pathEditMode="relative" rAng="0" ptsTypes="AA">
                                      <p:cBhvr>
                                        <p:cTn id="60" dur="1750" fill="hold"/>
                                        <p:tgtEl>
                                          <p:spTgt spid="61"/>
                                        </p:tgtEl>
                                        <p:attrNameLst>
                                          <p:attrName>ppt_x</p:attrName>
                                          <p:attrName>ppt_y</p:attrName>
                                        </p:attrNameLst>
                                      </p:cBhvr>
                                      <p:rCtr x="-17896" y="0"/>
                                    </p:animMotion>
                                  </p:childTnLst>
                                </p:cTn>
                              </p:par>
                              <p:par>
                                <p:cTn id="61" presetID="35" presetClass="path" presetSubtype="0" accel="50000" decel="50000" fill="hold" grpId="0" nodeType="withEffect">
                                  <p:stCondLst>
                                    <p:cond delay="250"/>
                                  </p:stCondLst>
                                  <p:childTnLst>
                                    <p:animMotion origin="layout" path="M 2.96656E-6 -4.02179E-6 L -0.24062 -4.02179E-6 " pathEditMode="relative" rAng="0" ptsTypes="AA">
                                      <p:cBhvr>
                                        <p:cTn id="62" dur="1750" fill="hold"/>
                                        <p:tgtEl>
                                          <p:spTgt spid="62"/>
                                        </p:tgtEl>
                                        <p:attrNameLst>
                                          <p:attrName>ppt_x</p:attrName>
                                          <p:attrName>ppt_y</p:attrName>
                                        </p:attrNameLst>
                                      </p:cBhvr>
                                      <p:rCtr x="-12037" y="0"/>
                                    </p:animMotion>
                                  </p:childTnLst>
                                </p:cTn>
                              </p:par>
                              <p:par>
                                <p:cTn id="63" presetID="35" presetClass="path" presetSubtype="0" accel="50000" decel="50000" fill="hold" grpId="1" nodeType="withEffect">
                                  <p:stCondLst>
                                    <p:cond delay="250"/>
                                  </p:stCondLst>
                                  <p:childTnLst>
                                    <p:animMotion origin="layout" path="M -3.53587E-6 -4.02179E-6 L -0.24993 -4.02179E-6 " pathEditMode="relative" rAng="0" ptsTypes="AA">
                                      <p:cBhvr>
                                        <p:cTn id="64" dur="1750" fill="hold"/>
                                        <p:tgtEl>
                                          <p:spTgt spid="54"/>
                                        </p:tgtEl>
                                        <p:attrNameLst>
                                          <p:attrName>ppt_x</p:attrName>
                                          <p:attrName>ppt_y</p:attrName>
                                        </p:attrNameLst>
                                      </p:cBhvr>
                                      <p:rCtr x="-12497" y="0"/>
                                    </p:animMotion>
                                  </p:childTnLst>
                                </p:cTn>
                              </p:par>
                              <p:par>
                                <p:cTn id="65" presetID="35" presetClass="path" presetSubtype="0" accel="50000" decel="50000" fill="hold" grpId="1" nodeType="withEffect">
                                  <p:stCondLst>
                                    <p:cond delay="250"/>
                                  </p:stCondLst>
                                  <p:childTnLst>
                                    <p:animMotion origin="layout" path="M -4.92213E-6 -4.02179E-6 L -0.24993 -4.02179E-6 " pathEditMode="relative" rAng="0" ptsTypes="AA">
                                      <p:cBhvr>
                                        <p:cTn id="66" dur="1750" fill="hold"/>
                                        <p:tgtEl>
                                          <p:spTgt spid="55"/>
                                        </p:tgtEl>
                                        <p:attrNameLst>
                                          <p:attrName>ppt_x</p:attrName>
                                          <p:attrName>ppt_y</p:attrName>
                                        </p:attrNameLst>
                                      </p:cBhvr>
                                      <p:rCtr x="-12497" y="0"/>
                                    </p:animMotion>
                                  </p:childTnLst>
                                </p:cTn>
                              </p:par>
                              <p:par>
                                <p:cTn id="67" presetID="35" presetClass="path" presetSubtype="0" accel="50000" decel="50000" fill="hold" grpId="1" nodeType="withEffect">
                                  <p:stCondLst>
                                    <p:cond delay="250"/>
                                  </p:stCondLst>
                                  <p:childTnLst>
                                    <p:animMotion origin="layout" path="M -2.87465E-6 -4.02179E-6 L -0.24993 -4.02179E-6 " pathEditMode="relative" rAng="0" ptsTypes="AA">
                                      <p:cBhvr>
                                        <p:cTn id="68" dur="1750" fill="hold"/>
                                        <p:tgtEl>
                                          <p:spTgt spid="59"/>
                                        </p:tgtEl>
                                        <p:attrNameLst>
                                          <p:attrName>ppt_x</p:attrName>
                                          <p:attrName>ppt_y</p:attrName>
                                        </p:attrNameLst>
                                      </p:cBhvr>
                                      <p:rCtr x="-12497" y="0"/>
                                    </p:animMotion>
                                  </p:childTnLst>
                                </p:cTn>
                              </p:par>
                              <p:par>
                                <p:cTn id="69" presetID="35" presetClass="path" presetSubtype="0" accel="50000" decel="50000" fill="hold" grpId="1" nodeType="withEffect">
                                  <p:stCondLst>
                                    <p:cond delay="250"/>
                                  </p:stCondLst>
                                  <p:childTnLst>
                                    <p:animMotion origin="layout" path="M 2.17513E-6 -4.02179E-6 L -0.24994 -4.02179E-6 " pathEditMode="relative" rAng="0" ptsTypes="AA">
                                      <p:cBhvr>
                                        <p:cTn id="70" dur="1750" fill="hold"/>
                                        <p:tgtEl>
                                          <p:spTgt spid="63"/>
                                        </p:tgtEl>
                                        <p:attrNameLst>
                                          <p:attrName>ppt_x</p:attrName>
                                          <p:attrName>ppt_y</p:attrName>
                                        </p:attrNameLst>
                                      </p:cBhvr>
                                      <p:rCtr x="-12497" y="0"/>
                                    </p:animMotion>
                                  </p:childTnLst>
                                </p:cTn>
                              </p:par>
                              <p:par>
                                <p:cTn id="71" presetID="35" presetClass="path" presetSubtype="0" accel="50000" decel="50000" fill="hold" grpId="0" nodeType="withEffect">
                                  <p:stCondLst>
                                    <p:cond delay="250"/>
                                  </p:stCondLst>
                                  <p:childTnLst>
                                    <p:animMotion origin="layout" path="M 4.66428E-6 -3.31366E-7 L -0.0794 -3.31366E-7 " pathEditMode="relative" rAng="0" ptsTypes="AA">
                                      <p:cBhvr>
                                        <p:cTn id="72" dur="1750" fill="hold"/>
                                        <p:tgtEl>
                                          <p:spTgt spid="50"/>
                                        </p:tgtEl>
                                        <p:attrNameLst>
                                          <p:attrName>ppt_x</p:attrName>
                                          <p:attrName>ppt_y</p:attrName>
                                        </p:attrNameLst>
                                      </p:cBhvr>
                                      <p:rCtr x="-3970" y="0"/>
                                    </p:animMotion>
                                  </p:childTnLst>
                                </p:cTn>
                              </p:par>
                              <p:par>
                                <p:cTn id="73" presetID="35" presetClass="path" presetSubtype="0" accel="50000" decel="50000" fill="hold" grpId="0" nodeType="withEffect">
                                  <p:stCondLst>
                                    <p:cond delay="250"/>
                                  </p:stCondLst>
                                  <p:childTnLst>
                                    <p:animMotion origin="layout" path="M 3.43375E-6 -3.31366E-7 L -0.14054 -3.31366E-7 " pathEditMode="relative" rAng="0" ptsTypes="AA">
                                      <p:cBhvr>
                                        <p:cTn id="74" dur="1750" fill="hold"/>
                                        <p:tgtEl>
                                          <p:spTgt spid="52"/>
                                        </p:tgtEl>
                                        <p:attrNameLst>
                                          <p:attrName>ppt_x</p:attrName>
                                          <p:attrName>ppt_y</p:attrName>
                                        </p:attrNameLst>
                                      </p:cBhvr>
                                      <p:rCtr x="-7033" y="0"/>
                                    </p:animMotion>
                                  </p:childTnLst>
                                </p:cTn>
                              </p:par>
                              <p:par>
                                <p:cTn id="75" presetID="35" presetClass="path" presetSubtype="0" accel="50000" decel="50000" fill="hold" grpId="2" nodeType="withEffect">
                                  <p:stCondLst>
                                    <p:cond delay="250"/>
                                  </p:stCondLst>
                                  <p:childTnLst>
                                    <p:animMotion origin="layout" path="M 3.43375E-6 -3.31366E-7 L -0.21969 -3.31366E-7 " pathEditMode="relative" rAng="0" ptsTypes="AA">
                                      <p:cBhvr>
                                        <p:cTn id="76" dur="1750" fill="hold"/>
                                        <p:tgtEl>
                                          <p:spTgt spid="52"/>
                                        </p:tgtEl>
                                        <p:attrNameLst>
                                          <p:attrName>ppt_x</p:attrName>
                                          <p:attrName>ppt_y</p:attrName>
                                        </p:attrNameLst>
                                      </p:cBhvr>
                                      <p:rCtr x="-10991" y="0"/>
                                    </p:animMotion>
                                  </p:childTnLst>
                                </p:cTn>
                              </p:par>
                              <p:par>
                                <p:cTn id="77" presetID="10" presetClass="exit" presetSubtype="0" fill="hold" grpId="0" nodeType="withEffect">
                                  <p:stCondLst>
                                    <p:cond delay="250"/>
                                  </p:stCondLst>
                                  <p:childTnLst>
                                    <p:animEffect transition="out" filter="fade">
                                      <p:cBhvr>
                                        <p:cTn id="78" dur="750"/>
                                        <p:tgtEl>
                                          <p:spTgt spid="54"/>
                                        </p:tgtEl>
                                      </p:cBhvr>
                                    </p:animEffect>
                                    <p:set>
                                      <p:cBhvr>
                                        <p:cTn id="79" dur="1" fill="hold">
                                          <p:stCondLst>
                                            <p:cond delay="749"/>
                                          </p:stCondLst>
                                        </p:cTn>
                                        <p:tgtEl>
                                          <p:spTgt spid="54"/>
                                        </p:tgtEl>
                                        <p:attrNameLst>
                                          <p:attrName>style.visibility</p:attrName>
                                        </p:attrNameLst>
                                      </p:cBhvr>
                                      <p:to>
                                        <p:strVal val="hidden"/>
                                      </p:to>
                                    </p:set>
                                  </p:childTnLst>
                                </p:cTn>
                              </p:par>
                              <p:par>
                                <p:cTn id="80" presetID="10" presetClass="exit" presetSubtype="0" fill="hold" grpId="0" nodeType="withEffect">
                                  <p:stCondLst>
                                    <p:cond delay="250"/>
                                  </p:stCondLst>
                                  <p:childTnLst>
                                    <p:animEffect transition="out" filter="fade">
                                      <p:cBhvr>
                                        <p:cTn id="81" dur="750"/>
                                        <p:tgtEl>
                                          <p:spTgt spid="55"/>
                                        </p:tgtEl>
                                      </p:cBhvr>
                                    </p:animEffect>
                                    <p:set>
                                      <p:cBhvr>
                                        <p:cTn id="82" dur="1" fill="hold">
                                          <p:stCondLst>
                                            <p:cond delay="749"/>
                                          </p:stCondLst>
                                        </p:cTn>
                                        <p:tgtEl>
                                          <p:spTgt spid="55"/>
                                        </p:tgtEl>
                                        <p:attrNameLst>
                                          <p:attrName>style.visibility</p:attrName>
                                        </p:attrNameLst>
                                      </p:cBhvr>
                                      <p:to>
                                        <p:strVal val="hidden"/>
                                      </p:to>
                                    </p:set>
                                  </p:childTnLst>
                                </p:cTn>
                              </p:par>
                              <p:par>
                                <p:cTn id="83" presetID="10" presetClass="exit" presetSubtype="0" fill="hold" grpId="0" nodeType="withEffect">
                                  <p:stCondLst>
                                    <p:cond delay="250"/>
                                  </p:stCondLst>
                                  <p:childTnLst>
                                    <p:animEffect transition="out" filter="fade">
                                      <p:cBhvr>
                                        <p:cTn id="84" dur="750"/>
                                        <p:tgtEl>
                                          <p:spTgt spid="59"/>
                                        </p:tgtEl>
                                      </p:cBhvr>
                                    </p:animEffect>
                                    <p:set>
                                      <p:cBhvr>
                                        <p:cTn id="85" dur="1" fill="hold">
                                          <p:stCondLst>
                                            <p:cond delay="749"/>
                                          </p:stCondLst>
                                        </p:cTn>
                                        <p:tgtEl>
                                          <p:spTgt spid="59"/>
                                        </p:tgtEl>
                                        <p:attrNameLst>
                                          <p:attrName>style.visibility</p:attrName>
                                        </p:attrNameLst>
                                      </p:cBhvr>
                                      <p:to>
                                        <p:strVal val="hidden"/>
                                      </p:to>
                                    </p:set>
                                  </p:childTnLst>
                                </p:cTn>
                              </p:par>
                              <p:par>
                                <p:cTn id="86" presetID="10" presetClass="exit" presetSubtype="0" fill="hold" grpId="0" nodeType="withEffect">
                                  <p:stCondLst>
                                    <p:cond delay="250"/>
                                  </p:stCondLst>
                                  <p:childTnLst>
                                    <p:animEffect transition="out" filter="fade">
                                      <p:cBhvr>
                                        <p:cTn id="87" dur="750"/>
                                        <p:tgtEl>
                                          <p:spTgt spid="63"/>
                                        </p:tgtEl>
                                      </p:cBhvr>
                                    </p:animEffect>
                                    <p:set>
                                      <p:cBhvr>
                                        <p:cTn id="88" dur="1" fill="hold">
                                          <p:stCondLst>
                                            <p:cond delay="749"/>
                                          </p:stCondLst>
                                        </p:cTn>
                                        <p:tgtEl>
                                          <p:spTgt spid="63"/>
                                        </p:tgtEl>
                                        <p:attrNameLst>
                                          <p:attrName>style.visibility</p:attrName>
                                        </p:attrNameLst>
                                      </p:cBhvr>
                                      <p:to>
                                        <p:strVal val="hidden"/>
                                      </p:to>
                                    </p:set>
                                  </p:childTnLst>
                                </p:cTn>
                              </p:par>
                              <p:par>
                                <p:cTn id="89" presetID="10" presetClass="exit" presetSubtype="0" fill="hold" grpId="3" nodeType="withEffect">
                                  <p:stCondLst>
                                    <p:cond delay="250"/>
                                  </p:stCondLst>
                                  <p:childTnLst>
                                    <p:animEffect transition="out" filter="fade">
                                      <p:cBhvr>
                                        <p:cTn id="90" dur="750"/>
                                        <p:tgtEl>
                                          <p:spTgt spid="53"/>
                                        </p:tgtEl>
                                      </p:cBhvr>
                                    </p:animEffect>
                                    <p:set>
                                      <p:cBhvr>
                                        <p:cTn id="91" dur="1" fill="hold">
                                          <p:stCondLst>
                                            <p:cond delay="749"/>
                                          </p:stCondLst>
                                        </p:cTn>
                                        <p:tgtEl>
                                          <p:spTgt spid="53"/>
                                        </p:tgtEl>
                                        <p:attrNameLst>
                                          <p:attrName>style.visibility</p:attrName>
                                        </p:attrNameLst>
                                      </p:cBhvr>
                                      <p:to>
                                        <p:strVal val="hidden"/>
                                      </p:to>
                                    </p:set>
                                  </p:childTnLst>
                                </p:cTn>
                              </p:par>
                            </p:childTnLst>
                          </p:cTn>
                        </p:par>
                        <p:par>
                          <p:cTn id="92" fill="hold">
                            <p:stCondLst>
                              <p:cond delay="2000"/>
                            </p:stCondLst>
                            <p:childTnLst>
                              <p:par>
                                <p:cTn id="93" presetID="3" presetClass="emph" presetSubtype="2" fill="hold" grpId="1" nodeType="afterEffect">
                                  <p:stCondLst>
                                    <p:cond delay="0"/>
                                  </p:stCondLst>
                                  <p:childTnLst>
                                    <p:animClr clrSpc="rgb" dir="cw">
                                      <p:cBhvr override="childStyle">
                                        <p:cTn id="94" dur="500" fill="hold"/>
                                        <p:tgtEl>
                                          <p:spTgt spid="50"/>
                                        </p:tgtEl>
                                        <p:attrNameLst>
                                          <p:attrName>style.color</p:attrName>
                                        </p:attrNameLst>
                                      </p:cBhvr>
                                      <p:to>
                                        <a:srgbClr val="0078D7"/>
                                      </p:to>
                                    </p:animClr>
                                  </p:childTnLst>
                                </p:cTn>
                              </p:par>
                              <p:par>
                                <p:cTn id="95" presetID="3" presetClass="emph" presetSubtype="2" fill="hold" grpId="0" nodeType="withEffect">
                                  <p:stCondLst>
                                    <p:cond delay="0"/>
                                  </p:stCondLst>
                                  <p:childTnLst>
                                    <p:animClr clrSpc="rgb" dir="cw">
                                      <p:cBhvr override="childStyle">
                                        <p:cTn id="96" dur="500" fill="hold"/>
                                        <p:tgtEl>
                                          <p:spTgt spid="51"/>
                                        </p:tgtEl>
                                        <p:attrNameLst>
                                          <p:attrName>style.color</p:attrName>
                                        </p:attrNameLst>
                                      </p:cBhvr>
                                      <p:to>
                                        <a:srgbClr val="0078D7"/>
                                      </p:to>
                                    </p:animClr>
                                  </p:childTnLst>
                                </p:cTn>
                              </p:par>
                            </p:childTnLst>
                          </p:cTn>
                        </p:par>
                        <p:par>
                          <p:cTn id="97" fill="hold">
                            <p:stCondLst>
                              <p:cond delay="2500"/>
                            </p:stCondLst>
                            <p:childTnLst>
                              <p:par>
                                <p:cTn id="98" presetID="1" presetClass="exit" presetSubtype="0" fill="hold" grpId="2" nodeType="afterEffect">
                                  <p:stCondLst>
                                    <p:cond delay="0"/>
                                  </p:stCondLst>
                                  <p:childTnLst>
                                    <p:set>
                                      <p:cBhvr>
                                        <p:cTn id="99" dur="1" fill="hold">
                                          <p:stCondLst>
                                            <p:cond delay="0"/>
                                          </p:stCondLst>
                                        </p:cTn>
                                        <p:tgtEl>
                                          <p:spTgt spid="5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5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57"/>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5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60"/>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61"/>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62"/>
                                        </p:tgtEl>
                                        <p:attrNameLst>
                                          <p:attrName>style.visibility</p:attrName>
                                        </p:attrNameLst>
                                      </p:cBhvr>
                                      <p:to>
                                        <p:strVal val="hidden"/>
                                      </p:to>
                                    </p:set>
                                  </p:childTnLst>
                                </p:cTn>
                              </p:par>
                              <p:par>
                                <p:cTn id="112" presetID="1" presetClass="exit" presetSubtype="0" fill="hold" grpId="3" nodeType="withEffect">
                                  <p:stCondLst>
                                    <p:cond delay="0"/>
                                  </p:stCondLst>
                                  <p:childTnLst>
                                    <p:set>
                                      <p:cBhvr>
                                        <p:cTn id="113" dur="1" fill="hold">
                                          <p:stCondLst>
                                            <p:cond delay="0"/>
                                          </p:stCondLst>
                                        </p:cTn>
                                        <p:tgtEl>
                                          <p:spTgt spid="54"/>
                                        </p:tgtEl>
                                        <p:attrNameLst>
                                          <p:attrName>style.visibility</p:attrName>
                                        </p:attrNameLst>
                                      </p:cBhvr>
                                      <p:to>
                                        <p:strVal val="hidden"/>
                                      </p:to>
                                    </p:set>
                                  </p:childTnLst>
                                </p:cTn>
                              </p:par>
                              <p:par>
                                <p:cTn id="114" presetID="1" presetClass="exit" presetSubtype="0" fill="hold" grpId="3"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grpId="3" nodeType="withEffect">
                                  <p:stCondLst>
                                    <p:cond delay="0"/>
                                  </p:stCondLst>
                                  <p:childTnLst>
                                    <p:set>
                                      <p:cBhvr>
                                        <p:cTn id="117" dur="1" fill="hold">
                                          <p:stCondLst>
                                            <p:cond delay="0"/>
                                          </p:stCondLst>
                                        </p:cTn>
                                        <p:tgtEl>
                                          <p:spTgt spid="59"/>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52"/>
                                        </p:tgtEl>
                                        <p:attrNameLst>
                                          <p:attrName>style.visibility</p:attrName>
                                        </p:attrNameLst>
                                      </p:cBhvr>
                                      <p:to>
                                        <p:strVal val="hidden"/>
                                      </p:to>
                                    </p:set>
                                  </p:childTnLst>
                                </p:cTn>
                              </p:par>
                              <p:par>
                                <p:cTn id="122" presetID="1" presetClass="entr" presetSubtype="0" fill="hold" nodeType="withEffect">
                                  <p:stCondLst>
                                    <p:cond delay="50"/>
                                  </p:stCondLst>
                                  <p:childTnLst>
                                    <p:set>
                                      <p:cBhvr>
                                        <p:cTn id="123" dur="1" fill="hold">
                                          <p:stCondLst>
                                            <p:cond delay="799"/>
                                          </p:stCondLst>
                                        </p:cTn>
                                        <p:tgtEl>
                                          <p:spTgt spid="139"/>
                                        </p:tgtEl>
                                        <p:attrNameLst>
                                          <p:attrName>style.visibility</p:attrName>
                                        </p:attrNameLst>
                                      </p:cBhvr>
                                      <p:to>
                                        <p:strVal val="visible"/>
                                      </p:to>
                                    </p:set>
                                  </p:childTnLst>
                                </p:cTn>
                              </p:par>
                              <p:par>
                                <p:cTn id="124" presetID="6" presetClass="emph" presetSubtype="0" accel="100000" autoRev="1" fill="hold" nodeType="withEffect">
                                  <p:stCondLst>
                                    <p:cond delay="50"/>
                                  </p:stCondLst>
                                  <p:childTnLst>
                                    <p:animScale>
                                      <p:cBhvr>
                                        <p:cTn id="125" dur="800" fill="hold"/>
                                        <p:tgtEl>
                                          <p:spTgt spid="139"/>
                                        </p:tgtEl>
                                      </p:cBhvr>
                                      <p:by x="0" y="0"/>
                                    </p:animScale>
                                  </p:childTnLst>
                                </p:cTn>
                              </p:par>
                              <p:par>
                                <p:cTn id="126" presetID="63" presetClass="path" presetSubtype="0" accel="50000" decel="50000" fill="hold" grpId="0" nodeType="withEffect">
                                  <p:stCondLst>
                                    <p:cond delay="1350"/>
                                  </p:stCondLst>
                                  <p:childTnLst>
                                    <p:animMotion origin="layout" path="M -1.54966E-6 4.61189E-6 L 0.1094 4.61189E-6 " pathEditMode="relative" rAng="0" ptsTypes="AA">
                                      <p:cBhvr>
                                        <p:cTn id="127" dur="800" fill="hold"/>
                                        <p:tgtEl>
                                          <p:spTgt spid="68"/>
                                        </p:tgtEl>
                                        <p:attrNameLst>
                                          <p:attrName>ppt_x</p:attrName>
                                          <p:attrName>ppt_y</p:attrName>
                                        </p:attrNameLst>
                                      </p:cBhvr>
                                      <p:rCtr x="5463" y="0"/>
                                    </p:animMotion>
                                  </p:childTnLst>
                                </p:cTn>
                              </p:par>
                              <p:par>
                                <p:cTn id="128" presetID="1" presetClass="entr" presetSubtype="0" fill="hold" nodeType="withEffect">
                                  <p:stCondLst>
                                    <p:cond delay="500"/>
                                  </p:stCondLst>
                                  <p:childTnLst>
                                    <p:set>
                                      <p:cBhvr>
                                        <p:cTn id="129" dur="1" fill="hold">
                                          <p:stCondLst>
                                            <p:cond delay="799"/>
                                          </p:stCondLst>
                                        </p:cTn>
                                        <p:tgtEl>
                                          <p:spTgt spid="142"/>
                                        </p:tgtEl>
                                        <p:attrNameLst>
                                          <p:attrName>style.visibility</p:attrName>
                                        </p:attrNameLst>
                                      </p:cBhvr>
                                      <p:to>
                                        <p:strVal val="visible"/>
                                      </p:to>
                                    </p:set>
                                  </p:childTnLst>
                                </p:cTn>
                              </p:par>
                              <p:par>
                                <p:cTn id="130" presetID="6" presetClass="emph" presetSubtype="0" accel="100000" autoRev="1" fill="hold" nodeType="withEffect">
                                  <p:stCondLst>
                                    <p:cond delay="500"/>
                                  </p:stCondLst>
                                  <p:childTnLst>
                                    <p:animScale>
                                      <p:cBhvr>
                                        <p:cTn id="131" dur="800" fill="hold"/>
                                        <p:tgtEl>
                                          <p:spTgt spid="142"/>
                                        </p:tgtEl>
                                      </p:cBhvr>
                                      <p:by x="0" y="0"/>
                                    </p:animScale>
                                  </p:childTnLst>
                                </p:cTn>
                              </p:par>
                              <p:par>
                                <p:cTn id="132" presetID="10" presetClass="entr" presetSubtype="0" fill="hold" nodeType="withEffect">
                                  <p:stCondLst>
                                    <p:cond delay="1300"/>
                                  </p:stCondLst>
                                  <p:childTnLst>
                                    <p:set>
                                      <p:cBhvr>
                                        <p:cTn id="133" dur="1" fill="hold">
                                          <p:stCondLst>
                                            <p:cond delay="0"/>
                                          </p:stCondLst>
                                        </p:cTn>
                                        <p:tgtEl>
                                          <p:spTgt spid="94"/>
                                        </p:tgtEl>
                                        <p:attrNameLst>
                                          <p:attrName>style.visibility</p:attrName>
                                        </p:attrNameLst>
                                      </p:cBhvr>
                                      <p:to>
                                        <p:strVal val="visible"/>
                                      </p:to>
                                    </p:set>
                                    <p:animEffect transition="in" filter="fade">
                                      <p:cBhvr>
                                        <p:cTn id="134" dur="800"/>
                                        <p:tgtEl>
                                          <p:spTgt spid="94"/>
                                        </p:tgtEl>
                                      </p:cBhvr>
                                    </p:animEffect>
                                  </p:childTnLst>
                                </p:cTn>
                              </p:par>
                              <p:par>
                                <p:cTn id="135" presetID="63" presetClass="path" presetSubtype="0" decel="100000" fill="hold" grpId="0" nodeType="withEffect">
                                  <p:stCondLst>
                                    <p:cond delay="1800"/>
                                  </p:stCondLst>
                                  <p:childTnLst>
                                    <p:animMotion origin="layout" path="M -1.83559E-6 3.13209E-7 L 0.04557 3.13209E-7 " pathEditMode="relative" rAng="0" ptsTypes="AA">
                                      <p:cBhvr>
                                        <p:cTn id="136" dur="800" fill="hold"/>
                                        <p:tgtEl>
                                          <p:spTgt spid="67"/>
                                        </p:tgtEl>
                                        <p:attrNameLst>
                                          <p:attrName>ppt_x</p:attrName>
                                          <p:attrName>ppt_y</p:attrName>
                                        </p:attrNameLst>
                                      </p:cBhvr>
                                      <p:rCtr x="2272" y="0"/>
                                    </p:animMotion>
                                  </p:childTnLst>
                                </p:cTn>
                              </p:par>
                              <p:par>
                                <p:cTn id="137" presetID="1" presetClass="entr" presetSubtype="0" fill="hold" nodeType="withEffect">
                                  <p:stCondLst>
                                    <p:cond delay="1000"/>
                                  </p:stCondLst>
                                  <p:childTnLst>
                                    <p:set>
                                      <p:cBhvr>
                                        <p:cTn id="138" dur="1" fill="hold">
                                          <p:stCondLst>
                                            <p:cond delay="799"/>
                                          </p:stCondLst>
                                        </p:cTn>
                                        <p:tgtEl>
                                          <p:spTgt spid="175"/>
                                        </p:tgtEl>
                                        <p:attrNameLst>
                                          <p:attrName>style.visibility</p:attrName>
                                        </p:attrNameLst>
                                      </p:cBhvr>
                                      <p:to>
                                        <p:strVal val="visible"/>
                                      </p:to>
                                    </p:set>
                                  </p:childTnLst>
                                </p:cTn>
                              </p:par>
                              <p:par>
                                <p:cTn id="139" presetID="6" presetClass="emph" presetSubtype="0" accel="100000" autoRev="1" fill="hold" nodeType="withEffect">
                                  <p:stCondLst>
                                    <p:cond delay="1000"/>
                                  </p:stCondLst>
                                  <p:childTnLst>
                                    <p:animScale>
                                      <p:cBhvr>
                                        <p:cTn id="140" dur="800" fill="hold"/>
                                        <p:tgtEl>
                                          <p:spTgt spid="175"/>
                                        </p:tgtEl>
                                      </p:cBhvr>
                                      <p:by x="0" y="0"/>
                                    </p:animScale>
                                  </p:childTnLst>
                                </p:cTn>
                              </p:par>
                              <p:par>
                                <p:cTn id="141" presetID="10" presetClass="entr" presetSubtype="0" fill="hold" nodeType="withEffect">
                                  <p:stCondLst>
                                    <p:cond delay="1800"/>
                                  </p:stCondLst>
                                  <p:childTnLst>
                                    <p:set>
                                      <p:cBhvr>
                                        <p:cTn id="142" dur="1" fill="hold">
                                          <p:stCondLst>
                                            <p:cond delay="0"/>
                                          </p:stCondLst>
                                        </p:cTn>
                                        <p:tgtEl>
                                          <p:spTgt spid="92"/>
                                        </p:tgtEl>
                                        <p:attrNameLst>
                                          <p:attrName>style.visibility</p:attrName>
                                        </p:attrNameLst>
                                      </p:cBhvr>
                                      <p:to>
                                        <p:strVal val="visible"/>
                                      </p:to>
                                    </p:set>
                                    <p:animEffect transition="in" filter="fade">
                                      <p:cBhvr>
                                        <p:cTn id="143" dur="800"/>
                                        <p:tgtEl>
                                          <p:spTgt spid="92"/>
                                        </p:tgtEl>
                                      </p:cBhvr>
                                    </p:animEffect>
                                  </p:childTnLst>
                                </p:cTn>
                              </p:par>
                              <p:par>
                                <p:cTn id="144" presetID="10" presetClass="entr" presetSubtype="0" fill="hold" nodeType="withEffect">
                                  <p:stCondLst>
                                    <p:cond delay="1800"/>
                                  </p:stCondLst>
                                  <p:childTnLst>
                                    <p:set>
                                      <p:cBhvr>
                                        <p:cTn id="145" dur="1" fill="hold">
                                          <p:stCondLst>
                                            <p:cond delay="0"/>
                                          </p:stCondLst>
                                        </p:cTn>
                                        <p:tgtEl>
                                          <p:spTgt spid="93"/>
                                        </p:tgtEl>
                                        <p:attrNameLst>
                                          <p:attrName>style.visibility</p:attrName>
                                        </p:attrNameLst>
                                      </p:cBhvr>
                                      <p:to>
                                        <p:strVal val="visible"/>
                                      </p:to>
                                    </p:set>
                                    <p:animEffect transition="in" filter="fade">
                                      <p:cBhvr>
                                        <p:cTn id="146" dur="800"/>
                                        <p:tgtEl>
                                          <p:spTgt spid="93"/>
                                        </p:tgtEl>
                                      </p:cBhvr>
                                    </p:animEffect>
                                  </p:childTnLst>
                                </p:cTn>
                              </p:par>
                              <p:par>
                                <p:cTn id="147" presetID="63" presetClass="path" presetSubtype="0" decel="100000" fill="hold" grpId="0" nodeType="withEffect">
                                  <p:stCondLst>
                                    <p:cond delay="2300"/>
                                  </p:stCondLst>
                                  <p:childTnLst>
                                    <p:animMotion origin="layout" path="M -4.18943E-6 -3.6995E-6 L 0.10672 -3.6995E-6 " pathEditMode="relative" rAng="0" ptsTypes="AA">
                                      <p:cBhvr>
                                        <p:cTn id="148" dur="800" fill="hold"/>
                                        <p:tgtEl>
                                          <p:spTgt spid="69"/>
                                        </p:tgtEl>
                                        <p:attrNameLst>
                                          <p:attrName>ppt_x</p:attrName>
                                          <p:attrName>ppt_y</p:attrName>
                                        </p:attrNameLst>
                                      </p:cBhvr>
                                      <p:rCtr x="5336" y="0"/>
                                    </p:animMotion>
                                  </p:childTnLst>
                                </p:cTn>
                              </p:par>
                              <p:par>
                                <p:cTn id="149" presetID="1" presetClass="entr" presetSubtype="0" fill="hold" nodeType="withEffect">
                                  <p:stCondLst>
                                    <p:cond delay="1500"/>
                                  </p:stCondLst>
                                  <p:childTnLst>
                                    <p:set>
                                      <p:cBhvr>
                                        <p:cTn id="150" dur="1" fill="hold">
                                          <p:stCondLst>
                                            <p:cond delay="799"/>
                                          </p:stCondLst>
                                        </p:cTn>
                                        <p:tgtEl>
                                          <p:spTgt spid="148"/>
                                        </p:tgtEl>
                                        <p:attrNameLst>
                                          <p:attrName>style.visibility</p:attrName>
                                        </p:attrNameLst>
                                      </p:cBhvr>
                                      <p:to>
                                        <p:strVal val="visible"/>
                                      </p:to>
                                    </p:set>
                                  </p:childTnLst>
                                </p:cTn>
                              </p:par>
                              <p:par>
                                <p:cTn id="151" presetID="6" presetClass="emph" presetSubtype="0" accel="100000" autoRev="1" fill="hold" nodeType="withEffect">
                                  <p:stCondLst>
                                    <p:cond delay="1500"/>
                                  </p:stCondLst>
                                  <p:childTnLst>
                                    <p:animScale>
                                      <p:cBhvr>
                                        <p:cTn id="152" dur="800" fill="hold"/>
                                        <p:tgtEl>
                                          <p:spTgt spid="148"/>
                                        </p:tgtEl>
                                      </p:cBhvr>
                                      <p:by x="0" y="0"/>
                                    </p:animScale>
                                  </p:childTnLst>
                                </p:cTn>
                              </p:par>
                              <p:par>
                                <p:cTn id="153" presetID="10" presetClass="entr" presetSubtype="0" fill="hold" nodeType="withEffect">
                                  <p:stCondLst>
                                    <p:cond delay="2300"/>
                                  </p:stCondLst>
                                  <p:childTnLst>
                                    <p:set>
                                      <p:cBhvr>
                                        <p:cTn id="154" dur="1" fill="hold">
                                          <p:stCondLst>
                                            <p:cond delay="0"/>
                                          </p:stCondLst>
                                        </p:cTn>
                                        <p:tgtEl>
                                          <p:spTgt spid="95"/>
                                        </p:tgtEl>
                                        <p:attrNameLst>
                                          <p:attrName>style.visibility</p:attrName>
                                        </p:attrNameLst>
                                      </p:cBhvr>
                                      <p:to>
                                        <p:strVal val="visible"/>
                                      </p:to>
                                    </p:set>
                                    <p:animEffect transition="in" filter="fade">
                                      <p:cBhvr>
                                        <p:cTn id="155" dur="800"/>
                                        <p:tgtEl>
                                          <p:spTgt spid="95"/>
                                        </p:tgtEl>
                                      </p:cBhvr>
                                    </p:animEffect>
                                  </p:childTnLst>
                                </p:cTn>
                              </p:par>
                              <p:par>
                                <p:cTn id="156" presetID="63" presetClass="path" presetSubtype="0" accel="50000" decel="50000" fill="hold" grpId="0" nodeType="withEffect">
                                  <p:stCondLst>
                                    <p:cond delay="2800"/>
                                  </p:stCondLst>
                                  <p:childTnLst>
                                    <p:animMotion origin="layout" path="M -2.39214E-6 4.6936E-6 L 0.05923 4.6936E-6 " pathEditMode="relative" rAng="0" ptsTypes="AA">
                                      <p:cBhvr>
                                        <p:cTn id="157" dur="800" fill="hold"/>
                                        <p:tgtEl>
                                          <p:spTgt spid="66"/>
                                        </p:tgtEl>
                                        <p:attrNameLst>
                                          <p:attrName>ppt_x</p:attrName>
                                          <p:attrName>ppt_y</p:attrName>
                                        </p:attrNameLst>
                                      </p:cBhvr>
                                      <p:rCtr x="2961" y="0"/>
                                    </p:animMotion>
                                  </p:childTnLst>
                                </p:cTn>
                              </p:par>
                              <p:par>
                                <p:cTn id="158" presetID="1" presetClass="entr" presetSubtype="0" fill="hold" nodeType="withEffect">
                                  <p:stCondLst>
                                    <p:cond delay="2000"/>
                                  </p:stCondLst>
                                  <p:childTnLst>
                                    <p:set>
                                      <p:cBhvr>
                                        <p:cTn id="159" dur="1" fill="hold">
                                          <p:stCondLst>
                                            <p:cond delay="799"/>
                                          </p:stCondLst>
                                        </p:cTn>
                                        <p:tgtEl>
                                          <p:spTgt spid="132"/>
                                        </p:tgtEl>
                                        <p:attrNameLst>
                                          <p:attrName>style.visibility</p:attrName>
                                        </p:attrNameLst>
                                      </p:cBhvr>
                                      <p:to>
                                        <p:strVal val="visible"/>
                                      </p:to>
                                    </p:set>
                                  </p:childTnLst>
                                </p:cTn>
                              </p:par>
                              <p:par>
                                <p:cTn id="160" presetID="6" presetClass="emph" presetSubtype="0" accel="100000" autoRev="1" fill="hold" nodeType="withEffect">
                                  <p:stCondLst>
                                    <p:cond delay="2000"/>
                                  </p:stCondLst>
                                  <p:childTnLst>
                                    <p:animScale>
                                      <p:cBhvr>
                                        <p:cTn id="161" dur="800" fill="hold"/>
                                        <p:tgtEl>
                                          <p:spTgt spid="132"/>
                                        </p:tgtEl>
                                      </p:cBhvr>
                                      <p:by x="0" y="0"/>
                                    </p:animScale>
                                  </p:childTnLst>
                                </p:cTn>
                              </p:par>
                              <p:par>
                                <p:cTn id="162" presetID="10" presetClass="entr" presetSubtype="0" fill="hold" nodeType="withEffect">
                                  <p:stCondLst>
                                    <p:cond delay="2800"/>
                                  </p:stCondLst>
                                  <p:childTnLst>
                                    <p:set>
                                      <p:cBhvr>
                                        <p:cTn id="163" dur="1" fill="hold">
                                          <p:stCondLst>
                                            <p:cond delay="0"/>
                                          </p:stCondLst>
                                        </p:cTn>
                                        <p:tgtEl>
                                          <p:spTgt spid="97"/>
                                        </p:tgtEl>
                                        <p:attrNameLst>
                                          <p:attrName>style.visibility</p:attrName>
                                        </p:attrNameLst>
                                      </p:cBhvr>
                                      <p:to>
                                        <p:strVal val="visible"/>
                                      </p:to>
                                    </p:set>
                                    <p:animEffect transition="in" filter="fade">
                                      <p:cBhvr>
                                        <p:cTn id="164" dur="800"/>
                                        <p:tgtEl>
                                          <p:spTgt spid="97"/>
                                        </p:tgtEl>
                                      </p:cBhvr>
                                    </p:animEffect>
                                  </p:childTnLst>
                                </p:cTn>
                              </p:par>
                              <p:par>
                                <p:cTn id="165" presetID="10" presetClass="entr" presetSubtype="0" fill="hold" nodeType="withEffect">
                                  <p:stCondLst>
                                    <p:cond delay="2800"/>
                                  </p:stCondLst>
                                  <p:childTnLst>
                                    <p:set>
                                      <p:cBhvr>
                                        <p:cTn id="166" dur="1" fill="hold">
                                          <p:stCondLst>
                                            <p:cond delay="0"/>
                                          </p:stCondLst>
                                        </p:cTn>
                                        <p:tgtEl>
                                          <p:spTgt spid="96"/>
                                        </p:tgtEl>
                                        <p:attrNameLst>
                                          <p:attrName>style.visibility</p:attrName>
                                        </p:attrNameLst>
                                      </p:cBhvr>
                                      <p:to>
                                        <p:strVal val="visible"/>
                                      </p:to>
                                    </p:set>
                                    <p:animEffect transition="in" filter="fade">
                                      <p:cBhvr>
                                        <p:cTn id="167" dur="800"/>
                                        <p:tgtEl>
                                          <p:spTgt spid="96"/>
                                        </p:tgtEl>
                                      </p:cBhvr>
                                    </p:animEffect>
                                  </p:childTnLst>
                                </p:cTn>
                              </p:par>
                              <p:par>
                                <p:cTn id="168" presetID="63" presetClass="path" presetSubtype="0" accel="50000" decel="50000" fill="hold" grpId="0" nodeType="withEffect">
                                  <p:stCondLst>
                                    <p:cond delay="3300"/>
                                  </p:stCondLst>
                                  <p:childTnLst>
                                    <p:animMotion origin="layout" path="M 2.64488E-6 4.37131E-6 L 0.06242 4.37131E-6 " pathEditMode="relative" rAng="0" ptsTypes="AA">
                                      <p:cBhvr>
                                        <p:cTn id="169" dur="800" fill="hold"/>
                                        <p:tgtEl>
                                          <p:spTgt spid="65"/>
                                        </p:tgtEl>
                                        <p:attrNameLst>
                                          <p:attrName>ppt_x</p:attrName>
                                          <p:attrName>ppt_y</p:attrName>
                                        </p:attrNameLst>
                                      </p:cBhvr>
                                      <p:rCtr x="3115" y="0"/>
                                    </p:animMotion>
                                  </p:childTnLst>
                                </p:cTn>
                              </p:par>
                              <p:par>
                                <p:cTn id="170" presetID="1" presetClass="entr" presetSubtype="0" fill="hold" nodeType="withEffect">
                                  <p:stCondLst>
                                    <p:cond delay="2500"/>
                                  </p:stCondLst>
                                  <p:childTnLst>
                                    <p:set>
                                      <p:cBhvr>
                                        <p:cTn id="171" dur="1" fill="hold">
                                          <p:stCondLst>
                                            <p:cond delay="799"/>
                                          </p:stCondLst>
                                        </p:cTn>
                                        <p:tgtEl>
                                          <p:spTgt spid="145"/>
                                        </p:tgtEl>
                                        <p:attrNameLst>
                                          <p:attrName>style.visibility</p:attrName>
                                        </p:attrNameLst>
                                      </p:cBhvr>
                                      <p:to>
                                        <p:strVal val="visible"/>
                                      </p:to>
                                    </p:set>
                                  </p:childTnLst>
                                </p:cTn>
                              </p:par>
                              <p:par>
                                <p:cTn id="172" presetID="6" presetClass="emph" presetSubtype="0" accel="100000" autoRev="1" fill="hold" nodeType="withEffect">
                                  <p:stCondLst>
                                    <p:cond delay="2500"/>
                                  </p:stCondLst>
                                  <p:childTnLst>
                                    <p:animScale>
                                      <p:cBhvr>
                                        <p:cTn id="173" dur="800" fill="hold"/>
                                        <p:tgtEl>
                                          <p:spTgt spid="145"/>
                                        </p:tgtEl>
                                      </p:cBhvr>
                                      <p:by x="0" y="0"/>
                                    </p:animScale>
                                  </p:childTnLst>
                                </p:cTn>
                              </p:par>
                              <p:par>
                                <p:cTn id="174" presetID="10" presetClass="entr" presetSubtype="0" fill="hold" nodeType="withEffect">
                                  <p:stCondLst>
                                    <p:cond delay="3300"/>
                                  </p:stCondLst>
                                  <p:childTnLst>
                                    <p:set>
                                      <p:cBhvr>
                                        <p:cTn id="175" dur="1" fill="hold">
                                          <p:stCondLst>
                                            <p:cond delay="0"/>
                                          </p:stCondLst>
                                        </p:cTn>
                                        <p:tgtEl>
                                          <p:spTgt spid="98"/>
                                        </p:tgtEl>
                                        <p:attrNameLst>
                                          <p:attrName>style.visibility</p:attrName>
                                        </p:attrNameLst>
                                      </p:cBhvr>
                                      <p:to>
                                        <p:strVal val="visible"/>
                                      </p:to>
                                    </p:set>
                                    <p:animEffect transition="in" filter="fade">
                                      <p:cBhvr>
                                        <p:cTn id="176" dur="800"/>
                                        <p:tgtEl>
                                          <p:spTgt spid="98"/>
                                        </p:tgtEl>
                                      </p:cBhvr>
                                    </p:animEffect>
                                  </p:childTnLst>
                                </p:cTn>
                              </p:par>
                              <p:par>
                                <p:cTn id="177" presetID="63" presetClass="path" presetSubtype="0" accel="50000" decel="50000" fill="hold" grpId="0" nodeType="withEffect">
                                  <p:stCondLst>
                                    <p:cond delay="3800"/>
                                  </p:stCondLst>
                                  <p:childTnLst>
                                    <p:animMotion origin="layout" path="M 4.59535E-7 -2.75987E-6 L 0.10186 -2.75987E-6 " pathEditMode="relative" rAng="0" ptsTypes="AA">
                                      <p:cBhvr>
                                        <p:cTn id="178" dur="800" fill="hold"/>
                                        <p:tgtEl>
                                          <p:spTgt spid="64"/>
                                        </p:tgtEl>
                                        <p:attrNameLst>
                                          <p:attrName>ppt_x</p:attrName>
                                          <p:attrName>ppt_y</p:attrName>
                                        </p:attrNameLst>
                                      </p:cBhvr>
                                      <p:rCtr x="5093" y="0"/>
                                    </p:animMotion>
                                  </p:childTnLst>
                                </p:cTn>
                              </p:par>
                              <p:par>
                                <p:cTn id="179" presetID="1" presetClass="entr" presetSubtype="0" fill="hold" grpId="0" nodeType="withEffect">
                                  <p:stCondLst>
                                    <p:cond delay="3000"/>
                                  </p:stCondLst>
                                  <p:childTnLst>
                                    <p:set>
                                      <p:cBhvr>
                                        <p:cTn id="180" dur="1" fill="hold">
                                          <p:stCondLst>
                                            <p:cond delay="799"/>
                                          </p:stCondLst>
                                        </p:cTn>
                                        <p:tgtEl>
                                          <p:spTgt spid="126"/>
                                        </p:tgtEl>
                                        <p:attrNameLst>
                                          <p:attrName>style.visibility</p:attrName>
                                        </p:attrNameLst>
                                      </p:cBhvr>
                                      <p:to>
                                        <p:strVal val="visible"/>
                                      </p:to>
                                    </p:set>
                                  </p:childTnLst>
                                </p:cTn>
                              </p:par>
                              <p:par>
                                <p:cTn id="181" presetID="6" presetClass="emph" presetSubtype="0" accel="100000" autoRev="1" fill="hold" grpId="1" nodeType="withEffect">
                                  <p:stCondLst>
                                    <p:cond delay="3000"/>
                                  </p:stCondLst>
                                  <p:childTnLst>
                                    <p:animScale>
                                      <p:cBhvr>
                                        <p:cTn id="182" dur="800" fill="hold"/>
                                        <p:tgtEl>
                                          <p:spTgt spid="126"/>
                                        </p:tgtEl>
                                      </p:cBhvr>
                                      <p:by x="0" y="0"/>
                                    </p:animScale>
                                  </p:childTnLst>
                                </p:cTn>
                              </p:par>
                              <p:par>
                                <p:cTn id="183" presetID="10" presetClass="entr" presetSubtype="0" fill="hold" nodeType="withEffect">
                                  <p:stCondLst>
                                    <p:cond delay="3800"/>
                                  </p:stCondLst>
                                  <p:childTnLst>
                                    <p:set>
                                      <p:cBhvr>
                                        <p:cTn id="184" dur="1" fill="hold">
                                          <p:stCondLst>
                                            <p:cond delay="0"/>
                                          </p:stCondLst>
                                        </p:cTn>
                                        <p:tgtEl>
                                          <p:spTgt spid="116"/>
                                        </p:tgtEl>
                                        <p:attrNameLst>
                                          <p:attrName>style.visibility</p:attrName>
                                        </p:attrNameLst>
                                      </p:cBhvr>
                                      <p:to>
                                        <p:strVal val="visible"/>
                                      </p:to>
                                    </p:set>
                                    <p:animEffect transition="in" filter="fade">
                                      <p:cBhvr>
                                        <p:cTn id="185" dur="800"/>
                                        <p:tgtEl>
                                          <p:spTgt spid="116"/>
                                        </p:tgtEl>
                                      </p:cBhvr>
                                    </p:animEffect>
                                  </p:childTnLst>
                                </p:cTn>
                              </p:par>
                              <p:par>
                                <p:cTn id="186" presetID="1" presetClass="entr" presetSubtype="0" fill="hold" grpId="0" nodeType="withEffect">
                                  <p:stCondLst>
                                    <p:cond delay="3500"/>
                                  </p:stCondLst>
                                  <p:childTnLst>
                                    <p:set>
                                      <p:cBhvr>
                                        <p:cTn id="187" dur="1" fill="hold">
                                          <p:stCondLst>
                                            <p:cond delay="799"/>
                                          </p:stCondLst>
                                        </p:cTn>
                                        <p:tgtEl>
                                          <p:spTgt spid="127"/>
                                        </p:tgtEl>
                                        <p:attrNameLst>
                                          <p:attrName>style.visibility</p:attrName>
                                        </p:attrNameLst>
                                      </p:cBhvr>
                                      <p:to>
                                        <p:strVal val="visible"/>
                                      </p:to>
                                    </p:set>
                                  </p:childTnLst>
                                </p:cTn>
                              </p:par>
                              <p:par>
                                <p:cTn id="188" presetID="6" presetClass="emph" presetSubtype="0" accel="100000" autoRev="1" fill="hold" grpId="1" nodeType="withEffect">
                                  <p:stCondLst>
                                    <p:cond delay="3500"/>
                                  </p:stCondLst>
                                  <p:childTnLst>
                                    <p:animScale>
                                      <p:cBhvr>
                                        <p:cTn id="189" dur="800" fill="hold"/>
                                        <p:tgtEl>
                                          <p:spTgt spid="127"/>
                                        </p:tgtEl>
                                      </p:cBhvr>
                                      <p:by x="0" y="0"/>
                                    </p:animScale>
                                  </p:childTnLst>
                                </p:cTn>
                              </p:par>
                              <p:par>
                                <p:cTn id="190" presetID="10" presetClass="entr" presetSubtype="0" fill="hold" nodeType="withEffect">
                                  <p:stCondLst>
                                    <p:cond delay="4300"/>
                                  </p:stCondLst>
                                  <p:childTnLst>
                                    <p:set>
                                      <p:cBhvr>
                                        <p:cTn id="191" dur="1" fill="hold">
                                          <p:stCondLst>
                                            <p:cond delay="0"/>
                                          </p:stCondLst>
                                        </p:cTn>
                                        <p:tgtEl>
                                          <p:spTgt spid="117"/>
                                        </p:tgtEl>
                                        <p:attrNameLst>
                                          <p:attrName>style.visibility</p:attrName>
                                        </p:attrNameLst>
                                      </p:cBhvr>
                                      <p:to>
                                        <p:strVal val="visible"/>
                                      </p:to>
                                    </p:set>
                                    <p:animEffect transition="in" filter="fade">
                                      <p:cBhvr>
                                        <p:cTn id="192" dur="800"/>
                                        <p:tgtEl>
                                          <p:spTgt spid="117"/>
                                        </p:tgtEl>
                                      </p:cBhvr>
                                    </p:animEffect>
                                  </p:childTnLst>
                                </p:cTn>
                              </p:par>
                              <p:par>
                                <p:cTn id="193" presetID="1" presetClass="entr" presetSubtype="0" fill="hold" nodeType="withEffect">
                                  <p:stCondLst>
                                    <p:cond delay="4000"/>
                                  </p:stCondLst>
                                  <p:childTnLst>
                                    <p:set>
                                      <p:cBhvr>
                                        <p:cTn id="194" dur="1" fill="hold">
                                          <p:stCondLst>
                                            <p:cond delay="799"/>
                                          </p:stCondLst>
                                        </p:cTn>
                                        <p:tgtEl>
                                          <p:spTgt spid="178"/>
                                        </p:tgtEl>
                                        <p:attrNameLst>
                                          <p:attrName>style.visibility</p:attrName>
                                        </p:attrNameLst>
                                      </p:cBhvr>
                                      <p:to>
                                        <p:strVal val="visible"/>
                                      </p:to>
                                    </p:set>
                                  </p:childTnLst>
                                </p:cTn>
                              </p:par>
                              <p:par>
                                <p:cTn id="195" presetID="6" presetClass="emph" presetSubtype="0" accel="100000" autoRev="1" fill="hold" nodeType="withEffect">
                                  <p:stCondLst>
                                    <p:cond delay="4000"/>
                                  </p:stCondLst>
                                  <p:childTnLst>
                                    <p:animScale>
                                      <p:cBhvr>
                                        <p:cTn id="196" dur="800" fill="hold"/>
                                        <p:tgtEl>
                                          <p:spTgt spid="178"/>
                                        </p:tgtEl>
                                      </p:cBhvr>
                                      <p:by x="0" y="0"/>
                                    </p:animScale>
                                  </p:childTnLst>
                                </p:cTn>
                              </p:par>
                              <p:par>
                                <p:cTn id="197" presetID="10" presetClass="entr" presetSubtype="0" fill="hold" nodeType="withEffect">
                                  <p:stCondLst>
                                    <p:cond delay="4800"/>
                                  </p:stCondLst>
                                  <p:childTnLst>
                                    <p:set>
                                      <p:cBhvr>
                                        <p:cTn id="198" dur="1" fill="hold">
                                          <p:stCondLst>
                                            <p:cond delay="0"/>
                                          </p:stCondLst>
                                        </p:cTn>
                                        <p:tgtEl>
                                          <p:spTgt spid="99"/>
                                        </p:tgtEl>
                                        <p:attrNameLst>
                                          <p:attrName>style.visibility</p:attrName>
                                        </p:attrNameLst>
                                      </p:cBhvr>
                                      <p:to>
                                        <p:strVal val="visible"/>
                                      </p:to>
                                    </p:set>
                                    <p:animEffect transition="in" filter="fade">
                                      <p:cBhvr>
                                        <p:cTn id="199" dur="800"/>
                                        <p:tgtEl>
                                          <p:spTgt spid="99"/>
                                        </p:tgtEl>
                                      </p:cBhvr>
                                    </p:animEffect>
                                  </p:childTnLst>
                                </p:cTn>
                              </p:par>
                              <p:par>
                                <p:cTn id="200" presetID="10" presetClass="entr" presetSubtype="0" fill="hold" nodeType="withEffect">
                                  <p:stCondLst>
                                    <p:cond delay="4800"/>
                                  </p:stCondLst>
                                  <p:childTnLst>
                                    <p:set>
                                      <p:cBhvr>
                                        <p:cTn id="201" dur="1" fill="hold">
                                          <p:stCondLst>
                                            <p:cond delay="0"/>
                                          </p:stCondLst>
                                        </p:cTn>
                                        <p:tgtEl>
                                          <p:spTgt spid="100"/>
                                        </p:tgtEl>
                                        <p:attrNameLst>
                                          <p:attrName>style.visibility</p:attrName>
                                        </p:attrNameLst>
                                      </p:cBhvr>
                                      <p:to>
                                        <p:strVal val="visible"/>
                                      </p:to>
                                    </p:set>
                                    <p:animEffect transition="in" filter="fade">
                                      <p:cBhvr>
                                        <p:cTn id="202" dur="800"/>
                                        <p:tgtEl>
                                          <p:spTgt spid="100"/>
                                        </p:tgtEl>
                                      </p:cBhvr>
                                    </p:animEffect>
                                  </p:childTnLst>
                                </p:cTn>
                              </p:par>
                              <p:par>
                                <p:cTn id="203" presetID="63" presetClass="path" presetSubtype="0" accel="50000" decel="50000" fill="hold" grpId="0" nodeType="withEffect">
                                  <p:stCondLst>
                                    <p:cond delay="5300"/>
                                  </p:stCondLst>
                                  <p:childTnLst>
                                    <p:animMotion origin="layout" path="M 4.57493E-6 -2.74626E-6 L 0.06139 -2.74626E-6 " pathEditMode="relative" rAng="0" ptsTypes="AA">
                                      <p:cBhvr>
                                        <p:cTn id="204" dur="800" fill="hold"/>
                                        <p:tgtEl>
                                          <p:spTgt spid="70"/>
                                        </p:tgtEl>
                                        <p:attrNameLst>
                                          <p:attrName>ppt_x</p:attrName>
                                          <p:attrName>ppt_y</p:attrName>
                                        </p:attrNameLst>
                                      </p:cBhvr>
                                      <p:rCtr x="3064" y="0"/>
                                    </p:animMotion>
                                  </p:childTnLst>
                                </p:cTn>
                              </p:par>
                              <p:par>
                                <p:cTn id="205" presetID="1" presetClass="entr" presetSubtype="0" fill="hold" nodeType="withEffect">
                                  <p:stCondLst>
                                    <p:cond delay="4500"/>
                                  </p:stCondLst>
                                  <p:childTnLst>
                                    <p:set>
                                      <p:cBhvr>
                                        <p:cTn id="206" dur="1" fill="hold">
                                          <p:stCondLst>
                                            <p:cond delay="799"/>
                                          </p:stCondLst>
                                        </p:cTn>
                                        <p:tgtEl>
                                          <p:spTgt spid="181"/>
                                        </p:tgtEl>
                                        <p:attrNameLst>
                                          <p:attrName>style.visibility</p:attrName>
                                        </p:attrNameLst>
                                      </p:cBhvr>
                                      <p:to>
                                        <p:strVal val="visible"/>
                                      </p:to>
                                    </p:set>
                                  </p:childTnLst>
                                </p:cTn>
                              </p:par>
                              <p:par>
                                <p:cTn id="207" presetID="6" presetClass="emph" presetSubtype="0" accel="100000" autoRev="1" fill="hold" nodeType="withEffect">
                                  <p:stCondLst>
                                    <p:cond delay="4500"/>
                                  </p:stCondLst>
                                  <p:childTnLst>
                                    <p:animScale>
                                      <p:cBhvr>
                                        <p:cTn id="208" dur="800" fill="hold"/>
                                        <p:tgtEl>
                                          <p:spTgt spid="181"/>
                                        </p:tgtEl>
                                      </p:cBhvr>
                                      <p:by x="0" y="0"/>
                                    </p:animScale>
                                  </p:childTnLst>
                                </p:cTn>
                              </p:par>
                              <p:par>
                                <p:cTn id="209" presetID="10" presetClass="entr" presetSubtype="0" fill="hold" nodeType="withEffect">
                                  <p:stCondLst>
                                    <p:cond delay="530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800"/>
                                        <p:tgtEl>
                                          <p:spTgt spid="101"/>
                                        </p:tgtEl>
                                      </p:cBhvr>
                                    </p:animEffect>
                                  </p:childTnLst>
                                </p:cTn>
                              </p:par>
                              <p:par>
                                <p:cTn id="212" presetID="10" presetClass="entr" presetSubtype="0" fill="hold" nodeType="withEffect">
                                  <p:stCondLst>
                                    <p:cond delay="5300"/>
                                  </p:stCondLst>
                                  <p:childTnLst>
                                    <p:set>
                                      <p:cBhvr>
                                        <p:cTn id="213" dur="1" fill="hold">
                                          <p:stCondLst>
                                            <p:cond delay="0"/>
                                          </p:stCondLst>
                                        </p:cTn>
                                        <p:tgtEl>
                                          <p:spTgt spid="102"/>
                                        </p:tgtEl>
                                        <p:attrNameLst>
                                          <p:attrName>style.visibility</p:attrName>
                                        </p:attrNameLst>
                                      </p:cBhvr>
                                      <p:to>
                                        <p:strVal val="visible"/>
                                      </p:to>
                                    </p:set>
                                    <p:animEffect transition="in" filter="fade">
                                      <p:cBhvr>
                                        <p:cTn id="214" dur="800"/>
                                        <p:tgtEl>
                                          <p:spTgt spid="102"/>
                                        </p:tgtEl>
                                      </p:cBhvr>
                                    </p:animEffect>
                                  </p:childTnLst>
                                </p:cTn>
                              </p:par>
                              <p:par>
                                <p:cTn id="215" presetID="35" presetClass="path" presetSubtype="0" accel="50000" decel="50000" fill="hold" grpId="0" nodeType="withEffect">
                                  <p:stCondLst>
                                    <p:cond delay="5800"/>
                                  </p:stCondLst>
                                  <p:childTnLst>
                                    <p:animMotion origin="layout" path="M -2.86699E-6 -1.92465E-6 L -0.08961 -1.92465E-6 " pathEditMode="relative" rAng="0" ptsTypes="AA">
                                      <p:cBhvr>
                                        <p:cTn id="216" dur="800" fill="hold"/>
                                        <p:tgtEl>
                                          <p:spTgt spid="71"/>
                                        </p:tgtEl>
                                        <p:attrNameLst>
                                          <p:attrName>ppt_x</p:attrName>
                                          <p:attrName>ppt_y</p:attrName>
                                        </p:attrNameLst>
                                      </p:cBhvr>
                                      <p:rCtr x="-4480" y="0"/>
                                    </p:animMotion>
                                  </p:childTnLst>
                                </p:cTn>
                              </p:par>
                              <p:par>
                                <p:cTn id="217" presetID="1" presetClass="entr" presetSubtype="0" fill="hold" grpId="0" nodeType="withEffect">
                                  <p:stCondLst>
                                    <p:cond delay="5000"/>
                                  </p:stCondLst>
                                  <p:childTnLst>
                                    <p:set>
                                      <p:cBhvr>
                                        <p:cTn id="218" dur="1" fill="hold">
                                          <p:stCondLst>
                                            <p:cond delay="799"/>
                                          </p:stCondLst>
                                        </p:cTn>
                                        <p:tgtEl>
                                          <p:spTgt spid="124"/>
                                        </p:tgtEl>
                                        <p:attrNameLst>
                                          <p:attrName>style.visibility</p:attrName>
                                        </p:attrNameLst>
                                      </p:cBhvr>
                                      <p:to>
                                        <p:strVal val="visible"/>
                                      </p:to>
                                    </p:set>
                                  </p:childTnLst>
                                </p:cTn>
                              </p:par>
                              <p:par>
                                <p:cTn id="219" presetID="6" presetClass="emph" presetSubtype="0" accel="100000" autoRev="1" fill="hold" grpId="1" nodeType="withEffect">
                                  <p:stCondLst>
                                    <p:cond delay="5000"/>
                                  </p:stCondLst>
                                  <p:childTnLst>
                                    <p:animScale>
                                      <p:cBhvr>
                                        <p:cTn id="220" dur="800" fill="hold"/>
                                        <p:tgtEl>
                                          <p:spTgt spid="124"/>
                                        </p:tgtEl>
                                      </p:cBhvr>
                                      <p:by x="0" y="0"/>
                                    </p:animScale>
                                  </p:childTnLst>
                                </p:cTn>
                              </p:par>
                              <p:par>
                                <p:cTn id="221" presetID="10" presetClass="entr" presetSubtype="0" fill="hold" nodeType="withEffect">
                                  <p:stCondLst>
                                    <p:cond delay="5800"/>
                                  </p:stCondLst>
                                  <p:childTnLst>
                                    <p:set>
                                      <p:cBhvr>
                                        <p:cTn id="222" dur="1" fill="hold">
                                          <p:stCondLst>
                                            <p:cond delay="0"/>
                                          </p:stCondLst>
                                        </p:cTn>
                                        <p:tgtEl>
                                          <p:spTgt spid="118"/>
                                        </p:tgtEl>
                                        <p:attrNameLst>
                                          <p:attrName>style.visibility</p:attrName>
                                        </p:attrNameLst>
                                      </p:cBhvr>
                                      <p:to>
                                        <p:strVal val="visible"/>
                                      </p:to>
                                    </p:set>
                                    <p:animEffect transition="in" filter="fade">
                                      <p:cBhvr>
                                        <p:cTn id="223" dur="800"/>
                                        <p:tgtEl>
                                          <p:spTgt spid="118"/>
                                        </p:tgtEl>
                                      </p:cBhvr>
                                    </p:animEffect>
                                  </p:childTnLst>
                                </p:cTn>
                              </p:par>
                              <p:par>
                                <p:cTn id="224" presetID="1" presetClass="entr" presetSubtype="0" fill="hold" grpId="0" nodeType="withEffect">
                                  <p:stCondLst>
                                    <p:cond delay="5500"/>
                                  </p:stCondLst>
                                  <p:childTnLst>
                                    <p:set>
                                      <p:cBhvr>
                                        <p:cTn id="225" dur="1" fill="hold">
                                          <p:stCondLst>
                                            <p:cond delay="799"/>
                                          </p:stCondLst>
                                        </p:cTn>
                                        <p:tgtEl>
                                          <p:spTgt spid="125"/>
                                        </p:tgtEl>
                                        <p:attrNameLst>
                                          <p:attrName>style.visibility</p:attrName>
                                        </p:attrNameLst>
                                      </p:cBhvr>
                                      <p:to>
                                        <p:strVal val="visible"/>
                                      </p:to>
                                    </p:set>
                                  </p:childTnLst>
                                </p:cTn>
                              </p:par>
                              <p:par>
                                <p:cTn id="226" presetID="6" presetClass="emph" presetSubtype="0" accel="100000" autoRev="1" fill="hold" grpId="1" nodeType="withEffect">
                                  <p:stCondLst>
                                    <p:cond delay="5500"/>
                                  </p:stCondLst>
                                  <p:childTnLst>
                                    <p:animScale>
                                      <p:cBhvr>
                                        <p:cTn id="227" dur="800" fill="hold"/>
                                        <p:tgtEl>
                                          <p:spTgt spid="125"/>
                                        </p:tgtEl>
                                      </p:cBhvr>
                                      <p:by x="0" y="0"/>
                                    </p:animScale>
                                  </p:childTnLst>
                                </p:cTn>
                              </p:par>
                              <p:par>
                                <p:cTn id="228" presetID="10" presetClass="entr" presetSubtype="0" fill="hold" nodeType="withEffect">
                                  <p:stCondLst>
                                    <p:cond delay="6300"/>
                                  </p:stCondLst>
                                  <p:childTnLst>
                                    <p:set>
                                      <p:cBhvr>
                                        <p:cTn id="229" dur="1" fill="hold">
                                          <p:stCondLst>
                                            <p:cond delay="0"/>
                                          </p:stCondLst>
                                        </p:cTn>
                                        <p:tgtEl>
                                          <p:spTgt spid="119"/>
                                        </p:tgtEl>
                                        <p:attrNameLst>
                                          <p:attrName>style.visibility</p:attrName>
                                        </p:attrNameLst>
                                      </p:cBhvr>
                                      <p:to>
                                        <p:strVal val="visible"/>
                                      </p:to>
                                    </p:set>
                                    <p:animEffect transition="in" filter="fade">
                                      <p:cBhvr>
                                        <p:cTn id="230" dur="800"/>
                                        <p:tgtEl>
                                          <p:spTgt spid="119"/>
                                        </p:tgtEl>
                                      </p:cBhvr>
                                    </p:animEffect>
                                  </p:childTnLst>
                                </p:cTn>
                              </p:par>
                              <p:par>
                                <p:cTn id="231" presetID="1" presetClass="entr" presetSubtype="0" fill="hold" nodeType="withEffect">
                                  <p:stCondLst>
                                    <p:cond delay="6000"/>
                                  </p:stCondLst>
                                  <p:childTnLst>
                                    <p:set>
                                      <p:cBhvr>
                                        <p:cTn id="232" dur="1" fill="hold">
                                          <p:stCondLst>
                                            <p:cond delay="799"/>
                                          </p:stCondLst>
                                        </p:cTn>
                                        <p:tgtEl>
                                          <p:spTgt spid="191"/>
                                        </p:tgtEl>
                                        <p:attrNameLst>
                                          <p:attrName>style.visibility</p:attrName>
                                        </p:attrNameLst>
                                      </p:cBhvr>
                                      <p:to>
                                        <p:strVal val="visible"/>
                                      </p:to>
                                    </p:set>
                                  </p:childTnLst>
                                </p:cTn>
                              </p:par>
                              <p:par>
                                <p:cTn id="233" presetID="6" presetClass="emph" presetSubtype="0" accel="100000" autoRev="1" fill="hold" nodeType="withEffect">
                                  <p:stCondLst>
                                    <p:cond delay="6000"/>
                                  </p:stCondLst>
                                  <p:childTnLst>
                                    <p:animScale>
                                      <p:cBhvr>
                                        <p:cTn id="234" dur="800" fill="hold"/>
                                        <p:tgtEl>
                                          <p:spTgt spid="191"/>
                                        </p:tgtEl>
                                      </p:cBhvr>
                                      <p:by x="0" y="0"/>
                                    </p:animScale>
                                  </p:childTnLst>
                                </p:cTn>
                              </p:par>
                              <p:par>
                                <p:cTn id="235" presetID="10" presetClass="entr" presetSubtype="0" fill="hold" nodeType="withEffect">
                                  <p:stCondLst>
                                    <p:cond delay="6800"/>
                                  </p:stCondLst>
                                  <p:childTnLst>
                                    <p:set>
                                      <p:cBhvr>
                                        <p:cTn id="236" dur="1" fill="hold">
                                          <p:stCondLst>
                                            <p:cond delay="0"/>
                                          </p:stCondLst>
                                        </p:cTn>
                                        <p:tgtEl>
                                          <p:spTgt spid="103"/>
                                        </p:tgtEl>
                                        <p:attrNameLst>
                                          <p:attrName>style.visibility</p:attrName>
                                        </p:attrNameLst>
                                      </p:cBhvr>
                                      <p:to>
                                        <p:strVal val="visible"/>
                                      </p:to>
                                    </p:set>
                                    <p:animEffect transition="in" filter="fade">
                                      <p:cBhvr>
                                        <p:cTn id="237" dur="800"/>
                                        <p:tgtEl>
                                          <p:spTgt spid="103"/>
                                        </p:tgtEl>
                                      </p:cBhvr>
                                    </p:animEffect>
                                  </p:childTnLst>
                                </p:cTn>
                              </p:par>
                              <p:par>
                                <p:cTn id="238" presetID="10" presetClass="entr" presetSubtype="0" fill="hold" nodeType="withEffect">
                                  <p:stCondLst>
                                    <p:cond delay="6800"/>
                                  </p:stCondLst>
                                  <p:childTnLst>
                                    <p:set>
                                      <p:cBhvr>
                                        <p:cTn id="239" dur="1" fill="hold">
                                          <p:stCondLst>
                                            <p:cond delay="0"/>
                                          </p:stCondLst>
                                        </p:cTn>
                                        <p:tgtEl>
                                          <p:spTgt spid="104"/>
                                        </p:tgtEl>
                                        <p:attrNameLst>
                                          <p:attrName>style.visibility</p:attrName>
                                        </p:attrNameLst>
                                      </p:cBhvr>
                                      <p:to>
                                        <p:strVal val="visible"/>
                                      </p:to>
                                    </p:set>
                                    <p:animEffect transition="in" filter="fade">
                                      <p:cBhvr>
                                        <p:cTn id="240" dur="800"/>
                                        <p:tgtEl>
                                          <p:spTgt spid="104"/>
                                        </p:tgtEl>
                                      </p:cBhvr>
                                    </p:animEffect>
                                  </p:childTnLst>
                                </p:cTn>
                              </p:par>
                              <p:par>
                                <p:cTn id="241" presetID="35" presetClass="path" presetSubtype="0" accel="50000" decel="50000" fill="hold" grpId="0" nodeType="withEffect">
                                  <p:stCondLst>
                                    <p:cond delay="7300"/>
                                  </p:stCondLst>
                                  <p:childTnLst>
                                    <p:animMotion origin="layout" path="M -1.05438E-6 -6.35497E-8 L -0.09395 -6.35497E-8 " pathEditMode="relative" rAng="0" ptsTypes="AA">
                                      <p:cBhvr>
                                        <p:cTn id="242" dur="800" fill="hold"/>
                                        <p:tgtEl>
                                          <p:spTgt spid="74"/>
                                        </p:tgtEl>
                                        <p:attrNameLst>
                                          <p:attrName>ppt_x</p:attrName>
                                          <p:attrName>ppt_y</p:attrName>
                                        </p:attrNameLst>
                                      </p:cBhvr>
                                      <p:rCtr x="-4697" y="0"/>
                                    </p:animMotion>
                                  </p:childTnLst>
                                </p:cTn>
                              </p:par>
                              <p:par>
                                <p:cTn id="243" presetID="1" presetClass="entr" presetSubtype="0" fill="hold" grpId="0" nodeType="withEffect">
                                  <p:stCondLst>
                                    <p:cond delay="6500"/>
                                  </p:stCondLst>
                                  <p:childTnLst>
                                    <p:set>
                                      <p:cBhvr>
                                        <p:cTn id="244" dur="1" fill="hold">
                                          <p:stCondLst>
                                            <p:cond delay="799"/>
                                          </p:stCondLst>
                                        </p:cTn>
                                        <p:tgtEl>
                                          <p:spTgt spid="131"/>
                                        </p:tgtEl>
                                        <p:attrNameLst>
                                          <p:attrName>style.visibility</p:attrName>
                                        </p:attrNameLst>
                                      </p:cBhvr>
                                      <p:to>
                                        <p:strVal val="visible"/>
                                      </p:to>
                                    </p:set>
                                  </p:childTnLst>
                                </p:cTn>
                              </p:par>
                              <p:par>
                                <p:cTn id="245" presetID="6" presetClass="emph" presetSubtype="0" accel="100000" autoRev="1" fill="hold" grpId="1" nodeType="withEffect">
                                  <p:stCondLst>
                                    <p:cond delay="6500"/>
                                  </p:stCondLst>
                                  <p:childTnLst>
                                    <p:animScale>
                                      <p:cBhvr>
                                        <p:cTn id="246" dur="800" fill="hold"/>
                                        <p:tgtEl>
                                          <p:spTgt spid="131"/>
                                        </p:tgtEl>
                                      </p:cBhvr>
                                      <p:by x="0" y="0"/>
                                    </p:animScale>
                                  </p:childTnLst>
                                </p:cTn>
                              </p:par>
                              <p:par>
                                <p:cTn id="247" presetID="10" presetClass="entr" presetSubtype="0" fill="hold" nodeType="withEffect">
                                  <p:stCondLst>
                                    <p:cond delay="7300"/>
                                  </p:stCondLst>
                                  <p:childTnLst>
                                    <p:set>
                                      <p:cBhvr>
                                        <p:cTn id="248" dur="1" fill="hold">
                                          <p:stCondLst>
                                            <p:cond delay="0"/>
                                          </p:stCondLst>
                                        </p:cTn>
                                        <p:tgtEl>
                                          <p:spTgt spid="122"/>
                                        </p:tgtEl>
                                        <p:attrNameLst>
                                          <p:attrName>style.visibility</p:attrName>
                                        </p:attrNameLst>
                                      </p:cBhvr>
                                      <p:to>
                                        <p:strVal val="visible"/>
                                      </p:to>
                                    </p:set>
                                    <p:animEffect transition="in" filter="fade">
                                      <p:cBhvr>
                                        <p:cTn id="249" dur="800"/>
                                        <p:tgtEl>
                                          <p:spTgt spid="122"/>
                                        </p:tgtEl>
                                      </p:cBhvr>
                                    </p:animEffect>
                                  </p:childTnLst>
                                </p:cTn>
                              </p:par>
                              <p:par>
                                <p:cTn id="250" presetID="1" presetClass="entr" presetSubtype="0" fill="hold" nodeType="withEffect">
                                  <p:stCondLst>
                                    <p:cond delay="7000"/>
                                  </p:stCondLst>
                                  <p:childTnLst>
                                    <p:set>
                                      <p:cBhvr>
                                        <p:cTn id="251" dur="1" fill="hold">
                                          <p:stCondLst>
                                            <p:cond delay="799"/>
                                          </p:stCondLst>
                                        </p:cTn>
                                        <p:tgtEl>
                                          <p:spTgt spid="198"/>
                                        </p:tgtEl>
                                        <p:attrNameLst>
                                          <p:attrName>style.visibility</p:attrName>
                                        </p:attrNameLst>
                                      </p:cBhvr>
                                      <p:to>
                                        <p:strVal val="visible"/>
                                      </p:to>
                                    </p:set>
                                  </p:childTnLst>
                                </p:cTn>
                              </p:par>
                              <p:par>
                                <p:cTn id="252" presetID="6" presetClass="emph" presetSubtype="0" accel="100000" autoRev="1" fill="hold" nodeType="withEffect">
                                  <p:stCondLst>
                                    <p:cond delay="7000"/>
                                  </p:stCondLst>
                                  <p:childTnLst>
                                    <p:animScale>
                                      <p:cBhvr>
                                        <p:cTn id="253" dur="800" fill="hold"/>
                                        <p:tgtEl>
                                          <p:spTgt spid="198"/>
                                        </p:tgtEl>
                                      </p:cBhvr>
                                      <p:by x="0" y="0"/>
                                    </p:animScale>
                                  </p:childTnLst>
                                </p:cTn>
                              </p:par>
                              <p:par>
                                <p:cTn id="254" presetID="10" presetClass="entr" presetSubtype="0" fill="hold" nodeType="withEffect">
                                  <p:stCondLst>
                                    <p:cond delay="7800"/>
                                  </p:stCondLst>
                                  <p:childTnLst>
                                    <p:set>
                                      <p:cBhvr>
                                        <p:cTn id="255" dur="1" fill="hold">
                                          <p:stCondLst>
                                            <p:cond delay="0"/>
                                          </p:stCondLst>
                                        </p:cTn>
                                        <p:tgtEl>
                                          <p:spTgt spid="105"/>
                                        </p:tgtEl>
                                        <p:attrNameLst>
                                          <p:attrName>style.visibility</p:attrName>
                                        </p:attrNameLst>
                                      </p:cBhvr>
                                      <p:to>
                                        <p:strVal val="visible"/>
                                      </p:to>
                                    </p:set>
                                    <p:animEffect transition="in" filter="fade">
                                      <p:cBhvr>
                                        <p:cTn id="256" dur="800"/>
                                        <p:tgtEl>
                                          <p:spTgt spid="105"/>
                                        </p:tgtEl>
                                      </p:cBhvr>
                                    </p:animEffect>
                                  </p:childTnLst>
                                </p:cTn>
                              </p:par>
                              <p:par>
                                <p:cTn id="257" presetID="10" presetClass="entr" presetSubtype="0" fill="hold" nodeType="withEffect">
                                  <p:stCondLst>
                                    <p:cond delay="7800"/>
                                  </p:stCondLst>
                                  <p:childTnLst>
                                    <p:set>
                                      <p:cBhvr>
                                        <p:cTn id="258" dur="1" fill="hold">
                                          <p:stCondLst>
                                            <p:cond delay="0"/>
                                          </p:stCondLst>
                                        </p:cTn>
                                        <p:tgtEl>
                                          <p:spTgt spid="106"/>
                                        </p:tgtEl>
                                        <p:attrNameLst>
                                          <p:attrName>style.visibility</p:attrName>
                                        </p:attrNameLst>
                                      </p:cBhvr>
                                      <p:to>
                                        <p:strVal val="visible"/>
                                      </p:to>
                                    </p:set>
                                    <p:animEffect transition="in" filter="fade">
                                      <p:cBhvr>
                                        <p:cTn id="259" dur="800"/>
                                        <p:tgtEl>
                                          <p:spTgt spid="106"/>
                                        </p:tgtEl>
                                      </p:cBhvr>
                                    </p:animEffect>
                                  </p:childTnLst>
                                </p:cTn>
                              </p:par>
                              <p:par>
                                <p:cTn id="260" presetID="35" presetClass="path" presetSubtype="0" accel="50000" decel="50000" fill="hold" grpId="0" nodeType="withEffect">
                                  <p:stCondLst>
                                    <p:cond delay="8300"/>
                                  </p:stCondLst>
                                  <p:childTnLst>
                                    <p:animMotion origin="layout" path="M 1.33776E-6 -3.78121E-6 L -0.08489 -3.78121E-6 " pathEditMode="relative" rAng="0" ptsTypes="AA">
                                      <p:cBhvr>
                                        <p:cTn id="261" dur="800" fill="hold"/>
                                        <p:tgtEl>
                                          <p:spTgt spid="72"/>
                                        </p:tgtEl>
                                        <p:attrNameLst>
                                          <p:attrName>ppt_x</p:attrName>
                                          <p:attrName>ppt_y</p:attrName>
                                        </p:attrNameLst>
                                      </p:cBhvr>
                                      <p:rCtr x="-4251" y="0"/>
                                    </p:animMotion>
                                  </p:childTnLst>
                                </p:cTn>
                              </p:par>
                              <p:par>
                                <p:cTn id="262" presetID="1" presetClass="entr" presetSubtype="0" fill="hold" nodeType="withEffect">
                                  <p:stCondLst>
                                    <p:cond delay="7500"/>
                                  </p:stCondLst>
                                  <p:childTnLst>
                                    <p:set>
                                      <p:cBhvr>
                                        <p:cTn id="263" dur="1" fill="hold">
                                          <p:stCondLst>
                                            <p:cond delay="799"/>
                                          </p:stCondLst>
                                        </p:cTn>
                                        <p:tgtEl>
                                          <p:spTgt spid="206"/>
                                        </p:tgtEl>
                                        <p:attrNameLst>
                                          <p:attrName>style.visibility</p:attrName>
                                        </p:attrNameLst>
                                      </p:cBhvr>
                                      <p:to>
                                        <p:strVal val="visible"/>
                                      </p:to>
                                    </p:set>
                                  </p:childTnLst>
                                </p:cTn>
                              </p:par>
                              <p:par>
                                <p:cTn id="264" presetID="6" presetClass="emph" presetSubtype="0" accel="100000" autoRev="1" fill="hold" nodeType="withEffect">
                                  <p:stCondLst>
                                    <p:cond delay="7500"/>
                                  </p:stCondLst>
                                  <p:childTnLst>
                                    <p:animScale>
                                      <p:cBhvr>
                                        <p:cTn id="265" dur="800" fill="hold"/>
                                        <p:tgtEl>
                                          <p:spTgt spid="206"/>
                                        </p:tgtEl>
                                      </p:cBhvr>
                                      <p:by x="0" y="0"/>
                                    </p:animScale>
                                  </p:childTnLst>
                                </p:cTn>
                              </p:par>
                              <p:par>
                                <p:cTn id="266" presetID="10" presetClass="entr" presetSubtype="0" fill="hold" nodeType="withEffect">
                                  <p:stCondLst>
                                    <p:cond delay="8300"/>
                                  </p:stCondLst>
                                  <p:childTnLst>
                                    <p:set>
                                      <p:cBhvr>
                                        <p:cTn id="267" dur="1" fill="hold">
                                          <p:stCondLst>
                                            <p:cond delay="0"/>
                                          </p:stCondLst>
                                        </p:cTn>
                                        <p:tgtEl>
                                          <p:spTgt spid="107"/>
                                        </p:tgtEl>
                                        <p:attrNameLst>
                                          <p:attrName>style.visibility</p:attrName>
                                        </p:attrNameLst>
                                      </p:cBhvr>
                                      <p:to>
                                        <p:strVal val="visible"/>
                                      </p:to>
                                    </p:set>
                                    <p:animEffect transition="in" filter="fade">
                                      <p:cBhvr>
                                        <p:cTn id="268" dur="800"/>
                                        <p:tgtEl>
                                          <p:spTgt spid="107"/>
                                        </p:tgtEl>
                                      </p:cBhvr>
                                    </p:animEffect>
                                  </p:childTnLst>
                                </p:cTn>
                              </p:par>
                              <p:par>
                                <p:cTn id="269" presetID="10" presetClass="entr" presetSubtype="0" fill="hold" nodeType="withEffect">
                                  <p:stCondLst>
                                    <p:cond delay="8300"/>
                                  </p:stCondLst>
                                  <p:childTnLst>
                                    <p:set>
                                      <p:cBhvr>
                                        <p:cTn id="270" dur="1" fill="hold">
                                          <p:stCondLst>
                                            <p:cond delay="0"/>
                                          </p:stCondLst>
                                        </p:cTn>
                                        <p:tgtEl>
                                          <p:spTgt spid="112"/>
                                        </p:tgtEl>
                                        <p:attrNameLst>
                                          <p:attrName>style.visibility</p:attrName>
                                        </p:attrNameLst>
                                      </p:cBhvr>
                                      <p:to>
                                        <p:strVal val="visible"/>
                                      </p:to>
                                    </p:set>
                                    <p:animEffect transition="in" filter="fade">
                                      <p:cBhvr>
                                        <p:cTn id="271" dur="800"/>
                                        <p:tgtEl>
                                          <p:spTgt spid="112"/>
                                        </p:tgtEl>
                                      </p:cBhvr>
                                    </p:animEffect>
                                  </p:childTnLst>
                                </p:cTn>
                              </p:par>
                              <p:par>
                                <p:cTn id="272" presetID="35" presetClass="path" presetSubtype="0" accel="50000" decel="50000" fill="hold" grpId="0" nodeType="withEffect">
                                  <p:stCondLst>
                                    <p:cond delay="8800"/>
                                  </p:stCondLst>
                                  <p:childTnLst>
                                    <p:animMotion origin="layout" path="M 0.00498 -1.6296E-6 L -0.09624 -1.6296E-6 " pathEditMode="relative" rAng="0" ptsTypes="AA">
                                      <p:cBhvr>
                                        <p:cTn id="273" dur="800" fill="hold"/>
                                        <p:tgtEl>
                                          <p:spTgt spid="73"/>
                                        </p:tgtEl>
                                        <p:attrNameLst>
                                          <p:attrName>ppt_x</p:attrName>
                                          <p:attrName>ppt_y</p:attrName>
                                        </p:attrNameLst>
                                      </p:cBhvr>
                                      <p:rCtr x="-5068" y="0"/>
                                    </p:animMotion>
                                  </p:childTnLst>
                                </p:cTn>
                              </p:par>
                              <p:par>
                                <p:cTn id="274" presetID="1" presetClass="entr" presetSubtype="0" fill="hold" nodeType="withEffect">
                                  <p:stCondLst>
                                    <p:cond delay="8000"/>
                                  </p:stCondLst>
                                  <p:childTnLst>
                                    <p:set>
                                      <p:cBhvr>
                                        <p:cTn id="275" dur="1" fill="hold">
                                          <p:stCondLst>
                                            <p:cond delay="799"/>
                                          </p:stCondLst>
                                        </p:cTn>
                                        <p:tgtEl>
                                          <p:spTgt spid="212"/>
                                        </p:tgtEl>
                                        <p:attrNameLst>
                                          <p:attrName>style.visibility</p:attrName>
                                        </p:attrNameLst>
                                      </p:cBhvr>
                                      <p:to>
                                        <p:strVal val="visible"/>
                                      </p:to>
                                    </p:set>
                                  </p:childTnLst>
                                </p:cTn>
                              </p:par>
                              <p:par>
                                <p:cTn id="276" presetID="6" presetClass="emph" presetSubtype="0" accel="100000" autoRev="1" fill="hold" nodeType="withEffect">
                                  <p:stCondLst>
                                    <p:cond delay="8000"/>
                                  </p:stCondLst>
                                  <p:childTnLst>
                                    <p:animScale>
                                      <p:cBhvr>
                                        <p:cTn id="277" dur="800" fill="hold"/>
                                        <p:tgtEl>
                                          <p:spTgt spid="212"/>
                                        </p:tgtEl>
                                      </p:cBhvr>
                                      <p:by x="0" y="0"/>
                                    </p:animScale>
                                  </p:childTnLst>
                                </p:cTn>
                              </p:par>
                              <p:par>
                                <p:cTn id="278" presetID="10" presetClass="entr" presetSubtype="0" fill="hold" nodeType="withEffect">
                                  <p:stCondLst>
                                    <p:cond delay="8800"/>
                                  </p:stCondLst>
                                  <p:childTnLst>
                                    <p:set>
                                      <p:cBhvr>
                                        <p:cTn id="279" dur="1" fill="hold">
                                          <p:stCondLst>
                                            <p:cond delay="0"/>
                                          </p:stCondLst>
                                        </p:cTn>
                                        <p:tgtEl>
                                          <p:spTgt spid="108"/>
                                        </p:tgtEl>
                                        <p:attrNameLst>
                                          <p:attrName>style.visibility</p:attrName>
                                        </p:attrNameLst>
                                      </p:cBhvr>
                                      <p:to>
                                        <p:strVal val="visible"/>
                                      </p:to>
                                    </p:set>
                                    <p:animEffect transition="in" filter="fade">
                                      <p:cBhvr>
                                        <p:cTn id="280" dur="800"/>
                                        <p:tgtEl>
                                          <p:spTgt spid="108"/>
                                        </p:tgtEl>
                                      </p:cBhvr>
                                    </p:animEffect>
                                  </p:childTnLst>
                                </p:cTn>
                              </p:par>
                              <p:par>
                                <p:cTn id="281" presetID="63" presetClass="path" presetSubtype="0" accel="50000" decel="50000" fill="hold" grpId="0" nodeType="withEffect">
                                  <p:stCondLst>
                                    <p:cond delay="9300"/>
                                  </p:stCondLst>
                                  <p:childTnLst>
                                    <p:animMotion origin="layout" path="M 3.41077E-6 -2.71448E-6 L 0.08693 -2.71448E-6 " pathEditMode="relative" rAng="0" ptsTypes="AA">
                                      <p:cBhvr>
                                        <p:cTn id="282" dur="800" fill="hold"/>
                                        <p:tgtEl>
                                          <p:spTgt spid="75"/>
                                        </p:tgtEl>
                                        <p:attrNameLst>
                                          <p:attrName>ppt_x</p:attrName>
                                          <p:attrName>ppt_y</p:attrName>
                                        </p:attrNameLst>
                                      </p:cBhvr>
                                      <p:rCtr x="4340" y="0"/>
                                    </p:animMotion>
                                  </p:childTnLst>
                                </p:cTn>
                              </p:par>
                              <p:par>
                                <p:cTn id="283" presetID="1" presetClass="entr" presetSubtype="0" fill="hold" nodeType="withEffect">
                                  <p:stCondLst>
                                    <p:cond delay="8500"/>
                                  </p:stCondLst>
                                  <p:childTnLst>
                                    <p:set>
                                      <p:cBhvr>
                                        <p:cTn id="284" dur="1" fill="hold">
                                          <p:stCondLst>
                                            <p:cond delay="799"/>
                                          </p:stCondLst>
                                        </p:cTn>
                                        <p:tgtEl>
                                          <p:spTgt spid="221"/>
                                        </p:tgtEl>
                                        <p:attrNameLst>
                                          <p:attrName>style.visibility</p:attrName>
                                        </p:attrNameLst>
                                      </p:cBhvr>
                                      <p:to>
                                        <p:strVal val="visible"/>
                                      </p:to>
                                    </p:set>
                                  </p:childTnLst>
                                </p:cTn>
                              </p:par>
                              <p:par>
                                <p:cTn id="285" presetID="6" presetClass="emph" presetSubtype="0" accel="100000" autoRev="1" fill="hold" nodeType="withEffect">
                                  <p:stCondLst>
                                    <p:cond delay="8500"/>
                                  </p:stCondLst>
                                  <p:childTnLst>
                                    <p:animScale>
                                      <p:cBhvr>
                                        <p:cTn id="286" dur="800" fill="hold"/>
                                        <p:tgtEl>
                                          <p:spTgt spid="221"/>
                                        </p:tgtEl>
                                      </p:cBhvr>
                                      <p:by x="0" y="0"/>
                                    </p:animScale>
                                  </p:childTnLst>
                                </p:cTn>
                              </p:par>
                              <p:par>
                                <p:cTn id="287" presetID="10" presetClass="entr" presetSubtype="0" fill="hold" nodeType="withEffect">
                                  <p:stCondLst>
                                    <p:cond delay="9300"/>
                                  </p:stCondLst>
                                  <p:childTnLst>
                                    <p:set>
                                      <p:cBhvr>
                                        <p:cTn id="288" dur="1" fill="hold">
                                          <p:stCondLst>
                                            <p:cond delay="0"/>
                                          </p:stCondLst>
                                        </p:cTn>
                                        <p:tgtEl>
                                          <p:spTgt spid="109"/>
                                        </p:tgtEl>
                                        <p:attrNameLst>
                                          <p:attrName>style.visibility</p:attrName>
                                        </p:attrNameLst>
                                      </p:cBhvr>
                                      <p:to>
                                        <p:strVal val="visible"/>
                                      </p:to>
                                    </p:set>
                                    <p:animEffect transition="in" filter="fade">
                                      <p:cBhvr>
                                        <p:cTn id="289" dur="800"/>
                                        <p:tgtEl>
                                          <p:spTgt spid="109"/>
                                        </p:tgtEl>
                                      </p:cBhvr>
                                    </p:animEffect>
                                  </p:childTnLst>
                                </p:cTn>
                              </p:par>
                              <p:par>
                                <p:cTn id="290" presetID="10" presetClass="entr" presetSubtype="0" fill="hold" nodeType="withEffect">
                                  <p:stCondLst>
                                    <p:cond delay="9300"/>
                                  </p:stCondLst>
                                  <p:childTnLst>
                                    <p:set>
                                      <p:cBhvr>
                                        <p:cTn id="291" dur="1" fill="hold">
                                          <p:stCondLst>
                                            <p:cond delay="0"/>
                                          </p:stCondLst>
                                        </p:cTn>
                                        <p:tgtEl>
                                          <p:spTgt spid="110"/>
                                        </p:tgtEl>
                                        <p:attrNameLst>
                                          <p:attrName>style.visibility</p:attrName>
                                        </p:attrNameLst>
                                      </p:cBhvr>
                                      <p:to>
                                        <p:strVal val="visible"/>
                                      </p:to>
                                    </p:set>
                                    <p:animEffect transition="in" filter="fade">
                                      <p:cBhvr>
                                        <p:cTn id="292" dur="800"/>
                                        <p:tgtEl>
                                          <p:spTgt spid="110"/>
                                        </p:tgtEl>
                                      </p:cBhvr>
                                    </p:animEffect>
                                  </p:childTnLst>
                                </p:cTn>
                              </p:par>
                              <p:par>
                                <p:cTn id="293" presetID="35" presetClass="path" presetSubtype="0" accel="50000" decel="50000" fill="hold" grpId="0" nodeType="withEffect">
                                  <p:stCondLst>
                                    <p:cond delay="9800"/>
                                  </p:stCondLst>
                                  <p:childTnLst>
                                    <p:animMotion origin="layout" path="M -4.22773E-6 -5.62869E-7 L -0.06446 -5.62869E-7 " pathEditMode="relative" rAng="0" ptsTypes="AA">
                                      <p:cBhvr>
                                        <p:cTn id="294" dur="800" fill="hold"/>
                                        <p:tgtEl>
                                          <p:spTgt spid="76"/>
                                        </p:tgtEl>
                                        <p:attrNameLst>
                                          <p:attrName>ppt_x</p:attrName>
                                          <p:attrName>ppt_y</p:attrName>
                                        </p:attrNameLst>
                                      </p:cBhvr>
                                      <p:rCtr x="-3230" y="0"/>
                                    </p:animMotion>
                                  </p:childTnLst>
                                </p:cTn>
                              </p:par>
                              <p:par>
                                <p:cTn id="295" presetID="1" presetClass="entr" presetSubtype="0" fill="hold" nodeType="withEffect">
                                  <p:stCondLst>
                                    <p:cond delay="9000"/>
                                  </p:stCondLst>
                                  <p:childTnLst>
                                    <p:set>
                                      <p:cBhvr>
                                        <p:cTn id="296" dur="1" fill="hold">
                                          <p:stCondLst>
                                            <p:cond delay="799"/>
                                          </p:stCondLst>
                                        </p:cTn>
                                        <p:tgtEl>
                                          <p:spTgt spid="209"/>
                                        </p:tgtEl>
                                        <p:attrNameLst>
                                          <p:attrName>style.visibility</p:attrName>
                                        </p:attrNameLst>
                                      </p:cBhvr>
                                      <p:to>
                                        <p:strVal val="visible"/>
                                      </p:to>
                                    </p:set>
                                  </p:childTnLst>
                                </p:cTn>
                              </p:par>
                              <p:par>
                                <p:cTn id="297" presetID="6" presetClass="emph" presetSubtype="0" accel="100000" autoRev="1" fill="hold" nodeType="withEffect">
                                  <p:stCondLst>
                                    <p:cond delay="9000"/>
                                  </p:stCondLst>
                                  <p:childTnLst>
                                    <p:animScale>
                                      <p:cBhvr>
                                        <p:cTn id="298" dur="800" fill="hold"/>
                                        <p:tgtEl>
                                          <p:spTgt spid="209"/>
                                        </p:tgtEl>
                                      </p:cBhvr>
                                      <p:by x="0" y="0"/>
                                    </p:animScale>
                                  </p:childTnLst>
                                </p:cTn>
                              </p:par>
                              <p:par>
                                <p:cTn id="299" presetID="10" presetClass="entr" presetSubtype="0" fill="hold" nodeType="withEffect">
                                  <p:stCondLst>
                                    <p:cond delay="9800"/>
                                  </p:stCondLst>
                                  <p:childTnLst>
                                    <p:set>
                                      <p:cBhvr>
                                        <p:cTn id="300" dur="1" fill="hold">
                                          <p:stCondLst>
                                            <p:cond delay="0"/>
                                          </p:stCondLst>
                                        </p:cTn>
                                        <p:tgtEl>
                                          <p:spTgt spid="113"/>
                                        </p:tgtEl>
                                        <p:attrNameLst>
                                          <p:attrName>style.visibility</p:attrName>
                                        </p:attrNameLst>
                                      </p:cBhvr>
                                      <p:to>
                                        <p:strVal val="visible"/>
                                      </p:to>
                                    </p:set>
                                    <p:animEffect transition="in" filter="fade">
                                      <p:cBhvr>
                                        <p:cTn id="301" dur="800"/>
                                        <p:tgtEl>
                                          <p:spTgt spid="113"/>
                                        </p:tgtEl>
                                      </p:cBhvr>
                                    </p:animEffect>
                                  </p:childTnLst>
                                </p:cTn>
                              </p:par>
                              <p:par>
                                <p:cTn id="302" presetID="10" presetClass="entr" presetSubtype="0" fill="hold" nodeType="withEffect">
                                  <p:stCondLst>
                                    <p:cond delay="9800"/>
                                  </p:stCondLst>
                                  <p:childTnLst>
                                    <p:set>
                                      <p:cBhvr>
                                        <p:cTn id="303" dur="1" fill="hold">
                                          <p:stCondLst>
                                            <p:cond delay="0"/>
                                          </p:stCondLst>
                                        </p:cTn>
                                        <p:tgtEl>
                                          <p:spTgt spid="111"/>
                                        </p:tgtEl>
                                        <p:attrNameLst>
                                          <p:attrName>style.visibility</p:attrName>
                                        </p:attrNameLst>
                                      </p:cBhvr>
                                      <p:to>
                                        <p:strVal val="visible"/>
                                      </p:to>
                                    </p:set>
                                    <p:animEffect transition="in" filter="fade">
                                      <p:cBhvr>
                                        <p:cTn id="304" dur="800"/>
                                        <p:tgtEl>
                                          <p:spTgt spid="111"/>
                                        </p:tgtEl>
                                      </p:cBhvr>
                                    </p:animEffect>
                                  </p:childTnLst>
                                </p:cTn>
                              </p:par>
                              <p:par>
                                <p:cTn id="305" presetID="10" presetClass="entr" presetSubtype="0" fill="hold" nodeType="withEffect">
                                  <p:stCondLst>
                                    <p:cond delay="9800"/>
                                  </p:stCondLst>
                                  <p:childTnLst>
                                    <p:set>
                                      <p:cBhvr>
                                        <p:cTn id="306" dur="1" fill="hold">
                                          <p:stCondLst>
                                            <p:cond delay="0"/>
                                          </p:stCondLst>
                                        </p:cTn>
                                        <p:tgtEl>
                                          <p:spTgt spid="114"/>
                                        </p:tgtEl>
                                        <p:attrNameLst>
                                          <p:attrName>style.visibility</p:attrName>
                                        </p:attrNameLst>
                                      </p:cBhvr>
                                      <p:to>
                                        <p:strVal val="visible"/>
                                      </p:to>
                                    </p:set>
                                    <p:animEffect transition="in" filter="fade">
                                      <p:cBhvr>
                                        <p:cTn id="307" dur="800"/>
                                        <p:tgtEl>
                                          <p:spTgt spid="114"/>
                                        </p:tgtEl>
                                      </p:cBhvr>
                                    </p:animEffect>
                                  </p:childTnLst>
                                </p:cTn>
                              </p:par>
                              <p:par>
                                <p:cTn id="308" presetID="10" presetClass="entr" presetSubtype="0" fill="hold" nodeType="withEffect">
                                  <p:stCondLst>
                                    <p:cond delay="9800"/>
                                  </p:stCondLst>
                                  <p:childTnLst>
                                    <p:set>
                                      <p:cBhvr>
                                        <p:cTn id="309" dur="1" fill="hold">
                                          <p:stCondLst>
                                            <p:cond delay="0"/>
                                          </p:stCondLst>
                                        </p:cTn>
                                        <p:tgtEl>
                                          <p:spTgt spid="115"/>
                                        </p:tgtEl>
                                        <p:attrNameLst>
                                          <p:attrName>style.visibility</p:attrName>
                                        </p:attrNameLst>
                                      </p:cBhvr>
                                      <p:to>
                                        <p:strVal val="visible"/>
                                      </p:to>
                                    </p:set>
                                    <p:animEffect transition="in" filter="fade">
                                      <p:cBhvr>
                                        <p:cTn id="310" dur="800"/>
                                        <p:tgtEl>
                                          <p:spTgt spid="115"/>
                                        </p:tgtEl>
                                      </p:cBhvr>
                                    </p:animEffect>
                                  </p:childTnLst>
                                </p:cTn>
                              </p:par>
                              <p:par>
                                <p:cTn id="311" presetID="35" presetClass="path" presetSubtype="0" accel="50000" decel="50000" fill="hold" grpId="0" nodeType="withEffect">
                                  <p:stCondLst>
                                    <p:cond delay="10300"/>
                                  </p:stCondLst>
                                  <p:childTnLst>
                                    <p:animMotion origin="layout" path="M 4.49068E-6 -1.89287E-6 L -0.11004 -1.89287E-6 " pathEditMode="relative" rAng="0" ptsTypes="AA">
                                      <p:cBhvr>
                                        <p:cTn id="312" dur="800" fill="hold"/>
                                        <p:tgtEl>
                                          <p:spTgt spid="77"/>
                                        </p:tgtEl>
                                        <p:attrNameLst>
                                          <p:attrName>ppt_x</p:attrName>
                                          <p:attrName>ppt_y</p:attrName>
                                        </p:attrNameLst>
                                      </p:cBhvr>
                                      <p:rCtr x="-5502" y="0"/>
                                    </p:animMotion>
                                  </p:childTnLst>
                                </p:cTn>
                              </p:par>
                              <p:par>
                                <p:cTn id="313" presetID="1" presetClass="entr" presetSubtype="0" fill="hold" grpId="0" nodeType="withEffect">
                                  <p:stCondLst>
                                    <p:cond delay="9500"/>
                                  </p:stCondLst>
                                  <p:childTnLst>
                                    <p:set>
                                      <p:cBhvr>
                                        <p:cTn id="314" dur="1" fill="hold">
                                          <p:stCondLst>
                                            <p:cond delay="799"/>
                                          </p:stCondLst>
                                        </p:cTn>
                                        <p:tgtEl>
                                          <p:spTgt spid="129"/>
                                        </p:tgtEl>
                                        <p:attrNameLst>
                                          <p:attrName>style.visibility</p:attrName>
                                        </p:attrNameLst>
                                      </p:cBhvr>
                                      <p:to>
                                        <p:strVal val="visible"/>
                                      </p:to>
                                    </p:set>
                                  </p:childTnLst>
                                </p:cTn>
                              </p:par>
                              <p:par>
                                <p:cTn id="315" presetID="6" presetClass="emph" presetSubtype="0" accel="100000" autoRev="1" fill="hold" grpId="1" nodeType="withEffect">
                                  <p:stCondLst>
                                    <p:cond delay="9500"/>
                                  </p:stCondLst>
                                  <p:childTnLst>
                                    <p:animScale>
                                      <p:cBhvr>
                                        <p:cTn id="316" dur="800" fill="hold"/>
                                        <p:tgtEl>
                                          <p:spTgt spid="129"/>
                                        </p:tgtEl>
                                      </p:cBhvr>
                                      <p:by x="0" y="0"/>
                                    </p:animScale>
                                  </p:childTnLst>
                                </p:cTn>
                              </p:par>
                              <p:par>
                                <p:cTn id="317" presetID="10" presetClass="entr" presetSubtype="0" fill="hold" nodeType="withEffect">
                                  <p:stCondLst>
                                    <p:cond delay="10300"/>
                                  </p:stCondLst>
                                  <p:childTnLst>
                                    <p:set>
                                      <p:cBhvr>
                                        <p:cTn id="318" dur="1" fill="hold">
                                          <p:stCondLst>
                                            <p:cond delay="0"/>
                                          </p:stCondLst>
                                        </p:cTn>
                                        <p:tgtEl>
                                          <p:spTgt spid="120"/>
                                        </p:tgtEl>
                                        <p:attrNameLst>
                                          <p:attrName>style.visibility</p:attrName>
                                        </p:attrNameLst>
                                      </p:cBhvr>
                                      <p:to>
                                        <p:strVal val="visible"/>
                                      </p:to>
                                    </p:set>
                                    <p:animEffect transition="in" filter="fade">
                                      <p:cBhvr>
                                        <p:cTn id="319" dur="800"/>
                                        <p:tgtEl>
                                          <p:spTgt spid="120"/>
                                        </p:tgtEl>
                                      </p:cBhvr>
                                    </p:animEffect>
                                  </p:childTnLst>
                                </p:cTn>
                              </p:par>
                              <p:par>
                                <p:cTn id="320" presetID="1" presetClass="entr" presetSubtype="0" fill="hold" grpId="0" nodeType="withEffect">
                                  <p:stCondLst>
                                    <p:cond delay="9750"/>
                                  </p:stCondLst>
                                  <p:childTnLst>
                                    <p:set>
                                      <p:cBhvr>
                                        <p:cTn id="321" dur="1" fill="hold">
                                          <p:stCondLst>
                                            <p:cond delay="799"/>
                                          </p:stCondLst>
                                        </p:cTn>
                                        <p:tgtEl>
                                          <p:spTgt spid="130"/>
                                        </p:tgtEl>
                                        <p:attrNameLst>
                                          <p:attrName>style.visibility</p:attrName>
                                        </p:attrNameLst>
                                      </p:cBhvr>
                                      <p:to>
                                        <p:strVal val="visible"/>
                                      </p:to>
                                    </p:set>
                                  </p:childTnLst>
                                </p:cTn>
                              </p:par>
                              <p:par>
                                <p:cTn id="322" presetID="6" presetClass="emph" presetSubtype="0" accel="100000" autoRev="1" fill="hold" grpId="1" nodeType="withEffect">
                                  <p:stCondLst>
                                    <p:cond delay="9750"/>
                                  </p:stCondLst>
                                  <p:childTnLst>
                                    <p:animScale>
                                      <p:cBhvr>
                                        <p:cTn id="323" dur="800" fill="hold"/>
                                        <p:tgtEl>
                                          <p:spTgt spid="130"/>
                                        </p:tgtEl>
                                      </p:cBhvr>
                                      <p:by x="0" y="0"/>
                                    </p:animScale>
                                  </p:childTnLst>
                                </p:cTn>
                              </p:par>
                              <p:par>
                                <p:cTn id="324" presetID="10" presetClass="entr" presetSubtype="0" fill="hold" nodeType="withEffect">
                                  <p:stCondLst>
                                    <p:cond delay="10500"/>
                                  </p:stCondLst>
                                  <p:childTnLst>
                                    <p:set>
                                      <p:cBhvr>
                                        <p:cTn id="325" dur="1" fill="hold">
                                          <p:stCondLst>
                                            <p:cond delay="0"/>
                                          </p:stCondLst>
                                        </p:cTn>
                                        <p:tgtEl>
                                          <p:spTgt spid="121"/>
                                        </p:tgtEl>
                                        <p:attrNameLst>
                                          <p:attrName>style.visibility</p:attrName>
                                        </p:attrNameLst>
                                      </p:cBhvr>
                                      <p:to>
                                        <p:strVal val="visible"/>
                                      </p:to>
                                    </p:set>
                                    <p:animEffect transition="in" filter="fade">
                                      <p:cBhvr>
                                        <p:cTn id="326" dur="800"/>
                                        <p:tgtEl>
                                          <p:spTgt spid="121"/>
                                        </p:tgtEl>
                                      </p:cBhvr>
                                    </p:animEffect>
                                  </p:childTnLst>
                                </p:cTn>
                              </p:par>
                              <p:par>
                                <p:cTn id="327" presetID="1" presetClass="entr" presetSubtype="0" fill="hold" grpId="0" nodeType="withEffect">
                                  <p:stCondLst>
                                    <p:cond delay="10000"/>
                                  </p:stCondLst>
                                  <p:childTnLst>
                                    <p:set>
                                      <p:cBhvr>
                                        <p:cTn id="328" dur="1" fill="hold">
                                          <p:stCondLst>
                                            <p:cond delay="799"/>
                                          </p:stCondLst>
                                        </p:cTn>
                                        <p:tgtEl>
                                          <p:spTgt spid="128"/>
                                        </p:tgtEl>
                                        <p:attrNameLst>
                                          <p:attrName>style.visibility</p:attrName>
                                        </p:attrNameLst>
                                      </p:cBhvr>
                                      <p:to>
                                        <p:strVal val="visible"/>
                                      </p:to>
                                    </p:set>
                                  </p:childTnLst>
                                </p:cTn>
                              </p:par>
                              <p:par>
                                <p:cTn id="329" presetID="6" presetClass="emph" presetSubtype="0" accel="100000" autoRev="1" fill="hold" grpId="1" nodeType="withEffect">
                                  <p:stCondLst>
                                    <p:cond delay="10000"/>
                                  </p:stCondLst>
                                  <p:childTnLst>
                                    <p:animScale>
                                      <p:cBhvr>
                                        <p:cTn id="330" dur="800" fill="hold"/>
                                        <p:tgtEl>
                                          <p:spTgt spid="128"/>
                                        </p:tgtEl>
                                      </p:cBhvr>
                                      <p:by x="0" y="0"/>
                                    </p:animScale>
                                  </p:childTnLst>
                                </p:cTn>
                              </p:par>
                              <p:par>
                                <p:cTn id="331" presetID="10" presetClass="entr" presetSubtype="0" fill="hold" nodeType="withEffect">
                                  <p:stCondLst>
                                    <p:cond delay="10750"/>
                                  </p:stCondLst>
                                  <p:childTnLst>
                                    <p:set>
                                      <p:cBhvr>
                                        <p:cTn id="332" dur="1" fill="hold">
                                          <p:stCondLst>
                                            <p:cond delay="0"/>
                                          </p:stCondLst>
                                        </p:cTn>
                                        <p:tgtEl>
                                          <p:spTgt spid="123"/>
                                        </p:tgtEl>
                                        <p:attrNameLst>
                                          <p:attrName>style.visibility</p:attrName>
                                        </p:attrNameLst>
                                      </p:cBhvr>
                                      <p:to>
                                        <p:strVal val="visible"/>
                                      </p:to>
                                    </p:set>
                                    <p:animEffect transition="in" filter="fade">
                                      <p:cBhvr>
                                        <p:cTn id="333" dur="800"/>
                                        <p:tgtEl>
                                          <p:spTgt spid="123"/>
                                        </p:tgtEl>
                                      </p:cBhvr>
                                    </p:animEffect>
                                  </p:childTnLst>
                                </p:cTn>
                              </p:par>
                              <p:par>
                                <p:cTn id="334" presetID="10" presetClass="exit" presetSubtype="0" fill="hold" grpId="1" nodeType="withEffect">
                                  <p:stCondLst>
                                    <p:cond delay="4250"/>
                                  </p:stCondLst>
                                  <p:childTnLst>
                                    <p:animEffect transition="out" filter="fade">
                                      <p:cBhvr>
                                        <p:cTn id="335" dur="1750"/>
                                        <p:tgtEl>
                                          <p:spTgt spid="68"/>
                                        </p:tgtEl>
                                      </p:cBhvr>
                                    </p:animEffect>
                                    <p:set>
                                      <p:cBhvr>
                                        <p:cTn id="336" dur="1" fill="hold">
                                          <p:stCondLst>
                                            <p:cond delay="1749"/>
                                          </p:stCondLst>
                                        </p:cTn>
                                        <p:tgtEl>
                                          <p:spTgt spid="68"/>
                                        </p:tgtEl>
                                        <p:attrNameLst>
                                          <p:attrName>style.visibility</p:attrName>
                                        </p:attrNameLst>
                                      </p:cBhvr>
                                      <p:to>
                                        <p:strVal val="hidden"/>
                                      </p:to>
                                    </p:set>
                                  </p:childTnLst>
                                </p:cTn>
                              </p:par>
                              <p:par>
                                <p:cTn id="337" presetID="10" presetClass="exit" presetSubtype="0" fill="hold" grpId="1" nodeType="withEffect">
                                  <p:stCondLst>
                                    <p:cond delay="5000"/>
                                  </p:stCondLst>
                                  <p:childTnLst>
                                    <p:animEffect transition="out" filter="fade">
                                      <p:cBhvr>
                                        <p:cTn id="338" dur="1750"/>
                                        <p:tgtEl>
                                          <p:spTgt spid="67"/>
                                        </p:tgtEl>
                                      </p:cBhvr>
                                    </p:animEffect>
                                    <p:set>
                                      <p:cBhvr>
                                        <p:cTn id="339" dur="1" fill="hold">
                                          <p:stCondLst>
                                            <p:cond delay="1749"/>
                                          </p:stCondLst>
                                        </p:cTn>
                                        <p:tgtEl>
                                          <p:spTgt spid="67"/>
                                        </p:tgtEl>
                                        <p:attrNameLst>
                                          <p:attrName>style.visibility</p:attrName>
                                        </p:attrNameLst>
                                      </p:cBhvr>
                                      <p:to>
                                        <p:strVal val="hidden"/>
                                      </p:to>
                                    </p:set>
                                  </p:childTnLst>
                                </p:cTn>
                              </p:par>
                              <p:par>
                                <p:cTn id="340" presetID="10" presetClass="exit" presetSubtype="0" fill="hold" grpId="1" nodeType="withEffect">
                                  <p:stCondLst>
                                    <p:cond delay="5750"/>
                                  </p:stCondLst>
                                  <p:childTnLst>
                                    <p:animEffect transition="out" filter="fade">
                                      <p:cBhvr>
                                        <p:cTn id="341" dur="1750"/>
                                        <p:tgtEl>
                                          <p:spTgt spid="69"/>
                                        </p:tgtEl>
                                      </p:cBhvr>
                                    </p:animEffect>
                                    <p:set>
                                      <p:cBhvr>
                                        <p:cTn id="342" dur="1" fill="hold">
                                          <p:stCondLst>
                                            <p:cond delay="1749"/>
                                          </p:stCondLst>
                                        </p:cTn>
                                        <p:tgtEl>
                                          <p:spTgt spid="69"/>
                                        </p:tgtEl>
                                        <p:attrNameLst>
                                          <p:attrName>style.visibility</p:attrName>
                                        </p:attrNameLst>
                                      </p:cBhvr>
                                      <p:to>
                                        <p:strVal val="hidden"/>
                                      </p:to>
                                    </p:set>
                                  </p:childTnLst>
                                </p:cTn>
                              </p:par>
                              <p:par>
                                <p:cTn id="343" presetID="10" presetClass="exit" presetSubtype="0" fill="hold" grpId="1" nodeType="withEffect">
                                  <p:stCondLst>
                                    <p:cond delay="6500"/>
                                  </p:stCondLst>
                                  <p:childTnLst>
                                    <p:animEffect transition="out" filter="fade">
                                      <p:cBhvr>
                                        <p:cTn id="344" dur="1750"/>
                                        <p:tgtEl>
                                          <p:spTgt spid="66"/>
                                        </p:tgtEl>
                                      </p:cBhvr>
                                    </p:animEffect>
                                    <p:set>
                                      <p:cBhvr>
                                        <p:cTn id="345" dur="1" fill="hold">
                                          <p:stCondLst>
                                            <p:cond delay="1749"/>
                                          </p:stCondLst>
                                        </p:cTn>
                                        <p:tgtEl>
                                          <p:spTgt spid="66"/>
                                        </p:tgtEl>
                                        <p:attrNameLst>
                                          <p:attrName>style.visibility</p:attrName>
                                        </p:attrNameLst>
                                      </p:cBhvr>
                                      <p:to>
                                        <p:strVal val="hidden"/>
                                      </p:to>
                                    </p:set>
                                  </p:childTnLst>
                                </p:cTn>
                              </p:par>
                              <p:par>
                                <p:cTn id="346" presetID="10" presetClass="exit" presetSubtype="0" fill="hold" grpId="1" nodeType="withEffect">
                                  <p:stCondLst>
                                    <p:cond delay="7500"/>
                                  </p:stCondLst>
                                  <p:childTnLst>
                                    <p:animEffect transition="out" filter="fade">
                                      <p:cBhvr>
                                        <p:cTn id="347" dur="1750"/>
                                        <p:tgtEl>
                                          <p:spTgt spid="74"/>
                                        </p:tgtEl>
                                      </p:cBhvr>
                                    </p:animEffect>
                                    <p:set>
                                      <p:cBhvr>
                                        <p:cTn id="348" dur="1" fill="hold">
                                          <p:stCondLst>
                                            <p:cond delay="1749"/>
                                          </p:stCondLst>
                                        </p:cTn>
                                        <p:tgtEl>
                                          <p:spTgt spid="74"/>
                                        </p:tgtEl>
                                        <p:attrNameLst>
                                          <p:attrName>style.visibility</p:attrName>
                                        </p:attrNameLst>
                                      </p:cBhvr>
                                      <p:to>
                                        <p:strVal val="hidden"/>
                                      </p:to>
                                    </p:set>
                                  </p:childTnLst>
                                </p:cTn>
                              </p:par>
                              <p:par>
                                <p:cTn id="349" presetID="10" presetClass="exit" presetSubtype="0" fill="hold" grpId="1" nodeType="withEffect">
                                  <p:stCondLst>
                                    <p:cond delay="8000"/>
                                  </p:stCondLst>
                                  <p:childTnLst>
                                    <p:animEffect transition="out" filter="fade">
                                      <p:cBhvr>
                                        <p:cTn id="350" dur="1750"/>
                                        <p:tgtEl>
                                          <p:spTgt spid="65"/>
                                        </p:tgtEl>
                                      </p:cBhvr>
                                    </p:animEffect>
                                    <p:set>
                                      <p:cBhvr>
                                        <p:cTn id="351" dur="1" fill="hold">
                                          <p:stCondLst>
                                            <p:cond delay="1749"/>
                                          </p:stCondLst>
                                        </p:cTn>
                                        <p:tgtEl>
                                          <p:spTgt spid="65"/>
                                        </p:tgtEl>
                                        <p:attrNameLst>
                                          <p:attrName>style.visibility</p:attrName>
                                        </p:attrNameLst>
                                      </p:cBhvr>
                                      <p:to>
                                        <p:strVal val="hidden"/>
                                      </p:to>
                                    </p:set>
                                  </p:childTnLst>
                                </p:cTn>
                              </p:par>
                              <p:par>
                                <p:cTn id="352" presetID="10" presetClass="exit" presetSubtype="0" fill="hold" grpId="1" nodeType="withEffect">
                                  <p:stCondLst>
                                    <p:cond delay="8750"/>
                                  </p:stCondLst>
                                  <p:childTnLst>
                                    <p:animEffect transition="out" filter="fade">
                                      <p:cBhvr>
                                        <p:cTn id="353" dur="1750"/>
                                        <p:tgtEl>
                                          <p:spTgt spid="64"/>
                                        </p:tgtEl>
                                      </p:cBhvr>
                                    </p:animEffect>
                                    <p:set>
                                      <p:cBhvr>
                                        <p:cTn id="354" dur="1" fill="hold">
                                          <p:stCondLst>
                                            <p:cond delay="1749"/>
                                          </p:stCondLst>
                                        </p:cTn>
                                        <p:tgtEl>
                                          <p:spTgt spid="64"/>
                                        </p:tgtEl>
                                        <p:attrNameLst>
                                          <p:attrName>style.visibility</p:attrName>
                                        </p:attrNameLst>
                                      </p:cBhvr>
                                      <p:to>
                                        <p:strVal val="hidden"/>
                                      </p:to>
                                    </p:set>
                                  </p:childTnLst>
                                </p:cTn>
                              </p:par>
                              <p:par>
                                <p:cTn id="355" presetID="10" presetClass="exit" presetSubtype="0" fill="hold" grpId="1" nodeType="withEffect">
                                  <p:stCondLst>
                                    <p:cond delay="9250"/>
                                  </p:stCondLst>
                                  <p:childTnLst>
                                    <p:animEffect transition="out" filter="fade">
                                      <p:cBhvr>
                                        <p:cTn id="356" dur="1750"/>
                                        <p:tgtEl>
                                          <p:spTgt spid="70"/>
                                        </p:tgtEl>
                                      </p:cBhvr>
                                    </p:animEffect>
                                    <p:set>
                                      <p:cBhvr>
                                        <p:cTn id="357" dur="1" fill="hold">
                                          <p:stCondLst>
                                            <p:cond delay="1749"/>
                                          </p:stCondLst>
                                        </p:cTn>
                                        <p:tgtEl>
                                          <p:spTgt spid="70"/>
                                        </p:tgtEl>
                                        <p:attrNameLst>
                                          <p:attrName>style.visibility</p:attrName>
                                        </p:attrNameLst>
                                      </p:cBhvr>
                                      <p:to>
                                        <p:strVal val="hidden"/>
                                      </p:to>
                                    </p:set>
                                  </p:childTnLst>
                                </p:cTn>
                              </p:par>
                              <p:par>
                                <p:cTn id="358" presetID="10" presetClass="exit" presetSubtype="0" fill="hold" grpId="1" nodeType="withEffect">
                                  <p:stCondLst>
                                    <p:cond delay="9750"/>
                                  </p:stCondLst>
                                  <p:childTnLst>
                                    <p:animEffect transition="out" filter="fade">
                                      <p:cBhvr>
                                        <p:cTn id="359" dur="1750"/>
                                        <p:tgtEl>
                                          <p:spTgt spid="71"/>
                                        </p:tgtEl>
                                      </p:cBhvr>
                                    </p:animEffect>
                                    <p:set>
                                      <p:cBhvr>
                                        <p:cTn id="360" dur="1" fill="hold">
                                          <p:stCondLst>
                                            <p:cond delay="1749"/>
                                          </p:stCondLst>
                                        </p:cTn>
                                        <p:tgtEl>
                                          <p:spTgt spid="71"/>
                                        </p:tgtEl>
                                        <p:attrNameLst>
                                          <p:attrName>style.visibility</p:attrName>
                                        </p:attrNameLst>
                                      </p:cBhvr>
                                      <p:to>
                                        <p:strVal val="hidden"/>
                                      </p:to>
                                    </p:set>
                                  </p:childTnLst>
                                </p:cTn>
                              </p:par>
                              <p:par>
                                <p:cTn id="361" presetID="10" presetClass="exit" presetSubtype="0" fill="hold" grpId="1" nodeType="withEffect">
                                  <p:stCondLst>
                                    <p:cond delay="10250"/>
                                  </p:stCondLst>
                                  <p:childTnLst>
                                    <p:animEffect transition="out" filter="fade">
                                      <p:cBhvr>
                                        <p:cTn id="362" dur="1750"/>
                                        <p:tgtEl>
                                          <p:spTgt spid="72"/>
                                        </p:tgtEl>
                                      </p:cBhvr>
                                    </p:animEffect>
                                    <p:set>
                                      <p:cBhvr>
                                        <p:cTn id="363" dur="1" fill="hold">
                                          <p:stCondLst>
                                            <p:cond delay="1749"/>
                                          </p:stCondLst>
                                        </p:cTn>
                                        <p:tgtEl>
                                          <p:spTgt spid="72"/>
                                        </p:tgtEl>
                                        <p:attrNameLst>
                                          <p:attrName>style.visibility</p:attrName>
                                        </p:attrNameLst>
                                      </p:cBhvr>
                                      <p:to>
                                        <p:strVal val="hidden"/>
                                      </p:to>
                                    </p:set>
                                  </p:childTnLst>
                                </p:cTn>
                              </p:par>
                              <p:par>
                                <p:cTn id="364" presetID="10" presetClass="exit" presetSubtype="0" fill="hold" grpId="1" nodeType="withEffect">
                                  <p:stCondLst>
                                    <p:cond delay="10500"/>
                                  </p:stCondLst>
                                  <p:childTnLst>
                                    <p:animEffect transition="out" filter="fade">
                                      <p:cBhvr>
                                        <p:cTn id="365" dur="1750"/>
                                        <p:tgtEl>
                                          <p:spTgt spid="73"/>
                                        </p:tgtEl>
                                      </p:cBhvr>
                                    </p:animEffect>
                                    <p:set>
                                      <p:cBhvr>
                                        <p:cTn id="366" dur="1" fill="hold">
                                          <p:stCondLst>
                                            <p:cond delay="1749"/>
                                          </p:stCondLst>
                                        </p:cTn>
                                        <p:tgtEl>
                                          <p:spTgt spid="73"/>
                                        </p:tgtEl>
                                        <p:attrNameLst>
                                          <p:attrName>style.visibility</p:attrName>
                                        </p:attrNameLst>
                                      </p:cBhvr>
                                      <p:to>
                                        <p:strVal val="hidden"/>
                                      </p:to>
                                    </p:set>
                                  </p:childTnLst>
                                </p:cTn>
                              </p:par>
                              <p:par>
                                <p:cTn id="367" presetID="10" presetClass="exit" presetSubtype="0" fill="hold" grpId="1" nodeType="withEffect">
                                  <p:stCondLst>
                                    <p:cond delay="10750"/>
                                  </p:stCondLst>
                                  <p:childTnLst>
                                    <p:animEffect transition="out" filter="fade">
                                      <p:cBhvr>
                                        <p:cTn id="368" dur="1750"/>
                                        <p:tgtEl>
                                          <p:spTgt spid="75"/>
                                        </p:tgtEl>
                                      </p:cBhvr>
                                    </p:animEffect>
                                    <p:set>
                                      <p:cBhvr>
                                        <p:cTn id="369" dur="1" fill="hold">
                                          <p:stCondLst>
                                            <p:cond delay="1749"/>
                                          </p:stCondLst>
                                        </p:cTn>
                                        <p:tgtEl>
                                          <p:spTgt spid="75"/>
                                        </p:tgtEl>
                                        <p:attrNameLst>
                                          <p:attrName>style.visibility</p:attrName>
                                        </p:attrNameLst>
                                      </p:cBhvr>
                                      <p:to>
                                        <p:strVal val="hidden"/>
                                      </p:to>
                                    </p:set>
                                  </p:childTnLst>
                                </p:cTn>
                              </p:par>
                              <p:par>
                                <p:cTn id="370" presetID="10" presetClass="exit" presetSubtype="0" fill="hold" grpId="1" nodeType="withEffect">
                                  <p:stCondLst>
                                    <p:cond delay="11000"/>
                                  </p:stCondLst>
                                  <p:childTnLst>
                                    <p:animEffect transition="out" filter="fade">
                                      <p:cBhvr>
                                        <p:cTn id="371" dur="1750"/>
                                        <p:tgtEl>
                                          <p:spTgt spid="76"/>
                                        </p:tgtEl>
                                      </p:cBhvr>
                                    </p:animEffect>
                                    <p:set>
                                      <p:cBhvr>
                                        <p:cTn id="372" dur="1" fill="hold">
                                          <p:stCondLst>
                                            <p:cond delay="1749"/>
                                          </p:stCondLst>
                                        </p:cTn>
                                        <p:tgtEl>
                                          <p:spTgt spid="76"/>
                                        </p:tgtEl>
                                        <p:attrNameLst>
                                          <p:attrName>style.visibility</p:attrName>
                                        </p:attrNameLst>
                                      </p:cBhvr>
                                      <p:to>
                                        <p:strVal val="hidden"/>
                                      </p:to>
                                    </p:set>
                                  </p:childTnLst>
                                </p:cTn>
                              </p:par>
                              <p:par>
                                <p:cTn id="373" presetID="10" presetClass="exit" presetSubtype="0" fill="hold" grpId="1" nodeType="withEffect">
                                  <p:stCondLst>
                                    <p:cond delay="11250"/>
                                  </p:stCondLst>
                                  <p:childTnLst>
                                    <p:animEffect transition="out" filter="fade">
                                      <p:cBhvr>
                                        <p:cTn id="374" dur="1750"/>
                                        <p:tgtEl>
                                          <p:spTgt spid="77"/>
                                        </p:tgtEl>
                                      </p:cBhvr>
                                    </p:animEffect>
                                    <p:set>
                                      <p:cBhvr>
                                        <p:cTn id="375" dur="1" fill="hold">
                                          <p:stCondLst>
                                            <p:cond delay="174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31" grpId="0" animBg="1"/>
      <p:bldP spid="32" grpId="0" animBg="1"/>
      <p:bldP spid="50" grpId="0"/>
      <p:bldP spid="50" grpId="1"/>
      <p:bldP spid="51" grpId="0"/>
      <p:bldP spid="52" grpId="0"/>
      <p:bldP spid="52" grpId="1"/>
      <p:bldP spid="52" grpId="2"/>
      <p:bldP spid="52" grpId="3"/>
      <p:bldP spid="53" grpId="0"/>
      <p:bldP spid="53" grpId="1"/>
      <p:bldP spid="53" grpId="2"/>
      <p:bldP spid="53" grpId="3"/>
      <p:bldP spid="54" grpId="0"/>
      <p:bldP spid="54" grpId="1"/>
      <p:bldP spid="54" grpId="2"/>
      <p:bldP spid="54" grpId="3"/>
      <p:bldP spid="55" grpId="0"/>
      <p:bldP spid="55" grpId="1"/>
      <p:bldP spid="55" grpId="2"/>
      <p:bldP spid="55" grpId="3"/>
      <p:bldP spid="56" grpId="0"/>
      <p:bldP spid="56" grpId="1"/>
      <p:bldP spid="56" grpId="2"/>
      <p:bldP spid="57" grpId="0"/>
      <p:bldP spid="57" grpId="1"/>
      <p:bldP spid="57" grpId="2"/>
      <p:bldP spid="58" grpId="0"/>
      <p:bldP spid="58" grpId="1"/>
      <p:bldP spid="58" grpId="2"/>
      <p:bldP spid="59" grpId="0"/>
      <p:bldP spid="59" grpId="1"/>
      <p:bldP spid="59" grpId="2"/>
      <p:bldP spid="59" grpId="3"/>
      <p:bldP spid="60" grpId="0"/>
      <p:bldP spid="60" grpId="1"/>
      <p:bldP spid="60" grpId="2"/>
      <p:bldP spid="61" grpId="0"/>
      <p:bldP spid="61" grpId="1"/>
      <p:bldP spid="61" grpId="2"/>
      <p:bldP spid="62" grpId="0"/>
      <p:bldP spid="62" grpId="1"/>
      <p:bldP spid="62" grpId="2"/>
      <p:bldP spid="63" grpId="0"/>
      <p:bldP spid="63" grpId="1"/>
      <p:bldP spid="63" grpId="2"/>
      <p:bldP spid="63"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55" y="464117"/>
            <a:ext cx="11443481" cy="2077616"/>
          </a:xfrm>
        </p:spPr>
        <p:txBody>
          <a:bodyPr/>
          <a:lstStyle/>
          <a:p>
            <a:r>
              <a:rPr lang="en-NZ" sz="4800" dirty="0"/>
              <a:t>Microsoft’s Trusted and Secure Cloud Services</a:t>
            </a:r>
          </a:p>
        </p:txBody>
      </p:sp>
      <p:sp>
        <p:nvSpPr>
          <p:cNvPr id="3" name="Text Placeholder 2"/>
          <p:cNvSpPr>
            <a:spLocks noGrp="1"/>
          </p:cNvSpPr>
          <p:nvPr>
            <p:ph type="body" sz="quarter" idx="12"/>
          </p:nvPr>
        </p:nvSpPr>
        <p:spPr>
          <a:xfrm>
            <a:off x="268616" y="3428999"/>
            <a:ext cx="9245773" cy="813419"/>
          </a:xfrm>
        </p:spPr>
        <p:txBody>
          <a:bodyPr/>
          <a:lstStyle/>
          <a:p>
            <a:r>
              <a:rPr lang="en-NZ" dirty="0"/>
              <a:t>Russell Craig, National Technology Officer, MSNZ</a:t>
            </a:r>
          </a:p>
          <a:p>
            <a:r>
              <a:rPr lang="en-NZ" dirty="0"/>
              <a:t>Michael Brick, Legal Counsel, MSNZ</a:t>
            </a:r>
          </a:p>
        </p:txBody>
      </p:sp>
      <p:sp>
        <p:nvSpPr>
          <p:cNvPr id="4" name="Text Placeholder 3"/>
          <p:cNvSpPr>
            <a:spLocks noGrp="1"/>
          </p:cNvSpPr>
          <p:nvPr>
            <p:ph type="body" sz="quarter" idx="13"/>
          </p:nvPr>
        </p:nvSpPr>
        <p:spPr/>
        <p:txBody>
          <a:bodyPr/>
          <a:lstStyle/>
          <a:p>
            <a:r>
              <a:rPr lang="en-NZ" dirty="0"/>
              <a:t>M214</a:t>
            </a:r>
          </a:p>
        </p:txBody>
      </p:sp>
    </p:spTree>
    <p:extLst>
      <p:ext uri="{BB962C8B-B14F-4D97-AF65-F5344CB8AC3E}">
        <p14:creationId xmlns:p14="http://schemas.microsoft.com/office/powerpoint/2010/main" val="218897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7" name="Cloud On-premise line"/>
          <p:cNvCxnSpPr/>
          <p:nvPr/>
        </p:nvCxnSpPr>
        <p:spPr>
          <a:xfrm>
            <a:off x="6670174" y="2056952"/>
            <a:ext cx="3164246" cy="94325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8" name="Cloud Mobile line"/>
          <p:cNvCxnSpPr/>
          <p:nvPr/>
        </p:nvCxnSpPr>
        <p:spPr>
          <a:xfrm>
            <a:off x="6631954" y="2046529"/>
            <a:ext cx="670174" cy="201588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9" name="Sensor Cloud line"/>
          <p:cNvCxnSpPr/>
          <p:nvPr/>
        </p:nvCxnSpPr>
        <p:spPr>
          <a:xfrm flipV="1">
            <a:off x="6696933" y="1046802"/>
            <a:ext cx="1217532" cy="97001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Citizien Mobile line"/>
          <p:cNvCxnSpPr/>
          <p:nvPr/>
        </p:nvCxnSpPr>
        <p:spPr>
          <a:xfrm flipH="1" flipV="1">
            <a:off x="7549579" y="4239830"/>
            <a:ext cx="2793023" cy="91830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ensor Citizen line"/>
          <p:cNvCxnSpPr/>
          <p:nvPr/>
        </p:nvCxnSpPr>
        <p:spPr>
          <a:xfrm flipH="1" flipV="1">
            <a:off x="7942691" y="1272912"/>
            <a:ext cx="2438219" cy="387755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upply Mobile line"/>
          <p:cNvCxnSpPr/>
          <p:nvPr/>
        </p:nvCxnSpPr>
        <p:spPr>
          <a:xfrm flipV="1">
            <a:off x="7081537" y="4309863"/>
            <a:ext cx="248604" cy="1382905"/>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ensor Partner Line"/>
          <p:cNvCxnSpPr/>
          <p:nvPr/>
        </p:nvCxnSpPr>
        <p:spPr>
          <a:xfrm flipH="1" flipV="1">
            <a:off x="7836896" y="1174492"/>
            <a:ext cx="2890513" cy="585420"/>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4" name="On-premise Partner Line"/>
          <p:cNvCxnSpPr/>
          <p:nvPr/>
        </p:nvCxnSpPr>
        <p:spPr>
          <a:xfrm flipV="1">
            <a:off x="9887684" y="1760146"/>
            <a:ext cx="827470" cy="120672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City Cloud line"/>
          <p:cNvCxnSpPr/>
          <p:nvPr/>
        </p:nvCxnSpPr>
        <p:spPr>
          <a:xfrm flipH="1" flipV="1">
            <a:off x="5215932" y="863722"/>
            <a:ext cx="1465309" cy="118948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6" name="City Sensor line"/>
          <p:cNvCxnSpPr/>
          <p:nvPr/>
        </p:nvCxnSpPr>
        <p:spPr>
          <a:xfrm flipH="1" flipV="1">
            <a:off x="5207313" y="906820"/>
            <a:ext cx="2608739" cy="21419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Mobile On-premise line"/>
          <p:cNvCxnSpPr/>
          <p:nvPr/>
        </p:nvCxnSpPr>
        <p:spPr>
          <a:xfrm flipV="1">
            <a:off x="7521566" y="2944032"/>
            <a:ext cx="2350293" cy="1141725"/>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8" name="Market Mobile line"/>
          <p:cNvCxnSpPr/>
          <p:nvPr/>
        </p:nvCxnSpPr>
        <p:spPr>
          <a:xfrm flipH="1">
            <a:off x="5441580" y="4190028"/>
            <a:ext cx="1841874" cy="434984"/>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9" name="Market Supply line"/>
          <p:cNvCxnSpPr/>
          <p:nvPr/>
        </p:nvCxnSpPr>
        <p:spPr>
          <a:xfrm flipH="1" flipV="1">
            <a:off x="5353650" y="4744068"/>
            <a:ext cx="1655895" cy="100225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0" name="Customer Market line"/>
          <p:cNvCxnSpPr/>
          <p:nvPr/>
        </p:nvCxnSpPr>
        <p:spPr>
          <a:xfrm flipV="1">
            <a:off x="3508319" y="4688041"/>
            <a:ext cx="1689700" cy="132820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1" name="Factory Supply line"/>
          <p:cNvCxnSpPr/>
          <p:nvPr/>
        </p:nvCxnSpPr>
        <p:spPr>
          <a:xfrm flipH="1" flipV="1">
            <a:off x="2591230" y="4762744"/>
            <a:ext cx="4488954" cy="95412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2" name="Equipment Facotry line"/>
          <p:cNvCxnSpPr/>
          <p:nvPr/>
        </p:nvCxnSpPr>
        <p:spPr>
          <a:xfrm flipH="1" flipV="1">
            <a:off x="1493471" y="2849648"/>
            <a:ext cx="990374" cy="1959784"/>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3" name="Equipment Vehicles line"/>
          <p:cNvCxnSpPr/>
          <p:nvPr/>
        </p:nvCxnSpPr>
        <p:spPr>
          <a:xfrm flipV="1">
            <a:off x="1493470" y="1542361"/>
            <a:ext cx="724610" cy="1314756"/>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4" name="City Vehicle line"/>
          <p:cNvCxnSpPr/>
          <p:nvPr/>
        </p:nvCxnSpPr>
        <p:spPr>
          <a:xfrm flipV="1">
            <a:off x="2412306" y="907452"/>
            <a:ext cx="2869220" cy="61249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5" name="Energy Vehicle line"/>
          <p:cNvCxnSpPr/>
          <p:nvPr/>
        </p:nvCxnSpPr>
        <p:spPr>
          <a:xfrm flipH="1" flipV="1">
            <a:off x="2180733" y="1542361"/>
            <a:ext cx="1919839" cy="29880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6" name="Facotory Market line"/>
          <p:cNvCxnSpPr/>
          <p:nvPr/>
        </p:nvCxnSpPr>
        <p:spPr>
          <a:xfrm flipV="1">
            <a:off x="2595898" y="4669366"/>
            <a:ext cx="2593563" cy="933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7" name="Equipment Energy line"/>
          <p:cNvCxnSpPr>
            <a:endCxn id="435" idx="4"/>
          </p:cNvCxnSpPr>
          <p:nvPr/>
        </p:nvCxnSpPr>
        <p:spPr>
          <a:xfrm flipV="1">
            <a:off x="1561844" y="1978982"/>
            <a:ext cx="2675922" cy="84039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8" name="Energy Sensor line"/>
          <p:cNvCxnSpPr/>
          <p:nvPr/>
        </p:nvCxnSpPr>
        <p:spPr>
          <a:xfrm flipV="1">
            <a:off x="4264917" y="1168852"/>
            <a:ext cx="3578229" cy="78437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9" name="Customer Mobile line"/>
          <p:cNvCxnSpPr/>
          <p:nvPr/>
        </p:nvCxnSpPr>
        <p:spPr>
          <a:xfrm flipV="1">
            <a:off x="3508319" y="4233604"/>
            <a:ext cx="3706656" cy="1782644"/>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0" name="Energy City line"/>
          <p:cNvCxnSpPr>
            <a:stCxn id="435" idx="4"/>
          </p:cNvCxnSpPr>
          <p:nvPr/>
        </p:nvCxnSpPr>
        <p:spPr>
          <a:xfrm flipV="1">
            <a:off x="4237767" y="914864"/>
            <a:ext cx="975867" cy="1064118"/>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1" name="Supply node 2 line"/>
          <p:cNvCxnSpPr/>
          <p:nvPr/>
        </p:nvCxnSpPr>
        <p:spPr>
          <a:xfrm flipV="1">
            <a:off x="7082253" y="5199391"/>
            <a:ext cx="1070902" cy="50245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4" name="Mobile node 1 line"/>
          <p:cNvCxnSpPr/>
          <p:nvPr/>
        </p:nvCxnSpPr>
        <p:spPr>
          <a:xfrm flipV="1">
            <a:off x="7370189" y="2837843"/>
            <a:ext cx="278574" cy="133916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6" name="Partner node 2 line"/>
          <p:cNvCxnSpPr/>
          <p:nvPr/>
        </p:nvCxnSpPr>
        <p:spPr>
          <a:xfrm>
            <a:off x="10390487" y="899925"/>
            <a:ext cx="366040" cy="85907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7" name="Partner node 1 line"/>
          <p:cNvCxnSpPr/>
          <p:nvPr/>
        </p:nvCxnSpPr>
        <p:spPr>
          <a:xfrm flipV="1">
            <a:off x="9494062" y="1751528"/>
            <a:ext cx="1210174" cy="34362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8" name="Energy node 1 line"/>
          <p:cNvCxnSpPr/>
          <p:nvPr/>
        </p:nvCxnSpPr>
        <p:spPr>
          <a:xfrm>
            <a:off x="4205155" y="1930812"/>
            <a:ext cx="1210174" cy="43327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9" name="On-premise node 1 line"/>
          <p:cNvCxnSpPr/>
          <p:nvPr/>
        </p:nvCxnSpPr>
        <p:spPr>
          <a:xfrm>
            <a:off x="9892473" y="2965023"/>
            <a:ext cx="579612" cy="65003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0" name="Sensor node 2 line"/>
          <p:cNvCxnSpPr/>
          <p:nvPr/>
        </p:nvCxnSpPr>
        <p:spPr>
          <a:xfrm flipH="1" flipV="1">
            <a:off x="7098617" y="482423"/>
            <a:ext cx="750340" cy="630816"/>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1" name="Sensor node 2 line"/>
          <p:cNvCxnSpPr/>
          <p:nvPr/>
        </p:nvCxnSpPr>
        <p:spPr>
          <a:xfrm flipV="1">
            <a:off x="2231872" y="712019"/>
            <a:ext cx="958484" cy="834365"/>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3" name="Mobile node 1"/>
          <p:cNvSpPr/>
          <p:nvPr/>
        </p:nvSpPr>
        <p:spPr bwMode="auto">
          <a:xfrm>
            <a:off x="7522799" y="2708839"/>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84" name="Supply node 2"/>
          <p:cNvSpPr/>
          <p:nvPr/>
        </p:nvSpPr>
        <p:spPr bwMode="auto">
          <a:xfrm>
            <a:off x="8005860" y="5090264"/>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86" name="Energy node 1"/>
          <p:cNvSpPr/>
          <p:nvPr/>
        </p:nvSpPr>
        <p:spPr bwMode="auto">
          <a:xfrm>
            <a:off x="5286130" y="2233773"/>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88" name="Partner node 2"/>
          <p:cNvSpPr/>
          <p:nvPr/>
        </p:nvSpPr>
        <p:spPr bwMode="auto">
          <a:xfrm>
            <a:off x="10261288" y="762142"/>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89" name="Partner node 1"/>
          <p:cNvSpPr/>
          <p:nvPr/>
        </p:nvSpPr>
        <p:spPr bwMode="auto">
          <a:xfrm>
            <a:off x="9386940" y="1969639"/>
            <a:ext cx="260842" cy="260842"/>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0" name="Sensor node 2"/>
          <p:cNvSpPr/>
          <p:nvPr/>
        </p:nvSpPr>
        <p:spPr bwMode="auto">
          <a:xfrm>
            <a:off x="6963273" y="356074"/>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1" name="On-premise node 1"/>
          <p:cNvSpPr/>
          <p:nvPr/>
        </p:nvSpPr>
        <p:spPr bwMode="auto">
          <a:xfrm>
            <a:off x="10340828" y="3487686"/>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2" name="Vehicle node 1"/>
          <p:cNvSpPr/>
          <p:nvPr/>
        </p:nvSpPr>
        <p:spPr bwMode="auto">
          <a:xfrm>
            <a:off x="3052204" y="584649"/>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3" name="Citizen circle"/>
          <p:cNvSpPr/>
          <p:nvPr/>
        </p:nvSpPr>
        <p:spPr bwMode="auto">
          <a:xfrm>
            <a:off x="10015193" y="4820292"/>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4" name="Mobile circle"/>
          <p:cNvSpPr/>
          <p:nvPr/>
        </p:nvSpPr>
        <p:spPr bwMode="auto">
          <a:xfrm>
            <a:off x="7049620" y="3856319"/>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395" name="Picture 3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1473" y="4048759"/>
            <a:ext cx="475105" cy="239028"/>
          </a:xfrm>
          <a:prstGeom prst="rect">
            <a:avLst/>
          </a:prstGeom>
        </p:spPr>
      </p:pic>
      <p:sp>
        <p:nvSpPr>
          <p:cNvPr id="396" name="Cloud circle"/>
          <p:cNvSpPr/>
          <p:nvPr/>
        </p:nvSpPr>
        <p:spPr bwMode="auto">
          <a:xfrm>
            <a:off x="6351569" y="1727504"/>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7" name="Freeform 5"/>
          <p:cNvSpPr>
            <a:spLocks/>
          </p:cNvSpPr>
          <p:nvPr/>
        </p:nvSpPr>
        <p:spPr bwMode="auto">
          <a:xfrm>
            <a:off x="6453736" y="1916395"/>
            <a:ext cx="431190" cy="224845"/>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98" name="Supply"/>
          <p:cNvSpPr/>
          <p:nvPr/>
        </p:nvSpPr>
        <p:spPr bwMode="auto">
          <a:xfrm>
            <a:off x="6764372" y="5389334"/>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399" name="Picture 3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3490" y="5536776"/>
            <a:ext cx="417287" cy="340641"/>
          </a:xfrm>
          <a:prstGeom prst="rect">
            <a:avLst/>
          </a:prstGeom>
        </p:spPr>
      </p:pic>
      <p:sp>
        <p:nvSpPr>
          <p:cNvPr id="400" name="Sensor circle"/>
          <p:cNvSpPr/>
          <p:nvPr/>
        </p:nvSpPr>
        <p:spPr bwMode="auto">
          <a:xfrm>
            <a:off x="7519771" y="812662"/>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01" name="Freeform 78"/>
          <p:cNvSpPr>
            <a:spLocks/>
          </p:cNvSpPr>
          <p:nvPr/>
        </p:nvSpPr>
        <p:spPr bwMode="auto">
          <a:xfrm>
            <a:off x="7680539" y="1078656"/>
            <a:ext cx="201271" cy="200153"/>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2" name="Line 79"/>
          <p:cNvSpPr>
            <a:spLocks noChangeShapeType="1"/>
          </p:cNvSpPr>
          <p:nvPr/>
        </p:nvSpPr>
        <p:spPr bwMode="auto">
          <a:xfrm>
            <a:off x="7712965" y="1042875"/>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3" name="Line 80"/>
          <p:cNvSpPr>
            <a:spLocks noChangeShapeType="1"/>
          </p:cNvSpPr>
          <p:nvPr/>
        </p:nvSpPr>
        <p:spPr bwMode="auto">
          <a:xfrm>
            <a:off x="7746511" y="1042875"/>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4" name="Line 81"/>
          <p:cNvSpPr>
            <a:spLocks noChangeShapeType="1"/>
          </p:cNvSpPr>
          <p:nvPr/>
        </p:nvSpPr>
        <p:spPr bwMode="auto">
          <a:xfrm>
            <a:off x="7782292" y="1042875"/>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5" name="Line 82"/>
          <p:cNvSpPr>
            <a:spLocks noChangeShapeType="1"/>
          </p:cNvSpPr>
          <p:nvPr/>
        </p:nvSpPr>
        <p:spPr bwMode="auto">
          <a:xfrm>
            <a:off x="7815838" y="1042875"/>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6" name="Line 83"/>
          <p:cNvSpPr>
            <a:spLocks noChangeShapeType="1"/>
          </p:cNvSpPr>
          <p:nvPr/>
        </p:nvSpPr>
        <p:spPr bwMode="auto">
          <a:xfrm>
            <a:off x="7850501" y="1042875"/>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7" name="Line 84"/>
          <p:cNvSpPr>
            <a:spLocks noChangeShapeType="1"/>
          </p:cNvSpPr>
          <p:nvPr/>
        </p:nvSpPr>
        <p:spPr bwMode="auto">
          <a:xfrm flipH="1">
            <a:off x="7886283" y="1107728"/>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8" name="Line 85"/>
          <p:cNvSpPr>
            <a:spLocks noChangeShapeType="1"/>
          </p:cNvSpPr>
          <p:nvPr/>
        </p:nvSpPr>
        <p:spPr bwMode="auto">
          <a:xfrm flipH="1">
            <a:off x="7886283" y="1143510"/>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09" name="Line 86"/>
          <p:cNvSpPr>
            <a:spLocks noChangeShapeType="1"/>
          </p:cNvSpPr>
          <p:nvPr/>
        </p:nvSpPr>
        <p:spPr bwMode="auto">
          <a:xfrm flipH="1">
            <a:off x="7886283" y="1177055"/>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0" name="Line 87"/>
          <p:cNvSpPr>
            <a:spLocks noChangeShapeType="1"/>
          </p:cNvSpPr>
          <p:nvPr/>
        </p:nvSpPr>
        <p:spPr bwMode="auto">
          <a:xfrm flipH="1">
            <a:off x="7886283" y="1211719"/>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1" name="Line 88"/>
          <p:cNvSpPr>
            <a:spLocks noChangeShapeType="1"/>
          </p:cNvSpPr>
          <p:nvPr/>
        </p:nvSpPr>
        <p:spPr bwMode="auto">
          <a:xfrm flipH="1">
            <a:off x="7886283" y="1247501"/>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2" name="Line 89"/>
          <p:cNvSpPr>
            <a:spLocks noChangeShapeType="1"/>
          </p:cNvSpPr>
          <p:nvPr/>
        </p:nvSpPr>
        <p:spPr bwMode="auto">
          <a:xfrm flipH="1">
            <a:off x="7646994" y="1107728"/>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3" name="Line 90"/>
          <p:cNvSpPr>
            <a:spLocks noChangeShapeType="1"/>
          </p:cNvSpPr>
          <p:nvPr/>
        </p:nvSpPr>
        <p:spPr bwMode="auto">
          <a:xfrm flipH="1">
            <a:off x="7646994" y="1143510"/>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4" name="Line 91"/>
          <p:cNvSpPr>
            <a:spLocks noChangeShapeType="1"/>
          </p:cNvSpPr>
          <p:nvPr/>
        </p:nvSpPr>
        <p:spPr bwMode="auto">
          <a:xfrm flipH="1">
            <a:off x="7646994" y="1177055"/>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5" name="Line 92"/>
          <p:cNvSpPr>
            <a:spLocks noChangeShapeType="1"/>
          </p:cNvSpPr>
          <p:nvPr/>
        </p:nvSpPr>
        <p:spPr bwMode="auto">
          <a:xfrm flipH="1">
            <a:off x="7646994" y="1211719"/>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6" name="Line 93"/>
          <p:cNvSpPr>
            <a:spLocks noChangeShapeType="1"/>
          </p:cNvSpPr>
          <p:nvPr/>
        </p:nvSpPr>
        <p:spPr bwMode="auto">
          <a:xfrm flipH="1">
            <a:off x="7646994" y="1247501"/>
            <a:ext cx="31309"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7" name="Line 94"/>
          <p:cNvSpPr>
            <a:spLocks noChangeShapeType="1"/>
          </p:cNvSpPr>
          <p:nvPr/>
        </p:nvSpPr>
        <p:spPr bwMode="auto">
          <a:xfrm>
            <a:off x="7712965" y="1281046"/>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8" name="Line 95"/>
          <p:cNvSpPr>
            <a:spLocks noChangeShapeType="1"/>
          </p:cNvSpPr>
          <p:nvPr/>
        </p:nvSpPr>
        <p:spPr bwMode="auto">
          <a:xfrm>
            <a:off x="7746511" y="1281046"/>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19" name="Line 96"/>
          <p:cNvSpPr>
            <a:spLocks noChangeShapeType="1"/>
          </p:cNvSpPr>
          <p:nvPr/>
        </p:nvSpPr>
        <p:spPr bwMode="auto">
          <a:xfrm>
            <a:off x="7782292" y="1281046"/>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0" name="Line 97"/>
          <p:cNvSpPr>
            <a:spLocks noChangeShapeType="1"/>
          </p:cNvSpPr>
          <p:nvPr/>
        </p:nvSpPr>
        <p:spPr bwMode="auto">
          <a:xfrm>
            <a:off x="7815838" y="1281046"/>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1" name="Line 98"/>
          <p:cNvSpPr>
            <a:spLocks noChangeShapeType="1"/>
          </p:cNvSpPr>
          <p:nvPr/>
        </p:nvSpPr>
        <p:spPr bwMode="auto">
          <a:xfrm>
            <a:off x="7850501" y="1281046"/>
            <a:ext cx="0" cy="31309"/>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2" name="Freeform 99"/>
          <p:cNvSpPr>
            <a:spLocks/>
          </p:cNvSpPr>
          <p:nvPr/>
        </p:nvSpPr>
        <p:spPr bwMode="auto">
          <a:xfrm>
            <a:off x="7859447" y="999266"/>
            <a:ext cx="111817" cy="112935"/>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3" name="Freeform 100"/>
          <p:cNvSpPr>
            <a:spLocks/>
          </p:cNvSpPr>
          <p:nvPr/>
        </p:nvSpPr>
        <p:spPr bwMode="auto">
          <a:xfrm>
            <a:off x="7859446" y="963485"/>
            <a:ext cx="149835" cy="148717"/>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4" name="Freeform 101"/>
          <p:cNvSpPr>
            <a:spLocks/>
          </p:cNvSpPr>
          <p:nvPr/>
        </p:nvSpPr>
        <p:spPr bwMode="auto">
          <a:xfrm>
            <a:off x="7859447" y="924349"/>
            <a:ext cx="186735" cy="187853"/>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25" name="On-prem circle"/>
          <p:cNvSpPr/>
          <p:nvPr/>
        </p:nvSpPr>
        <p:spPr bwMode="auto">
          <a:xfrm>
            <a:off x="9536007" y="2659465"/>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426" name="Picture 4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930" y="2811388"/>
            <a:ext cx="331677" cy="331677"/>
          </a:xfrm>
          <a:prstGeom prst="rect">
            <a:avLst/>
          </a:prstGeom>
        </p:spPr>
      </p:pic>
      <p:sp>
        <p:nvSpPr>
          <p:cNvPr id="427" name="Partner circle"/>
          <p:cNvSpPr/>
          <p:nvPr/>
        </p:nvSpPr>
        <p:spPr bwMode="auto">
          <a:xfrm>
            <a:off x="10403251" y="1429599"/>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428" name="Picture 4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8602" y="1640155"/>
            <a:ext cx="364824" cy="250999"/>
          </a:xfrm>
          <a:prstGeom prst="rect">
            <a:avLst/>
          </a:prstGeom>
        </p:spPr>
      </p:pic>
      <p:sp>
        <p:nvSpPr>
          <p:cNvPr id="429" name="City circle"/>
          <p:cNvSpPr/>
          <p:nvPr/>
        </p:nvSpPr>
        <p:spPr bwMode="auto">
          <a:xfrm>
            <a:off x="4901297" y="562870"/>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0" name="Marketplace"/>
          <p:cNvSpPr/>
          <p:nvPr/>
        </p:nvSpPr>
        <p:spPr bwMode="auto">
          <a:xfrm>
            <a:off x="4904859" y="4354068"/>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1" name="Customer circle"/>
          <p:cNvSpPr/>
          <p:nvPr/>
        </p:nvSpPr>
        <p:spPr bwMode="auto">
          <a:xfrm>
            <a:off x="3178411" y="5702422"/>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2" name="Manufacture circle"/>
          <p:cNvSpPr/>
          <p:nvPr/>
        </p:nvSpPr>
        <p:spPr bwMode="auto">
          <a:xfrm>
            <a:off x="2155027" y="4395531"/>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3" name="Freeform 5"/>
          <p:cNvSpPr>
            <a:spLocks/>
          </p:cNvSpPr>
          <p:nvPr/>
        </p:nvSpPr>
        <p:spPr bwMode="auto">
          <a:xfrm>
            <a:off x="2304519" y="4569350"/>
            <a:ext cx="324667" cy="270076"/>
          </a:xfrm>
          <a:custGeom>
            <a:avLst/>
            <a:gdLst>
              <a:gd name="T0" fmla="*/ 0 w 113"/>
              <a:gd name="T1" fmla="*/ 46 h 94"/>
              <a:gd name="T2" fmla="*/ 0 w 113"/>
              <a:gd name="T3" fmla="*/ 94 h 94"/>
              <a:gd name="T4" fmla="*/ 113 w 113"/>
              <a:gd name="T5" fmla="*/ 94 h 94"/>
              <a:gd name="T6" fmla="*/ 113 w 113"/>
              <a:gd name="T7" fmla="*/ 45 h 94"/>
              <a:gd name="T8" fmla="*/ 106 w 113"/>
              <a:gd name="T9" fmla="*/ 45 h 94"/>
              <a:gd name="T10" fmla="*/ 104 w 113"/>
              <a:gd name="T11" fmla="*/ 0 h 94"/>
              <a:gd name="T12" fmla="*/ 95 w 113"/>
              <a:gd name="T13" fmla="*/ 0 h 94"/>
              <a:gd name="T14" fmla="*/ 92 w 113"/>
              <a:gd name="T15" fmla="*/ 45 h 94"/>
              <a:gd name="T16" fmla="*/ 71 w 113"/>
              <a:gd name="T17" fmla="*/ 45 h 94"/>
              <a:gd name="T18" fmla="*/ 71 w 113"/>
              <a:gd name="T19" fmla="*/ 20 h 94"/>
              <a:gd name="T20" fmla="*/ 36 w 113"/>
              <a:gd name="T21" fmla="*/ 43 h 94"/>
              <a:gd name="T22" fmla="*/ 36 w 113"/>
              <a:gd name="T23" fmla="*/ 22 h 94"/>
              <a:gd name="T24" fmla="*/ 0 w 113"/>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4">
                <a:moveTo>
                  <a:pt x="0" y="46"/>
                </a:moveTo>
                <a:lnTo>
                  <a:pt x="0" y="94"/>
                </a:lnTo>
                <a:lnTo>
                  <a:pt x="113" y="94"/>
                </a:lnTo>
                <a:lnTo>
                  <a:pt x="113" y="45"/>
                </a:lnTo>
                <a:lnTo>
                  <a:pt x="106" y="45"/>
                </a:lnTo>
                <a:lnTo>
                  <a:pt x="104" y="0"/>
                </a:lnTo>
                <a:lnTo>
                  <a:pt x="95" y="0"/>
                </a:lnTo>
                <a:lnTo>
                  <a:pt x="92" y="45"/>
                </a:lnTo>
                <a:lnTo>
                  <a:pt x="71" y="45"/>
                </a:lnTo>
                <a:lnTo>
                  <a:pt x="71" y="20"/>
                </a:lnTo>
                <a:lnTo>
                  <a:pt x="36" y="43"/>
                </a:lnTo>
                <a:lnTo>
                  <a:pt x="36" y="22"/>
                </a:lnTo>
                <a:lnTo>
                  <a:pt x="0" y="46"/>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34" name="Energy"/>
          <p:cNvSpPr/>
          <p:nvPr/>
        </p:nvSpPr>
        <p:spPr bwMode="auto">
          <a:xfrm>
            <a:off x="3929342" y="1633984"/>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5" name="Freeform 11"/>
          <p:cNvSpPr>
            <a:spLocks/>
          </p:cNvSpPr>
          <p:nvPr/>
        </p:nvSpPr>
        <p:spPr bwMode="auto">
          <a:xfrm>
            <a:off x="4144389" y="1784445"/>
            <a:ext cx="205431" cy="334604"/>
          </a:xfrm>
          <a:custGeom>
            <a:avLst/>
            <a:gdLst>
              <a:gd name="T0" fmla="*/ 132 w 132"/>
              <a:gd name="T1" fmla="*/ 89 h 215"/>
              <a:gd name="T2" fmla="*/ 71 w 132"/>
              <a:gd name="T3" fmla="*/ 89 h 215"/>
              <a:gd name="T4" fmla="*/ 104 w 132"/>
              <a:gd name="T5" fmla="*/ 0 h 215"/>
              <a:gd name="T6" fmla="*/ 0 w 132"/>
              <a:gd name="T7" fmla="*/ 125 h 215"/>
              <a:gd name="T8" fmla="*/ 60 w 132"/>
              <a:gd name="T9" fmla="*/ 125 h 215"/>
              <a:gd name="T10" fmla="*/ 27 w 132"/>
              <a:gd name="T11" fmla="*/ 215 h 215"/>
              <a:gd name="T12" fmla="*/ 132 w 132"/>
              <a:gd name="T13" fmla="*/ 89 h 215"/>
            </a:gdLst>
            <a:ahLst/>
            <a:cxnLst>
              <a:cxn ang="0">
                <a:pos x="T0" y="T1"/>
              </a:cxn>
              <a:cxn ang="0">
                <a:pos x="T2" y="T3"/>
              </a:cxn>
              <a:cxn ang="0">
                <a:pos x="T4" y="T5"/>
              </a:cxn>
              <a:cxn ang="0">
                <a:pos x="T6" y="T7"/>
              </a:cxn>
              <a:cxn ang="0">
                <a:pos x="T8" y="T9"/>
              </a:cxn>
              <a:cxn ang="0">
                <a:pos x="T10" y="T11"/>
              </a:cxn>
              <a:cxn ang="0">
                <a:pos x="T12" y="T13"/>
              </a:cxn>
            </a:cxnLst>
            <a:rect l="0" t="0" r="r" b="b"/>
            <a:pathLst>
              <a:path w="132" h="215">
                <a:moveTo>
                  <a:pt x="132" y="89"/>
                </a:moveTo>
                <a:lnTo>
                  <a:pt x="71" y="89"/>
                </a:lnTo>
                <a:lnTo>
                  <a:pt x="104" y="0"/>
                </a:lnTo>
                <a:lnTo>
                  <a:pt x="0" y="125"/>
                </a:lnTo>
                <a:lnTo>
                  <a:pt x="60" y="125"/>
                </a:lnTo>
                <a:lnTo>
                  <a:pt x="27" y="215"/>
                </a:lnTo>
                <a:lnTo>
                  <a:pt x="132" y="89"/>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36" name="Equipment circle"/>
          <p:cNvSpPr/>
          <p:nvPr/>
        </p:nvSpPr>
        <p:spPr bwMode="auto">
          <a:xfrm>
            <a:off x="1172844" y="2530306"/>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437" name="Vehicle circle"/>
          <p:cNvSpPr/>
          <p:nvPr/>
        </p:nvSpPr>
        <p:spPr bwMode="auto">
          <a:xfrm>
            <a:off x="1907105" y="1225024"/>
            <a:ext cx="635524" cy="635524"/>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438" name="Picture 437"/>
          <p:cNvPicPr>
            <a:picLocks noChangeAspect="1"/>
          </p:cNvPicPr>
          <p:nvPr/>
        </p:nvPicPr>
        <p:blipFill>
          <a:blip r:embed="rId7"/>
          <a:stretch>
            <a:fillRect/>
          </a:stretch>
        </p:blipFill>
        <p:spPr>
          <a:xfrm>
            <a:off x="1999284" y="1423238"/>
            <a:ext cx="451168" cy="239097"/>
          </a:xfrm>
          <a:prstGeom prst="rect">
            <a:avLst/>
          </a:prstGeom>
        </p:spPr>
      </p:pic>
      <p:sp>
        <p:nvSpPr>
          <p:cNvPr id="439" name="Line 68"/>
          <p:cNvSpPr>
            <a:spLocks noChangeShapeType="1"/>
          </p:cNvSpPr>
          <p:nvPr/>
        </p:nvSpPr>
        <p:spPr bwMode="auto">
          <a:xfrm>
            <a:off x="5067878" y="1026483"/>
            <a:ext cx="302363"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0" name="Freeform 69"/>
          <p:cNvSpPr>
            <a:spLocks/>
          </p:cNvSpPr>
          <p:nvPr/>
        </p:nvSpPr>
        <p:spPr bwMode="auto">
          <a:xfrm>
            <a:off x="5089235" y="855631"/>
            <a:ext cx="157364" cy="170852"/>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1" name="Freeform 70"/>
          <p:cNvSpPr>
            <a:spLocks/>
          </p:cNvSpPr>
          <p:nvPr/>
        </p:nvSpPr>
        <p:spPr bwMode="auto">
          <a:xfrm>
            <a:off x="5201637" y="790439"/>
            <a:ext cx="148371" cy="23604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2" name="Freeform 71"/>
          <p:cNvSpPr>
            <a:spLocks/>
          </p:cNvSpPr>
          <p:nvPr/>
        </p:nvSpPr>
        <p:spPr bwMode="auto">
          <a:xfrm>
            <a:off x="5172413" y="710633"/>
            <a:ext cx="79806" cy="123643"/>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3" name="Freeform 72"/>
          <p:cNvSpPr>
            <a:spLocks/>
          </p:cNvSpPr>
          <p:nvPr/>
        </p:nvSpPr>
        <p:spPr bwMode="auto">
          <a:xfrm>
            <a:off x="5263459" y="970283"/>
            <a:ext cx="35969" cy="49457"/>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4" name="Freeform 73"/>
          <p:cNvSpPr>
            <a:spLocks/>
          </p:cNvSpPr>
          <p:nvPr/>
        </p:nvSpPr>
        <p:spPr bwMode="auto">
          <a:xfrm>
            <a:off x="5142064" y="970282"/>
            <a:ext cx="50582" cy="56201"/>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5" name="Line 74"/>
          <p:cNvSpPr>
            <a:spLocks noChangeShapeType="1"/>
          </p:cNvSpPr>
          <p:nvPr/>
        </p:nvSpPr>
        <p:spPr bwMode="auto">
          <a:xfrm>
            <a:off x="5364622" y="928693"/>
            <a:ext cx="0"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6" name="Freeform 9"/>
          <p:cNvSpPr>
            <a:spLocks/>
          </p:cNvSpPr>
          <p:nvPr/>
        </p:nvSpPr>
        <p:spPr bwMode="auto">
          <a:xfrm>
            <a:off x="5021134" y="4553151"/>
            <a:ext cx="318635" cy="186521"/>
          </a:xfrm>
          <a:custGeom>
            <a:avLst/>
            <a:gdLst>
              <a:gd name="T0" fmla="*/ 0 w 328"/>
              <a:gd name="T1" fmla="*/ 0 h 192"/>
              <a:gd name="T2" fmla="*/ 54 w 328"/>
              <a:gd name="T3" fmla="*/ 0 h 192"/>
              <a:gd name="T4" fmla="*/ 137 w 328"/>
              <a:gd name="T5" fmla="*/ 192 h 192"/>
              <a:gd name="T6" fmla="*/ 328 w 328"/>
              <a:gd name="T7" fmla="*/ 192 h 192"/>
            </a:gdLst>
            <a:ahLst/>
            <a:cxnLst>
              <a:cxn ang="0">
                <a:pos x="T0" y="T1"/>
              </a:cxn>
              <a:cxn ang="0">
                <a:pos x="T2" y="T3"/>
              </a:cxn>
              <a:cxn ang="0">
                <a:pos x="T4" y="T5"/>
              </a:cxn>
              <a:cxn ang="0">
                <a:pos x="T6" y="T7"/>
              </a:cxn>
            </a:cxnLst>
            <a:rect l="0" t="0" r="r" b="b"/>
            <a:pathLst>
              <a:path w="328" h="192">
                <a:moveTo>
                  <a:pt x="0" y="0"/>
                </a:moveTo>
                <a:lnTo>
                  <a:pt x="54" y="0"/>
                </a:lnTo>
                <a:lnTo>
                  <a:pt x="137" y="192"/>
                </a:lnTo>
                <a:lnTo>
                  <a:pt x="328" y="192"/>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7" name="Freeform 10"/>
          <p:cNvSpPr>
            <a:spLocks/>
          </p:cNvSpPr>
          <p:nvPr/>
        </p:nvSpPr>
        <p:spPr bwMode="auto">
          <a:xfrm>
            <a:off x="5129326" y="4581446"/>
            <a:ext cx="271035" cy="117547"/>
          </a:xfrm>
          <a:custGeom>
            <a:avLst/>
            <a:gdLst>
              <a:gd name="T0" fmla="*/ 0 w 279"/>
              <a:gd name="T1" fmla="*/ 0 h 121"/>
              <a:gd name="T2" fmla="*/ 48 w 279"/>
              <a:gd name="T3" fmla="*/ 121 h 121"/>
              <a:gd name="T4" fmla="*/ 225 w 279"/>
              <a:gd name="T5" fmla="*/ 121 h 121"/>
              <a:gd name="T6" fmla="*/ 279 w 279"/>
              <a:gd name="T7" fmla="*/ 0 h 121"/>
              <a:gd name="T8" fmla="*/ 0 w 279"/>
              <a:gd name="T9" fmla="*/ 0 h 121"/>
            </a:gdLst>
            <a:ahLst/>
            <a:cxnLst>
              <a:cxn ang="0">
                <a:pos x="T0" y="T1"/>
              </a:cxn>
              <a:cxn ang="0">
                <a:pos x="T2" y="T3"/>
              </a:cxn>
              <a:cxn ang="0">
                <a:pos x="T4" y="T5"/>
              </a:cxn>
              <a:cxn ang="0">
                <a:pos x="T6" y="T7"/>
              </a:cxn>
              <a:cxn ang="0">
                <a:pos x="T8" y="T9"/>
              </a:cxn>
            </a:cxnLst>
            <a:rect l="0" t="0" r="r" b="b"/>
            <a:pathLst>
              <a:path w="279" h="121">
                <a:moveTo>
                  <a:pt x="0" y="0"/>
                </a:moveTo>
                <a:lnTo>
                  <a:pt x="48" y="121"/>
                </a:lnTo>
                <a:lnTo>
                  <a:pt x="225" y="121"/>
                </a:lnTo>
                <a:lnTo>
                  <a:pt x="279" y="0"/>
                </a:lnTo>
                <a:lnTo>
                  <a:pt x="0" y="0"/>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8" name="Oval 11"/>
          <p:cNvSpPr>
            <a:spLocks noChangeArrowheads="1"/>
          </p:cNvSpPr>
          <p:nvPr/>
        </p:nvSpPr>
        <p:spPr bwMode="auto">
          <a:xfrm>
            <a:off x="5159079" y="4776587"/>
            <a:ext cx="50515" cy="49545"/>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49" name="Oval 12"/>
          <p:cNvSpPr>
            <a:spLocks noChangeArrowheads="1"/>
          </p:cNvSpPr>
          <p:nvPr/>
        </p:nvSpPr>
        <p:spPr bwMode="auto">
          <a:xfrm>
            <a:off x="5282455" y="4776587"/>
            <a:ext cx="51487" cy="49545"/>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0" name="Oval 113"/>
          <p:cNvSpPr>
            <a:spLocks noChangeArrowheads="1"/>
          </p:cNvSpPr>
          <p:nvPr/>
        </p:nvSpPr>
        <p:spPr bwMode="auto">
          <a:xfrm>
            <a:off x="3350090" y="5899460"/>
            <a:ext cx="148892" cy="146083"/>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1" name="Freeform 114"/>
          <p:cNvSpPr>
            <a:spLocks/>
          </p:cNvSpPr>
          <p:nvPr/>
        </p:nvSpPr>
        <p:spPr bwMode="auto">
          <a:xfrm>
            <a:off x="3298119" y="6048353"/>
            <a:ext cx="251431" cy="125013"/>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2" name="Line 115"/>
          <p:cNvSpPr>
            <a:spLocks noChangeShapeType="1"/>
          </p:cNvSpPr>
          <p:nvPr/>
        </p:nvSpPr>
        <p:spPr bwMode="auto">
          <a:xfrm>
            <a:off x="3619782" y="5896650"/>
            <a:ext cx="0"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3" name="Freeform 116"/>
          <p:cNvSpPr>
            <a:spLocks/>
          </p:cNvSpPr>
          <p:nvPr/>
        </p:nvSpPr>
        <p:spPr bwMode="auto">
          <a:xfrm>
            <a:off x="3588880" y="5848893"/>
            <a:ext cx="63210" cy="75851"/>
          </a:xfrm>
          <a:custGeom>
            <a:avLst/>
            <a:gdLst>
              <a:gd name="T0" fmla="*/ 0 w 21"/>
              <a:gd name="T1" fmla="*/ 25 h 25"/>
              <a:gd name="T2" fmla="*/ 0 w 21"/>
              <a:gd name="T3" fmla="*/ 10 h 25"/>
              <a:gd name="T4" fmla="*/ 10 w 21"/>
              <a:gd name="T5" fmla="*/ 0 h 25"/>
              <a:gd name="T6" fmla="*/ 21 w 21"/>
              <a:gd name="T7" fmla="*/ 10 h 25"/>
              <a:gd name="T8" fmla="*/ 21 w 21"/>
              <a:gd name="T9" fmla="*/ 25 h 25"/>
            </a:gdLst>
            <a:ahLst/>
            <a:cxnLst>
              <a:cxn ang="0">
                <a:pos x="T0" y="T1"/>
              </a:cxn>
              <a:cxn ang="0">
                <a:pos x="T2" y="T3"/>
              </a:cxn>
              <a:cxn ang="0">
                <a:pos x="T4" y="T5"/>
              </a:cxn>
              <a:cxn ang="0">
                <a:pos x="T6" y="T7"/>
              </a:cxn>
              <a:cxn ang="0">
                <a:pos x="T8" y="T9"/>
              </a:cxn>
            </a:cxnLst>
            <a:rect l="0" t="0" r="r" b="b"/>
            <a:pathLst>
              <a:path w="21" h="25">
                <a:moveTo>
                  <a:pt x="0" y="25"/>
                </a:moveTo>
                <a:cubicBezTo>
                  <a:pt x="0" y="10"/>
                  <a:pt x="0" y="10"/>
                  <a:pt x="0" y="10"/>
                </a:cubicBezTo>
                <a:cubicBezTo>
                  <a:pt x="0" y="4"/>
                  <a:pt x="4" y="0"/>
                  <a:pt x="10" y="0"/>
                </a:cubicBezTo>
                <a:cubicBezTo>
                  <a:pt x="16" y="0"/>
                  <a:pt x="21" y="4"/>
                  <a:pt x="21" y="10"/>
                </a:cubicBezTo>
                <a:cubicBezTo>
                  <a:pt x="21" y="25"/>
                  <a:pt x="21" y="25"/>
                  <a:pt x="21" y="25"/>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4" name="Freeform 117"/>
          <p:cNvSpPr>
            <a:spLocks/>
          </p:cNvSpPr>
          <p:nvPr/>
        </p:nvSpPr>
        <p:spPr bwMode="auto">
          <a:xfrm>
            <a:off x="3546741" y="5893842"/>
            <a:ext cx="147488" cy="136251"/>
          </a:xfrm>
          <a:custGeom>
            <a:avLst/>
            <a:gdLst>
              <a:gd name="T0" fmla="*/ 105 w 105"/>
              <a:gd name="T1" fmla="*/ 97 h 97"/>
              <a:gd name="T2" fmla="*/ 0 w 105"/>
              <a:gd name="T3" fmla="*/ 97 h 97"/>
              <a:gd name="T4" fmla="*/ 6 w 105"/>
              <a:gd name="T5" fmla="*/ 0 h 97"/>
              <a:gd name="T6" fmla="*/ 99 w 105"/>
              <a:gd name="T7" fmla="*/ 0 h 97"/>
              <a:gd name="T8" fmla="*/ 105 w 105"/>
              <a:gd name="T9" fmla="*/ 97 h 97"/>
            </a:gdLst>
            <a:ahLst/>
            <a:cxnLst>
              <a:cxn ang="0">
                <a:pos x="T0" y="T1"/>
              </a:cxn>
              <a:cxn ang="0">
                <a:pos x="T2" y="T3"/>
              </a:cxn>
              <a:cxn ang="0">
                <a:pos x="T4" y="T5"/>
              </a:cxn>
              <a:cxn ang="0">
                <a:pos x="T6" y="T7"/>
              </a:cxn>
              <a:cxn ang="0">
                <a:pos x="T8" y="T9"/>
              </a:cxn>
            </a:cxnLst>
            <a:rect l="0" t="0" r="r" b="b"/>
            <a:pathLst>
              <a:path w="105" h="97">
                <a:moveTo>
                  <a:pt x="105" y="97"/>
                </a:moveTo>
                <a:lnTo>
                  <a:pt x="0" y="97"/>
                </a:lnTo>
                <a:lnTo>
                  <a:pt x="6" y="0"/>
                </a:lnTo>
                <a:lnTo>
                  <a:pt x="99" y="0"/>
                </a:lnTo>
                <a:lnTo>
                  <a:pt x="105" y="97"/>
                </a:ln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5" name="Oval 17"/>
          <p:cNvSpPr>
            <a:spLocks noChangeArrowheads="1"/>
          </p:cNvSpPr>
          <p:nvPr/>
        </p:nvSpPr>
        <p:spPr bwMode="auto">
          <a:xfrm>
            <a:off x="1434878" y="2948220"/>
            <a:ext cx="67239" cy="65261"/>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6" name="Oval 18"/>
          <p:cNvSpPr>
            <a:spLocks noChangeArrowheads="1"/>
          </p:cNvSpPr>
          <p:nvPr/>
        </p:nvSpPr>
        <p:spPr bwMode="auto">
          <a:xfrm>
            <a:off x="1558478" y="2948220"/>
            <a:ext cx="67239" cy="65261"/>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7" name="Freeform 19"/>
          <p:cNvSpPr>
            <a:spLocks/>
          </p:cNvSpPr>
          <p:nvPr/>
        </p:nvSpPr>
        <p:spPr bwMode="auto">
          <a:xfrm>
            <a:off x="1270735" y="2669376"/>
            <a:ext cx="173041" cy="298620"/>
          </a:xfrm>
          <a:custGeom>
            <a:avLst/>
            <a:gdLst>
              <a:gd name="T0" fmla="*/ 175 w 175"/>
              <a:gd name="T1" fmla="*/ 0 h 302"/>
              <a:gd name="T2" fmla="*/ 87 w 175"/>
              <a:gd name="T3" fmla="*/ 302 h 302"/>
              <a:gd name="T4" fmla="*/ 0 w 175"/>
              <a:gd name="T5" fmla="*/ 273 h 302"/>
            </a:gdLst>
            <a:ahLst/>
            <a:cxnLst>
              <a:cxn ang="0">
                <a:pos x="T0" y="T1"/>
              </a:cxn>
              <a:cxn ang="0">
                <a:pos x="T2" y="T3"/>
              </a:cxn>
              <a:cxn ang="0">
                <a:pos x="T4" y="T5"/>
              </a:cxn>
            </a:cxnLst>
            <a:rect l="0" t="0" r="r" b="b"/>
            <a:pathLst>
              <a:path w="175" h="302">
                <a:moveTo>
                  <a:pt x="175" y="0"/>
                </a:moveTo>
                <a:lnTo>
                  <a:pt x="87" y="302"/>
                </a:lnTo>
                <a:lnTo>
                  <a:pt x="0" y="273"/>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8" name="Line 20"/>
          <p:cNvSpPr>
            <a:spLocks noChangeShapeType="1"/>
          </p:cNvSpPr>
          <p:nvPr/>
        </p:nvSpPr>
        <p:spPr bwMode="auto">
          <a:xfrm>
            <a:off x="1500139" y="2970963"/>
            <a:ext cx="6031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59" name="Freeform 21"/>
          <p:cNvSpPr>
            <a:spLocks/>
          </p:cNvSpPr>
          <p:nvPr/>
        </p:nvSpPr>
        <p:spPr bwMode="auto">
          <a:xfrm>
            <a:off x="1399280" y="2865161"/>
            <a:ext cx="258079" cy="107780"/>
          </a:xfrm>
          <a:custGeom>
            <a:avLst/>
            <a:gdLst>
              <a:gd name="T0" fmla="*/ 229 w 261"/>
              <a:gd name="T1" fmla="*/ 109 h 109"/>
              <a:gd name="T2" fmla="*/ 261 w 261"/>
              <a:gd name="T3" fmla="*/ 109 h 109"/>
              <a:gd name="T4" fmla="*/ 261 w 261"/>
              <a:gd name="T5" fmla="*/ 0 h 109"/>
              <a:gd name="T6" fmla="*/ 201 w 261"/>
              <a:gd name="T7" fmla="*/ 0 h 109"/>
              <a:gd name="T8" fmla="*/ 201 w 261"/>
              <a:gd name="T9" fmla="*/ 25 h 109"/>
              <a:gd name="T10" fmla="*/ 23 w 261"/>
              <a:gd name="T11" fmla="*/ 25 h 109"/>
              <a:gd name="T12" fmla="*/ 0 w 261"/>
              <a:gd name="T13" fmla="*/ 107 h 109"/>
              <a:gd name="T14" fmla="*/ 36 w 261"/>
              <a:gd name="T15" fmla="*/ 107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109">
                <a:moveTo>
                  <a:pt x="229" y="109"/>
                </a:moveTo>
                <a:lnTo>
                  <a:pt x="261" y="109"/>
                </a:lnTo>
                <a:lnTo>
                  <a:pt x="261" y="0"/>
                </a:lnTo>
                <a:lnTo>
                  <a:pt x="201" y="0"/>
                </a:lnTo>
                <a:lnTo>
                  <a:pt x="201" y="25"/>
                </a:lnTo>
                <a:lnTo>
                  <a:pt x="23" y="25"/>
                </a:lnTo>
                <a:lnTo>
                  <a:pt x="0" y="107"/>
                </a:lnTo>
                <a:lnTo>
                  <a:pt x="36" y="107"/>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60" name="Freeform 22"/>
          <p:cNvSpPr>
            <a:spLocks/>
          </p:cNvSpPr>
          <p:nvPr/>
        </p:nvSpPr>
        <p:spPr bwMode="auto">
          <a:xfrm>
            <a:off x="1457620" y="2729693"/>
            <a:ext cx="175019" cy="158210"/>
          </a:xfrm>
          <a:custGeom>
            <a:avLst/>
            <a:gdLst>
              <a:gd name="T0" fmla="*/ 177 w 177"/>
              <a:gd name="T1" fmla="*/ 134 h 160"/>
              <a:gd name="T2" fmla="*/ 177 w 177"/>
              <a:gd name="T3" fmla="*/ 0 h 160"/>
              <a:gd name="T4" fmla="*/ 49 w 177"/>
              <a:gd name="T5" fmla="*/ 0 h 160"/>
              <a:gd name="T6" fmla="*/ 0 w 177"/>
              <a:gd name="T7" fmla="*/ 160 h 160"/>
            </a:gdLst>
            <a:ahLst/>
            <a:cxnLst>
              <a:cxn ang="0">
                <a:pos x="T0" y="T1"/>
              </a:cxn>
              <a:cxn ang="0">
                <a:pos x="T2" y="T3"/>
              </a:cxn>
              <a:cxn ang="0">
                <a:pos x="T4" y="T5"/>
              </a:cxn>
              <a:cxn ang="0">
                <a:pos x="T6" y="T7"/>
              </a:cxn>
            </a:cxnLst>
            <a:rect l="0" t="0" r="r" b="b"/>
            <a:pathLst>
              <a:path w="177" h="160">
                <a:moveTo>
                  <a:pt x="177" y="134"/>
                </a:moveTo>
                <a:lnTo>
                  <a:pt x="177" y="0"/>
                </a:lnTo>
                <a:lnTo>
                  <a:pt x="49" y="0"/>
                </a:lnTo>
                <a:lnTo>
                  <a:pt x="0" y="160"/>
                </a:ln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61" name="Oval 121"/>
          <p:cNvSpPr>
            <a:spLocks noChangeArrowheads="1"/>
          </p:cNvSpPr>
          <p:nvPr/>
        </p:nvSpPr>
        <p:spPr bwMode="auto">
          <a:xfrm>
            <a:off x="10190605" y="5026253"/>
            <a:ext cx="149404" cy="146292"/>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62" name="Freeform 122"/>
          <p:cNvSpPr>
            <a:spLocks/>
          </p:cNvSpPr>
          <p:nvPr/>
        </p:nvSpPr>
        <p:spPr bwMode="auto">
          <a:xfrm>
            <a:off x="10139247" y="5175657"/>
            <a:ext cx="252119" cy="124503"/>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63" name="Line 123"/>
          <p:cNvSpPr>
            <a:spLocks noChangeShapeType="1"/>
          </p:cNvSpPr>
          <p:nvPr/>
        </p:nvSpPr>
        <p:spPr bwMode="auto">
          <a:xfrm>
            <a:off x="10394479" y="4962446"/>
            <a:ext cx="0" cy="188311"/>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464" name="Freeform 124"/>
          <p:cNvSpPr>
            <a:spLocks/>
          </p:cNvSpPr>
          <p:nvPr/>
        </p:nvSpPr>
        <p:spPr bwMode="auto">
          <a:xfrm>
            <a:off x="10394478" y="4956221"/>
            <a:ext cx="136954" cy="127616"/>
          </a:xfrm>
          <a:custGeom>
            <a:avLst/>
            <a:gdLst>
              <a:gd name="T0" fmla="*/ 45 w 45"/>
              <a:gd name="T1" fmla="*/ 35 h 42"/>
              <a:gd name="T2" fmla="*/ 0 w 45"/>
              <a:gd name="T3" fmla="*/ 35 h 42"/>
              <a:gd name="T4" fmla="*/ 0 w 45"/>
              <a:gd name="T5" fmla="*/ 6 h 42"/>
              <a:gd name="T6" fmla="*/ 45 w 45"/>
              <a:gd name="T7" fmla="*/ 6 h 42"/>
              <a:gd name="T8" fmla="*/ 45 w 45"/>
              <a:gd name="T9" fmla="*/ 35 h 42"/>
            </a:gdLst>
            <a:ahLst/>
            <a:cxnLst>
              <a:cxn ang="0">
                <a:pos x="T0" y="T1"/>
              </a:cxn>
              <a:cxn ang="0">
                <a:pos x="T2" y="T3"/>
              </a:cxn>
              <a:cxn ang="0">
                <a:pos x="T4" y="T5"/>
              </a:cxn>
              <a:cxn ang="0">
                <a:pos x="T6" y="T7"/>
              </a:cxn>
              <a:cxn ang="0">
                <a:pos x="T8" y="T9"/>
              </a:cxn>
            </a:cxnLst>
            <a:rect l="0" t="0" r="r" b="b"/>
            <a:pathLst>
              <a:path w="45" h="42">
                <a:moveTo>
                  <a:pt x="45" y="35"/>
                </a:moveTo>
                <a:cubicBezTo>
                  <a:pt x="30" y="29"/>
                  <a:pt x="15" y="42"/>
                  <a:pt x="0" y="35"/>
                </a:cubicBezTo>
                <a:cubicBezTo>
                  <a:pt x="0" y="31"/>
                  <a:pt x="0" y="11"/>
                  <a:pt x="0" y="6"/>
                </a:cubicBezTo>
                <a:cubicBezTo>
                  <a:pt x="15" y="13"/>
                  <a:pt x="30" y="0"/>
                  <a:pt x="45" y="6"/>
                </a:cubicBezTo>
                <a:cubicBezTo>
                  <a:pt x="45" y="11"/>
                  <a:pt x="45" y="31"/>
                  <a:pt x="45" y="35"/>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pic>
        <p:nvPicPr>
          <p:cNvPr id="465" name="Picture 464"/>
          <p:cNvPicPr>
            <a:picLocks noChangeAspect="1"/>
          </p:cNvPicPr>
          <p:nvPr/>
        </p:nvPicPr>
        <p:blipFill>
          <a:blip r:embed="rId7">
            <a:lum bright="100000"/>
          </a:blip>
          <a:stretch>
            <a:fillRect/>
          </a:stretch>
        </p:blipFill>
        <p:spPr>
          <a:xfrm>
            <a:off x="1999284" y="1423238"/>
            <a:ext cx="451168" cy="239097"/>
          </a:xfrm>
          <a:prstGeom prst="rect">
            <a:avLst/>
          </a:prstGeom>
        </p:spPr>
      </p:pic>
      <p:pic>
        <p:nvPicPr>
          <p:cNvPr id="466" name="Picture 46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873490" y="5536776"/>
            <a:ext cx="417287" cy="340641"/>
          </a:xfrm>
          <a:prstGeom prst="rect">
            <a:avLst/>
          </a:prstGeom>
        </p:spPr>
      </p:pic>
      <p:pic>
        <p:nvPicPr>
          <p:cNvPr id="467" name="Picture 466"/>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38602" y="1640155"/>
            <a:ext cx="364824" cy="250999"/>
          </a:xfrm>
          <a:prstGeom prst="rect">
            <a:avLst/>
          </a:prstGeom>
        </p:spPr>
      </p:pic>
      <p:pic>
        <p:nvPicPr>
          <p:cNvPr id="468" name="Picture 46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131473" y="4048759"/>
            <a:ext cx="475105" cy="239028"/>
          </a:xfrm>
          <a:prstGeom prst="rect">
            <a:avLst/>
          </a:prstGeom>
        </p:spPr>
      </p:pic>
      <p:pic>
        <p:nvPicPr>
          <p:cNvPr id="469" name="Picture 468"/>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87930" y="2811388"/>
            <a:ext cx="331677" cy="331677"/>
          </a:xfrm>
          <a:prstGeom prst="rect">
            <a:avLst/>
          </a:prstGeom>
        </p:spPr>
      </p:pic>
      <p:sp>
        <p:nvSpPr>
          <p:cNvPr id="470" name="YOUR 2"/>
          <p:cNvSpPr/>
          <p:nvPr/>
        </p:nvSpPr>
        <p:spPr>
          <a:xfrm>
            <a:off x="3546420" y="2977159"/>
            <a:ext cx="1023984" cy="452590"/>
          </a:xfrm>
          <a:prstGeom prst="rect">
            <a:avLst/>
          </a:prstGeom>
        </p:spPr>
        <p:txBody>
          <a:bodyPr wrap="none">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endParaRPr lang="en-US" sz="1765" dirty="0"/>
          </a:p>
        </p:txBody>
      </p:sp>
      <p:sp>
        <p:nvSpPr>
          <p:cNvPr id="471" name="IT ENVIRONMENT"/>
          <p:cNvSpPr/>
          <p:nvPr/>
        </p:nvSpPr>
        <p:spPr>
          <a:xfrm>
            <a:off x="2494063" y="3346152"/>
            <a:ext cx="3128698" cy="416383"/>
          </a:xfrm>
          <a:prstGeom prst="rect">
            <a:avLst/>
          </a:prstGeom>
        </p:spPr>
        <p:txBody>
          <a:bodyPr wrap="square">
            <a:spAutoFit/>
          </a:bodyPr>
          <a:lstStyle/>
          <a:p>
            <a:pPr algn="ctr" defTabSz="896354">
              <a:lnSpc>
                <a:spcPct val="90000"/>
              </a:lnSpc>
              <a:spcAft>
                <a:spcPts val="576"/>
              </a:spcAft>
            </a:pP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IT ENVIRONMENT</a:t>
            </a:r>
          </a:p>
        </p:txBody>
      </p:sp>
    </p:spTree>
    <p:extLst>
      <p:ext uri="{BB962C8B-B14F-4D97-AF65-F5344CB8AC3E}">
        <p14:creationId xmlns:p14="http://schemas.microsoft.com/office/powerpoint/2010/main" val="1671730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99"/>
                                          </p:stCondLst>
                                        </p:cTn>
                                        <p:tgtEl>
                                          <p:spTgt spid="391"/>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800" fill="hold"/>
                                        <p:tgtEl>
                                          <p:spTgt spid="391"/>
                                        </p:tgtEl>
                                      </p:cBhvr>
                                      <p:by x="0" y="0"/>
                                    </p:animScale>
                                  </p:childTnLst>
                                </p:cTn>
                              </p:par>
                              <p:par>
                                <p:cTn id="9" presetID="10" presetClass="entr" presetSubtype="0" fill="hold" nodeType="withEffect">
                                  <p:stCondLst>
                                    <p:cond delay="1100"/>
                                  </p:stCondLst>
                                  <p:childTnLst>
                                    <p:set>
                                      <p:cBhvr>
                                        <p:cTn id="10" dur="1" fill="hold">
                                          <p:stCondLst>
                                            <p:cond delay="0"/>
                                          </p:stCondLst>
                                        </p:cTn>
                                        <p:tgtEl>
                                          <p:spTgt spid="379"/>
                                        </p:tgtEl>
                                        <p:attrNameLst>
                                          <p:attrName>style.visibility</p:attrName>
                                        </p:attrNameLst>
                                      </p:cBhvr>
                                      <p:to>
                                        <p:strVal val="visible"/>
                                      </p:to>
                                    </p:set>
                                    <p:animEffect transition="in" filter="fade">
                                      <p:cBhvr>
                                        <p:cTn id="11" dur="800"/>
                                        <p:tgtEl>
                                          <p:spTgt spid="379"/>
                                        </p:tgtEl>
                                      </p:cBhvr>
                                    </p:animEffect>
                                  </p:childTnLst>
                                </p:cTn>
                              </p:par>
                              <p:par>
                                <p:cTn id="12" presetID="1" presetClass="entr" presetSubtype="0" fill="hold" grpId="0" nodeType="withEffect">
                                  <p:stCondLst>
                                    <p:cond delay="250"/>
                                  </p:stCondLst>
                                  <p:childTnLst>
                                    <p:set>
                                      <p:cBhvr>
                                        <p:cTn id="13" dur="1" fill="hold">
                                          <p:stCondLst>
                                            <p:cond delay="799"/>
                                          </p:stCondLst>
                                        </p:cTn>
                                        <p:tgtEl>
                                          <p:spTgt spid="390"/>
                                        </p:tgtEl>
                                        <p:attrNameLst>
                                          <p:attrName>style.visibility</p:attrName>
                                        </p:attrNameLst>
                                      </p:cBhvr>
                                      <p:to>
                                        <p:strVal val="visible"/>
                                      </p:to>
                                    </p:set>
                                  </p:childTnLst>
                                </p:cTn>
                              </p:par>
                              <p:par>
                                <p:cTn id="14" presetID="6" presetClass="emph" presetSubtype="0" accel="100000" autoRev="1" fill="hold" grpId="1" nodeType="withEffect">
                                  <p:stCondLst>
                                    <p:cond delay="250"/>
                                  </p:stCondLst>
                                  <p:childTnLst>
                                    <p:animScale>
                                      <p:cBhvr>
                                        <p:cTn id="15" dur="800" fill="hold"/>
                                        <p:tgtEl>
                                          <p:spTgt spid="390"/>
                                        </p:tgtEl>
                                      </p:cBhvr>
                                      <p:by x="0" y="0"/>
                                    </p:animScale>
                                  </p:childTnLst>
                                </p:cTn>
                              </p:par>
                              <p:par>
                                <p:cTn id="16" presetID="10" presetClass="entr" presetSubtype="0" fill="hold" nodeType="withEffect">
                                  <p:stCondLst>
                                    <p:cond delay="1500"/>
                                  </p:stCondLst>
                                  <p:childTnLst>
                                    <p:set>
                                      <p:cBhvr>
                                        <p:cTn id="17" dur="1" fill="hold">
                                          <p:stCondLst>
                                            <p:cond delay="0"/>
                                          </p:stCondLst>
                                        </p:cTn>
                                        <p:tgtEl>
                                          <p:spTgt spid="380"/>
                                        </p:tgtEl>
                                        <p:attrNameLst>
                                          <p:attrName>style.visibility</p:attrName>
                                        </p:attrNameLst>
                                      </p:cBhvr>
                                      <p:to>
                                        <p:strVal val="visible"/>
                                      </p:to>
                                    </p:set>
                                    <p:animEffect transition="in" filter="fade">
                                      <p:cBhvr>
                                        <p:cTn id="18" dur="1000"/>
                                        <p:tgtEl>
                                          <p:spTgt spid="380"/>
                                        </p:tgtEl>
                                      </p:cBhvr>
                                    </p:animEffect>
                                  </p:childTnLst>
                                </p:cTn>
                              </p:par>
                              <p:par>
                                <p:cTn id="19" presetID="1" presetClass="entr" presetSubtype="0" fill="hold" grpId="0" nodeType="withEffect">
                                  <p:stCondLst>
                                    <p:cond delay="1500"/>
                                  </p:stCondLst>
                                  <p:childTnLst>
                                    <p:set>
                                      <p:cBhvr>
                                        <p:cTn id="20" dur="1" fill="hold">
                                          <p:stCondLst>
                                            <p:cond delay="799"/>
                                          </p:stCondLst>
                                        </p:cTn>
                                        <p:tgtEl>
                                          <p:spTgt spid="392"/>
                                        </p:tgtEl>
                                        <p:attrNameLst>
                                          <p:attrName>style.visibility</p:attrName>
                                        </p:attrNameLst>
                                      </p:cBhvr>
                                      <p:to>
                                        <p:strVal val="visible"/>
                                      </p:to>
                                    </p:set>
                                  </p:childTnLst>
                                </p:cTn>
                              </p:par>
                              <p:par>
                                <p:cTn id="21" presetID="6" presetClass="emph" presetSubtype="0" accel="100000" autoRev="1" fill="hold" grpId="1" nodeType="withEffect">
                                  <p:stCondLst>
                                    <p:cond delay="1500"/>
                                  </p:stCondLst>
                                  <p:childTnLst>
                                    <p:animScale>
                                      <p:cBhvr>
                                        <p:cTn id="22" dur="800" fill="hold"/>
                                        <p:tgtEl>
                                          <p:spTgt spid="392"/>
                                        </p:tgtEl>
                                      </p:cBhvr>
                                      <p:by x="0" y="0"/>
                                    </p:animScale>
                                  </p:childTnLst>
                                </p:cTn>
                              </p:par>
                              <p:par>
                                <p:cTn id="23" presetID="10" presetClass="entr" presetSubtype="0" fill="hold" nodeType="withEffect">
                                  <p:stCondLst>
                                    <p:cond delay="1250"/>
                                  </p:stCondLst>
                                  <p:childTnLst>
                                    <p:set>
                                      <p:cBhvr>
                                        <p:cTn id="24" dur="1" fill="hold">
                                          <p:stCondLst>
                                            <p:cond delay="0"/>
                                          </p:stCondLst>
                                        </p:cTn>
                                        <p:tgtEl>
                                          <p:spTgt spid="381"/>
                                        </p:tgtEl>
                                        <p:attrNameLst>
                                          <p:attrName>style.visibility</p:attrName>
                                        </p:attrNameLst>
                                      </p:cBhvr>
                                      <p:to>
                                        <p:strVal val="visible"/>
                                      </p:to>
                                    </p:set>
                                    <p:animEffect transition="in" filter="fade">
                                      <p:cBhvr>
                                        <p:cTn id="25" dur="1000"/>
                                        <p:tgtEl>
                                          <p:spTgt spid="381"/>
                                        </p:tgtEl>
                                      </p:cBhvr>
                                    </p:animEffect>
                                  </p:childTnLst>
                                </p:cTn>
                              </p:par>
                              <p:par>
                                <p:cTn id="26" presetID="7" presetClass="emph" presetSubtype="2" fill="hold" nodeType="withEffect">
                                  <p:stCondLst>
                                    <p:cond delay="1250"/>
                                  </p:stCondLst>
                                  <p:childTnLst>
                                    <p:animClr clrSpc="rgb" dir="cw">
                                      <p:cBhvr>
                                        <p:cTn id="27" dur="1000" fill="hold"/>
                                        <p:tgtEl>
                                          <p:spTgt spid="357"/>
                                        </p:tgtEl>
                                        <p:attrNameLst>
                                          <p:attrName>stroke.color</p:attrName>
                                        </p:attrNameLst>
                                      </p:cBhvr>
                                      <p:to>
                                        <a:srgbClr val="FE5548"/>
                                      </p:to>
                                    </p:animClr>
                                    <p:set>
                                      <p:cBhvr>
                                        <p:cTn id="28" dur="1000" fill="hold"/>
                                        <p:tgtEl>
                                          <p:spTgt spid="357"/>
                                        </p:tgtEl>
                                        <p:attrNameLst>
                                          <p:attrName>stroke.on</p:attrName>
                                        </p:attrNameLst>
                                      </p:cBhvr>
                                      <p:to>
                                        <p:strVal val="true"/>
                                      </p:to>
                                    </p:set>
                                  </p:childTnLst>
                                </p:cTn>
                              </p:par>
                              <p:par>
                                <p:cTn id="29" presetID="19" presetClass="emph" presetSubtype="0" fill="hold" grpId="0" nodeType="withEffect">
                                  <p:stCondLst>
                                    <p:cond delay="1250"/>
                                  </p:stCondLst>
                                  <p:childTnLst>
                                    <p:animClr clrSpc="rgb" dir="cw">
                                      <p:cBhvr override="childStyle">
                                        <p:cTn id="30" dur="1000" fill="hold"/>
                                        <p:tgtEl>
                                          <p:spTgt spid="400"/>
                                        </p:tgtEl>
                                        <p:attrNameLst>
                                          <p:attrName>style.color</p:attrName>
                                        </p:attrNameLst>
                                      </p:cBhvr>
                                      <p:to>
                                        <a:srgbClr val="FE5548"/>
                                      </p:to>
                                    </p:animClr>
                                    <p:animClr clrSpc="rgb" dir="cw">
                                      <p:cBhvr>
                                        <p:cTn id="31" dur="1000" fill="hold"/>
                                        <p:tgtEl>
                                          <p:spTgt spid="400"/>
                                        </p:tgtEl>
                                        <p:attrNameLst>
                                          <p:attrName>fillcolor</p:attrName>
                                        </p:attrNameLst>
                                      </p:cBhvr>
                                      <p:to>
                                        <a:srgbClr val="FE5548"/>
                                      </p:to>
                                    </p:animClr>
                                    <p:set>
                                      <p:cBhvr>
                                        <p:cTn id="32" dur="1000" fill="hold"/>
                                        <p:tgtEl>
                                          <p:spTgt spid="400"/>
                                        </p:tgtEl>
                                        <p:attrNameLst>
                                          <p:attrName>fill.type</p:attrName>
                                        </p:attrNameLst>
                                      </p:cBhvr>
                                      <p:to>
                                        <p:strVal val="solid"/>
                                      </p:to>
                                    </p:set>
                                    <p:set>
                                      <p:cBhvr>
                                        <p:cTn id="33" dur="1000" fill="hold"/>
                                        <p:tgtEl>
                                          <p:spTgt spid="400"/>
                                        </p:tgtEl>
                                        <p:attrNameLst>
                                          <p:attrName>fill.on</p:attrName>
                                        </p:attrNameLst>
                                      </p:cBhvr>
                                      <p:to>
                                        <p:strVal val="true"/>
                                      </p:to>
                                    </p:set>
                                  </p:childTnLst>
                                </p:cTn>
                              </p:par>
                              <p:par>
                                <p:cTn id="34" presetID="7" presetClass="emph" presetSubtype="2" fill="hold" nodeType="withEffect">
                                  <p:stCondLst>
                                    <p:cond delay="1250"/>
                                  </p:stCondLst>
                                  <p:childTnLst>
                                    <p:animClr clrSpc="rgb" dir="cw">
                                      <p:cBhvr>
                                        <p:cTn id="35" dur="1000" fill="hold"/>
                                        <p:tgtEl>
                                          <p:spTgt spid="401"/>
                                        </p:tgtEl>
                                        <p:attrNameLst>
                                          <p:attrName>stroke.color</p:attrName>
                                        </p:attrNameLst>
                                      </p:cBhvr>
                                      <p:to>
                                        <a:srgbClr val="FFFFFF"/>
                                      </p:to>
                                    </p:animClr>
                                    <p:set>
                                      <p:cBhvr>
                                        <p:cTn id="36" dur="1000" fill="hold"/>
                                        <p:tgtEl>
                                          <p:spTgt spid="401"/>
                                        </p:tgtEl>
                                        <p:attrNameLst>
                                          <p:attrName>stroke.on</p:attrName>
                                        </p:attrNameLst>
                                      </p:cBhvr>
                                      <p:to>
                                        <p:strVal val="true"/>
                                      </p:to>
                                    </p:set>
                                  </p:childTnLst>
                                </p:cTn>
                              </p:par>
                              <p:par>
                                <p:cTn id="37" presetID="7" presetClass="emph" presetSubtype="2" fill="hold" nodeType="withEffect">
                                  <p:stCondLst>
                                    <p:cond delay="1250"/>
                                  </p:stCondLst>
                                  <p:childTnLst>
                                    <p:animClr clrSpc="rgb" dir="cw">
                                      <p:cBhvr>
                                        <p:cTn id="38" dur="1000" fill="hold"/>
                                        <p:tgtEl>
                                          <p:spTgt spid="402"/>
                                        </p:tgtEl>
                                        <p:attrNameLst>
                                          <p:attrName>stroke.color</p:attrName>
                                        </p:attrNameLst>
                                      </p:cBhvr>
                                      <p:to>
                                        <a:srgbClr val="FFFFFF"/>
                                      </p:to>
                                    </p:animClr>
                                    <p:set>
                                      <p:cBhvr>
                                        <p:cTn id="39" dur="1000" fill="hold"/>
                                        <p:tgtEl>
                                          <p:spTgt spid="402"/>
                                        </p:tgtEl>
                                        <p:attrNameLst>
                                          <p:attrName>stroke.on</p:attrName>
                                        </p:attrNameLst>
                                      </p:cBhvr>
                                      <p:to>
                                        <p:strVal val="true"/>
                                      </p:to>
                                    </p:set>
                                  </p:childTnLst>
                                </p:cTn>
                              </p:par>
                              <p:par>
                                <p:cTn id="40" presetID="7" presetClass="emph" presetSubtype="2" fill="hold" nodeType="withEffect">
                                  <p:stCondLst>
                                    <p:cond delay="1250"/>
                                  </p:stCondLst>
                                  <p:childTnLst>
                                    <p:animClr clrSpc="rgb" dir="cw">
                                      <p:cBhvr>
                                        <p:cTn id="41" dur="1000" fill="hold"/>
                                        <p:tgtEl>
                                          <p:spTgt spid="403"/>
                                        </p:tgtEl>
                                        <p:attrNameLst>
                                          <p:attrName>stroke.color</p:attrName>
                                        </p:attrNameLst>
                                      </p:cBhvr>
                                      <p:to>
                                        <a:srgbClr val="FFFFFF"/>
                                      </p:to>
                                    </p:animClr>
                                    <p:set>
                                      <p:cBhvr>
                                        <p:cTn id="42" dur="1000" fill="hold"/>
                                        <p:tgtEl>
                                          <p:spTgt spid="403"/>
                                        </p:tgtEl>
                                        <p:attrNameLst>
                                          <p:attrName>stroke.on</p:attrName>
                                        </p:attrNameLst>
                                      </p:cBhvr>
                                      <p:to>
                                        <p:strVal val="true"/>
                                      </p:to>
                                    </p:set>
                                  </p:childTnLst>
                                </p:cTn>
                              </p:par>
                              <p:par>
                                <p:cTn id="43" presetID="7" presetClass="emph" presetSubtype="2" fill="hold" nodeType="withEffect">
                                  <p:stCondLst>
                                    <p:cond delay="1250"/>
                                  </p:stCondLst>
                                  <p:childTnLst>
                                    <p:animClr clrSpc="rgb" dir="cw">
                                      <p:cBhvr>
                                        <p:cTn id="44" dur="1000" fill="hold"/>
                                        <p:tgtEl>
                                          <p:spTgt spid="404"/>
                                        </p:tgtEl>
                                        <p:attrNameLst>
                                          <p:attrName>stroke.color</p:attrName>
                                        </p:attrNameLst>
                                      </p:cBhvr>
                                      <p:to>
                                        <a:srgbClr val="FFFFFF"/>
                                      </p:to>
                                    </p:animClr>
                                    <p:set>
                                      <p:cBhvr>
                                        <p:cTn id="45" dur="1000" fill="hold"/>
                                        <p:tgtEl>
                                          <p:spTgt spid="404"/>
                                        </p:tgtEl>
                                        <p:attrNameLst>
                                          <p:attrName>stroke.on</p:attrName>
                                        </p:attrNameLst>
                                      </p:cBhvr>
                                      <p:to>
                                        <p:strVal val="true"/>
                                      </p:to>
                                    </p:set>
                                  </p:childTnLst>
                                </p:cTn>
                              </p:par>
                              <p:par>
                                <p:cTn id="46" presetID="7" presetClass="emph" presetSubtype="2" fill="hold" nodeType="withEffect">
                                  <p:stCondLst>
                                    <p:cond delay="1250"/>
                                  </p:stCondLst>
                                  <p:childTnLst>
                                    <p:animClr clrSpc="rgb" dir="cw">
                                      <p:cBhvr>
                                        <p:cTn id="47" dur="1000" fill="hold"/>
                                        <p:tgtEl>
                                          <p:spTgt spid="405"/>
                                        </p:tgtEl>
                                        <p:attrNameLst>
                                          <p:attrName>stroke.color</p:attrName>
                                        </p:attrNameLst>
                                      </p:cBhvr>
                                      <p:to>
                                        <a:srgbClr val="FFFFFF"/>
                                      </p:to>
                                    </p:animClr>
                                    <p:set>
                                      <p:cBhvr>
                                        <p:cTn id="48" dur="1000" fill="hold"/>
                                        <p:tgtEl>
                                          <p:spTgt spid="405"/>
                                        </p:tgtEl>
                                        <p:attrNameLst>
                                          <p:attrName>stroke.on</p:attrName>
                                        </p:attrNameLst>
                                      </p:cBhvr>
                                      <p:to>
                                        <p:strVal val="true"/>
                                      </p:to>
                                    </p:set>
                                  </p:childTnLst>
                                </p:cTn>
                              </p:par>
                              <p:par>
                                <p:cTn id="49" presetID="7" presetClass="emph" presetSubtype="2" fill="hold" nodeType="withEffect">
                                  <p:stCondLst>
                                    <p:cond delay="1250"/>
                                  </p:stCondLst>
                                  <p:childTnLst>
                                    <p:animClr clrSpc="rgb" dir="cw">
                                      <p:cBhvr>
                                        <p:cTn id="50" dur="1000" fill="hold"/>
                                        <p:tgtEl>
                                          <p:spTgt spid="406"/>
                                        </p:tgtEl>
                                        <p:attrNameLst>
                                          <p:attrName>stroke.color</p:attrName>
                                        </p:attrNameLst>
                                      </p:cBhvr>
                                      <p:to>
                                        <a:srgbClr val="FFFFFF"/>
                                      </p:to>
                                    </p:animClr>
                                    <p:set>
                                      <p:cBhvr>
                                        <p:cTn id="51" dur="1000" fill="hold"/>
                                        <p:tgtEl>
                                          <p:spTgt spid="406"/>
                                        </p:tgtEl>
                                        <p:attrNameLst>
                                          <p:attrName>stroke.on</p:attrName>
                                        </p:attrNameLst>
                                      </p:cBhvr>
                                      <p:to>
                                        <p:strVal val="true"/>
                                      </p:to>
                                    </p:set>
                                  </p:childTnLst>
                                </p:cTn>
                              </p:par>
                              <p:par>
                                <p:cTn id="52" presetID="7" presetClass="emph" presetSubtype="2" fill="hold" nodeType="withEffect">
                                  <p:stCondLst>
                                    <p:cond delay="1250"/>
                                  </p:stCondLst>
                                  <p:childTnLst>
                                    <p:animClr clrSpc="rgb" dir="cw">
                                      <p:cBhvr>
                                        <p:cTn id="53" dur="1000" fill="hold"/>
                                        <p:tgtEl>
                                          <p:spTgt spid="407"/>
                                        </p:tgtEl>
                                        <p:attrNameLst>
                                          <p:attrName>stroke.color</p:attrName>
                                        </p:attrNameLst>
                                      </p:cBhvr>
                                      <p:to>
                                        <a:srgbClr val="FFFFFF"/>
                                      </p:to>
                                    </p:animClr>
                                    <p:set>
                                      <p:cBhvr>
                                        <p:cTn id="54" dur="1000" fill="hold"/>
                                        <p:tgtEl>
                                          <p:spTgt spid="407"/>
                                        </p:tgtEl>
                                        <p:attrNameLst>
                                          <p:attrName>stroke.on</p:attrName>
                                        </p:attrNameLst>
                                      </p:cBhvr>
                                      <p:to>
                                        <p:strVal val="true"/>
                                      </p:to>
                                    </p:set>
                                  </p:childTnLst>
                                </p:cTn>
                              </p:par>
                              <p:par>
                                <p:cTn id="55" presetID="7" presetClass="emph" presetSubtype="2" fill="hold" nodeType="withEffect">
                                  <p:stCondLst>
                                    <p:cond delay="1250"/>
                                  </p:stCondLst>
                                  <p:childTnLst>
                                    <p:animClr clrSpc="rgb" dir="cw">
                                      <p:cBhvr>
                                        <p:cTn id="56" dur="1000" fill="hold"/>
                                        <p:tgtEl>
                                          <p:spTgt spid="408"/>
                                        </p:tgtEl>
                                        <p:attrNameLst>
                                          <p:attrName>stroke.color</p:attrName>
                                        </p:attrNameLst>
                                      </p:cBhvr>
                                      <p:to>
                                        <a:srgbClr val="FFFFFF"/>
                                      </p:to>
                                    </p:animClr>
                                    <p:set>
                                      <p:cBhvr>
                                        <p:cTn id="57" dur="1000" fill="hold"/>
                                        <p:tgtEl>
                                          <p:spTgt spid="408"/>
                                        </p:tgtEl>
                                        <p:attrNameLst>
                                          <p:attrName>stroke.on</p:attrName>
                                        </p:attrNameLst>
                                      </p:cBhvr>
                                      <p:to>
                                        <p:strVal val="true"/>
                                      </p:to>
                                    </p:set>
                                  </p:childTnLst>
                                </p:cTn>
                              </p:par>
                              <p:par>
                                <p:cTn id="58" presetID="7" presetClass="emph" presetSubtype="2" fill="hold" nodeType="withEffect">
                                  <p:stCondLst>
                                    <p:cond delay="1250"/>
                                  </p:stCondLst>
                                  <p:childTnLst>
                                    <p:animClr clrSpc="rgb" dir="cw">
                                      <p:cBhvr>
                                        <p:cTn id="59" dur="1000" fill="hold"/>
                                        <p:tgtEl>
                                          <p:spTgt spid="409"/>
                                        </p:tgtEl>
                                        <p:attrNameLst>
                                          <p:attrName>stroke.color</p:attrName>
                                        </p:attrNameLst>
                                      </p:cBhvr>
                                      <p:to>
                                        <a:srgbClr val="FFFFFF"/>
                                      </p:to>
                                    </p:animClr>
                                    <p:set>
                                      <p:cBhvr>
                                        <p:cTn id="60" dur="1000" fill="hold"/>
                                        <p:tgtEl>
                                          <p:spTgt spid="409"/>
                                        </p:tgtEl>
                                        <p:attrNameLst>
                                          <p:attrName>stroke.on</p:attrName>
                                        </p:attrNameLst>
                                      </p:cBhvr>
                                      <p:to>
                                        <p:strVal val="true"/>
                                      </p:to>
                                    </p:set>
                                  </p:childTnLst>
                                </p:cTn>
                              </p:par>
                              <p:par>
                                <p:cTn id="61" presetID="7" presetClass="emph" presetSubtype="2" fill="hold" nodeType="withEffect">
                                  <p:stCondLst>
                                    <p:cond delay="1250"/>
                                  </p:stCondLst>
                                  <p:childTnLst>
                                    <p:animClr clrSpc="rgb" dir="cw">
                                      <p:cBhvr>
                                        <p:cTn id="62" dur="1000" fill="hold"/>
                                        <p:tgtEl>
                                          <p:spTgt spid="410"/>
                                        </p:tgtEl>
                                        <p:attrNameLst>
                                          <p:attrName>stroke.color</p:attrName>
                                        </p:attrNameLst>
                                      </p:cBhvr>
                                      <p:to>
                                        <a:srgbClr val="FFFFFF"/>
                                      </p:to>
                                    </p:animClr>
                                    <p:set>
                                      <p:cBhvr>
                                        <p:cTn id="63" dur="1000" fill="hold"/>
                                        <p:tgtEl>
                                          <p:spTgt spid="410"/>
                                        </p:tgtEl>
                                        <p:attrNameLst>
                                          <p:attrName>stroke.on</p:attrName>
                                        </p:attrNameLst>
                                      </p:cBhvr>
                                      <p:to>
                                        <p:strVal val="true"/>
                                      </p:to>
                                    </p:set>
                                  </p:childTnLst>
                                </p:cTn>
                              </p:par>
                              <p:par>
                                <p:cTn id="64" presetID="7" presetClass="emph" presetSubtype="2" fill="hold" nodeType="withEffect">
                                  <p:stCondLst>
                                    <p:cond delay="1250"/>
                                  </p:stCondLst>
                                  <p:childTnLst>
                                    <p:animClr clrSpc="rgb" dir="cw">
                                      <p:cBhvr>
                                        <p:cTn id="65" dur="1000" fill="hold"/>
                                        <p:tgtEl>
                                          <p:spTgt spid="411"/>
                                        </p:tgtEl>
                                        <p:attrNameLst>
                                          <p:attrName>stroke.color</p:attrName>
                                        </p:attrNameLst>
                                      </p:cBhvr>
                                      <p:to>
                                        <a:srgbClr val="FFFFFF"/>
                                      </p:to>
                                    </p:animClr>
                                    <p:set>
                                      <p:cBhvr>
                                        <p:cTn id="66" dur="1000" fill="hold"/>
                                        <p:tgtEl>
                                          <p:spTgt spid="411"/>
                                        </p:tgtEl>
                                        <p:attrNameLst>
                                          <p:attrName>stroke.on</p:attrName>
                                        </p:attrNameLst>
                                      </p:cBhvr>
                                      <p:to>
                                        <p:strVal val="true"/>
                                      </p:to>
                                    </p:set>
                                  </p:childTnLst>
                                </p:cTn>
                              </p:par>
                              <p:par>
                                <p:cTn id="67" presetID="7" presetClass="emph" presetSubtype="2" fill="hold" nodeType="withEffect">
                                  <p:stCondLst>
                                    <p:cond delay="1250"/>
                                  </p:stCondLst>
                                  <p:childTnLst>
                                    <p:animClr clrSpc="rgb" dir="cw">
                                      <p:cBhvr>
                                        <p:cTn id="68" dur="1000" fill="hold"/>
                                        <p:tgtEl>
                                          <p:spTgt spid="412"/>
                                        </p:tgtEl>
                                        <p:attrNameLst>
                                          <p:attrName>stroke.color</p:attrName>
                                        </p:attrNameLst>
                                      </p:cBhvr>
                                      <p:to>
                                        <a:srgbClr val="FFFFFF"/>
                                      </p:to>
                                    </p:animClr>
                                    <p:set>
                                      <p:cBhvr>
                                        <p:cTn id="69" dur="1000" fill="hold"/>
                                        <p:tgtEl>
                                          <p:spTgt spid="412"/>
                                        </p:tgtEl>
                                        <p:attrNameLst>
                                          <p:attrName>stroke.on</p:attrName>
                                        </p:attrNameLst>
                                      </p:cBhvr>
                                      <p:to>
                                        <p:strVal val="true"/>
                                      </p:to>
                                    </p:set>
                                  </p:childTnLst>
                                </p:cTn>
                              </p:par>
                              <p:par>
                                <p:cTn id="70" presetID="7" presetClass="emph" presetSubtype="2" fill="hold" nodeType="withEffect">
                                  <p:stCondLst>
                                    <p:cond delay="1250"/>
                                  </p:stCondLst>
                                  <p:childTnLst>
                                    <p:animClr clrSpc="rgb" dir="cw">
                                      <p:cBhvr>
                                        <p:cTn id="71" dur="1000" fill="hold"/>
                                        <p:tgtEl>
                                          <p:spTgt spid="413"/>
                                        </p:tgtEl>
                                        <p:attrNameLst>
                                          <p:attrName>stroke.color</p:attrName>
                                        </p:attrNameLst>
                                      </p:cBhvr>
                                      <p:to>
                                        <a:srgbClr val="FFFFFF"/>
                                      </p:to>
                                    </p:animClr>
                                    <p:set>
                                      <p:cBhvr>
                                        <p:cTn id="72" dur="1000" fill="hold"/>
                                        <p:tgtEl>
                                          <p:spTgt spid="413"/>
                                        </p:tgtEl>
                                        <p:attrNameLst>
                                          <p:attrName>stroke.on</p:attrName>
                                        </p:attrNameLst>
                                      </p:cBhvr>
                                      <p:to>
                                        <p:strVal val="true"/>
                                      </p:to>
                                    </p:set>
                                  </p:childTnLst>
                                </p:cTn>
                              </p:par>
                              <p:par>
                                <p:cTn id="73" presetID="7" presetClass="emph" presetSubtype="2" fill="hold" nodeType="withEffect">
                                  <p:stCondLst>
                                    <p:cond delay="1250"/>
                                  </p:stCondLst>
                                  <p:childTnLst>
                                    <p:animClr clrSpc="rgb" dir="cw">
                                      <p:cBhvr>
                                        <p:cTn id="74" dur="1000" fill="hold"/>
                                        <p:tgtEl>
                                          <p:spTgt spid="414"/>
                                        </p:tgtEl>
                                        <p:attrNameLst>
                                          <p:attrName>stroke.color</p:attrName>
                                        </p:attrNameLst>
                                      </p:cBhvr>
                                      <p:to>
                                        <a:srgbClr val="FFFFFF"/>
                                      </p:to>
                                    </p:animClr>
                                    <p:set>
                                      <p:cBhvr>
                                        <p:cTn id="75" dur="1000" fill="hold"/>
                                        <p:tgtEl>
                                          <p:spTgt spid="414"/>
                                        </p:tgtEl>
                                        <p:attrNameLst>
                                          <p:attrName>stroke.on</p:attrName>
                                        </p:attrNameLst>
                                      </p:cBhvr>
                                      <p:to>
                                        <p:strVal val="true"/>
                                      </p:to>
                                    </p:set>
                                  </p:childTnLst>
                                </p:cTn>
                              </p:par>
                              <p:par>
                                <p:cTn id="76" presetID="7" presetClass="emph" presetSubtype="2" fill="hold" nodeType="withEffect">
                                  <p:stCondLst>
                                    <p:cond delay="1250"/>
                                  </p:stCondLst>
                                  <p:childTnLst>
                                    <p:animClr clrSpc="rgb" dir="cw">
                                      <p:cBhvr>
                                        <p:cTn id="77" dur="1000" fill="hold"/>
                                        <p:tgtEl>
                                          <p:spTgt spid="415"/>
                                        </p:tgtEl>
                                        <p:attrNameLst>
                                          <p:attrName>stroke.color</p:attrName>
                                        </p:attrNameLst>
                                      </p:cBhvr>
                                      <p:to>
                                        <a:srgbClr val="FFFFFF"/>
                                      </p:to>
                                    </p:animClr>
                                    <p:set>
                                      <p:cBhvr>
                                        <p:cTn id="78" dur="1000" fill="hold"/>
                                        <p:tgtEl>
                                          <p:spTgt spid="415"/>
                                        </p:tgtEl>
                                        <p:attrNameLst>
                                          <p:attrName>stroke.on</p:attrName>
                                        </p:attrNameLst>
                                      </p:cBhvr>
                                      <p:to>
                                        <p:strVal val="true"/>
                                      </p:to>
                                    </p:set>
                                  </p:childTnLst>
                                </p:cTn>
                              </p:par>
                              <p:par>
                                <p:cTn id="79" presetID="7" presetClass="emph" presetSubtype="2" fill="hold" nodeType="withEffect">
                                  <p:stCondLst>
                                    <p:cond delay="1250"/>
                                  </p:stCondLst>
                                  <p:childTnLst>
                                    <p:animClr clrSpc="rgb" dir="cw">
                                      <p:cBhvr>
                                        <p:cTn id="80" dur="1000" fill="hold"/>
                                        <p:tgtEl>
                                          <p:spTgt spid="416"/>
                                        </p:tgtEl>
                                        <p:attrNameLst>
                                          <p:attrName>stroke.color</p:attrName>
                                        </p:attrNameLst>
                                      </p:cBhvr>
                                      <p:to>
                                        <a:srgbClr val="FFFFFF"/>
                                      </p:to>
                                    </p:animClr>
                                    <p:set>
                                      <p:cBhvr>
                                        <p:cTn id="81" dur="1000" fill="hold"/>
                                        <p:tgtEl>
                                          <p:spTgt spid="416"/>
                                        </p:tgtEl>
                                        <p:attrNameLst>
                                          <p:attrName>stroke.on</p:attrName>
                                        </p:attrNameLst>
                                      </p:cBhvr>
                                      <p:to>
                                        <p:strVal val="true"/>
                                      </p:to>
                                    </p:set>
                                  </p:childTnLst>
                                </p:cTn>
                              </p:par>
                              <p:par>
                                <p:cTn id="82" presetID="7" presetClass="emph" presetSubtype="2" fill="hold" nodeType="withEffect">
                                  <p:stCondLst>
                                    <p:cond delay="1250"/>
                                  </p:stCondLst>
                                  <p:childTnLst>
                                    <p:animClr clrSpc="rgb" dir="cw">
                                      <p:cBhvr>
                                        <p:cTn id="83" dur="1000" fill="hold"/>
                                        <p:tgtEl>
                                          <p:spTgt spid="417"/>
                                        </p:tgtEl>
                                        <p:attrNameLst>
                                          <p:attrName>stroke.color</p:attrName>
                                        </p:attrNameLst>
                                      </p:cBhvr>
                                      <p:to>
                                        <a:srgbClr val="FFFFFF"/>
                                      </p:to>
                                    </p:animClr>
                                    <p:set>
                                      <p:cBhvr>
                                        <p:cTn id="84" dur="1000" fill="hold"/>
                                        <p:tgtEl>
                                          <p:spTgt spid="417"/>
                                        </p:tgtEl>
                                        <p:attrNameLst>
                                          <p:attrName>stroke.on</p:attrName>
                                        </p:attrNameLst>
                                      </p:cBhvr>
                                      <p:to>
                                        <p:strVal val="true"/>
                                      </p:to>
                                    </p:set>
                                  </p:childTnLst>
                                </p:cTn>
                              </p:par>
                              <p:par>
                                <p:cTn id="85" presetID="7" presetClass="emph" presetSubtype="2" fill="hold" nodeType="withEffect">
                                  <p:stCondLst>
                                    <p:cond delay="1250"/>
                                  </p:stCondLst>
                                  <p:childTnLst>
                                    <p:animClr clrSpc="rgb" dir="cw">
                                      <p:cBhvr>
                                        <p:cTn id="86" dur="1000" fill="hold"/>
                                        <p:tgtEl>
                                          <p:spTgt spid="418"/>
                                        </p:tgtEl>
                                        <p:attrNameLst>
                                          <p:attrName>stroke.color</p:attrName>
                                        </p:attrNameLst>
                                      </p:cBhvr>
                                      <p:to>
                                        <a:srgbClr val="FFFFFF"/>
                                      </p:to>
                                    </p:animClr>
                                    <p:set>
                                      <p:cBhvr>
                                        <p:cTn id="87" dur="1000" fill="hold"/>
                                        <p:tgtEl>
                                          <p:spTgt spid="418"/>
                                        </p:tgtEl>
                                        <p:attrNameLst>
                                          <p:attrName>stroke.on</p:attrName>
                                        </p:attrNameLst>
                                      </p:cBhvr>
                                      <p:to>
                                        <p:strVal val="true"/>
                                      </p:to>
                                    </p:set>
                                  </p:childTnLst>
                                </p:cTn>
                              </p:par>
                              <p:par>
                                <p:cTn id="88" presetID="7" presetClass="emph" presetSubtype="2" fill="hold" nodeType="withEffect">
                                  <p:stCondLst>
                                    <p:cond delay="1250"/>
                                  </p:stCondLst>
                                  <p:childTnLst>
                                    <p:animClr clrSpc="rgb" dir="cw">
                                      <p:cBhvr>
                                        <p:cTn id="89" dur="1000" fill="hold"/>
                                        <p:tgtEl>
                                          <p:spTgt spid="419"/>
                                        </p:tgtEl>
                                        <p:attrNameLst>
                                          <p:attrName>stroke.color</p:attrName>
                                        </p:attrNameLst>
                                      </p:cBhvr>
                                      <p:to>
                                        <a:srgbClr val="FFFFFF"/>
                                      </p:to>
                                    </p:animClr>
                                    <p:set>
                                      <p:cBhvr>
                                        <p:cTn id="90" dur="1000" fill="hold"/>
                                        <p:tgtEl>
                                          <p:spTgt spid="419"/>
                                        </p:tgtEl>
                                        <p:attrNameLst>
                                          <p:attrName>stroke.on</p:attrName>
                                        </p:attrNameLst>
                                      </p:cBhvr>
                                      <p:to>
                                        <p:strVal val="true"/>
                                      </p:to>
                                    </p:set>
                                  </p:childTnLst>
                                </p:cTn>
                              </p:par>
                              <p:par>
                                <p:cTn id="91" presetID="7" presetClass="emph" presetSubtype="2" fill="hold" nodeType="withEffect">
                                  <p:stCondLst>
                                    <p:cond delay="1250"/>
                                  </p:stCondLst>
                                  <p:childTnLst>
                                    <p:animClr clrSpc="rgb" dir="cw">
                                      <p:cBhvr>
                                        <p:cTn id="92" dur="1000" fill="hold"/>
                                        <p:tgtEl>
                                          <p:spTgt spid="420"/>
                                        </p:tgtEl>
                                        <p:attrNameLst>
                                          <p:attrName>stroke.color</p:attrName>
                                        </p:attrNameLst>
                                      </p:cBhvr>
                                      <p:to>
                                        <a:srgbClr val="FFFFFF"/>
                                      </p:to>
                                    </p:animClr>
                                    <p:set>
                                      <p:cBhvr>
                                        <p:cTn id="93" dur="1000" fill="hold"/>
                                        <p:tgtEl>
                                          <p:spTgt spid="420"/>
                                        </p:tgtEl>
                                        <p:attrNameLst>
                                          <p:attrName>stroke.on</p:attrName>
                                        </p:attrNameLst>
                                      </p:cBhvr>
                                      <p:to>
                                        <p:strVal val="true"/>
                                      </p:to>
                                    </p:set>
                                  </p:childTnLst>
                                </p:cTn>
                              </p:par>
                              <p:par>
                                <p:cTn id="94" presetID="7" presetClass="emph" presetSubtype="2" fill="hold" nodeType="withEffect">
                                  <p:stCondLst>
                                    <p:cond delay="1250"/>
                                  </p:stCondLst>
                                  <p:childTnLst>
                                    <p:animClr clrSpc="rgb" dir="cw">
                                      <p:cBhvr>
                                        <p:cTn id="95" dur="1000" fill="hold"/>
                                        <p:tgtEl>
                                          <p:spTgt spid="421"/>
                                        </p:tgtEl>
                                        <p:attrNameLst>
                                          <p:attrName>stroke.color</p:attrName>
                                        </p:attrNameLst>
                                      </p:cBhvr>
                                      <p:to>
                                        <a:srgbClr val="FFFFFF"/>
                                      </p:to>
                                    </p:animClr>
                                    <p:set>
                                      <p:cBhvr>
                                        <p:cTn id="96" dur="1000" fill="hold"/>
                                        <p:tgtEl>
                                          <p:spTgt spid="421"/>
                                        </p:tgtEl>
                                        <p:attrNameLst>
                                          <p:attrName>stroke.on</p:attrName>
                                        </p:attrNameLst>
                                      </p:cBhvr>
                                      <p:to>
                                        <p:strVal val="true"/>
                                      </p:to>
                                    </p:set>
                                  </p:childTnLst>
                                </p:cTn>
                              </p:par>
                              <p:par>
                                <p:cTn id="97" presetID="7" presetClass="emph" presetSubtype="2" fill="hold" nodeType="withEffect">
                                  <p:stCondLst>
                                    <p:cond delay="1250"/>
                                  </p:stCondLst>
                                  <p:childTnLst>
                                    <p:animClr clrSpc="rgb" dir="cw">
                                      <p:cBhvr>
                                        <p:cTn id="98" dur="1000" fill="hold"/>
                                        <p:tgtEl>
                                          <p:spTgt spid="422"/>
                                        </p:tgtEl>
                                        <p:attrNameLst>
                                          <p:attrName>stroke.color</p:attrName>
                                        </p:attrNameLst>
                                      </p:cBhvr>
                                      <p:to>
                                        <a:srgbClr val="FFFFFF"/>
                                      </p:to>
                                    </p:animClr>
                                    <p:set>
                                      <p:cBhvr>
                                        <p:cTn id="99" dur="1000" fill="hold"/>
                                        <p:tgtEl>
                                          <p:spTgt spid="422"/>
                                        </p:tgtEl>
                                        <p:attrNameLst>
                                          <p:attrName>stroke.on</p:attrName>
                                        </p:attrNameLst>
                                      </p:cBhvr>
                                      <p:to>
                                        <p:strVal val="true"/>
                                      </p:to>
                                    </p:set>
                                  </p:childTnLst>
                                </p:cTn>
                              </p:par>
                              <p:par>
                                <p:cTn id="100" presetID="7" presetClass="emph" presetSubtype="2" fill="hold" nodeType="withEffect">
                                  <p:stCondLst>
                                    <p:cond delay="1250"/>
                                  </p:stCondLst>
                                  <p:childTnLst>
                                    <p:animClr clrSpc="rgb" dir="cw">
                                      <p:cBhvr>
                                        <p:cTn id="101" dur="1000" fill="hold"/>
                                        <p:tgtEl>
                                          <p:spTgt spid="423"/>
                                        </p:tgtEl>
                                        <p:attrNameLst>
                                          <p:attrName>stroke.color</p:attrName>
                                        </p:attrNameLst>
                                      </p:cBhvr>
                                      <p:to>
                                        <a:srgbClr val="FFFFFF"/>
                                      </p:to>
                                    </p:animClr>
                                    <p:set>
                                      <p:cBhvr>
                                        <p:cTn id="102" dur="1000" fill="hold"/>
                                        <p:tgtEl>
                                          <p:spTgt spid="423"/>
                                        </p:tgtEl>
                                        <p:attrNameLst>
                                          <p:attrName>stroke.on</p:attrName>
                                        </p:attrNameLst>
                                      </p:cBhvr>
                                      <p:to>
                                        <p:strVal val="true"/>
                                      </p:to>
                                    </p:set>
                                  </p:childTnLst>
                                </p:cTn>
                              </p:par>
                              <p:par>
                                <p:cTn id="103" presetID="7" presetClass="emph" presetSubtype="2" fill="hold" nodeType="withEffect">
                                  <p:stCondLst>
                                    <p:cond delay="1250"/>
                                  </p:stCondLst>
                                  <p:childTnLst>
                                    <p:animClr clrSpc="rgb" dir="cw">
                                      <p:cBhvr>
                                        <p:cTn id="104" dur="1000" fill="hold"/>
                                        <p:tgtEl>
                                          <p:spTgt spid="424"/>
                                        </p:tgtEl>
                                        <p:attrNameLst>
                                          <p:attrName>stroke.color</p:attrName>
                                        </p:attrNameLst>
                                      </p:cBhvr>
                                      <p:to>
                                        <a:srgbClr val="FFFFFF"/>
                                      </p:to>
                                    </p:animClr>
                                    <p:set>
                                      <p:cBhvr>
                                        <p:cTn id="105" dur="1000" fill="hold"/>
                                        <p:tgtEl>
                                          <p:spTgt spid="424"/>
                                        </p:tgtEl>
                                        <p:attrNameLst>
                                          <p:attrName>stroke.on</p:attrName>
                                        </p:attrNameLst>
                                      </p:cBhvr>
                                      <p:to>
                                        <p:strVal val="true"/>
                                      </p:to>
                                    </p:set>
                                  </p:childTnLst>
                                </p:cTn>
                              </p:par>
                              <p:par>
                                <p:cTn id="106" presetID="19" presetClass="emph" presetSubtype="0" fill="hold" grpId="0" nodeType="withEffect">
                                  <p:stCondLst>
                                    <p:cond delay="1500"/>
                                  </p:stCondLst>
                                  <p:childTnLst>
                                    <p:animClr clrSpc="rgb" dir="cw">
                                      <p:cBhvr override="childStyle">
                                        <p:cTn id="107" dur="1000" fill="hold"/>
                                        <p:tgtEl>
                                          <p:spTgt spid="425"/>
                                        </p:tgtEl>
                                        <p:attrNameLst>
                                          <p:attrName>style.color</p:attrName>
                                        </p:attrNameLst>
                                      </p:cBhvr>
                                      <p:to>
                                        <a:srgbClr val="FE5548"/>
                                      </p:to>
                                    </p:animClr>
                                    <p:animClr clrSpc="rgb" dir="cw">
                                      <p:cBhvr>
                                        <p:cTn id="108" dur="1000" fill="hold"/>
                                        <p:tgtEl>
                                          <p:spTgt spid="425"/>
                                        </p:tgtEl>
                                        <p:attrNameLst>
                                          <p:attrName>fillcolor</p:attrName>
                                        </p:attrNameLst>
                                      </p:cBhvr>
                                      <p:to>
                                        <a:srgbClr val="FE5548"/>
                                      </p:to>
                                    </p:animClr>
                                    <p:set>
                                      <p:cBhvr>
                                        <p:cTn id="109" dur="1000" fill="hold"/>
                                        <p:tgtEl>
                                          <p:spTgt spid="425"/>
                                        </p:tgtEl>
                                        <p:attrNameLst>
                                          <p:attrName>fill.type</p:attrName>
                                        </p:attrNameLst>
                                      </p:cBhvr>
                                      <p:to>
                                        <p:strVal val="solid"/>
                                      </p:to>
                                    </p:set>
                                    <p:set>
                                      <p:cBhvr>
                                        <p:cTn id="110" dur="1000" fill="hold"/>
                                        <p:tgtEl>
                                          <p:spTgt spid="425"/>
                                        </p:tgtEl>
                                        <p:attrNameLst>
                                          <p:attrName>fill.on</p:attrName>
                                        </p:attrNameLst>
                                      </p:cBhvr>
                                      <p:to>
                                        <p:strVal val="true"/>
                                      </p:to>
                                    </p:set>
                                  </p:childTnLst>
                                </p:cTn>
                              </p:par>
                              <p:par>
                                <p:cTn id="111" presetID="10" presetClass="entr" presetSubtype="0" fill="hold" nodeType="withEffect">
                                  <p:stCondLst>
                                    <p:cond delay="1500"/>
                                  </p:stCondLst>
                                  <p:childTnLst>
                                    <p:set>
                                      <p:cBhvr>
                                        <p:cTn id="112" dur="1" fill="hold">
                                          <p:stCondLst>
                                            <p:cond delay="0"/>
                                          </p:stCondLst>
                                        </p:cTn>
                                        <p:tgtEl>
                                          <p:spTgt spid="469"/>
                                        </p:tgtEl>
                                        <p:attrNameLst>
                                          <p:attrName>style.visibility</p:attrName>
                                        </p:attrNameLst>
                                      </p:cBhvr>
                                      <p:to>
                                        <p:strVal val="visible"/>
                                      </p:to>
                                    </p:set>
                                    <p:animEffect transition="in" filter="fade">
                                      <p:cBhvr>
                                        <p:cTn id="113" dur="1000"/>
                                        <p:tgtEl>
                                          <p:spTgt spid="469"/>
                                        </p:tgtEl>
                                      </p:cBhvr>
                                    </p:animEffect>
                                  </p:childTnLst>
                                </p:cTn>
                              </p:par>
                              <p:par>
                                <p:cTn id="114" presetID="1" presetClass="exit" presetSubtype="0" fill="hold" nodeType="withEffect">
                                  <p:stCondLst>
                                    <p:cond delay="2500"/>
                                  </p:stCondLst>
                                  <p:childTnLst>
                                    <p:set>
                                      <p:cBhvr>
                                        <p:cTn id="115" dur="1" fill="hold">
                                          <p:stCondLst>
                                            <p:cond delay="0"/>
                                          </p:stCondLst>
                                        </p:cTn>
                                        <p:tgtEl>
                                          <p:spTgt spid="426"/>
                                        </p:tgtEl>
                                        <p:attrNameLst>
                                          <p:attrName>style.visibility</p:attrName>
                                        </p:attrNameLst>
                                      </p:cBhvr>
                                      <p:to>
                                        <p:strVal val="hidden"/>
                                      </p:to>
                                    </p:set>
                                  </p:childTnLst>
                                </p:cTn>
                              </p:par>
                              <p:par>
                                <p:cTn id="116" presetID="19" presetClass="emph" presetSubtype="0" fill="hold" grpId="0" nodeType="withEffect">
                                  <p:stCondLst>
                                    <p:cond delay="2250"/>
                                  </p:stCondLst>
                                  <p:childTnLst>
                                    <p:animClr clrSpc="rgb" dir="cw">
                                      <p:cBhvr override="childStyle">
                                        <p:cTn id="117" dur="1000" fill="hold"/>
                                        <p:tgtEl>
                                          <p:spTgt spid="437"/>
                                        </p:tgtEl>
                                        <p:attrNameLst>
                                          <p:attrName>style.color</p:attrName>
                                        </p:attrNameLst>
                                      </p:cBhvr>
                                      <p:to>
                                        <a:srgbClr val="FE5548"/>
                                      </p:to>
                                    </p:animClr>
                                    <p:animClr clrSpc="rgb" dir="cw">
                                      <p:cBhvr>
                                        <p:cTn id="118" dur="1000" fill="hold"/>
                                        <p:tgtEl>
                                          <p:spTgt spid="437"/>
                                        </p:tgtEl>
                                        <p:attrNameLst>
                                          <p:attrName>fillcolor</p:attrName>
                                        </p:attrNameLst>
                                      </p:cBhvr>
                                      <p:to>
                                        <a:srgbClr val="FE5548"/>
                                      </p:to>
                                    </p:animClr>
                                    <p:set>
                                      <p:cBhvr>
                                        <p:cTn id="119" dur="1000" fill="hold"/>
                                        <p:tgtEl>
                                          <p:spTgt spid="437"/>
                                        </p:tgtEl>
                                        <p:attrNameLst>
                                          <p:attrName>fill.type</p:attrName>
                                        </p:attrNameLst>
                                      </p:cBhvr>
                                      <p:to>
                                        <p:strVal val="solid"/>
                                      </p:to>
                                    </p:set>
                                    <p:set>
                                      <p:cBhvr>
                                        <p:cTn id="120" dur="1000" fill="hold"/>
                                        <p:tgtEl>
                                          <p:spTgt spid="437"/>
                                        </p:tgtEl>
                                        <p:attrNameLst>
                                          <p:attrName>fill.on</p:attrName>
                                        </p:attrNameLst>
                                      </p:cBhvr>
                                      <p:to>
                                        <p:strVal val="true"/>
                                      </p:to>
                                    </p:set>
                                  </p:childTnLst>
                                </p:cTn>
                              </p:par>
                              <p:par>
                                <p:cTn id="121" presetID="10" presetClass="entr" presetSubtype="0" fill="hold" nodeType="withEffect">
                                  <p:stCondLst>
                                    <p:cond delay="2250"/>
                                  </p:stCondLst>
                                  <p:childTnLst>
                                    <p:set>
                                      <p:cBhvr>
                                        <p:cTn id="122" dur="1" fill="hold">
                                          <p:stCondLst>
                                            <p:cond delay="0"/>
                                          </p:stCondLst>
                                        </p:cTn>
                                        <p:tgtEl>
                                          <p:spTgt spid="465"/>
                                        </p:tgtEl>
                                        <p:attrNameLst>
                                          <p:attrName>style.visibility</p:attrName>
                                        </p:attrNameLst>
                                      </p:cBhvr>
                                      <p:to>
                                        <p:strVal val="visible"/>
                                      </p:to>
                                    </p:set>
                                    <p:animEffect transition="in" filter="fade">
                                      <p:cBhvr>
                                        <p:cTn id="123" dur="1000"/>
                                        <p:tgtEl>
                                          <p:spTgt spid="465"/>
                                        </p:tgtEl>
                                      </p:cBhvr>
                                    </p:animEffect>
                                  </p:childTnLst>
                                </p:cTn>
                              </p:par>
                              <p:par>
                                <p:cTn id="124" presetID="1" presetClass="exit" presetSubtype="0" fill="hold" nodeType="withEffect">
                                  <p:stCondLst>
                                    <p:cond delay="3250"/>
                                  </p:stCondLst>
                                  <p:childTnLst>
                                    <p:set>
                                      <p:cBhvr>
                                        <p:cTn id="125" dur="1" fill="hold">
                                          <p:stCondLst>
                                            <p:cond delay="0"/>
                                          </p:stCondLst>
                                        </p:cTn>
                                        <p:tgtEl>
                                          <p:spTgt spid="438"/>
                                        </p:tgtEl>
                                        <p:attrNameLst>
                                          <p:attrName>style.visibility</p:attrName>
                                        </p:attrNameLst>
                                      </p:cBhvr>
                                      <p:to>
                                        <p:strVal val="hidden"/>
                                      </p:to>
                                    </p:set>
                                  </p:childTnLst>
                                </p:cTn>
                              </p:par>
                              <p:par>
                                <p:cTn id="126" presetID="7" presetClass="emph" presetSubtype="2" fill="hold" nodeType="withEffect">
                                  <p:stCondLst>
                                    <p:cond delay="2500"/>
                                  </p:stCondLst>
                                  <p:childTnLst>
                                    <p:animClr clrSpc="rgb" dir="cw">
                                      <p:cBhvr>
                                        <p:cTn id="127" dur="1000" fill="hold"/>
                                        <p:tgtEl>
                                          <p:spTgt spid="347"/>
                                        </p:tgtEl>
                                        <p:attrNameLst>
                                          <p:attrName>stroke.color</p:attrName>
                                        </p:attrNameLst>
                                      </p:cBhvr>
                                      <p:to>
                                        <a:srgbClr val="FE5548"/>
                                      </p:to>
                                    </p:animClr>
                                    <p:set>
                                      <p:cBhvr>
                                        <p:cTn id="128" dur="1000" fill="hold"/>
                                        <p:tgtEl>
                                          <p:spTgt spid="347"/>
                                        </p:tgtEl>
                                        <p:attrNameLst>
                                          <p:attrName>stroke.on</p:attrName>
                                        </p:attrNameLst>
                                      </p:cBhvr>
                                      <p:to>
                                        <p:strVal val="true"/>
                                      </p:to>
                                    </p:set>
                                  </p:childTnLst>
                                </p:cTn>
                              </p:par>
                              <p:par>
                                <p:cTn id="129" presetID="7" presetClass="emph" presetSubtype="2" fill="hold" nodeType="withEffect">
                                  <p:stCondLst>
                                    <p:cond delay="2500"/>
                                  </p:stCondLst>
                                  <p:childTnLst>
                                    <p:animClr clrSpc="rgb" dir="cw">
                                      <p:cBhvr>
                                        <p:cTn id="130" dur="1000" fill="hold"/>
                                        <p:tgtEl>
                                          <p:spTgt spid="397"/>
                                        </p:tgtEl>
                                        <p:attrNameLst>
                                          <p:attrName>stroke.color</p:attrName>
                                        </p:attrNameLst>
                                      </p:cBhvr>
                                      <p:to>
                                        <a:srgbClr val="FFFFFF"/>
                                      </p:to>
                                    </p:animClr>
                                    <p:set>
                                      <p:cBhvr>
                                        <p:cTn id="131" dur="1000" fill="hold"/>
                                        <p:tgtEl>
                                          <p:spTgt spid="397"/>
                                        </p:tgtEl>
                                        <p:attrNameLst>
                                          <p:attrName>stroke.on</p:attrName>
                                        </p:attrNameLst>
                                      </p:cBhvr>
                                      <p:to>
                                        <p:strVal val="true"/>
                                      </p:to>
                                    </p:set>
                                  </p:childTnLst>
                                </p:cTn>
                              </p:par>
                              <p:par>
                                <p:cTn id="132" presetID="7" presetClass="emph" presetSubtype="2" fill="hold" nodeType="withEffect">
                                  <p:stCondLst>
                                    <p:cond delay="2750"/>
                                  </p:stCondLst>
                                  <p:childTnLst>
                                    <p:animClr clrSpc="rgb" dir="cw">
                                      <p:cBhvr>
                                        <p:cTn id="133" dur="1000" fill="hold"/>
                                        <p:tgtEl>
                                          <p:spTgt spid="349"/>
                                        </p:tgtEl>
                                        <p:attrNameLst>
                                          <p:attrName>stroke.color</p:attrName>
                                        </p:attrNameLst>
                                      </p:cBhvr>
                                      <p:to>
                                        <a:srgbClr val="FE5548"/>
                                      </p:to>
                                    </p:animClr>
                                    <p:set>
                                      <p:cBhvr>
                                        <p:cTn id="134" dur="1000" fill="hold"/>
                                        <p:tgtEl>
                                          <p:spTgt spid="349"/>
                                        </p:tgtEl>
                                        <p:attrNameLst>
                                          <p:attrName>stroke.on</p:attrName>
                                        </p:attrNameLst>
                                      </p:cBhvr>
                                      <p:to>
                                        <p:strVal val="true"/>
                                      </p:to>
                                    </p:set>
                                  </p:childTnLst>
                                </p:cTn>
                              </p:par>
                              <p:par>
                                <p:cTn id="135" presetID="7" presetClass="emph" presetSubtype="2" fill="hold" nodeType="withEffect">
                                  <p:stCondLst>
                                    <p:cond delay="2750"/>
                                  </p:stCondLst>
                                  <p:childTnLst>
                                    <p:animClr clrSpc="rgb" dir="cw">
                                      <p:cBhvr>
                                        <p:cTn id="136" dur="1000" fill="hold"/>
                                        <p:tgtEl>
                                          <p:spTgt spid="351"/>
                                        </p:tgtEl>
                                        <p:attrNameLst>
                                          <p:attrName>stroke.color</p:attrName>
                                        </p:attrNameLst>
                                      </p:cBhvr>
                                      <p:to>
                                        <a:srgbClr val="FE5548"/>
                                      </p:to>
                                    </p:animClr>
                                    <p:set>
                                      <p:cBhvr>
                                        <p:cTn id="137" dur="1000" fill="hold"/>
                                        <p:tgtEl>
                                          <p:spTgt spid="351"/>
                                        </p:tgtEl>
                                        <p:attrNameLst>
                                          <p:attrName>stroke.on</p:attrName>
                                        </p:attrNameLst>
                                      </p:cBhvr>
                                      <p:to>
                                        <p:strVal val="true"/>
                                      </p:to>
                                    </p:set>
                                  </p:childTnLst>
                                </p:cTn>
                              </p:par>
                              <p:par>
                                <p:cTn id="138" presetID="7" presetClass="emph" presetSubtype="2" fill="hold" nodeType="withEffect">
                                  <p:stCondLst>
                                    <p:cond delay="2750"/>
                                  </p:stCondLst>
                                  <p:childTnLst>
                                    <p:animClr clrSpc="rgb" dir="cw">
                                      <p:cBhvr>
                                        <p:cTn id="139" dur="1000" fill="hold"/>
                                        <p:tgtEl>
                                          <p:spTgt spid="354"/>
                                        </p:tgtEl>
                                        <p:attrNameLst>
                                          <p:attrName>stroke.color</p:attrName>
                                        </p:attrNameLst>
                                      </p:cBhvr>
                                      <p:to>
                                        <a:srgbClr val="FE5548"/>
                                      </p:to>
                                    </p:animClr>
                                    <p:set>
                                      <p:cBhvr>
                                        <p:cTn id="140" dur="1000" fill="hold"/>
                                        <p:tgtEl>
                                          <p:spTgt spid="354"/>
                                        </p:tgtEl>
                                        <p:attrNameLst>
                                          <p:attrName>stroke.on</p:attrName>
                                        </p:attrNameLst>
                                      </p:cBhvr>
                                      <p:to>
                                        <p:strVal val="true"/>
                                      </p:to>
                                    </p:set>
                                  </p:childTnLst>
                                </p:cTn>
                              </p:par>
                              <p:par>
                                <p:cTn id="141" presetID="7" presetClass="emph" presetSubtype="2" fill="hold" nodeType="withEffect">
                                  <p:stCondLst>
                                    <p:cond delay="2750"/>
                                  </p:stCondLst>
                                  <p:childTnLst>
                                    <p:animClr clrSpc="rgb" dir="cw">
                                      <p:cBhvr>
                                        <p:cTn id="142" dur="1000" fill="hold"/>
                                        <p:tgtEl>
                                          <p:spTgt spid="353"/>
                                        </p:tgtEl>
                                        <p:attrNameLst>
                                          <p:attrName>stroke.color</p:attrName>
                                        </p:attrNameLst>
                                      </p:cBhvr>
                                      <p:to>
                                        <a:srgbClr val="FE5548"/>
                                      </p:to>
                                    </p:animClr>
                                    <p:set>
                                      <p:cBhvr>
                                        <p:cTn id="143" dur="1000" fill="hold"/>
                                        <p:tgtEl>
                                          <p:spTgt spid="353"/>
                                        </p:tgtEl>
                                        <p:attrNameLst>
                                          <p:attrName>stroke.on</p:attrName>
                                        </p:attrNameLst>
                                      </p:cBhvr>
                                      <p:to>
                                        <p:strVal val="true"/>
                                      </p:to>
                                    </p:set>
                                  </p:childTnLst>
                                </p:cTn>
                              </p:par>
                              <p:par>
                                <p:cTn id="144" presetID="7" presetClass="emph" presetSubtype="2" fill="hold" nodeType="withEffect">
                                  <p:stCondLst>
                                    <p:cond delay="2750"/>
                                  </p:stCondLst>
                                  <p:childTnLst>
                                    <p:animClr clrSpc="rgb" dir="cw">
                                      <p:cBhvr>
                                        <p:cTn id="145" dur="1000" fill="hold"/>
                                        <p:tgtEl>
                                          <p:spTgt spid="348"/>
                                        </p:tgtEl>
                                        <p:attrNameLst>
                                          <p:attrName>stroke.color</p:attrName>
                                        </p:attrNameLst>
                                      </p:cBhvr>
                                      <p:to>
                                        <a:srgbClr val="FE5548"/>
                                      </p:to>
                                    </p:animClr>
                                    <p:set>
                                      <p:cBhvr>
                                        <p:cTn id="146" dur="1000" fill="hold"/>
                                        <p:tgtEl>
                                          <p:spTgt spid="348"/>
                                        </p:tgtEl>
                                        <p:attrNameLst>
                                          <p:attrName>stroke.on</p:attrName>
                                        </p:attrNameLst>
                                      </p:cBhvr>
                                      <p:to>
                                        <p:strVal val="true"/>
                                      </p:to>
                                    </p:set>
                                  </p:childTnLst>
                                </p:cTn>
                              </p:par>
                              <p:par>
                                <p:cTn id="147" presetID="19" presetClass="emph" presetSubtype="0" fill="hold" grpId="0" nodeType="withEffect">
                                  <p:stCondLst>
                                    <p:cond delay="3500"/>
                                  </p:stCondLst>
                                  <p:childTnLst>
                                    <p:animClr clrSpc="rgb" dir="cw">
                                      <p:cBhvr override="childStyle">
                                        <p:cTn id="148" dur="1000" fill="hold"/>
                                        <p:tgtEl>
                                          <p:spTgt spid="396"/>
                                        </p:tgtEl>
                                        <p:attrNameLst>
                                          <p:attrName>style.color</p:attrName>
                                        </p:attrNameLst>
                                      </p:cBhvr>
                                      <p:to>
                                        <a:srgbClr val="FE5548"/>
                                      </p:to>
                                    </p:animClr>
                                    <p:animClr clrSpc="rgb" dir="cw">
                                      <p:cBhvr>
                                        <p:cTn id="149" dur="1000" fill="hold"/>
                                        <p:tgtEl>
                                          <p:spTgt spid="396"/>
                                        </p:tgtEl>
                                        <p:attrNameLst>
                                          <p:attrName>fillcolor</p:attrName>
                                        </p:attrNameLst>
                                      </p:cBhvr>
                                      <p:to>
                                        <a:srgbClr val="FE5548"/>
                                      </p:to>
                                    </p:animClr>
                                    <p:set>
                                      <p:cBhvr>
                                        <p:cTn id="150" dur="1000" fill="hold"/>
                                        <p:tgtEl>
                                          <p:spTgt spid="396"/>
                                        </p:tgtEl>
                                        <p:attrNameLst>
                                          <p:attrName>fill.type</p:attrName>
                                        </p:attrNameLst>
                                      </p:cBhvr>
                                      <p:to>
                                        <p:strVal val="solid"/>
                                      </p:to>
                                    </p:set>
                                    <p:set>
                                      <p:cBhvr>
                                        <p:cTn id="151" dur="1000" fill="hold"/>
                                        <p:tgtEl>
                                          <p:spTgt spid="396"/>
                                        </p:tgtEl>
                                        <p:attrNameLst>
                                          <p:attrName>fill.on</p:attrName>
                                        </p:attrNameLst>
                                      </p:cBhvr>
                                      <p:to>
                                        <p:strVal val="true"/>
                                      </p:to>
                                    </p:set>
                                  </p:childTnLst>
                                </p:cTn>
                              </p:par>
                              <p:par>
                                <p:cTn id="152" presetID="19" presetClass="emph" presetSubtype="0" fill="hold" grpId="0" nodeType="withEffect">
                                  <p:stCondLst>
                                    <p:cond delay="3500"/>
                                  </p:stCondLst>
                                  <p:childTnLst>
                                    <p:animClr clrSpc="rgb" dir="cw">
                                      <p:cBhvr override="childStyle">
                                        <p:cTn id="153" dur="1000" fill="hold"/>
                                        <p:tgtEl>
                                          <p:spTgt spid="394"/>
                                        </p:tgtEl>
                                        <p:attrNameLst>
                                          <p:attrName>style.color</p:attrName>
                                        </p:attrNameLst>
                                      </p:cBhvr>
                                      <p:to>
                                        <a:srgbClr val="FE5548"/>
                                      </p:to>
                                    </p:animClr>
                                    <p:animClr clrSpc="rgb" dir="cw">
                                      <p:cBhvr>
                                        <p:cTn id="154" dur="1000" fill="hold"/>
                                        <p:tgtEl>
                                          <p:spTgt spid="394"/>
                                        </p:tgtEl>
                                        <p:attrNameLst>
                                          <p:attrName>fillcolor</p:attrName>
                                        </p:attrNameLst>
                                      </p:cBhvr>
                                      <p:to>
                                        <a:srgbClr val="FE5548"/>
                                      </p:to>
                                    </p:animClr>
                                    <p:set>
                                      <p:cBhvr>
                                        <p:cTn id="155" dur="1000" fill="hold"/>
                                        <p:tgtEl>
                                          <p:spTgt spid="394"/>
                                        </p:tgtEl>
                                        <p:attrNameLst>
                                          <p:attrName>fill.type</p:attrName>
                                        </p:attrNameLst>
                                      </p:cBhvr>
                                      <p:to>
                                        <p:strVal val="solid"/>
                                      </p:to>
                                    </p:set>
                                    <p:set>
                                      <p:cBhvr>
                                        <p:cTn id="156" dur="1000" fill="hold"/>
                                        <p:tgtEl>
                                          <p:spTgt spid="394"/>
                                        </p:tgtEl>
                                        <p:attrNameLst>
                                          <p:attrName>fill.on</p:attrName>
                                        </p:attrNameLst>
                                      </p:cBhvr>
                                      <p:to>
                                        <p:strVal val="true"/>
                                      </p:to>
                                    </p:set>
                                  </p:childTnLst>
                                </p:cTn>
                              </p:par>
                              <p:par>
                                <p:cTn id="157" presetID="10" presetClass="entr" presetSubtype="0" fill="hold" nodeType="withEffect">
                                  <p:stCondLst>
                                    <p:cond delay="3500"/>
                                  </p:stCondLst>
                                  <p:childTnLst>
                                    <p:set>
                                      <p:cBhvr>
                                        <p:cTn id="158" dur="1" fill="hold">
                                          <p:stCondLst>
                                            <p:cond delay="0"/>
                                          </p:stCondLst>
                                        </p:cTn>
                                        <p:tgtEl>
                                          <p:spTgt spid="468"/>
                                        </p:tgtEl>
                                        <p:attrNameLst>
                                          <p:attrName>style.visibility</p:attrName>
                                        </p:attrNameLst>
                                      </p:cBhvr>
                                      <p:to>
                                        <p:strVal val="visible"/>
                                      </p:to>
                                    </p:set>
                                    <p:animEffect transition="in" filter="fade">
                                      <p:cBhvr>
                                        <p:cTn id="159" dur="1000"/>
                                        <p:tgtEl>
                                          <p:spTgt spid="468"/>
                                        </p:tgtEl>
                                      </p:cBhvr>
                                    </p:animEffect>
                                  </p:childTnLst>
                                </p:cTn>
                              </p:par>
                              <p:par>
                                <p:cTn id="160" presetID="1" presetClass="exit" presetSubtype="0" fill="hold" nodeType="withEffect">
                                  <p:stCondLst>
                                    <p:cond delay="4250"/>
                                  </p:stCondLst>
                                  <p:childTnLst>
                                    <p:set>
                                      <p:cBhvr>
                                        <p:cTn id="161" dur="1" fill="hold">
                                          <p:stCondLst>
                                            <p:cond delay="0"/>
                                          </p:stCondLst>
                                        </p:cTn>
                                        <p:tgtEl>
                                          <p:spTgt spid="395"/>
                                        </p:tgtEl>
                                        <p:attrNameLst>
                                          <p:attrName>style.visibility</p:attrName>
                                        </p:attrNameLst>
                                      </p:cBhvr>
                                      <p:to>
                                        <p:strVal val="hidden"/>
                                      </p:to>
                                    </p:set>
                                  </p:childTnLst>
                                </p:cTn>
                              </p:par>
                              <p:par>
                                <p:cTn id="162" presetID="19" presetClass="emph" presetSubtype="0" fill="hold" grpId="0" nodeType="withEffect">
                                  <p:stCondLst>
                                    <p:cond delay="3500"/>
                                  </p:stCondLst>
                                  <p:childTnLst>
                                    <p:animClr clrSpc="rgb" dir="cw">
                                      <p:cBhvr override="childStyle">
                                        <p:cTn id="163" dur="1000" fill="hold"/>
                                        <p:tgtEl>
                                          <p:spTgt spid="427"/>
                                        </p:tgtEl>
                                        <p:attrNameLst>
                                          <p:attrName>style.color</p:attrName>
                                        </p:attrNameLst>
                                      </p:cBhvr>
                                      <p:to>
                                        <a:srgbClr val="FE5548"/>
                                      </p:to>
                                    </p:animClr>
                                    <p:animClr clrSpc="rgb" dir="cw">
                                      <p:cBhvr>
                                        <p:cTn id="164" dur="1000" fill="hold"/>
                                        <p:tgtEl>
                                          <p:spTgt spid="427"/>
                                        </p:tgtEl>
                                        <p:attrNameLst>
                                          <p:attrName>fillcolor</p:attrName>
                                        </p:attrNameLst>
                                      </p:cBhvr>
                                      <p:to>
                                        <a:srgbClr val="FE5548"/>
                                      </p:to>
                                    </p:animClr>
                                    <p:set>
                                      <p:cBhvr>
                                        <p:cTn id="165" dur="1000" fill="hold"/>
                                        <p:tgtEl>
                                          <p:spTgt spid="427"/>
                                        </p:tgtEl>
                                        <p:attrNameLst>
                                          <p:attrName>fill.type</p:attrName>
                                        </p:attrNameLst>
                                      </p:cBhvr>
                                      <p:to>
                                        <p:strVal val="solid"/>
                                      </p:to>
                                    </p:set>
                                    <p:set>
                                      <p:cBhvr>
                                        <p:cTn id="166" dur="1000" fill="hold"/>
                                        <p:tgtEl>
                                          <p:spTgt spid="427"/>
                                        </p:tgtEl>
                                        <p:attrNameLst>
                                          <p:attrName>fill.on</p:attrName>
                                        </p:attrNameLst>
                                      </p:cBhvr>
                                      <p:to>
                                        <p:strVal val="true"/>
                                      </p:to>
                                    </p:set>
                                  </p:childTnLst>
                                </p:cTn>
                              </p:par>
                              <p:par>
                                <p:cTn id="167" presetID="10" presetClass="entr" presetSubtype="0" fill="hold" nodeType="withEffect">
                                  <p:stCondLst>
                                    <p:cond delay="3500"/>
                                  </p:stCondLst>
                                  <p:childTnLst>
                                    <p:set>
                                      <p:cBhvr>
                                        <p:cTn id="168" dur="1" fill="hold">
                                          <p:stCondLst>
                                            <p:cond delay="0"/>
                                          </p:stCondLst>
                                        </p:cTn>
                                        <p:tgtEl>
                                          <p:spTgt spid="467"/>
                                        </p:tgtEl>
                                        <p:attrNameLst>
                                          <p:attrName>style.visibility</p:attrName>
                                        </p:attrNameLst>
                                      </p:cBhvr>
                                      <p:to>
                                        <p:strVal val="visible"/>
                                      </p:to>
                                    </p:set>
                                    <p:animEffect transition="in" filter="fade">
                                      <p:cBhvr>
                                        <p:cTn id="169" dur="1000"/>
                                        <p:tgtEl>
                                          <p:spTgt spid="467"/>
                                        </p:tgtEl>
                                      </p:cBhvr>
                                    </p:animEffect>
                                  </p:childTnLst>
                                </p:cTn>
                              </p:par>
                              <p:par>
                                <p:cTn id="170" presetID="1" presetClass="exit" presetSubtype="0" fill="hold" nodeType="withEffect">
                                  <p:stCondLst>
                                    <p:cond delay="4500"/>
                                  </p:stCondLst>
                                  <p:childTnLst>
                                    <p:set>
                                      <p:cBhvr>
                                        <p:cTn id="171" dur="1" fill="hold">
                                          <p:stCondLst>
                                            <p:cond delay="0"/>
                                          </p:stCondLst>
                                        </p:cTn>
                                        <p:tgtEl>
                                          <p:spTgt spid="428"/>
                                        </p:tgtEl>
                                        <p:attrNameLst>
                                          <p:attrName>style.visibility</p:attrName>
                                        </p:attrNameLst>
                                      </p:cBhvr>
                                      <p:to>
                                        <p:strVal val="hidden"/>
                                      </p:to>
                                    </p:set>
                                  </p:childTnLst>
                                </p:cTn>
                              </p:par>
                              <p:par>
                                <p:cTn id="172" presetID="7" presetClass="emph" presetSubtype="2" fill="hold" nodeType="withEffect">
                                  <p:stCondLst>
                                    <p:cond delay="3750"/>
                                  </p:stCondLst>
                                  <p:childTnLst>
                                    <p:animClr clrSpc="rgb" dir="cw">
                                      <p:cBhvr>
                                        <p:cTn id="173" dur="1000" fill="hold"/>
                                        <p:tgtEl>
                                          <p:spTgt spid="374"/>
                                        </p:tgtEl>
                                        <p:attrNameLst>
                                          <p:attrName>stroke.color</p:attrName>
                                        </p:attrNameLst>
                                      </p:cBhvr>
                                      <p:to>
                                        <a:srgbClr val="FE5548"/>
                                      </p:to>
                                    </p:animClr>
                                    <p:set>
                                      <p:cBhvr>
                                        <p:cTn id="174" dur="1000" fill="hold"/>
                                        <p:tgtEl>
                                          <p:spTgt spid="374"/>
                                        </p:tgtEl>
                                        <p:attrNameLst>
                                          <p:attrName>stroke.on</p:attrName>
                                        </p:attrNameLst>
                                      </p:cBhvr>
                                      <p:to>
                                        <p:strVal val="true"/>
                                      </p:to>
                                    </p:set>
                                  </p:childTnLst>
                                </p:cTn>
                              </p:par>
                              <p:par>
                                <p:cTn id="175" presetID="7" presetClass="emph" presetSubtype="2" fill="hold" nodeType="withEffect">
                                  <p:stCondLst>
                                    <p:cond delay="3750"/>
                                  </p:stCondLst>
                                  <p:childTnLst>
                                    <p:animClr clrSpc="rgb" dir="cw">
                                      <p:cBhvr>
                                        <p:cTn id="176" dur="1000" fill="hold"/>
                                        <p:tgtEl>
                                          <p:spTgt spid="377"/>
                                        </p:tgtEl>
                                        <p:attrNameLst>
                                          <p:attrName>stroke.color</p:attrName>
                                        </p:attrNameLst>
                                      </p:cBhvr>
                                      <p:to>
                                        <a:srgbClr val="FE5548"/>
                                      </p:to>
                                    </p:animClr>
                                    <p:set>
                                      <p:cBhvr>
                                        <p:cTn id="177" dur="1000" fill="hold"/>
                                        <p:tgtEl>
                                          <p:spTgt spid="377"/>
                                        </p:tgtEl>
                                        <p:attrNameLst>
                                          <p:attrName>stroke.on</p:attrName>
                                        </p:attrNameLst>
                                      </p:cBhvr>
                                      <p:to>
                                        <p:strVal val="true"/>
                                      </p:to>
                                    </p:set>
                                  </p:childTnLst>
                                </p:cTn>
                              </p:par>
                              <p:par>
                                <p:cTn id="178" presetID="7" presetClass="emph" presetSubtype="2" fill="hold" nodeType="withEffect">
                                  <p:stCondLst>
                                    <p:cond delay="3750"/>
                                  </p:stCondLst>
                                  <p:childTnLst>
                                    <p:animClr clrSpc="rgb" dir="cw">
                                      <p:cBhvr>
                                        <p:cTn id="179" dur="1000" fill="hold"/>
                                        <p:tgtEl>
                                          <p:spTgt spid="376"/>
                                        </p:tgtEl>
                                        <p:attrNameLst>
                                          <p:attrName>stroke.color</p:attrName>
                                        </p:attrNameLst>
                                      </p:cBhvr>
                                      <p:to>
                                        <a:srgbClr val="FE5548"/>
                                      </p:to>
                                    </p:animClr>
                                    <p:set>
                                      <p:cBhvr>
                                        <p:cTn id="180" dur="1000" fill="hold"/>
                                        <p:tgtEl>
                                          <p:spTgt spid="376"/>
                                        </p:tgtEl>
                                        <p:attrNameLst>
                                          <p:attrName>stroke.on</p:attrName>
                                        </p:attrNameLst>
                                      </p:cBhvr>
                                      <p:to>
                                        <p:strVal val="true"/>
                                      </p:to>
                                    </p:set>
                                  </p:childTnLst>
                                </p:cTn>
                              </p:par>
                              <p:par>
                                <p:cTn id="181" presetID="7" presetClass="emph" presetSubtype="2" fill="hold" nodeType="withEffect">
                                  <p:stCondLst>
                                    <p:cond delay="3750"/>
                                  </p:stCondLst>
                                  <p:childTnLst>
                                    <p:animClr clrSpc="rgb" dir="cw">
                                      <p:cBhvr>
                                        <p:cTn id="182" dur="1000" fill="hold"/>
                                        <p:tgtEl>
                                          <p:spTgt spid="350"/>
                                        </p:tgtEl>
                                        <p:attrNameLst>
                                          <p:attrName>stroke.color</p:attrName>
                                        </p:attrNameLst>
                                      </p:cBhvr>
                                      <p:to>
                                        <a:srgbClr val="FE5548"/>
                                      </p:to>
                                    </p:animClr>
                                    <p:set>
                                      <p:cBhvr>
                                        <p:cTn id="183" dur="1000" fill="hold"/>
                                        <p:tgtEl>
                                          <p:spTgt spid="350"/>
                                        </p:tgtEl>
                                        <p:attrNameLst>
                                          <p:attrName>stroke.on</p:attrName>
                                        </p:attrNameLst>
                                      </p:cBhvr>
                                      <p:to>
                                        <p:strVal val="true"/>
                                      </p:to>
                                    </p:set>
                                  </p:childTnLst>
                                </p:cTn>
                              </p:par>
                              <p:par>
                                <p:cTn id="184" presetID="19" presetClass="emph" presetSubtype="0" fill="hold" grpId="0" nodeType="withEffect">
                                  <p:stCondLst>
                                    <p:cond delay="4000"/>
                                  </p:stCondLst>
                                  <p:childTnLst>
                                    <p:animClr clrSpc="rgb" dir="cw">
                                      <p:cBhvr override="childStyle">
                                        <p:cTn id="185" dur="1000" fill="hold"/>
                                        <p:tgtEl>
                                          <p:spTgt spid="388"/>
                                        </p:tgtEl>
                                        <p:attrNameLst>
                                          <p:attrName>style.color</p:attrName>
                                        </p:attrNameLst>
                                      </p:cBhvr>
                                      <p:to>
                                        <a:srgbClr val="FE5548"/>
                                      </p:to>
                                    </p:animClr>
                                    <p:animClr clrSpc="rgb" dir="cw">
                                      <p:cBhvr>
                                        <p:cTn id="186" dur="1000" fill="hold"/>
                                        <p:tgtEl>
                                          <p:spTgt spid="388"/>
                                        </p:tgtEl>
                                        <p:attrNameLst>
                                          <p:attrName>fillcolor</p:attrName>
                                        </p:attrNameLst>
                                      </p:cBhvr>
                                      <p:to>
                                        <a:srgbClr val="FE5548"/>
                                      </p:to>
                                    </p:animClr>
                                    <p:set>
                                      <p:cBhvr>
                                        <p:cTn id="187" dur="1000" fill="hold"/>
                                        <p:tgtEl>
                                          <p:spTgt spid="388"/>
                                        </p:tgtEl>
                                        <p:attrNameLst>
                                          <p:attrName>fill.type</p:attrName>
                                        </p:attrNameLst>
                                      </p:cBhvr>
                                      <p:to>
                                        <p:strVal val="solid"/>
                                      </p:to>
                                    </p:set>
                                    <p:set>
                                      <p:cBhvr>
                                        <p:cTn id="188" dur="1000" fill="hold"/>
                                        <p:tgtEl>
                                          <p:spTgt spid="388"/>
                                        </p:tgtEl>
                                        <p:attrNameLst>
                                          <p:attrName>fill.on</p:attrName>
                                        </p:attrNameLst>
                                      </p:cBhvr>
                                      <p:to>
                                        <p:strVal val="true"/>
                                      </p:to>
                                    </p:set>
                                  </p:childTnLst>
                                </p:cTn>
                              </p:par>
                              <p:par>
                                <p:cTn id="189" presetID="19" presetClass="emph" presetSubtype="0" fill="hold" grpId="0" nodeType="withEffect">
                                  <p:stCondLst>
                                    <p:cond delay="4000"/>
                                  </p:stCondLst>
                                  <p:childTnLst>
                                    <p:animClr clrSpc="rgb" dir="cw">
                                      <p:cBhvr override="childStyle">
                                        <p:cTn id="190" dur="1000" fill="hold"/>
                                        <p:tgtEl>
                                          <p:spTgt spid="389"/>
                                        </p:tgtEl>
                                        <p:attrNameLst>
                                          <p:attrName>style.color</p:attrName>
                                        </p:attrNameLst>
                                      </p:cBhvr>
                                      <p:to>
                                        <a:srgbClr val="FE5548"/>
                                      </p:to>
                                    </p:animClr>
                                    <p:animClr clrSpc="rgb" dir="cw">
                                      <p:cBhvr>
                                        <p:cTn id="191" dur="1000" fill="hold"/>
                                        <p:tgtEl>
                                          <p:spTgt spid="389"/>
                                        </p:tgtEl>
                                        <p:attrNameLst>
                                          <p:attrName>fillcolor</p:attrName>
                                        </p:attrNameLst>
                                      </p:cBhvr>
                                      <p:to>
                                        <a:srgbClr val="FE5548"/>
                                      </p:to>
                                    </p:animClr>
                                    <p:set>
                                      <p:cBhvr>
                                        <p:cTn id="192" dur="1000" fill="hold"/>
                                        <p:tgtEl>
                                          <p:spTgt spid="389"/>
                                        </p:tgtEl>
                                        <p:attrNameLst>
                                          <p:attrName>fill.type</p:attrName>
                                        </p:attrNameLst>
                                      </p:cBhvr>
                                      <p:to>
                                        <p:strVal val="solid"/>
                                      </p:to>
                                    </p:set>
                                    <p:set>
                                      <p:cBhvr>
                                        <p:cTn id="193" dur="1000" fill="hold"/>
                                        <p:tgtEl>
                                          <p:spTgt spid="389"/>
                                        </p:tgtEl>
                                        <p:attrNameLst>
                                          <p:attrName>fill.on</p:attrName>
                                        </p:attrNameLst>
                                      </p:cBhvr>
                                      <p:to>
                                        <p:strVal val="true"/>
                                      </p:to>
                                    </p:set>
                                  </p:childTnLst>
                                </p:cTn>
                              </p:par>
                              <p:par>
                                <p:cTn id="194" presetID="19" presetClass="emph" presetSubtype="0" fill="hold" grpId="0" nodeType="withEffect">
                                  <p:stCondLst>
                                    <p:cond delay="4000"/>
                                  </p:stCondLst>
                                  <p:childTnLst>
                                    <p:animClr clrSpc="rgb" dir="cw">
                                      <p:cBhvr override="childStyle">
                                        <p:cTn id="195" dur="1000" fill="hold"/>
                                        <p:tgtEl>
                                          <p:spTgt spid="383"/>
                                        </p:tgtEl>
                                        <p:attrNameLst>
                                          <p:attrName>style.color</p:attrName>
                                        </p:attrNameLst>
                                      </p:cBhvr>
                                      <p:to>
                                        <a:srgbClr val="FE5548"/>
                                      </p:to>
                                    </p:animClr>
                                    <p:animClr clrSpc="rgb" dir="cw">
                                      <p:cBhvr>
                                        <p:cTn id="196" dur="1000" fill="hold"/>
                                        <p:tgtEl>
                                          <p:spTgt spid="383"/>
                                        </p:tgtEl>
                                        <p:attrNameLst>
                                          <p:attrName>fillcolor</p:attrName>
                                        </p:attrNameLst>
                                      </p:cBhvr>
                                      <p:to>
                                        <a:srgbClr val="FE5548"/>
                                      </p:to>
                                    </p:animClr>
                                    <p:set>
                                      <p:cBhvr>
                                        <p:cTn id="197" dur="1000" fill="hold"/>
                                        <p:tgtEl>
                                          <p:spTgt spid="383"/>
                                        </p:tgtEl>
                                        <p:attrNameLst>
                                          <p:attrName>fill.type</p:attrName>
                                        </p:attrNameLst>
                                      </p:cBhvr>
                                      <p:to>
                                        <p:strVal val="solid"/>
                                      </p:to>
                                    </p:set>
                                    <p:set>
                                      <p:cBhvr>
                                        <p:cTn id="198" dur="1000" fill="hold"/>
                                        <p:tgtEl>
                                          <p:spTgt spid="383"/>
                                        </p:tgtEl>
                                        <p:attrNameLst>
                                          <p:attrName>fill.on</p:attrName>
                                        </p:attrNameLst>
                                      </p:cBhvr>
                                      <p:to>
                                        <p:strVal val="true"/>
                                      </p:to>
                                    </p:set>
                                  </p:childTnLst>
                                </p:cTn>
                              </p:par>
                              <p:par>
                                <p:cTn id="199" presetID="19" presetClass="emph" presetSubtype="0" fill="hold" grpId="0" nodeType="withEffect">
                                  <p:stCondLst>
                                    <p:cond delay="4000"/>
                                  </p:stCondLst>
                                  <p:childTnLst>
                                    <p:animClr clrSpc="rgb" dir="cw">
                                      <p:cBhvr override="childStyle">
                                        <p:cTn id="200" dur="1000" fill="hold"/>
                                        <p:tgtEl>
                                          <p:spTgt spid="393"/>
                                        </p:tgtEl>
                                        <p:attrNameLst>
                                          <p:attrName>style.color</p:attrName>
                                        </p:attrNameLst>
                                      </p:cBhvr>
                                      <p:to>
                                        <a:srgbClr val="FE5548"/>
                                      </p:to>
                                    </p:animClr>
                                    <p:animClr clrSpc="rgb" dir="cw">
                                      <p:cBhvr>
                                        <p:cTn id="201" dur="1000" fill="hold"/>
                                        <p:tgtEl>
                                          <p:spTgt spid="393"/>
                                        </p:tgtEl>
                                        <p:attrNameLst>
                                          <p:attrName>fillcolor</p:attrName>
                                        </p:attrNameLst>
                                      </p:cBhvr>
                                      <p:to>
                                        <a:srgbClr val="FE5548"/>
                                      </p:to>
                                    </p:animClr>
                                    <p:set>
                                      <p:cBhvr>
                                        <p:cTn id="202" dur="1000" fill="hold"/>
                                        <p:tgtEl>
                                          <p:spTgt spid="393"/>
                                        </p:tgtEl>
                                        <p:attrNameLst>
                                          <p:attrName>fill.type</p:attrName>
                                        </p:attrNameLst>
                                      </p:cBhvr>
                                      <p:to>
                                        <p:strVal val="solid"/>
                                      </p:to>
                                    </p:set>
                                    <p:set>
                                      <p:cBhvr>
                                        <p:cTn id="203" dur="1000" fill="hold"/>
                                        <p:tgtEl>
                                          <p:spTgt spid="393"/>
                                        </p:tgtEl>
                                        <p:attrNameLst>
                                          <p:attrName>fill.on</p:attrName>
                                        </p:attrNameLst>
                                      </p:cBhvr>
                                      <p:to>
                                        <p:strVal val="true"/>
                                      </p:to>
                                    </p:set>
                                  </p:childTnLst>
                                </p:cTn>
                              </p:par>
                              <p:par>
                                <p:cTn id="204" presetID="7" presetClass="emph" presetSubtype="2" fill="hold" nodeType="withEffect">
                                  <p:stCondLst>
                                    <p:cond delay="4000"/>
                                  </p:stCondLst>
                                  <p:childTnLst>
                                    <p:animClr clrSpc="rgb" dir="cw">
                                      <p:cBhvr>
                                        <p:cTn id="205" dur="1000" fill="hold"/>
                                        <p:tgtEl>
                                          <p:spTgt spid="461"/>
                                        </p:tgtEl>
                                        <p:attrNameLst>
                                          <p:attrName>stroke.color</p:attrName>
                                        </p:attrNameLst>
                                      </p:cBhvr>
                                      <p:to>
                                        <a:srgbClr val="FFFFFF"/>
                                      </p:to>
                                    </p:animClr>
                                    <p:set>
                                      <p:cBhvr>
                                        <p:cTn id="206" dur="1000" fill="hold"/>
                                        <p:tgtEl>
                                          <p:spTgt spid="461"/>
                                        </p:tgtEl>
                                        <p:attrNameLst>
                                          <p:attrName>stroke.on</p:attrName>
                                        </p:attrNameLst>
                                      </p:cBhvr>
                                      <p:to>
                                        <p:strVal val="true"/>
                                      </p:to>
                                    </p:set>
                                  </p:childTnLst>
                                </p:cTn>
                              </p:par>
                              <p:par>
                                <p:cTn id="207" presetID="7" presetClass="emph" presetSubtype="2" fill="hold" nodeType="withEffect">
                                  <p:stCondLst>
                                    <p:cond delay="4000"/>
                                  </p:stCondLst>
                                  <p:childTnLst>
                                    <p:animClr clrSpc="rgb" dir="cw">
                                      <p:cBhvr>
                                        <p:cTn id="208" dur="1000" fill="hold"/>
                                        <p:tgtEl>
                                          <p:spTgt spid="462"/>
                                        </p:tgtEl>
                                        <p:attrNameLst>
                                          <p:attrName>stroke.color</p:attrName>
                                        </p:attrNameLst>
                                      </p:cBhvr>
                                      <p:to>
                                        <a:srgbClr val="FFFFFF"/>
                                      </p:to>
                                    </p:animClr>
                                    <p:set>
                                      <p:cBhvr>
                                        <p:cTn id="209" dur="1000" fill="hold"/>
                                        <p:tgtEl>
                                          <p:spTgt spid="462"/>
                                        </p:tgtEl>
                                        <p:attrNameLst>
                                          <p:attrName>stroke.on</p:attrName>
                                        </p:attrNameLst>
                                      </p:cBhvr>
                                      <p:to>
                                        <p:strVal val="true"/>
                                      </p:to>
                                    </p:set>
                                  </p:childTnLst>
                                </p:cTn>
                              </p:par>
                              <p:par>
                                <p:cTn id="210" presetID="7" presetClass="emph" presetSubtype="2" fill="hold" nodeType="withEffect">
                                  <p:stCondLst>
                                    <p:cond delay="4000"/>
                                  </p:stCondLst>
                                  <p:childTnLst>
                                    <p:animClr clrSpc="rgb" dir="cw">
                                      <p:cBhvr>
                                        <p:cTn id="211" dur="1000" fill="hold"/>
                                        <p:tgtEl>
                                          <p:spTgt spid="463"/>
                                        </p:tgtEl>
                                        <p:attrNameLst>
                                          <p:attrName>stroke.color</p:attrName>
                                        </p:attrNameLst>
                                      </p:cBhvr>
                                      <p:to>
                                        <a:srgbClr val="FFFFFF"/>
                                      </p:to>
                                    </p:animClr>
                                    <p:set>
                                      <p:cBhvr>
                                        <p:cTn id="212" dur="1000" fill="hold"/>
                                        <p:tgtEl>
                                          <p:spTgt spid="463"/>
                                        </p:tgtEl>
                                        <p:attrNameLst>
                                          <p:attrName>stroke.on</p:attrName>
                                        </p:attrNameLst>
                                      </p:cBhvr>
                                      <p:to>
                                        <p:strVal val="true"/>
                                      </p:to>
                                    </p:set>
                                  </p:childTnLst>
                                </p:cTn>
                              </p:par>
                              <p:par>
                                <p:cTn id="213" presetID="7" presetClass="emph" presetSubtype="2" fill="hold" nodeType="withEffect">
                                  <p:stCondLst>
                                    <p:cond delay="4000"/>
                                  </p:stCondLst>
                                  <p:childTnLst>
                                    <p:animClr clrSpc="rgb" dir="cw">
                                      <p:cBhvr>
                                        <p:cTn id="214" dur="1000" fill="hold"/>
                                        <p:tgtEl>
                                          <p:spTgt spid="464"/>
                                        </p:tgtEl>
                                        <p:attrNameLst>
                                          <p:attrName>stroke.color</p:attrName>
                                        </p:attrNameLst>
                                      </p:cBhvr>
                                      <p:to>
                                        <a:srgbClr val="FFFFFF"/>
                                      </p:to>
                                    </p:animClr>
                                    <p:set>
                                      <p:cBhvr>
                                        <p:cTn id="215" dur="1000" fill="hold"/>
                                        <p:tgtEl>
                                          <p:spTgt spid="464"/>
                                        </p:tgtEl>
                                        <p:attrNameLst>
                                          <p:attrName>stroke.on</p:attrName>
                                        </p:attrNameLst>
                                      </p:cBhvr>
                                      <p:to>
                                        <p:strVal val="true"/>
                                      </p:to>
                                    </p:set>
                                  </p:childTnLst>
                                </p:cTn>
                              </p:par>
                              <p:par>
                                <p:cTn id="216" presetID="7" presetClass="emph" presetSubtype="2" fill="hold" nodeType="withEffect">
                                  <p:stCondLst>
                                    <p:cond delay="4250"/>
                                  </p:stCondLst>
                                  <p:childTnLst>
                                    <p:animClr clrSpc="rgb" dir="cw">
                                      <p:cBhvr>
                                        <p:cTn id="217" dur="1000" fill="hold"/>
                                        <p:tgtEl>
                                          <p:spTgt spid="364"/>
                                        </p:tgtEl>
                                        <p:attrNameLst>
                                          <p:attrName>stroke.color</p:attrName>
                                        </p:attrNameLst>
                                      </p:cBhvr>
                                      <p:to>
                                        <a:srgbClr val="FE5548"/>
                                      </p:to>
                                    </p:animClr>
                                    <p:set>
                                      <p:cBhvr>
                                        <p:cTn id="218" dur="1000" fill="hold"/>
                                        <p:tgtEl>
                                          <p:spTgt spid="364"/>
                                        </p:tgtEl>
                                        <p:attrNameLst>
                                          <p:attrName>stroke.on</p:attrName>
                                        </p:attrNameLst>
                                      </p:cBhvr>
                                      <p:to>
                                        <p:strVal val="true"/>
                                      </p:to>
                                    </p:set>
                                  </p:childTnLst>
                                </p:cTn>
                              </p:par>
                              <p:par>
                                <p:cTn id="219" presetID="7" presetClass="emph" presetSubtype="2" fill="hold" nodeType="withEffect">
                                  <p:stCondLst>
                                    <p:cond delay="4250"/>
                                  </p:stCondLst>
                                  <p:childTnLst>
                                    <p:animClr clrSpc="rgb" dir="cw">
                                      <p:cBhvr>
                                        <p:cTn id="220" dur="1000" fill="hold"/>
                                        <p:tgtEl>
                                          <p:spTgt spid="365"/>
                                        </p:tgtEl>
                                        <p:attrNameLst>
                                          <p:attrName>stroke.color</p:attrName>
                                        </p:attrNameLst>
                                      </p:cBhvr>
                                      <p:to>
                                        <a:srgbClr val="FE5548"/>
                                      </p:to>
                                    </p:animClr>
                                    <p:set>
                                      <p:cBhvr>
                                        <p:cTn id="221" dur="1000" fill="hold"/>
                                        <p:tgtEl>
                                          <p:spTgt spid="365"/>
                                        </p:tgtEl>
                                        <p:attrNameLst>
                                          <p:attrName>stroke.on</p:attrName>
                                        </p:attrNameLst>
                                      </p:cBhvr>
                                      <p:to>
                                        <p:strVal val="true"/>
                                      </p:to>
                                    </p:set>
                                  </p:childTnLst>
                                </p:cTn>
                              </p:par>
                              <p:par>
                                <p:cTn id="222" presetID="7" presetClass="emph" presetSubtype="2" fill="hold" nodeType="withEffect">
                                  <p:stCondLst>
                                    <p:cond delay="4250"/>
                                  </p:stCondLst>
                                  <p:childTnLst>
                                    <p:animClr clrSpc="rgb" dir="cw">
                                      <p:cBhvr>
                                        <p:cTn id="223" dur="1000" fill="hold"/>
                                        <p:tgtEl>
                                          <p:spTgt spid="363"/>
                                        </p:tgtEl>
                                        <p:attrNameLst>
                                          <p:attrName>stroke.color</p:attrName>
                                        </p:attrNameLst>
                                      </p:cBhvr>
                                      <p:to>
                                        <a:srgbClr val="FE5548"/>
                                      </p:to>
                                    </p:animClr>
                                    <p:set>
                                      <p:cBhvr>
                                        <p:cTn id="224" dur="1000" fill="hold"/>
                                        <p:tgtEl>
                                          <p:spTgt spid="363"/>
                                        </p:tgtEl>
                                        <p:attrNameLst>
                                          <p:attrName>stroke.on</p:attrName>
                                        </p:attrNameLst>
                                      </p:cBhvr>
                                      <p:to>
                                        <p:strVal val="true"/>
                                      </p:to>
                                    </p:set>
                                  </p:childTnLst>
                                </p:cTn>
                              </p:par>
                              <p:par>
                                <p:cTn id="225" presetID="7" presetClass="emph" presetSubtype="2" fill="hold" nodeType="withEffect">
                                  <p:stCondLst>
                                    <p:cond delay="4250"/>
                                  </p:stCondLst>
                                  <p:childTnLst>
                                    <p:animClr clrSpc="rgb" dir="cw">
                                      <p:cBhvr>
                                        <p:cTn id="226" dur="1000" fill="hold"/>
                                        <p:tgtEl>
                                          <p:spTgt spid="369"/>
                                        </p:tgtEl>
                                        <p:attrNameLst>
                                          <p:attrName>stroke.color</p:attrName>
                                        </p:attrNameLst>
                                      </p:cBhvr>
                                      <p:to>
                                        <a:srgbClr val="FE5548"/>
                                      </p:to>
                                    </p:animClr>
                                    <p:set>
                                      <p:cBhvr>
                                        <p:cTn id="227" dur="1000" fill="hold"/>
                                        <p:tgtEl>
                                          <p:spTgt spid="369"/>
                                        </p:tgtEl>
                                        <p:attrNameLst>
                                          <p:attrName>stroke.on</p:attrName>
                                        </p:attrNameLst>
                                      </p:cBhvr>
                                      <p:to>
                                        <p:strVal val="true"/>
                                      </p:to>
                                    </p:set>
                                  </p:childTnLst>
                                </p:cTn>
                              </p:par>
                              <p:par>
                                <p:cTn id="228" presetID="7" presetClass="emph" presetSubtype="2" fill="hold" nodeType="withEffect">
                                  <p:stCondLst>
                                    <p:cond delay="4250"/>
                                  </p:stCondLst>
                                  <p:childTnLst>
                                    <p:animClr clrSpc="rgb" dir="cw">
                                      <p:cBhvr>
                                        <p:cTn id="229" dur="1000" fill="hold"/>
                                        <p:tgtEl>
                                          <p:spTgt spid="358"/>
                                        </p:tgtEl>
                                        <p:attrNameLst>
                                          <p:attrName>stroke.color</p:attrName>
                                        </p:attrNameLst>
                                      </p:cBhvr>
                                      <p:to>
                                        <a:srgbClr val="FE5548"/>
                                      </p:to>
                                    </p:animClr>
                                    <p:set>
                                      <p:cBhvr>
                                        <p:cTn id="230" dur="1000" fill="hold"/>
                                        <p:tgtEl>
                                          <p:spTgt spid="358"/>
                                        </p:tgtEl>
                                        <p:attrNameLst>
                                          <p:attrName>stroke.on</p:attrName>
                                        </p:attrNameLst>
                                      </p:cBhvr>
                                      <p:to>
                                        <p:strVal val="true"/>
                                      </p:to>
                                    </p:set>
                                  </p:childTnLst>
                                </p:cTn>
                              </p:par>
                              <p:par>
                                <p:cTn id="231" presetID="7" presetClass="emph" presetSubtype="2" fill="hold" nodeType="withEffect">
                                  <p:stCondLst>
                                    <p:cond delay="4250"/>
                                  </p:stCondLst>
                                  <p:childTnLst>
                                    <p:animClr clrSpc="rgb" dir="cw">
                                      <p:cBhvr>
                                        <p:cTn id="232" dur="1000" fill="hold"/>
                                        <p:tgtEl>
                                          <p:spTgt spid="352"/>
                                        </p:tgtEl>
                                        <p:attrNameLst>
                                          <p:attrName>stroke.color</p:attrName>
                                        </p:attrNameLst>
                                      </p:cBhvr>
                                      <p:to>
                                        <a:srgbClr val="FE5548"/>
                                      </p:to>
                                    </p:animClr>
                                    <p:set>
                                      <p:cBhvr>
                                        <p:cTn id="233" dur="1000" fill="hold"/>
                                        <p:tgtEl>
                                          <p:spTgt spid="352"/>
                                        </p:tgtEl>
                                        <p:attrNameLst>
                                          <p:attrName>stroke.on</p:attrName>
                                        </p:attrNameLst>
                                      </p:cBhvr>
                                      <p:to>
                                        <p:strVal val="true"/>
                                      </p:to>
                                    </p:set>
                                  </p:childTnLst>
                                </p:cTn>
                              </p:par>
                              <p:par>
                                <p:cTn id="234" presetID="19" presetClass="emph" presetSubtype="0" fill="hold" grpId="0" nodeType="withEffect">
                                  <p:stCondLst>
                                    <p:cond delay="4500"/>
                                  </p:stCondLst>
                                  <p:childTnLst>
                                    <p:animClr clrSpc="rgb" dir="cw">
                                      <p:cBhvr override="childStyle">
                                        <p:cTn id="235" dur="1000" fill="hold"/>
                                        <p:tgtEl>
                                          <p:spTgt spid="429"/>
                                        </p:tgtEl>
                                        <p:attrNameLst>
                                          <p:attrName>style.color</p:attrName>
                                        </p:attrNameLst>
                                      </p:cBhvr>
                                      <p:to>
                                        <a:srgbClr val="FE5548"/>
                                      </p:to>
                                    </p:animClr>
                                    <p:animClr clrSpc="rgb" dir="cw">
                                      <p:cBhvr>
                                        <p:cTn id="236" dur="1000" fill="hold"/>
                                        <p:tgtEl>
                                          <p:spTgt spid="429"/>
                                        </p:tgtEl>
                                        <p:attrNameLst>
                                          <p:attrName>fillcolor</p:attrName>
                                        </p:attrNameLst>
                                      </p:cBhvr>
                                      <p:to>
                                        <a:srgbClr val="FE5548"/>
                                      </p:to>
                                    </p:animClr>
                                    <p:set>
                                      <p:cBhvr>
                                        <p:cTn id="237" dur="1000" fill="hold"/>
                                        <p:tgtEl>
                                          <p:spTgt spid="429"/>
                                        </p:tgtEl>
                                        <p:attrNameLst>
                                          <p:attrName>fill.type</p:attrName>
                                        </p:attrNameLst>
                                      </p:cBhvr>
                                      <p:to>
                                        <p:strVal val="solid"/>
                                      </p:to>
                                    </p:set>
                                    <p:set>
                                      <p:cBhvr>
                                        <p:cTn id="238" dur="1000" fill="hold"/>
                                        <p:tgtEl>
                                          <p:spTgt spid="429"/>
                                        </p:tgtEl>
                                        <p:attrNameLst>
                                          <p:attrName>fill.on</p:attrName>
                                        </p:attrNameLst>
                                      </p:cBhvr>
                                      <p:to>
                                        <p:strVal val="true"/>
                                      </p:to>
                                    </p:set>
                                  </p:childTnLst>
                                </p:cTn>
                              </p:par>
                              <p:par>
                                <p:cTn id="239" presetID="7" presetClass="emph" presetSubtype="2" fill="hold" nodeType="withEffect">
                                  <p:stCondLst>
                                    <p:cond delay="4500"/>
                                  </p:stCondLst>
                                  <p:childTnLst>
                                    <p:animClr clrSpc="rgb" dir="cw">
                                      <p:cBhvr>
                                        <p:cTn id="240" dur="1000" fill="hold"/>
                                        <p:tgtEl>
                                          <p:spTgt spid="439"/>
                                        </p:tgtEl>
                                        <p:attrNameLst>
                                          <p:attrName>stroke.color</p:attrName>
                                        </p:attrNameLst>
                                      </p:cBhvr>
                                      <p:to>
                                        <a:srgbClr val="FFFFFF"/>
                                      </p:to>
                                    </p:animClr>
                                    <p:set>
                                      <p:cBhvr>
                                        <p:cTn id="241" dur="1000" fill="hold"/>
                                        <p:tgtEl>
                                          <p:spTgt spid="439"/>
                                        </p:tgtEl>
                                        <p:attrNameLst>
                                          <p:attrName>stroke.on</p:attrName>
                                        </p:attrNameLst>
                                      </p:cBhvr>
                                      <p:to>
                                        <p:strVal val="true"/>
                                      </p:to>
                                    </p:set>
                                  </p:childTnLst>
                                </p:cTn>
                              </p:par>
                              <p:par>
                                <p:cTn id="242" presetID="7" presetClass="emph" presetSubtype="2" fill="hold" nodeType="withEffect">
                                  <p:stCondLst>
                                    <p:cond delay="4500"/>
                                  </p:stCondLst>
                                  <p:childTnLst>
                                    <p:animClr clrSpc="rgb" dir="cw">
                                      <p:cBhvr>
                                        <p:cTn id="243" dur="1000" fill="hold"/>
                                        <p:tgtEl>
                                          <p:spTgt spid="440"/>
                                        </p:tgtEl>
                                        <p:attrNameLst>
                                          <p:attrName>stroke.color</p:attrName>
                                        </p:attrNameLst>
                                      </p:cBhvr>
                                      <p:to>
                                        <a:srgbClr val="FFFFFF"/>
                                      </p:to>
                                    </p:animClr>
                                    <p:set>
                                      <p:cBhvr>
                                        <p:cTn id="244" dur="1000" fill="hold"/>
                                        <p:tgtEl>
                                          <p:spTgt spid="440"/>
                                        </p:tgtEl>
                                        <p:attrNameLst>
                                          <p:attrName>stroke.on</p:attrName>
                                        </p:attrNameLst>
                                      </p:cBhvr>
                                      <p:to>
                                        <p:strVal val="true"/>
                                      </p:to>
                                    </p:set>
                                  </p:childTnLst>
                                </p:cTn>
                              </p:par>
                              <p:par>
                                <p:cTn id="245" presetID="7" presetClass="emph" presetSubtype="2" fill="hold" nodeType="withEffect">
                                  <p:stCondLst>
                                    <p:cond delay="4500"/>
                                  </p:stCondLst>
                                  <p:childTnLst>
                                    <p:animClr clrSpc="rgb" dir="cw">
                                      <p:cBhvr>
                                        <p:cTn id="246" dur="1000" fill="hold"/>
                                        <p:tgtEl>
                                          <p:spTgt spid="441"/>
                                        </p:tgtEl>
                                        <p:attrNameLst>
                                          <p:attrName>stroke.color</p:attrName>
                                        </p:attrNameLst>
                                      </p:cBhvr>
                                      <p:to>
                                        <a:srgbClr val="FFFFFF"/>
                                      </p:to>
                                    </p:animClr>
                                    <p:set>
                                      <p:cBhvr>
                                        <p:cTn id="247" dur="1000" fill="hold"/>
                                        <p:tgtEl>
                                          <p:spTgt spid="441"/>
                                        </p:tgtEl>
                                        <p:attrNameLst>
                                          <p:attrName>stroke.on</p:attrName>
                                        </p:attrNameLst>
                                      </p:cBhvr>
                                      <p:to>
                                        <p:strVal val="true"/>
                                      </p:to>
                                    </p:set>
                                  </p:childTnLst>
                                </p:cTn>
                              </p:par>
                              <p:par>
                                <p:cTn id="248" presetID="7" presetClass="emph" presetSubtype="2" fill="hold" nodeType="withEffect">
                                  <p:stCondLst>
                                    <p:cond delay="4500"/>
                                  </p:stCondLst>
                                  <p:childTnLst>
                                    <p:animClr clrSpc="rgb" dir="cw">
                                      <p:cBhvr>
                                        <p:cTn id="249" dur="1000" fill="hold"/>
                                        <p:tgtEl>
                                          <p:spTgt spid="442"/>
                                        </p:tgtEl>
                                        <p:attrNameLst>
                                          <p:attrName>stroke.color</p:attrName>
                                        </p:attrNameLst>
                                      </p:cBhvr>
                                      <p:to>
                                        <a:srgbClr val="FFFFFF"/>
                                      </p:to>
                                    </p:animClr>
                                    <p:set>
                                      <p:cBhvr>
                                        <p:cTn id="250" dur="1000" fill="hold"/>
                                        <p:tgtEl>
                                          <p:spTgt spid="442"/>
                                        </p:tgtEl>
                                        <p:attrNameLst>
                                          <p:attrName>stroke.on</p:attrName>
                                        </p:attrNameLst>
                                      </p:cBhvr>
                                      <p:to>
                                        <p:strVal val="true"/>
                                      </p:to>
                                    </p:set>
                                  </p:childTnLst>
                                </p:cTn>
                              </p:par>
                              <p:par>
                                <p:cTn id="251" presetID="7" presetClass="emph" presetSubtype="2" fill="hold" nodeType="withEffect">
                                  <p:stCondLst>
                                    <p:cond delay="4500"/>
                                  </p:stCondLst>
                                  <p:childTnLst>
                                    <p:animClr clrSpc="rgb" dir="cw">
                                      <p:cBhvr>
                                        <p:cTn id="252" dur="1000" fill="hold"/>
                                        <p:tgtEl>
                                          <p:spTgt spid="443"/>
                                        </p:tgtEl>
                                        <p:attrNameLst>
                                          <p:attrName>stroke.color</p:attrName>
                                        </p:attrNameLst>
                                      </p:cBhvr>
                                      <p:to>
                                        <a:srgbClr val="FFFFFF"/>
                                      </p:to>
                                    </p:animClr>
                                    <p:set>
                                      <p:cBhvr>
                                        <p:cTn id="253" dur="1000" fill="hold"/>
                                        <p:tgtEl>
                                          <p:spTgt spid="443"/>
                                        </p:tgtEl>
                                        <p:attrNameLst>
                                          <p:attrName>stroke.on</p:attrName>
                                        </p:attrNameLst>
                                      </p:cBhvr>
                                      <p:to>
                                        <p:strVal val="true"/>
                                      </p:to>
                                    </p:set>
                                  </p:childTnLst>
                                </p:cTn>
                              </p:par>
                              <p:par>
                                <p:cTn id="254" presetID="7" presetClass="emph" presetSubtype="2" fill="hold" nodeType="withEffect">
                                  <p:stCondLst>
                                    <p:cond delay="4500"/>
                                  </p:stCondLst>
                                  <p:childTnLst>
                                    <p:animClr clrSpc="rgb" dir="cw">
                                      <p:cBhvr>
                                        <p:cTn id="255" dur="1000" fill="hold"/>
                                        <p:tgtEl>
                                          <p:spTgt spid="444"/>
                                        </p:tgtEl>
                                        <p:attrNameLst>
                                          <p:attrName>stroke.color</p:attrName>
                                        </p:attrNameLst>
                                      </p:cBhvr>
                                      <p:to>
                                        <a:srgbClr val="FFFFFF"/>
                                      </p:to>
                                    </p:animClr>
                                    <p:set>
                                      <p:cBhvr>
                                        <p:cTn id="256" dur="1000" fill="hold"/>
                                        <p:tgtEl>
                                          <p:spTgt spid="444"/>
                                        </p:tgtEl>
                                        <p:attrNameLst>
                                          <p:attrName>stroke.on</p:attrName>
                                        </p:attrNameLst>
                                      </p:cBhvr>
                                      <p:to>
                                        <p:strVal val="true"/>
                                      </p:to>
                                    </p:set>
                                  </p:childTnLst>
                                </p:cTn>
                              </p:par>
                              <p:par>
                                <p:cTn id="257" presetID="7" presetClass="emph" presetSubtype="2" fill="hold" nodeType="withEffect">
                                  <p:stCondLst>
                                    <p:cond delay="4500"/>
                                  </p:stCondLst>
                                  <p:childTnLst>
                                    <p:animClr clrSpc="rgb" dir="cw">
                                      <p:cBhvr>
                                        <p:cTn id="258" dur="1000" fill="hold"/>
                                        <p:tgtEl>
                                          <p:spTgt spid="445"/>
                                        </p:tgtEl>
                                        <p:attrNameLst>
                                          <p:attrName>stroke.color</p:attrName>
                                        </p:attrNameLst>
                                      </p:cBhvr>
                                      <p:to>
                                        <a:srgbClr val="FFFFFF"/>
                                      </p:to>
                                    </p:animClr>
                                    <p:set>
                                      <p:cBhvr>
                                        <p:cTn id="259" dur="1000" fill="hold"/>
                                        <p:tgtEl>
                                          <p:spTgt spid="445"/>
                                        </p:tgtEl>
                                        <p:attrNameLst>
                                          <p:attrName>stroke.on</p:attrName>
                                        </p:attrNameLst>
                                      </p:cBhvr>
                                      <p:to>
                                        <p:strVal val="true"/>
                                      </p:to>
                                    </p:set>
                                  </p:childTnLst>
                                </p:cTn>
                              </p:par>
                              <p:par>
                                <p:cTn id="260" presetID="19" presetClass="emph" presetSubtype="0" fill="hold" grpId="0" nodeType="withEffect">
                                  <p:stCondLst>
                                    <p:cond delay="4500"/>
                                  </p:stCondLst>
                                  <p:childTnLst>
                                    <p:animClr clrSpc="rgb" dir="cw">
                                      <p:cBhvr override="childStyle">
                                        <p:cTn id="261" dur="1000" fill="hold"/>
                                        <p:tgtEl>
                                          <p:spTgt spid="434"/>
                                        </p:tgtEl>
                                        <p:attrNameLst>
                                          <p:attrName>style.color</p:attrName>
                                        </p:attrNameLst>
                                      </p:cBhvr>
                                      <p:to>
                                        <a:srgbClr val="FE5548"/>
                                      </p:to>
                                    </p:animClr>
                                    <p:animClr clrSpc="rgb" dir="cw">
                                      <p:cBhvr>
                                        <p:cTn id="262" dur="1000" fill="hold"/>
                                        <p:tgtEl>
                                          <p:spTgt spid="434"/>
                                        </p:tgtEl>
                                        <p:attrNameLst>
                                          <p:attrName>fillcolor</p:attrName>
                                        </p:attrNameLst>
                                      </p:cBhvr>
                                      <p:to>
                                        <a:srgbClr val="FE5548"/>
                                      </p:to>
                                    </p:animClr>
                                    <p:set>
                                      <p:cBhvr>
                                        <p:cTn id="263" dur="1000" fill="hold"/>
                                        <p:tgtEl>
                                          <p:spTgt spid="434"/>
                                        </p:tgtEl>
                                        <p:attrNameLst>
                                          <p:attrName>fill.type</p:attrName>
                                        </p:attrNameLst>
                                      </p:cBhvr>
                                      <p:to>
                                        <p:strVal val="solid"/>
                                      </p:to>
                                    </p:set>
                                    <p:set>
                                      <p:cBhvr>
                                        <p:cTn id="264" dur="1000" fill="hold"/>
                                        <p:tgtEl>
                                          <p:spTgt spid="434"/>
                                        </p:tgtEl>
                                        <p:attrNameLst>
                                          <p:attrName>fill.on</p:attrName>
                                        </p:attrNameLst>
                                      </p:cBhvr>
                                      <p:to>
                                        <p:strVal val="true"/>
                                      </p:to>
                                    </p:set>
                                  </p:childTnLst>
                                </p:cTn>
                              </p:par>
                              <p:par>
                                <p:cTn id="265" presetID="7" presetClass="emph" presetSubtype="2" fill="hold" nodeType="withEffect">
                                  <p:stCondLst>
                                    <p:cond delay="4500"/>
                                  </p:stCondLst>
                                  <p:childTnLst>
                                    <p:animClr clrSpc="rgb" dir="cw">
                                      <p:cBhvr>
                                        <p:cTn id="266" dur="1000" fill="hold"/>
                                        <p:tgtEl>
                                          <p:spTgt spid="435"/>
                                        </p:tgtEl>
                                        <p:attrNameLst>
                                          <p:attrName>stroke.color</p:attrName>
                                        </p:attrNameLst>
                                      </p:cBhvr>
                                      <p:to>
                                        <a:srgbClr val="FFFFFF"/>
                                      </p:to>
                                    </p:animClr>
                                    <p:set>
                                      <p:cBhvr>
                                        <p:cTn id="267" dur="1000" fill="hold"/>
                                        <p:tgtEl>
                                          <p:spTgt spid="435"/>
                                        </p:tgtEl>
                                        <p:attrNameLst>
                                          <p:attrName>stroke.on</p:attrName>
                                        </p:attrNameLst>
                                      </p:cBhvr>
                                      <p:to>
                                        <p:strVal val="true"/>
                                      </p:to>
                                    </p:set>
                                  </p:childTnLst>
                                </p:cTn>
                              </p:par>
                              <p:par>
                                <p:cTn id="268" presetID="19" presetClass="emph" presetSubtype="0" fill="hold" grpId="0" nodeType="withEffect">
                                  <p:stCondLst>
                                    <p:cond delay="4500"/>
                                  </p:stCondLst>
                                  <p:childTnLst>
                                    <p:animClr clrSpc="rgb" dir="cw">
                                      <p:cBhvr override="childStyle">
                                        <p:cTn id="269" dur="1000" fill="hold"/>
                                        <p:tgtEl>
                                          <p:spTgt spid="436"/>
                                        </p:tgtEl>
                                        <p:attrNameLst>
                                          <p:attrName>style.color</p:attrName>
                                        </p:attrNameLst>
                                      </p:cBhvr>
                                      <p:to>
                                        <a:srgbClr val="FE5548"/>
                                      </p:to>
                                    </p:animClr>
                                    <p:animClr clrSpc="rgb" dir="cw">
                                      <p:cBhvr>
                                        <p:cTn id="270" dur="1000" fill="hold"/>
                                        <p:tgtEl>
                                          <p:spTgt spid="436"/>
                                        </p:tgtEl>
                                        <p:attrNameLst>
                                          <p:attrName>fillcolor</p:attrName>
                                        </p:attrNameLst>
                                      </p:cBhvr>
                                      <p:to>
                                        <a:srgbClr val="FE5548"/>
                                      </p:to>
                                    </p:animClr>
                                    <p:set>
                                      <p:cBhvr>
                                        <p:cTn id="271" dur="1000" fill="hold"/>
                                        <p:tgtEl>
                                          <p:spTgt spid="436"/>
                                        </p:tgtEl>
                                        <p:attrNameLst>
                                          <p:attrName>fill.type</p:attrName>
                                        </p:attrNameLst>
                                      </p:cBhvr>
                                      <p:to>
                                        <p:strVal val="solid"/>
                                      </p:to>
                                    </p:set>
                                    <p:set>
                                      <p:cBhvr>
                                        <p:cTn id="272" dur="1000" fill="hold"/>
                                        <p:tgtEl>
                                          <p:spTgt spid="436"/>
                                        </p:tgtEl>
                                        <p:attrNameLst>
                                          <p:attrName>fill.on</p:attrName>
                                        </p:attrNameLst>
                                      </p:cBhvr>
                                      <p:to>
                                        <p:strVal val="true"/>
                                      </p:to>
                                    </p:set>
                                  </p:childTnLst>
                                </p:cTn>
                              </p:par>
                              <p:par>
                                <p:cTn id="273" presetID="7" presetClass="emph" presetSubtype="2" fill="hold" nodeType="withEffect">
                                  <p:stCondLst>
                                    <p:cond delay="4500"/>
                                  </p:stCondLst>
                                  <p:childTnLst>
                                    <p:animClr clrSpc="rgb" dir="cw">
                                      <p:cBhvr>
                                        <p:cTn id="274" dur="1000" fill="hold"/>
                                        <p:tgtEl>
                                          <p:spTgt spid="455"/>
                                        </p:tgtEl>
                                        <p:attrNameLst>
                                          <p:attrName>stroke.color</p:attrName>
                                        </p:attrNameLst>
                                      </p:cBhvr>
                                      <p:to>
                                        <a:srgbClr val="FFFFFF"/>
                                      </p:to>
                                    </p:animClr>
                                    <p:set>
                                      <p:cBhvr>
                                        <p:cTn id="275" dur="1000" fill="hold"/>
                                        <p:tgtEl>
                                          <p:spTgt spid="455"/>
                                        </p:tgtEl>
                                        <p:attrNameLst>
                                          <p:attrName>stroke.on</p:attrName>
                                        </p:attrNameLst>
                                      </p:cBhvr>
                                      <p:to>
                                        <p:strVal val="true"/>
                                      </p:to>
                                    </p:set>
                                  </p:childTnLst>
                                </p:cTn>
                              </p:par>
                              <p:par>
                                <p:cTn id="276" presetID="7" presetClass="emph" presetSubtype="2" fill="hold" nodeType="withEffect">
                                  <p:stCondLst>
                                    <p:cond delay="4500"/>
                                  </p:stCondLst>
                                  <p:childTnLst>
                                    <p:animClr clrSpc="rgb" dir="cw">
                                      <p:cBhvr>
                                        <p:cTn id="277" dur="1000" fill="hold"/>
                                        <p:tgtEl>
                                          <p:spTgt spid="456"/>
                                        </p:tgtEl>
                                        <p:attrNameLst>
                                          <p:attrName>stroke.color</p:attrName>
                                        </p:attrNameLst>
                                      </p:cBhvr>
                                      <p:to>
                                        <a:srgbClr val="FFFFFF"/>
                                      </p:to>
                                    </p:animClr>
                                    <p:set>
                                      <p:cBhvr>
                                        <p:cTn id="278" dur="1000" fill="hold"/>
                                        <p:tgtEl>
                                          <p:spTgt spid="456"/>
                                        </p:tgtEl>
                                        <p:attrNameLst>
                                          <p:attrName>stroke.on</p:attrName>
                                        </p:attrNameLst>
                                      </p:cBhvr>
                                      <p:to>
                                        <p:strVal val="true"/>
                                      </p:to>
                                    </p:set>
                                  </p:childTnLst>
                                </p:cTn>
                              </p:par>
                              <p:par>
                                <p:cTn id="279" presetID="7" presetClass="emph" presetSubtype="2" fill="hold" nodeType="withEffect">
                                  <p:stCondLst>
                                    <p:cond delay="4500"/>
                                  </p:stCondLst>
                                  <p:childTnLst>
                                    <p:animClr clrSpc="rgb" dir="cw">
                                      <p:cBhvr>
                                        <p:cTn id="280" dur="1000" fill="hold"/>
                                        <p:tgtEl>
                                          <p:spTgt spid="457"/>
                                        </p:tgtEl>
                                        <p:attrNameLst>
                                          <p:attrName>stroke.color</p:attrName>
                                        </p:attrNameLst>
                                      </p:cBhvr>
                                      <p:to>
                                        <a:srgbClr val="FFFFFF"/>
                                      </p:to>
                                    </p:animClr>
                                    <p:set>
                                      <p:cBhvr>
                                        <p:cTn id="281" dur="1000" fill="hold"/>
                                        <p:tgtEl>
                                          <p:spTgt spid="457"/>
                                        </p:tgtEl>
                                        <p:attrNameLst>
                                          <p:attrName>stroke.on</p:attrName>
                                        </p:attrNameLst>
                                      </p:cBhvr>
                                      <p:to>
                                        <p:strVal val="true"/>
                                      </p:to>
                                    </p:set>
                                  </p:childTnLst>
                                </p:cTn>
                              </p:par>
                              <p:par>
                                <p:cTn id="282" presetID="7" presetClass="emph" presetSubtype="2" fill="hold" nodeType="withEffect">
                                  <p:stCondLst>
                                    <p:cond delay="4500"/>
                                  </p:stCondLst>
                                  <p:childTnLst>
                                    <p:animClr clrSpc="rgb" dir="cw">
                                      <p:cBhvr>
                                        <p:cTn id="283" dur="1000" fill="hold"/>
                                        <p:tgtEl>
                                          <p:spTgt spid="458"/>
                                        </p:tgtEl>
                                        <p:attrNameLst>
                                          <p:attrName>stroke.color</p:attrName>
                                        </p:attrNameLst>
                                      </p:cBhvr>
                                      <p:to>
                                        <a:srgbClr val="FFFFFF"/>
                                      </p:to>
                                    </p:animClr>
                                    <p:set>
                                      <p:cBhvr>
                                        <p:cTn id="284" dur="1000" fill="hold"/>
                                        <p:tgtEl>
                                          <p:spTgt spid="458"/>
                                        </p:tgtEl>
                                        <p:attrNameLst>
                                          <p:attrName>stroke.on</p:attrName>
                                        </p:attrNameLst>
                                      </p:cBhvr>
                                      <p:to>
                                        <p:strVal val="true"/>
                                      </p:to>
                                    </p:set>
                                  </p:childTnLst>
                                </p:cTn>
                              </p:par>
                              <p:par>
                                <p:cTn id="285" presetID="7" presetClass="emph" presetSubtype="2" fill="hold" nodeType="withEffect">
                                  <p:stCondLst>
                                    <p:cond delay="4500"/>
                                  </p:stCondLst>
                                  <p:childTnLst>
                                    <p:animClr clrSpc="rgb" dir="cw">
                                      <p:cBhvr>
                                        <p:cTn id="286" dur="1000" fill="hold"/>
                                        <p:tgtEl>
                                          <p:spTgt spid="459"/>
                                        </p:tgtEl>
                                        <p:attrNameLst>
                                          <p:attrName>stroke.color</p:attrName>
                                        </p:attrNameLst>
                                      </p:cBhvr>
                                      <p:to>
                                        <a:srgbClr val="FFFFFF"/>
                                      </p:to>
                                    </p:animClr>
                                    <p:set>
                                      <p:cBhvr>
                                        <p:cTn id="287" dur="1000" fill="hold"/>
                                        <p:tgtEl>
                                          <p:spTgt spid="459"/>
                                        </p:tgtEl>
                                        <p:attrNameLst>
                                          <p:attrName>stroke.on</p:attrName>
                                        </p:attrNameLst>
                                      </p:cBhvr>
                                      <p:to>
                                        <p:strVal val="true"/>
                                      </p:to>
                                    </p:set>
                                  </p:childTnLst>
                                </p:cTn>
                              </p:par>
                              <p:par>
                                <p:cTn id="288" presetID="7" presetClass="emph" presetSubtype="2" fill="hold" nodeType="withEffect">
                                  <p:stCondLst>
                                    <p:cond delay="4500"/>
                                  </p:stCondLst>
                                  <p:childTnLst>
                                    <p:animClr clrSpc="rgb" dir="cw">
                                      <p:cBhvr>
                                        <p:cTn id="289" dur="1000" fill="hold"/>
                                        <p:tgtEl>
                                          <p:spTgt spid="460"/>
                                        </p:tgtEl>
                                        <p:attrNameLst>
                                          <p:attrName>stroke.color</p:attrName>
                                        </p:attrNameLst>
                                      </p:cBhvr>
                                      <p:to>
                                        <a:srgbClr val="FFFFFF"/>
                                      </p:to>
                                    </p:animClr>
                                    <p:set>
                                      <p:cBhvr>
                                        <p:cTn id="290" dur="1000" fill="hold"/>
                                        <p:tgtEl>
                                          <p:spTgt spid="460"/>
                                        </p:tgtEl>
                                        <p:attrNameLst>
                                          <p:attrName>stroke.on</p:attrName>
                                        </p:attrNameLst>
                                      </p:cBhvr>
                                      <p:to>
                                        <p:strVal val="true"/>
                                      </p:to>
                                    </p:set>
                                  </p:childTnLst>
                                </p:cTn>
                              </p:par>
                              <p:par>
                                <p:cTn id="291" presetID="19" presetClass="emph" presetSubtype="0" fill="hold" grpId="0" nodeType="withEffect">
                                  <p:stCondLst>
                                    <p:cond delay="4500"/>
                                  </p:stCondLst>
                                  <p:childTnLst>
                                    <p:animClr clrSpc="rgb" dir="cw">
                                      <p:cBhvr override="childStyle">
                                        <p:cTn id="292" dur="1000" fill="hold"/>
                                        <p:tgtEl>
                                          <p:spTgt spid="398"/>
                                        </p:tgtEl>
                                        <p:attrNameLst>
                                          <p:attrName>style.color</p:attrName>
                                        </p:attrNameLst>
                                      </p:cBhvr>
                                      <p:to>
                                        <a:srgbClr val="FE5548"/>
                                      </p:to>
                                    </p:animClr>
                                    <p:animClr clrSpc="rgb" dir="cw">
                                      <p:cBhvr>
                                        <p:cTn id="293" dur="1000" fill="hold"/>
                                        <p:tgtEl>
                                          <p:spTgt spid="398"/>
                                        </p:tgtEl>
                                        <p:attrNameLst>
                                          <p:attrName>fillcolor</p:attrName>
                                        </p:attrNameLst>
                                      </p:cBhvr>
                                      <p:to>
                                        <a:srgbClr val="FE5548"/>
                                      </p:to>
                                    </p:animClr>
                                    <p:set>
                                      <p:cBhvr>
                                        <p:cTn id="294" dur="1000" fill="hold"/>
                                        <p:tgtEl>
                                          <p:spTgt spid="398"/>
                                        </p:tgtEl>
                                        <p:attrNameLst>
                                          <p:attrName>fill.type</p:attrName>
                                        </p:attrNameLst>
                                      </p:cBhvr>
                                      <p:to>
                                        <p:strVal val="solid"/>
                                      </p:to>
                                    </p:set>
                                    <p:set>
                                      <p:cBhvr>
                                        <p:cTn id="295" dur="1000" fill="hold"/>
                                        <p:tgtEl>
                                          <p:spTgt spid="398"/>
                                        </p:tgtEl>
                                        <p:attrNameLst>
                                          <p:attrName>fill.on</p:attrName>
                                        </p:attrNameLst>
                                      </p:cBhvr>
                                      <p:to>
                                        <p:strVal val="true"/>
                                      </p:to>
                                    </p:set>
                                  </p:childTnLst>
                                </p:cTn>
                              </p:par>
                              <p:par>
                                <p:cTn id="296" presetID="10" presetClass="entr" presetSubtype="0" fill="hold" nodeType="withEffect">
                                  <p:stCondLst>
                                    <p:cond delay="4500"/>
                                  </p:stCondLst>
                                  <p:childTnLst>
                                    <p:set>
                                      <p:cBhvr>
                                        <p:cTn id="297" dur="1" fill="hold">
                                          <p:stCondLst>
                                            <p:cond delay="0"/>
                                          </p:stCondLst>
                                        </p:cTn>
                                        <p:tgtEl>
                                          <p:spTgt spid="466"/>
                                        </p:tgtEl>
                                        <p:attrNameLst>
                                          <p:attrName>style.visibility</p:attrName>
                                        </p:attrNameLst>
                                      </p:cBhvr>
                                      <p:to>
                                        <p:strVal val="visible"/>
                                      </p:to>
                                    </p:set>
                                    <p:animEffect transition="in" filter="fade">
                                      <p:cBhvr>
                                        <p:cTn id="298" dur="1000"/>
                                        <p:tgtEl>
                                          <p:spTgt spid="466"/>
                                        </p:tgtEl>
                                      </p:cBhvr>
                                    </p:animEffect>
                                  </p:childTnLst>
                                </p:cTn>
                              </p:par>
                              <p:par>
                                <p:cTn id="299" presetID="1" presetClass="exit" presetSubtype="0" fill="hold" nodeType="withEffect">
                                  <p:stCondLst>
                                    <p:cond delay="5500"/>
                                  </p:stCondLst>
                                  <p:childTnLst>
                                    <p:set>
                                      <p:cBhvr>
                                        <p:cTn id="300" dur="1" fill="hold">
                                          <p:stCondLst>
                                            <p:cond delay="0"/>
                                          </p:stCondLst>
                                        </p:cTn>
                                        <p:tgtEl>
                                          <p:spTgt spid="399"/>
                                        </p:tgtEl>
                                        <p:attrNameLst>
                                          <p:attrName>style.visibility</p:attrName>
                                        </p:attrNameLst>
                                      </p:cBhvr>
                                      <p:to>
                                        <p:strVal val="hidden"/>
                                      </p:to>
                                    </p:set>
                                  </p:childTnLst>
                                </p:cTn>
                              </p:par>
                              <p:par>
                                <p:cTn id="301" presetID="19" presetClass="emph" presetSubtype="0" fill="hold" grpId="0" nodeType="withEffect">
                                  <p:stCondLst>
                                    <p:cond delay="4750"/>
                                  </p:stCondLst>
                                  <p:childTnLst>
                                    <p:animClr clrSpc="rgb" dir="cw">
                                      <p:cBhvr override="childStyle">
                                        <p:cTn id="302" dur="1000" fill="hold"/>
                                        <p:tgtEl>
                                          <p:spTgt spid="430"/>
                                        </p:tgtEl>
                                        <p:attrNameLst>
                                          <p:attrName>style.color</p:attrName>
                                        </p:attrNameLst>
                                      </p:cBhvr>
                                      <p:to>
                                        <a:srgbClr val="FE5548"/>
                                      </p:to>
                                    </p:animClr>
                                    <p:animClr clrSpc="rgb" dir="cw">
                                      <p:cBhvr>
                                        <p:cTn id="303" dur="1000" fill="hold"/>
                                        <p:tgtEl>
                                          <p:spTgt spid="430"/>
                                        </p:tgtEl>
                                        <p:attrNameLst>
                                          <p:attrName>fillcolor</p:attrName>
                                        </p:attrNameLst>
                                      </p:cBhvr>
                                      <p:to>
                                        <a:srgbClr val="FE5548"/>
                                      </p:to>
                                    </p:animClr>
                                    <p:set>
                                      <p:cBhvr>
                                        <p:cTn id="304" dur="1000" fill="hold"/>
                                        <p:tgtEl>
                                          <p:spTgt spid="430"/>
                                        </p:tgtEl>
                                        <p:attrNameLst>
                                          <p:attrName>fill.type</p:attrName>
                                        </p:attrNameLst>
                                      </p:cBhvr>
                                      <p:to>
                                        <p:strVal val="solid"/>
                                      </p:to>
                                    </p:set>
                                    <p:set>
                                      <p:cBhvr>
                                        <p:cTn id="305" dur="1000" fill="hold"/>
                                        <p:tgtEl>
                                          <p:spTgt spid="430"/>
                                        </p:tgtEl>
                                        <p:attrNameLst>
                                          <p:attrName>fill.on</p:attrName>
                                        </p:attrNameLst>
                                      </p:cBhvr>
                                      <p:to>
                                        <p:strVal val="true"/>
                                      </p:to>
                                    </p:set>
                                  </p:childTnLst>
                                </p:cTn>
                              </p:par>
                              <p:par>
                                <p:cTn id="306" presetID="7" presetClass="emph" presetSubtype="2" fill="hold" nodeType="withEffect">
                                  <p:stCondLst>
                                    <p:cond delay="4750"/>
                                  </p:stCondLst>
                                  <p:childTnLst>
                                    <p:animClr clrSpc="rgb" dir="cw">
                                      <p:cBhvr>
                                        <p:cTn id="307" dur="1000" fill="hold"/>
                                        <p:tgtEl>
                                          <p:spTgt spid="446"/>
                                        </p:tgtEl>
                                        <p:attrNameLst>
                                          <p:attrName>stroke.color</p:attrName>
                                        </p:attrNameLst>
                                      </p:cBhvr>
                                      <p:to>
                                        <a:srgbClr val="FFFFFF"/>
                                      </p:to>
                                    </p:animClr>
                                    <p:set>
                                      <p:cBhvr>
                                        <p:cTn id="308" dur="1000" fill="hold"/>
                                        <p:tgtEl>
                                          <p:spTgt spid="446"/>
                                        </p:tgtEl>
                                        <p:attrNameLst>
                                          <p:attrName>stroke.on</p:attrName>
                                        </p:attrNameLst>
                                      </p:cBhvr>
                                      <p:to>
                                        <p:strVal val="true"/>
                                      </p:to>
                                    </p:set>
                                  </p:childTnLst>
                                </p:cTn>
                              </p:par>
                              <p:par>
                                <p:cTn id="309" presetID="7" presetClass="emph" presetSubtype="2" fill="hold" nodeType="withEffect">
                                  <p:stCondLst>
                                    <p:cond delay="4750"/>
                                  </p:stCondLst>
                                  <p:childTnLst>
                                    <p:animClr clrSpc="rgb" dir="cw">
                                      <p:cBhvr>
                                        <p:cTn id="310" dur="1000" fill="hold"/>
                                        <p:tgtEl>
                                          <p:spTgt spid="447"/>
                                        </p:tgtEl>
                                        <p:attrNameLst>
                                          <p:attrName>stroke.color</p:attrName>
                                        </p:attrNameLst>
                                      </p:cBhvr>
                                      <p:to>
                                        <a:srgbClr val="FFFFFF"/>
                                      </p:to>
                                    </p:animClr>
                                    <p:set>
                                      <p:cBhvr>
                                        <p:cTn id="311" dur="1000" fill="hold"/>
                                        <p:tgtEl>
                                          <p:spTgt spid="447"/>
                                        </p:tgtEl>
                                        <p:attrNameLst>
                                          <p:attrName>stroke.on</p:attrName>
                                        </p:attrNameLst>
                                      </p:cBhvr>
                                      <p:to>
                                        <p:strVal val="true"/>
                                      </p:to>
                                    </p:set>
                                  </p:childTnLst>
                                </p:cTn>
                              </p:par>
                              <p:par>
                                <p:cTn id="312" presetID="7" presetClass="emph" presetSubtype="2" fill="hold" nodeType="withEffect">
                                  <p:stCondLst>
                                    <p:cond delay="4750"/>
                                  </p:stCondLst>
                                  <p:childTnLst>
                                    <p:animClr clrSpc="rgb" dir="cw">
                                      <p:cBhvr>
                                        <p:cTn id="313" dur="1000" fill="hold"/>
                                        <p:tgtEl>
                                          <p:spTgt spid="448"/>
                                        </p:tgtEl>
                                        <p:attrNameLst>
                                          <p:attrName>stroke.color</p:attrName>
                                        </p:attrNameLst>
                                      </p:cBhvr>
                                      <p:to>
                                        <a:srgbClr val="FFFFFF"/>
                                      </p:to>
                                    </p:animClr>
                                    <p:set>
                                      <p:cBhvr>
                                        <p:cTn id="314" dur="1000" fill="hold"/>
                                        <p:tgtEl>
                                          <p:spTgt spid="448"/>
                                        </p:tgtEl>
                                        <p:attrNameLst>
                                          <p:attrName>stroke.on</p:attrName>
                                        </p:attrNameLst>
                                      </p:cBhvr>
                                      <p:to>
                                        <p:strVal val="true"/>
                                      </p:to>
                                    </p:set>
                                  </p:childTnLst>
                                </p:cTn>
                              </p:par>
                              <p:par>
                                <p:cTn id="315" presetID="7" presetClass="emph" presetSubtype="2" fill="hold" nodeType="withEffect">
                                  <p:stCondLst>
                                    <p:cond delay="4750"/>
                                  </p:stCondLst>
                                  <p:childTnLst>
                                    <p:animClr clrSpc="rgb" dir="cw">
                                      <p:cBhvr>
                                        <p:cTn id="316" dur="1000" fill="hold"/>
                                        <p:tgtEl>
                                          <p:spTgt spid="449"/>
                                        </p:tgtEl>
                                        <p:attrNameLst>
                                          <p:attrName>stroke.color</p:attrName>
                                        </p:attrNameLst>
                                      </p:cBhvr>
                                      <p:to>
                                        <a:srgbClr val="FFFFFF"/>
                                      </p:to>
                                    </p:animClr>
                                    <p:set>
                                      <p:cBhvr>
                                        <p:cTn id="317" dur="1000" fill="hold"/>
                                        <p:tgtEl>
                                          <p:spTgt spid="449"/>
                                        </p:tgtEl>
                                        <p:attrNameLst>
                                          <p:attrName>stroke.on</p:attrName>
                                        </p:attrNameLst>
                                      </p:cBhvr>
                                      <p:to>
                                        <p:strVal val="true"/>
                                      </p:to>
                                    </p:set>
                                  </p:childTnLst>
                                </p:cTn>
                              </p:par>
                              <p:par>
                                <p:cTn id="318" presetID="19" presetClass="emph" presetSubtype="0" fill="hold" grpId="0" nodeType="withEffect">
                                  <p:stCondLst>
                                    <p:cond delay="4750"/>
                                  </p:stCondLst>
                                  <p:childTnLst>
                                    <p:animClr clrSpc="rgb" dir="cw">
                                      <p:cBhvr override="childStyle">
                                        <p:cTn id="319" dur="1000" fill="hold"/>
                                        <p:tgtEl>
                                          <p:spTgt spid="431"/>
                                        </p:tgtEl>
                                        <p:attrNameLst>
                                          <p:attrName>style.color</p:attrName>
                                        </p:attrNameLst>
                                      </p:cBhvr>
                                      <p:to>
                                        <a:srgbClr val="FE5548"/>
                                      </p:to>
                                    </p:animClr>
                                    <p:animClr clrSpc="rgb" dir="cw">
                                      <p:cBhvr>
                                        <p:cTn id="320" dur="1000" fill="hold"/>
                                        <p:tgtEl>
                                          <p:spTgt spid="431"/>
                                        </p:tgtEl>
                                        <p:attrNameLst>
                                          <p:attrName>fillcolor</p:attrName>
                                        </p:attrNameLst>
                                      </p:cBhvr>
                                      <p:to>
                                        <a:srgbClr val="FE5548"/>
                                      </p:to>
                                    </p:animClr>
                                    <p:set>
                                      <p:cBhvr>
                                        <p:cTn id="321" dur="1000" fill="hold"/>
                                        <p:tgtEl>
                                          <p:spTgt spid="431"/>
                                        </p:tgtEl>
                                        <p:attrNameLst>
                                          <p:attrName>fill.type</p:attrName>
                                        </p:attrNameLst>
                                      </p:cBhvr>
                                      <p:to>
                                        <p:strVal val="solid"/>
                                      </p:to>
                                    </p:set>
                                    <p:set>
                                      <p:cBhvr>
                                        <p:cTn id="322" dur="1000" fill="hold"/>
                                        <p:tgtEl>
                                          <p:spTgt spid="431"/>
                                        </p:tgtEl>
                                        <p:attrNameLst>
                                          <p:attrName>fill.on</p:attrName>
                                        </p:attrNameLst>
                                      </p:cBhvr>
                                      <p:to>
                                        <p:strVal val="true"/>
                                      </p:to>
                                    </p:set>
                                  </p:childTnLst>
                                </p:cTn>
                              </p:par>
                              <p:par>
                                <p:cTn id="323" presetID="7" presetClass="emph" presetSubtype="2" fill="hold" nodeType="withEffect">
                                  <p:stCondLst>
                                    <p:cond delay="4750"/>
                                  </p:stCondLst>
                                  <p:childTnLst>
                                    <p:animClr clrSpc="rgb" dir="cw">
                                      <p:cBhvr>
                                        <p:cTn id="324" dur="1000" fill="hold"/>
                                        <p:tgtEl>
                                          <p:spTgt spid="450"/>
                                        </p:tgtEl>
                                        <p:attrNameLst>
                                          <p:attrName>stroke.color</p:attrName>
                                        </p:attrNameLst>
                                      </p:cBhvr>
                                      <p:to>
                                        <a:srgbClr val="FFFFFF"/>
                                      </p:to>
                                    </p:animClr>
                                    <p:set>
                                      <p:cBhvr>
                                        <p:cTn id="325" dur="1000" fill="hold"/>
                                        <p:tgtEl>
                                          <p:spTgt spid="450"/>
                                        </p:tgtEl>
                                        <p:attrNameLst>
                                          <p:attrName>stroke.on</p:attrName>
                                        </p:attrNameLst>
                                      </p:cBhvr>
                                      <p:to>
                                        <p:strVal val="true"/>
                                      </p:to>
                                    </p:set>
                                  </p:childTnLst>
                                </p:cTn>
                              </p:par>
                              <p:par>
                                <p:cTn id="326" presetID="7" presetClass="emph" presetSubtype="2" fill="hold" nodeType="withEffect">
                                  <p:stCondLst>
                                    <p:cond delay="4750"/>
                                  </p:stCondLst>
                                  <p:childTnLst>
                                    <p:animClr clrSpc="rgb" dir="cw">
                                      <p:cBhvr>
                                        <p:cTn id="327" dur="1000" fill="hold"/>
                                        <p:tgtEl>
                                          <p:spTgt spid="451"/>
                                        </p:tgtEl>
                                        <p:attrNameLst>
                                          <p:attrName>stroke.color</p:attrName>
                                        </p:attrNameLst>
                                      </p:cBhvr>
                                      <p:to>
                                        <a:srgbClr val="FFFFFF"/>
                                      </p:to>
                                    </p:animClr>
                                    <p:set>
                                      <p:cBhvr>
                                        <p:cTn id="328" dur="1000" fill="hold"/>
                                        <p:tgtEl>
                                          <p:spTgt spid="451"/>
                                        </p:tgtEl>
                                        <p:attrNameLst>
                                          <p:attrName>stroke.on</p:attrName>
                                        </p:attrNameLst>
                                      </p:cBhvr>
                                      <p:to>
                                        <p:strVal val="true"/>
                                      </p:to>
                                    </p:set>
                                  </p:childTnLst>
                                </p:cTn>
                              </p:par>
                              <p:par>
                                <p:cTn id="329" presetID="7" presetClass="emph" presetSubtype="2" fill="hold" nodeType="withEffect">
                                  <p:stCondLst>
                                    <p:cond delay="4750"/>
                                  </p:stCondLst>
                                  <p:childTnLst>
                                    <p:animClr clrSpc="rgb" dir="cw">
                                      <p:cBhvr>
                                        <p:cTn id="330" dur="1000" fill="hold"/>
                                        <p:tgtEl>
                                          <p:spTgt spid="452"/>
                                        </p:tgtEl>
                                        <p:attrNameLst>
                                          <p:attrName>stroke.color</p:attrName>
                                        </p:attrNameLst>
                                      </p:cBhvr>
                                      <p:to>
                                        <a:srgbClr val="FFFFFF"/>
                                      </p:to>
                                    </p:animClr>
                                    <p:set>
                                      <p:cBhvr>
                                        <p:cTn id="331" dur="1000" fill="hold"/>
                                        <p:tgtEl>
                                          <p:spTgt spid="452"/>
                                        </p:tgtEl>
                                        <p:attrNameLst>
                                          <p:attrName>stroke.on</p:attrName>
                                        </p:attrNameLst>
                                      </p:cBhvr>
                                      <p:to>
                                        <p:strVal val="true"/>
                                      </p:to>
                                    </p:set>
                                  </p:childTnLst>
                                </p:cTn>
                              </p:par>
                              <p:par>
                                <p:cTn id="332" presetID="7" presetClass="emph" presetSubtype="2" fill="hold" nodeType="withEffect">
                                  <p:stCondLst>
                                    <p:cond delay="4750"/>
                                  </p:stCondLst>
                                  <p:childTnLst>
                                    <p:animClr clrSpc="rgb" dir="cw">
                                      <p:cBhvr>
                                        <p:cTn id="333" dur="1000" fill="hold"/>
                                        <p:tgtEl>
                                          <p:spTgt spid="453"/>
                                        </p:tgtEl>
                                        <p:attrNameLst>
                                          <p:attrName>stroke.color</p:attrName>
                                        </p:attrNameLst>
                                      </p:cBhvr>
                                      <p:to>
                                        <a:srgbClr val="FFFFFF"/>
                                      </p:to>
                                    </p:animClr>
                                    <p:set>
                                      <p:cBhvr>
                                        <p:cTn id="334" dur="1000" fill="hold"/>
                                        <p:tgtEl>
                                          <p:spTgt spid="453"/>
                                        </p:tgtEl>
                                        <p:attrNameLst>
                                          <p:attrName>stroke.on</p:attrName>
                                        </p:attrNameLst>
                                      </p:cBhvr>
                                      <p:to>
                                        <p:strVal val="true"/>
                                      </p:to>
                                    </p:set>
                                  </p:childTnLst>
                                </p:cTn>
                              </p:par>
                              <p:par>
                                <p:cTn id="335" presetID="7" presetClass="emph" presetSubtype="2" fill="hold" nodeType="withEffect">
                                  <p:stCondLst>
                                    <p:cond delay="4750"/>
                                  </p:stCondLst>
                                  <p:childTnLst>
                                    <p:animClr clrSpc="rgb" dir="cw">
                                      <p:cBhvr>
                                        <p:cTn id="336" dur="1000" fill="hold"/>
                                        <p:tgtEl>
                                          <p:spTgt spid="454"/>
                                        </p:tgtEl>
                                        <p:attrNameLst>
                                          <p:attrName>stroke.color</p:attrName>
                                        </p:attrNameLst>
                                      </p:cBhvr>
                                      <p:to>
                                        <a:srgbClr val="FFFFFF"/>
                                      </p:to>
                                    </p:animClr>
                                    <p:set>
                                      <p:cBhvr>
                                        <p:cTn id="337" dur="1000" fill="hold"/>
                                        <p:tgtEl>
                                          <p:spTgt spid="454"/>
                                        </p:tgtEl>
                                        <p:attrNameLst>
                                          <p:attrName>stroke.on</p:attrName>
                                        </p:attrNameLst>
                                      </p:cBhvr>
                                      <p:to>
                                        <p:strVal val="true"/>
                                      </p:to>
                                    </p:set>
                                  </p:childTnLst>
                                </p:cTn>
                              </p:par>
                              <p:par>
                                <p:cTn id="338" presetID="19" presetClass="emph" presetSubtype="0" fill="hold" grpId="0" nodeType="withEffect">
                                  <p:stCondLst>
                                    <p:cond delay="5000"/>
                                  </p:stCondLst>
                                  <p:childTnLst>
                                    <p:animClr clrSpc="rgb" dir="cw">
                                      <p:cBhvr override="childStyle">
                                        <p:cTn id="339" dur="1000" fill="hold"/>
                                        <p:tgtEl>
                                          <p:spTgt spid="384"/>
                                        </p:tgtEl>
                                        <p:attrNameLst>
                                          <p:attrName>style.color</p:attrName>
                                        </p:attrNameLst>
                                      </p:cBhvr>
                                      <p:to>
                                        <a:srgbClr val="FE5548"/>
                                      </p:to>
                                    </p:animClr>
                                    <p:animClr clrSpc="rgb" dir="cw">
                                      <p:cBhvr>
                                        <p:cTn id="340" dur="1000" fill="hold"/>
                                        <p:tgtEl>
                                          <p:spTgt spid="384"/>
                                        </p:tgtEl>
                                        <p:attrNameLst>
                                          <p:attrName>fillcolor</p:attrName>
                                        </p:attrNameLst>
                                      </p:cBhvr>
                                      <p:to>
                                        <a:srgbClr val="FE5548"/>
                                      </p:to>
                                    </p:animClr>
                                    <p:set>
                                      <p:cBhvr>
                                        <p:cTn id="341" dur="1000" fill="hold"/>
                                        <p:tgtEl>
                                          <p:spTgt spid="384"/>
                                        </p:tgtEl>
                                        <p:attrNameLst>
                                          <p:attrName>fill.type</p:attrName>
                                        </p:attrNameLst>
                                      </p:cBhvr>
                                      <p:to>
                                        <p:strVal val="solid"/>
                                      </p:to>
                                    </p:set>
                                    <p:set>
                                      <p:cBhvr>
                                        <p:cTn id="342" dur="1000" fill="hold"/>
                                        <p:tgtEl>
                                          <p:spTgt spid="384"/>
                                        </p:tgtEl>
                                        <p:attrNameLst>
                                          <p:attrName>fill.on</p:attrName>
                                        </p:attrNameLst>
                                      </p:cBhvr>
                                      <p:to>
                                        <p:strVal val="true"/>
                                      </p:to>
                                    </p:set>
                                  </p:childTnLst>
                                </p:cTn>
                              </p:par>
                              <p:par>
                                <p:cTn id="343" presetID="7" presetClass="emph" presetSubtype="2" fill="hold" nodeType="withEffect">
                                  <p:stCondLst>
                                    <p:cond delay="5000"/>
                                  </p:stCondLst>
                                  <p:childTnLst>
                                    <p:animClr clrSpc="rgb" dir="cw">
                                      <p:cBhvr>
                                        <p:cTn id="344" dur="1000" fill="hold"/>
                                        <p:tgtEl>
                                          <p:spTgt spid="371"/>
                                        </p:tgtEl>
                                        <p:attrNameLst>
                                          <p:attrName>stroke.color</p:attrName>
                                        </p:attrNameLst>
                                      </p:cBhvr>
                                      <p:to>
                                        <a:srgbClr val="FE5548"/>
                                      </p:to>
                                    </p:animClr>
                                    <p:set>
                                      <p:cBhvr>
                                        <p:cTn id="345" dur="1000" fill="hold"/>
                                        <p:tgtEl>
                                          <p:spTgt spid="371"/>
                                        </p:tgtEl>
                                        <p:attrNameLst>
                                          <p:attrName>stroke.on</p:attrName>
                                        </p:attrNameLst>
                                      </p:cBhvr>
                                      <p:to>
                                        <p:strVal val="true"/>
                                      </p:to>
                                    </p:set>
                                  </p:childTnLst>
                                </p:cTn>
                              </p:par>
                              <p:par>
                                <p:cTn id="346" presetID="7" presetClass="emph" presetSubtype="2" fill="hold" nodeType="withEffect">
                                  <p:stCondLst>
                                    <p:cond delay="5250"/>
                                  </p:stCondLst>
                                  <p:childTnLst>
                                    <p:animClr clrSpc="rgb" dir="cw">
                                      <p:cBhvr>
                                        <p:cTn id="347" dur="1000" fill="hold"/>
                                        <p:tgtEl>
                                          <p:spTgt spid="359"/>
                                        </p:tgtEl>
                                        <p:attrNameLst>
                                          <p:attrName>stroke.color</p:attrName>
                                        </p:attrNameLst>
                                      </p:cBhvr>
                                      <p:to>
                                        <a:srgbClr val="FE5548"/>
                                      </p:to>
                                    </p:animClr>
                                    <p:set>
                                      <p:cBhvr>
                                        <p:cTn id="348" dur="1000" fill="hold"/>
                                        <p:tgtEl>
                                          <p:spTgt spid="359"/>
                                        </p:tgtEl>
                                        <p:attrNameLst>
                                          <p:attrName>stroke.on</p:attrName>
                                        </p:attrNameLst>
                                      </p:cBhvr>
                                      <p:to>
                                        <p:strVal val="true"/>
                                      </p:to>
                                    </p:set>
                                  </p:childTnLst>
                                </p:cTn>
                              </p:par>
                              <p:par>
                                <p:cTn id="349" presetID="7" presetClass="emph" presetSubtype="2" fill="hold" nodeType="withEffect">
                                  <p:stCondLst>
                                    <p:cond delay="5250"/>
                                  </p:stCondLst>
                                  <p:childTnLst>
                                    <p:animClr clrSpc="rgb" dir="cw">
                                      <p:cBhvr>
                                        <p:cTn id="350" dur="1000" fill="hold"/>
                                        <p:tgtEl>
                                          <p:spTgt spid="360"/>
                                        </p:tgtEl>
                                        <p:attrNameLst>
                                          <p:attrName>stroke.color</p:attrName>
                                        </p:attrNameLst>
                                      </p:cBhvr>
                                      <p:to>
                                        <a:srgbClr val="FE5548"/>
                                      </p:to>
                                    </p:animClr>
                                    <p:set>
                                      <p:cBhvr>
                                        <p:cTn id="351" dur="1000" fill="hold"/>
                                        <p:tgtEl>
                                          <p:spTgt spid="360"/>
                                        </p:tgtEl>
                                        <p:attrNameLst>
                                          <p:attrName>stroke.on</p:attrName>
                                        </p:attrNameLst>
                                      </p:cBhvr>
                                      <p:to>
                                        <p:strVal val="true"/>
                                      </p:to>
                                    </p:set>
                                  </p:childTnLst>
                                </p:cTn>
                              </p:par>
                              <p:par>
                                <p:cTn id="352" presetID="7" presetClass="emph" presetSubtype="2" fill="hold" nodeType="withEffect">
                                  <p:stCondLst>
                                    <p:cond delay="5250"/>
                                  </p:stCondLst>
                                  <p:childTnLst>
                                    <p:animClr clrSpc="rgb" dir="cw">
                                      <p:cBhvr>
                                        <p:cTn id="353" dur="1000" fill="hold"/>
                                        <p:tgtEl>
                                          <p:spTgt spid="366"/>
                                        </p:tgtEl>
                                        <p:attrNameLst>
                                          <p:attrName>stroke.color</p:attrName>
                                        </p:attrNameLst>
                                      </p:cBhvr>
                                      <p:to>
                                        <a:srgbClr val="FE5548"/>
                                      </p:to>
                                    </p:animClr>
                                    <p:set>
                                      <p:cBhvr>
                                        <p:cTn id="354" dur="1000" fill="hold"/>
                                        <p:tgtEl>
                                          <p:spTgt spid="366"/>
                                        </p:tgtEl>
                                        <p:attrNameLst>
                                          <p:attrName>stroke.on</p:attrName>
                                        </p:attrNameLst>
                                      </p:cBhvr>
                                      <p:to>
                                        <p:strVal val="true"/>
                                      </p:to>
                                    </p:set>
                                  </p:childTnLst>
                                </p:cTn>
                              </p:par>
                              <p:par>
                                <p:cTn id="355" presetID="19" presetClass="emph" presetSubtype="0" fill="hold" grpId="0" nodeType="withEffect">
                                  <p:stCondLst>
                                    <p:cond delay="5250"/>
                                  </p:stCondLst>
                                  <p:childTnLst>
                                    <p:animClr clrSpc="rgb" dir="cw">
                                      <p:cBhvr override="childStyle">
                                        <p:cTn id="356" dur="1000" fill="hold"/>
                                        <p:tgtEl>
                                          <p:spTgt spid="432"/>
                                        </p:tgtEl>
                                        <p:attrNameLst>
                                          <p:attrName>style.color</p:attrName>
                                        </p:attrNameLst>
                                      </p:cBhvr>
                                      <p:to>
                                        <a:srgbClr val="FE5548"/>
                                      </p:to>
                                    </p:animClr>
                                    <p:animClr clrSpc="rgb" dir="cw">
                                      <p:cBhvr>
                                        <p:cTn id="357" dur="1000" fill="hold"/>
                                        <p:tgtEl>
                                          <p:spTgt spid="432"/>
                                        </p:tgtEl>
                                        <p:attrNameLst>
                                          <p:attrName>fillcolor</p:attrName>
                                        </p:attrNameLst>
                                      </p:cBhvr>
                                      <p:to>
                                        <a:srgbClr val="FE5548"/>
                                      </p:to>
                                    </p:animClr>
                                    <p:set>
                                      <p:cBhvr>
                                        <p:cTn id="358" dur="1000" fill="hold"/>
                                        <p:tgtEl>
                                          <p:spTgt spid="432"/>
                                        </p:tgtEl>
                                        <p:attrNameLst>
                                          <p:attrName>fill.type</p:attrName>
                                        </p:attrNameLst>
                                      </p:cBhvr>
                                      <p:to>
                                        <p:strVal val="solid"/>
                                      </p:to>
                                    </p:set>
                                    <p:set>
                                      <p:cBhvr>
                                        <p:cTn id="359" dur="1000" fill="hold"/>
                                        <p:tgtEl>
                                          <p:spTgt spid="432"/>
                                        </p:tgtEl>
                                        <p:attrNameLst>
                                          <p:attrName>fill.on</p:attrName>
                                        </p:attrNameLst>
                                      </p:cBhvr>
                                      <p:to>
                                        <p:strVal val="true"/>
                                      </p:to>
                                    </p:set>
                                  </p:childTnLst>
                                </p:cTn>
                              </p:par>
                              <p:par>
                                <p:cTn id="360" presetID="7" presetClass="emph" presetSubtype="2" fill="hold" nodeType="withEffect">
                                  <p:stCondLst>
                                    <p:cond delay="5250"/>
                                  </p:stCondLst>
                                  <p:childTnLst>
                                    <p:animClr clrSpc="rgb" dir="cw">
                                      <p:cBhvr>
                                        <p:cTn id="361" dur="1000" fill="hold"/>
                                        <p:tgtEl>
                                          <p:spTgt spid="433"/>
                                        </p:tgtEl>
                                        <p:attrNameLst>
                                          <p:attrName>stroke.color</p:attrName>
                                        </p:attrNameLst>
                                      </p:cBhvr>
                                      <p:to>
                                        <a:srgbClr val="FFFFFF"/>
                                      </p:to>
                                    </p:animClr>
                                    <p:set>
                                      <p:cBhvr>
                                        <p:cTn id="362" dur="1000" fill="hold"/>
                                        <p:tgtEl>
                                          <p:spTgt spid="433"/>
                                        </p:tgtEl>
                                        <p:attrNameLst>
                                          <p:attrName>stroke.on</p:attrName>
                                        </p:attrNameLst>
                                      </p:cBhvr>
                                      <p:to>
                                        <p:strVal val="true"/>
                                      </p:to>
                                    </p:set>
                                  </p:childTnLst>
                                </p:cTn>
                              </p:par>
                              <p:par>
                                <p:cTn id="363" presetID="7" presetClass="emph" presetSubtype="2" fill="hold" nodeType="withEffect">
                                  <p:stCondLst>
                                    <p:cond delay="5500"/>
                                  </p:stCondLst>
                                  <p:childTnLst>
                                    <p:animClr clrSpc="rgb" dir="cw">
                                      <p:cBhvr>
                                        <p:cTn id="364" dur="1000" fill="hold"/>
                                        <p:tgtEl>
                                          <p:spTgt spid="370"/>
                                        </p:tgtEl>
                                        <p:attrNameLst>
                                          <p:attrName>stroke.color</p:attrName>
                                        </p:attrNameLst>
                                      </p:cBhvr>
                                      <p:to>
                                        <a:srgbClr val="FE5548"/>
                                      </p:to>
                                    </p:animClr>
                                    <p:set>
                                      <p:cBhvr>
                                        <p:cTn id="365" dur="1000" fill="hold"/>
                                        <p:tgtEl>
                                          <p:spTgt spid="370"/>
                                        </p:tgtEl>
                                        <p:attrNameLst>
                                          <p:attrName>stroke.on</p:attrName>
                                        </p:attrNameLst>
                                      </p:cBhvr>
                                      <p:to>
                                        <p:strVal val="true"/>
                                      </p:to>
                                    </p:set>
                                  </p:childTnLst>
                                </p:cTn>
                              </p:par>
                              <p:par>
                                <p:cTn id="366" presetID="7" presetClass="emph" presetSubtype="2" fill="hold" nodeType="withEffect">
                                  <p:stCondLst>
                                    <p:cond delay="5500"/>
                                  </p:stCondLst>
                                  <p:childTnLst>
                                    <p:animClr clrSpc="rgb" dir="cw">
                                      <p:cBhvr>
                                        <p:cTn id="367" dur="1000" fill="hold"/>
                                        <p:tgtEl>
                                          <p:spTgt spid="367"/>
                                        </p:tgtEl>
                                        <p:attrNameLst>
                                          <p:attrName>stroke.color</p:attrName>
                                        </p:attrNameLst>
                                      </p:cBhvr>
                                      <p:to>
                                        <a:srgbClr val="FE5548"/>
                                      </p:to>
                                    </p:animClr>
                                    <p:set>
                                      <p:cBhvr>
                                        <p:cTn id="368" dur="1000" fill="hold"/>
                                        <p:tgtEl>
                                          <p:spTgt spid="367"/>
                                        </p:tgtEl>
                                        <p:attrNameLst>
                                          <p:attrName>stroke.on</p:attrName>
                                        </p:attrNameLst>
                                      </p:cBhvr>
                                      <p:to>
                                        <p:strVal val="true"/>
                                      </p:to>
                                    </p:set>
                                  </p:childTnLst>
                                </p:cTn>
                              </p:par>
                              <p:par>
                                <p:cTn id="369" presetID="7" presetClass="emph" presetSubtype="2" fill="hold" nodeType="withEffect">
                                  <p:stCondLst>
                                    <p:cond delay="5500"/>
                                  </p:stCondLst>
                                  <p:childTnLst>
                                    <p:animClr clrSpc="rgb" dir="cw">
                                      <p:cBhvr>
                                        <p:cTn id="370" dur="1000" fill="hold"/>
                                        <p:tgtEl>
                                          <p:spTgt spid="362"/>
                                        </p:tgtEl>
                                        <p:attrNameLst>
                                          <p:attrName>stroke.color</p:attrName>
                                        </p:attrNameLst>
                                      </p:cBhvr>
                                      <p:to>
                                        <a:srgbClr val="FE5548"/>
                                      </p:to>
                                    </p:animClr>
                                    <p:set>
                                      <p:cBhvr>
                                        <p:cTn id="371" dur="1000" fill="hold"/>
                                        <p:tgtEl>
                                          <p:spTgt spid="362"/>
                                        </p:tgtEl>
                                        <p:attrNameLst>
                                          <p:attrName>stroke.on</p:attrName>
                                        </p:attrNameLst>
                                      </p:cBhvr>
                                      <p:to>
                                        <p:strVal val="true"/>
                                      </p:to>
                                    </p:set>
                                  </p:childTnLst>
                                </p:cTn>
                              </p:par>
                              <p:par>
                                <p:cTn id="372" presetID="7" presetClass="emph" presetSubtype="2" fill="hold" nodeType="withEffect">
                                  <p:stCondLst>
                                    <p:cond delay="5500"/>
                                  </p:stCondLst>
                                  <p:childTnLst>
                                    <p:animClr clrSpc="rgb" dir="cw">
                                      <p:cBhvr>
                                        <p:cTn id="373" dur="1000" fill="hold"/>
                                        <p:tgtEl>
                                          <p:spTgt spid="361"/>
                                        </p:tgtEl>
                                        <p:attrNameLst>
                                          <p:attrName>stroke.color</p:attrName>
                                        </p:attrNameLst>
                                      </p:cBhvr>
                                      <p:to>
                                        <a:srgbClr val="FE5548"/>
                                      </p:to>
                                    </p:animClr>
                                    <p:set>
                                      <p:cBhvr>
                                        <p:cTn id="374" dur="1000" fill="hold"/>
                                        <p:tgtEl>
                                          <p:spTgt spid="361"/>
                                        </p:tgtEl>
                                        <p:attrNameLst>
                                          <p:attrName>stroke.on</p:attrName>
                                        </p:attrNameLst>
                                      </p:cBhvr>
                                      <p:to>
                                        <p:strVal val="true"/>
                                      </p:to>
                                    </p:set>
                                  </p:childTnLst>
                                </p:cTn>
                              </p:par>
                              <p:par>
                                <p:cTn id="375" presetID="7" presetClass="emph" presetSubtype="2" fill="hold" nodeType="withEffect">
                                  <p:stCondLst>
                                    <p:cond delay="5500"/>
                                  </p:stCondLst>
                                  <p:childTnLst>
                                    <p:animClr clrSpc="rgb" dir="cw">
                                      <p:cBhvr>
                                        <p:cTn id="376" dur="1000" fill="hold"/>
                                        <p:tgtEl>
                                          <p:spTgt spid="378"/>
                                        </p:tgtEl>
                                        <p:attrNameLst>
                                          <p:attrName>stroke.color</p:attrName>
                                        </p:attrNameLst>
                                      </p:cBhvr>
                                      <p:to>
                                        <a:srgbClr val="FE5548"/>
                                      </p:to>
                                    </p:animClr>
                                    <p:set>
                                      <p:cBhvr>
                                        <p:cTn id="377" dur="1000" fill="hold"/>
                                        <p:tgtEl>
                                          <p:spTgt spid="378"/>
                                        </p:tgtEl>
                                        <p:attrNameLst>
                                          <p:attrName>stroke.on</p:attrName>
                                        </p:attrNameLst>
                                      </p:cBhvr>
                                      <p:to>
                                        <p:strVal val="true"/>
                                      </p:to>
                                    </p:set>
                                  </p:childTnLst>
                                </p:cTn>
                              </p:par>
                              <p:par>
                                <p:cTn id="378" presetID="19" presetClass="emph" presetSubtype="0" fill="hold" grpId="0" nodeType="withEffect">
                                  <p:stCondLst>
                                    <p:cond delay="5500"/>
                                  </p:stCondLst>
                                  <p:childTnLst>
                                    <p:animClr clrSpc="rgb" dir="cw">
                                      <p:cBhvr override="childStyle">
                                        <p:cTn id="379" dur="1000" fill="hold"/>
                                        <p:tgtEl>
                                          <p:spTgt spid="386"/>
                                        </p:tgtEl>
                                        <p:attrNameLst>
                                          <p:attrName>style.color</p:attrName>
                                        </p:attrNameLst>
                                      </p:cBhvr>
                                      <p:to>
                                        <a:srgbClr val="FE5548"/>
                                      </p:to>
                                    </p:animClr>
                                    <p:animClr clrSpc="rgb" dir="cw">
                                      <p:cBhvr>
                                        <p:cTn id="380" dur="1000" fill="hold"/>
                                        <p:tgtEl>
                                          <p:spTgt spid="386"/>
                                        </p:tgtEl>
                                        <p:attrNameLst>
                                          <p:attrName>fillcolor</p:attrName>
                                        </p:attrNameLst>
                                      </p:cBhvr>
                                      <p:to>
                                        <a:srgbClr val="FE5548"/>
                                      </p:to>
                                    </p:animClr>
                                    <p:set>
                                      <p:cBhvr>
                                        <p:cTn id="381" dur="1000" fill="hold"/>
                                        <p:tgtEl>
                                          <p:spTgt spid="386"/>
                                        </p:tgtEl>
                                        <p:attrNameLst>
                                          <p:attrName>fill.type</p:attrName>
                                        </p:attrNameLst>
                                      </p:cBhvr>
                                      <p:to>
                                        <p:strVal val="solid"/>
                                      </p:to>
                                    </p:set>
                                    <p:set>
                                      <p:cBhvr>
                                        <p:cTn id="382" dur="1000" fill="hold"/>
                                        <p:tgtEl>
                                          <p:spTgt spid="386"/>
                                        </p:tgtEl>
                                        <p:attrNameLst>
                                          <p:attrName>fill.on</p:attrName>
                                        </p:attrNameLst>
                                      </p:cBhvr>
                                      <p:to>
                                        <p:strVal val="true"/>
                                      </p:to>
                                    </p:set>
                                  </p:childTnLst>
                                </p:cTn>
                              </p:par>
                              <p:par>
                                <p:cTn id="383" presetID="7" presetClass="emph" presetSubtype="2" fill="hold" nodeType="withEffect">
                                  <p:stCondLst>
                                    <p:cond delay="5500"/>
                                  </p:stCondLst>
                                  <p:childTnLst>
                                    <p:animClr clrSpc="rgb" dir="cw">
                                      <p:cBhvr>
                                        <p:cTn id="384" dur="1000" fill="hold"/>
                                        <p:tgtEl>
                                          <p:spTgt spid="356"/>
                                        </p:tgtEl>
                                        <p:attrNameLst>
                                          <p:attrName>stroke.color</p:attrName>
                                        </p:attrNameLst>
                                      </p:cBhvr>
                                      <p:to>
                                        <a:srgbClr val="FE5548"/>
                                      </p:to>
                                    </p:animClr>
                                    <p:set>
                                      <p:cBhvr>
                                        <p:cTn id="385" dur="1000" fill="hold"/>
                                        <p:tgtEl>
                                          <p:spTgt spid="356"/>
                                        </p:tgtEl>
                                        <p:attrNameLst>
                                          <p:attrName>stroke.on</p:attrName>
                                        </p:attrNameLst>
                                      </p:cBhvr>
                                      <p:to>
                                        <p:strVal val="true"/>
                                      </p:to>
                                    </p:set>
                                  </p:childTnLst>
                                </p:cTn>
                              </p:par>
                              <p:par>
                                <p:cTn id="386" presetID="7" presetClass="emph" presetSubtype="2" fill="hold" nodeType="withEffect">
                                  <p:stCondLst>
                                    <p:cond delay="5500"/>
                                  </p:stCondLst>
                                  <p:childTnLst>
                                    <p:animClr clrSpc="rgb" dir="cw">
                                      <p:cBhvr>
                                        <p:cTn id="387" dur="1000" fill="hold"/>
                                        <p:tgtEl>
                                          <p:spTgt spid="355"/>
                                        </p:tgtEl>
                                        <p:attrNameLst>
                                          <p:attrName>stroke.color</p:attrName>
                                        </p:attrNameLst>
                                      </p:cBhvr>
                                      <p:to>
                                        <a:srgbClr val="FE5548"/>
                                      </p:to>
                                    </p:animClr>
                                    <p:set>
                                      <p:cBhvr>
                                        <p:cTn id="388" dur="1000" fill="hold"/>
                                        <p:tgtEl>
                                          <p:spTgt spid="355"/>
                                        </p:tgtEl>
                                        <p:attrNameLst>
                                          <p:attrName>stroke.on</p:attrName>
                                        </p:attrNameLst>
                                      </p:cBhvr>
                                      <p:to>
                                        <p:strVal val="true"/>
                                      </p:to>
                                    </p:set>
                                  </p:childTnLst>
                                </p:cTn>
                              </p:par>
                              <p:par>
                                <p:cTn id="389" presetID="7" presetClass="emph" presetSubtype="2" fill="hold" nodeType="withEffect">
                                  <p:stCondLst>
                                    <p:cond delay="5500"/>
                                  </p:stCondLst>
                                  <p:childTnLst>
                                    <p:animClr clrSpc="rgb" dir="cw">
                                      <p:cBhvr>
                                        <p:cTn id="390" dur="1000" fill="hold"/>
                                        <p:tgtEl>
                                          <p:spTgt spid="368"/>
                                        </p:tgtEl>
                                        <p:attrNameLst>
                                          <p:attrName>stroke.color</p:attrName>
                                        </p:attrNameLst>
                                      </p:cBhvr>
                                      <p:to>
                                        <a:srgbClr val="FE5548"/>
                                      </p:to>
                                    </p:animClr>
                                    <p:set>
                                      <p:cBhvr>
                                        <p:cTn id="391" dur="1000" fill="hold"/>
                                        <p:tgtEl>
                                          <p:spTgt spid="368"/>
                                        </p:tgtEl>
                                        <p:attrNameLst>
                                          <p:attrName>stroke.on</p:attrName>
                                        </p:attrNameLst>
                                      </p:cBhvr>
                                      <p:to>
                                        <p:strVal val="true"/>
                                      </p:to>
                                    </p:set>
                                  </p:childTnLst>
                                </p:cTn>
                              </p:par>
                              <p:par>
                                <p:cTn id="392" presetID="3" presetClass="emph" presetSubtype="2" fill="hold" grpId="0" nodeType="withEffect">
                                  <p:stCondLst>
                                    <p:cond delay="4000"/>
                                  </p:stCondLst>
                                  <p:childTnLst>
                                    <p:animClr clrSpc="rgb" dir="cw">
                                      <p:cBhvr override="childStyle">
                                        <p:cTn id="393" dur="3800" fill="hold"/>
                                        <p:tgtEl>
                                          <p:spTgt spid="470"/>
                                        </p:tgtEl>
                                        <p:attrNameLst>
                                          <p:attrName>style.color</p:attrName>
                                        </p:attrNameLst>
                                      </p:cBhvr>
                                      <p:to>
                                        <a:srgbClr val="FE5548"/>
                                      </p:to>
                                    </p:animClr>
                                  </p:childTnLst>
                                </p:cTn>
                              </p:par>
                              <p:par>
                                <p:cTn id="394" presetID="3" presetClass="emph" presetSubtype="2" fill="hold" grpId="0" nodeType="withEffect">
                                  <p:stCondLst>
                                    <p:cond delay="4000"/>
                                  </p:stCondLst>
                                  <p:childTnLst>
                                    <p:animClr clrSpc="rgb" dir="cw">
                                      <p:cBhvr override="childStyle">
                                        <p:cTn id="395" dur="3800" fill="hold"/>
                                        <p:tgtEl>
                                          <p:spTgt spid="471"/>
                                        </p:tgtEl>
                                        <p:attrNameLst>
                                          <p:attrName>style.color</p:attrName>
                                        </p:attrNameLst>
                                      </p:cBhvr>
                                      <p:to>
                                        <a:srgbClr val="FE554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p:bldP spid="384" grpId="0" animBg="1"/>
      <p:bldP spid="386" grpId="0" animBg="1"/>
      <p:bldP spid="388" grpId="0" animBg="1"/>
      <p:bldP spid="389" grpId="0" animBg="1"/>
      <p:bldP spid="390" grpId="0" animBg="1"/>
      <p:bldP spid="390" grpId="1" animBg="1"/>
      <p:bldP spid="391" grpId="0" animBg="1"/>
      <p:bldP spid="391" grpId="1" animBg="1"/>
      <p:bldP spid="392" grpId="0" animBg="1"/>
      <p:bldP spid="392" grpId="1" animBg="1"/>
      <p:bldP spid="393" grpId="0" animBg="1"/>
      <p:bldP spid="394" grpId="0" animBg="1"/>
      <p:bldP spid="396" grpId="0" animBg="1"/>
      <p:bldP spid="398" grpId="0" animBg="1"/>
      <p:bldP spid="400" grpId="0" animBg="1"/>
      <p:bldP spid="425" grpId="0" animBg="1"/>
      <p:bldP spid="427" grpId="0" animBg="1"/>
      <p:bldP spid="429" grpId="0" animBg="1"/>
      <p:bldP spid="430" grpId="0" animBg="1"/>
      <p:bldP spid="431" grpId="0" animBg="1"/>
      <p:bldP spid="432" grpId="0" animBg="1"/>
      <p:bldP spid="434" grpId="0" animBg="1"/>
      <p:bldP spid="436" grpId="0" animBg="1"/>
      <p:bldP spid="437" grpId="0" animBg="1"/>
      <p:bldP spid="470" grpId="0"/>
      <p:bldP spid="4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Mobile node 2 line"/>
          <p:cNvCxnSpPr/>
          <p:nvPr/>
        </p:nvCxnSpPr>
        <p:spPr>
          <a:xfrm>
            <a:off x="6379746" y="3720321"/>
            <a:ext cx="945727" cy="43546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upply node 1 line"/>
          <p:cNvCxnSpPr/>
          <p:nvPr/>
        </p:nvCxnSpPr>
        <p:spPr>
          <a:xfrm flipV="1">
            <a:off x="5893422" y="5701845"/>
            <a:ext cx="1185273" cy="203117"/>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5" name="Citizen node 2 line"/>
          <p:cNvCxnSpPr/>
          <p:nvPr/>
        </p:nvCxnSpPr>
        <p:spPr>
          <a:xfrm flipV="1">
            <a:off x="9187784" y="5150757"/>
            <a:ext cx="1206696" cy="619742"/>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6" name="Mobile node 2"/>
          <p:cNvSpPr/>
          <p:nvPr/>
        </p:nvSpPr>
        <p:spPr bwMode="auto">
          <a:xfrm>
            <a:off x="6255006" y="3584769"/>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7" name="Supply node 1"/>
          <p:cNvSpPr/>
          <p:nvPr/>
        </p:nvSpPr>
        <p:spPr bwMode="auto">
          <a:xfrm>
            <a:off x="5762858" y="5777304"/>
            <a:ext cx="260842" cy="259963"/>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8" name="Citizen node 2"/>
          <p:cNvSpPr/>
          <p:nvPr/>
        </p:nvSpPr>
        <p:spPr bwMode="auto">
          <a:xfrm>
            <a:off x="9058585" y="5640187"/>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347" name="Cloud On-premise line"/>
          <p:cNvCxnSpPr/>
          <p:nvPr/>
        </p:nvCxnSpPr>
        <p:spPr>
          <a:xfrm>
            <a:off x="6670174" y="2056952"/>
            <a:ext cx="3164246" cy="94325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8" name="Cloud Mobile line"/>
          <p:cNvCxnSpPr/>
          <p:nvPr/>
        </p:nvCxnSpPr>
        <p:spPr>
          <a:xfrm>
            <a:off x="6631954" y="2046529"/>
            <a:ext cx="670174" cy="201588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9" name="Sensor Cloud line"/>
          <p:cNvCxnSpPr/>
          <p:nvPr/>
        </p:nvCxnSpPr>
        <p:spPr>
          <a:xfrm flipV="1">
            <a:off x="6696933" y="1046802"/>
            <a:ext cx="1217532" cy="970012"/>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Citizien Mobile line"/>
          <p:cNvCxnSpPr/>
          <p:nvPr/>
        </p:nvCxnSpPr>
        <p:spPr>
          <a:xfrm flipH="1" flipV="1">
            <a:off x="7549579" y="4239830"/>
            <a:ext cx="2793023" cy="91830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1" name="Sensor Citizen line"/>
          <p:cNvCxnSpPr/>
          <p:nvPr/>
        </p:nvCxnSpPr>
        <p:spPr>
          <a:xfrm flipH="1" flipV="1">
            <a:off x="7942691" y="1272912"/>
            <a:ext cx="2438219" cy="387755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2" name="Supply Mobile line"/>
          <p:cNvCxnSpPr/>
          <p:nvPr/>
        </p:nvCxnSpPr>
        <p:spPr>
          <a:xfrm flipV="1">
            <a:off x="7081537" y="4309863"/>
            <a:ext cx="248604" cy="1382905"/>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Sensor Partner Line"/>
          <p:cNvCxnSpPr/>
          <p:nvPr/>
        </p:nvCxnSpPr>
        <p:spPr>
          <a:xfrm flipH="1" flipV="1">
            <a:off x="7836896" y="1174492"/>
            <a:ext cx="2890513" cy="585420"/>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4" name="On-premise Partner Line"/>
          <p:cNvCxnSpPr/>
          <p:nvPr/>
        </p:nvCxnSpPr>
        <p:spPr>
          <a:xfrm flipV="1">
            <a:off x="9887684" y="1760146"/>
            <a:ext cx="827470" cy="1206727"/>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5" name="City Cloud line"/>
          <p:cNvCxnSpPr/>
          <p:nvPr/>
        </p:nvCxnSpPr>
        <p:spPr>
          <a:xfrm flipH="1" flipV="1">
            <a:off x="5215932" y="863722"/>
            <a:ext cx="1465309" cy="1189487"/>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6" name="City Sensor line"/>
          <p:cNvCxnSpPr/>
          <p:nvPr/>
        </p:nvCxnSpPr>
        <p:spPr>
          <a:xfrm flipH="1" flipV="1">
            <a:off x="5207313" y="906820"/>
            <a:ext cx="2608739" cy="21419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7" name="Mobile On-premise line"/>
          <p:cNvCxnSpPr/>
          <p:nvPr/>
        </p:nvCxnSpPr>
        <p:spPr>
          <a:xfrm flipV="1">
            <a:off x="7521566" y="2944032"/>
            <a:ext cx="2350293" cy="1141725"/>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8" name="Market Mobile line"/>
          <p:cNvCxnSpPr/>
          <p:nvPr/>
        </p:nvCxnSpPr>
        <p:spPr>
          <a:xfrm flipH="1">
            <a:off x="5441580" y="4190028"/>
            <a:ext cx="1841874" cy="434984"/>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9" name="Market Supply line"/>
          <p:cNvCxnSpPr/>
          <p:nvPr/>
        </p:nvCxnSpPr>
        <p:spPr>
          <a:xfrm flipH="1" flipV="1">
            <a:off x="5353650" y="4744068"/>
            <a:ext cx="1655895" cy="100225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0" name="Customer Market line"/>
          <p:cNvCxnSpPr/>
          <p:nvPr/>
        </p:nvCxnSpPr>
        <p:spPr>
          <a:xfrm flipV="1">
            <a:off x="3508319" y="4688041"/>
            <a:ext cx="1689700" cy="1328207"/>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1" name="Factory Supply line"/>
          <p:cNvCxnSpPr/>
          <p:nvPr/>
        </p:nvCxnSpPr>
        <p:spPr>
          <a:xfrm flipH="1" flipV="1">
            <a:off x="2591230" y="4762744"/>
            <a:ext cx="4488954" cy="95412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2" name="Equipment Facotry line"/>
          <p:cNvCxnSpPr/>
          <p:nvPr/>
        </p:nvCxnSpPr>
        <p:spPr>
          <a:xfrm flipH="1" flipV="1">
            <a:off x="1493471" y="2849648"/>
            <a:ext cx="990374" cy="1959784"/>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3" name="Equipment Vehicles line"/>
          <p:cNvCxnSpPr/>
          <p:nvPr/>
        </p:nvCxnSpPr>
        <p:spPr>
          <a:xfrm flipV="1">
            <a:off x="1493470" y="1542361"/>
            <a:ext cx="724610" cy="1314756"/>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4" name="City Vehicle line"/>
          <p:cNvCxnSpPr/>
          <p:nvPr/>
        </p:nvCxnSpPr>
        <p:spPr>
          <a:xfrm flipV="1">
            <a:off x="2412306" y="907452"/>
            <a:ext cx="2869220" cy="612498"/>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5" name="Energy Vehicle line"/>
          <p:cNvCxnSpPr/>
          <p:nvPr/>
        </p:nvCxnSpPr>
        <p:spPr>
          <a:xfrm flipH="1" flipV="1">
            <a:off x="2180733" y="1542361"/>
            <a:ext cx="1919839" cy="298808"/>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6" name="Facotory Market line"/>
          <p:cNvCxnSpPr/>
          <p:nvPr/>
        </p:nvCxnSpPr>
        <p:spPr>
          <a:xfrm flipV="1">
            <a:off x="2595898" y="4669366"/>
            <a:ext cx="2593563" cy="933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7" name="Equipment Energy line"/>
          <p:cNvCxnSpPr>
            <a:endCxn id="435" idx="4"/>
          </p:cNvCxnSpPr>
          <p:nvPr/>
        </p:nvCxnSpPr>
        <p:spPr>
          <a:xfrm flipV="1">
            <a:off x="1561844" y="1978982"/>
            <a:ext cx="2675922" cy="840398"/>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8" name="Energy Sensor line"/>
          <p:cNvCxnSpPr/>
          <p:nvPr/>
        </p:nvCxnSpPr>
        <p:spPr>
          <a:xfrm flipV="1">
            <a:off x="4264917" y="1168852"/>
            <a:ext cx="3578229" cy="784371"/>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9" name="Customer Mobile line"/>
          <p:cNvCxnSpPr/>
          <p:nvPr/>
        </p:nvCxnSpPr>
        <p:spPr>
          <a:xfrm flipV="1">
            <a:off x="3508319" y="4233604"/>
            <a:ext cx="3706656" cy="1782644"/>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0" name="Energy City line"/>
          <p:cNvCxnSpPr>
            <a:stCxn id="435" idx="4"/>
          </p:cNvCxnSpPr>
          <p:nvPr/>
        </p:nvCxnSpPr>
        <p:spPr>
          <a:xfrm flipV="1">
            <a:off x="4237767" y="914864"/>
            <a:ext cx="975867" cy="1064118"/>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1" name="Supply node 2 line"/>
          <p:cNvCxnSpPr/>
          <p:nvPr/>
        </p:nvCxnSpPr>
        <p:spPr>
          <a:xfrm flipV="1">
            <a:off x="7082253" y="5199391"/>
            <a:ext cx="1070902" cy="50245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4" name="Mobile node 1 line"/>
          <p:cNvCxnSpPr/>
          <p:nvPr/>
        </p:nvCxnSpPr>
        <p:spPr>
          <a:xfrm flipV="1">
            <a:off x="7370189" y="2837843"/>
            <a:ext cx="278574" cy="1339167"/>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6" name="Partner node 2 line"/>
          <p:cNvCxnSpPr/>
          <p:nvPr/>
        </p:nvCxnSpPr>
        <p:spPr>
          <a:xfrm>
            <a:off x="10390487" y="899925"/>
            <a:ext cx="366040" cy="85907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7" name="Partner node 1 line"/>
          <p:cNvCxnSpPr/>
          <p:nvPr/>
        </p:nvCxnSpPr>
        <p:spPr>
          <a:xfrm flipV="1">
            <a:off x="9494062" y="1751528"/>
            <a:ext cx="1210174" cy="343629"/>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8" name="Energy node 1 line"/>
          <p:cNvCxnSpPr/>
          <p:nvPr/>
        </p:nvCxnSpPr>
        <p:spPr>
          <a:xfrm>
            <a:off x="4205155" y="1930812"/>
            <a:ext cx="1210174" cy="433272"/>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9" name="On-premise node 1 line"/>
          <p:cNvCxnSpPr/>
          <p:nvPr/>
        </p:nvCxnSpPr>
        <p:spPr>
          <a:xfrm>
            <a:off x="9892473" y="2965023"/>
            <a:ext cx="579612" cy="650033"/>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0" name="Sensor node 2 line"/>
          <p:cNvCxnSpPr/>
          <p:nvPr/>
        </p:nvCxnSpPr>
        <p:spPr>
          <a:xfrm flipH="1" flipV="1">
            <a:off x="7098617" y="482423"/>
            <a:ext cx="750340" cy="630816"/>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1" name="Sensor node 2 line"/>
          <p:cNvCxnSpPr/>
          <p:nvPr/>
        </p:nvCxnSpPr>
        <p:spPr>
          <a:xfrm flipV="1">
            <a:off x="2231872" y="712019"/>
            <a:ext cx="958484" cy="834365"/>
          </a:xfrm>
          <a:prstGeom prst="line">
            <a:avLst/>
          </a:prstGeom>
          <a:ln w="19050">
            <a:solidFill>
              <a:srgbClr val="FE5548"/>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83" name="Mobile node 1"/>
          <p:cNvSpPr/>
          <p:nvPr/>
        </p:nvSpPr>
        <p:spPr bwMode="auto">
          <a:xfrm>
            <a:off x="7522799" y="2708839"/>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84" name="Supply node 2"/>
          <p:cNvSpPr/>
          <p:nvPr/>
        </p:nvSpPr>
        <p:spPr bwMode="auto">
          <a:xfrm>
            <a:off x="8005860" y="5090264"/>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86" name="Energy node 1"/>
          <p:cNvSpPr/>
          <p:nvPr/>
        </p:nvSpPr>
        <p:spPr bwMode="auto">
          <a:xfrm>
            <a:off x="5286130" y="2233773"/>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88" name="Partner node 2"/>
          <p:cNvSpPr/>
          <p:nvPr/>
        </p:nvSpPr>
        <p:spPr bwMode="auto">
          <a:xfrm>
            <a:off x="10261288" y="762142"/>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89" name="Partner node 1"/>
          <p:cNvSpPr/>
          <p:nvPr/>
        </p:nvSpPr>
        <p:spPr bwMode="auto">
          <a:xfrm>
            <a:off x="9386940" y="1969639"/>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90" name="Sensor node 2"/>
          <p:cNvSpPr/>
          <p:nvPr/>
        </p:nvSpPr>
        <p:spPr bwMode="auto">
          <a:xfrm>
            <a:off x="6963273" y="356074"/>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1" name="On-premise node 1"/>
          <p:cNvSpPr/>
          <p:nvPr/>
        </p:nvSpPr>
        <p:spPr bwMode="auto">
          <a:xfrm>
            <a:off x="10340828" y="3487686"/>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2" name="Vehicle node 1"/>
          <p:cNvSpPr/>
          <p:nvPr/>
        </p:nvSpPr>
        <p:spPr bwMode="auto">
          <a:xfrm>
            <a:off x="3052204" y="584649"/>
            <a:ext cx="260842" cy="260842"/>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nvGrpSpPr>
          <p:cNvPr id="14" name="Group 13"/>
          <p:cNvGrpSpPr/>
          <p:nvPr/>
        </p:nvGrpSpPr>
        <p:grpSpPr>
          <a:xfrm>
            <a:off x="6351569" y="1727504"/>
            <a:ext cx="635524" cy="635524"/>
            <a:chOff x="6478930" y="1761647"/>
            <a:chExt cx="648268" cy="648268"/>
          </a:xfrm>
        </p:grpSpPr>
        <p:sp>
          <p:nvSpPr>
            <p:cNvPr id="396" name="Cloud circle"/>
            <p:cNvSpPr/>
            <p:nvPr/>
          </p:nvSpPr>
          <p:spPr bwMode="auto">
            <a:xfrm>
              <a:off x="6478930" y="1761647"/>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397" name="Freeform 5"/>
            <p:cNvSpPr>
              <a:spLocks/>
            </p:cNvSpPr>
            <p:nvPr/>
          </p:nvSpPr>
          <p:spPr bwMode="auto">
            <a:xfrm>
              <a:off x="6583146" y="1954326"/>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12" name="Group 11"/>
          <p:cNvGrpSpPr/>
          <p:nvPr/>
        </p:nvGrpSpPr>
        <p:grpSpPr>
          <a:xfrm>
            <a:off x="7519771" y="812662"/>
            <a:ext cx="635524" cy="635524"/>
            <a:chOff x="7670557" y="828461"/>
            <a:chExt cx="648268" cy="648268"/>
          </a:xfrm>
        </p:grpSpPr>
        <p:sp>
          <p:nvSpPr>
            <p:cNvPr id="400" name="Sensor circle"/>
            <p:cNvSpPr/>
            <p:nvPr/>
          </p:nvSpPr>
          <p:spPr bwMode="auto">
            <a:xfrm>
              <a:off x="7670557" y="828461"/>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01" name="Freeform 78"/>
            <p:cNvSpPr>
              <a:spLocks/>
            </p:cNvSpPr>
            <p:nvPr/>
          </p:nvSpPr>
          <p:spPr bwMode="auto">
            <a:xfrm>
              <a:off x="7834549" y="1099789"/>
              <a:ext cx="205307" cy="204166"/>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2" name="Line 79"/>
            <p:cNvSpPr>
              <a:spLocks noChangeShapeType="1"/>
            </p:cNvSpPr>
            <p:nvPr/>
          </p:nvSpPr>
          <p:spPr bwMode="auto">
            <a:xfrm>
              <a:off x="7867626" y="1063290"/>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3" name="Line 80"/>
            <p:cNvSpPr>
              <a:spLocks noChangeShapeType="1"/>
            </p:cNvSpPr>
            <p:nvPr/>
          </p:nvSpPr>
          <p:spPr bwMode="auto">
            <a:xfrm>
              <a:off x="7901844" y="1063290"/>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4" name="Line 81"/>
            <p:cNvSpPr>
              <a:spLocks noChangeShapeType="1"/>
            </p:cNvSpPr>
            <p:nvPr/>
          </p:nvSpPr>
          <p:spPr bwMode="auto">
            <a:xfrm>
              <a:off x="7938343" y="1063290"/>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5" name="Line 82"/>
            <p:cNvSpPr>
              <a:spLocks noChangeShapeType="1"/>
            </p:cNvSpPr>
            <p:nvPr/>
          </p:nvSpPr>
          <p:spPr bwMode="auto">
            <a:xfrm>
              <a:off x="7972561" y="1063290"/>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6" name="Line 83"/>
            <p:cNvSpPr>
              <a:spLocks noChangeShapeType="1"/>
            </p:cNvSpPr>
            <p:nvPr/>
          </p:nvSpPr>
          <p:spPr bwMode="auto">
            <a:xfrm>
              <a:off x="8007919" y="1063290"/>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7" name="Line 84"/>
            <p:cNvSpPr>
              <a:spLocks noChangeShapeType="1"/>
            </p:cNvSpPr>
            <p:nvPr/>
          </p:nvSpPr>
          <p:spPr bwMode="auto">
            <a:xfrm flipH="1">
              <a:off x="8044418" y="1129444"/>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8" name="Line 85"/>
            <p:cNvSpPr>
              <a:spLocks noChangeShapeType="1"/>
            </p:cNvSpPr>
            <p:nvPr/>
          </p:nvSpPr>
          <p:spPr bwMode="auto">
            <a:xfrm flipH="1">
              <a:off x="8044418" y="1165943"/>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09" name="Line 86"/>
            <p:cNvSpPr>
              <a:spLocks noChangeShapeType="1"/>
            </p:cNvSpPr>
            <p:nvPr/>
          </p:nvSpPr>
          <p:spPr bwMode="auto">
            <a:xfrm flipH="1">
              <a:off x="8044418" y="1200161"/>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0" name="Line 87"/>
            <p:cNvSpPr>
              <a:spLocks noChangeShapeType="1"/>
            </p:cNvSpPr>
            <p:nvPr/>
          </p:nvSpPr>
          <p:spPr bwMode="auto">
            <a:xfrm flipH="1">
              <a:off x="8044418" y="1235520"/>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1" name="Line 88"/>
            <p:cNvSpPr>
              <a:spLocks noChangeShapeType="1"/>
            </p:cNvSpPr>
            <p:nvPr/>
          </p:nvSpPr>
          <p:spPr bwMode="auto">
            <a:xfrm flipH="1">
              <a:off x="8044418" y="1272019"/>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2" name="Line 89"/>
            <p:cNvSpPr>
              <a:spLocks noChangeShapeType="1"/>
            </p:cNvSpPr>
            <p:nvPr/>
          </p:nvSpPr>
          <p:spPr bwMode="auto">
            <a:xfrm flipH="1">
              <a:off x="7800331" y="1129444"/>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3" name="Line 90"/>
            <p:cNvSpPr>
              <a:spLocks noChangeShapeType="1"/>
            </p:cNvSpPr>
            <p:nvPr/>
          </p:nvSpPr>
          <p:spPr bwMode="auto">
            <a:xfrm flipH="1">
              <a:off x="7800331" y="1165943"/>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4" name="Line 91"/>
            <p:cNvSpPr>
              <a:spLocks noChangeShapeType="1"/>
            </p:cNvSpPr>
            <p:nvPr/>
          </p:nvSpPr>
          <p:spPr bwMode="auto">
            <a:xfrm flipH="1">
              <a:off x="7800331" y="1200161"/>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5" name="Line 92"/>
            <p:cNvSpPr>
              <a:spLocks noChangeShapeType="1"/>
            </p:cNvSpPr>
            <p:nvPr/>
          </p:nvSpPr>
          <p:spPr bwMode="auto">
            <a:xfrm flipH="1">
              <a:off x="7800331" y="1235520"/>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6" name="Line 93"/>
            <p:cNvSpPr>
              <a:spLocks noChangeShapeType="1"/>
            </p:cNvSpPr>
            <p:nvPr/>
          </p:nvSpPr>
          <p:spPr bwMode="auto">
            <a:xfrm flipH="1">
              <a:off x="7800331" y="1272019"/>
              <a:ext cx="3193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7" name="Line 94"/>
            <p:cNvSpPr>
              <a:spLocks noChangeShapeType="1"/>
            </p:cNvSpPr>
            <p:nvPr/>
          </p:nvSpPr>
          <p:spPr bwMode="auto">
            <a:xfrm>
              <a:off x="7867626" y="1306236"/>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8" name="Line 95"/>
            <p:cNvSpPr>
              <a:spLocks noChangeShapeType="1"/>
            </p:cNvSpPr>
            <p:nvPr/>
          </p:nvSpPr>
          <p:spPr bwMode="auto">
            <a:xfrm>
              <a:off x="7901844" y="1306236"/>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19" name="Line 96"/>
            <p:cNvSpPr>
              <a:spLocks noChangeShapeType="1"/>
            </p:cNvSpPr>
            <p:nvPr/>
          </p:nvSpPr>
          <p:spPr bwMode="auto">
            <a:xfrm>
              <a:off x="7938343" y="1306236"/>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20" name="Line 97"/>
            <p:cNvSpPr>
              <a:spLocks noChangeShapeType="1"/>
            </p:cNvSpPr>
            <p:nvPr/>
          </p:nvSpPr>
          <p:spPr bwMode="auto">
            <a:xfrm>
              <a:off x="7972561" y="1306236"/>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21" name="Line 98"/>
            <p:cNvSpPr>
              <a:spLocks noChangeShapeType="1"/>
            </p:cNvSpPr>
            <p:nvPr/>
          </p:nvSpPr>
          <p:spPr bwMode="auto">
            <a:xfrm>
              <a:off x="8007919" y="1306236"/>
              <a:ext cx="0" cy="3193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22" name="Freeform 99"/>
            <p:cNvSpPr>
              <a:spLocks/>
            </p:cNvSpPr>
            <p:nvPr/>
          </p:nvSpPr>
          <p:spPr bwMode="auto">
            <a:xfrm>
              <a:off x="8017044" y="1018807"/>
              <a:ext cx="114059" cy="115200"/>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23" name="Freeform 100"/>
            <p:cNvSpPr>
              <a:spLocks/>
            </p:cNvSpPr>
            <p:nvPr/>
          </p:nvSpPr>
          <p:spPr bwMode="auto">
            <a:xfrm>
              <a:off x="8017044" y="982308"/>
              <a:ext cx="152840" cy="151699"/>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24" name="Freeform 101"/>
            <p:cNvSpPr>
              <a:spLocks/>
            </p:cNvSpPr>
            <p:nvPr/>
          </p:nvSpPr>
          <p:spPr bwMode="auto">
            <a:xfrm>
              <a:off x="8017044" y="942387"/>
              <a:ext cx="190479" cy="191620"/>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5" name="Group 4"/>
          <p:cNvGrpSpPr/>
          <p:nvPr/>
        </p:nvGrpSpPr>
        <p:grpSpPr>
          <a:xfrm>
            <a:off x="2155027" y="4395531"/>
            <a:ext cx="635524" cy="635524"/>
            <a:chOff x="2198239" y="4483174"/>
            <a:chExt cx="648268" cy="648268"/>
          </a:xfrm>
        </p:grpSpPr>
        <p:sp>
          <p:nvSpPr>
            <p:cNvPr id="432" name="Manufacture circle"/>
            <p:cNvSpPr/>
            <p:nvPr/>
          </p:nvSpPr>
          <p:spPr bwMode="auto">
            <a:xfrm>
              <a:off x="2198239" y="4483174"/>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33" name="Freeform 5"/>
            <p:cNvSpPr>
              <a:spLocks/>
            </p:cNvSpPr>
            <p:nvPr/>
          </p:nvSpPr>
          <p:spPr bwMode="auto">
            <a:xfrm>
              <a:off x="2350729" y="4660478"/>
              <a:ext cx="331177" cy="275492"/>
            </a:xfrm>
            <a:custGeom>
              <a:avLst/>
              <a:gdLst>
                <a:gd name="T0" fmla="*/ 0 w 113"/>
                <a:gd name="T1" fmla="*/ 46 h 94"/>
                <a:gd name="T2" fmla="*/ 0 w 113"/>
                <a:gd name="T3" fmla="*/ 94 h 94"/>
                <a:gd name="T4" fmla="*/ 113 w 113"/>
                <a:gd name="T5" fmla="*/ 94 h 94"/>
                <a:gd name="T6" fmla="*/ 113 w 113"/>
                <a:gd name="T7" fmla="*/ 45 h 94"/>
                <a:gd name="T8" fmla="*/ 106 w 113"/>
                <a:gd name="T9" fmla="*/ 45 h 94"/>
                <a:gd name="T10" fmla="*/ 104 w 113"/>
                <a:gd name="T11" fmla="*/ 0 h 94"/>
                <a:gd name="T12" fmla="*/ 95 w 113"/>
                <a:gd name="T13" fmla="*/ 0 h 94"/>
                <a:gd name="T14" fmla="*/ 92 w 113"/>
                <a:gd name="T15" fmla="*/ 45 h 94"/>
                <a:gd name="T16" fmla="*/ 71 w 113"/>
                <a:gd name="T17" fmla="*/ 45 h 94"/>
                <a:gd name="T18" fmla="*/ 71 w 113"/>
                <a:gd name="T19" fmla="*/ 20 h 94"/>
                <a:gd name="T20" fmla="*/ 36 w 113"/>
                <a:gd name="T21" fmla="*/ 43 h 94"/>
                <a:gd name="T22" fmla="*/ 36 w 113"/>
                <a:gd name="T23" fmla="*/ 22 h 94"/>
                <a:gd name="T24" fmla="*/ 0 w 113"/>
                <a:gd name="T25"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4">
                  <a:moveTo>
                    <a:pt x="0" y="46"/>
                  </a:moveTo>
                  <a:lnTo>
                    <a:pt x="0" y="94"/>
                  </a:lnTo>
                  <a:lnTo>
                    <a:pt x="113" y="94"/>
                  </a:lnTo>
                  <a:lnTo>
                    <a:pt x="113" y="45"/>
                  </a:lnTo>
                  <a:lnTo>
                    <a:pt x="106" y="45"/>
                  </a:lnTo>
                  <a:lnTo>
                    <a:pt x="104" y="0"/>
                  </a:lnTo>
                  <a:lnTo>
                    <a:pt x="95" y="0"/>
                  </a:lnTo>
                  <a:lnTo>
                    <a:pt x="92" y="45"/>
                  </a:lnTo>
                  <a:lnTo>
                    <a:pt x="71" y="45"/>
                  </a:lnTo>
                  <a:lnTo>
                    <a:pt x="71" y="20"/>
                  </a:lnTo>
                  <a:lnTo>
                    <a:pt x="36" y="43"/>
                  </a:lnTo>
                  <a:lnTo>
                    <a:pt x="36" y="22"/>
                  </a:lnTo>
                  <a:lnTo>
                    <a:pt x="0" y="46"/>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2" name="Group 1"/>
          <p:cNvGrpSpPr/>
          <p:nvPr/>
        </p:nvGrpSpPr>
        <p:grpSpPr>
          <a:xfrm>
            <a:off x="3929342" y="1633984"/>
            <a:ext cx="635524" cy="635524"/>
            <a:chOff x="4008133" y="1666252"/>
            <a:chExt cx="648268" cy="648268"/>
          </a:xfrm>
        </p:grpSpPr>
        <p:sp>
          <p:nvSpPr>
            <p:cNvPr id="434" name="Energy"/>
            <p:cNvSpPr/>
            <p:nvPr/>
          </p:nvSpPr>
          <p:spPr bwMode="auto">
            <a:xfrm>
              <a:off x="4008133" y="1666252"/>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35" name="Freeform 11"/>
            <p:cNvSpPr>
              <a:spLocks/>
            </p:cNvSpPr>
            <p:nvPr/>
          </p:nvSpPr>
          <p:spPr bwMode="auto">
            <a:xfrm>
              <a:off x="4227492" y="1819730"/>
              <a:ext cx="209550" cy="341313"/>
            </a:xfrm>
            <a:custGeom>
              <a:avLst/>
              <a:gdLst>
                <a:gd name="T0" fmla="*/ 132 w 132"/>
                <a:gd name="T1" fmla="*/ 89 h 215"/>
                <a:gd name="T2" fmla="*/ 71 w 132"/>
                <a:gd name="T3" fmla="*/ 89 h 215"/>
                <a:gd name="T4" fmla="*/ 104 w 132"/>
                <a:gd name="T5" fmla="*/ 0 h 215"/>
                <a:gd name="T6" fmla="*/ 0 w 132"/>
                <a:gd name="T7" fmla="*/ 125 h 215"/>
                <a:gd name="T8" fmla="*/ 60 w 132"/>
                <a:gd name="T9" fmla="*/ 125 h 215"/>
                <a:gd name="T10" fmla="*/ 27 w 132"/>
                <a:gd name="T11" fmla="*/ 215 h 215"/>
                <a:gd name="T12" fmla="*/ 132 w 132"/>
                <a:gd name="T13" fmla="*/ 89 h 215"/>
              </a:gdLst>
              <a:ahLst/>
              <a:cxnLst>
                <a:cxn ang="0">
                  <a:pos x="T0" y="T1"/>
                </a:cxn>
                <a:cxn ang="0">
                  <a:pos x="T2" y="T3"/>
                </a:cxn>
                <a:cxn ang="0">
                  <a:pos x="T4" y="T5"/>
                </a:cxn>
                <a:cxn ang="0">
                  <a:pos x="T6" y="T7"/>
                </a:cxn>
                <a:cxn ang="0">
                  <a:pos x="T8" y="T9"/>
                </a:cxn>
                <a:cxn ang="0">
                  <a:pos x="T10" y="T11"/>
                </a:cxn>
                <a:cxn ang="0">
                  <a:pos x="T12" y="T13"/>
                </a:cxn>
              </a:cxnLst>
              <a:rect l="0" t="0" r="r" b="b"/>
              <a:pathLst>
                <a:path w="132" h="215">
                  <a:moveTo>
                    <a:pt x="132" y="89"/>
                  </a:moveTo>
                  <a:lnTo>
                    <a:pt x="71" y="89"/>
                  </a:lnTo>
                  <a:lnTo>
                    <a:pt x="104" y="0"/>
                  </a:lnTo>
                  <a:lnTo>
                    <a:pt x="0" y="125"/>
                  </a:lnTo>
                  <a:lnTo>
                    <a:pt x="60" y="125"/>
                  </a:lnTo>
                  <a:lnTo>
                    <a:pt x="27" y="215"/>
                  </a:lnTo>
                  <a:lnTo>
                    <a:pt x="132" y="89"/>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nvGrpSpPr>
          <p:cNvPr id="13" name="Group 12"/>
          <p:cNvGrpSpPr/>
          <p:nvPr/>
        </p:nvGrpSpPr>
        <p:grpSpPr>
          <a:xfrm>
            <a:off x="4901297" y="562870"/>
            <a:ext cx="635524" cy="635524"/>
            <a:chOff x="4999578" y="573660"/>
            <a:chExt cx="648268" cy="648268"/>
          </a:xfrm>
        </p:grpSpPr>
        <p:sp>
          <p:nvSpPr>
            <p:cNvPr id="429" name="City circle"/>
            <p:cNvSpPr/>
            <p:nvPr/>
          </p:nvSpPr>
          <p:spPr bwMode="auto">
            <a:xfrm>
              <a:off x="4999578" y="573660"/>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39" name="Line 68"/>
            <p:cNvSpPr>
              <a:spLocks noChangeShapeType="1"/>
            </p:cNvSpPr>
            <p:nvPr/>
          </p:nvSpPr>
          <p:spPr bwMode="auto">
            <a:xfrm>
              <a:off x="5169499" y="1046570"/>
              <a:ext cx="308426"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0" name="Freeform 69"/>
            <p:cNvSpPr>
              <a:spLocks/>
            </p:cNvSpPr>
            <p:nvPr/>
          </p:nvSpPr>
          <p:spPr bwMode="auto">
            <a:xfrm>
              <a:off x="5191284" y="872292"/>
              <a:ext cx="160519" cy="174278"/>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1" name="Freeform 70"/>
            <p:cNvSpPr>
              <a:spLocks/>
            </p:cNvSpPr>
            <p:nvPr/>
          </p:nvSpPr>
          <p:spPr bwMode="auto">
            <a:xfrm>
              <a:off x="5305940" y="805792"/>
              <a:ext cx="151346" cy="240778"/>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2" name="Freeform 71"/>
            <p:cNvSpPr>
              <a:spLocks/>
            </p:cNvSpPr>
            <p:nvPr/>
          </p:nvSpPr>
          <p:spPr bwMode="auto">
            <a:xfrm>
              <a:off x="5276130" y="724386"/>
              <a:ext cx="81406" cy="126122"/>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3" name="Freeform 72"/>
            <p:cNvSpPr>
              <a:spLocks/>
            </p:cNvSpPr>
            <p:nvPr/>
          </p:nvSpPr>
          <p:spPr bwMode="auto">
            <a:xfrm>
              <a:off x="5369002" y="989242"/>
              <a:ext cx="36690" cy="50449"/>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4" name="Freeform 73"/>
            <p:cNvSpPr>
              <a:spLocks/>
            </p:cNvSpPr>
            <p:nvPr/>
          </p:nvSpPr>
          <p:spPr bwMode="auto">
            <a:xfrm>
              <a:off x="5245173" y="989242"/>
              <a:ext cx="51596" cy="57328"/>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5" name="Line 74"/>
            <p:cNvSpPr>
              <a:spLocks noChangeShapeType="1"/>
            </p:cNvSpPr>
            <p:nvPr/>
          </p:nvSpPr>
          <p:spPr bwMode="auto">
            <a:xfrm>
              <a:off x="5472193" y="946819"/>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8" name="Group 7"/>
          <p:cNvGrpSpPr/>
          <p:nvPr/>
        </p:nvGrpSpPr>
        <p:grpSpPr>
          <a:xfrm>
            <a:off x="4904859" y="4354068"/>
            <a:ext cx="635524" cy="635524"/>
            <a:chOff x="5003211" y="4440879"/>
            <a:chExt cx="648268" cy="648268"/>
          </a:xfrm>
        </p:grpSpPr>
        <p:sp>
          <p:nvSpPr>
            <p:cNvPr id="430" name="Marketplace"/>
            <p:cNvSpPr/>
            <p:nvPr/>
          </p:nvSpPr>
          <p:spPr bwMode="auto">
            <a:xfrm>
              <a:off x="5003211" y="4440879"/>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46" name="Freeform 9"/>
            <p:cNvSpPr>
              <a:spLocks/>
            </p:cNvSpPr>
            <p:nvPr/>
          </p:nvSpPr>
          <p:spPr bwMode="auto">
            <a:xfrm>
              <a:off x="5121818" y="4643954"/>
              <a:ext cx="325024" cy="190261"/>
            </a:xfrm>
            <a:custGeom>
              <a:avLst/>
              <a:gdLst>
                <a:gd name="T0" fmla="*/ 0 w 328"/>
                <a:gd name="T1" fmla="*/ 0 h 192"/>
                <a:gd name="T2" fmla="*/ 54 w 328"/>
                <a:gd name="T3" fmla="*/ 0 h 192"/>
                <a:gd name="T4" fmla="*/ 137 w 328"/>
                <a:gd name="T5" fmla="*/ 192 h 192"/>
                <a:gd name="T6" fmla="*/ 328 w 328"/>
                <a:gd name="T7" fmla="*/ 192 h 192"/>
              </a:gdLst>
              <a:ahLst/>
              <a:cxnLst>
                <a:cxn ang="0">
                  <a:pos x="T0" y="T1"/>
                </a:cxn>
                <a:cxn ang="0">
                  <a:pos x="T2" y="T3"/>
                </a:cxn>
                <a:cxn ang="0">
                  <a:pos x="T4" y="T5"/>
                </a:cxn>
                <a:cxn ang="0">
                  <a:pos x="T6" y="T7"/>
                </a:cxn>
              </a:cxnLst>
              <a:rect l="0" t="0" r="r" b="b"/>
              <a:pathLst>
                <a:path w="328" h="192">
                  <a:moveTo>
                    <a:pt x="0" y="0"/>
                  </a:moveTo>
                  <a:lnTo>
                    <a:pt x="54" y="0"/>
                  </a:lnTo>
                  <a:lnTo>
                    <a:pt x="137" y="192"/>
                  </a:lnTo>
                  <a:lnTo>
                    <a:pt x="328" y="19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7" name="Freeform 10"/>
            <p:cNvSpPr>
              <a:spLocks/>
            </p:cNvSpPr>
            <p:nvPr/>
          </p:nvSpPr>
          <p:spPr bwMode="auto">
            <a:xfrm>
              <a:off x="5232179" y="4672817"/>
              <a:ext cx="276470" cy="119904"/>
            </a:xfrm>
            <a:custGeom>
              <a:avLst/>
              <a:gdLst>
                <a:gd name="T0" fmla="*/ 0 w 279"/>
                <a:gd name="T1" fmla="*/ 0 h 121"/>
                <a:gd name="T2" fmla="*/ 48 w 279"/>
                <a:gd name="T3" fmla="*/ 121 h 121"/>
                <a:gd name="T4" fmla="*/ 225 w 279"/>
                <a:gd name="T5" fmla="*/ 121 h 121"/>
                <a:gd name="T6" fmla="*/ 279 w 279"/>
                <a:gd name="T7" fmla="*/ 0 h 121"/>
                <a:gd name="T8" fmla="*/ 0 w 279"/>
                <a:gd name="T9" fmla="*/ 0 h 121"/>
              </a:gdLst>
              <a:ahLst/>
              <a:cxnLst>
                <a:cxn ang="0">
                  <a:pos x="T0" y="T1"/>
                </a:cxn>
                <a:cxn ang="0">
                  <a:pos x="T2" y="T3"/>
                </a:cxn>
                <a:cxn ang="0">
                  <a:pos x="T4" y="T5"/>
                </a:cxn>
                <a:cxn ang="0">
                  <a:pos x="T6" y="T7"/>
                </a:cxn>
                <a:cxn ang="0">
                  <a:pos x="T8" y="T9"/>
                </a:cxn>
              </a:cxnLst>
              <a:rect l="0" t="0" r="r" b="b"/>
              <a:pathLst>
                <a:path w="279" h="121">
                  <a:moveTo>
                    <a:pt x="0" y="0"/>
                  </a:moveTo>
                  <a:lnTo>
                    <a:pt x="48" y="121"/>
                  </a:lnTo>
                  <a:lnTo>
                    <a:pt x="225" y="121"/>
                  </a:lnTo>
                  <a:lnTo>
                    <a:pt x="279" y="0"/>
                  </a:lnTo>
                  <a:lnTo>
                    <a:pt x="0" y="0"/>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8" name="Oval 11"/>
            <p:cNvSpPr>
              <a:spLocks noChangeArrowheads="1"/>
            </p:cNvSpPr>
            <p:nvPr/>
          </p:nvSpPr>
          <p:spPr bwMode="auto">
            <a:xfrm>
              <a:off x="5262529" y="4871871"/>
              <a:ext cx="51528" cy="5053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49" name="Oval 12"/>
            <p:cNvSpPr>
              <a:spLocks noChangeArrowheads="1"/>
            </p:cNvSpPr>
            <p:nvPr/>
          </p:nvSpPr>
          <p:spPr bwMode="auto">
            <a:xfrm>
              <a:off x="5388378" y="4871871"/>
              <a:ext cx="52519" cy="50538"/>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6" name="Group 5"/>
          <p:cNvGrpSpPr/>
          <p:nvPr/>
        </p:nvGrpSpPr>
        <p:grpSpPr>
          <a:xfrm>
            <a:off x="3178411" y="5702422"/>
            <a:ext cx="635524" cy="635524"/>
            <a:chOff x="3242144" y="5816271"/>
            <a:chExt cx="648268" cy="648268"/>
          </a:xfrm>
        </p:grpSpPr>
        <p:sp>
          <p:nvSpPr>
            <p:cNvPr id="431" name="Customer circle"/>
            <p:cNvSpPr/>
            <p:nvPr/>
          </p:nvSpPr>
          <p:spPr bwMode="auto">
            <a:xfrm>
              <a:off x="3242144" y="5816271"/>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50" name="Oval 113"/>
            <p:cNvSpPr>
              <a:spLocks noChangeArrowheads="1"/>
            </p:cNvSpPr>
            <p:nvPr/>
          </p:nvSpPr>
          <p:spPr bwMode="auto">
            <a:xfrm>
              <a:off x="3417266" y="6017260"/>
              <a:ext cx="151878" cy="149012"/>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1" name="Freeform 114"/>
            <p:cNvSpPr>
              <a:spLocks/>
            </p:cNvSpPr>
            <p:nvPr/>
          </p:nvSpPr>
          <p:spPr bwMode="auto">
            <a:xfrm>
              <a:off x="3364252" y="6169138"/>
              <a:ext cx="256473" cy="12752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2" name="Line 115"/>
            <p:cNvSpPr>
              <a:spLocks noChangeShapeType="1"/>
            </p:cNvSpPr>
            <p:nvPr/>
          </p:nvSpPr>
          <p:spPr bwMode="auto">
            <a:xfrm>
              <a:off x="3692366" y="6014394"/>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3" name="Freeform 116"/>
            <p:cNvSpPr>
              <a:spLocks/>
            </p:cNvSpPr>
            <p:nvPr/>
          </p:nvSpPr>
          <p:spPr bwMode="auto">
            <a:xfrm>
              <a:off x="3660844" y="5965679"/>
              <a:ext cx="64477" cy="77372"/>
            </a:xfrm>
            <a:custGeom>
              <a:avLst/>
              <a:gdLst>
                <a:gd name="T0" fmla="*/ 0 w 21"/>
                <a:gd name="T1" fmla="*/ 25 h 25"/>
                <a:gd name="T2" fmla="*/ 0 w 21"/>
                <a:gd name="T3" fmla="*/ 10 h 25"/>
                <a:gd name="T4" fmla="*/ 10 w 21"/>
                <a:gd name="T5" fmla="*/ 0 h 25"/>
                <a:gd name="T6" fmla="*/ 21 w 21"/>
                <a:gd name="T7" fmla="*/ 10 h 25"/>
                <a:gd name="T8" fmla="*/ 21 w 21"/>
                <a:gd name="T9" fmla="*/ 25 h 25"/>
              </a:gdLst>
              <a:ahLst/>
              <a:cxnLst>
                <a:cxn ang="0">
                  <a:pos x="T0" y="T1"/>
                </a:cxn>
                <a:cxn ang="0">
                  <a:pos x="T2" y="T3"/>
                </a:cxn>
                <a:cxn ang="0">
                  <a:pos x="T4" y="T5"/>
                </a:cxn>
                <a:cxn ang="0">
                  <a:pos x="T6" y="T7"/>
                </a:cxn>
                <a:cxn ang="0">
                  <a:pos x="T8" y="T9"/>
                </a:cxn>
              </a:cxnLst>
              <a:rect l="0" t="0" r="r" b="b"/>
              <a:pathLst>
                <a:path w="21" h="25">
                  <a:moveTo>
                    <a:pt x="0" y="25"/>
                  </a:moveTo>
                  <a:cubicBezTo>
                    <a:pt x="0" y="10"/>
                    <a:pt x="0" y="10"/>
                    <a:pt x="0" y="10"/>
                  </a:cubicBezTo>
                  <a:cubicBezTo>
                    <a:pt x="0" y="4"/>
                    <a:pt x="4" y="0"/>
                    <a:pt x="10" y="0"/>
                  </a:cubicBezTo>
                  <a:cubicBezTo>
                    <a:pt x="16" y="0"/>
                    <a:pt x="21" y="4"/>
                    <a:pt x="21" y="10"/>
                  </a:cubicBezTo>
                  <a:cubicBezTo>
                    <a:pt x="21" y="25"/>
                    <a:pt x="21" y="25"/>
                    <a:pt x="21" y="25"/>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4" name="Freeform 117"/>
            <p:cNvSpPr>
              <a:spLocks/>
            </p:cNvSpPr>
            <p:nvPr/>
          </p:nvSpPr>
          <p:spPr bwMode="auto">
            <a:xfrm>
              <a:off x="3617860" y="6011529"/>
              <a:ext cx="150445" cy="138983"/>
            </a:xfrm>
            <a:custGeom>
              <a:avLst/>
              <a:gdLst>
                <a:gd name="T0" fmla="*/ 105 w 105"/>
                <a:gd name="T1" fmla="*/ 97 h 97"/>
                <a:gd name="T2" fmla="*/ 0 w 105"/>
                <a:gd name="T3" fmla="*/ 97 h 97"/>
                <a:gd name="T4" fmla="*/ 6 w 105"/>
                <a:gd name="T5" fmla="*/ 0 h 97"/>
                <a:gd name="T6" fmla="*/ 99 w 105"/>
                <a:gd name="T7" fmla="*/ 0 h 97"/>
                <a:gd name="T8" fmla="*/ 105 w 105"/>
                <a:gd name="T9" fmla="*/ 97 h 97"/>
              </a:gdLst>
              <a:ahLst/>
              <a:cxnLst>
                <a:cxn ang="0">
                  <a:pos x="T0" y="T1"/>
                </a:cxn>
                <a:cxn ang="0">
                  <a:pos x="T2" y="T3"/>
                </a:cxn>
                <a:cxn ang="0">
                  <a:pos x="T4" y="T5"/>
                </a:cxn>
                <a:cxn ang="0">
                  <a:pos x="T6" y="T7"/>
                </a:cxn>
                <a:cxn ang="0">
                  <a:pos x="T8" y="T9"/>
                </a:cxn>
              </a:cxnLst>
              <a:rect l="0" t="0" r="r" b="b"/>
              <a:pathLst>
                <a:path w="105" h="97">
                  <a:moveTo>
                    <a:pt x="105" y="97"/>
                  </a:moveTo>
                  <a:lnTo>
                    <a:pt x="0" y="97"/>
                  </a:lnTo>
                  <a:lnTo>
                    <a:pt x="6" y="0"/>
                  </a:lnTo>
                  <a:lnTo>
                    <a:pt x="99" y="0"/>
                  </a:lnTo>
                  <a:lnTo>
                    <a:pt x="105" y="97"/>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4" name="Group 3"/>
          <p:cNvGrpSpPr/>
          <p:nvPr/>
        </p:nvGrpSpPr>
        <p:grpSpPr>
          <a:xfrm>
            <a:off x="1172844" y="2530306"/>
            <a:ext cx="635524" cy="635524"/>
            <a:chOff x="1196361" y="2580547"/>
            <a:chExt cx="648268" cy="648268"/>
          </a:xfrm>
        </p:grpSpPr>
        <p:sp>
          <p:nvSpPr>
            <p:cNvPr id="436" name="Equipment circle"/>
            <p:cNvSpPr/>
            <p:nvPr/>
          </p:nvSpPr>
          <p:spPr bwMode="auto">
            <a:xfrm>
              <a:off x="1196361" y="2580547"/>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55" name="Oval 17"/>
            <p:cNvSpPr>
              <a:spLocks noChangeArrowheads="1"/>
            </p:cNvSpPr>
            <p:nvPr/>
          </p:nvSpPr>
          <p:spPr bwMode="auto">
            <a:xfrm>
              <a:off x="1463649" y="3006841"/>
              <a:ext cx="68587" cy="6657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6" name="Oval 18"/>
            <p:cNvSpPr>
              <a:spLocks noChangeArrowheads="1"/>
            </p:cNvSpPr>
            <p:nvPr/>
          </p:nvSpPr>
          <p:spPr bwMode="auto">
            <a:xfrm>
              <a:off x="1589728" y="3006841"/>
              <a:ext cx="68587" cy="6657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7" name="Freeform 19"/>
            <p:cNvSpPr>
              <a:spLocks/>
            </p:cNvSpPr>
            <p:nvPr/>
          </p:nvSpPr>
          <p:spPr bwMode="auto">
            <a:xfrm>
              <a:off x="1296215" y="2722406"/>
              <a:ext cx="176511" cy="304608"/>
            </a:xfrm>
            <a:custGeom>
              <a:avLst/>
              <a:gdLst>
                <a:gd name="T0" fmla="*/ 175 w 175"/>
                <a:gd name="T1" fmla="*/ 0 h 302"/>
                <a:gd name="T2" fmla="*/ 87 w 175"/>
                <a:gd name="T3" fmla="*/ 302 h 302"/>
                <a:gd name="T4" fmla="*/ 0 w 175"/>
                <a:gd name="T5" fmla="*/ 273 h 302"/>
              </a:gdLst>
              <a:ahLst/>
              <a:cxnLst>
                <a:cxn ang="0">
                  <a:pos x="T0" y="T1"/>
                </a:cxn>
                <a:cxn ang="0">
                  <a:pos x="T2" y="T3"/>
                </a:cxn>
                <a:cxn ang="0">
                  <a:pos x="T4" y="T5"/>
                </a:cxn>
              </a:cxnLst>
              <a:rect l="0" t="0" r="r" b="b"/>
              <a:pathLst>
                <a:path w="175" h="302">
                  <a:moveTo>
                    <a:pt x="175" y="0"/>
                  </a:moveTo>
                  <a:lnTo>
                    <a:pt x="87" y="302"/>
                  </a:lnTo>
                  <a:lnTo>
                    <a:pt x="0" y="27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8" name="Line 20"/>
            <p:cNvSpPr>
              <a:spLocks noChangeShapeType="1"/>
            </p:cNvSpPr>
            <p:nvPr/>
          </p:nvSpPr>
          <p:spPr bwMode="auto">
            <a:xfrm>
              <a:off x="1530219" y="3030040"/>
              <a:ext cx="61527"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59" name="Freeform 21"/>
            <p:cNvSpPr>
              <a:spLocks/>
            </p:cNvSpPr>
            <p:nvPr/>
          </p:nvSpPr>
          <p:spPr bwMode="auto">
            <a:xfrm>
              <a:off x="1427338" y="2922116"/>
              <a:ext cx="263254" cy="109941"/>
            </a:xfrm>
            <a:custGeom>
              <a:avLst/>
              <a:gdLst>
                <a:gd name="T0" fmla="*/ 229 w 261"/>
                <a:gd name="T1" fmla="*/ 109 h 109"/>
                <a:gd name="T2" fmla="*/ 261 w 261"/>
                <a:gd name="T3" fmla="*/ 109 h 109"/>
                <a:gd name="T4" fmla="*/ 261 w 261"/>
                <a:gd name="T5" fmla="*/ 0 h 109"/>
                <a:gd name="T6" fmla="*/ 201 w 261"/>
                <a:gd name="T7" fmla="*/ 0 h 109"/>
                <a:gd name="T8" fmla="*/ 201 w 261"/>
                <a:gd name="T9" fmla="*/ 25 h 109"/>
                <a:gd name="T10" fmla="*/ 23 w 261"/>
                <a:gd name="T11" fmla="*/ 25 h 109"/>
                <a:gd name="T12" fmla="*/ 0 w 261"/>
                <a:gd name="T13" fmla="*/ 107 h 109"/>
                <a:gd name="T14" fmla="*/ 36 w 261"/>
                <a:gd name="T15" fmla="*/ 107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109">
                  <a:moveTo>
                    <a:pt x="229" y="109"/>
                  </a:moveTo>
                  <a:lnTo>
                    <a:pt x="261" y="109"/>
                  </a:lnTo>
                  <a:lnTo>
                    <a:pt x="261" y="0"/>
                  </a:lnTo>
                  <a:lnTo>
                    <a:pt x="201" y="0"/>
                  </a:lnTo>
                  <a:lnTo>
                    <a:pt x="201" y="25"/>
                  </a:lnTo>
                  <a:lnTo>
                    <a:pt x="23" y="25"/>
                  </a:lnTo>
                  <a:lnTo>
                    <a:pt x="0" y="107"/>
                  </a:lnTo>
                  <a:lnTo>
                    <a:pt x="36" y="107"/>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60" name="Freeform 22"/>
            <p:cNvSpPr>
              <a:spLocks/>
            </p:cNvSpPr>
            <p:nvPr/>
          </p:nvSpPr>
          <p:spPr bwMode="auto">
            <a:xfrm>
              <a:off x="1486847" y="2783933"/>
              <a:ext cx="178529" cy="161382"/>
            </a:xfrm>
            <a:custGeom>
              <a:avLst/>
              <a:gdLst>
                <a:gd name="T0" fmla="*/ 177 w 177"/>
                <a:gd name="T1" fmla="*/ 134 h 160"/>
                <a:gd name="T2" fmla="*/ 177 w 177"/>
                <a:gd name="T3" fmla="*/ 0 h 160"/>
                <a:gd name="T4" fmla="*/ 49 w 177"/>
                <a:gd name="T5" fmla="*/ 0 h 160"/>
                <a:gd name="T6" fmla="*/ 0 w 177"/>
                <a:gd name="T7" fmla="*/ 160 h 160"/>
              </a:gdLst>
              <a:ahLst/>
              <a:cxnLst>
                <a:cxn ang="0">
                  <a:pos x="T0" y="T1"/>
                </a:cxn>
                <a:cxn ang="0">
                  <a:pos x="T2" y="T3"/>
                </a:cxn>
                <a:cxn ang="0">
                  <a:pos x="T4" y="T5"/>
                </a:cxn>
                <a:cxn ang="0">
                  <a:pos x="T6" y="T7"/>
                </a:cxn>
              </a:cxnLst>
              <a:rect l="0" t="0" r="r" b="b"/>
              <a:pathLst>
                <a:path w="177" h="160">
                  <a:moveTo>
                    <a:pt x="177" y="134"/>
                  </a:moveTo>
                  <a:lnTo>
                    <a:pt x="177" y="0"/>
                  </a:lnTo>
                  <a:lnTo>
                    <a:pt x="49" y="0"/>
                  </a:lnTo>
                  <a:lnTo>
                    <a:pt x="0" y="16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9" name="Group 8"/>
          <p:cNvGrpSpPr/>
          <p:nvPr/>
        </p:nvGrpSpPr>
        <p:grpSpPr>
          <a:xfrm>
            <a:off x="10015193" y="4820292"/>
            <a:ext cx="635524" cy="635524"/>
            <a:chOff x="10216018" y="4916452"/>
            <a:chExt cx="648268" cy="648268"/>
          </a:xfrm>
        </p:grpSpPr>
        <p:sp>
          <p:nvSpPr>
            <p:cNvPr id="393" name="Citizen circle"/>
            <p:cNvSpPr/>
            <p:nvPr/>
          </p:nvSpPr>
          <p:spPr bwMode="auto">
            <a:xfrm>
              <a:off x="10216018" y="4916452"/>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461" name="Oval 121"/>
            <p:cNvSpPr>
              <a:spLocks noChangeArrowheads="1"/>
            </p:cNvSpPr>
            <p:nvPr/>
          </p:nvSpPr>
          <p:spPr bwMode="auto">
            <a:xfrm>
              <a:off x="10394947" y="5126543"/>
              <a:ext cx="152400" cy="149225"/>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62" name="Freeform 122"/>
            <p:cNvSpPr>
              <a:spLocks/>
            </p:cNvSpPr>
            <p:nvPr/>
          </p:nvSpPr>
          <p:spPr bwMode="auto">
            <a:xfrm>
              <a:off x="10342559" y="5278943"/>
              <a:ext cx="257175" cy="12700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63" name="Line 123"/>
            <p:cNvSpPr>
              <a:spLocks noChangeShapeType="1"/>
            </p:cNvSpPr>
            <p:nvPr/>
          </p:nvSpPr>
          <p:spPr bwMode="auto">
            <a:xfrm>
              <a:off x="10602909" y="5061456"/>
              <a:ext cx="0" cy="19208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464" name="Freeform 124"/>
            <p:cNvSpPr>
              <a:spLocks/>
            </p:cNvSpPr>
            <p:nvPr/>
          </p:nvSpPr>
          <p:spPr bwMode="auto">
            <a:xfrm>
              <a:off x="10602909" y="5055106"/>
              <a:ext cx="139700" cy="130175"/>
            </a:xfrm>
            <a:custGeom>
              <a:avLst/>
              <a:gdLst>
                <a:gd name="T0" fmla="*/ 45 w 45"/>
                <a:gd name="T1" fmla="*/ 35 h 42"/>
                <a:gd name="T2" fmla="*/ 0 w 45"/>
                <a:gd name="T3" fmla="*/ 35 h 42"/>
                <a:gd name="T4" fmla="*/ 0 w 45"/>
                <a:gd name="T5" fmla="*/ 6 h 42"/>
                <a:gd name="T6" fmla="*/ 45 w 45"/>
                <a:gd name="T7" fmla="*/ 6 h 42"/>
                <a:gd name="T8" fmla="*/ 45 w 45"/>
                <a:gd name="T9" fmla="*/ 35 h 42"/>
              </a:gdLst>
              <a:ahLst/>
              <a:cxnLst>
                <a:cxn ang="0">
                  <a:pos x="T0" y="T1"/>
                </a:cxn>
                <a:cxn ang="0">
                  <a:pos x="T2" y="T3"/>
                </a:cxn>
                <a:cxn ang="0">
                  <a:pos x="T4" y="T5"/>
                </a:cxn>
                <a:cxn ang="0">
                  <a:pos x="T6" y="T7"/>
                </a:cxn>
                <a:cxn ang="0">
                  <a:pos x="T8" y="T9"/>
                </a:cxn>
              </a:cxnLst>
              <a:rect l="0" t="0" r="r" b="b"/>
              <a:pathLst>
                <a:path w="45" h="42">
                  <a:moveTo>
                    <a:pt x="45" y="35"/>
                  </a:moveTo>
                  <a:cubicBezTo>
                    <a:pt x="30" y="29"/>
                    <a:pt x="15" y="42"/>
                    <a:pt x="0" y="35"/>
                  </a:cubicBezTo>
                  <a:cubicBezTo>
                    <a:pt x="0" y="31"/>
                    <a:pt x="0" y="11"/>
                    <a:pt x="0" y="6"/>
                  </a:cubicBezTo>
                  <a:cubicBezTo>
                    <a:pt x="15" y="13"/>
                    <a:pt x="30" y="0"/>
                    <a:pt x="45" y="6"/>
                  </a:cubicBezTo>
                  <a:cubicBezTo>
                    <a:pt x="45" y="11"/>
                    <a:pt x="45" y="31"/>
                    <a:pt x="45" y="35"/>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3" name="Group 2"/>
          <p:cNvGrpSpPr/>
          <p:nvPr/>
        </p:nvGrpSpPr>
        <p:grpSpPr>
          <a:xfrm>
            <a:off x="1907105" y="1225024"/>
            <a:ext cx="635524" cy="635524"/>
            <a:chOff x="1945346" y="1249091"/>
            <a:chExt cx="648268" cy="648268"/>
          </a:xfrm>
        </p:grpSpPr>
        <p:sp>
          <p:nvSpPr>
            <p:cNvPr id="437" name="Vehicle circle"/>
            <p:cNvSpPr/>
            <p:nvPr/>
          </p:nvSpPr>
          <p:spPr bwMode="auto">
            <a:xfrm>
              <a:off x="1945346" y="1249091"/>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438" name="Picture 437"/>
            <p:cNvPicPr>
              <a:picLocks noChangeAspect="1"/>
            </p:cNvPicPr>
            <p:nvPr/>
          </p:nvPicPr>
          <p:blipFill>
            <a:blip r:embed="rId3"/>
            <a:stretch>
              <a:fillRect/>
            </a:stretch>
          </p:blipFill>
          <p:spPr>
            <a:xfrm>
              <a:off x="2039373" y="1451280"/>
              <a:ext cx="460215" cy="243891"/>
            </a:xfrm>
            <a:prstGeom prst="rect">
              <a:avLst/>
            </a:prstGeom>
          </p:spPr>
        </p:pic>
        <p:pic>
          <p:nvPicPr>
            <p:cNvPr id="465" name="Picture 464"/>
            <p:cNvPicPr>
              <a:picLocks noChangeAspect="1"/>
            </p:cNvPicPr>
            <p:nvPr/>
          </p:nvPicPr>
          <p:blipFill>
            <a:blip r:embed="rId3">
              <a:lum bright="100000"/>
            </a:blip>
            <a:stretch>
              <a:fillRect/>
            </a:stretch>
          </p:blipFill>
          <p:spPr>
            <a:xfrm>
              <a:off x="2039373" y="1451280"/>
              <a:ext cx="460215" cy="243891"/>
            </a:xfrm>
            <a:prstGeom prst="rect">
              <a:avLst/>
            </a:prstGeom>
          </p:spPr>
        </p:pic>
      </p:grpSp>
      <p:grpSp>
        <p:nvGrpSpPr>
          <p:cNvPr id="7" name="Group 6"/>
          <p:cNvGrpSpPr/>
          <p:nvPr/>
        </p:nvGrpSpPr>
        <p:grpSpPr>
          <a:xfrm>
            <a:off x="6764372" y="5389334"/>
            <a:ext cx="635524" cy="635524"/>
            <a:chOff x="6900011" y="5496905"/>
            <a:chExt cx="648268" cy="648268"/>
          </a:xfrm>
        </p:grpSpPr>
        <p:sp>
          <p:nvSpPr>
            <p:cNvPr id="398" name="Supply"/>
            <p:cNvSpPr/>
            <p:nvPr/>
          </p:nvSpPr>
          <p:spPr bwMode="auto">
            <a:xfrm>
              <a:off x="6900011" y="5496905"/>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399" name="Picture 3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318" y="5647303"/>
              <a:ext cx="425654" cy="347472"/>
            </a:xfrm>
            <a:prstGeom prst="rect">
              <a:avLst/>
            </a:prstGeom>
          </p:spPr>
        </p:pic>
        <p:pic>
          <p:nvPicPr>
            <p:cNvPr id="466" name="Picture 4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1318" y="5647303"/>
              <a:ext cx="425654" cy="347472"/>
            </a:xfrm>
            <a:prstGeom prst="rect">
              <a:avLst/>
            </a:prstGeom>
          </p:spPr>
        </p:pic>
      </p:grpSp>
      <p:grpSp>
        <p:nvGrpSpPr>
          <p:cNvPr id="11" name="Group 10"/>
          <p:cNvGrpSpPr/>
          <p:nvPr/>
        </p:nvGrpSpPr>
        <p:grpSpPr>
          <a:xfrm>
            <a:off x="10403251" y="1429599"/>
            <a:ext cx="635524" cy="635524"/>
            <a:chOff x="10611857" y="1457769"/>
            <a:chExt cx="648268" cy="648268"/>
          </a:xfrm>
        </p:grpSpPr>
        <p:sp>
          <p:nvSpPr>
            <p:cNvPr id="427" name="Partner circle"/>
            <p:cNvSpPr/>
            <p:nvPr/>
          </p:nvSpPr>
          <p:spPr bwMode="auto">
            <a:xfrm>
              <a:off x="10611857" y="1457769"/>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428" name="Picture 4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9922" y="1672547"/>
              <a:ext cx="372139" cy="256032"/>
            </a:xfrm>
            <a:prstGeom prst="rect">
              <a:avLst/>
            </a:prstGeom>
          </p:spPr>
        </p:pic>
        <p:pic>
          <p:nvPicPr>
            <p:cNvPr id="467" name="Picture 4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9922" y="1672547"/>
              <a:ext cx="372139" cy="256032"/>
            </a:xfrm>
            <a:prstGeom prst="rect">
              <a:avLst/>
            </a:prstGeom>
          </p:spPr>
        </p:pic>
      </p:grpSp>
      <p:grpSp>
        <p:nvGrpSpPr>
          <p:cNvPr id="10" name="Group 9"/>
          <p:cNvGrpSpPr/>
          <p:nvPr/>
        </p:nvGrpSpPr>
        <p:grpSpPr>
          <a:xfrm>
            <a:off x="9536007" y="2659465"/>
            <a:ext cx="635524" cy="635524"/>
            <a:chOff x="9727223" y="2712296"/>
            <a:chExt cx="648268" cy="648268"/>
          </a:xfrm>
        </p:grpSpPr>
        <p:sp>
          <p:nvSpPr>
            <p:cNvPr id="425" name="On-prem circle"/>
            <p:cNvSpPr/>
            <p:nvPr/>
          </p:nvSpPr>
          <p:spPr bwMode="auto">
            <a:xfrm>
              <a:off x="9727223" y="2712296"/>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426" name="Picture 4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2193" y="2867266"/>
              <a:ext cx="338328" cy="338328"/>
            </a:xfrm>
            <a:prstGeom prst="rect">
              <a:avLst/>
            </a:prstGeom>
          </p:spPr>
        </p:pic>
        <p:pic>
          <p:nvPicPr>
            <p:cNvPr id="469" name="Picture 46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2193" y="2867266"/>
              <a:ext cx="338328" cy="338328"/>
            </a:xfrm>
            <a:prstGeom prst="rect">
              <a:avLst/>
            </a:prstGeom>
          </p:spPr>
        </p:pic>
      </p:grpSp>
      <p:sp>
        <p:nvSpPr>
          <p:cNvPr id="470" name="YOUR 2"/>
          <p:cNvSpPr/>
          <p:nvPr/>
        </p:nvSpPr>
        <p:spPr>
          <a:xfrm>
            <a:off x="3546420" y="2977159"/>
            <a:ext cx="1023984" cy="452590"/>
          </a:xfrm>
          <a:prstGeom prst="rect">
            <a:avLst/>
          </a:prstGeom>
        </p:spPr>
        <p:txBody>
          <a:bodyPr wrap="none">
            <a:spAutoFit/>
          </a:bodyPr>
          <a:lstStyle/>
          <a:p>
            <a:r>
              <a:rPr lang="en-US" sz="2353" kern="0" spc="118" dirty="0">
                <a:gradFill>
                  <a:gsLst>
                    <a:gs pos="1250">
                      <a:srgbClr val="FE5548"/>
                    </a:gs>
                    <a:gs pos="100000">
                      <a:srgbClr val="FE5548"/>
                    </a:gs>
                  </a:gsLst>
                  <a:lin ang="5400000" scaled="0"/>
                </a:gradFill>
                <a:latin typeface="Segoe UI"/>
                <a:ea typeface="Segoe UI Black" panose="020B0A02040204020203" pitchFamily="34" charset="0"/>
                <a:cs typeface="Segoe UI Black" panose="020B0A02040204020203" pitchFamily="34" charset="0"/>
              </a:rPr>
              <a:t>YOUR</a:t>
            </a:r>
            <a:endParaRPr lang="en-US" sz="1765" dirty="0">
              <a:gradFill>
                <a:gsLst>
                  <a:gs pos="1250">
                    <a:srgbClr val="FE5548"/>
                  </a:gs>
                  <a:gs pos="100000">
                    <a:srgbClr val="FE5548"/>
                  </a:gs>
                </a:gsLst>
                <a:lin ang="5400000" scaled="0"/>
              </a:gradFill>
            </a:endParaRPr>
          </a:p>
        </p:txBody>
      </p:sp>
      <p:sp>
        <p:nvSpPr>
          <p:cNvPr id="471" name="IT ENVIRONMENT"/>
          <p:cNvSpPr/>
          <p:nvPr/>
        </p:nvSpPr>
        <p:spPr>
          <a:xfrm>
            <a:off x="2494063" y="3346152"/>
            <a:ext cx="3128698" cy="416383"/>
          </a:xfrm>
          <a:prstGeom prst="rect">
            <a:avLst/>
          </a:prstGeom>
        </p:spPr>
        <p:txBody>
          <a:bodyPr wrap="square">
            <a:spAutoFit/>
          </a:bodyPr>
          <a:lstStyle/>
          <a:p>
            <a:pPr algn="ctr" defTabSz="896354">
              <a:lnSpc>
                <a:spcPct val="90000"/>
              </a:lnSpc>
              <a:spcAft>
                <a:spcPts val="576"/>
              </a:spcAft>
            </a:pPr>
            <a:r>
              <a:rPr lang="en-US" sz="2353" b="1" kern="0" spc="118" dirty="0">
                <a:gradFill>
                  <a:gsLst>
                    <a:gs pos="0">
                      <a:srgbClr val="FE5548"/>
                    </a:gs>
                    <a:gs pos="100000">
                      <a:srgbClr val="FE5548"/>
                    </a:gs>
                  </a:gsLst>
                  <a:lin ang="5400000" scaled="1"/>
                </a:gradFill>
                <a:latin typeface="Segoe UI"/>
                <a:ea typeface="Segoe UI Black" panose="020B0A02040204020203" pitchFamily="34" charset="0"/>
                <a:cs typeface="Segoe UI Black" panose="020B0A02040204020203" pitchFamily="34" charset="0"/>
              </a:rPr>
              <a:t>IT ENVIRONMENT</a:t>
            </a:r>
          </a:p>
        </p:txBody>
      </p:sp>
      <p:grpSp>
        <p:nvGrpSpPr>
          <p:cNvPr id="16" name="Group 15"/>
          <p:cNvGrpSpPr/>
          <p:nvPr/>
        </p:nvGrpSpPr>
        <p:grpSpPr>
          <a:xfrm>
            <a:off x="7049620" y="3856319"/>
            <a:ext cx="635524" cy="635524"/>
            <a:chOff x="7190979" y="3933149"/>
            <a:chExt cx="648268" cy="648268"/>
          </a:xfrm>
        </p:grpSpPr>
        <p:sp>
          <p:nvSpPr>
            <p:cNvPr id="394" name="Mobile circle"/>
            <p:cNvSpPr/>
            <p:nvPr/>
          </p:nvSpPr>
          <p:spPr bwMode="auto">
            <a:xfrm>
              <a:off x="7190979" y="3933149"/>
              <a:ext cx="648268" cy="648268"/>
            </a:xfrm>
            <a:prstGeom prst="ellipse">
              <a:avLst/>
            </a:prstGeom>
            <a:solidFill>
              <a:srgbClr val="FE554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143" name="Picture 1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4473" y="4129448"/>
              <a:ext cx="484632" cy="243821"/>
            </a:xfrm>
            <a:prstGeom prst="rect">
              <a:avLst/>
            </a:prstGeom>
          </p:spPr>
        </p:pic>
      </p:grpSp>
      <p:sp>
        <p:nvSpPr>
          <p:cNvPr id="17" name="Slide Mask"/>
          <p:cNvSpPr/>
          <p:nvPr/>
        </p:nvSpPr>
        <p:spPr bwMode="auto">
          <a:xfrm>
            <a:off x="1" y="487"/>
            <a:ext cx="12192000" cy="6857027"/>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2" name="TextBox 141"/>
          <p:cNvSpPr txBox="1"/>
          <p:nvPr/>
        </p:nvSpPr>
        <p:spPr>
          <a:xfrm>
            <a:off x="4328413" y="3231260"/>
            <a:ext cx="3601377" cy="651728"/>
          </a:xfrm>
          <a:prstGeom prst="rect">
            <a:avLst/>
          </a:prstGeom>
          <a:noFill/>
          <a:ln w="25400">
            <a:noFill/>
            <a:miter lim="800000"/>
          </a:ln>
        </p:spPr>
        <p:txBody>
          <a:bodyPr wrap="square" lIns="0" tIns="0" rIns="0" bIns="0" rtlCol="0" anchor="ctr">
            <a:spAutoFit/>
          </a:bodyPr>
          <a:lstStyle/>
          <a:p>
            <a:pPr algn="ctr">
              <a:lnSpc>
                <a:spcPct val="90000"/>
              </a:lnSpc>
            </a:pP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YOUR</a:t>
            </a:r>
            <a:b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b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SECURITY POSTURE</a:t>
            </a:r>
          </a:p>
        </p:txBody>
      </p:sp>
      <p:grpSp>
        <p:nvGrpSpPr>
          <p:cNvPr id="144" name="Group 143"/>
          <p:cNvGrpSpPr/>
          <p:nvPr/>
        </p:nvGrpSpPr>
        <p:grpSpPr>
          <a:xfrm rot="16200000">
            <a:off x="3910430" y="1305624"/>
            <a:ext cx="4384613" cy="4384613"/>
            <a:chOff x="3845967" y="1200150"/>
            <a:chExt cx="4472534" cy="4472534"/>
          </a:xfrm>
        </p:grpSpPr>
        <p:sp>
          <p:nvSpPr>
            <p:cNvPr id="145" name="Oval 144"/>
            <p:cNvSpPr/>
            <p:nvPr/>
          </p:nvSpPr>
          <p:spPr bwMode="auto">
            <a:xfrm>
              <a:off x="3845967" y="1200150"/>
              <a:ext cx="4472534" cy="4472534"/>
            </a:xfrm>
            <a:prstGeom prst="ellipse">
              <a:avLst/>
            </a:prstGeom>
            <a:noFill/>
            <a:ln w="190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a:gradFill>
                  <a:gsLst>
                    <a:gs pos="0">
                      <a:srgbClr val="FFFFFF"/>
                    </a:gs>
                    <a:gs pos="100000">
                      <a:srgbClr val="FFFFFF"/>
                    </a:gs>
                  </a:gsLst>
                  <a:lin ang="5400000" scaled="0"/>
                </a:gradFill>
                <a:ea typeface="Segoe UI" pitchFamily="34" charset="0"/>
                <a:cs typeface="Segoe UI" pitchFamily="34" charset="0"/>
              </a:endParaRPr>
            </a:p>
          </p:txBody>
        </p:sp>
        <p:sp>
          <p:nvSpPr>
            <p:cNvPr id="146" name="Oval 145"/>
            <p:cNvSpPr/>
            <p:nvPr/>
          </p:nvSpPr>
          <p:spPr bwMode="auto">
            <a:xfrm>
              <a:off x="4095090" y="1449278"/>
              <a:ext cx="3974287" cy="3974288"/>
            </a:xfrm>
            <a:prstGeom prst="ellipse">
              <a:avLst/>
            </a:pr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a:gradFill>
                  <a:gsLst>
                    <a:gs pos="0">
                      <a:srgbClr val="FFFFFF"/>
                    </a:gs>
                    <a:gs pos="100000">
                      <a:srgbClr val="FFFFFF"/>
                    </a:gs>
                  </a:gsLst>
                  <a:lin ang="5400000" scaled="0"/>
                </a:gradFill>
                <a:ea typeface="Segoe UI" pitchFamily="34" charset="0"/>
                <a:cs typeface="Segoe UI" pitchFamily="34" charset="0"/>
              </a:endParaRPr>
            </a:p>
          </p:txBody>
        </p:sp>
        <p:grpSp>
          <p:nvGrpSpPr>
            <p:cNvPr id="147" name="Group 146"/>
            <p:cNvGrpSpPr/>
            <p:nvPr/>
          </p:nvGrpSpPr>
          <p:grpSpPr>
            <a:xfrm rot="9000000">
              <a:off x="4266991" y="4361938"/>
              <a:ext cx="199560" cy="155000"/>
              <a:chOff x="7757350" y="3430894"/>
              <a:chExt cx="183659" cy="142649"/>
            </a:xfrm>
          </p:grpSpPr>
          <p:sp useBgFill="1">
            <p:nvSpPr>
              <p:cNvPr id="154" name="Rectangle 153"/>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55"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grpSp>
        <p:grpSp>
          <p:nvGrpSpPr>
            <p:cNvPr id="148" name="Group 147"/>
            <p:cNvGrpSpPr/>
            <p:nvPr/>
          </p:nvGrpSpPr>
          <p:grpSpPr>
            <a:xfrm rot="16200000" flipH="1">
              <a:off x="5952484" y="1373252"/>
              <a:ext cx="199560" cy="155000"/>
              <a:chOff x="7757350" y="3430894"/>
              <a:chExt cx="183659" cy="142649"/>
            </a:xfrm>
          </p:grpSpPr>
          <p:sp useBgFill="1">
            <p:nvSpPr>
              <p:cNvPr id="152" name="Rectangle 151"/>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53"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grpSp>
        <p:grpSp>
          <p:nvGrpSpPr>
            <p:cNvPr id="149" name="Group 148"/>
            <p:cNvGrpSpPr/>
            <p:nvPr/>
          </p:nvGrpSpPr>
          <p:grpSpPr>
            <a:xfrm rot="12600000" flipV="1">
              <a:off x="7684274" y="4372803"/>
              <a:ext cx="199560" cy="155000"/>
              <a:chOff x="7757350" y="3430894"/>
              <a:chExt cx="183659" cy="142649"/>
            </a:xfrm>
          </p:grpSpPr>
          <p:sp useBgFill="1">
            <p:nvSpPr>
              <p:cNvPr id="150" name="Rectangle 149"/>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51" name="Freeform 150"/>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56" name="Group 155"/>
          <p:cNvGrpSpPr/>
          <p:nvPr/>
        </p:nvGrpSpPr>
        <p:grpSpPr>
          <a:xfrm>
            <a:off x="4058643" y="2165574"/>
            <a:ext cx="720212" cy="720212"/>
            <a:chOff x="3997152" y="2077344"/>
            <a:chExt cx="734654" cy="734654"/>
          </a:xfrm>
        </p:grpSpPr>
        <p:sp useBgFill="1">
          <p:nvSpPr>
            <p:cNvPr id="157" name="Oval 156"/>
            <p:cNvSpPr/>
            <p:nvPr/>
          </p:nvSpPr>
          <p:spPr bwMode="auto">
            <a:xfrm>
              <a:off x="3997152" y="207734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58" name="Freeform 5"/>
            <p:cNvSpPr>
              <a:spLocks noChangeAspect="1"/>
            </p:cNvSpPr>
            <p:nvPr/>
          </p:nvSpPr>
          <p:spPr bwMode="auto">
            <a:xfrm>
              <a:off x="4225385" y="2306001"/>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9050">
              <a:solidFill>
                <a:schemeClr val="tx1"/>
              </a:solidFill>
              <a:headEnd type="none"/>
              <a:tailEnd type="none"/>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grpSp>
      <p:grpSp>
        <p:nvGrpSpPr>
          <p:cNvPr id="159" name="Group 158"/>
          <p:cNvGrpSpPr/>
          <p:nvPr/>
        </p:nvGrpSpPr>
        <p:grpSpPr>
          <a:xfrm>
            <a:off x="7422105" y="2165574"/>
            <a:ext cx="720212" cy="720212"/>
            <a:chOff x="7428058" y="2077344"/>
            <a:chExt cx="734654" cy="734654"/>
          </a:xfrm>
        </p:grpSpPr>
        <p:sp useBgFill="1">
          <p:nvSpPr>
            <p:cNvPr id="160" name="Oval 159"/>
            <p:cNvSpPr/>
            <p:nvPr/>
          </p:nvSpPr>
          <p:spPr bwMode="auto">
            <a:xfrm>
              <a:off x="7428058" y="207734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Freeform 5"/>
            <p:cNvSpPr>
              <a:spLocks noEditPoints="1"/>
            </p:cNvSpPr>
            <p:nvPr/>
          </p:nvSpPr>
          <p:spPr bwMode="auto">
            <a:xfrm>
              <a:off x="7636044" y="2285847"/>
              <a:ext cx="318682" cy="317649"/>
            </a:xfrm>
            <a:custGeom>
              <a:avLst/>
              <a:gdLst>
                <a:gd name="T0" fmla="*/ 68 w 128"/>
                <a:gd name="T1" fmla="*/ 12 h 128"/>
                <a:gd name="T2" fmla="*/ 68 w 128"/>
                <a:gd name="T3" fmla="*/ 0 h 128"/>
                <a:gd name="T4" fmla="*/ 60 w 128"/>
                <a:gd name="T5" fmla="*/ 0 h 128"/>
                <a:gd name="T6" fmla="*/ 60 w 128"/>
                <a:gd name="T7" fmla="*/ 12 h 128"/>
                <a:gd name="T8" fmla="*/ 12 w 128"/>
                <a:gd name="T9" fmla="*/ 60 h 128"/>
                <a:gd name="T10" fmla="*/ 0 w 128"/>
                <a:gd name="T11" fmla="*/ 60 h 128"/>
                <a:gd name="T12" fmla="*/ 0 w 128"/>
                <a:gd name="T13" fmla="*/ 68 h 128"/>
                <a:gd name="T14" fmla="*/ 12 w 128"/>
                <a:gd name="T15" fmla="*/ 68 h 128"/>
                <a:gd name="T16" fmla="*/ 60 w 128"/>
                <a:gd name="T17" fmla="*/ 116 h 128"/>
                <a:gd name="T18" fmla="*/ 60 w 128"/>
                <a:gd name="T19" fmla="*/ 128 h 128"/>
                <a:gd name="T20" fmla="*/ 68 w 128"/>
                <a:gd name="T21" fmla="*/ 128 h 128"/>
                <a:gd name="T22" fmla="*/ 68 w 128"/>
                <a:gd name="T23" fmla="*/ 116 h 128"/>
                <a:gd name="T24" fmla="*/ 116 w 128"/>
                <a:gd name="T25" fmla="*/ 68 h 128"/>
                <a:gd name="T26" fmla="*/ 128 w 128"/>
                <a:gd name="T27" fmla="*/ 68 h 128"/>
                <a:gd name="T28" fmla="*/ 128 w 128"/>
                <a:gd name="T29" fmla="*/ 60 h 128"/>
                <a:gd name="T30" fmla="*/ 116 w 128"/>
                <a:gd name="T31" fmla="*/ 60 h 128"/>
                <a:gd name="T32" fmla="*/ 68 w 128"/>
                <a:gd name="T33" fmla="*/ 12 h 128"/>
                <a:gd name="T34" fmla="*/ 68 w 128"/>
                <a:gd name="T35" fmla="*/ 108 h 128"/>
                <a:gd name="T36" fmla="*/ 68 w 128"/>
                <a:gd name="T37" fmla="*/ 96 h 128"/>
                <a:gd name="T38" fmla="*/ 60 w 128"/>
                <a:gd name="T39" fmla="*/ 96 h 128"/>
                <a:gd name="T40" fmla="*/ 60 w 128"/>
                <a:gd name="T41" fmla="*/ 108 h 128"/>
                <a:gd name="T42" fmla="*/ 20 w 128"/>
                <a:gd name="T43" fmla="*/ 68 h 128"/>
                <a:gd name="T44" fmla="*/ 32 w 128"/>
                <a:gd name="T45" fmla="*/ 68 h 128"/>
                <a:gd name="T46" fmla="*/ 32 w 128"/>
                <a:gd name="T47" fmla="*/ 60 h 128"/>
                <a:gd name="T48" fmla="*/ 20 w 128"/>
                <a:gd name="T49" fmla="*/ 60 h 128"/>
                <a:gd name="T50" fmla="*/ 60 w 128"/>
                <a:gd name="T51" fmla="*/ 20 h 128"/>
                <a:gd name="T52" fmla="*/ 60 w 128"/>
                <a:gd name="T53" fmla="*/ 32 h 128"/>
                <a:gd name="T54" fmla="*/ 68 w 128"/>
                <a:gd name="T55" fmla="*/ 32 h 128"/>
                <a:gd name="T56" fmla="*/ 68 w 128"/>
                <a:gd name="T57" fmla="*/ 20 h 128"/>
                <a:gd name="T58" fmla="*/ 108 w 128"/>
                <a:gd name="T59" fmla="*/ 60 h 128"/>
                <a:gd name="T60" fmla="*/ 96 w 128"/>
                <a:gd name="T61" fmla="*/ 60 h 128"/>
                <a:gd name="T62" fmla="*/ 96 w 128"/>
                <a:gd name="T63" fmla="*/ 68 h 128"/>
                <a:gd name="T64" fmla="*/ 108 w 128"/>
                <a:gd name="T65" fmla="*/ 68 h 128"/>
                <a:gd name="T66" fmla="*/ 68 w 128"/>
                <a:gd name="T67" fmla="*/ 10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28">
                  <a:moveTo>
                    <a:pt x="68" y="12"/>
                  </a:moveTo>
                  <a:cubicBezTo>
                    <a:pt x="68" y="0"/>
                    <a:pt x="68" y="0"/>
                    <a:pt x="68" y="0"/>
                  </a:cubicBezTo>
                  <a:cubicBezTo>
                    <a:pt x="60" y="0"/>
                    <a:pt x="60" y="0"/>
                    <a:pt x="60" y="0"/>
                  </a:cubicBezTo>
                  <a:cubicBezTo>
                    <a:pt x="60" y="12"/>
                    <a:pt x="60" y="12"/>
                    <a:pt x="60" y="12"/>
                  </a:cubicBezTo>
                  <a:cubicBezTo>
                    <a:pt x="35" y="14"/>
                    <a:pt x="14" y="35"/>
                    <a:pt x="12" y="60"/>
                  </a:cubicBezTo>
                  <a:cubicBezTo>
                    <a:pt x="0" y="60"/>
                    <a:pt x="0" y="60"/>
                    <a:pt x="0" y="60"/>
                  </a:cubicBezTo>
                  <a:cubicBezTo>
                    <a:pt x="0" y="68"/>
                    <a:pt x="0" y="68"/>
                    <a:pt x="0" y="68"/>
                  </a:cubicBezTo>
                  <a:cubicBezTo>
                    <a:pt x="12" y="68"/>
                    <a:pt x="12" y="68"/>
                    <a:pt x="12" y="68"/>
                  </a:cubicBezTo>
                  <a:cubicBezTo>
                    <a:pt x="14" y="93"/>
                    <a:pt x="35" y="114"/>
                    <a:pt x="60" y="116"/>
                  </a:cubicBezTo>
                  <a:cubicBezTo>
                    <a:pt x="60" y="128"/>
                    <a:pt x="60" y="128"/>
                    <a:pt x="60" y="128"/>
                  </a:cubicBezTo>
                  <a:cubicBezTo>
                    <a:pt x="68" y="128"/>
                    <a:pt x="68" y="128"/>
                    <a:pt x="68" y="128"/>
                  </a:cubicBezTo>
                  <a:cubicBezTo>
                    <a:pt x="68" y="116"/>
                    <a:pt x="68" y="116"/>
                    <a:pt x="68" y="116"/>
                  </a:cubicBezTo>
                  <a:cubicBezTo>
                    <a:pt x="93" y="114"/>
                    <a:pt x="114" y="93"/>
                    <a:pt x="116" y="68"/>
                  </a:cubicBezTo>
                  <a:cubicBezTo>
                    <a:pt x="128" y="68"/>
                    <a:pt x="128" y="68"/>
                    <a:pt x="128" y="68"/>
                  </a:cubicBezTo>
                  <a:cubicBezTo>
                    <a:pt x="128" y="60"/>
                    <a:pt x="128" y="60"/>
                    <a:pt x="128" y="60"/>
                  </a:cubicBezTo>
                  <a:cubicBezTo>
                    <a:pt x="116" y="60"/>
                    <a:pt x="116" y="60"/>
                    <a:pt x="116" y="60"/>
                  </a:cubicBezTo>
                  <a:cubicBezTo>
                    <a:pt x="114" y="35"/>
                    <a:pt x="93" y="14"/>
                    <a:pt x="68" y="12"/>
                  </a:cubicBezTo>
                  <a:moveTo>
                    <a:pt x="68" y="108"/>
                  </a:moveTo>
                  <a:cubicBezTo>
                    <a:pt x="68" y="96"/>
                    <a:pt x="68" y="96"/>
                    <a:pt x="68" y="96"/>
                  </a:cubicBezTo>
                  <a:cubicBezTo>
                    <a:pt x="60" y="96"/>
                    <a:pt x="60" y="96"/>
                    <a:pt x="60" y="96"/>
                  </a:cubicBezTo>
                  <a:cubicBezTo>
                    <a:pt x="60" y="108"/>
                    <a:pt x="60" y="108"/>
                    <a:pt x="60" y="108"/>
                  </a:cubicBezTo>
                  <a:cubicBezTo>
                    <a:pt x="39" y="106"/>
                    <a:pt x="22" y="89"/>
                    <a:pt x="20" y="68"/>
                  </a:cubicBezTo>
                  <a:cubicBezTo>
                    <a:pt x="32" y="68"/>
                    <a:pt x="32" y="68"/>
                    <a:pt x="32" y="68"/>
                  </a:cubicBezTo>
                  <a:cubicBezTo>
                    <a:pt x="32" y="60"/>
                    <a:pt x="32" y="60"/>
                    <a:pt x="32" y="60"/>
                  </a:cubicBezTo>
                  <a:cubicBezTo>
                    <a:pt x="20" y="60"/>
                    <a:pt x="20" y="60"/>
                    <a:pt x="20" y="60"/>
                  </a:cubicBezTo>
                  <a:cubicBezTo>
                    <a:pt x="22" y="39"/>
                    <a:pt x="39" y="22"/>
                    <a:pt x="60" y="20"/>
                  </a:cubicBezTo>
                  <a:cubicBezTo>
                    <a:pt x="60" y="32"/>
                    <a:pt x="60" y="32"/>
                    <a:pt x="60" y="32"/>
                  </a:cubicBezTo>
                  <a:cubicBezTo>
                    <a:pt x="68" y="32"/>
                    <a:pt x="68" y="32"/>
                    <a:pt x="68" y="32"/>
                  </a:cubicBezTo>
                  <a:cubicBezTo>
                    <a:pt x="68" y="20"/>
                    <a:pt x="68" y="20"/>
                    <a:pt x="68" y="20"/>
                  </a:cubicBezTo>
                  <a:cubicBezTo>
                    <a:pt x="89" y="22"/>
                    <a:pt x="106" y="39"/>
                    <a:pt x="108" y="60"/>
                  </a:cubicBezTo>
                  <a:cubicBezTo>
                    <a:pt x="96" y="60"/>
                    <a:pt x="96" y="60"/>
                    <a:pt x="96" y="60"/>
                  </a:cubicBezTo>
                  <a:cubicBezTo>
                    <a:pt x="96" y="68"/>
                    <a:pt x="96" y="68"/>
                    <a:pt x="96" y="68"/>
                  </a:cubicBezTo>
                  <a:cubicBezTo>
                    <a:pt x="108" y="68"/>
                    <a:pt x="108" y="68"/>
                    <a:pt x="108" y="68"/>
                  </a:cubicBezTo>
                  <a:cubicBezTo>
                    <a:pt x="106" y="89"/>
                    <a:pt x="89" y="106"/>
                    <a:pt x="68" y="108"/>
                  </a:cubicBezTo>
                </a:path>
              </a:pathLst>
            </a:custGeom>
            <a:solidFill>
              <a:schemeClr val="tx1"/>
            </a:solidFill>
            <a:ln w="0">
              <a:no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a:gradFill>
                  <a:gsLst>
                    <a:gs pos="0">
                      <a:srgbClr val="FFFFFF"/>
                    </a:gs>
                    <a:gs pos="100000">
                      <a:srgbClr val="FFFFFF"/>
                    </a:gs>
                  </a:gsLst>
                  <a:lin ang="5400000" scaled="0"/>
                </a:gradFill>
                <a:ea typeface="Segoe UI" pitchFamily="34" charset="0"/>
                <a:cs typeface="Segoe UI" pitchFamily="34" charset="0"/>
              </a:endParaRPr>
            </a:p>
          </p:txBody>
        </p:sp>
      </p:grpSp>
      <p:grpSp>
        <p:nvGrpSpPr>
          <p:cNvPr id="162" name="Group 161"/>
          <p:cNvGrpSpPr/>
          <p:nvPr/>
        </p:nvGrpSpPr>
        <p:grpSpPr>
          <a:xfrm>
            <a:off x="5742630" y="5081533"/>
            <a:ext cx="720212" cy="720212"/>
            <a:chOff x="5714906" y="5051774"/>
            <a:chExt cx="734654" cy="734654"/>
          </a:xfrm>
        </p:grpSpPr>
        <p:sp useBgFill="1">
          <p:nvSpPr>
            <p:cNvPr id="163" name="Oval 162"/>
            <p:cNvSpPr/>
            <p:nvPr/>
          </p:nvSpPr>
          <p:spPr bwMode="auto">
            <a:xfrm>
              <a:off x="5714906" y="505177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64" name="Group 163"/>
            <p:cNvGrpSpPr/>
            <p:nvPr/>
          </p:nvGrpSpPr>
          <p:grpSpPr>
            <a:xfrm>
              <a:off x="5931399" y="5268870"/>
              <a:ext cx="301668" cy="274182"/>
              <a:chOff x="4767760" y="5153958"/>
              <a:chExt cx="336011" cy="305396"/>
            </a:xfrm>
          </p:grpSpPr>
          <p:sp>
            <p:nvSpPr>
              <p:cNvPr id="165" name="Freeform 5"/>
              <p:cNvSpPr>
                <a:spLocks/>
              </p:cNvSpPr>
              <p:nvPr/>
            </p:nvSpPr>
            <p:spPr bwMode="auto">
              <a:xfrm flipH="1">
                <a:off x="4767760" y="5153958"/>
                <a:ext cx="336011" cy="292228"/>
              </a:xfrm>
              <a:custGeom>
                <a:avLst/>
                <a:gdLst>
                  <a:gd name="T0" fmla="*/ 162 w 325"/>
                  <a:gd name="T1" fmla="*/ 283 h 283"/>
                  <a:gd name="T2" fmla="*/ 27 w 325"/>
                  <a:gd name="T3" fmla="*/ 283 h 283"/>
                  <a:gd name="T4" fmla="*/ 8 w 325"/>
                  <a:gd name="T5" fmla="*/ 250 h 283"/>
                  <a:gd name="T6" fmla="*/ 76 w 325"/>
                  <a:gd name="T7" fmla="*/ 132 h 283"/>
                  <a:gd name="T8" fmla="*/ 144 w 325"/>
                  <a:gd name="T9" fmla="*/ 15 h 283"/>
                  <a:gd name="T10" fmla="*/ 181 w 325"/>
                  <a:gd name="T11" fmla="*/ 15 h 283"/>
                  <a:gd name="T12" fmla="*/ 249 w 325"/>
                  <a:gd name="T13" fmla="*/ 132 h 283"/>
                  <a:gd name="T14" fmla="*/ 317 w 325"/>
                  <a:gd name="T15" fmla="*/ 250 h 283"/>
                  <a:gd name="T16" fmla="*/ 298 w 325"/>
                  <a:gd name="T17" fmla="*/ 283 h 283"/>
                  <a:gd name="T18" fmla="*/ 162 w 325"/>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83">
                    <a:moveTo>
                      <a:pt x="162" y="283"/>
                    </a:moveTo>
                    <a:cubicBezTo>
                      <a:pt x="27" y="283"/>
                      <a:pt x="27" y="283"/>
                      <a:pt x="27" y="283"/>
                    </a:cubicBezTo>
                    <a:cubicBezTo>
                      <a:pt x="10" y="283"/>
                      <a:pt x="0" y="264"/>
                      <a:pt x="8" y="250"/>
                    </a:cubicBezTo>
                    <a:cubicBezTo>
                      <a:pt x="76" y="132"/>
                      <a:pt x="76" y="132"/>
                      <a:pt x="76" y="132"/>
                    </a:cubicBezTo>
                    <a:cubicBezTo>
                      <a:pt x="144" y="15"/>
                      <a:pt x="144" y="15"/>
                      <a:pt x="144" y="15"/>
                    </a:cubicBezTo>
                    <a:cubicBezTo>
                      <a:pt x="152" y="0"/>
                      <a:pt x="173" y="0"/>
                      <a:pt x="181" y="15"/>
                    </a:cubicBezTo>
                    <a:cubicBezTo>
                      <a:pt x="249" y="132"/>
                      <a:pt x="249" y="132"/>
                      <a:pt x="249" y="132"/>
                    </a:cubicBezTo>
                    <a:cubicBezTo>
                      <a:pt x="317" y="250"/>
                      <a:pt x="317" y="250"/>
                      <a:pt x="317" y="250"/>
                    </a:cubicBezTo>
                    <a:cubicBezTo>
                      <a:pt x="325" y="264"/>
                      <a:pt x="315" y="283"/>
                      <a:pt x="298" y="283"/>
                    </a:cubicBezTo>
                    <a:lnTo>
                      <a:pt x="162" y="283"/>
                    </a:lnTo>
                    <a:close/>
                  </a:path>
                </a:pathLst>
              </a:custGeom>
              <a:solidFill>
                <a:srgbClr val="F8F8F8"/>
              </a:solidFill>
              <a:ln w="19050">
                <a:solidFill>
                  <a:schemeClr val="tx1"/>
                </a:solidFill>
              </a:ln>
            </p:spPr>
            <p:txBody>
              <a:bodyPr vert="horz" wrap="square" lIns="89642" tIns="44821" rIns="89642" bIns="44821" numCol="1" anchor="t" anchorCtr="0" compatLnSpc="1">
                <a:prstTxWarp prst="textNoShape">
                  <a:avLst/>
                </a:prstTxWarp>
              </a:bodyPr>
              <a:lstStyle/>
              <a:p>
                <a:endParaRPr lang="en-US" sz="1372"/>
              </a:p>
            </p:txBody>
          </p:sp>
          <p:sp>
            <p:nvSpPr>
              <p:cNvPr id="166" name="TextBox 165"/>
              <p:cNvSpPr txBox="1"/>
              <p:nvPr/>
            </p:nvSpPr>
            <p:spPr>
              <a:xfrm flipH="1">
                <a:off x="4851239" y="5212527"/>
                <a:ext cx="167295" cy="246827"/>
              </a:xfrm>
              <a:prstGeom prst="rect">
                <a:avLst/>
              </a:prstGeom>
              <a:noFill/>
            </p:spPr>
            <p:txBody>
              <a:bodyPr wrap="square" lIns="0" tIns="0" rIns="0" bIns="0" rtlCol="0">
                <a:spAutoFit/>
              </a:bodyPr>
              <a:lstStyle/>
              <a:p>
                <a:pPr algn="ctr">
                  <a:lnSpc>
                    <a:spcPct val="90000"/>
                  </a:lnSpc>
                  <a:spcAft>
                    <a:spcPts val="588"/>
                  </a:spcAft>
                </a:pPr>
                <a:r>
                  <a:rPr lang="en-US" sz="1568" dirty="0">
                    <a:latin typeface="Segoe UI" panose="020B0502040204020203" pitchFamily="34" charset="0"/>
                    <a:cs typeface="Segoe UI" panose="020B0502040204020203" pitchFamily="34" charset="0"/>
                  </a:rPr>
                  <a:t>!</a:t>
                </a:r>
              </a:p>
            </p:txBody>
          </p:sp>
        </p:grpSp>
      </p:grpSp>
      <p:sp>
        <p:nvSpPr>
          <p:cNvPr id="167" name="TextBox 166"/>
          <p:cNvSpPr txBox="1"/>
          <p:nvPr/>
        </p:nvSpPr>
        <p:spPr>
          <a:xfrm>
            <a:off x="8338642" y="1610150"/>
            <a:ext cx="3509553" cy="847851"/>
          </a:xfrm>
          <a:prstGeom prst="rect">
            <a:avLst/>
          </a:prstGeom>
          <a:noFill/>
        </p:spPr>
        <p:txBody>
          <a:bodyPr wrap="square" rtlCol="0">
            <a:spAutoFit/>
          </a:bodyPr>
          <a:lstStyle/>
          <a:p>
            <a:pPr>
              <a:spcAft>
                <a:spcPts val="576"/>
              </a:spcAft>
            </a:pPr>
            <a:r>
              <a:rPr lang="en-US" sz="1961" kern="0" spc="116" dirty="0">
                <a:gradFill>
                  <a:gsLst>
                    <a:gs pos="71818">
                      <a:schemeClr val="tx2"/>
                    </a:gs>
                    <a:gs pos="41000">
                      <a:schemeClr val="tx2"/>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DETECT</a:t>
            </a:r>
          </a:p>
          <a:p>
            <a:pPr fontAlgn="base">
              <a:lnSpc>
                <a:spcPct val="90000"/>
              </a:lnSpc>
              <a:spcBef>
                <a:spcPct val="0"/>
              </a:spcBef>
              <a:spcAft>
                <a:spcPts val="588"/>
              </a:spcAft>
              <a:defRPr/>
            </a:pPr>
            <a:r>
              <a:rPr lang="en-US" sz="1372" kern="0" spc="96"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using targeted signals, behavioral monitoring, and machine learning</a:t>
            </a:r>
          </a:p>
        </p:txBody>
      </p:sp>
      <p:sp>
        <p:nvSpPr>
          <p:cNvPr id="168" name="TextBox 167"/>
          <p:cNvSpPr txBox="1"/>
          <p:nvPr/>
        </p:nvSpPr>
        <p:spPr>
          <a:xfrm>
            <a:off x="3866830" y="5408073"/>
            <a:ext cx="4471811" cy="672850"/>
          </a:xfrm>
          <a:prstGeom prst="rect">
            <a:avLst/>
          </a:prstGeom>
          <a:noFill/>
        </p:spPr>
        <p:txBody>
          <a:bodyPr wrap="square" rtlCol="0">
            <a:spAutoFit/>
          </a:bodyPr>
          <a:lstStyle/>
          <a:p>
            <a:pPr algn="ctr">
              <a:spcAft>
                <a:spcPts val="576"/>
              </a:spcAft>
            </a:pPr>
            <a:r>
              <a:rPr lang="en-US" sz="1961" kern="0" spc="116" dirty="0">
                <a:gradFill>
                  <a:gsLst>
                    <a:gs pos="71818">
                      <a:schemeClr val="tx2"/>
                    </a:gs>
                    <a:gs pos="41000">
                      <a:schemeClr val="tx2"/>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RESPOND</a:t>
            </a:r>
          </a:p>
          <a:p>
            <a:pPr algn="ctr" fontAlgn="base">
              <a:lnSpc>
                <a:spcPct val="90000"/>
              </a:lnSpc>
              <a:spcBef>
                <a:spcPct val="0"/>
              </a:spcBef>
              <a:spcAft>
                <a:spcPts val="588"/>
              </a:spcAft>
              <a:defRPr/>
            </a:pPr>
            <a:r>
              <a:rPr lang="en-US" sz="1372" kern="0" spc="96"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closing the gap between discovery and action</a:t>
            </a:r>
          </a:p>
        </p:txBody>
      </p:sp>
      <p:sp>
        <p:nvSpPr>
          <p:cNvPr id="169" name="TextBox 168"/>
          <p:cNvSpPr txBox="1"/>
          <p:nvPr/>
        </p:nvSpPr>
        <p:spPr>
          <a:xfrm>
            <a:off x="988597" y="1610150"/>
            <a:ext cx="2873723" cy="847851"/>
          </a:xfrm>
          <a:prstGeom prst="rect">
            <a:avLst/>
          </a:prstGeom>
          <a:noFill/>
        </p:spPr>
        <p:txBody>
          <a:bodyPr wrap="square" rtlCol="0">
            <a:spAutoFit/>
          </a:bodyPr>
          <a:lstStyle/>
          <a:p>
            <a:pPr algn="r">
              <a:spcAft>
                <a:spcPts val="576"/>
              </a:spcAft>
            </a:pPr>
            <a:r>
              <a:rPr lang="en-US" sz="1961" kern="0" spc="116" dirty="0">
                <a:gradFill>
                  <a:gsLst>
                    <a:gs pos="71818">
                      <a:schemeClr val="tx2"/>
                    </a:gs>
                    <a:gs pos="41000">
                      <a:schemeClr val="tx2"/>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PROTECT</a:t>
            </a:r>
            <a:endParaRPr lang="en-US" sz="1765" kern="0" spc="116" dirty="0">
              <a:gradFill>
                <a:gsLst>
                  <a:gs pos="71818">
                    <a:schemeClr val="tx2"/>
                  </a:gs>
                  <a:gs pos="41000">
                    <a:schemeClr val="tx2"/>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a:p>
            <a:pPr algn="r" fontAlgn="base">
              <a:lnSpc>
                <a:spcPct val="90000"/>
              </a:lnSpc>
              <a:spcBef>
                <a:spcPct val="0"/>
              </a:spcBef>
              <a:spcAft>
                <a:spcPts val="588"/>
              </a:spcAft>
              <a:defRPr/>
            </a:pPr>
            <a:r>
              <a:rPr lang="en-US" sz="1372" kern="0" spc="96"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across all endpoints, from sensors to the datacenter</a:t>
            </a:r>
          </a:p>
        </p:txBody>
      </p:sp>
    </p:spTree>
    <p:extLst>
      <p:ext uri="{BB962C8B-B14F-4D97-AF65-F5344CB8AC3E}">
        <p14:creationId xmlns:p14="http://schemas.microsoft.com/office/powerpoint/2010/main" val="7933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71"/>
                                        </p:tgtEl>
                                      </p:cBhvr>
                                    </p:animEffect>
                                    <p:set>
                                      <p:cBhvr>
                                        <p:cTn id="7" dur="1" fill="hold">
                                          <p:stCondLst>
                                            <p:cond delay="999"/>
                                          </p:stCondLst>
                                        </p:cTn>
                                        <p:tgtEl>
                                          <p:spTgt spid="4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70"/>
                                        </p:tgtEl>
                                      </p:cBhvr>
                                    </p:animEffect>
                                    <p:set>
                                      <p:cBhvr>
                                        <p:cTn id="10" dur="1" fill="hold">
                                          <p:stCondLst>
                                            <p:cond delay="999"/>
                                          </p:stCondLst>
                                        </p:cTn>
                                        <p:tgtEl>
                                          <p:spTgt spid="470"/>
                                        </p:tgtEl>
                                        <p:attrNameLst>
                                          <p:attrName>style.visibility</p:attrName>
                                        </p:attrNameLst>
                                      </p:cBhvr>
                                      <p:to>
                                        <p:strVal val="hidden"/>
                                      </p:to>
                                    </p:set>
                                  </p:childTnLst>
                                </p:cTn>
                              </p:par>
                              <p:par>
                                <p:cTn id="11" presetID="22" presetClass="exit" presetSubtype="2" fill="hold" nodeType="withEffect">
                                  <p:stCondLst>
                                    <p:cond delay="0"/>
                                  </p:stCondLst>
                                  <p:childTnLst>
                                    <p:animEffect transition="out" filter="wipe(right)">
                                      <p:cBhvr>
                                        <p:cTn id="12" dur="400"/>
                                        <p:tgtEl>
                                          <p:spTgt spid="347"/>
                                        </p:tgtEl>
                                      </p:cBhvr>
                                    </p:animEffect>
                                    <p:set>
                                      <p:cBhvr>
                                        <p:cTn id="13" dur="1" fill="hold">
                                          <p:stCondLst>
                                            <p:cond delay="399"/>
                                          </p:stCondLst>
                                        </p:cTn>
                                        <p:tgtEl>
                                          <p:spTgt spid="347"/>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400"/>
                                        <p:tgtEl>
                                          <p:spTgt spid="348"/>
                                        </p:tgtEl>
                                      </p:cBhvr>
                                    </p:animEffect>
                                    <p:set>
                                      <p:cBhvr>
                                        <p:cTn id="16" dur="1" fill="hold">
                                          <p:stCondLst>
                                            <p:cond delay="399"/>
                                          </p:stCondLst>
                                        </p:cTn>
                                        <p:tgtEl>
                                          <p:spTgt spid="348"/>
                                        </p:tgtEl>
                                        <p:attrNameLst>
                                          <p:attrName>style.visibility</p:attrName>
                                        </p:attrNameLst>
                                      </p:cBhvr>
                                      <p:to>
                                        <p:strVal val="hidden"/>
                                      </p:to>
                                    </p:set>
                                  </p:childTnLst>
                                </p:cTn>
                              </p:par>
                              <p:par>
                                <p:cTn id="17" presetID="22" presetClass="exit" presetSubtype="8" fill="hold" nodeType="withEffect">
                                  <p:stCondLst>
                                    <p:cond delay="0"/>
                                  </p:stCondLst>
                                  <p:childTnLst>
                                    <p:animEffect transition="out" filter="wipe(left)">
                                      <p:cBhvr>
                                        <p:cTn id="18" dur="400"/>
                                        <p:tgtEl>
                                          <p:spTgt spid="355"/>
                                        </p:tgtEl>
                                      </p:cBhvr>
                                    </p:animEffect>
                                    <p:set>
                                      <p:cBhvr>
                                        <p:cTn id="19" dur="1" fill="hold">
                                          <p:stCondLst>
                                            <p:cond delay="399"/>
                                          </p:stCondLst>
                                        </p:cTn>
                                        <p:tgtEl>
                                          <p:spTgt spid="355"/>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400"/>
                                        <p:tgtEl>
                                          <p:spTgt spid="349"/>
                                        </p:tgtEl>
                                      </p:cBhvr>
                                    </p:animEffect>
                                    <p:set>
                                      <p:cBhvr>
                                        <p:cTn id="22" dur="1" fill="hold">
                                          <p:stCondLst>
                                            <p:cond delay="399"/>
                                          </p:stCondLst>
                                        </p:cTn>
                                        <p:tgtEl>
                                          <p:spTgt spid="349"/>
                                        </p:tgtEl>
                                        <p:attrNameLst>
                                          <p:attrName>style.visibility</p:attrName>
                                        </p:attrNameLst>
                                      </p:cBhvr>
                                      <p:to>
                                        <p:strVal val="hidden"/>
                                      </p:to>
                                    </p:set>
                                  </p:childTnLst>
                                </p:cTn>
                              </p:par>
                              <p:par>
                                <p:cTn id="23" presetID="53" presetClass="exit" presetSubtype="32" fill="hold" nodeType="withEffect">
                                  <p:stCondLst>
                                    <p:cond delay="400"/>
                                  </p:stCondLst>
                                  <p:childTnLst>
                                    <p:anim calcmode="lin" valueType="num">
                                      <p:cBhvr>
                                        <p:cTn id="24" dur="400"/>
                                        <p:tgtEl>
                                          <p:spTgt spid="14"/>
                                        </p:tgtEl>
                                        <p:attrNameLst>
                                          <p:attrName>ppt_w</p:attrName>
                                        </p:attrNameLst>
                                      </p:cBhvr>
                                      <p:tavLst>
                                        <p:tav tm="0">
                                          <p:val>
                                            <p:strVal val="ppt_w"/>
                                          </p:val>
                                        </p:tav>
                                        <p:tav tm="100000">
                                          <p:val>
                                            <p:fltVal val="0"/>
                                          </p:val>
                                        </p:tav>
                                      </p:tavLst>
                                    </p:anim>
                                    <p:anim calcmode="lin" valueType="num">
                                      <p:cBhvr>
                                        <p:cTn id="25" dur="400"/>
                                        <p:tgtEl>
                                          <p:spTgt spid="14"/>
                                        </p:tgtEl>
                                        <p:attrNameLst>
                                          <p:attrName>ppt_h</p:attrName>
                                        </p:attrNameLst>
                                      </p:cBhvr>
                                      <p:tavLst>
                                        <p:tav tm="0">
                                          <p:val>
                                            <p:strVal val="ppt_h"/>
                                          </p:val>
                                        </p:tav>
                                        <p:tav tm="100000">
                                          <p:val>
                                            <p:fltVal val="0"/>
                                          </p:val>
                                        </p:tav>
                                      </p:tavLst>
                                    </p:anim>
                                    <p:animEffect transition="out" filter="fade">
                                      <p:cBhvr>
                                        <p:cTn id="26" dur="400"/>
                                        <p:tgtEl>
                                          <p:spTgt spid="14"/>
                                        </p:tgtEl>
                                      </p:cBhvr>
                                    </p:animEffect>
                                    <p:set>
                                      <p:cBhvr>
                                        <p:cTn id="27" dur="1" fill="hold">
                                          <p:stCondLst>
                                            <p:cond delay="399"/>
                                          </p:stCondLst>
                                        </p:cTn>
                                        <p:tgtEl>
                                          <p:spTgt spid="14"/>
                                        </p:tgtEl>
                                        <p:attrNameLst>
                                          <p:attrName>style.visibility</p:attrName>
                                        </p:attrNameLst>
                                      </p:cBhvr>
                                      <p:to>
                                        <p:strVal val="hidden"/>
                                      </p:to>
                                    </p:set>
                                  </p:childTnLst>
                                </p:cTn>
                              </p:par>
                              <p:par>
                                <p:cTn id="28" presetID="22" presetClass="exit" presetSubtype="2" fill="hold" nodeType="withEffect">
                                  <p:stCondLst>
                                    <p:cond delay="200"/>
                                  </p:stCondLst>
                                  <p:childTnLst>
                                    <p:animEffect transition="out" filter="wipe(right)">
                                      <p:cBhvr>
                                        <p:cTn id="29" dur="400"/>
                                        <p:tgtEl>
                                          <p:spTgt spid="378"/>
                                        </p:tgtEl>
                                      </p:cBhvr>
                                    </p:animEffect>
                                    <p:set>
                                      <p:cBhvr>
                                        <p:cTn id="30" dur="1" fill="hold">
                                          <p:stCondLst>
                                            <p:cond delay="399"/>
                                          </p:stCondLst>
                                        </p:cTn>
                                        <p:tgtEl>
                                          <p:spTgt spid="378"/>
                                        </p:tgtEl>
                                        <p:attrNameLst>
                                          <p:attrName>style.visibility</p:attrName>
                                        </p:attrNameLst>
                                      </p:cBhvr>
                                      <p:to>
                                        <p:strVal val="hidden"/>
                                      </p:to>
                                    </p:set>
                                  </p:childTnLst>
                                </p:cTn>
                              </p:par>
                              <p:par>
                                <p:cTn id="31" presetID="22" presetClass="exit" presetSubtype="8" fill="hold" nodeType="withEffect">
                                  <p:stCondLst>
                                    <p:cond delay="200"/>
                                  </p:stCondLst>
                                  <p:childTnLst>
                                    <p:animEffect transition="out" filter="wipe(left)">
                                      <p:cBhvr>
                                        <p:cTn id="32" dur="400"/>
                                        <p:tgtEl>
                                          <p:spTgt spid="367"/>
                                        </p:tgtEl>
                                      </p:cBhvr>
                                    </p:animEffect>
                                    <p:set>
                                      <p:cBhvr>
                                        <p:cTn id="33" dur="1" fill="hold">
                                          <p:stCondLst>
                                            <p:cond delay="399"/>
                                          </p:stCondLst>
                                        </p:cTn>
                                        <p:tgtEl>
                                          <p:spTgt spid="367"/>
                                        </p:tgtEl>
                                        <p:attrNameLst>
                                          <p:attrName>style.visibility</p:attrName>
                                        </p:attrNameLst>
                                      </p:cBhvr>
                                      <p:to>
                                        <p:strVal val="hidden"/>
                                      </p:to>
                                    </p:set>
                                  </p:childTnLst>
                                </p:cTn>
                              </p:par>
                              <p:par>
                                <p:cTn id="34" presetID="22" presetClass="exit" presetSubtype="8" fill="hold" nodeType="withEffect">
                                  <p:stCondLst>
                                    <p:cond delay="200"/>
                                  </p:stCondLst>
                                  <p:childTnLst>
                                    <p:animEffect transition="out" filter="wipe(left)">
                                      <p:cBhvr>
                                        <p:cTn id="35" dur="400"/>
                                        <p:tgtEl>
                                          <p:spTgt spid="365"/>
                                        </p:tgtEl>
                                      </p:cBhvr>
                                    </p:animEffect>
                                    <p:set>
                                      <p:cBhvr>
                                        <p:cTn id="36" dur="1" fill="hold">
                                          <p:stCondLst>
                                            <p:cond delay="399"/>
                                          </p:stCondLst>
                                        </p:cTn>
                                        <p:tgtEl>
                                          <p:spTgt spid="365"/>
                                        </p:tgtEl>
                                        <p:attrNameLst>
                                          <p:attrName>style.visibility</p:attrName>
                                        </p:attrNameLst>
                                      </p:cBhvr>
                                      <p:to>
                                        <p:strVal val="hidden"/>
                                      </p:to>
                                    </p:set>
                                  </p:childTnLst>
                                </p:cTn>
                              </p:par>
                              <p:par>
                                <p:cTn id="37" presetID="22" presetClass="exit" presetSubtype="1" fill="hold" nodeType="withEffect">
                                  <p:stCondLst>
                                    <p:cond delay="200"/>
                                  </p:stCondLst>
                                  <p:childTnLst>
                                    <p:animEffect transition="out" filter="wipe(up)">
                                      <p:cBhvr>
                                        <p:cTn id="38" dur="400"/>
                                        <p:tgtEl>
                                          <p:spTgt spid="370"/>
                                        </p:tgtEl>
                                      </p:cBhvr>
                                    </p:animEffect>
                                    <p:set>
                                      <p:cBhvr>
                                        <p:cTn id="39" dur="1" fill="hold">
                                          <p:stCondLst>
                                            <p:cond delay="399"/>
                                          </p:stCondLst>
                                        </p:cTn>
                                        <p:tgtEl>
                                          <p:spTgt spid="370"/>
                                        </p:tgtEl>
                                        <p:attrNameLst>
                                          <p:attrName>style.visibility</p:attrName>
                                        </p:attrNameLst>
                                      </p:cBhvr>
                                      <p:to>
                                        <p:strVal val="hidden"/>
                                      </p:to>
                                    </p:set>
                                  </p:childTnLst>
                                </p:cTn>
                              </p:par>
                              <p:par>
                                <p:cTn id="40" presetID="22" presetClass="exit" presetSubtype="1" fill="hold" nodeType="withEffect">
                                  <p:stCondLst>
                                    <p:cond delay="200"/>
                                  </p:stCondLst>
                                  <p:childTnLst>
                                    <p:animEffect transition="out" filter="wipe(up)">
                                      <p:cBhvr>
                                        <p:cTn id="41" dur="400"/>
                                        <p:tgtEl>
                                          <p:spTgt spid="368"/>
                                        </p:tgtEl>
                                      </p:cBhvr>
                                    </p:animEffect>
                                    <p:set>
                                      <p:cBhvr>
                                        <p:cTn id="42" dur="1" fill="hold">
                                          <p:stCondLst>
                                            <p:cond delay="399"/>
                                          </p:stCondLst>
                                        </p:cTn>
                                        <p:tgtEl>
                                          <p:spTgt spid="368"/>
                                        </p:tgtEl>
                                        <p:attrNameLst>
                                          <p:attrName>style.visibility</p:attrName>
                                        </p:attrNameLst>
                                      </p:cBhvr>
                                      <p:to>
                                        <p:strVal val="hidden"/>
                                      </p:to>
                                    </p:set>
                                  </p:childTnLst>
                                </p:cTn>
                              </p:par>
                              <p:par>
                                <p:cTn id="43" presetID="53" presetClass="exit" presetSubtype="32" fill="hold" grpId="0" nodeType="withEffect">
                                  <p:stCondLst>
                                    <p:cond delay="200"/>
                                  </p:stCondLst>
                                  <p:childTnLst>
                                    <p:anim calcmode="lin" valueType="num">
                                      <p:cBhvr>
                                        <p:cTn id="44" dur="400"/>
                                        <p:tgtEl>
                                          <p:spTgt spid="386"/>
                                        </p:tgtEl>
                                        <p:attrNameLst>
                                          <p:attrName>ppt_w</p:attrName>
                                        </p:attrNameLst>
                                      </p:cBhvr>
                                      <p:tavLst>
                                        <p:tav tm="0">
                                          <p:val>
                                            <p:strVal val="ppt_w"/>
                                          </p:val>
                                        </p:tav>
                                        <p:tav tm="100000">
                                          <p:val>
                                            <p:fltVal val="0"/>
                                          </p:val>
                                        </p:tav>
                                      </p:tavLst>
                                    </p:anim>
                                    <p:anim calcmode="lin" valueType="num">
                                      <p:cBhvr>
                                        <p:cTn id="45" dur="400"/>
                                        <p:tgtEl>
                                          <p:spTgt spid="386"/>
                                        </p:tgtEl>
                                        <p:attrNameLst>
                                          <p:attrName>ppt_h</p:attrName>
                                        </p:attrNameLst>
                                      </p:cBhvr>
                                      <p:tavLst>
                                        <p:tav tm="0">
                                          <p:val>
                                            <p:strVal val="ppt_h"/>
                                          </p:val>
                                        </p:tav>
                                        <p:tav tm="100000">
                                          <p:val>
                                            <p:fltVal val="0"/>
                                          </p:val>
                                        </p:tav>
                                      </p:tavLst>
                                    </p:anim>
                                    <p:animEffect transition="out" filter="fade">
                                      <p:cBhvr>
                                        <p:cTn id="46" dur="400"/>
                                        <p:tgtEl>
                                          <p:spTgt spid="386"/>
                                        </p:tgtEl>
                                      </p:cBhvr>
                                    </p:animEffect>
                                    <p:set>
                                      <p:cBhvr>
                                        <p:cTn id="47" dur="1" fill="hold">
                                          <p:stCondLst>
                                            <p:cond delay="399"/>
                                          </p:stCondLst>
                                        </p:cTn>
                                        <p:tgtEl>
                                          <p:spTgt spid="386"/>
                                        </p:tgtEl>
                                        <p:attrNameLst>
                                          <p:attrName>style.visibility</p:attrName>
                                        </p:attrNameLst>
                                      </p:cBhvr>
                                      <p:to>
                                        <p:strVal val="hidden"/>
                                      </p:to>
                                    </p:set>
                                  </p:childTnLst>
                                </p:cTn>
                              </p:par>
                              <p:par>
                                <p:cTn id="48" presetID="53" presetClass="exit" presetSubtype="32" fill="hold" nodeType="withEffect">
                                  <p:stCondLst>
                                    <p:cond delay="600"/>
                                  </p:stCondLst>
                                  <p:childTnLst>
                                    <p:anim calcmode="lin" valueType="num">
                                      <p:cBhvr>
                                        <p:cTn id="49" dur="400"/>
                                        <p:tgtEl>
                                          <p:spTgt spid="2"/>
                                        </p:tgtEl>
                                        <p:attrNameLst>
                                          <p:attrName>ppt_w</p:attrName>
                                        </p:attrNameLst>
                                      </p:cBhvr>
                                      <p:tavLst>
                                        <p:tav tm="0">
                                          <p:val>
                                            <p:strVal val="ppt_w"/>
                                          </p:val>
                                        </p:tav>
                                        <p:tav tm="100000">
                                          <p:val>
                                            <p:fltVal val="0"/>
                                          </p:val>
                                        </p:tav>
                                      </p:tavLst>
                                    </p:anim>
                                    <p:anim calcmode="lin" valueType="num">
                                      <p:cBhvr>
                                        <p:cTn id="50" dur="400"/>
                                        <p:tgtEl>
                                          <p:spTgt spid="2"/>
                                        </p:tgtEl>
                                        <p:attrNameLst>
                                          <p:attrName>ppt_h</p:attrName>
                                        </p:attrNameLst>
                                      </p:cBhvr>
                                      <p:tavLst>
                                        <p:tav tm="0">
                                          <p:val>
                                            <p:strVal val="ppt_h"/>
                                          </p:val>
                                        </p:tav>
                                        <p:tav tm="100000">
                                          <p:val>
                                            <p:fltVal val="0"/>
                                          </p:val>
                                        </p:tav>
                                      </p:tavLst>
                                    </p:anim>
                                    <p:animEffect transition="out" filter="fade">
                                      <p:cBhvr>
                                        <p:cTn id="51" dur="400"/>
                                        <p:tgtEl>
                                          <p:spTgt spid="2"/>
                                        </p:tgtEl>
                                      </p:cBhvr>
                                    </p:animEffect>
                                    <p:set>
                                      <p:cBhvr>
                                        <p:cTn id="52" dur="1" fill="hold">
                                          <p:stCondLst>
                                            <p:cond delay="399"/>
                                          </p:stCondLst>
                                        </p:cTn>
                                        <p:tgtEl>
                                          <p:spTgt spid="2"/>
                                        </p:tgtEl>
                                        <p:attrNameLst>
                                          <p:attrName>style.visibility</p:attrName>
                                        </p:attrNameLst>
                                      </p:cBhvr>
                                      <p:to>
                                        <p:strVal val="hidden"/>
                                      </p:to>
                                    </p:set>
                                  </p:childTnLst>
                                </p:cTn>
                              </p:par>
                              <p:par>
                                <p:cTn id="53" presetID="22" presetClass="exit" presetSubtype="8" fill="hold" nodeType="withEffect">
                                  <p:stCondLst>
                                    <p:cond delay="400"/>
                                  </p:stCondLst>
                                  <p:childTnLst>
                                    <p:animEffect transition="out" filter="wipe(left)">
                                      <p:cBhvr>
                                        <p:cTn id="54" dur="400"/>
                                        <p:tgtEl>
                                          <p:spTgt spid="366"/>
                                        </p:tgtEl>
                                      </p:cBhvr>
                                    </p:animEffect>
                                    <p:set>
                                      <p:cBhvr>
                                        <p:cTn id="55" dur="1" fill="hold">
                                          <p:stCondLst>
                                            <p:cond delay="399"/>
                                          </p:stCondLst>
                                        </p:cTn>
                                        <p:tgtEl>
                                          <p:spTgt spid="366"/>
                                        </p:tgtEl>
                                        <p:attrNameLst>
                                          <p:attrName>style.visibility</p:attrName>
                                        </p:attrNameLst>
                                      </p:cBhvr>
                                      <p:to>
                                        <p:strVal val="hidden"/>
                                      </p:to>
                                    </p:set>
                                  </p:childTnLst>
                                </p:cTn>
                              </p:par>
                              <p:par>
                                <p:cTn id="56" presetID="22" presetClass="exit" presetSubtype="4" fill="hold" nodeType="withEffect">
                                  <p:stCondLst>
                                    <p:cond delay="400"/>
                                  </p:stCondLst>
                                  <p:childTnLst>
                                    <p:animEffect transition="out" filter="wipe(down)">
                                      <p:cBhvr>
                                        <p:cTn id="57" dur="400"/>
                                        <p:tgtEl>
                                          <p:spTgt spid="360"/>
                                        </p:tgtEl>
                                      </p:cBhvr>
                                    </p:animEffect>
                                    <p:set>
                                      <p:cBhvr>
                                        <p:cTn id="58" dur="1" fill="hold">
                                          <p:stCondLst>
                                            <p:cond delay="399"/>
                                          </p:stCondLst>
                                        </p:cTn>
                                        <p:tgtEl>
                                          <p:spTgt spid="360"/>
                                        </p:tgtEl>
                                        <p:attrNameLst>
                                          <p:attrName>style.visibility</p:attrName>
                                        </p:attrNameLst>
                                      </p:cBhvr>
                                      <p:to>
                                        <p:strVal val="hidden"/>
                                      </p:to>
                                    </p:set>
                                  </p:childTnLst>
                                </p:cTn>
                              </p:par>
                              <p:par>
                                <p:cTn id="59" presetID="22" presetClass="exit" presetSubtype="4" fill="hold" nodeType="withEffect">
                                  <p:stCondLst>
                                    <p:cond delay="400"/>
                                  </p:stCondLst>
                                  <p:childTnLst>
                                    <p:animEffect transition="out" filter="wipe(down)">
                                      <p:cBhvr>
                                        <p:cTn id="60" dur="400"/>
                                        <p:tgtEl>
                                          <p:spTgt spid="359"/>
                                        </p:tgtEl>
                                      </p:cBhvr>
                                    </p:animEffect>
                                    <p:set>
                                      <p:cBhvr>
                                        <p:cTn id="61" dur="1" fill="hold">
                                          <p:stCondLst>
                                            <p:cond delay="399"/>
                                          </p:stCondLst>
                                        </p:cTn>
                                        <p:tgtEl>
                                          <p:spTgt spid="359"/>
                                        </p:tgtEl>
                                        <p:attrNameLst>
                                          <p:attrName>style.visibility</p:attrName>
                                        </p:attrNameLst>
                                      </p:cBhvr>
                                      <p:to>
                                        <p:strVal val="hidden"/>
                                      </p:to>
                                    </p:set>
                                  </p:childTnLst>
                                </p:cTn>
                              </p:par>
                              <p:par>
                                <p:cTn id="62" presetID="22" presetClass="exit" presetSubtype="2" fill="hold" nodeType="withEffect">
                                  <p:stCondLst>
                                    <p:cond delay="400"/>
                                  </p:stCondLst>
                                  <p:childTnLst>
                                    <p:animEffect transition="out" filter="wipe(right)">
                                      <p:cBhvr>
                                        <p:cTn id="63" dur="400"/>
                                        <p:tgtEl>
                                          <p:spTgt spid="358"/>
                                        </p:tgtEl>
                                      </p:cBhvr>
                                    </p:animEffect>
                                    <p:set>
                                      <p:cBhvr>
                                        <p:cTn id="64" dur="1" fill="hold">
                                          <p:stCondLst>
                                            <p:cond delay="399"/>
                                          </p:stCondLst>
                                        </p:cTn>
                                        <p:tgtEl>
                                          <p:spTgt spid="358"/>
                                        </p:tgtEl>
                                        <p:attrNameLst>
                                          <p:attrName>style.visibility</p:attrName>
                                        </p:attrNameLst>
                                      </p:cBhvr>
                                      <p:to>
                                        <p:strVal val="hidden"/>
                                      </p:to>
                                    </p:set>
                                  </p:childTnLst>
                                </p:cTn>
                              </p:par>
                              <p:par>
                                <p:cTn id="65" presetID="53" presetClass="exit" presetSubtype="32" fill="hold" nodeType="withEffect">
                                  <p:stCondLst>
                                    <p:cond delay="800"/>
                                  </p:stCondLst>
                                  <p:childTnLst>
                                    <p:anim calcmode="lin" valueType="num">
                                      <p:cBhvr>
                                        <p:cTn id="66" dur="400"/>
                                        <p:tgtEl>
                                          <p:spTgt spid="8"/>
                                        </p:tgtEl>
                                        <p:attrNameLst>
                                          <p:attrName>ppt_w</p:attrName>
                                        </p:attrNameLst>
                                      </p:cBhvr>
                                      <p:tavLst>
                                        <p:tav tm="0">
                                          <p:val>
                                            <p:strVal val="ppt_w"/>
                                          </p:val>
                                        </p:tav>
                                        <p:tav tm="100000">
                                          <p:val>
                                            <p:fltVal val="0"/>
                                          </p:val>
                                        </p:tav>
                                      </p:tavLst>
                                    </p:anim>
                                    <p:anim calcmode="lin" valueType="num">
                                      <p:cBhvr>
                                        <p:cTn id="67" dur="400"/>
                                        <p:tgtEl>
                                          <p:spTgt spid="8"/>
                                        </p:tgtEl>
                                        <p:attrNameLst>
                                          <p:attrName>ppt_h</p:attrName>
                                        </p:attrNameLst>
                                      </p:cBhvr>
                                      <p:tavLst>
                                        <p:tav tm="0">
                                          <p:val>
                                            <p:strVal val="ppt_h"/>
                                          </p:val>
                                        </p:tav>
                                        <p:tav tm="100000">
                                          <p:val>
                                            <p:fltVal val="0"/>
                                          </p:val>
                                        </p:tav>
                                      </p:tavLst>
                                    </p:anim>
                                    <p:animEffect transition="out" filter="fade">
                                      <p:cBhvr>
                                        <p:cTn id="68" dur="400"/>
                                        <p:tgtEl>
                                          <p:spTgt spid="8"/>
                                        </p:tgtEl>
                                      </p:cBhvr>
                                    </p:animEffect>
                                    <p:set>
                                      <p:cBhvr>
                                        <p:cTn id="69" dur="1" fill="hold">
                                          <p:stCondLst>
                                            <p:cond delay="399"/>
                                          </p:stCondLst>
                                        </p:cTn>
                                        <p:tgtEl>
                                          <p:spTgt spid="8"/>
                                        </p:tgtEl>
                                        <p:attrNameLst>
                                          <p:attrName>style.visibility</p:attrName>
                                        </p:attrNameLst>
                                      </p:cBhvr>
                                      <p:to>
                                        <p:strVal val="hidden"/>
                                      </p:to>
                                    </p:set>
                                  </p:childTnLst>
                                </p:cTn>
                              </p:par>
                              <p:par>
                                <p:cTn id="70" presetID="22" presetClass="exit" presetSubtype="4" fill="hold" nodeType="withEffect">
                                  <p:stCondLst>
                                    <p:cond delay="300"/>
                                  </p:stCondLst>
                                  <p:childTnLst>
                                    <p:animEffect transition="out" filter="wipe(down)">
                                      <p:cBhvr>
                                        <p:cTn id="71" dur="400"/>
                                        <p:tgtEl>
                                          <p:spTgt spid="357"/>
                                        </p:tgtEl>
                                      </p:cBhvr>
                                    </p:animEffect>
                                    <p:set>
                                      <p:cBhvr>
                                        <p:cTn id="72" dur="1" fill="hold">
                                          <p:stCondLst>
                                            <p:cond delay="399"/>
                                          </p:stCondLst>
                                        </p:cTn>
                                        <p:tgtEl>
                                          <p:spTgt spid="357"/>
                                        </p:tgtEl>
                                        <p:attrNameLst>
                                          <p:attrName>style.visibility</p:attrName>
                                        </p:attrNameLst>
                                      </p:cBhvr>
                                      <p:to>
                                        <p:strVal val="hidden"/>
                                      </p:to>
                                    </p:set>
                                  </p:childTnLst>
                                </p:cTn>
                              </p:par>
                              <p:par>
                                <p:cTn id="73" presetID="22" presetClass="exit" presetSubtype="4" fill="hold" nodeType="withEffect">
                                  <p:stCondLst>
                                    <p:cond delay="300"/>
                                  </p:stCondLst>
                                  <p:childTnLst>
                                    <p:animEffect transition="out" filter="wipe(down)">
                                      <p:cBhvr>
                                        <p:cTn id="74" dur="400"/>
                                        <p:tgtEl>
                                          <p:spTgt spid="379"/>
                                        </p:tgtEl>
                                      </p:cBhvr>
                                    </p:animEffect>
                                    <p:set>
                                      <p:cBhvr>
                                        <p:cTn id="75" dur="1" fill="hold">
                                          <p:stCondLst>
                                            <p:cond delay="399"/>
                                          </p:stCondLst>
                                        </p:cTn>
                                        <p:tgtEl>
                                          <p:spTgt spid="379"/>
                                        </p:tgtEl>
                                        <p:attrNameLst>
                                          <p:attrName>style.visibility</p:attrName>
                                        </p:attrNameLst>
                                      </p:cBhvr>
                                      <p:to>
                                        <p:strVal val="hidden"/>
                                      </p:to>
                                    </p:set>
                                  </p:childTnLst>
                                </p:cTn>
                              </p:par>
                              <p:par>
                                <p:cTn id="76" presetID="22" presetClass="exit" presetSubtype="8" fill="hold" nodeType="withEffect">
                                  <p:stCondLst>
                                    <p:cond delay="300"/>
                                  </p:stCondLst>
                                  <p:childTnLst>
                                    <p:animEffect transition="out" filter="wipe(left)">
                                      <p:cBhvr>
                                        <p:cTn id="77" dur="400"/>
                                        <p:tgtEl>
                                          <p:spTgt spid="377"/>
                                        </p:tgtEl>
                                      </p:cBhvr>
                                    </p:animEffect>
                                    <p:set>
                                      <p:cBhvr>
                                        <p:cTn id="78" dur="1" fill="hold">
                                          <p:stCondLst>
                                            <p:cond delay="399"/>
                                          </p:stCondLst>
                                        </p:cTn>
                                        <p:tgtEl>
                                          <p:spTgt spid="377"/>
                                        </p:tgtEl>
                                        <p:attrNameLst>
                                          <p:attrName>style.visibility</p:attrName>
                                        </p:attrNameLst>
                                      </p:cBhvr>
                                      <p:to>
                                        <p:strVal val="hidden"/>
                                      </p:to>
                                    </p:set>
                                  </p:childTnLst>
                                </p:cTn>
                              </p:par>
                              <p:par>
                                <p:cTn id="79" presetID="22" presetClass="exit" presetSubtype="1" fill="hold" nodeType="withEffect">
                                  <p:stCondLst>
                                    <p:cond delay="300"/>
                                  </p:stCondLst>
                                  <p:childTnLst>
                                    <p:animEffect transition="out" filter="wipe(up)">
                                      <p:cBhvr>
                                        <p:cTn id="80" dur="400"/>
                                        <p:tgtEl>
                                          <p:spTgt spid="376"/>
                                        </p:tgtEl>
                                      </p:cBhvr>
                                    </p:animEffect>
                                    <p:set>
                                      <p:cBhvr>
                                        <p:cTn id="81" dur="1" fill="hold">
                                          <p:stCondLst>
                                            <p:cond delay="399"/>
                                          </p:stCondLst>
                                        </p:cTn>
                                        <p:tgtEl>
                                          <p:spTgt spid="376"/>
                                        </p:tgtEl>
                                        <p:attrNameLst>
                                          <p:attrName>style.visibility</p:attrName>
                                        </p:attrNameLst>
                                      </p:cBhvr>
                                      <p:to>
                                        <p:strVal val="hidden"/>
                                      </p:to>
                                    </p:set>
                                  </p:childTnLst>
                                </p:cTn>
                              </p:par>
                              <p:par>
                                <p:cTn id="82" presetID="22" presetClass="exit" presetSubtype="4" fill="hold" nodeType="withEffect">
                                  <p:stCondLst>
                                    <p:cond delay="300"/>
                                  </p:stCondLst>
                                  <p:childTnLst>
                                    <p:animEffect transition="out" filter="wipe(down)">
                                      <p:cBhvr>
                                        <p:cTn id="83" dur="400"/>
                                        <p:tgtEl>
                                          <p:spTgt spid="354"/>
                                        </p:tgtEl>
                                      </p:cBhvr>
                                    </p:animEffect>
                                    <p:set>
                                      <p:cBhvr>
                                        <p:cTn id="84" dur="1" fill="hold">
                                          <p:stCondLst>
                                            <p:cond delay="399"/>
                                          </p:stCondLst>
                                        </p:cTn>
                                        <p:tgtEl>
                                          <p:spTgt spid="354"/>
                                        </p:tgtEl>
                                        <p:attrNameLst>
                                          <p:attrName>style.visibility</p:attrName>
                                        </p:attrNameLst>
                                      </p:cBhvr>
                                      <p:to>
                                        <p:strVal val="hidden"/>
                                      </p:to>
                                    </p:set>
                                  </p:childTnLst>
                                </p:cTn>
                              </p:par>
                              <p:par>
                                <p:cTn id="85" presetID="53" presetClass="exit" presetSubtype="32" fill="hold" grpId="0" nodeType="withEffect">
                                  <p:stCondLst>
                                    <p:cond delay="300"/>
                                  </p:stCondLst>
                                  <p:childTnLst>
                                    <p:anim calcmode="lin" valueType="num">
                                      <p:cBhvr>
                                        <p:cTn id="86" dur="400"/>
                                        <p:tgtEl>
                                          <p:spTgt spid="391"/>
                                        </p:tgtEl>
                                        <p:attrNameLst>
                                          <p:attrName>ppt_w</p:attrName>
                                        </p:attrNameLst>
                                      </p:cBhvr>
                                      <p:tavLst>
                                        <p:tav tm="0">
                                          <p:val>
                                            <p:strVal val="ppt_w"/>
                                          </p:val>
                                        </p:tav>
                                        <p:tav tm="100000">
                                          <p:val>
                                            <p:fltVal val="0"/>
                                          </p:val>
                                        </p:tav>
                                      </p:tavLst>
                                    </p:anim>
                                    <p:anim calcmode="lin" valueType="num">
                                      <p:cBhvr>
                                        <p:cTn id="87" dur="400"/>
                                        <p:tgtEl>
                                          <p:spTgt spid="391"/>
                                        </p:tgtEl>
                                        <p:attrNameLst>
                                          <p:attrName>ppt_h</p:attrName>
                                        </p:attrNameLst>
                                      </p:cBhvr>
                                      <p:tavLst>
                                        <p:tav tm="0">
                                          <p:val>
                                            <p:strVal val="ppt_h"/>
                                          </p:val>
                                        </p:tav>
                                        <p:tav tm="100000">
                                          <p:val>
                                            <p:fltVal val="0"/>
                                          </p:val>
                                        </p:tav>
                                      </p:tavLst>
                                    </p:anim>
                                    <p:animEffect transition="out" filter="fade">
                                      <p:cBhvr>
                                        <p:cTn id="88" dur="400"/>
                                        <p:tgtEl>
                                          <p:spTgt spid="391"/>
                                        </p:tgtEl>
                                      </p:cBhvr>
                                    </p:animEffect>
                                    <p:set>
                                      <p:cBhvr>
                                        <p:cTn id="89" dur="1" fill="hold">
                                          <p:stCondLst>
                                            <p:cond delay="399"/>
                                          </p:stCondLst>
                                        </p:cTn>
                                        <p:tgtEl>
                                          <p:spTgt spid="391"/>
                                        </p:tgtEl>
                                        <p:attrNameLst>
                                          <p:attrName>style.visibility</p:attrName>
                                        </p:attrNameLst>
                                      </p:cBhvr>
                                      <p:to>
                                        <p:strVal val="hidden"/>
                                      </p:to>
                                    </p:set>
                                  </p:childTnLst>
                                </p:cTn>
                              </p:par>
                              <p:par>
                                <p:cTn id="90" presetID="53" presetClass="exit" presetSubtype="32" fill="hold" grpId="0" nodeType="withEffect">
                                  <p:stCondLst>
                                    <p:cond delay="300"/>
                                  </p:stCondLst>
                                  <p:childTnLst>
                                    <p:anim calcmode="lin" valueType="num">
                                      <p:cBhvr>
                                        <p:cTn id="91" dur="400"/>
                                        <p:tgtEl>
                                          <p:spTgt spid="389"/>
                                        </p:tgtEl>
                                        <p:attrNameLst>
                                          <p:attrName>ppt_w</p:attrName>
                                        </p:attrNameLst>
                                      </p:cBhvr>
                                      <p:tavLst>
                                        <p:tav tm="0">
                                          <p:val>
                                            <p:strVal val="ppt_w"/>
                                          </p:val>
                                        </p:tav>
                                        <p:tav tm="100000">
                                          <p:val>
                                            <p:fltVal val="0"/>
                                          </p:val>
                                        </p:tav>
                                      </p:tavLst>
                                    </p:anim>
                                    <p:anim calcmode="lin" valueType="num">
                                      <p:cBhvr>
                                        <p:cTn id="92" dur="400"/>
                                        <p:tgtEl>
                                          <p:spTgt spid="389"/>
                                        </p:tgtEl>
                                        <p:attrNameLst>
                                          <p:attrName>ppt_h</p:attrName>
                                        </p:attrNameLst>
                                      </p:cBhvr>
                                      <p:tavLst>
                                        <p:tav tm="0">
                                          <p:val>
                                            <p:strVal val="ppt_h"/>
                                          </p:val>
                                        </p:tav>
                                        <p:tav tm="100000">
                                          <p:val>
                                            <p:fltVal val="0"/>
                                          </p:val>
                                        </p:tav>
                                      </p:tavLst>
                                    </p:anim>
                                    <p:animEffect transition="out" filter="fade">
                                      <p:cBhvr>
                                        <p:cTn id="93" dur="400"/>
                                        <p:tgtEl>
                                          <p:spTgt spid="389"/>
                                        </p:tgtEl>
                                      </p:cBhvr>
                                    </p:animEffect>
                                    <p:set>
                                      <p:cBhvr>
                                        <p:cTn id="94" dur="1" fill="hold">
                                          <p:stCondLst>
                                            <p:cond delay="399"/>
                                          </p:stCondLst>
                                        </p:cTn>
                                        <p:tgtEl>
                                          <p:spTgt spid="389"/>
                                        </p:tgtEl>
                                        <p:attrNameLst>
                                          <p:attrName>style.visibility</p:attrName>
                                        </p:attrNameLst>
                                      </p:cBhvr>
                                      <p:to>
                                        <p:strVal val="hidden"/>
                                      </p:to>
                                    </p:set>
                                  </p:childTnLst>
                                </p:cTn>
                              </p:par>
                              <p:par>
                                <p:cTn id="95" presetID="53" presetClass="exit" presetSubtype="32" fill="hold" grpId="0" nodeType="withEffect">
                                  <p:stCondLst>
                                    <p:cond delay="300"/>
                                  </p:stCondLst>
                                  <p:childTnLst>
                                    <p:anim calcmode="lin" valueType="num">
                                      <p:cBhvr>
                                        <p:cTn id="96" dur="400"/>
                                        <p:tgtEl>
                                          <p:spTgt spid="388"/>
                                        </p:tgtEl>
                                        <p:attrNameLst>
                                          <p:attrName>ppt_w</p:attrName>
                                        </p:attrNameLst>
                                      </p:cBhvr>
                                      <p:tavLst>
                                        <p:tav tm="0">
                                          <p:val>
                                            <p:strVal val="ppt_w"/>
                                          </p:val>
                                        </p:tav>
                                        <p:tav tm="100000">
                                          <p:val>
                                            <p:fltVal val="0"/>
                                          </p:val>
                                        </p:tav>
                                      </p:tavLst>
                                    </p:anim>
                                    <p:anim calcmode="lin" valueType="num">
                                      <p:cBhvr>
                                        <p:cTn id="97" dur="400"/>
                                        <p:tgtEl>
                                          <p:spTgt spid="388"/>
                                        </p:tgtEl>
                                        <p:attrNameLst>
                                          <p:attrName>ppt_h</p:attrName>
                                        </p:attrNameLst>
                                      </p:cBhvr>
                                      <p:tavLst>
                                        <p:tav tm="0">
                                          <p:val>
                                            <p:strVal val="ppt_h"/>
                                          </p:val>
                                        </p:tav>
                                        <p:tav tm="100000">
                                          <p:val>
                                            <p:fltVal val="0"/>
                                          </p:val>
                                        </p:tav>
                                      </p:tavLst>
                                    </p:anim>
                                    <p:animEffect transition="out" filter="fade">
                                      <p:cBhvr>
                                        <p:cTn id="98" dur="400"/>
                                        <p:tgtEl>
                                          <p:spTgt spid="388"/>
                                        </p:tgtEl>
                                      </p:cBhvr>
                                    </p:animEffect>
                                    <p:set>
                                      <p:cBhvr>
                                        <p:cTn id="99" dur="1" fill="hold">
                                          <p:stCondLst>
                                            <p:cond delay="399"/>
                                          </p:stCondLst>
                                        </p:cTn>
                                        <p:tgtEl>
                                          <p:spTgt spid="388"/>
                                        </p:tgtEl>
                                        <p:attrNameLst>
                                          <p:attrName>style.visibility</p:attrName>
                                        </p:attrNameLst>
                                      </p:cBhvr>
                                      <p:to>
                                        <p:strVal val="hidden"/>
                                      </p:to>
                                    </p:set>
                                  </p:childTnLst>
                                </p:cTn>
                              </p:par>
                              <p:par>
                                <p:cTn id="100" presetID="22" presetClass="exit" presetSubtype="8" fill="hold" nodeType="withEffect">
                                  <p:stCondLst>
                                    <p:cond delay="300"/>
                                  </p:stCondLst>
                                  <p:childTnLst>
                                    <p:animEffect transition="out" filter="wipe(left)">
                                      <p:cBhvr>
                                        <p:cTn id="101" dur="400"/>
                                        <p:tgtEl>
                                          <p:spTgt spid="353"/>
                                        </p:tgtEl>
                                      </p:cBhvr>
                                    </p:animEffect>
                                    <p:set>
                                      <p:cBhvr>
                                        <p:cTn id="102" dur="1" fill="hold">
                                          <p:stCondLst>
                                            <p:cond delay="399"/>
                                          </p:stCondLst>
                                        </p:cTn>
                                        <p:tgtEl>
                                          <p:spTgt spid="353"/>
                                        </p:tgtEl>
                                        <p:attrNameLst>
                                          <p:attrName>style.visibility</p:attrName>
                                        </p:attrNameLst>
                                      </p:cBhvr>
                                      <p:to>
                                        <p:strVal val="hidden"/>
                                      </p:to>
                                    </p:set>
                                  </p:childTnLst>
                                </p:cTn>
                              </p:par>
                              <p:par>
                                <p:cTn id="103" presetID="53" presetClass="exit" presetSubtype="32" fill="hold" nodeType="withEffect">
                                  <p:stCondLst>
                                    <p:cond delay="700"/>
                                  </p:stCondLst>
                                  <p:childTnLst>
                                    <p:anim calcmode="lin" valueType="num">
                                      <p:cBhvr>
                                        <p:cTn id="104" dur="400"/>
                                        <p:tgtEl>
                                          <p:spTgt spid="10"/>
                                        </p:tgtEl>
                                        <p:attrNameLst>
                                          <p:attrName>ppt_w</p:attrName>
                                        </p:attrNameLst>
                                      </p:cBhvr>
                                      <p:tavLst>
                                        <p:tav tm="0">
                                          <p:val>
                                            <p:strVal val="ppt_w"/>
                                          </p:val>
                                        </p:tav>
                                        <p:tav tm="100000">
                                          <p:val>
                                            <p:fltVal val="0"/>
                                          </p:val>
                                        </p:tav>
                                      </p:tavLst>
                                    </p:anim>
                                    <p:anim calcmode="lin" valueType="num">
                                      <p:cBhvr>
                                        <p:cTn id="105" dur="400"/>
                                        <p:tgtEl>
                                          <p:spTgt spid="10"/>
                                        </p:tgtEl>
                                        <p:attrNameLst>
                                          <p:attrName>ppt_h</p:attrName>
                                        </p:attrNameLst>
                                      </p:cBhvr>
                                      <p:tavLst>
                                        <p:tav tm="0">
                                          <p:val>
                                            <p:strVal val="ppt_h"/>
                                          </p:val>
                                        </p:tav>
                                        <p:tav tm="100000">
                                          <p:val>
                                            <p:fltVal val="0"/>
                                          </p:val>
                                        </p:tav>
                                      </p:tavLst>
                                    </p:anim>
                                    <p:animEffect transition="out" filter="fade">
                                      <p:cBhvr>
                                        <p:cTn id="106" dur="400"/>
                                        <p:tgtEl>
                                          <p:spTgt spid="10"/>
                                        </p:tgtEl>
                                      </p:cBhvr>
                                    </p:animEffect>
                                    <p:set>
                                      <p:cBhvr>
                                        <p:cTn id="107" dur="1" fill="hold">
                                          <p:stCondLst>
                                            <p:cond delay="399"/>
                                          </p:stCondLst>
                                        </p:cTn>
                                        <p:tgtEl>
                                          <p:spTgt spid="10"/>
                                        </p:tgtEl>
                                        <p:attrNameLst>
                                          <p:attrName>style.visibility</p:attrName>
                                        </p:attrNameLst>
                                      </p:cBhvr>
                                      <p:to>
                                        <p:strVal val="hidden"/>
                                      </p:to>
                                    </p:set>
                                  </p:childTnLst>
                                </p:cTn>
                              </p:par>
                              <p:par>
                                <p:cTn id="108" presetID="53" presetClass="exit" presetSubtype="32" fill="hold" nodeType="withEffect">
                                  <p:stCondLst>
                                    <p:cond delay="700"/>
                                  </p:stCondLst>
                                  <p:childTnLst>
                                    <p:anim calcmode="lin" valueType="num">
                                      <p:cBhvr>
                                        <p:cTn id="109" dur="400"/>
                                        <p:tgtEl>
                                          <p:spTgt spid="11"/>
                                        </p:tgtEl>
                                        <p:attrNameLst>
                                          <p:attrName>ppt_w</p:attrName>
                                        </p:attrNameLst>
                                      </p:cBhvr>
                                      <p:tavLst>
                                        <p:tav tm="0">
                                          <p:val>
                                            <p:strVal val="ppt_w"/>
                                          </p:val>
                                        </p:tav>
                                        <p:tav tm="100000">
                                          <p:val>
                                            <p:fltVal val="0"/>
                                          </p:val>
                                        </p:tav>
                                      </p:tavLst>
                                    </p:anim>
                                    <p:anim calcmode="lin" valueType="num">
                                      <p:cBhvr>
                                        <p:cTn id="110" dur="400"/>
                                        <p:tgtEl>
                                          <p:spTgt spid="11"/>
                                        </p:tgtEl>
                                        <p:attrNameLst>
                                          <p:attrName>ppt_h</p:attrName>
                                        </p:attrNameLst>
                                      </p:cBhvr>
                                      <p:tavLst>
                                        <p:tav tm="0">
                                          <p:val>
                                            <p:strVal val="ppt_h"/>
                                          </p:val>
                                        </p:tav>
                                        <p:tav tm="100000">
                                          <p:val>
                                            <p:fltVal val="0"/>
                                          </p:val>
                                        </p:tav>
                                      </p:tavLst>
                                    </p:anim>
                                    <p:animEffect transition="out" filter="fade">
                                      <p:cBhvr>
                                        <p:cTn id="111" dur="400"/>
                                        <p:tgtEl>
                                          <p:spTgt spid="11"/>
                                        </p:tgtEl>
                                      </p:cBhvr>
                                    </p:animEffect>
                                    <p:set>
                                      <p:cBhvr>
                                        <p:cTn id="112" dur="1" fill="hold">
                                          <p:stCondLst>
                                            <p:cond delay="399"/>
                                          </p:stCondLst>
                                        </p:cTn>
                                        <p:tgtEl>
                                          <p:spTgt spid="11"/>
                                        </p:tgtEl>
                                        <p:attrNameLst>
                                          <p:attrName>style.visibility</p:attrName>
                                        </p:attrNameLst>
                                      </p:cBhvr>
                                      <p:to>
                                        <p:strVal val="hidden"/>
                                      </p:to>
                                    </p:set>
                                  </p:childTnLst>
                                </p:cTn>
                              </p:par>
                              <p:par>
                                <p:cTn id="113" presetID="22" presetClass="exit" presetSubtype="8" fill="hold" nodeType="withEffect">
                                  <p:stCondLst>
                                    <p:cond delay="600"/>
                                  </p:stCondLst>
                                  <p:childTnLst>
                                    <p:animEffect transition="out" filter="wipe(left)">
                                      <p:cBhvr>
                                        <p:cTn id="114" dur="400"/>
                                        <p:tgtEl>
                                          <p:spTgt spid="361"/>
                                        </p:tgtEl>
                                      </p:cBhvr>
                                    </p:animEffect>
                                    <p:set>
                                      <p:cBhvr>
                                        <p:cTn id="115" dur="1" fill="hold">
                                          <p:stCondLst>
                                            <p:cond delay="399"/>
                                          </p:stCondLst>
                                        </p:cTn>
                                        <p:tgtEl>
                                          <p:spTgt spid="361"/>
                                        </p:tgtEl>
                                        <p:attrNameLst>
                                          <p:attrName>style.visibility</p:attrName>
                                        </p:attrNameLst>
                                      </p:cBhvr>
                                      <p:to>
                                        <p:strVal val="hidden"/>
                                      </p:to>
                                    </p:set>
                                  </p:childTnLst>
                                </p:cTn>
                              </p:par>
                              <p:par>
                                <p:cTn id="116" presetID="22" presetClass="exit" presetSubtype="8" fill="hold" nodeType="withEffect">
                                  <p:stCondLst>
                                    <p:cond delay="600"/>
                                  </p:stCondLst>
                                  <p:childTnLst>
                                    <p:animEffect transition="out" filter="wipe(left)">
                                      <p:cBhvr>
                                        <p:cTn id="117" dur="400"/>
                                        <p:tgtEl>
                                          <p:spTgt spid="123"/>
                                        </p:tgtEl>
                                      </p:cBhvr>
                                    </p:animEffect>
                                    <p:set>
                                      <p:cBhvr>
                                        <p:cTn id="118" dur="1" fill="hold">
                                          <p:stCondLst>
                                            <p:cond delay="399"/>
                                          </p:stCondLst>
                                        </p:cTn>
                                        <p:tgtEl>
                                          <p:spTgt spid="123"/>
                                        </p:tgtEl>
                                        <p:attrNameLst>
                                          <p:attrName>style.visibility</p:attrName>
                                        </p:attrNameLst>
                                      </p:cBhvr>
                                      <p:to>
                                        <p:strVal val="hidden"/>
                                      </p:to>
                                    </p:set>
                                  </p:childTnLst>
                                </p:cTn>
                              </p:par>
                              <p:par>
                                <p:cTn id="119" presetID="22" presetClass="exit" presetSubtype="1" fill="hold" nodeType="withEffect">
                                  <p:stCondLst>
                                    <p:cond delay="600"/>
                                  </p:stCondLst>
                                  <p:childTnLst>
                                    <p:animEffect transition="out" filter="wipe(up)">
                                      <p:cBhvr>
                                        <p:cTn id="120" dur="400"/>
                                        <p:tgtEl>
                                          <p:spTgt spid="352"/>
                                        </p:tgtEl>
                                      </p:cBhvr>
                                    </p:animEffect>
                                    <p:set>
                                      <p:cBhvr>
                                        <p:cTn id="121" dur="1" fill="hold">
                                          <p:stCondLst>
                                            <p:cond delay="399"/>
                                          </p:stCondLst>
                                        </p:cTn>
                                        <p:tgtEl>
                                          <p:spTgt spid="352"/>
                                        </p:tgtEl>
                                        <p:attrNameLst>
                                          <p:attrName>style.visibility</p:attrName>
                                        </p:attrNameLst>
                                      </p:cBhvr>
                                      <p:to>
                                        <p:strVal val="hidden"/>
                                      </p:to>
                                    </p:set>
                                  </p:childTnLst>
                                </p:cTn>
                              </p:par>
                              <p:par>
                                <p:cTn id="122" presetID="22" presetClass="exit" presetSubtype="2" fill="hold" nodeType="withEffect">
                                  <p:stCondLst>
                                    <p:cond delay="600"/>
                                  </p:stCondLst>
                                  <p:childTnLst>
                                    <p:animEffect transition="out" filter="wipe(right)">
                                      <p:cBhvr>
                                        <p:cTn id="123" dur="400"/>
                                        <p:tgtEl>
                                          <p:spTgt spid="371"/>
                                        </p:tgtEl>
                                      </p:cBhvr>
                                    </p:animEffect>
                                    <p:set>
                                      <p:cBhvr>
                                        <p:cTn id="124" dur="1" fill="hold">
                                          <p:stCondLst>
                                            <p:cond delay="399"/>
                                          </p:stCondLst>
                                        </p:cTn>
                                        <p:tgtEl>
                                          <p:spTgt spid="371"/>
                                        </p:tgtEl>
                                        <p:attrNameLst>
                                          <p:attrName>style.visibility</p:attrName>
                                        </p:attrNameLst>
                                      </p:cBhvr>
                                      <p:to>
                                        <p:strVal val="hidden"/>
                                      </p:to>
                                    </p:set>
                                  </p:childTnLst>
                                </p:cTn>
                              </p:par>
                              <p:par>
                                <p:cTn id="125" presetID="53" presetClass="exit" presetSubtype="32" fill="hold" grpId="0" nodeType="withEffect">
                                  <p:stCondLst>
                                    <p:cond delay="600"/>
                                  </p:stCondLst>
                                  <p:childTnLst>
                                    <p:anim calcmode="lin" valueType="num">
                                      <p:cBhvr>
                                        <p:cTn id="126" dur="400"/>
                                        <p:tgtEl>
                                          <p:spTgt spid="127"/>
                                        </p:tgtEl>
                                        <p:attrNameLst>
                                          <p:attrName>ppt_w</p:attrName>
                                        </p:attrNameLst>
                                      </p:cBhvr>
                                      <p:tavLst>
                                        <p:tav tm="0">
                                          <p:val>
                                            <p:strVal val="ppt_w"/>
                                          </p:val>
                                        </p:tav>
                                        <p:tav tm="100000">
                                          <p:val>
                                            <p:fltVal val="0"/>
                                          </p:val>
                                        </p:tav>
                                      </p:tavLst>
                                    </p:anim>
                                    <p:anim calcmode="lin" valueType="num">
                                      <p:cBhvr>
                                        <p:cTn id="127" dur="400"/>
                                        <p:tgtEl>
                                          <p:spTgt spid="127"/>
                                        </p:tgtEl>
                                        <p:attrNameLst>
                                          <p:attrName>ppt_h</p:attrName>
                                        </p:attrNameLst>
                                      </p:cBhvr>
                                      <p:tavLst>
                                        <p:tav tm="0">
                                          <p:val>
                                            <p:strVal val="ppt_h"/>
                                          </p:val>
                                        </p:tav>
                                        <p:tav tm="100000">
                                          <p:val>
                                            <p:fltVal val="0"/>
                                          </p:val>
                                        </p:tav>
                                      </p:tavLst>
                                    </p:anim>
                                    <p:animEffect transition="out" filter="fade">
                                      <p:cBhvr>
                                        <p:cTn id="128" dur="400"/>
                                        <p:tgtEl>
                                          <p:spTgt spid="127"/>
                                        </p:tgtEl>
                                      </p:cBhvr>
                                    </p:animEffect>
                                    <p:set>
                                      <p:cBhvr>
                                        <p:cTn id="129" dur="1" fill="hold">
                                          <p:stCondLst>
                                            <p:cond delay="399"/>
                                          </p:stCondLst>
                                        </p:cTn>
                                        <p:tgtEl>
                                          <p:spTgt spid="127"/>
                                        </p:tgtEl>
                                        <p:attrNameLst>
                                          <p:attrName>style.visibility</p:attrName>
                                        </p:attrNameLst>
                                      </p:cBhvr>
                                      <p:to>
                                        <p:strVal val="hidden"/>
                                      </p:to>
                                    </p:set>
                                  </p:childTnLst>
                                </p:cTn>
                              </p:par>
                              <p:par>
                                <p:cTn id="130" presetID="53" presetClass="exit" presetSubtype="32" fill="hold" grpId="0" nodeType="withEffect">
                                  <p:stCondLst>
                                    <p:cond delay="600"/>
                                  </p:stCondLst>
                                  <p:childTnLst>
                                    <p:anim calcmode="lin" valueType="num">
                                      <p:cBhvr>
                                        <p:cTn id="131" dur="400"/>
                                        <p:tgtEl>
                                          <p:spTgt spid="384"/>
                                        </p:tgtEl>
                                        <p:attrNameLst>
                                          <p:attrName>ppt_w</p:attrName>
                                        </p:attrNameLst>
                                      </p:cBhvr>
                                      <p:tavLst>
                                        <p:tav tm="0">
                                          <p:val>
                                            <p:strVal val="ppt_w"/>
                                          </p:val>
                                        </p:tav>
                                        <p:tav tm="100000">
                                          <p:val>
                                            <p:fltVal val="0"/>
                                          </p:val>
                                        </p:tav>
                                      </p:tavLst>
                                    </p:anim>
                                    <p:anim calcmode="lin" valueType="num">
                                      <p:cBhvr>
                                        <p:cTn id="132" dur="400"/>
                                        <p:tgtEl>
                                          <p:spTgt spid="384"/>
                                        </p:tgtEl>
                                        <p:attrNameLst>
                                          <p:attrName>ppt_h</p:attrName>
                                        </p:attrNameLst>
                                      </p:cBhvr>
                                      <p:tavLst>
                                        <p:tav tm="0">
                                          <p:val>
                                            <p:strVal val="ppt_h"/>
                                          </p:val>
                                        </p:tav>
                                        <p:tav tm="100000">
                                          <p:val>
                                            <p:fltVal val="0"/>
                                          </p:val>
                                        </p:tav>
                                      </p:tavLst>
                                    </p:anim>
                                    <p:animEffect transition="out" filter="fade">
                                      <p:cBhvr>
                                        <p:cTn id="133" dur="400"/>
                                        <p:tgtEl>
                                          <p:spTgt spid="384"/>
                                        </p:tgtEl>
                                      </p:cBhvr>
                                    </p:animEffect>
                                    <p:set>
                                      <p:cBhvr>
                                        <p:cTn id="134" dur="1" fill="hold">
                                          <p:stCondLst>
                                            <p:cond delay="399"/>
                                          </p:stCondLst>
                                        </p:cTn>
                                        <p:tgtEl>
                                          <p:spTgt spid="384"/>
                                        </p:tgtEl>
                                        <p:attrNameLst>
                                          <p:attrName>style.visibility</p:attrName>
                                        </p:attrNameLst>
                                      </p:cBhvr>
                                      <p:to>
                                        <p:strVal val="hidden"/>
                                      </p:to>
                                    </p:set>
                                  </p:childTnLst>
                                </p:cTn>
                              </p:par>
                              <p:par>
                                <p:cTn id="135" presetID="53" presetClass="exit" presetSubtype="32" fill="hold" nodeType="withEffect">
                                  <p:stCondLst>
                                    <p:cond delay="1000"/>
                                  </p:stCondLst>
                                  <p:childTnLst>
                                    <p:anim calcmode="lin" valueType="num">
                                      <p:cBhvr>
                                        <p:cTn id="136" dur="400"/>
                                        <p:tgtEl>
                                          <p:spTgt spid="7"/>
                                        </p:tgtEl>
                                        <p:attrNameLst>
                                          <p:attrName>ppt_w</p:attrName>
                                        </p:attrNameLst>
                                      </p:cBhvr>
                                      <p:tavLst>
                                        <p:tav tm="0">
                                          <p:val>
                                            <p:strVal val="ppt_w"/>
                                          </p:val>
                                        </p:tav>
                                        <p:tav tm="100000">
                                          <p:val>
                                            <p:fltVal val="0"/>
                                          </p:val>
                                        </p:tav>
                                      </p:tavLst>
                                    </p:anim>
                                    <p:anim calcmode="lin" valueType="num">
                                      <p:cBhvr>
                                        <p:cTn id="137" dur="400"/>
                                        <p:tgtEl>
                                          <p:spTgt spid="7"/>
                                        </p:tgtEl>
                                        <p:attrNameLst>
                                          <p:attrName>ppt_h</p:attrName>
                                        </p:attrNameLst>
                                      </p:cBhvr>
                                      <p:tavLst>
                                        <p:tav tm="0">
                                          <p:val>
                                            <p:strVal val="ppt_h"/>
                                          </p:val>
                                        </p:tav>
                                        <p:tav tm="100000">
                                          <p:val>
                                            <p:fltVal val="0"/>
                                          </p:val>
                                        </p:tav>
                                      </p:tavLst>
                                    </p:anim>
                                    <p:animEffect transition="out" filter="fade">
                                      <p:cBhvr>
                                        <p:cTn id="138" dur="400"/>
                                        <p:tgtEl>
                                          <p:spTgt spid="7"/>
                                        </p:tgtEl>
                                      </p:cBhvr>
                                    </p:animEffect>
                                    <p:set>
                                      <p:cBhvr>
                                        <p:cTn id="139" dur="1" fill="hold">
                                          <p:stCondLst>
                                            <p:cond delay="399"/>
                                          </p:stCondLst>
                                        </p:cTn>
                                        <p:tgtEl>
                                          <p:spTgt spid="7"/>
                                        </p:tgtEl>
                                        <p:attrNameLst>
                                          <p:attrName>style.visibility</p:attrName>
                                        </p:attrNameLst>
                                      </p:cBhvr>
                                      <p:to>
                                        <p:strVal val="hidden"/>
                                      </p:to>
                                    </p:set>
                                  </p:childTnLst>
                                </p:cTn>
                              </p:par>
                              <p:par>
                                <p:cTn id="140" presetID="22" presetClass="exit" presetSubtype="4" fill="hold" nodeType="withEffect">
                                  <p:stCondLst>
                                    <p:cond delay="700"/>
                                  </p:stCondLst>
                                  <p:childTnLst>
                                    <p:animEffect transition="out" filter="wipe(down)">
                                      <p:cBhvr>
                                        <p:cTn id="141" dur="400"/>
                                        <p:tgtEl>
                                          <p:spTgt spid="351"/>
                                        </p:tgtEl>
                                      </p:cBhvr>
                                    </p:animEffect>
                                    <p:set>
                                      <p:cBhvr>
                                        <p:cTn id="142" dur="1" fill="hold">
                                          <p:stCondLst>
                                            <p:cond delay="399"/>
                                          </p:stCondLst>
                                        </p:cTn>
                                        <p:tgtEl>
                                          <p:spTgt spid="351"/>
                                        </p:tgtEl>
                                        <p:attrNameLst>
                                          <p:attrName>style.visibility</p:attrName>
                                        </p:attrNameLst>
                                      </p:cBhvr>
                                      <p:to>
                                        <p:strVal val="hidden"/>
                                      </p:to>
                                    </p:set>
                                  </p:childTnLst>
                                </p:cTn>
                              </p:par>
                              <p:par>
                                <p:cTn id="143" presetID="22" presetClass="exit" presetSubtype="8" fill="hold" nodeType="withEffect">
                                  <p:stCondLst>
                                    <p:cond delay="700"/>
                                  </p:stCondLst>
                                  <p:childTnLst>
                                    <p:animEffect transition="out" filter="wipe(left)">
                                      <p:cBhvr>
                                        <p:cTn id="144" dur="400"/>
                                        <p:tgtEl>
                                          <p:spTgt spid="350"/>
                                        </p:tgtEl>
                                      </p:cBhvr>
                                    </p:animEffect>
                                    <p:set>
                                      <p:cBhvr>
                                        <p:cTn id="145" dur="1" fill="hold">
                                          <p:stCondLst>
                                            <p:cond delay="399"/>
                                          </p:stCondLst>
                                        </p:cTn>
                                        <p:tgtEl>
                                          <p:spTgt spid="350"/>
                                        </p:tgtEl>
                                        <p:attrNameLst>
                                          <p:attrName>style.visibility</p:attrName>
                                        </p:attrNameLst>
                                      </p:cBhvr>
                                      <p:to>
                                        <p:strVal val="hidden"/>
                                      </p:to>
                                    </p:set>
                                  </p:childTnLst>
                                </p:cTn>
                              </p:par>
                              <p:par>
                                <p:cTn id="146" presetID="22" presetClass="exit" presetSubtype="8" fill="hold" nodeType="withEffect">
                                  <p:stCondLst>
                                    <p:cond delay="700"/>
                                  </p:stCondLst>
                                  <p:childTnLst>
                                    <p:animEffect transition="out" filter="wipe(left)">
                                      <p:cBhvr>
                                        <p:cTn id="147" dur="400"/>
                                        <p:tgtEl>
                                          <p:spTgt spid="125"/>
                                        </p:tgtEl>
                                      </p:cBhvr>
                                    </p:animEffect>
                                    <p:set>
                                      <p:cBhvr>
                                        <p:cTn id="148" dur="1" fill="hold">
                                          <p:stCondLst>
                                            <p:cond delay="399"/>
                                          </p:stCondLst>
                                        </p:cTn>
                                        <p:tgtEl>
                                          <p:spTgt spid="125"/>
                                        </p:tgtEl>
                                        <p:attrNameLst>
                                          <p:attrName>style.visibility</p:attrName>
                                        </p:attrNameLst>
                                      </p:cBhvr>
                                      <p:to>
                                        <p:strVal val="hidden"/>
                                      </p:to>
                                    </p:set>
                                  </p:childTnLst>
                                </p:cTn>
                              </p:par>
                              <p:par>
                                <p:cTn id="149" presetID="53" presetClass="exit" presetSubtype="32" fill="hold" grpId="0" nodeType="withEffect">
                                  <p:stCondLst>
                                    <p:cond delay="700"/>
                                  </p:stCondLst>
                                  <p:childTnLst>
                                    <p:anim calcmode="lin" valueType="num">
                                      <p:cBhvr>
                                        <p:cTn id="150" dur="400"/>
                                        <p:tgtEl>
                                          <p:spTgt spid="128"/>
                                        </p:tgtEl>
                                        <p:attrNameLst>
                                          <p:attrName>ppt_w</p:attrName>
                                        </p:attrNameLst>
                                      </p:cBhvr>
                                      <p:tavLst>
                                        <p:tav tm="0">
                                          <p:val>
                                            <p:strVal val="ppt_w"/>
                                          </p:val>
                                        </p:tav>
                                        <p:tav tm="100000">
                                          <p:val>
                                            <p:fltVal val="0"/>
                                          </p:val>
                                        </p:tav>
                                      </p:tavLst>
                                    </p:anim>
                                    <p:anim calcmode="lin" valueType="num">
                                      <p:cBhvr>
                                        <p:cTn id="151" dur="400"/>
                                        <p:tgtEl>
                                          <p:spTgt spid="128"/>
                                        </p:tgtEl>
                                        <p:attrNameLst>
                                          <p:attrName>ppt_h</p:attrName>
                                        </p:attrNameLst>
                                      </p:cBhvr>
                                      <p:tavLst>
                                        <p:tav tm="0">
                                          <p:val>
                                            <p:strVal val="ppt_h"/>
                                          </p:val>
                                        </p:tav>
                                        <p:tav tm="100000">
                                          <p:val>
                                            <p:fltVal val="0"/>
                                          </p:val>
                                        </p:tav>
                                      </p:tavLst>
                                    </p:anim>
                                    <p:animEffect transition="out" filter="fade">
                                      <p:cBhvr>
                                        <p:cTn id="152" dur="400"/>
                                        <p:tgtEl>
                                          <p:spTgt spid="128"/>
                                        </p:tgtEl>
                                      </p:cBhvr>
                                    </p:animEffect>
                                    <p:set>
                                      <p:cBhvr>
                                        <p:cTn id="153" dur="1" fill="hold">
                                          <p:stCondLst>
                                            <p:cond delay="399"/>
                                          </p:stCondLst>
                                        </p:cTn>
                                        <p:tgtEl>
                                          <p:spTgt spid="128"/>
                                        </p:tgtEl>
                                        <p:attrNameLst>
                                          <p:attrName>style.visibility</p:attrName>
                                        </p:attrNameLst>
                                      </p:cBhvr>
                                      <p:to>
                                        <p:strVal val="hidden"/>
                                      </p:to>
                                    </p:set>
                                  </p:childTnLst>
                                </p:cTn>
                              </p:par>
                              <p:par>
                                <p:cTn id="154" presetID="53" presetClass="exit" presetSubtype="32" fill="hold" grpId="0" nodeType="withEffect">
                                  <p:stCondLst>
                                    <p:cond delay="700"/>
                                  </p:stCondLst>
                                  <p:childTnLst>
                                    <p:anim calcmode="lin" valueType="num">
                                      <p:cBhvr>
                                        <p:cTn id="155" dur="400"/>
                                        <p:tgtEl>
                                          <p:spTgt spid="390"/>
                                        </p:tgtEl>
                                        <p:attrNameLst>
                                          <p:attrName>ppt_w</p:attrName>
                                        </p:attrNameLst>
                                      </p:cBhvr>
                                      <p:tavLst>
                                        <p:tav tm="0">
                                          <p:val>
                                            <p:strVal val="ppt_w"/>
                                          </p:val>
                                        </p:tav>
                                        <p:tav tm="100000">
                                          <p:val>
                                            <p:fltVal val="0"/>
                                          </p:val>
                                        </p:tav>
                                      </p:tavLst>
                                    </p:anim>
                                    <p:anim calcmode="lin" valueType="num">
                                      <p:cBhvr>
                                        <p:cTn id="156" dur="400"/>
                                        <p:tgtEl>
                                          <p:spTgt spid="390"/>
                                        </p:tgtEl>
                                        <p:attrNameLst>
                                          <p:attrName>ppt_h</p:attrName>
                                        </p:attrNameLst>
                                      </p:cBhvr>
                                      <p:tavLst>
                                        <p:tav tm="0">
                                          <p:val>
                                            <p:strVal val="ppt_h"/>
                                          </p:val>
                                        </p:tav>
                                        <p:tav tm="100000">
                                          <p:val>
                                            <p:fltVal val="0"/>
                                          </p:val>
                                        </p:tav>
                                      </p:tavLst>
                                    </p:anim>
                                    <p:animEffect transition="out" filter="fade">
                                      <p:cBhvr>
                                        <p:cTn id="157" dur="400"/>
                                        <p:tgtEl>
                                          <p:spTgt spid="390"/>
                                        </p:tgtEl>
                                      </p:cBhvr>
                                    </p:animEffect>
                                    <p:set>
                                      <p:cBhvr>
                                        <p:cTn id="158" dur="1" fill="hold">
                                          <p:stCondLst>
                                            <p:cond delay="399"/>
                                          </p:stCondLst>
                                        </p:cTn>
                                        <p:tgtEl>
                                          <p:spTgt spid="390"/>
                                        </p:tgtEl>
                                        <p:attrNameLst>
                                          <p:attrName>style.visibility</p:attrName>
                                        </p:attrNameLst>
                                      </p:cBhvr>
                                      <p:to>
                                        <p:strVal val="hidden"/>
                                      </p:to>
                                    </p:set>
                                  </p:childTnLst>
                                </p:cTn>
                              </p:par>
                              <p:par>
                                <p:cTn id="159" presetID="22" presetClass="exit" presetSubtype="1" fill="hold" nodeType="withEffect">
                                  <p:stCondLst>
                                    <p:cond delay="700"/>
                                  </p:stCondLst>
                                  <p:childTnLst>
                                    <p:animEffect transition="out" filter="wipe(up)">
                                      <p:cBhvr>
                                        <p:cTn id="160" dur="400"/>
                                        <p:tgtEl>
                                          <p:spTgt spid="380"/>
                                        </p:tgtEl>
                                      </p:cBhvr>
                                    </p:animEffect>
                                    <p:set>
                                      <p:cBhvr>
                                        <p:cTn id="161" dur="1" fill="hold">
                                          <p:stCondLst>
                                            <p:cond delay="399"/>
                                          </p:stCondLst>
                                        </p:cTn>
                                        <p:tgtEl>
                                          <p:spTgt spid="380"/>
                                        </p:tgtEl>
                                        <p:attrNameLst>
                                          <p:attrName>style.visibility</p:attrName>
                                        </p:attrNameLst>
                                      </p:cBhvr>
                                      <p:to>
                                        <p:strVal val="hidden"/>
                                      </p:to>
                                    </p:set>
                                  </p:childTnLst>
                                </p:cTn>
                              </p:par>
                              <p:par>
                                <p:cTn id="162" presetID="22" presetClass="exit" presetSubtype="8" fill="hold" nodeType="withEffect">
                                  <p:stCondLst>
                                    <p:cond delay="700"/>
                                  </p:stCondLst>
                                  <p:childTnLst>
                                    <p:animEffect transition="out" filter="wipe(left)">
                                      <p:cBhvr>
                                        <p:cTn id="163" dur="400"/>
                                        <p:tgtEl>
                                          <p:spTgt spid="356"/>
                                        </p:tgtEl>
                                      </p:cBhvr>
                                    </p:animEffect>
                                    <p:set>
                                      <p:cBhvr>
                                        <p:cTn id="164" dur="1" fill="hold">
                                          <p:stCondLst>
                                            <p:cond delay="399"/>
                                          </p:stCondLst>
                                        </p:cTn>
                                        <p:tgtEl>
                                          <p:spTgt spid="356"/>
                                        </p:tgtEl>
                                        <p:attrNameLst>
                                          <p:attrName>style.visibility</p:attrName>
                                        </p:attrNameLst>
                                      </p:cBhvr>
                                      <p:to>
                                        <p:strVal val="hidden"/>
                                      </p:to>
                                    </p:set>
                                  </p:childTnLst>
                                </p:cTn>
                              </p:par>
                              <p:par>
                                <p:cTn id="165" presetID="53" presetClass="exit" presetSubtype="32" fill="hold" nodeType="withEffect">
                                  <p:stCondLst>
                                    <p:cond delay="1100"/>
                                  </p:stCondLst>
                                  <p:childTnLst>
                                    <p:anim calcmode="lin" valueType="num">
                                      <p:cBhvr>
                                        <p:cTn id="166" dur="400"/>
                                        <p:tgtEl>
                                          <p:spTgt spid="9"/>
                                        </p:tgtEl>
                                        <p:attrNameLst>
                                          <p:attrName>ppt_w</p:attrName>
                                        </p:attrNameLst>
                                      </p:cBhvr>
                                      <p:tavLst>
                                        <p:tav tm="0">
                                          <p:val>
                                            <p:strVal val="ppt_w"/>
                                          </p:val>
                                        </p:tav>
                                        <p:tav tm="100000">
                                          <p:val>
                                            <p:fltVal val="0"/>
                                          </p:val>
                                        </p:tav>
                                      </p:tavLst>
                                    </p:anim>
                                    <p:anim calcmode="lin" valueType="num">
                                      <p:cBhvr>
                                        <p:cTn id="167" dur="400"/>
                                        <p:tgtEl>
                                          <p:spTgt spid="9"/>
                                        </p:tgtEl>
                                        <p:attrNameLst>
                                          <p:attrName>ppt_h</p:attrName>
                                        </p:attrNameLst>
                                      </p:cBhvr>
                                      <p:tavLst>
                                        <p:tav tm="0">
                                          <p:val>
                                            <p:strVal val="ppt_h"/>
                                          </p:val>
                                        </p:tav>
                                        <p:tav tm="100000">
                                          <p:val>
                                            <p:fltVal val="0"/>
                                          </p:val>
                                        </p:tav>
                                      </p:tavLst>
                                    </p:anim>
                                    <p:animEffect transition="out" filter="fade">
                                      <p:cBhvr>
                                        <p:cTn id="168" dur="400"/>
                                        <p:tgtEl>
                                          <p:spTgt spid="9"/>
                                        </p:tgtEl>
                                      </p:cBhvr>
                                    </p:animEffect>
                                    <p:set>
                                      <p:cBhvr>
                                        <p:cTn id="169" dur="1" fill="hold">
                                          <p:stCondLst>
                                            <p:cond delay="399"/>
                                          </p:stCondLst>
                                        </p:cTn>
                                        <p:tgtEl>
                                          <p:spTgt spid="9"/>
                                        </p:tgtEl>
                                        <p:attrNameLst>
                                          <p:attrName>style.visibility</p:attrName>
                                        </p:attrNameLst>
                                      </p:cBhvr>
                                      <p:to>
                                        <p:strVal val="hidden"/>
                                      </p:to>
                                    </p:set>
                                  </p:childTnLst>
                                </p:cTn>
                              </p:par>
                              <p:par>
                                <p:cTn id="170" presetID="53" presetClass="exit" presetSubtype="32" fill="hold" nodeType="withEffect">
                                  <p:stCondLst>
                                    <p:cond delay="1100"/>
                                  </p:stCondLst>
                                  <p:childTnLst>
                                    <p:anim calcmode="lin" valueType="num">
                                      <p:cBhvr>
                                        <p:cTn id="171" dur="400"/>
                                        <p:tgtEl>
                                          <p:spTgt spid="12"/>
                                        </p:tgtEl>
                                        <p:attrNameLst>
                                          <p:attrName>ppt_w</p:attrName>
                                        </p:attrNameLst>
                                      </p:cBhvr>
                                      <p:tavLst>
                                        <p:tav tm="0">
                                          <p:val>
                                            <p:strVal val="ppt_w"/>
                                          </p:val>
                                        </p:tav>
                                        <p:tav tm="100000">
                                          <p:val>
                                            <p:fltVal val="0"/>
                                          </p:val>
                                        </p:tav>
                                      </p:tavLst>
                                    </p:anim>
                                    <p:anim calcmode="lin" valueType="num">
                                      <p:cBhvr>
                                        <p:cTn id="172" dur="400"/>
                                        <p:tgtEl>
                                          <p:spTgt spid="12"/>
                                        </p:tgtEl>
                                        <p:attrNameLst>
                                          <p:attrName>ppt_h</p:attrName>
                                        </p:attrNameLst>
                                      </p:cBhvr>
                                      <p:tavLst>
                                        <p:tav tm="0">
                                          <p:val>
                                            <p:strVal val="ppt_h"/>
                                          </p:val>
                                        </p:tav>
                                        <p:tav tm="100000">
                                          <p:val>
                                            <p:fltVal val="0"/>
                                          </p:val>
                                        </p:tav>
                                      </p:tavLst>
                                    </p:anim>
                                    <p:animEffect transition="out" filter="fade">
                                      <p:cBhvr>
                                        <p:cTn id="173" dur="400"/>
                                        <p:tgtEl>
                                          <p:spTgt spid="12"/>
                                        </p:tgtEl>
                                      </p:cBhvr>
                                    </p:animEffect>
                                    <p:set>
                                      <p:cBhvr>
                                        <p:cTn id="174" dur="1" fill="hold">
                                          <p:stCondLst>
                                            <p:cond delay="399"/>
                                          </p:stCondLst>
                                        </p:cTn>
                                        <p:tgtEl>
                                          <p:spTgt spid="12"/>
                                        </p:tgtEl>
                                        <p:attrNameLst>
                                          <p:attrName>style.visibility</p:attrName>
                                        </p:attrNameLst>
                                      </p:cBhvr>
                                      <p:to>
                                        <p:strVal val="hidden"/>
                                      </p:to>
                                    </p:set>
                                  </p:childTnLst>
                                </p:cTn>
                              </p:par>
                              <p:par>
                                <p:cTn id="175" presetID="22" presetClass="exit" presetSubtype="2" fill="hold" nodeType="withEffect">
                                  <p:stCondLst>
                                    <p:cond delay="500"/>
                                  </p:stCondLst>
                                  <p:childTnLst>
                                    <p:animEffect transition="out" filter="wipe(right)">
                                      <p:cBhvr>
                                        <p:cTn id="176" dur="400"/>
                                        <p:tgtEl>
                                          <p:spTgt spid="364"/>
                                        </p:tgtEl>
                                      </p:cBhvr>
                                    </p:animEffect>
                                    <p:set>
                                      <p:cBhvr>
                                        <p:cTn id="177" dur="1" fill="hold">
                                          <p:stCondLst>
                                            <p:cond delay="399"/>
                                          </p:stCondLst>
                                        </p:cTn>
                                        <p:tgtEl>
                                          <p:spTgt spid="364"/>
                                        </p:tgtEl>
                                        <p:attrNameLst>
                                          <p:attrName>style.visibility</p:attrName>
                                        </p:attrNameLst>
                                      </p:cBhvr>
                                      <p:to>
                                        <p:strVal val="hidden"/>
                                      </p:to>
                                    </p:set>
                                  </p:childTnLst>
                                </p:cTn>
                              </p:par>
                              <p:par>
                                <p:cTn id="178" presetID="22" presetClass="exit" presetSubtype="2" fill="hold" nodeType="withEffect">
                                  <p:stCondLst>
                                    <p:cond delay="500"/>
                                  </p:stCondLst>
                                  <p:childTnLst>
                                    <p:animEffect transition="out" filter="wipe(right)">
                                      <p:cBhvr>
                                        <p:cTn id="179" dur="400"/>
                                        <p:tgtEl>
                                          <p:spTgt spid="381"/>
                                        </p:tgtEl>
                                      </p:cBhvr>
                                    </p:animEffect>
                                    <p:set>
                                      <p:cBhvr>
                                        <p:cTn id="180" dur="1" fill="hold">
                                          <p:stCondLst>
                                            <p:cond delay="399"/>
                                          </p:stCondLst>
                                        </p:cTn>
                                        <p:tgtEl>
                                          <p:spTgt spid="381"/>
                                        </p:tgtEl>
                                        <p:attrNameLst>
                                          <p:attrName>style.visibility</p:attrName>
                                        </p:attrNameLst>
                                      </p:cBhvr>
                                      <p:to>
                                        <p:strVal val="hidden"/>
                                      </p:to>
                                    </p:set>
                                  </p:childTnLst>
                                </p:cTn>
                              </p:par>
                              <p:par>
                                <p:cTn id="181" presetID="22" presetClass="exit" presetSubtype="4" fill="hold" nodeType="withEffect">
                                  <p:stCondLst>
                                    <p:cond delay="500"/>
                                  </p:stCondLst>
                                  <p:childTnLst>
                                    <p:animEffect transition="out" filter="wipe(down)">
                                      <p:cBhvr>
                                        <p:cTn id="182" dur="400"/>
                                        <p:tgtEl>
                                          <p:spTgt spid="363"/>
                                        </p:tgtEl>
                                      </p:cBhvr>
                                    </p:animEffect>
                                    <p:set>
                                      <p:cBhvr>
                                        <p:cTn id="183" dur="1" fill="hold">
                                          <p:stCondLst>
                                            <p:cond delay="399"/>
                                          </p:stCondLst>
                                        </p:cTn>
                                        <p:tgtEl>
                                          <p:spTgt spid="363"/>
                                        </p:tgtEl>
                                        <p:attrNameLst>
                                          <p:attrName>style.visibility</p:attrName>
                                        </p:attrNameLst>
                                      </p:cBhvr>
                                      <p:to>
                                        <p:strVal val="hidden"/>
                                      </p:to>
                                    </p:set>
                                  </p:childTnLst>
                                </p:cTn>
                              </p:par>
                              <p:par>
                                <p:cTn id="184" presetID="53" presetClass="exit" presetSubtype="32" fill="hold" grpId="0" nodeType="withEffect">
                                  <p:stCondLst>
                                    <p:cond delay="500"/>
                                  </p:stCondLst>
                                  <p:childTnLst>
                                    <p:anim calcmode="lin" valueType="num">
                                      <p:cBhvr>
                                        <p:cTn id="185" dur="400"/>
                                        <p:tgtEl>
                                          <p:spTgt spid="392"/>
                                        </p:tgtEl>
                                        <p:attrNameLst>
                                          <p:attrName>ppt_w</p:attrName>
                                        </p:attrNameLst>
                                      </p:cBhvr>
                                      <p:tavLst>
                                        <p:tav tm="0">
                                          <p:val>
                                            <p:strVal val="ppt_w"/>
                                          </p:val>
                                        </p:tav>
                                        <p:tav tm="100000">
                                          <p:val>
                                            <p:fltVal val="0"/>
                                          </p:val>
                                        </p:tav>
                                      </p:tavLst>
                                    </p:anim>
                                    <p:anim calcmode="lin" valueType="num">
                                      <p:cBhvr>
                                        <p:cTn id="186" dur="400"/>
                                        <p:tgtEl>
                                          <p:spTgt spid="392"/>
                                        </p:tgtEl>
                                        <p:attrNameLst>
                                          <p:attrName>ppt_h</p:attrName>
                                        </p:attrNameLst>
                                      </p:cBhvr>
                                      <p:tavLst>
                                        <p:tav tm="0">
                                          <p:val>
                                            <p:strVal val="ppt_h"/>
                                          </p:val>
                                        </p:tav>
                                        <p:tav tm="100000">
                                          <p:val>
                                            <p:fltVal val="0"/>
                                          </p:val>
                                        </p:tav>
                                      </p:tavLst>
                                    </p:anim>
                                    <p:animEffect transition="out" filter="fade">
                                      <p:cBhvr>
                                        <p:cTn id="187" dur="400"/>
                                        <p:tgtEl>
                                          <p:spTgt spid="392"/>
                                        </p:tgtEl>
                                      </p:cBhvr>
                                    </p:animEffect>
                                    <p:set>
                                      <p:cBhvr>
                                        <p:cTn id="188" dur="1" fill="hold">
                                          <p:stCondLst>
                                            <p:cond delay="399"/>
                                          </p:stCondLst>
                                        </p:cTn>
                                        <p:tgtEl>
                                          <p:spTgt spid="392"/>
                                        </p:tgtEl>
                                        <p:attrNameLst>
                                          <p:attrName>style.visibility</p:attrName>
                                        </p:attrNameLst>
                                      </p:cBhvr>
                                      <p:to>
                                        <p:strVal val="hidden"/>
                                      </p:to>
                                    </p:set>
                                  </p:childTnLst>
                                </p:cTn>
                              </p:par>
                              <p:par>
                                <p:cTn id="189" presetID="22" presetClass="exit" presetSubtype="4" fill="hold" nodeType="withEffect">
                                  <p:stCondLst>
                                    <p:cond delay="500"/>
                                  </p:stCondLst>
                                  <p:childTnLst>
                                    <p:animEffect transition="out" filter="wipe(down)">
                                      <p:cBhvr>
                                        <p:cTn id="190" dur="400"/>
                                        <p:tgtEl>
                                          <p:spTgt spid="362"/>
                                        </p:tgtEl>
                                      </p:cBhvr>
                                    </p:animEffect>
                                    <p:set>
                                      <p:cBhvr>
                                        <p:cTn id="191" dur="1" fill="hold">
                                          <p:stCondLst>
                                            <p:cond delay="399"/>
                                          </p:stCondLst>
                                        </p:cTn>
                                        <p:tgtEl>
                                          <p:spTgt spid="362"/>
                                        </p:tgtEl>
                                        <p:attrNameLst>
                                          <p:attrName>style.visibility</p:attrName>
                                        </p:attrNameLst>
                                      </p:cBhvr>
                                      <p:to>
                                        <p:strVal val="hidden"/>
                                      </p:to>
                                    </p:set>
                                  </p:childTnLst>
                                </p:cTn>
                              </p:par>
                              <p:par>
                                <p:cTn id="192" presetID="53" presetClass="exit" presetSubtype="32" fill="hold" nodeType="withEffect">
                                  <p:stCondLst>
                                    <p:cond delay="900"/>
                                  </p:stCondLst>
                                  <p:childTnLst>
                                    <p:anim calcmode="lin" valueType="num">
                                      <p:cBhvr>
                                        <p:cTn id="193" dur="400"/>
                                        <p:tgtEl>
                                          <p:spTgt spid="13"/>
                                        </p:tgtEl>
                                        <p:attrNameLst>
                                          <p:attrName>ppt_w</p:attrName>
                                        </p:attrNameLst>
                                      </p:cBhvr>
                                      <p:tavLst>
                                        <p:tav tm="0">
                                          <p:val>
                                            <p:strVal val="ppt_w"/>
                                          </p:val>
                                        </p:tav>
                                        <p:tav tm="100000">
                                          <p:val>
                                            <p:fltVal val="0"/>
                                          </p:val>
                                        </p:tav>
                                      </p:tavLst>
                                    </p:anim>
                                    <p:anim calcmode="lin" valueType="num">
                                      <p:cBhvr>
                                        <p:cTn id="194" dur="400"/>
                                        <p:tgtEl>
                                          <p:spTgt spid="13"/>
                                        </p:tgtEl>
                                        <p:attrNameLst>
                                          <p:attrName>ppt_h</p:attrName>
                                        </p:attrNameLst>
                                      </p:cBhvr>
                                      <p:tavLst>
                                        <p:tav tm="0">
                                          <p:val>
                                            <p:strVal val="ppt_h"/>
                                          </p:val>
                                        </p:tav>
                                        <p:tav tm="100000">
                                          <p:val>
                                            <p:fltVal val="0"/>
                                          </p:val>
                                        </p:tav>
                                      </p:tavLst>
                                    </p:anim>
                                    <p:animEffect transition="out" filter="fade">
                                      <p:cBhvr>
                                        <p:cTn id="195" dur="400"/>
                                        <p:tgtEl>
                                          <p:spTgt spid="13"/>
                                        </p:tgtEl>
                                      </p:cBhvr>
                                    </p:animEffect>
                                    <p:set>
                                      <p:cBhvr>
                                        <p:cTn id="196" dur="1" fill="hold">
                                          <p:stCondLst>
                                            <p:cond delay="399"/>
                                          </p:stCondLst>
                                        </p:cTn>
                                        <p:tgtEl>
                                          <p:spTgt spid="13"/>
                                        </p:tgtEl>
                                        <p:attrNameLst>
                                          <p:attrName>style.visibility</p:attrName>
                                        </p:attrNameLst>
                                      </p:cBhvr>
                                      <p:to>
                                        <p:strVal val="hidden"/>
                                      </p:to>
                                    </p:set>
                                  </p:childTnLst>
                                </p:cTn>
                              </p:par>
                              <p:par>
                                <p:cTn id="197" presetID="53" presetClass="exit" presetSubtype="32" fill="hold" nodeType="withEffect">
                                  <p:stCondLst>
                                    <p:cond delay="900"/>
                                  </p:stCondLst>
                                  <p:childTnLst>
                                    <p:anim calcmode="lin" valueType="num">
                                      <p:cBhvr>
                                        <p:cTn id="198" dur="400"/>
                                        <p:tgtEl>
                                          <p:spTgt spid="3"/>
                                        </p:tgtEl>
                                        <p:attrNameLst>
                                          <p:attrName>ppt_w</p:attrName>
                                        </p:attrNameLst>
                                      </p:cBhvr>
                                      <p:tavLst>
                                        <p:tav tm="0">
                                          <p:val>
                                            <p:strVal val="ppt_w"/>
                                          </p:val>
                                        </p:tav>
                                        <p:tav tm="100000">
                                          <p:val>
                                            <p:fltVal val="0"/>
                                          </p:val>
                                        </p:tav>
                                      </p:tavLst>
                                    </p:anim>
                                    <p:anim calcmode="lin" valueType="num">
                                      <p:cBhvr>
                                        <p:cTn id="199" dur="400"/>
                                        <p:tgtEl>
                                          <p:spTgt spid="3"/>
                                        </p:tgtEl>
                                        <p:attrNameLst>
                                          <p:attrName>ppt_h</p:attrName>
                                        </p:attrNameLst>
                                      </p:cBhvr>
                                      <p:tavLst>
                                        <p:tav tm="0">
                                          <p:val>
                                            <p:strVal val="ppt_h"/>
                                          </p:val>
                                        </p:tav>
                                        <p:tav tm="100000">
                                          <p:val>
                                            <p:fltVal val="0"/>
                                          </p:val>
                                        </p:tav>
                                      </p:tavLst>
                                    </p:anim>
                                    <p:animEffect transition="out" filter="fade">
                                      <p:cBhvr>
                                        <p:cTn id="200" dur="400"/>
                                        <p:tgtEl>
                                          <p:spTgt spid="3"/>
                                        </p:tgtEl>
                                      </p:cBhvr>
                                    </p:animEffect>
                                    <p:set>
                                      <p:cBhvr>
                                        <p:cTn id="201" dur="1" fill="hold">
                                          <p:stCondLst>
                                            <p:cond delay="399"/>
                                          </p:stCondLst>
                                        </p:cTn>
                                        <p:tgtEl>
                                          <p:spTgt spid="3"/>
                                        </p:tgtEl>
                                        <p:attrNameLst>
                                          <p:attrName>style.visibility</p:attrName>
                                        </p:attrNameLst>
                                      </p:cBhvr>
                                      <p:to>
                                        <p:strVal val="hidden"/>
                                      </p:to>
                                    </p:set>
                                  </p:childTnLst>
                                </p:cTn>
                              </p:par>
                              <p:par>
                                <p:cTn id="202" presetID="53" presetClass="exit" presetSubtype="32" fill="hold" nodeType="withEffect">
                                  <p:stCondLst>
                                    <p:cond delay="900"/>
                                  </p:stCondLst>
                                  <p:childTnLst>
                                    <p:anim calcmode="lin" valueType="num">
                                      <p:cBhvr>
                                        <p:cTn id="203" dur="400"/>
                                        <p:tgtEl>
                                          <p:spTgt spid="4"/>
                                        </p:tgtEl>
                                        <p:attrNameLst>
                                          <p:attrName>ppt_w</p:attrName>
                                        </p:attrNameLst>
                                      </p:cBhvr>
                                      <p:tavLst>
                                        <p:tav tm="0">
                                          <p:val>
                                            <p:strVal val="ppt_w"/>
                                          </p:val>
                                        </p:tav>
                                        <p:tav tm="100000">
                                          <p:val>
                                            <p:fltVal val="0"/>
                                          </p:val>
                                        </p:tav>
                                      </p:tavLst>
                                    </p:anim>
                                    <p:anim calcmode="lin" valueType="num">
                                      <p:cBhvr>
                                        <p:cTn id="204" dur="400"/>
                                        <p:tgtEl>
                                          <p:spTgt spid="4"/>
                                        </p:tgtEl>
                                        <p:attrNameLst>
                                          <p:attrName>ppt_h</p:attrName>
                                        </p:attrNameLst>
                                      </p:cBhvr>
                                      <p:tavLst>
                                        <p:tav tm="0">
                                          <p:val>
                                            <p:strVal val="ppt_h"/>
                                          </p:val>
                                        </p:tav>
                                        <p:tav tm="100000">
                                          <p:val>
                                            <p:fltVal val="0"/>
                                          </p:val>
                                        </p:tav>
                                      </p:tavLst>
                                    </p:anim>
                                    <p:animEffect transition="out" filter="fade">
                                      <p:cBhvr>
                                        <p:cTn id="205" dur="400"/>
                                        <p:tgtEl>
                                          <p:spTgt spid="4"/>
                                        </p:tgtEl>
                                      </p:cBhvr>
                                    </p:animEffect>
                                    <p:set>
                                      <p:cBhvr>
                                        <p:cTn id="206" dur="1" fill="hold">
                                          <p:stCondLst>
                                            <p:cond delay="399"/>
                                          </p:stCondLst>
                                        </p:cTn>
                                        <p:tgtEl>
                                          <p:spTgt spid="4"/>
                                        </p:tgtEl>
                                        <p:attrNameLst>
                                          <p:attrName>style.visibility</p:attrName>
                                        </p:attrNameLst>
                                      </p:cBhvr>
                                      <p:to>
                                        <p:strVal val="hidden"/>
                                      </p:to>
                                    </p:set>
                                  </p:childTnLst>
                                </p:cTn>
                              </p:par>
                              <p:par>
                                <p:cTn id="207" presetID="53" presetClass="exit" presetSubtype="32" fill="hold" nodeType="withEffect">
                                  <p:stCondLst>
                                    <p:cond delay="900"/>
                                  </p:stCondLst>
                                  <p:childTnLst>
                                    <p:anim calcmode="lin" valueType="num">
                                      <p:cBhvr>
                                        <p:cTn id="208" dur="400"/>
                                        <p:tgtEl>
                                          <p:spTgt spid="5"/>
                                        </p:tgtEl>
                                        <p:attrNameLst>
                                          <p:attrName>ppt_w</p:attrName>
                                        </p:attrNameLst>
                                      </p:cBhvr>
                                      <p:tavLst>
                                        <p:tav tm="0">
                                          <p:val>
                                            <p:strVal val="ppt_w"/>
                                          </p:val>
                                        </p:tav>
                                        <p:tav tm="100000">
                                          <p:val>
                                            <p:fltVal val="0"/>
                                          </p:val>
                                        </p:tav>
                                      </p:tavLst>
                                    </p:anim>
                                    <p:anim calcmode="lin" valueType="num">
                                      <p:cBhvr>
                                        <p:cTn id="209" dur="400"/>
                                        <p:tgtEl>
                                          <p:spTgt spid="5"/>
                                        </p:tgtEl>
                                        <p:attrNameLst>
                                          <p:attrName>ppt_h</p:attrName>
                                        </p:attrNameLst>
                                      </p:cBhvr>
                                      <p:tavLst>
                                        <p:tav tm="0">
                                          <p:val>
                                            <p:strVal val="ppt_h"/>
                                          </p:val>
                                        </p:tav>
                                        <p:tav tm="100000">
                                          <p:val>
                                            <p:fltVal val="0"/>
                                          </p:val>
                                        </p:tav>
                                      </p:tavLst>
                                    </p:anim>
                                    <p:animEffect transition="out" filter="fade">
                                      <p:cBhvr>
                                        <p:cTn id="210" dur="400"/>
                                        <p:tgtEl>
                                          <p:spTgt spid="5"/>
                                        </p:tgtEl>
                                      </p:cBhvr>
                                    </p:animEffect>
                                    <p:set>
                                      <p:cBhvr>
                                        <p:cTn id="211" dur="1" fill="hold">
                                          <p:stCondLst>
                                            <p:cond delay="399"/>
                                          </p:stCondLst>
                                        </p:cTn>
                                        <p:tgtEl>
                                          <p:spTgt spid="5"/>
                                        </p:tgtEl>
                                        <p:attrNameLst>
                                          <p:attrName>style.visibility</p:attrName>
                                        </p:attrNameLst>
                                      </p:cBhvr>
                                      <p:to>
                                        <p:strVal val="hidden"/>
                                      </p:to>
                                    </p:set>
                                  </p:childTnLst>
                                </p:cTn>
                              </p:par>
                              <p:par>
                                <p:cTn id="212" presetID="22" presetClass="exit" presetSubtype="1" fill="hold" nodeType="withEffect">
                                  <p:stCondLst>
                                    <p:cond delay="400"/>
                                  </p:stCondLst>
                                  <p:childTnLst>
                                    <p:animEffect transition="out" filter="wipe(up)">
                                      <p:cBhvr>
                                        <p:cTn id="213" dur="400"/>
                                        <p:tgtEl>
                                          <p:spTgt spid="374"/>
                                        </p:tgtEl>
                                      </p:cBhvr>
                                    </p:animEffect>
                                    <p:set>
                                      <p:cBhvr>
                                        <p:cTn id="214" dur="1" fill="hold">
                                          <p:stCondLst>
                                            <p:cond delay="399"/>
                                          </p:stCondLst>
                                        </p:cTn>
                                        <p:tgtEl>
                                          <p:spTgt spid="374"/>
                                        </p:tgtEl>
                                        <p:attrNameLst>
                                          <p:attrName>style.visibility</p:attrName>
                                        </p:attrNameLst>
                                      </p:cBhvr>
                                      <p:to>
                                        <p:strVal val="hidden"/>
                                      </p:to>
                                    </p:set>
                                  </p:childTnLst>
                                </p:cTn>
                              </p:par>
                              <p:par>
                                <p:cTn id="215" presetID="22" presetClass="exit" presetSubtype="1" fill="hold" nodeType="withEffect">
                                  <p:stCondLst>
                                    <p:cond delay="400"/>
                                  </p:stCondLst>
                                  <p:childTnLst>
                                    <p:animEffect transition="out" filter="wipe(up)">
                                      <p:cBhvr>
                                        <p:cTn id="216" dur="400"/>
                                        <p:tgtEl>
                                          <p:spTgt spid="141"/>
                                        </p:tgtEl>
                                      </p:cBhvr>
                                    </p:animEffect>
                                    <p:set>
                                      <p:cBhvr>
                                        <p:cTn id="217" dur="1" fill="hold">
                                          <p:stCondLst>
                                            <p:cond delay="399"/>
                                          </p:stCondLst>
                                        </p:cTn>
                                        <p:tgtEl>
                                          <p:spTgt spid="141"/>
                                        </p:tgtEl>
                                        <p:attrNameLst>
                                          <p:attrName>style.visibility</p:attrName>
                                        </p:attrNameLst>
                                      </p:cBhvr>
                                      <p:to>
                                        <p:strVal val="hidden"/>
                                      </p:to>
                                    </p:set>
                                  </p:childTnLst>
                                </p:cTn>
                              </p:par>
                              <p:par>
                                <p:cTn id="218" presetID="22" presetClass="exit" presetSubtype="2" fill="hold" nodeType="withEffect">
                                  <p:stCondLst>
                                    <p:cond delay="400"/>
                                  </p:stCondLst>
                                  <p:childTnLst>
                                    <p:animEffect transition="out" filter="wipe(right)">
                                      <p:cBhvr>
                                        <p:cTn id="219" dur="400"/>
                                        <p:tgtEl>
                                          <p:spTgt spid="369"/>
                                        </p:tgtEl>
                                      </p:cBhvr>
                                    </p:animEffect>
                                    <p:set>
                                      <p:cBhvr>
                                        <p:cTn id="220" dur="1" fill="hold">
                                          <p:stCondLst>
                                            <p:cond delay="399"/>
                                          </p:stCondLst>
                                        </p:cTn>
                                        <p:tgtEl>
                                          <p:spTgt spid="369"/>
                                        </p:tgtEl>
                                        <p:attrNameLst>
                                          <p:attrName>style.visibility</p:attrName>
                                        </p:attrNameLst>
                                      </p:cBhvr>
                                      <p:to>
                                        <p:strVal val="hidden"/>
                                      </p:to>
                                    </p:set>
                                  </p:childTnLst>
                                </p:cTn>
                              </p:par>
                              <p:par>
                                <p:cTn id="221" presetID="53" presetClass="exit" presetSubtype="32" fill="hold" grpId="0" nodeType="withEffect">
                                  <p:stCondLst>
                                    <p:cond delay="400"/>
                                  </p:stCondLst>
                                  <p:childTnLst>
                                    <p:anim calcmode="lin" valueType="num">
                                      <p:cBhvr>
                                        <p:cTn id="222" dur="400"/>
                                        <p:tgtEl>
                                          <p:spTgt spid="383"/>
                                        </p:tgtEl>
                                        <p:attrNameLst>
                                          <p:attrName>ppt_w</p:attrName>
                                        </p:attrNameLst>
                                      </p:cBhvr>
                                      <p:tavLst>
                                        <p:tav tm="0">
                                          <p:val>
                                            <p:strVal val="ppt_w"/>
                                          </p:val>
                                        </p:tav>
                                        <p:tav tm="100000">
                                          <p:val>
                                            <p:fltVal val="0"/>
                                          </p:val>
                                        </p:tav>
                                      </p:tavLst>
                                    </p:anim>
                                    <p:anim calcmode="lin" valueType="num">
                                      <p:cBhvr>
                                        <p:cTn id="223" dur="400"/>
                                        <p:tgtEl>
                                          <p:spTgt spid="383"/>
                                        </p:tgtEl>
                                        <p:attrNameLst>
                                          <p:attrName>ppt_h</p:attrName>
                                        </p:attrNameLst>
                                      </p:cBhvr>
                                      <p:tavLst>
                                        <p:tav tm="0">
                                          <p:val>
                                            <p:strVal val="ppt_h"/>
                                          </p:val>
                                        </p:tav>
                                        <p:tav tm="100000">
                                          <p:val>
                                            <p:fltVal val="0"/>
                                          </p:val>
                                        </p:tav>
                                      </p:tavLst>
                                    </p:anim>
                                    <p:animEffect transition="out" filter="fade">
                                      <p:cBhvr>
                                        <p:cTn id="224" dur="400"/>
                                        <p:tgtEl>
                                          <p:spTgt spid="383"/>
                                        </p:tgtEl>
                                      </p:cBhvr>
                                    </p:animEffect>
                                    <p:set>
                                      <p:cBhvr>
                                        <p:cTn id="225" dur="1" fill="hold">
                                          <p:stCondLst>
                                            <p:cond delay="399"/>
                                          </p:stCondLst>
                                        </p:cTn>
                                        <p:tgtEl>
                                          <p:spTgt spid="383"/>
                                        </p:tgtEl>
                                        <p:attrNameLst>
                                          <p:attrName>style.visibility</p:attrName>
                                        </p:attrNameLst>
                                      </p:cBhvr>
                                      <p:to>
                                        <p:strVal val="hidden"/>
                                      </p:to>
                                    </p:set>
                                  </p:childTnLst>
                                </p:cTn>
                              </p:par>
                              <p:par>
                                <p:cTn id="226" presetID="53" presetClass="exit" presetSubtype="32" fill="hold" grpId="0" nodeType="withEffect">
                                  <p:stCondLst>
                                    <p:cond delay="400"/>
                                  </p:stCondLst>
                                  <p:childTnLst>
                                    <p:anim calcmode="lin" valueType="num">
                                      <p:cBhvr>
                                        <p:cTn id="227" dur="400"/>
                                        <p:tgtEl>
                                          <p:spTgt spid="126"/>
                                        </p:tgtEl>
                                        <p:attrNameLst>
                                          <p:attrName>ppt_w</p:attrName>
                                        </p:attrNameLst>
                                      </p:cBhvr>
                                      <p:tavLst>
                                        <p:tav tm="0">
                                          <p:val>
                                            <p:strVal val="ppt_w"/>
                                          </p:val>
                                        </p:tav>
                                        <p:tav tm="100000">
                                          <p:val>
                                            <p:fltVal val="0"/>
                                          </p:val>
                                        </p:tav>
                                      </p:tavLst>
                                    </p:anim>
                                    <p:anim calcmode="lin" valueType="num">
                                      <p:cBhvr>
                                        <p:cTn id="228" dur="400"/>
                                        <p:tgtEl>
                                          <p:spTgt spid="126"/>
                                        </p:tgtEl>
                                        <p:attrNameLst>
                                          <p:attrName>ppt_h</p:attrName>
                                        </p:attrNameLst>
                                      </p:cBhvr>
                                      <p:tavLst>
                                        <p:tav tm="0">
                                          <p:val>
                                            <p:strVal val="ppt_h"/>
                                          </p:val>
                                        </p:tav>
                                        <p:tav tm="100000">
                                          <p:val>
                                            <p:fltVal val="0"/>
                                          </p:val>
                                        </p:tav>
                                      </p:tavLst>
                                    </p:anim>
                                    <p:animEffect transition="out" filter="fade">
                                      <p:cBhvr>
                                        <p:cTn id="229" dur="400"/>
                                        <p:tgtEl>
                                          <p:spTgt spid="126"/>
                                        </p:tgtEl>
                                      </p:cBhvr>
                                    </p:animEffect>
                                    <p:set>
                                      <p:cBhvr>
                                        <p:cTn id="230" dur="1" fill="hold">
                                          <p:stCondLst>
                                            <p:cond delay="399"/>
                                          </p:stCondLst>
                                        </p:cTn>
                                        <p:tgtEl>
                                          <p:spTgt spid="126"/>
                                        </p:tgtEl>
                                        <p:attrNameLst>
                                          <p:attrName>style.visibility</p:attrName>
                                        </p:attrNameLst>
                                      </p:cBhvr>
                                      <p:to>
                                        <p:strVal val="hidden"/>
                                      </p:to>
                                    </p:set>
                                  </p:childTnLst>
                                </p:cTn>
                              </p:par>
                              <p:par>
                                <p:cTn id="231" presetID="53" presetClass="exit" presetSubtype="32" fill="hold" nodeType="withEffect">
                                  <p:stCondLst>
                                    <p:cond delay="800"/>
                                  </p:stCondLst>
                                  <p:childTnLst>
                                    <p:anim calcmode="lin" valueType="num">
                                      <p:cBhvr>
                                        <p:cTn id="232" dur="400"/>
                                        <p:tgtEl>
                                          <p:spTgt spid="6"/>
                                        </p:tgtEl>
                                        <p:attrNameLst>
                                          <p:attrName>ppt_w</p:attrName>
                                        </p:attrNameLst>
                                      </p:cBhvr>
                                      <p:tavLst>
                                        <p:tav tm="0">
                                          <p:val>
                                            <p:strVal val="ppt_w"/>
                                          </p:val>
                                        </p:tav>
                                        <p:tav tm="100000">
                                          <p:val>
                                            <p:fltVal val="0"/>
                                          </p:val>
                                        </p:tav>
                                      </p:tavLst>
                                    </p:anim>
                                    <p:anim calcmode="lin" valueType="num">
                                      <p:cBhvr>
                                        <p:cTn id="233" dur="400"/>
                                        <p:tgtEl>
                                          <p:spTgt spid="6"/>
                                        </p:tgtEl>
                                        <p:attrNameLst>
                                          <p:attrName>ppt_h</p:attrName>
                                        </p:attrNameLst>
                                      </p:cBhvr>
                                      <p:tavLst>
                                        <p:tav tm="0">
                                          <p:val>
                                            <p:strVal val="ppt_h"/>
                                          </p:val>
                                        </p:tav>
                                        <p:tav tm="100000">
                                          <p:val>
                                            <p:fltVal val="0"/>
                                          </p:val>
                                        </p:tav>
                                      </p:tavLst>
                                    </p:anim>
                                    <p:animEffect transition="out" filter="fade">
                                      <p:cBhvr>
                                        <p:cTn id="234" dur="400"/>
                                        <p:tgtEl>
                                          <p:spTgt spid="6"/>
                                        </p:tgtEl>
                                      </p:cBhvr>
                                    </p:animEffect>
                                    <p:set>
                                      <p:cBhvr>
                                        <p:cTn id="235" dur="1" fill="hold">
                                          <p:stCondLst>
                                            <p:cond delay="399"/>
                                          </p:stCondLst>
                                        </p:cTn>
                                        <p:tgtEl>
                                          <p:spTgt spid="6"/>
                                        </p:tgtEl>
                                        <p:attrNameLst>
                                          <p:attrName>style.visibility</p:attrName>
                                        </p:attrNameLst>
                                      </p:cBhvr>
                                      <p:to>
                                        <p:strVal val="hidden"/>
                                      </p:to>
                                    </p:set>
                                  </p:childTnLst>
                                </p:cTn>
                              </p:par>
                              <p:par>
                                <p:cTn id="236" presetID="53" presetClass="exit" presetSubtype="32" fill="hold" nodeType="withEffect">
                                  <p:stCondLst>
                                    <p:cond delay="800"/>
                                  </p:stCondLst>
                                  <p:childTnLst>
                                    <p:anim calcmode="lin" valueType="num">
                                      <p:cBhvr>
                                        <p:cTn id="237" dur="400"/>
                                        <p:tgtEl>
                                          <p:spTgt spid="16"/>
                                        </p:tgtEl>
                                        <p:attrNameLst>
                                          <p:attrName>ppt_w</p:attrName>
                                        </p:attrNameLst>
                                      </p:cBhvr>
                                      <p:tavLst>
                                        <p:tav tm="0">
                                          <p:val>
                                            <p:strVal val="ppt_w"/>
                                          </p:val>
                                        </p:tav>
                                        <p:tav tm="100000">
                                          <p:val>
                                            <p:fltVal val="0"/>
                                          </p:val>
                                        </p:tav>
                                      </p:tavLst>
                                    </p:anim>
                                    <p:anim calcmode="lin" valueType="num">
                                      <p:cBhvr>
                                        <p:cTn id="238" dur="400"/>
                                        <p:tgtEl>
                                          <p:spTgt spid="16"/>
                                        </p:tgtEl>
                                        <p:attrNameLst>
                                          <p:attrName>ppt_h</p:attrName>
                                        </p:attrNameLst>
                                      </p:cBhvr>
                                      <p:tavLst>
                                        <p:tav tm="0">
                                          <p:val>
                                            <p:strVal val="ppt_h"/>
                                          </p:val>
                                        </p:tav>
                                        <p:tav tm="100000">
                                          <p:val>
                                            <p:fltVal val="0"/>
                                          </p:val>
                                        </p:tav>
                                      </p:tavLst>
                                    </p:anim>
                                    <p:animEffect transition="out" filter="fade">
                                      <p:cBhvr>
                                        <p:cTn id="239" dur="400"/>
                                        <p:tgtEl>
                                          <p:spTgt spid="16"/>
                                        </p:tgtEl>
                                      </p:cBhvr>
                                    </p:animEffect>
                                    <p:set>
                                      <p:cBhvr>
                                        <p:cTn id="240" dur="1" fill="hold">
                                          <p:stCondLst>
                                            <p:cond delay="399"/>
                                          </p:stCondLst>
                                        </p:cTn>
                                        <p:tgtEl>
                                          <p:spTgt spid="16"/>
                                        </p:tgtEl>
                                        <p:attrNameLst>
                                          <p:attrName>style.visibility</p:attrName>
                                        </p:attrNameLst>
                                      </p:cBhvr>
                                      <p:to>
                                        <p:strVal val="hidden"/>
                                      </p:to>
                                    </p:set>
                                  </p:childTnLst>
                                </p:cTn>
                              </p:par>
                              <p:par>
                                <p:cTn id="241" presetID="1" presetClass="entr" presetSubtype="0" fill="hold" grpId="0" nodeType="withEffect">
                                  <p:stCondLst>
                                    <p:cond delay="1500"/>
                                  </p:stCondLst>
                                  <p:childTnLst>
                                    <p:set>
                                      <p:cBhvr>
                                        <p:cTn id="242" dur="1" fill="hold">
                                          <p:stCondLst>
                                            <p:cond delay="0"/>
                                          </p:stCondLst>
                                        </p:cTn>
                                        <p:tgtEl>
                                          <p:spTgt spid="17"/>
                                        </p:tgtEl>
                                        <p:attrNameLst>
                                          <p:attrName>style.visibility</p:attrName>
                                        </p:attrNameLst>
                                      </p:cBhvr>
                                      <p:to>
                                        <p:strVal val="visible"/>
                                      </p:to>
                                    </p:set>
                                  </p:childTnLst>
                                </p:cTn>
                              </p:par>
                              <p:par>
                                <p:cTn id="243" presetID="10" presetClass="entr" presetSubtype="0" fill="hold" nodeType="withEffect">
                                  <p:stCondLst>
                                    <p:cond delay="1500"/>
                                  </p:stCondLst>
                                  <p:childTnLst>
                                    <p:set>
                                      <p:cBhvr>
                                        <p:cTn id="244" dur="1" fill="hold">
                                          <p:stCondLst>
                                            <p:cond delay="0"/>
                                          </p:stCondLst>
                                        </p:cTn>
                                        <p:tgtEl>
                                          <p:spTgt spid="144"/>
                                        </p:tgtEl>
                                        <p:attrNameLst>
                                          <p:attrName>style.visibility</p:attrName>
                                        </p:attrNameLst>
                                      </p:cBhvr>
                                      <p:to>
                                        <p:strVal val="visible"/>
                                      </p:to>
                                    </p:set>
                                    <p:animEffect transition="in" filter="fade">
                                      <p:cBhvr>
                                        <p:cTn id="245" dur="500"/>
                                        <p:tgtEl>
                                          <p:spTgt spid="144"/>
                                        </p:tgtEl>
                                      </p:cBhvr>
                                    </p:animEffect>
                                  </p:childTnLst>
                                </p:cTn>
                              </p:par>
                              <p:par>
                                <p:cTn id="246" presetID="8" presetClass="emph" presetSubtype="0" decel="100000" fill="hold" nodeType="withEffect">
                                  <p:stCondLst>
                                    <p:cond delay="1200"/>
                                  </p:stCondLst>
                                  <p:childTnLst>
                                    <p:animRot by="5400000">
                                      <p:cBhvr>
                                        <p:cTn id="247" dur="1000" fill="hold"/>
                                        <p:tgtEl>
                                          <p:spTgt spid="144"/>
                                        </p:tgtEl>
                                        <p:attrNameLst>
                                          <p:attrName>r</p:attrName>
                                        </p:attrNameLst>
                                      </p:cBhvr>
                                    </p:animRot>
                                  </p:childTnLst>
                                </p:cTn>
                              </p:par>
                              <p:par>
                                <p:cTn id="248" presetID="6" presetClass="emph" presetSubtype="0" accel="100000" autoRev="1" fill="hold" nodeType="withEffect">
                                  <p:stCondLst>
                                    <p:cond delay="700"/>
                                  </p:stCondLst>
                                  <p:childTnLst>
                                    <p:animScale>
                                      <p:cBhvr>
                                        <p:cTn id="249" dur="800" fill="hold"/>
                                        <p:tgtEl>
                                          <p:spTgt spid="144"/>
                                        </p:tgtEl>
                                      </p:cBhvr>
                                      <p:by x="50000" y="50000"/>
                                    </p:animScale>
                                  </p:childTnLst>
                                </p:cTn>
                              </p:par>
                              <p:par>
                                <p:cTn id="250" presetID="10" presetClass="entr" presetSubtype="0" fill="hold" grpId="0" nodeType="withEffect">
                                  <p:stCondLst>
                                    <p:cond delay="1450"/>
                                  </p:stCondLst>
                                  <p:childTnLst>
                                    <p:set>
                                      <p:cBhvr>
                                        <p:cTn id="251" dur="1" fill="hold">
                                          <p:stCondLst>
                                            <p:cond delay="0"/>
                                          </p:stCondLst>
                                        </p:cTn>
                                        <p:tgtEl>
                                          <p:spTgt spid="142"/>
                                        </p:tgtEl>
                                        <p:attrNameLst>
                                          <p:attrName>style.visibility</p:attrName>
                                        </p:attrNameLst>
                                      </p:cBhvr>
                                      <p:to>
                                        <p:strVal val="visible"/>
                                      </p:to>
                                    </p:set>
                                    <p:animEffect transition="in" filter="fade">
                                      <p:cBhvr>
                                        <p:cTn id="252" dur="750"/>
                                        <p:tgtEl>
                                          <p:spTgt spid="142"/>
                                        </p:tgtEl>
                                      </p:cBhvr>
                                    </p:animEffect>
                                  </p:childTnLst>
                                </p:cTn>
                              </p:par>
                              <p:par>
                                <p:cTn id="253" presetID="6" presetClass="emph" presetSubtype="0" accel="100000" autoRev="1" fill="hold" grpId="1" nodeType="withEffect">
                                  <p:stCondLst>
                                    <p:cond delay="700"/>
                                  </p:stCondLst>
                                  <p:childTnLst>
                                    <p:animScale>
                                      <p:cBhvr>
                                        <p:cTn id="254" dur="800" fill="hold"/>
                                        <p:tgtEl>
                                          <p:spTgt spid="142"/>
                                        </p:tgtEl>
                                      </p:cBhvr>
                                      <p:by x="50000" y="50000"/>
                                    </p:animScale>
                                  </p:childTnLst>
                                </p:cTn>
                              </p:par>
                              <p:par>
                                <p:cTn id="255" presetID="1" presetClass="entr" presetSubtype="0" fill="hold" nodeType="withEffect">
                                  <p:stCondLst>
                                    <p:cond delay="2200"/>
                                  </p:stCondLst>
                                  <p:childTnLst>
                                    <p:set>
                                      <p:cBhvr>
                                        <p:cTn id="256" dur="1" fill="hold">
                                          <p:stCondLst>
                                            <p:cond delay="0"/>
                                          </p:stCondLst>
                                        </p:cTn>
                                        <p:tgtEl>
                                          <p:spTgt spid="156"/>
                                        </p:tgtEl>
                                        <p:attrNameLst>
                                          <p:attrName>style.visibility</p:attrName>
                                        </p:attrNameLst>
                                      </p:cBhvr>
                                      <p:to>
                                        <p:strVal val="visible"/>
                                      </p:to>
                                    </p:set>
                                  </p:childTnLst>
                                </p:cTn>
                              </p:par>
                              <p:par>
                                <p:cTn id="257" presetID="6" presetClass="emph" presetSubtype="0" accel="100000" autoRev="1" fill="hold" nodeType="withEffect">
                                  <p:stCondLst>
                                    <p:cond delay="1700"/>
                                  </p:stCondLst>
                                  <p:childTnLst>
                                    <p:animScale>
                                      <p:cBhvr>
                                        <p:cTn id="258" dur="500" fill="hold"/>
                                        <p:tgtEl>
                                          <p:spTgt spid="156"/>
                                        </p:tgtEl>
                                      </p:cBhvr>
                                      <p:by x="0" y="0"/>
                                    </p:animScale>
                                  </p:childTnLst>
                                </p:cTn>
                              </p:par>
                              <p:par>
                                <p:cTn id="259" presetID="1" presetClass="entr" presetSubtype="0" fill="hold" nodeType="withEffect">
                                  <p:stCondLst>
                                    <p:cond delay="2250"/>
                                  </p:stCondLst>
                                  <p:childTnLst>
                                    <p:set>
                                      <p:cBhvr>
                                        <p:cTn id="260" dur="1" fill="hold">
                                          <p:stCondLst>
                                            <p:cond delay="0"/>
                                          </p:stCondLst>
                                        </p:cTn>
                                        <p:tgtEl>
                                          <p:spTgt spid="159"/>
                                        </p:tgtEl>
                                        <p:attrNameLst>
                                          <p:attrName>style.visibility</p:attrName>
                                        </p:attrNameLst>
                                      </p:cBhvr>
                                      <p:to>
                                        <p:strVal val="visible"/>
                                      </p:to>
                                    </p:set>
                                  </p:childTnLst>
                                </p:cTn>
                              </p:par>
                              <p:par>
                                <p:cTn id="261" presetID="6" presetClass="emph" presetSubtype="0" accel="100000" autoRev="1" fill="hold" nodeType="withEffect">
                                  <p:stCondLst>
                                    <p:cond delay="1750"/>
                                  </p:stCondLst>
                                  <p:childTnLst>
                                    <p:animScale>
                                      <p:cBhvr>
                                        <p:cTn id="262" dur="500" fill="hold"/>
                                        <p:tgtEl>
                                          <p:spTgt spid="159"/>
                                        </p:tgtEl>
                                      </p:cBhvr>
                                      <p:by x="0" y="0"/>
                                    </p:animScale>
                                  </p:childTnLst>
                                </p:cTn>
                              </p:par>
                              <p:par>
                                <p:cTn id="263" presetID="1" presetClass="entr" presetSubtype="0" fill="hold" nodeType="withEffect">
                                  <p:stCondLst>
                                    <p:cond delay="2300"/>
                                  </p:stCondLst>
                                  <p:childTnLst>
                                    <p:set>
                                      <p:cBhvr>
                                        <p:cTn id="264" dur="1" fill="hold">
                                          <p:stCondLst>
                                            <p:cond delay="0"/>
                                          </p:stCondLst>
                                        </p:cTn>
                                        <p:tgtEl>
                                          <p:spTgt spid="162"/>
                                        </p:tgtEl>
                                        <p:attrNameLst>
                                          <p:attrName>style.visibility</p:attrName>
                                        </p:attrNameLst>
                                      </p:cBhvr>
                                      <p:to>
                                        <p:strVal val="visible"/>
                                      </p:to>
                                    </p:set>
                                  </p:childTnLst>
                                </p:cTn>
                              </p:par>
                              <p:par>
                                <p:cTn id="265" presetID="6" presetClass="emph" presetSubtype="0" accel="100000" autoRev="1" fill="hold" nodeType="withEffect">
                                  <p:stCondLst>
                                    <p:cond delay="1800"/>
                                  </p:stCondLst>
                                  <p:childTnLst>
                                    <p:animScale>
                                      <p:cBhvr>
                                        <p:cTn id="266" dur="500" fill="hold"/>
                                        <p:tgtEl>
                                          <p:spTgt spid="162"/>
                                        </p:tgtEl>
                                      </p:cBhvr>
                                      <p:by x="0" y="0"/>
                                    </p:animScale>
                                  </p:childTnLst>
                                </p:cTn>
                              </p:par>
                              <p:par>
                                <p:cTn id="267" presetID="64" presetClass="path" presetSubtype="0" accel="50000" decel="50000" fill="hold" nodeType="withEffect">
                                  <p:stCondLst>
                                    <p:cond delay="2200"/>
                                  </p:stCondLst>
                                  <p:childTnLst>
                                    <p:animMotion origin="layout" path="M -5.94843E-7 3.61779E-6 L -5.94843E-7 -0.06968 " pathEditMode="relative" rAng="0" ptsTypes="AA">
                                      <p:cBhvr>
                                        <p:cTn id="268" dur="750" fill="hold"/>
                                        <p:tgtEl>
                                          <p:spTgt spid="144"/>
                                        </p:tgtEl>
                                        <p:attrNameLst>
                                          <p:attrName>ppt_x</p:attrName>
                                          <p:attrName>ppt_y</p:attrName>
                                        </p:attrNameLst>
                                      </p:cBhvr>
                                      <p:rCtr x="0" y="-3495"/>
                                    </p:animMotion>
                                  </p:childTnLst>
                                </p:cTn>
                              </p:par>
                              <p:par>
                                <p:cTn id="269" presetID="64" presetClass="path" presetSubtype="0" accel="50000" decel="50000" fill="hold" nodeType="withEffect">
                                  <p:stCondLst>
                                    <p:cond delay="2200"/>
                                  </p:stCondLst>
                                  <p:childTnLst>
                                    <p:animMotion origin="layout" path="M -4.68981E-6 -4.36223E-6 L -4.68981E-6 -0.0699 " pathEditMode="relative" rAng="0" ptsTypes="AA">
                                      <p:cBhvr>
                                        <p:cTn id="270" dur="750" fill="hold"/>
                                        <p:tgtEl>
                                          <p:spTgt spid="156"/>
                                        </p:tgtEl>
                                        <p:attrNameLst>
                                          <p:attrName>ppt_x</p:attrName>
                                          <p:attrName>ppt_y</p:attrName>
                                        </p:attrNameLst>
                                      </p:cBhvr>
                                      <p:rCtr x="0" y="-3495"/>
                                    </p:animMotion>
                                  </p:childTnLst>
                                </p:cTn>
                              </p:par>
                              <p:par>
                                <p:cTn id="271" presetID="64" presetClass="path" presetSubtype="0" accel="50000" decel="50000" fill="hold" nodeType="withEffect">
                                  <p:stCondLst>
                                    <p:cond delay="2200"/>
                                  </p:stCondLst>
                                  <p:childTnLst>
                                    <p:animMotion origin="layout" path="M -3.55374E-6 -4.36223E-6 L -3.55374E-6 -0.0699 " pathEditMode="relative" rAng="0" ptsTypes="AA">
                                      <p:cBhvr>
                                        <p:cTn id="272" dur="750" fill="hold"/>
                                        <p:tgtEl>
                                          <p:spTgt spid="159"/>
                                        </p:tgtEl>
                                        <p:attrNameLst>
                                          <p:attrName>ppt_x</p:attrName>
                                          <p:attrName>ppt_y</p:attrName>
                                        </p:attrNameLst>
                                      </p:cBhvr>
                                      <p:rCtr x="0" y="-3495"/>
                                    </p:animMotion>
                                  </p:childTnLst>
                                </p:cTn>
                              </p:par>
                              <p:par>
                                <p:cTn id="273" presetID="64" presetClass="path" presetSubtype="0" accel="50000" decel="50000" fill="hold" nodeType="withEffect">
                                  <p:stCondLst>
                                    <p:cond delay="2200"/>
                                  </p:stCondLst>
                                  <p:childTnLst>
                                    <p:animMotion origin="layout" path="M -5.94843E-7 -3.45892E-6 L -5.94843E-7 -0.06967 " pathEditMode="relative" rAng="0" ptsTypes="AA">
                                      <p:cBhvr>
                                        <p:cTn id="274" dur="750" fill="hold"/>
                                        <p:tgtEl>
                                          <p:spTgt spid="162"/>
                                        </p:tgtEl>
                                        <p:attrNameLst>
                                          <p:attrName>ppt_x</p:attrName>
                                          <p:attrName>ppt_y</p:attrName>
                                        </p:attrNameLst>
                                      </p:cBhvr>
                                      <p:rCtr x="0" y="-3495"/>
                                    </p:animMotion>
                                  </p:childTnLst>
                                </p:cTn>
                              </p:par>
                              <p:par>
                                <p:cTn id="275" presetID="64" presetClass="path" presetSubtype="0" accel="50000" decel="50000" fill="hold" grpId="2" nodeType="withEffect">
                                  <p:stCondLst>
                                    <p:cond delay="2200"/>
                                  </p:stCondLst>
                                  <p:childTnLst>
                                    <p:animMotion origin="layout" path="M -6.22926E-7 -9.8502E-7 L -6.22926E-7 -0.06968 " pathEditMode="relative" rAng="0" ptsTypes="AA">
                                      <p:cBhvr>
                                        <p:cTn id="276" dur="750" fill="hold"/>
                                        <p:tgtEl>
                                          <p:spTgt spid="142"/>
                                        </p:tgtEl>
                                        <p:attrNameLst>
                                          <p:attrName>ppt_x</p:attrName>
                                          <p:attrName>ppt_y</p:attrName>
                                        </p:attrNameLst>
                                      </p:cBhvr>
                                      <p:rCtr x="0" y="-3495"/>
                                    </p:animMotion>
                                  </p:childTnLst>
                                </p:cTn>
                              </p:par>
                              <p:par>
                                <p:cTn id="277" presetID="10" presetClass="entr" presetSubtype="0" fill="hold" grpId="1" nodeType="withEffect">
                                  <p:stCondLst>
                                    <p:cond delay="2600"/>
                                  </p:stCondLst>
                                  <p:childTnLst>
                                    <p:set>
                                      <p:cBhvr>
                                        <p:cTn id="278" dur="1" fill="hold">
                                          <p:stCondLst>
                                            <p:cond delay="0"/>
                                          </p:stCondLst>
                                        </p:cTn>
                                        <p:tgtEl>
                                          <p:spTgt spid="167"/>
                                        </p:tgtEl>
                                        <p:attrNameLst>
                                          <p:attrName>style.visibility</p:attrName>
                                        </p:attrNameLst>
                                      </p:cBhvr>
                                      <p:to>
                                        <p:strVal val="visible"/>
                                      </p:to>
                                    </p:set>
                                    <p:animEffect transition="in" filter="fade">
                                      <p:cBhvr>
                                        <p:cTn id="279" dur="250"/>
                                        <p:tgtEl>
                                          <p:spTgt spid="167"/>
                                        </p:tgtEl>
                                      </p:cBhvr>
                                    </p:animEffect>
                                  </p:childTnLst>
                                </p:cTn>
                              </p:par>
                              <p:par>
                                <p:cTn id="280" presetID="10" presetClass="entr" presetSubtype="0" fill="hold" grpId="1" nodeType="withEffect">
                                  <p:stCondLst>
                                    <p:cond delay="2600"/>
                                  </p:stCondLst>
                                  <p:childTnLst>
                                    <p:set>
                                      <p:cBhvr>
                                        <p:cTn id="281" dur="1" fill="hold">
                                          <p:stCondLst>
                                            <p:cond delay="0"/>
                                          </p:stCondLst>
                                        </p:cTn>
                                        <p:tgtEl>
                                          <p:spTgt spid="168"/>
                                        </p:tgtEl>
                                        <p:attrNameLst>
                                          <p:attrName>style.visibility</p:attrName>
                                        </p:attrNameLst>
                                      </p:cBhvr>
                                      <p:to>
                                        <p:strVal val="visible"/>
                                      </p:to>
                                    </p:set>
                                    <p:animEffect transition="in" filter="fade">
                                      <p:cBhvr>
                                        <p:cTn id="282" dur="250"/>
                                        <p:tgtEl>
                                          <p:spTgt spid="168"/>
                                        </p:tgtEl>
                                      </p:cBhvr>
                                    </p:animEffect>
                                  </p:childTnLst>
                                </p:cTn>
                              </p:par>
                              <p:par>
                                <p:cTn id="283" presetID="10" presetClass="entr" presetSubtype="0" fill="hold" grpId="1" nodeType="withEffect">
                                  <p:stCondLst>
                                    <p:cond delay="2600"/>
                                  </p:stCondLst>
                                  <p:childTnLst>
                                    <p:set>
                                      <p:cBhvr>
                                        <p:cTn id="284" dur="1" fill="hold">
                                          <p:stCondLst>
                                            <p:cond delay="0"/>
                                          </p:stCondLst>
                                        </p:cTn>
                                        <p:tgtEl>
                                          <p:spTgt spid="169"/>
                                        </p:tgtEl>
                                        <p:attrNameLst>
                                          <p:attrName>style.visibility</p:attrName>
                                        </p:attrNameLst>
                                      </p:cBhvr>
                                      <p:to>
                                        <p:strVal val="visible"/>
                                      </p:to>
                                    </p:set>
                                    <p:animEffect transition="in" filter="fade">
                                      <p:cBhvr>
                                        <p:cTn id="285" dur="250"/>
                                        <p:tgtEl>
                                          <p:spTgt spid="169"/>
                                        </p:tgtEl>
                                      </p:cBhvr>
                                    </p:animEffect>
                                  </p:childTnLst>
                                </p:cTn>
                              </p:par>
                              <p:par>
                                <p:cTn id="286" presetID="42" presetClass="path" presetSubtype="0" accel="20000" decel="80000" fill="hold" grpId="0" nodeType="withEffect">
                                  <p:stCondLst>
                                    <p:cond delay="2200"/>
                                  </p:stCondLst>
                                  <p:childTnLst>
                                    <p:animMotion origin="layout" path="M -1.8892E-6 -3.98094E-6 L -1.8892E-6 0.15547 " pathEditMode="relative" rAng="0" ptsTypes="AA">
                                      <p:cBhvr>
                                        <p:cTn id="287" dur="750" spd="-100000" fill="hold"/>
                                        <p:tgtEl>
                                          <p:spTgt spid="167"/>
                                        </p:tgtEl>
                                        <p:attrNameLst>
                                          <p:attrName>ppt_x</p:attrName>
                                          <p:attrName>ppt_y</p:attrName>
                                        </p:attrNameLst>
                                      </p:cBhvr>
                                      <p:rCtr x="0" y="7762"/>
                                    </p:animMotion>
                                  </p:childTnLst>
                                </p:cTn>
                              </p:par>
                              <p:par>
                                <p:cTn id="288" presetID="42" presetClass="path" presetSubtype="0" accel="20000" decel="80000" fill="hold" grpId="0" nodeType="withEffect">
                                  <p:stCondLst>
                                    <p:cond delay="2200"/>
                                  </p:stCondLst>
                                  <p:childTnLst>
                                    <p:animMotion origin="layout" path="M -5.94843E-7 -1.28915E-6 L -5.94843E-7 0.16705 " pathEditMode="relative" rAng="0" ptsTypes="AA">
                                      <p:cBhvr>
                                        <p:cTn id="289" dur="750" spd="-100000" fill="hold"/>
                                        <p:tgtEl>
                                          <p:spTgt spid="168"/>
                                        </p:tgtEl>
                                        <p:attrNameLst>
                                          <p:attrName>ppt_x</p:attrName>
                                          <p:attrName>ppt_y</p:attrName>
                                        </p:attrNameLst>
                                      </p:cBhvr>
                                      <p:rCtr x="0" y="8352"/>
                                    </p:animMotion>
                                  </p:childTnLst>
                                </p:cTn>
                              </p:par>
                              <p:par>
                                <p:cTn id="290" presetID="42" presetClass="path" presetSubtype="0" accel="20000" decel="80000" fill="hold" grpId="0" nodeType="withEffect">
                                  <p:stCondLst>
                                    <p:cond delay="2200"/>
                                  </p:stCondLst>
                                  <p:childTnLst>
                                    <p:animMotion origin="layout" path="M 3.30865E-6 -3.98094E-6 L 3.30865E-6 0.15139 " pathEditMode="relative" rAng="0" ptsTypes="AA">
                                      <p:cBhvr>
                                        <p:cTn id="291" dur="750" spd="-100000" fill="hold"/>
                                        <p:tgtEl>
                                          <p:spTgt spid="169"/>
                                        </p:tgtEl>
                                        <p:attrNameLst>
                                          <p:attrName>ppt_x</p:attrName>
                                          <p:attrName>ppt_y</p:attrName>
                                        </p:attrNameLst>
                                      </p:cBhvr>
                                      <p:rCtr x="0" y="75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383" grpId="0" animBg="1"/>
      <p:bldP spid="384" grpId="0" animBg="1"/>
      <p:bldP spid="386" grpId="0" animBg="1"/>
      <p:bldP spid="388" grpId="0" animBg="1"/>
      <p:bldP spid="389" grpId="0" animBg="1"/>
      <p:bldP spid="390" grpId="0" animBg="1"/>
      <p:bldP spid="391" grpId="0" animBg="1"/>
      <p:bldP spid="392" grpId="0" animBg="1"/>
      <p:bldP spid="470" grpId="0"/>
      <p:bldP spid="471" grpId="0"/>
      <p:bldP spid="17" grpId="0" animBg="1"/>
      <p:bldP spid="142" grpId="0"/>
      <p:bldP spid="142" grpId="1"/>
      <p:bldP spid="142" grpId="2"/>
      <p:bldP spid="167" grpId="0"/>
      <p:bldP spid="167" grpId="1"/>
      <p:bldP spid="168" grpId="0"/>
      <p:bldP spid="168" grpId="1"/>
      <p:bldP spid="169" grpId="0"/>
      <p:bldP spid="16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762" y="1129433"/>
            <a:ext cx="3985409" cy="398279"/>
          </a:xfrm>
          <a:prstGeom prst="rect">
            <a:avLst/>
          </a:prstGeom>
          <a:noFill/>
        </p:spPr>
        <p:txBody>
          <a:bodyPr wrap="square" rtlCol="0">
            <a:spAutoFit/>
          </a:bodyPr>
          <a:lstStyle/>
          <a:p>
            <a:pPr>
              <a:lnSpc>
                <a:spcPct val="85000"/>
              </a:lnSpc>
            </a:pP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UNIQUE</a:t>
            </a: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APPROACH</a:t>
            </a:r>
          </a:p>
        </p:txBody>
      </p:sp>
      <p:grpSp>
        <p:nvGrpSpPr>
          <p:cNvPr id="2" name="Group 1"/>
          <p:cNvGrpSpPr/>
          <p:nvPr/>
        </p:nvGrpSpPr>
        <p:grpSpPr>
          <a:xfrm>
            <a:off x="1172447" y="2364199"/>
            <a:ext cx="2689274" cy="2689274"/>
            <a:chOff x="1195956" y="2411109"/>
            <a:chExt cx="2743200" cy="2743200"/>
          </a:xfrm>
        </p:grpSpPr>
        <p:sp>
          <p:nvSpPr>
            <p:cNvPr id="5" name="Oval 4"/>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28" name="Group 27"/>
            <p:cNvGrpSpPr/>
            <p:nvPr/>
          </p:nvGrpSpPr>
          <p:grpSpPr>
            <a:xfrm>
              <a:off x="2316594" y="2968775"/>
              <a:ext cx="501925" cy="581025"/>
              <a:chOff x="4278313" y="1958975"/>
              <a:chExt cx="554037" cy="641350"/>
            </a:xfrm>
          </p:grpSpPr>
          <p:sp>
            <p:nvSpPr>
              <p:cNvPr id="29"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0"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1"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2"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3"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4"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5"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6"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7"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8"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9"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0"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8" name="Group 7"/>
          <p:cNvGrpSpPr/>
          <p:nvPr/>
        </p:nvGrpSpPr>
        <p:grpSpPr>
          <a:xfrm>
            <a:off x="8337063" y="2364199"/>
            <a:ext cx="2689274" cy="2689274"/>
            <a:chOff x="8504238" y="2411109"/>
            <a:chExt cx="2743200" cy="2743200"/>
          </a:xfrm>
        </p:grpSpPr>
        <p:sp>
          <p:nvSpPr>
            <p:cNvPr id="7" name="Oval 6"/>
            <p:cNvSpPr/>
            <p:nvPr/>
          </p:nvSpPr>
          <p:spPr>
            <a:xfrm>
              <a:off x="8504238"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PARTNERS</a:t>
              </a:r>
            </a:p>
          </p:txBody>
        </p:sp>
        <p:grpSp>
          <p:nvGrpSpPr>
            <p:cNvPr id="41" name="Group 40"/>
            <p:cNvGrpSpPr/>
            <p:nvPr/>
          </p:nvGrpSpPr>
          <p:grpSpPr>
            <a:xfrm>
              <a:off x="9551988" y="3090371"/>
              <a:ext cx="647700" cy="442912"/>
              <a:chOff x="8602663" y="1101725"/>
              <a:chExt cx="647700" cy="442912"/>
            </a:xfrm>
          </p:grpSpPr>
          <p:sp>
            <p:nvSpPr>
              <p:cNvPr id="42" name="Freeform 5"/>
              <p:cNvSpPr>
                <a:spLocks/>
              </p:cNvSpPr>
              <p:nvPr/>
            </p:nvSpPr>
            <p:spPr bwMode="auto">
              <a:xfrm>
                <a:off x="8602663" y="1101725"/>
                <a:ext cx="434975" cy="254000"/>
              </a:xfrm>
              <a:custGeom>
                <a:avLst/>
                <a:gdLst>
                  <a:gd name="T0" fmla="*/ 25 w 114"/>
                  <a:gd name="T1" fmla="*/ 66 h 66"/>
                  <a:gd name="T2" fmla="*/ 0 w 114"/>
                  <a:gd name="T3" fmla="*/ 59 h 66"/>
                  <a:gd name="T4" fmla="*/ 18 w 114"/>
                  <a:gd name="T5" fmla="*/ 0 h 66"/>
                  <a:gd name="T6" fmla="*/ 46 w 114"/>
                  <a:gd name="T7" fmla="*/ 9 h 66"/>
                  <a:gd name="T8" fmla="*/ 66 w 114"/>
                  <a:gd name="T9" fmla="*/ 6 h 66"/>
                  <a:gd name="T10" fmla="*/ 114 w 114"/>
                  <a:gd name="T11" fmla="*/ 21 h 66"/>
                  <a:gd name="T12" fmla="*/ 111 w 114"/>
                  <a:gd name="T13" fmla="*/ 30 h 66"/>
                  <a:gd name="T14" fmla="*/ 102 w 114"/>
                  <a:gd name="T15" fmla="*/ 35 h 66"/>
                  <a:gd name="T16" fmla="*/ 82 w 114"/>
                  <a:gd name="T17" fmla="*/ 28 h 66"/>
                  <a:gd name="T18" fmla="*/ 81 w 114"/>
                  <a:gd name="T19" fmla="*/ 30 h 66"/>
                  <a:gd name="T20" fmla="*/ 51 w 114"/>
                  <a:gd name="T21" fmla="*/ 46 h 66"/>
                  <a:gd name="T22" fmla="*/ 51 w 114"/>
                  <a:gd name="T2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6">
                    <a:moveTo>
                      <a:pt x="25" y="66"/>
                    </a:moveTo>
                    <a:cubicBezTo>
                      <a:pt x="0" y="59"/>
                      <a:pt x="0" y="59"/>
                      <a:pt x="0" y="59"/>
                    </a:cubicBezTo>
                    <a:cubicBezTo>
                      <a:pt x="18" y="0"/>
                      <a:pt x="18" y="0"/>
                      <a:pt x="18" y="0"/>
                    </a:cubicBezTo>
                    <a:cubicBezTo>
                      <a:pt x="46" y="9"/>
                      <a:pt x="46" y="9"/>
                      <a:pt x="46" y="9"/>
                    </a:cubicBezTo>
                    <a:cubicBezTo>
                      <a:pt x="46" y="9"/>
                      <a:pt x="53" y="13"/>
                      <a:pt x="66" y="6"/>
                    </a:cubicBezTo>
                    <a:cubicBezTo>
                      <a:pt x="114" y="21"/>
                      <a:pt x="114" y="21"/>
                      <a:pt x="114" y="21"/>
                    </a:cubicBezTo>
                    <a:cubicBezTo>
                      <a:pt x="111" y="30"/>
                      <a:pt x="111" y="30"/>
                      <a:pt x="111" y="30"/>
                    </a:cubicBezTo>
                    <a:cubicBezTo>
                      <a:pt x="110" y="34"/>
                      <a:pt x="106" y="36"/>
                      <a:pt x="102" y="35"/>
                    </a:cubicBezTo>
                    <a:cubicBezTo>
                      <a:pt x="82" y="28"/>
                      <a:pt x="82" y="28"/>
                      <a:pt x="82" y="28"/>
                    </a:cubicBezTo>
                    <a:cubicBezTo>
                      <a:pt x="81" y="30"/>
                      <a:pt x="81" y="30"/>
                      <a:pt x="81" y="30"/>
                    </a:cubicBezTo>
                    <a:cubicBezTo>
                      <a:pt x="77" y="43"/>
                      <a:pt x="64" y="50"/>
                      <a:pt x="51" y="46"/>
                    </a:cubicBezTo>
                    <a:cubicBezTo>
                      <a:pt x="51" y="46"/>
                      <a:pt x="51" y="46"/>
                      <a:pt x="51" y="4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3" name="Freeform 6"/>
              <p:cNvSpPr>
                <a:spLocks/>
              </p:cNvSpPr>
              <p:nvPr/>
            </p:nvSpPr>
            <p:spPr bwMode="auto">
              <a:xfrm>
                <a:off x="8736013" y="1314450"/>
                <a:ext cx="225425" cy="103187"/>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5"/>
                      <a:pt x="0" y="19"/>
                      <a:pt x="1" y="22"/>
                    </a:cubicBezTo>
                    <a:cubicBezTo>
                      <a:pt x="1" y="22"/>
                      <a:pt x="1" y="22"/>
                      <a:pt x="1" y="22"/>
                    </a:cubicBezTo>
                    <a:cubicBezTo>
                      <a:pt x="3" y="26"/>
                      <a:pt x="7"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4" name="Freeform 7"/>
              <p:cNvSpPr>
                <a:spLocks/>
              </p:cNvSpPr>
              <p:nvPr/>
            </p:nvSpPr>
            <p:spPr bwMode="auto">
              <a:xfrm>
                <a:off x="8736013" y="1360488"/>
                <a:ext cx="247650" cy="119062"/>
              </a:xfrm>
              <a:custGeom>
                <a:avLst/>
                <a:gdLst>
                  <a:gd name="T0" fmla="*/ 23 w 65"/>
                  <a:gd name="T1" fmla="*/ 7 h 31"/>
                  <a:gd name="T2" fmla="*/ 5 w 65"/>
                  <a:gd name="T3" fmla="*/ 17 h 31"/>
                  <a:gd name="T4" fmla="*/ 2 w 65"/>
                  <a:gd name="T5" fmla="*/ 26 h 31"/>
                  <a:gd name="T6" fmla="*/ 2 w 65"/>
                  <a:gd name="T7" fmla="*/ 26 h 31"/>
                  <a:gd name="T8" fmla="*/ 11 w 65"/>
                  <a:gd name="T9" fmla="*/ 29 h 31"/>
                  <a:gd name="T10" fmla="*/ 65 w 65"/>
                  <a:gd name="T11" fmla="*/ 0 h 31"/>
                </a:gdLst>
                <a:ahLst/>
                <a:cxnLst>
                  <a:cxn ang="0">
                    <a:pos x="T0" y="T1"/>
                  </a:cxn>
                  <a:cxn ang="0">
                    <a:pos x="T2" y="T3"/>
                  </a:cxn>
                  <a:cxn ang="0">
                    <a:pos x="T4" y="T5"/>
                  </a:cxn>
                  <a:cxn ang="0">
                    <a:pos x="T6" y="T7"/>
                  </a:cxn>
                  <a:cxn ang="0">
                    <a:pos x="T8" y="T9"/>
                  </a:cxn>
                  <a:cxn ang="0">
                    <a:pos x="T10" y="T11"/>
                  </a:cxn>
                </a:cxnLst>
                <a:rect l="0" t="0" r="r" b="b"/>
                <a:pathLst>
                  <a:path w="65" h="31">
                    <a:moveTo>
                      <a:pt x="23" y="7"/>
                    </a:moveTo>
                    <a:cubicBezTo>
                      <a:pt x="5" y="17"/>
                      <a:pt x="5" y="17"/>
                      <a:pt x="5" y="17"/>
                    </a:cubicBezTo>
                    <a:cubicBezTo>
                      <a:pt x="1" y="18"/>
                      <a:pt x="0" y="23"/>
                      <a:pt x="2" y="26"/>
                    </a:cubicBezTo>
                    <a:cubicBezTo>
                      <a:pt x="2" y="26"/>
                      <a:pt x="2" y="26"/>
                      <a:pt x="2" y="26"/>
                    </a:cubicBezTo>
                    <a:cubicBezTo>
                      <a:pt x="4" y="29"/>
                      <a:pt x="8" y="31"/>
                      <a:pt x="11" y="29"/>
                    </a:cubicBezTo>
                    <a:cubicBezTo>
                      <a:pt x="65" y="0"/>
                      <a:pt x="65" y="0"/>
                      <a:pt x="65"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5" name="Freeform 8"/>
              <p:cNvSpPr>
                <a:spLocks/>
              </p:cNvSpPr>
              <p:nvPr/>
            </p:nvSpPr>
            <p:spPr bwMode="auto">
              <a:xfrm>
                <a:off x="8785225" y="1409700"/>
                <a:ext cx="225425" cy="104775"/>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4"/>
                      <a:pt x="0" y="19"/>
                      <a:pt x="1" y="22"/>
                    </a:cubicBezTo>
                    <a:cubicBezTo>
                      <a:pt x="1" y="22"/>
                      <a:pt x="1" y="22"/>
                      <a:pt x="1" y="22"/>
                    </a:cubicBezTo>
                    <a:cubicBezTo>
                      <a:pt x="3" y="26"/>
                      <a:pt x="8"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46" name="Freeform 9"/>
              <p:cNvSpPr>
                <a:spLocks/>
              </p:cNvSpPr>
              <p:nvPr/>
            </p:nvSpPr>
            <p:spPr bwMode="auto">
              <a:xfrm>
                <a:off x="8839200" y="1117600"/>
                <a:ext cx="411163" cy="427037"/>
              </a:xfrm>
              <a:custGeom>
                <a:avLst/>
                <a:gdLst>
                  <a:gd name="T0" fmla="*/ 18 w 108"/>
                  <a:gd name="T1" fmla="*/ 90 h 111"/>
                  <a:gd name="T2" fmla="*/ 5 w 108"/>
                  <a:gd name="T3" fmla="*/ 97 h 111"/>
                  <a:gd name="T4" fmla="*/ 2 w 108"/>
                  <a:gd name="T5" fmla="*/ 106 h 111"/>
                  <a:gd name="T6" fmla="*/ 2 w 108"/>
                  <a:gd name="T7" fmla="*/ 106 h 111"/>
                  <a:gd name="T8" fmla="*/ 12 w 108"/>
                  <a:gd name="T9" fmla="*/ 109 h 111"/>
                  <a:gd name="T10" fmla="*/ 52 w 108"/>
                  <a:gd name="T11" fmla="*/ 88 h 111"/>
                  <a:gd name="T12" fmla="*/ 61 w 108"/>
                  <a:gd name="T13" fmla="*/ 83 h 111"/>
                  <a:gd name="T14" fmla="*/ 75 w 108"/>
                  <a:gd name="T15" fmla="*/ 72 h 111"/>
                  <a:gd name="T16" fmla="*/ 108 w 108"/>
                  <a:gd name="T17" fmla="*/ 50 h 111"/>
                  <a:gd name="T18" fmla="*/ 82 w 108"/>
                  <a:gd name="T19" fmla="*/ 0 h 111"/>
                  <a:gd name="T20" fmla="*/ 63 w 108"/>
                  <a:gd name="T21"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1">
                    <a:moveTo>
                      <a:pt x="18" y="90"/>
                    </a:moveTo>
                    <a:cubicBezTo>
                      <a:pt x="5" y="97"/>
                      <a:pt x="5" y="97"/>
                      <a:pt x="5" y="97"/>
                    </a:cubicBezTo>
                    <a:cubicBezTo>
                      <a:pt x="2" y="99"/>
                      <a:pt x="0" y="103"/>
                      <a:pt x="2" y="106"/>
                    </a:cubicBezTo>
                    <a:cubicBezTo>
                      <a:pt x="2" y="106"/>
                      <a:pt x="2" y="106"/>
                      <a:pt x="2" y="106"/>
                    </a:cubicBezTo>
                    <a:cubicBezTo>
                      <a:pt x="4" y="110"/>
                      <a:pt x="8" y="111"/>
                      <a:pt x="12" y="109"/>
                    </a:cubicBezTo>
                    <a:cubicBezTo>
                      <a:pt x="52" y="88"/>
                      <a:pt x="52" y="88"/>
                      <a:pt x="52" y="88"/>
                    </a:cubicBezTo>
                    <a:cubicBezTo>
                      <a:pt x="61" y="83"/>
                      <a:pt x="61" y="83"/>
                      <a:pt x="61" y="83"/>
                    </a:cubicBezTo>
                    <a:cubicBezTo>
                      <a:pt x="61" y="83"/>
                      <a:pt x="68" y="80"/>
                      <a:pt x="75" y="72"/>
                    </a:cubicBezTo>
                    <a:cubicBezTo>
                      <a:pt x="82" y="64"/>
                      <a:pt x="91" y="59"/>
                      <a:pt x="108" y="50"/>
                    </a:cubicBezTo>
                    <a:cubicBezTo>
                      <a:pt x="82" y="0"/>
                      <a:pt x="82" y="0"/>
                      <a:pt x="82" y="0"/>
                    </a:cubicBezTo>
                    <a:cubicBezTo>
                      <a:pt x="63" y="9"/>
                      <a:pt x="63" y="9"/>
                      <a:pt x="63" y="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65" name="Group 64"/>
          <p:cNvGrpSpPr/>
          <p:nvPr/>
        </p:nvGrpSpPr>
        <p:grpSpPr>
          <a:xfrm>
            <a:off x="4754755" y="2364199"/>
            <a:ext cx="2689274" cy="2689274"/>
            <a:chOff x="4850097" y="2411109"/>
            <a:chExt cx="2743200" cy="2743200"/>
          </a:xfrm>
        </p:grpSpPr>
        <p:sp>
          <p:nvSpPr>
            <p:cNvPr id="6" name="Oval 5"/>
            <p:cNvSpPr/>
            <p:nvPr/>
          </p:nvSpPr>
          <p:spPr>
            <a:xfrm>
              <a:off x="4850097" y="2411109"/>
              <a:ext cx="2743200" cy="27432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r>
                <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grpSp>
          <p:nvGrpSpPr>
            <p:cNvPr id="50" name="Group 49"/>
            <p:cNvGrpSpPr/>
            <p:nvPr/>
          </p:nvGrpSpPr>
          <p:grpSpPr>
            <a:xfrm>
              <a:off x="5859630" y="2896182"/>
              <a:ext cx="724134" cy="697448"/>
              <a:chOff x="4867042" y="2837657"/>
              <a:chExt cx="724134" cy="697448"/>
            </a:xfrm>
          </p:grpSpPr>
          <p:cxnSp>
            <p:nvCxnSpPr>
              <p:cNvPr id="51" name="Straight Connector 50"/>
              <p:cNvCxnSpPr/>
              <p:nvPr/>
            </p:nvCxnSpPr>
            <p:spPr>
              <a:xfrm flipV="1">
                <a:off x="5102225" y="2890234"/>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H="1" flipV="1">
                <a:off x="5101524" y="2891609"/>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p:cNvCxnSpPr/>
              <p:nvPr/>
            </p:nvCxnSpPr>
            <p:spPr>
              <a:xfrm flipH="1" flipV="1">
                <a:off x="5235054" y="3077255"/>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flipH="1">
                <a:off x="5133975" y="3329897"/>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p:nvPr/>
            </p:nvCxnSpPr>
            <p:spPr>
              <a:xfrm flipH="1" flipV="1">
                <a:off x="4972050" y="3159125"/>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p:cNvCxnSpPr/>
              <p:nvPr/>
            </p:nvCxnSpPr>
            <p:spPr>
              <a:xfrm flipH="1">
                <a:off x="4946650" y="2895600"/>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H="1" flipV="1">
                <a:off x="4942991" y="3147158"/>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p:cNvCxnSpPr/>
              <p:nvPr/>
            </p:nvCxnSpPr>
            <p:spPr>
              <a:xfrm flipV="1">
                <a:off x="5109553" y="3067050"/>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p:cNvCxnSpPr/>
              <p:nvPr/>
            </p:nvCxnSpPr>
            <p:spPr>
              <a:xfrm flipV="1">
                <a:off x="4948285" y="3063875"/>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60" name="Oval 59"/>
              <p:cNvSpPr/>
              <p:nvPr/>
            </p:nvSpPr>
            <p:spPr bwMode="auto">
              <a:xfrm>
                <a:off x="5338640" y="3216164"/>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1" name="Oval 60"/>
              <p:cNvSpPr/>
              <p:nvPr/>
            </p:nvSpPr>
            <p:spPr bwMode="auto">
              <a:xfrm>
                <a:off x="4992527" y="3282573"/>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2" name="Oval 61"/>
              <p:cNvSpPr/>
              <p:nvPr/>
            </p:nvSpPr>
            <p:spPr bwMode="auto">
              <a:xfrm>
                <a:off x="5151802" y="2990954"/>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3" name="Oval 62"/>
              <p:cNvSpPr/>
              <p:nvPr/>
            </p:nvSpPr>
            <p:spPr bwMode="auto">
              <a:xfrm>
                <a:off x="4867042" y="3064608"/>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4" name="Oval 63"/>
              <p:cNvSpPr/>
              <p:nvPr/>
            </p:nvSpPr>
            <p:spPr bwMode="auto">
              <a:xfrm>
                <a:off x="5051175" y="2837657"/>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grpSp>
    </p:spTree>
    <p:extLst>
      <p:ext uri="{BB962C8B-B14F-4D97-AF65-F5344CB8AC3E}">
        <p14:creationId xmlns:p14="http://schemas.microsoft.com/office/powerpoint/2010/main" val="3864142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grpId="1" nodeType="withEffect">
                                  <p:stCondLst>
                                    <p:cond delay="500"/>
                                  </p:stCondLst>
                                  <p:childTnLst>
                                    <p:animMotion origin="layout" path="M -2.06791E-6 3.63141E-7 L -2.06791E-6 0.25011 " pathEditMode="relative" rAng="0" ptsTypes="AA">
                                      <p:cBhvr>
                                        <p:cTn id="9" dur="750" spd="-100000" fill="hold"/>
                                        <p:tgtEl>
                                          <p:spTgt spid="4"/>
                                        </p:tgtEl>
                                        <p:attrNameLst>
                                          <p:attrName>ppt_x</p:attrName>
                                          <p:attrName>ppt_y</p:attrName>
                                        </p:attrNameLst>
                                      </p:cBhvr>
                                      <p:rCtr x="0" y="12506"/>
                                    </p:animMotion>
                                  </p:childTnLst>
                                </p:cTn>
                              </p:par>
                              <p:par>
                                <p:cTn id="10" presetID="10" presetClass="entr" presetSubtype="0" fill="hold" nodeType="withEffect">
                                  <p:stCondLst>
                                    <p:cond delay="8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100000" autoRev="1" fill="hold" nodeType="withEffect">
                                  <p:stCondLst>
                                    <p:cond delay="0"/>
                                  </p:stCondLst>
                                  <p:childTnLst>
                                    <p:animScale>
                                      <p:cBhvr>
                                        <p:cTn id="14" dur="800" fill="hold"/>
                                        <p:tgtEl>
                                          <p:spTgt spid="2"/>
                                        </p:tgtEl>
                                      </p:cBhvr>
                                      <p:by x="50000" y="50000"/>
                                    </p:animScale>
                                  </p:childTnLst>
                                </p:cTn>
                              </p:par>
                              <p:par>
                                <p:cTn id="15" presetID="10" presetClass="entr" presetSubtype="0" fill="hold" nodeType="withEffect">
                                  <p:stCondLst>
                                    <p:cond delay="90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par>
                                <p:cTn id="18" presetID="6" presetClass="emph" presetSubtype="0" accel="100000" autoRev="1" fill="hold" nodeType="withEffect">
                                  <p:stCondLst>
                                    <p:cond delay="100"/>
                                  </p:stCondLst>
                                  <p:childTnLst>
                                    <p:animScale>
                                      <p:cBhvr>
                                        <p:cTn id="19" dur="800" fill="hold"/>
                                        <p:tgtEl>
                                          <p:spTgt spid="65"/>
                                        </p:tgtEl>
                                      </p:cBhvr>
                                      <p:by x="50000" y="50000"/>
                                    </p:animScale>
                                  </p:childTnLst>
                                </p:cTn>
                              </p:par>
                              <p:par>
                                <p:cTn id="20" presetID="10" presetClass="entr" presetSubtype="0"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 presetClass="emph" presetSubtype="0" accel="100000" autoRev="1" fill="hold" nodeType="withEffect">
                                  <p:stCondLst>
                                    <p:cond delay="200"/>
                                  </p:stCondLst>
                                  <p:childTnLst>
                                    <p:animScale>
                                      <p:cBhvr>
                                        <p:cTn id="24" dur="80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2" name="Identity Line"/>
          <p:cNvCxnSpPr>
            <a:stCxn id="178" idx="6"/>
          </p:cNvCxnSpPr>
          <p:nvPr/>
        </p:nvCxnSpPr>
        <p:spPr>
          <a:xfrm flipV="1">
            <a:off x="3861721" y="1774661"/>
            <a:ext cx="3108917" cy="1934175"/>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Device Line"/>
          <p:cNvCxnSpPr>
            <a:stCxn id="178" idx="6"/>
          </p:cNvCxnSpPr>
          <p:nvPr/>
        </p:nvCxnSpPr>
        <p:spPr>
          <a:xfrm flipV="1">
            <a:off x="3861721" y="2939547"/>
            <a:ext cx="4339166" cy="76928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Apps LIne"/>
          <p:cNvCxnSpPr>
            <a:stCxn id="178" idx="6"/>
          </p:cNvCxnSpPr>
          <p:nvPr/>
        </p:nvCxnSpPr>
        <p:spPr>
          <a:xfrm>
            <a:off x="3861721" y="3708836"/>
            <a:ext cx="4306484" cy="829802"/>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Data Line"/>
          <p:cNvCxnSpPr>
            <a:stCxn id="178" idx="6"/>
          </p:cNvCxnSpPr>
          <p:nvPr/>
        </p:nvCxnSpPr>
        <p:spPr>
          <a:xfrm>
            <a:off x="3861721" y="3708836"/>
            <a:ext cx="3087906" cy="1814936"/>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rot="2700000">
            <a:off x="699538" y="-825713"/>
            <a:ext cx="8544758" cy="8544758"/>
          </a:xfrm>
          <a:prstGeom prst="arc">
            <a:avLst/>
          </a:prstGeom>
          <a:ln w="1082675">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dirty="0"/>
          </a:p>
        </p:txBody>
      </p:sp>
      <p:sp>
        <p:nvSpPr>
          <p:cNvPr id="94" name="Identity Text"/>
          <p:cNvSpPr/>
          <p:nvPr/>
        </p:nvSpPr>
        <p:spPr>
          <a:xfrm>
            <a:off x="8126081" y="1280094"/>
            <a:ext cx="1326864" cy="280605"/>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Identity </a:t>
            </a:r>
          </a:p>
        </p:txBody>
      </p:sp>
      <p:sp>
        <p:nvSpPr>
          <p:cNvPr id="4" name="TextBox 3"/>
          <p:cNvSpPr txBox="1"/>
          <p:nvPr/>
        </p:nvSpPr>
        <p:spPr>
          <a:xfrm>
            <a:off x="1064762" y="1129433"/>
            <a:ext cx="3985409" cy="398279"/>
          </a:xfrm>
          <a:prstGeom prst="rect">
            <a:avLst/>
          </a:prstGeom>
          <a:noFill/>
        </p:spPr>
        <p:txBody>
          <a:bodyPr wrap="square" rtlCol="0">
            <a:spAutoFit/>
          </a:bodyPr>
          <a:lstStyle/>
          <a:p>
            <a:pPr defTabSz="896386">
              <a:lnSpc>
                <a:spcPct val="85000"/>
              </a:lnSpc>
              <a:defRPr/>
            </a:pP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UNIQUE</a:t>
            </a: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APPROACH</a:t>
            </a:r>
          </a:p>
        </p:txBody>
      </p:sp>
      <p:sp>
        <p:nvSpPr>
          <p:cNvPr id="106" name="Device Text"/>
          <p:cNvSpPr/>
          <p:nvPr/>
        </p:nvSpPr>
        <p:spPr>
          <a:xfrm>
            <a:off x="9431760" y="2601521"/>
            <a:ext cx="930539" cy="282385"/>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Device</a:t>
            </a:r>
          </a:p>
        </p:txBody>
      </p:sp>
      <p:sp>
        <p:nvSpPr>
          <p:cNvPr id="118" name="Apps Text"/>
          <p:cNvSpPr/>
          <p:nvPr/>
        </p:nvSpPr>
        <p:spPr>
          <a:xfrm>
            <a:off x="9431760" y="4426168"/>
            <a:ext cx="2384357" cy="280605"/>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Apps &amp; Data</a:t>
            </a:r>
          </a:p>
        </p:txBody>
      </p:sp>
      <p:sp>
        <p:nvSpPr>
          <p:cNvPr id="130" name="Data Text"/>
          <p:cNvSpPr/>
          <p:nvPr/>
        </p:nvSpPr>
        <p:spPr>
          <a:xfrm>
            <a:off x="8120627" y="5701669"/>
            <a:ext cx="1646619" cy="280605"/>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Infrastructure</a:t>
            </a:r>
          </a:p>
        </p:txBody>
      </p:sp>
      <p:grpSp>
        <p:nvGrpSpPr>
          <p:cNvPr id="82" name="second half"/>
          <p:cNvGrpSpPr/>
          <p:nvPr/>
        </p:nvGrpSpPr>
        <p:grpSpPr>
          <a:xfrm>
            <a:off x="6888443" y="801006"/>
            <a:ext cx="1238784" cy="1238782"/>
            <a:chOff x="1655681" y="1702136"/>
            <a:chExt cx="3163063" cy="3163062"/>
          </a:xfrm>
        </p:grpSpPr>
        <p:sp>
          <p:nvSpPr>
            <p:cNvPr id="83" name="Oval 8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4" name="Freeform 8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85" name="first half"/>
          <p:cNvGrpSpPr/>
          <p:nvPr/>
        </p:nvGrpSpPr>
        <p:grpSpPr>
          <a:xfrm rot="10800000">
            <a:off x="6888443" y="801007"/>
            <a:ext cx="1238782" cy="1238780"/>
            <a:chOff x="1655681" y="1702136"/>
            <a:chExt cx="3163063" cy="3163062"/>
          </a:xfrm>
        </p:grpSpPr>
        <p:sp>
          <p:nvSpPr>
            <p:cNvPr id="86" name="Oval 8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7" name="Freeform 8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88" name="left mask"/>
          <p:cNvSpPr/>
          <p:nvPr/>
        </p:nvSpPr>
        <p:spPr bwMode="auto">
          <a:xfrm>
            <a:off x="6821146" y="765723"/>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9" name="dummy"/>
          <p:cNvGrpSpPr/>
          <p:nvPr/>
        </p:nvGrpSpPr>
        <p:grpSpPr>
          <a:xfrm rot="10800000">
            <a:off x="6888443" y="801007"/>
            <a:ext cx="1238782" cy="1238780"/>
            <a:chOff x="1655681" y="1702136"/>
            <a:chExt cx="3163063" cy="3163062"/>
          </a:xfrm>
        </p:grpSpPr>
        <p:sp>
          <p:nvSpPr>
            <p:cNvPr id="90" name="Oval 8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91" name="Freeform 9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92" name="inner mask"/>
          <p:cNvSpPr/>
          <p:nvPr/>
        </p:nvSpPr>
        <p:spPr>
          <a:xfrm>
            <a:off x="6965182" y="877745"/>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177" name="Group 176"/>
          <p:cNvGrpSpPr/>
          <p:nvPr/>
        </p:nvGrpSpPr>
        <p:grpSpPr>
          <a:xfrm>
            <a:off x="1172447" y="2364199"/>
            <a:ext cx="2689274" cy="2689274"/>
            <a:chOff x="1195956" y="2411109"/>
            <a:chExt cx="2743200" cy="2743200"/>
          </a:xfrm>
        </p:grpSpPr>
        <p:sp>
          <p:nvSpPr>
            <p:cNvPr id="178" name="Oval 177"/>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defTabSz="896386">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179" name="Group 178"/>
            <p:cNvGrpSpPr/>
            <p:nvPr/>
          </p:nvGrpSpPr>
          <p:grpSpPr>
            <a:xfrm>
              <a:off x="2316594" y="2968775"/>
              <a:ext cx="501925" cy="581025"/>
              <a:chOff x="4278313" y="1958975"/>
              <a:chExt cx="554037" cy="641350"/>
            </a:xfrm>
          </p:grpSpPr>
          <p:sp>
            <p:nvSpPr>
              <p:cNvPr id="180"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1"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2"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3"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4"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5"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6"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7"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8"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9"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0"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1"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grpSp>
        <p:nvGrpSpPr>
          <p:cNvPr id="270" name="second half"/>
          <p:cNvGrpSpPr/>
          <p:nvPr/>
        </p:nvGrpSpPr>
        <p:grpSpPr>
          <a:xfrm>
            <a:off x="8193750" y="2121154"/>
            <a:ext cx="1238784" cy="1238782"/>
            <a:chOff x="1655681" y="1702136"/>
            <a:chExt cx="3163063" cy="3163062"/>
          </a:xfrm>
        </p:grpSpPr>
        <p:sp>
          <p:nvSpPr>
            <p:cNvPr id="271" name="Oval 27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2" name="Freeform 27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273" name="first half"/>
          <p:cNvGrpSpPr/>
          <p:nvPr/>
        </p:nvGrpSpPr>
        <p:grpSpPr>
          <a:xfrm rot="10800000">
            <a:off x="8193750" y="2121155"/>
            <a:ext cx="1238782" cy="1238780"/>
            <a:chOff x="1655681" y="1702136"/>
            <a:chExt cx="3163063" cy="3163062"/>
          </a:xfrm>
        </p:grpSpPr>
        <p:sp>
          <p:nvSpPr>
            <p:cNvPr id="274" name="Oval 273"/>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5" name="Freeform 274"/>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76" name="left mask"/>
          <p:cNvSpPr/>
          <p:nvPr/>
        </p:nvSpPr>
        <p:spPr bwMode="auto">
          <a:xfrm>
            <a:off x="8126453" y="2085872"/>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7" name="dummy"/>
          <p:cNvGrpSpPr/>
          <p:nvPr/>
        </p:nvGrpSpPr>
        <p:grpSpPr>
          <a:xfrm rot="10800000">
            <a:off x="8193750" y="2121155"/>
            <a:ext cx="1238782" cy="1238780"/>
            <a:chOff x="1655681" y="1702136"/>
            <a:chExt cx="3163063" cy="3163062"/>
          </a:xfrm>
        </p:grpSpPr>
        <p:sp>
          <p:nvSpPr>
            <p:cNvPr id="278" name="Oval 27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9" name="Freeform 27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80" name="inner mask"/>
          <p:cNvSpPr/>
          <p:nvPr/>
        </p:nvSpPr>
        <p:spPr>
          <a:xfrm>
            <a:off x="8270489" y="2197893"/>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292" name="second half"/>
          <p:cNvGrpSpPr/>
          <p:nvPr/>
        </p:nvGrpSpPr>
        <p:grpSpPr>
          <a:xfrm>
            <a:off x="8193750" y="3948517"/>
            <a:ext cx="1238784" cy="1238782"/>
            <a:chOff x="1655681" y="1702136"/>
            <a:chExt cx="3163063" cy="3163062"/>
          </a:xfrm>
        </p:grpSpPr>
        <p:sp>
          <p:nvSpPr>
            <p:cNvPr id="293" name="Oval 29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94" name="Freeform 29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295" name="first half"/>
          <p:cNvGrpSpPr/>
          <p:nvPr/>
        </p:nvGrpSpPr>
        <p:grpSpPr>
          <a:xfrm rot="10800000">
            <a:off x="8193750" y="3948518"/>
            <a:ext cx="1238782" cy="1238780"/>
            <a:chOff x="1655681" y="1702136"/>
            <a:chExt cx="3163063" cy="3163062"/>
          </a:xfrm>
        </p:grpSpPr>
        <p:sp>
          <p:nvSpPr>
            <p:cNvPr id="296" name="Oval 29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97" name="Freeform 29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98" name="left mask"/>
          <p:cNvSpPr/>
          <p:nvPr/>
        </p:nvSpPr>
        <p:spPr bwMode="auto">
          <a:xfrm>
            <a:off x="8126453" y="3913234"/>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99" name="dummy"/>
          <p:cNvGrpSpPr/>
          <p:nvPr/>
        </p:nvGrpSpPr>
        <p:grpSpPr>
          <a:xfrm rot="10800000">
            <a:off x="8193750" y="3948518"/>
            <a:ext cx="1238782" cy="1238780"/>
            <a:chOff x="1655681" y="1702136"/>
            <a:chExt cx="3163063" cy="3163062"/>
          </a:xfrm>
        </p:grpSpPr>
        <p:sp>
          <p:nvSpPr>
            <p:cNvPr id="300" name="Oval 29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01" name="Freeform 30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02" name="inner mask"/>
          <p:cNvSpPr/>
          <p:nvPr/>
        </p:nvSpPr>
        <p:spPr>
          <a:xfrm>
            <a:off x="8270489" y="4025256"/>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307" name="second half"/>
          <p:cNvGrpSpPr/>
          <p:nvPr/>
        </p:nvGrpSpPr>
        <p:grpSpPr>
          <a:xfrm>
            <a:off x="6888443" y="5222581"/>
            <a:ext cx="1238784" cy="1238782"/>
            <a:chOff x="1655681" y="1702136"/>
            <a:chExt cx="3163063" cy="3163062"/>
          </a:xfrm>
        </p:grpSpPr>
        <p:sp>
          <p:nvSpPr>
            <p:cNvPr id="308" name="Oval 30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09" name="Freeform 30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310" name="first half"/>
          <p:cNvGrpSpPr/>
          <p:nvPr/>
        </p:nvGrpSpPr>
        <p:grpSpPr>
          <a:xfrm rot="10800000">
            <a:off x="6888443" y="5222582"/>
            <a:ext cx="1238782" cy="1238780"/>
            <a:chOff x="1655681" y="1702136"/>
            <a:chExt cx="3163063" cy="3163062"/>
          </a:xfrm>
        </p:grpSpPr>
        <p:sp>
          <p:nvSpPr>
            <p:cNvPr id="311" name="Oval 31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12" name="Freeform 31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13" name="left mask"/>
          <p:cNvSpPr/>
          <p:nvPr/>
        </p:nvSpPr>
        <p:spPr bwMode="auto">
          <a:xfrm>
            <a:off x="6821146" y="5187299"/>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4" name="dummy"/>
          <p:cNvGrpSpPr/>
          <p:nvPr/>
        </p:nvGrpSpPr>
        <p:grpSpPr>
          <a:xfrm rot="10800000">
            <a:off x="6888443" y="5222582"/>
            <a:ext cx="1238782" cy="1238780"/>
            <a:chOff x="1655681" y="1702136"/>
            <a:chExt cx="3163063" cy="3163062"/>
          </a:xfrm>
        </p:grpSpPr>
        <p:sp>
          <p:nvSpPr>
            <p:cNvPr id="315" name="Oval 314"/>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16" name="Freeform 315"/>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17" name="inner mask"/>
          <p:cNvSpPr/>
          <p:nvPr/>
        </p:nvSpPr>
        <p:spPr>
          <a:xfrm>
            <a:off x="6965182" y="5299320"/>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66" name="Freeform 5"/>
          <p:cNvSpPr>
            <a:spLocks noEditPoints="1"/>
          </p:cNvSpPr>
          <p:nvPr/>
        </p:nvSpPr>
        <p:spPr bwMode="auto">
          <a:xfrm>
            <a:off x="7316207" y="1228594"/>
            <a:ext cx="382704" cy="38402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67" name="Group 8"/>
          <p:cNvGrpSpPr>
            <a:grpSpLocks noChangeAspect="1"/>
          </p:cNvGrpSpPr>
          <p:nvPr/>
        </p:nvGrpSpPr>
        <p:grpSpPr bwMode="auto">
          <a:xfrm>
            <a:off x="8621937" y="2599919"/>
            <a:ext cx="382704" cy="282409"/>
            <a:chOff x="5518" y="1654"/>
            <a:chExt cx="290" cy="214"/>
          </a:xfrm>
          <a:solidFill>
            <a:schemeClr val="tx1"/>
          </a:solidFill>
        </p:grpSpPr>
        <p:sp>
          <p:nvSpPr>
            <p:cNvPr id="69"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0"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1"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72" name="Group 14"/>
          <p:cNvGrpSpPr>
            <a:grpSpLocks noChangeAspect="1"/>
          </p:cNvGrpSpPr>
          <p:nvPr/>
        </p:nvGrpSpPr>
        <p:grpSpPr bwMode="auto">
          <a:xfrm>
            <a:off x="8682642" y="4376856"/>
            <a:ext cx="261295" cy="382704"/>
            <a:chOff x="5564" y="2790"/>
            <a:chExt cx="198" cy="290"/>
          </a:xfrm>
          <a:solidFill>
            <a:schemeClr val="tx1"/>
          </a:solidFill>
        </p:grpSpPr>
        <p:sp>
          <p:nvSpPr>
            <p:cNvPr id="74"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5"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6"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7"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348" name="Group 30"/>
          <p:cNvGrpSpPr>
            <a:grpSpLocks noChangeAspect="1"/>
          </p:cNvGrpSpPr>
          <p:nvPr/>
        </p:nvGrpSpPr>
        <p:grpSpPr bwMode="auto">
          <a:xfrm>
            <a:off x="7314470" y="5648186"/>
            <a:ext cx="384441" cy="401262"/>
            <a:chOff x="4976" y="3801"/>
            <a:chExt cx="320" cy="334"/>
          </a:xfrm>
        </p:grpSpPr>
        <p:sp>
          <p:nvSpPr>
            <p:cNvPr id="350"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51"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1"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0"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2"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3"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spTree>
    <p:extLst>
      <p:ext uri="{BB962C8B-B14F-4D97-AF65-F5344CB8AC3E}">
        <p14:creationId xmlns:p14="http://schemas.microsoft.com/office/powerpoint/2010/main" val="3526171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89"/>
                                        </p:tgtEl>
                                        <p:attrNameLst>
                                          <p:attrName>style.visibility</p:attrName>
                                        </p:attrNameLst>
                                      </p:cBhvr>
                                      <p:to>
                                        <p:strVal val="visible"/>
                                      </p:to>
                                    </p:set>
                                  </p:childTnLst>
                                </p:cTn>
                              </p:par>
                              <p:par>
                                <p:cTn id="7" presetID="10" presetClass="entr" presetSubtype="0" fill="hold" nodeType="withEffect">
                                  <p:stCondLst>
                                    <p:cond delay="250"/>
                                  </p:stCondLst>
                                  <p:childTnLst>
                                    <p:set>
                                      <p:cBhvr>
                                        <p:cTn id="8" dur="1" fill="hold">
                                          <p:stCondLst>
                                            <p:cond delay="0"/>
                                          </p:stCondLst>
                                        </p:cTn>
                                        <p:tgtEl>
                                          <p:spTgt spid="162"/>
                                        </p:tgtEl>
                                        <p:attrNameLst>
                                          <p:attrName>style.visibility</p:attrName>
                                        </p:attrNameLst>
                                      </p:cBhvr>
                                      <p:to>
                                        <p:strVal val="visible"/>
                                      </p:to>
                                    </p:set>
                                    <p:animEffect transition="in" filter="fade">
                                      <p:cBhvr>
                                        <p:cTn id="9" dur="800"/>
                                        <p:tgtEl>
                                          <p:spTgt spid="162"/>
                                        </p:tgtEl>
                                      </p:cBhvr>
                                    </p:animEffect>
                                  </p:childTnLst>
                                </p:cTn>
                              </p:par>
                              <p:par>
                                <p:cTn id="10" presetID="1" presetClass="exit" presetSubtype="0" fill="hold" nodeType="withEffect">
                                  <p:stCondLst>
                                    <p:cond delay="250"/>
                                  </p:stCondLst>
                                  <p:childTnLst>
                                    <p:set>
                                      <p:cBhvr>
                                        <p:cTn id="11" dur="1" fill="hold">
                                          <p:stCondLst>
                                            <p:cond delay="0"/>
                                          </p:stCondLst>
                                        </p:cTn>
                                        <p:tgtEl>
                                          <p:spTgt spid="89"/>
                                        </p:tgtEl>
                                        <p:attrNameLst>
                                          <p:attrName>style.visibility</p:attrName>
                                        </p:attrNameLst>
                                      </p:cBhvr>
                                      <p:to>
                                        <p:strVal val="hidden"/>
                                      </p:to>
                                    </p:set>
                                  </p:childTnLst>
                                </p:cTn>
                              </p:par>
                              <p:par>
                                <p:cTn id="12" presetID="8" presetClass="emph" presetSubtype="0" accel="100000" fill="hold" nodeType="withEffect">
                                  <p:stCondLst>
                                    <p:cond delay="250"/>
                                  </p:stCondLst>
                                  <p:childTnLst>
                                    <p:animRot by="10800000">
                                      <p:cBhvr>
                                        <p:cTn id="13" dur="650" fill="hold"/>
                                        <p:tgtEl>
                                          <p:spTgt spid="85"/>
                                        </p:tgtEl>
                                        <p:attrNameLst>
                                          <p:attrName>r</p:attrName>
                                        </p:attrNameLst>
                                      </p:cBhvr>
                                    </p:animRot>
                                  </p:childTnLst>
                                </p:cTn>
                              </p:par>
                              <p:par>
                                <p:cTn id="14" presetID="1" presetClass="entr" presetSubtype="0" fill="hold" nodeType="withEffect">
                                  <p:stCondLst>
                                    <p:cond delay="900"/>
                                  </p:stCondLst>
                                  <p:childTnLst>
                                    <p:set>
                                      <p:cBhvr>
                                        <p:cTn id="15" dur="1" fill="hold">
                                          <p:stCondLst>
                                            <p:cond delay="0"/>
                                          </p:stCondLst>
                                        </p:cTn>
                                        <p:tgtEl>
                                          <p:spTgt spid="82"/>
                                        </p:tgtEl>
                                        <p:attrNameLst>
                                          <p:attrName>style.visibility</p:attrName>
                                        </p:attrNameLst>
                                      </p:cBhvr>
                                      <p:to>
                                        <p:strVal val="visible"/>
                                      </p:to>
                                    </p:set>
                                  </p:childTnLst>
                                </p:cTn>
                              </p:par>
                              <p:par>
                                <p:cTn id="16" presetID="10" presetClass="entr" presetSubtype="0" fill="hold" grpId="0" nodeType="withEffect">
                                  <p:stCondLst>
                                    <p:cond delay="90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800"/>
                                        <p:tgtEl>
                                          <p:spTgt spid="66"/>
                                        </p:tgtEl>
                                      </p:cBhvr>
                                    </p:animEffect>
                                  </p:childTnLst>
                                </p:cTn>
                              </p:par>
                              <p:par>
                                <p:cTn id="19" presetID="1" presetClass="exit" presetSubtype="0" fill="hold" grpId="0" nodeType="withEffect">
                                  <p:stCondLst>
                                    <p:cond delay="900"/>
                                  </p:stCondLst>
                                  <p:childTnLst>
                                    <p:set>
                                      <p:cBhvr>
                                        <p:cTn id="20" dur="1" fill="hold">
                                          <p:stCondLst>
                                            <p:cond delay="0"/>
                                          </p:stCondLst>
                                        </p:cTn>
                                        <p:tgtEl>
                                          <p:spTgt spid="88"/>
                                        </p:tgtEl>
                                        <p:attrNameLst>
                                          <p:attrName>style.visibility</p:attrName>
                                        </p:attrNameLst>
                                      </p:cBhvr>
                                      <p:to>
                                        <p:strVal val="hidden"/>
                                      </p:to>
                                    </p:set>
                                  </p:childTnLst>
                                </p:cTn>
                              </p:par>
                              <p:par>
                                <p:cTn id="21" presetID="8" presetClass="emph" presetSubtype="0" decel="100000" fill="hold" nodeType="withEffect">
                                  <p:stCondLst>
                                    <p:cond delay="900"/>
                                  </p:stCondLst>
                                  <p:childTnLst>
                                    <p:animRot by="10800000">
                                      <p:cBhvr>
                                        <p:cTn id="22" dur="750" fill="hold"/>
                                        <p:tgtEl>
                                          <p:spTgt spid="82"/>
                                        </p:tgtEl>
                                        <p:attrNameLst>
                                          <p:attrName>r</p:attrName>
                                        </p:attrNameLst>
                                      </p:cBhvr>
                                    </p:animRot>
                                  </p:childTnLst>
                                </p:cTn>
                              </p:par>
                              <p:par>
                                <p:cTn id="23" presetID="1" presetClass="entr" presetSubtype="0" fill="hold" grpId="1" nodeType="withEffect">
                                  <p:stCondLst>
                                    <p:cond delay="900"/>
                                  </p:stCondLst>
                                  <p:childTnLst>
                                    <p:set>
                                      <p:cBhvr>
                                        <p:cTn id="24" dur="1" fill="hold">
                                          <p:stCondLst>
                                            <p:cond delay="0"/>
                                          </p:stCondLst>
                                        </p:cTn>
                                        <p:tgtEl>
                                          <p:spTgt spid="94"/>
                                        </p:tgtEl>
                                        <p:attrNameLst>
                                          <p:attrName>style.visibility</p:attrName>
                                        </p:attrNameLst>
                                      </p:cBhvr>
                                      <p:to>
                                        <p:strVal val="visible"/>
                                      </p:to>
                                    </p:set>
                                  </p:childTnLst>
                                </p:cTn>
                              </p:par>
                              <p:par>
                                <p:cTn id="25" presetID="63" presetClass="path" presetSubtype="0" decel="100000" fill="hold" grpId="0" nodeType="withEffect">
                                  <p:stCondLst>
                                    <p:cond delay="900"/>
                                  </p:stCondLst>
                                  <p:childTnLst>
                                    <p:animMotion origin="layout" path="M -0.09867 -4.67544E-7 L -2.26959E-6 -4.67544E-7 " pathEditMode="relative" rAng="0" ptsTypes="AA">
                                      <p:cBhvr>
                                        <p:cTn id="26" dur="800" fill="hold"/>
                                        <p:tgtEl>
                                          <p:spTgt spid="94"/>
                                        </p:tgtEl>
                                        <p:attrNameLst>
                                          <p:attrName>ppt_x</p:attrName>
                                          <p:attrName>ppt_y</p:attrName>
                                        </p:attrNameLst>
                                      </p:cBhvr>
                                      <p:rCtr x="4927" y="0"/>
                                    </p:animMotion>
                                  </p:childTnLst>
                                </p:cTn>
                              </p:par>
                            </p:childTnLst>
                          </p:cTn>
                        </p:par>
                        <p:par>
                          <p:cTn id="27" fill="hold">
                            <p:stCondLst>
                              <p:cond delay="1700"/>
                            </p:stCondLst>
                            <p:childTnLst>
                              <p:par>
                                <p:cTn id="28" presetID="1" presetClass="entr" presetSubtype="0" fill="hold" nodeType="afterEffect">
                                  <p:stCondLst>
                                    <p:cond delay="250"/>
                                  </p:stCondLst>
                                  <p:childTnLst>
                                    <p:set>
                                      <p:cBhvr>
                                        <p:cTn id="29" dur="1" fill="hold">
                                          <p:stCondLst>
                                            <p:cond delay="0"/>
                                          </p:stCondLst>
                                        </p:cTn>
                                        <p:tgtEl>
                                          <p:spTgt spid="277"/>
                                        </p:tgtEl>
                                        <p:attrNameLst>
                                          <p:attrName>style.visibility</p:attrName>
                                        </p:attrNameLst>
                                      </p:cBhvr>
                                      <p:to>
                                        <p:strVal val="visible"/>
                                      </p:to>
                                    </p:set>
                                  </p:childTnLst>
                                </p:cTn>
                              </p:par>
                              <p:par>
                                <p:cTn id="30" presetID="10" presetClass="entr" presetSubtype="0" fill="hold" nodeType="withEffect">
                                  <p:stCondLst>
                                    <p:cond delay="25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800"/>
                                        <p:tgtEl>
                                          <p:spTgt spid="169"/>
                                        </p:tgtEl>
                                      </p:cBhvr>
                                    </p:animEffect>
                                  </p:childTnLst>
                                </p:cTn>
                              </p:par>
                              <p:par>
                                <p:cTn id="33" presetID="1" presetClass="exit" presetSubtype="0" fill="hold" nodeType="withEffect">
                                  <p:stCondLst>
                                    <p:cond delay="250"/>
                                  </p:stCondLst>
                                  <p:childTnLst>
                                    <p:set>
                                      <p:cBhvr>
                                        <p:cTn id="34" dur="1" fill="hold">
                                          <p:stCondLst>
                                            <p:cond delay="0"/>
                                          </p:stCondLst>
                                        </p:cTn>
                                        <p:tgtEl>
                                          <p:spTgt spid="277"/>
                                        </p:tgtEl>
                                        <p:attrNameLst>
                                          <p:attrName>style.visibility</p:attrName>
                                        </p:attrNameLst>
                                      </p:cBhvr>
                                      <p:to>
                                        <p:strVal val="hidden"/>
                                      </p:to>
                                    </p:set>
                                  </p:childTnLst>
                                </p:cTn>
                              </p:par>
                              <p:par>
                                <p:cTn id="35" presetID="8" presetClass="emph" presetSubtype="0" accel="100000" fill="hold" nodeType="withEffect">
                                  <p:stCondLst>
                                    <p:cond delay="250"/>
                                  </p:stCondLst>
                                  <p:childTnLst>
                                    <p:animRot by="10800000">
                                      <p:cBhvr>
                                        <p:cTn id="36" dur="650" fill="hold"/>
                                        <p:tgtEl>
                                          <p:spTgt spid="273"/>
                                        </p:tgtEl>
                                        <p:attrNameLst>
                                          <p:attrName>r</p:attrName>
                                        </p:attrNameLst>
                                      </p:cBhvr>
                                    </p:animRot>
                                  </p:childTnLst>
                                </p:cTn>
                              </p:par>
                              <p:par>
                                <p:cTn id="37" presetID="1" presetClass="entr" presetSubtype="0" fill="hold" nodeType="withEffect">
                                  <p:stCondLst>
                                    <p:cond delay="900"/>
                                  </p:stCondLst>
                                  <p:childTnLst>
                                    <p:set>
                                      <p:cBhvr>
                                        <p:cTn id="38" dur="1" fill="hold">
                                          <p:stCondLst>
                                            <p:cond delay="0"/>
                                          </p:stCondLst>
                                        </p:cTn>
                                        <p:tgtEl>
                                          <p:spTgt spid="270"/>
                                        </p:tgtEl>
                                        <p:attrNameLst>
                                          <p:attrName>style.visibility</p:attrName>
                                        </p:attrNameLst>
                                      </p:cBhvr>
                                      <p:to>
                                        <p:strVal val="visible"/>
                                      </p:to>
                                    </p:set>
                                  </p:childTnLst>
                                </p:cTn>
                              </p:par>
                              <p:par>
                                <p:cTn id="39" presetID="10" presetClass="entr" presetSubtype="0" fill="hold" nodeType="withEffect">
                                  <p:stCondLst>
                                    <p:cond delay="90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800"/>
                                        <p:tgtEl>
                                          <p:spTgt spid="67"/>
                                        </p:tgtEl>
                                      </p:cBhvr>
                                    </p:animEffect>
                                  </p:childTnLst>
                                </p:cTn>
                              </p:par>
                              <p:par>
                                <p:cTn id="42" presetID="1" presetClass="exit" presetSubtype="0" fill="hold" grpId="0" nodeType="withEffect">
                                  <p:stCondLst>
                                    <p:cond delay="900"/>
                                  </p:stCondLst>
                                  <p:childTnLst>
                                    <p:set>
                                      <p:cBhvr>
                                        <p:cTn id="43" dur="1" fill="hold">
                                          <p:stCondLst>
                                            <p:cond delay="0"/>
                                          </p:stCondLst>
                                        </p:cTn>
                                        <p:tgtEl>
                                          <p:spTgt spid="276"/>
                                        </p:tgtEl>
                                        <p:attrNameLst>
                                          <p:attrName>style.visibility</p:attrName>
                                        </p:attrNameLst>
                                      </p:cBhvr>
                                      <p:to>
                                        <p:strVal val="hidden"/>
                                      </p:to>
                                    </p:set>
                                  </p:childTnLst>
                                </p:cTn>
                              </p:par>
                              <p:par>
                                <p:cTn id="44" presetID="8" presetClass="emph" presetSubtype="0" decel="100000" fill="hold" nodeType="withEffect">
                                  <p:stCondLst>
                                    <p:cond delay="900"/>
                                  </p:stCondLst>
                                  <p:childTnLst>
                                    <p:animRot by="10800000">
                                      <p:cBhvr>
                                        <p:cTn id="45" dur="750" fill="hold"/>
                                        <p:tgtEl>
                                          <p:spTgt spid="270"/>
                                        </p:tgtEl>
                                        <p:attrNameLst>
                                          <p:attrName>r</p:attrName>
                                        </p:attrNameLst>
                                      </p:cBhvr>
                                    </p:animRot>
                                  </p:childTnLst>
                                </p:cTn>
                              </p:par>
                              <p:par>
                                <p:cTn id="46" presetID="1" presetClass="entr" presetSubtype="0" fill="hold" grpId="0" nodeType="withEffect">
                                  <p:stCondLst>
                                    <p:cond delay="900"/>
                                  </p:stCondLst>
                                  <p:childTnLst>
                                    <p:set>
                                      <p:cBhvr>
                                        <p:cTn id="47" dur="1" fill="hold">
                                          <p:stCondLst>
                                            <p:cond delay="0"/>
                                          </p:stCondLst>
                                        </p:cTn>
                                        <p:tgtEl>
                                          <p:spTgt spid="106"/>
                                        </p:tgtEl>
                                        <p:attrNameLst>
                                          <p:attrName>style.visibility</p:attrName>
                                        </p:attrNameLst>
                                      </p:cBhvr>
                                      <p:to>
                                        <p:strVal val="visible"/>
                                      </p:to>
                                    </p:set>
                                  </p:childTnLst>
                                </p:cTn>
                              </p:par>
                              <p:par>
                                <p:cTn id="48" presetID="63" presetClass="path" presetSubtype="0" decel="100000" fill="hold" grpId="1" nodeType="withEffect">
                                  <p:stCondLst>
                                    <p:cond delay="900"/>
                                  </p:stCondLst>
                                  <p:childTnLst>
                                    <p:animMotion origin="layout" path="M -0.09867 -3.56332E-6 L 8.16952E-8 -5.26555E-7 " pathEditMode="relative" rAng="0" ptsTypes="AA">
                                      <p:cBhvr>
                                        <p:cTn id="49" dur="800" fill="hold"/>
                                        <p:tgtEl>
                                          <p:spTgt spid="106"/>
                                        </p:tgtEl>
                                        <p:attrNameLst>
                                          <p:attrName>ppt_x</p:attrName>
                                          <p:attrName>ppt_y</p:attrName>
                                        </p:attrNameLst>
                                      </p:cBhvr>
                                      <p:rCtr x="4940" y="0"/>
                                    </p:animMotion>
                                  </p:childTnLst>
                                </p:cTn>
                              </p:par>
                            </p:childTnLst>
                          </p:cTn>
                        </p:par>
                        <p:par>
                          <p:cTn id="50" fill="hold">
                            <p:stCondLst>
                              <p:cond delay="3400"/>
                            </p:stCondLst>
                            <p:childTnLst>
                              <p:par>
                                <p:cTn id="51" presetID="1" presetClass="entr" presetSubtype="0" fill="hold" nodeType="afterEffect">
                                  <p:stCondLst>
                                    <p:cond delay="250"/>
                                  </p:stCondLst>
                                  <p:childTnLst>
                                    <p:set>
                                      <p:cBhvr>
                                        <p:cTn id="52" dur="1" fill="hold">
                                          <p:stCondLst>
                                            <p:cond delay="0"/>
                                          </p:stCondLst>
                                        </p:cTn>
                                        <p:tgtEl>
                                          <p:spTgt spid="299"/>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171"/>
                                        </p:tgtEl>
                                        <p:attrNameLst>
                                          <p:attrName>style.visibility</p:attrName>
                                        </p:attrNameLst>
                                      </p:cBhvr>
                                      <p:to>
                                        <p:strVal val="visible"/>
                                      </p:to>
                                    </p:set>
                                    <p:animEffect transition="in" filter="fade">
                                      <p:cBhvr>
                                        <p:cTn id="55" dur="800"/>
                                        <p:tgtEl>
                                          <p:spTgt spid="171"/>
                                        </p:tgtEl>
                                      </p:cBhvr>
                                    </p:animEffect>
                                  </p:childTnLst>
                                </p:cTn>
                              </p:par>
                              <p:par>
                                <p:cTn id="56" presetID="1" presetClass="exit" presetSubtype="0" fill="hold" nodeType="withEffect">
                                  <p:stCondLst>
                                    <p:cond delay="250"/>
                                  </p:stCondLst>
                                  <p:childTnLst>
                                    <p:set>
                                      <p:cBhvr>
                                        <p:cTn id="57" dur="1" fill="hold">
                                          <p:stCondLst>
                                            <p:cond delay="0"/>
                                          </p:stCondLst>
                                        </p:cTn>
                                        <p:tgtEl>
                                          <p:spTgt spid="299"/>
                                        </p:tgtEl>
                                        <p:attrNameLst>
                                          <p:attrName>style.visibility</p:attrName>
                                        </p:attrNameLst>
                                      </p:cBhvr>
                                      <p:to>
                                        <p:strVal val="hidden"/>
                                      </p:to>
                                    </p:set>
                                  </p:childTnLst>
                                </p:cTn>
                              </p:par>
                              <p:par>
                                <p:cTn id="58" presetID="8" presetClass="emph" presetSubtype="0" accel="100000" fill="hold" nodeType="withEffect">
                                  <p:stCondLst>
                                    <p:cond delay="250"/>
                                  </p:stCondLst>
                                  <p:childTnLst>
                                    <p:animRot by="10800000">
                                      <p:cBhvr>
                                        <p:cTn id="59" dur="650" fill="hold"/>
                                        <p:tgtEl>
                                          <p:spTgt spid="295"/>
                                        </p:tgtEl>
                                        <p:attrNameLst>
                                          <p:attrName>r</p:attrName>
                                        </p:attrNameLst>
                                      </p:cBhvr>
                                    </p:animRot>
                                  </p:childTnLst>
                                </p:cTn>
                              </p:par>
                              <p:par>
                                <p:cTn id="60" presetID="1" presetClass="entr" presetSubtype="0" fill="hold" nodeType="withEffect">
                                  <p:stCondLst>
                                    <p:cond delay="900"/>
                                  </p:stCondLst>
                                  <p:childTnLst>
                                    <p:set>
                                      <p:cBhvr>
                                        <p:cTn id="61" dur="1" fill="hold">
                                          <p:stCondLst>
                                            <p:cond delay="0"/>
                                          </p:stCondLst>
                                        </p:cTn>
                                        <p:tgtEl>
                                          <p:spTgt spid="292"/>
                                        </p:tgtEl>
                                        <p:attrNameLst>
                                          <p:attrName>style.visibility</p:attrName>
                                        </p:attrNameLst>
                                      </p:cBhvr>
                                      <p:to>
                                        <p:strVal val="visible"/>
                                      </p:to>
                                    </p:set>
                                  </p:childTnLst>
                                </p:cTn>
                              </p:par>
                              <p:par>
                                <p:cTn id="62" presetID="10" presetClass="entr" presetSubtype="0" fill="hold" nodeType="withEffect">
                                  <p:stCondLst>
                                    <p:cond delay="90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800"/>
                                        <p:tgtEl>
                                          <p:spTgt spid="72"/>
                                        </p:tgtEl>
                                      </p:cBhvr>
                                    </p:animEffect>
                                  </p:childTnLst>
                                </p:cTn>
                              </p:par>
                              <p:par>
                                <p:cTn id="65" presetID="1" presetClass="exit" presetSubtype="0" fill="hold" grpId="0" nodeType="withEffect">
                                  <p:stCondLst>
                                    <p:cond delay="900"/>
                                  </p:stCondLst>
                                  <p:childTnLst>
                                    <p:set>
                                      <p:cBhvr>
                                        <p:cTn id="66" dur="1" fill="hold">
                                          <p:stCondLst>
                                            <p:cond delay="0"/>
                                          </p:stCondLst>
                                        </p:cTn>
                                        <p:tgtEl>
                                          <p:spTgt spid="298"/>
                                        </p:tgtEl>
                                        <p:attrNameLst>
                                          <p:attrName>style.visibility</p:attrName>
                                        </p:attrNameLst>
                                      </p:cBhvr>
                                      <p:to>
                                        <p:strVal val="hidden"/>
                                      </p:to>
                                    </p:set>
                                  </p:childTnLst>
                                </p:cTn>
                              </p:par>
                              <p:par>
                                <p:cTn id="67" presetID="8" presetClass="emph" presetSubtype="0" decel="100000" fill="hold" nodeType="withEffect">
                                  <p:stCondLst>
                                    <p:cond delay="900"/>
                                  </p:stCondLst>
                                  <p:childTnLst>
                                    <p:animRot by="10800000">
                                      <p:cBhvr>
                                        <p:cTn id="68" dur="750" fill="hold"/>
                                        <p:tgtEl>
                                          <p:spTgt spid="292"/>
                                        </p:tgtEl>
                                        <p:attrNameLst>
                                          <p:attrName>r</p:attrName>
                                        </p:attrNameLst>
                                      </p:cBhvr>
                                    </p:animRot>
                                  </p:childTnLst>
                                </p:cTn>
                              </p:par>
                              <p:par>
                                <p:cTn id="69" presetID="1" presetClass="entr" presetSubtype="0" fill="hold" grpId="0" nodeType="withEffect">
                                  <p:stCondLst>
                                    <p:cond delay="900"/>
                                  </p:stCondLst>
                                  <p:childTnLst>
                                    <p:set>
                                      <p:cBhvr>
                                        <p:cTn id="70" dur="1" fill="hold">
                                          <p:stCondLst>
                                            <p:cond delay="0"/>
                                          </p:stCondLst>
                                        </p:cTn>
                                        <p:tgtEl>
                                          <p:spTgt spid="118"/>
                                        </p:tgtEl>
                                        <p:attrNameLst>
                                          <p:attrName>style.visibility</p:attrName>
                                        </p:attrNameLst>
                                      </p:cBhvr>
                                      <p:to>
                                        <p:strVal val="visible"/>
                                      </p:to>
                                    </p:set>
                                  </p:childTnLst>
                                </p:cTn>
                              </p:par>
                              <p:par>
                                <p:cTn id="71" presetID="63" presetClass="path" presetSubtype="0" decel="100000" fill="hold" grpId="1" nodeType="withEffect">
                                  <p:stCondLst>
                                    <p:cond delay="900"/>
                                  </p:stCondLst>
                                  <p:childTnLst>
                                    <p:animMotion origin="layout" path="M -0.09867 -1.2256E-7 L -9.9566E-8 -1.2256E-7 " pathEditMode="relative" rAng="0" ptsTypes="AA">
                                      <p:cBhvr>
                                        <p:cTn id="72" dur="800" fill="hold"/>
                                        <p:tgtEl>
                                          <p:spTgt spid="118"/>
                                        </p:tgtEl>
                                        <p:attrNameLst>
                                          <p:attrName>ppt_x</p:attrName>
                                          <p:attrName>ppt_y</p:attrName>
                                        </p:attrNameLst>
                                      </p:cBhvr>
                                      <p:rCtr x="4927" y="0"/>
                                    </p:animMotion>
                                  </p:childTnLst>
                                </p:cTn>
                              </p:par>
                            </p:childTnLst>
                          </p:cTn>
                        </p:par>
                        <p:par>
                          <p:cTn id="73" fill="hold">
                            <p:stCondLst>
                              <p:cond delay="5100"/>
                            </p:stCondLst>
                            <p:childTnLst>
                              <p:par>
                                <p:cTn id="74" presetID="1" presetClass="entr" presetSubtype="0" fill="hold" nodeType="afterEffect">
                                  <p:stCondLst>
                                    <p:cond delay="250"/>
                                  </p:stCondLst>
                                  <p:childTnLst>
                                    <p:set>
                                      <p:cBhvr>
                                        <p:cTn id="75" dur="1" fill="hold">
                                          <p:stCondLst>
                                            <p:cond delay="0"/>
                                          </p:stCondLst>
                                        </p:cTn>
                                        <p:tgtEl>
                                          <p:spTgt spid="314"/>
                                        </p:tgtEl>
                                        <p:attrNameLst>
                                          <p:attrName>style.visibility</p:attrName>
                                        </p:attrNameLst>
                                      </p:cBhvr>
                                      <p:to>
                                        <p:strVal val="visible"/>
                                      </p:to>
                                    </p:set>
                                  </p:childTnLst>
                                </p:cTn>
                              </p:par>
                              <p:par>
                                <p:cTn id="76" presetID="10" presetClass="entr" presetSubtype="0" fill="hold" nodeType="withEffect">
                                  <p:stCondLst>
                                    <p:cond delay="0"/>
                                  </p:stCondLst>
                                  <p:childTnLst>
                                    <p:set>
                                      <p:cBhvr>
                                        <p:cTn id="77" dur="1" fill="hold">
                                          <p:stCondLst>
                                            <p:cond delay="0"/>
                                          </p:stCondLst>
                                        </p:cTn>
                                        <p:tgtEl>
                                          <p:spTgt spid="174"/>
                                        </p:tgtEl>
                                        <p:attrNameLst>
                                          <p:attrName>style.visibility</p:attrName>
                                        </p:attrNameLst>
                                      </p:cBhvr>
                                      <p:to>
                                        <p:strVal val="visible"/>
                                      </p:to>
                                    </p:set>
                                    <p:animEffect transition="in" filter="fade">
                                      <p:cBhvr>
                                        <p:cTn id="78" dur="800"/>
                                        <p:tgtEl>
                                          <p:spTgt spid="174"/>
                                        </p:tgtEl>
                                      </p:cBhvr>
                                    </p:animEffect>
                                  </p:childTnLst>
                                </p:cTn>
                              </p:par>
                              <p:par>
                                <p:cTn id="79" presetID="1" presetClass="exit" presetSubtype="0" fill="hold" nodeType="withEffect">
                                  <p:stCondLst>
                                    <p:cond delay="250"/>
                                  </p:stCondLst>
                                  <p:childTnLst>
                                    <p:set>
                                      <p:cBhvr>
                                        <p:cTn id="80" dur="1" fill="hold">
                                          <p:stCondLst>
                                            <p:cond delay="0"/>
                                          </p:stCondLst>
                                        </p:cTn>
                                        <p:tgtEl>
                                          <p:spTgt spid="314"/>
                                        </p:tgtEl>
                                        <p:attrNameLst>
                                          <p:attrName>style.visibility</p:attrName>
                                        </p:attrNameLst>
                                      </p:cBhvr>
                                      <p:to>
                                        <p:strVal val="hidden"/>
                                      </p:to>
                                    </p:set>
                                  </p:childTnLst>
                                </p:cTn>
                              </p:par>
                              <p:par>
                                <p:cTn id="81" presetID="8" presetClass="emph" presetSubtype="0" accel="100000" fill="hold" nodeType="withEffect">
                                  <p:stCondLst>
                                    <p:cond delay="250"/>
                                  </p:stCondLst>
                                  <p:childTnLst>
                                    <p:animRot by="10800000">
                                      <p:cBhvr>
                                        <p:cTn id="82" dur="650" fill="hold"/>
                                        <p:tgtEl>
                                          <p:spTgt spid="310"/>
                                        </p:tgtEl>
                                        <p:attrNameLst>
                                          <p:attrName>r</p:attrName>
                                        </p:attrNameLst>
                                      </p:cBhvr>
                                    </p:animRot>
                                  </p:childTnLst>
                                </p:cTn>
                              </p:par>
                              <p:par>
                                <p:cTn id="83" presetID="1" presetClass="entr" presetSubtype="0" fill="hold" nodeType="withEffect">
                                  <p:stCondLst>
                                    <p:cond delay="900"/>
                                  </p:stCondLst>
                                  <p:childTnLst>
                                    <p:set>
                                      <p:cBhvr>
                                        <p:cTn id="84" dur="1" fill="hold">
                                          <p:stCondLst>
                                            <p:cond delay="0"/>
                                          </p:stCondLst>
                                        </p:cTn>
                                        <p:tgtEl>
                                          <p:spTgt spid="307"/>
                                        </p:tgtEl>
                                        <p:attrNameLst>
                                          <p:attrName>style.visibility</p:attrName>
                                        </p:attrNameLst>
                                      </p:cBhvr>
                                      <p:to>
                                        <p:strVal val="visible"/>
                                      </p:to>
                                    </p:set>
                                  </p:childTnLst>
                                </p:cTn>
                              </p:par>
                              <p:par>
                                <p:cTn id="85" presetID="10" presetClass="entr" presetSubtype="0" fill="hold" nodeType="withEffect">
                                  <p:stCondLst>
                                    <p:cond delay="900"/>
                                  </p:stCondLst>
                                  <p:childTnLst>
                                    <p:set>
                                      <p:cBhvr>
                                        <p:cTn id="86" dur="1" fill="hold">
                                          <p:stCondLst>
                                            <p:cond delay="0"/>
                                          </p:stCondLst>
                                        </p:cTn>
                                        <p:tgtEl>
                                          <p:spTgt spid="348"/>
                                        </p:tgtEl>
                                        <p:attrNameLst>
                                          <p:attrName>style.visibility</p:attrName>
                                        </p:attrNameLst>
                                      </p:cBhvr>
                                      <p:to>
                                        <p:strVal val="visible"/>
                                      </p:to>
                                    </p:set>
                                    <p:animEffect transition="in" filter="fade">
                                      <p:cBhvr>
                                        <p:cTn id="87" dur="800"/>
                                        <p:tgtEl>
                                          <p:spTgt spid="348"/>
                                        </p:tgtEl>
                                      </p:cBhvr>
                                    </p:animEffect>
                                  </p:childTnLst>
                                </p:cTn>
                              </p:par>
                              <p:par>
                                <p:cTn id="88" presetID="1" presetClass="exit" presetSubtype="0" fill="hold" grpId="0" nodeType="withEffect">
                                  <p:stCondLst>
                                    <p:cond delay="900"/>
                                  </p:stCondLst>
                                  <p:childTnLst>
                                    <p:set>
                                      <p:cBhvr>
                                        <p:cTn id="89" dur="1" fill="hold">
                                          <p:stCondLst>
                                            <p:cond delay="0"/>
                                          </p:stCondLst>
                                        </p:cTn>
                                        <p:tgtEl>
                                          <p:spTgt spid="313"/>
                                        </p:tgtEl>
                                        <p:attrNameLst>
                                          <p:attrName>style.visibility</p:attrName>
                                        </p:attrNameLst>
                                      </p:cBhvr>
                                      <p:to>
                                        <p:strVal val="hidden"/>
                                      </p:to>
                                    </p:set>
                                  </p:childTnLst>
                                </p:cTn>
                              </p:par>
                              <p:par>
                                <p:cTn id="90" presetID="8" presetClass="emph" presetSubtype="0" decel="100000" fill="hold" nodeType="withEffect">
                                  <p:stCondLst>
                                    <p:cond delay="900"/>
                                  </p:stCondLst>
                                  <p:childTnLst>
                                    <p:animRot by="10800000">
                                      <p:cBhvr>
                                        <p:cTn id="91" dur="750" fill="hold"/>
                                        <p:tgtEl>
                                          <p:spTgt spid="307"/>
                                        </p:tgtEl>
                                        <p:attrNameLst>
                                          <p:attrName>r</p:attrName>
                                        </p:attrNameLst>
                                      </p:cBhvr>
                                    </p:animRot>
                                  </p:childTnLst>
                                </p:cTn>
                              </p:par>
                              <p:par>
                                <p:cTn id="92" presetID="1" presetClass="entr" presetSubtype="0" fill="hold" grpId="0" nodeType="withEffect">
                                  <p:stCondLst>
                                    <p:cond delay="900"/>
                                  </p:stCondLst>
                                  <p:childTnLst>
                                    <p:set>
                                      <p:cBhvr>
                                        <p:cTn id="93" dur="1" fill="hold">
                                          <p:stCondLst>
                                            <p:cond delay="0"/>
                                          </p:stCondLst>
                                        </p:cTn>
                                        <p:tgtEl>
                                          <p:spTgt spid="130"/>
                                        </p:tgtEl>
                                        <p:attrNameLst>
                                          <p:attrName>style.visibility</p:attrName>
                                        </p:attrNameLst>
                                      </p:cBhvr>
                                      <p:to>
                                        <p:strVal val="visible"/>
                                      </p:to>
                                    </p:set>
                                  </p:childTnLst>
                                </p:cTn>
                              </p:par>
                              <p:par>
                                <p:cTn id="94" presetID="63" presetClass="path" presetSubtype="0" decel="100000" fill="hold" grpId="1" nodeType="withEffect">
                                  <p:stCondLst>
                                    <p:cond delay="900"/>
                                  </p:stCondLst>
                                  <p:childTnLst>
                                    <p:animMotion origin="layout" path="M -0.09868 -3.00953E-6 L 2.85933E-6 -3.00953E-6 " pathEditMode="relative" rAng="0" ptsTypes="AA">
                                      <p:cBhvr>
                                        <p:cTn id="95" dur="800" fill="hold"/>
                                        <p:tgtEl>
                                          <p:spTgt spid="130"/>
                                        </p:tgtEl>
                                        <p:attrNameLst>
                                          <p:attrName>ppt_x</p:attrName>
                                          <p:attrName>ppt_y</p:attrName>
                                        </p:attrNameLst>
                                      </p:cBhvr>
                                      <p:rCtr x="49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4" grpId="1"/>
      <p:bldP spid="106" grpId="0"/>
      <p:bldP spid="106" grpId="1"/>
      <p:bldP spid="118" grpId="0"/>
      <p:bldP spid="118" grpId="1"/>
      <p:bldP spid="130" grpId="0"/>
      <p:bldP spid="130" grpId="1"/>
      <p:bldP spid="88" grpId="0" animBg="1"/>
      <p:bldP spid="276" grpId="0" animBg="1"/>
      <p:bldP spid="298" grpId="0" animBg="1"/>
      <p:bldP spid="313"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107"/>
          <p:cNvSpPr/>
          <p:nvPr/>
        </p:nvSpPr>
        <p:spPr>
          <a:xfrm>
            <a:off x="1165754" y="1127517"/>
            <a:ext cx="1059607" cy="1059607"/>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defTabSz="896386">
              <a:lnSpc>
                <a:spcPct val="90000"/>
              </a:lnSpc>
              <a:defRPr/>
            </a:pPr>
            <a:endPar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sp>
        <p:nvSpPr>
          <p:cNvPr id="124" name="Oval 123"/>
          <p:cNvSpPr/>
          <p:nvPr/>
        </p:nvSpPr>
        <p:spPr>
          <a:xfrm>
            <a:off x="1175684" y="2366501"/>
            <a:ext cx="2689274" cy="2689274"/>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defTabSz="896386">
              <a:lnSpc>
                <a:spcPct val="90000"/>
              </a:lnSpc>
              <a:defRPr/>
            </a:pPr>
            <a:endPar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sp>
        <p:nvSpPr>
          <p:cNvPr id="3" name="Arc 2"/>
          <p:cNvSpPr/>
          <p:nvPr/>
        </p:nvSpPr>
        <p:spPr>
          <a:xfrm rot="2700000">
            <a:off x="699538" y="-825713"/>
            <a:ext cx="8544758" cy="8544758"/>
          </a:xfrm>
          <a:prstGeom prst="arc">
            <a:avLst/>
          </a:prstGeom>
          <a:ln w="1082675">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65" dirty="0"/>
          </a:p>
        </p:txBody>
      </p:sp>
      <p:sp>
        <p:nvSpPr>
          <p:cNvPr id="4" name="TextBox 3"/>
          <p:cNvSpPr txBox="1"/>
          <p:nvPr/>
        </p:nvSpPr>
        <p:spPr>
          <a:xfrm>
            <a:off x="1064762" y="1129433"/>
            <a:ext cx="3985409" cy="398279"/>
          </a:xfrm>
          <a:prstGeom prst="rect">
            <a:avLst/>
          </a:prstGeom>
          <a:noFill/>
        </p:spPr>
        <p:txBody>
          <a:bodyPr wrap="square" rtlCol="0">
            <a:spAutoFit/>
          </a:bodyPr>
          <a:lstStyle/>
          <a:p>
            <a:pPr defTabSz="896386">
              <a:lnSpc>
                <a:spcPct val="85000"/>
              </a:lnSpc>
              <a:defRPr/>
            </a:pP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UNIQUE</a:t>
            </a:r>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APPROACH</a:t>
            </a:r>
          </a:p>
        </p:txBody>
      </p:sp>
      <p:grpSp>
        <p:nvGrpSpPr>
          <p:cNvPr id="8" name="Group 7"/>
          <p:cNvGrpSpPr/>
          <p:nvPr/>
        </p:nvGrpSpPr>
        <p:grpSpPr>
          <a:xfrm>
            <a:off x="1172447" y="765724"/>
            <a:ext cx="10643670" cy="5744612"/>
            <a:chOff x="1195956" y="780581"/>
            <a:chExt cx="10857098" cy="5859803"/>
          </a:xfrm>
        </p:grpSpPr>
        <p:sp>
          <p:nvSpPr>
            <p:cNvPr id="178" name="Oval 177"/>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defTabSz="896386">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2" name="Group 1"/>
            <p:cNvGrpSpPr/>
            <p:nvPr/>
          </p:nvGrpSpPr>
          <p:grpSpPr>
            <a:xfrm>
              <a:off x="3939156" y="780581"/>
              <a:ext cx="8113898" cy="5859803"/>
              <a:chOff x="3939156" y="780581"/>
              <a:chExt cx="8113898" cy="5859803"/>
            </a:xfrm>
          </p:grpSpPr>
          <p:sp>
            <p:nvSpPr>
              <p:cNvPr id="141" name="Freeform 5"/>
              <p:cNvSpPr>
                <a:spLocks noEditPoints="1"/>
              </p:cNvSpPr>
              <p:nvPr/>
            </p:nvSpPr>
            <p:spPr bwMode="auto">
              <a:xfrm>
                <a:off x="7472437" y="1255116"/>
                <a:ext cx="390378" cy="39172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125" name="first half"/>
              <p:cNvGrpSpPr/>
              <p:nvPr/>
            </p:nvGrpSpPr>
            <p:grpSpPr>
              <a:xfrm rot="10800000">
                <a:off x="7026570" y="816572"/>
                <a:ext cx="1263622" cy="1263620"/>
                <a:chOff x="1655681" y="1702136"/>
                <a:chExt cx="3163063" cy="3163062"/>
              </a:xfrm>
            </p:grpSpPr>
            <p:sp>
              <p:nvSpPr>
                <p:cNvPr id="126" name="Oval 12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127" name="Freeform 12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129" name="inner mask"/>
              <p:cNvSpPr/>
              <p:nvPr/>
            </p:nvSpPr>
            <p:spPr>
              <a:xfrm>
                <a:off x="7104848" y="894849"/>
                <a:ext cx="1107068" cy="1107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cxnSp>
            <p:nvCxnSpPr>
              <p:cNvPr id="162" name="Identity Line"/>
              <p:cNvCxnSpPr>
                <a:stCxn id="178" idx="6"/>
              </p:cNvCxnSpPr>
              <p:nvPr/>
            </p:nvCxnSpPr>
            <p:spPr>
              <a:xfrm flipV="1">
                <a:off x="3939156" y="1809750"/>
                <a:ext cx="3171257" cy="197295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Device Line"/>
              <p:cNvCxnSpPr>
                <a:stCxn id="178" idx="6"/>
              </p:cNvCxnSpPr>
              <p:nvPr/>
            </p:nvCxnSpPr>
            <p:spPr>
              <a:xfrm flipV="1">
                <a:off x="3939156" y="2997994"/>
                <a:ext cx="4426175" cy="784715"/>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Apps LIne"/>
              <p:cNvCxnSpPr>
                <a:stCxn id="178" idx="6"/>
              </p:cNvCxnSpPr>
              <p:nvPr/>
            </p:nvCxnSpPr>
            <p:spPr>
              <a:xfrm>
                <a:off x="3939156" y="3782709"/>
                <a:ext cx="4392838" cy="84644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Data Line"/>
              <p:cNvCxnSpPr>
                <a:stCxn id="178" idx="6"/>
              </p:cNvCxnSpPr>
              <p:nvPr/>
            </p:nvCxnSpPr>
            <p:spPr>
              <a:xfrm>
                <a:off x="3939156" y="3782709"/>
                <a:ext cx="3149825" cy="185132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4" name="Identity Text"/>
              <p:cNvSpPr/>
              <p:nvPr/>
            </p:nvSpPr>
            <p:spPr>
              <a:xfrm>
                <a:off x="8289026" y="1305266"/>
                <a:ext cx="1353470" cy="286232"/>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Identity </a:t>
                </a:r>
              </a:p>
            </p:txBody>
          </p:sp>
          <p:sp>
            <p:nvSpPr>
              <p:cNvPr id="106" name="Device Text"/>
              <p:cNvSpPr/>
              <p:nvPr/>
            </p:nvSpPr>
            <p:spPr>
              <a:xfrm>
                <a:off x="9620886" y="2653191"/>
                <a:ext cx="949198" cy="288047"/>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Device</a:t>
                </a:r>
              </a:p>
            </p:txBody>
          </p:sp>
          <p:sp>
            <p:nvSpPr>
              <p:cNvPr id="118" name="Apps Text"/>
              <p:cNvSpPr/>
              <p:nvPr/>
            </p:nvSpPr>
            <p:spPr>
              <a:xfrm>
                <a:off x="9620886" y="4514425"/>
                <a:ext cx="2432168" cy="286232"/>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Apps &amp; Data</a:t>
                </a:r>
              </a:p>
            </p:txBody>
          </p:sp>
          <p:sp>
            <p:nvSpPr>
              <p:cNvPr id="130" name="Data Text"/>
              <p:cNvSpPr/>
              <p:nvPr/>
            </p:nvSpPr>
            <p:spPr>
              <a:xfrm>
                <a:off x="8283462" y="5815503"/>
                <a:ext cx="1679637" cy="286232"/>
              </a:xfrm>
              <a:prstGeom prst="rect">
                <a:avLst/>
              </a:prstGeom>
            </p:spPr>
            <p:txBody>
              <a:bodyPr wrap="square" lIns="179285">
                <a:spAutoFit/>
              </a:bodyPr>
              <a:lstStyle/>
              <a:p>
                <a:pP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Infrastructure</a:t>
                </a:r>
              </a:p>
            </p:txBody>
          </p:sp>
          <p:grpSp>
            <p:nvGrpSpPr>
              <p:cNvPr id="82" name="second half"/>
              <p:cNvGrpSpPr/>
              <p:nvPr/>
            </p:nvGrpSpPr>
            <p:grpSpPr>
              <a:xfrm>
                <a:off x="7026570" y="816571"/>
                <a:ext cx="1263624" cy="1263622"/>
                <a:chOff x="1655681" y="1702136"/>
                <a:chExt cx="3163063" cy="3163062"/>
              </a:xfrm>
            </p:grpSpPr>
            <p:sp>
              <p:nvSpPr>
                <p:cNvPr id="83" name="Oval 8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4" name="Freeform 8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85" name="first half"/>
              <p:cNvGrpSpPr/>
              <p:nvPr/>
            </p:nvGrpSpPr>
            <p:grpSpPr>
              <a:xfrm rot="10800000">
                <a:off x="7026570" y="816572"/>
                <a:ext cx="1263622" cy="1263620"/>
                <a:chOff x="1655681" y="1702136"/>
                <a:chExt cx="3163063" cy="3163062"/>
              </a:xfrm>
            </p:grpSpPr>
            <p:sp>
              <p:nvSpPr>
                <p:cNvPr id="86" name="Oval 8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7" name="Freeform 8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88" name="left mask"/>
              <p:cNvSpPr/>
              <p:nvPr/>
            </p:nvSpPr>
            <p:spPr bwMode="auto">
              <a:xfrm>
                <a:off x="6957924" y="780581"/>
                <a:ext cx="701624" cy="134956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9" name="dummy"/>
              <p:cNvGrpSpPr/>
              <p:nvPr/>
            </p:nvGrpSpPr>
            <p:grpSpPr>
              <a:xfrm rot="10800000">
                <a:off x="7026570" y="816572"/>
                <a:ext cx="1263622" cy="1263620"/>
                <a:chOff x="1655681" y="1702136"/>
                <a:chExt cx="3163063" cy="3163062"/>
              </a:xfrm>
            </p:grpSpPr>
            <p:sp>
              <p:nvSpPr>
                <p:cNvPr id="90" name="Oval 8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91" name="Freeform 9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92" name="inner mask"/>
              <p:cNvSpPr/>
              <p:nvPr/>
            </p:nvSpPr>
            <p:spPr>
              <a:xfrm>
                <a:off x="7104848" y="894849"/>
                <a:ext cx="1107068" cy="1107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270" name="second half"/>
              <p:cNvGrpSpPr/>
              <p:nvPr/>
            </p:nvGrpSpPr>
            <p:grpSpPr>
              <a:xfrm>
                <a:off x="8358051" y="2163191"/>
                <a:ext cx="1263624" cy="1263622"/>
                <a:chOff x="1655681" y="1702136"/>
                <a:chExt cx="3163063" cy="3163062"/>
              </a:xfrm>
            </p:grpSpPr>
            <p:sp>
              <p:nvSpPr>
                <p:cNvPr id="271" name="Oval 27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2" name="Freeform 27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273" name="first half"/>
              <p:cNvGrpSpPr/>
              <p:nvPr/>
            </p:nvGrpSpPr>
            <p:grpSpPr>
              <a:xfrm rot="10800000">
                <a:off x="8358051" y="2163192"/>
                <a:ext cx="1263622" cy="1263620"/>
                <a:chOff x="1655681" y="1702136"/>
                <a:chExt cx="3163063" cy="3163062"/>
              </a:xfrm>
            </p:grpSpPr>
            <p:sp>
              <p:nvSpPr>
                <p:cNvPr id="274" name="Oval 273"/>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5" name="Freeform 274"/>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76" name="left mask"/>
              <p:cNvSpPr/>
              <p:nvPr/>
            </p:nvSpPr>
            <p:spPr bwMode="auto">
              <a:xfrm>
                <a:off x="8289405" y="2127201"/>
                <a:ext cx="701624" cy="134956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7" name="dummy"/>
              <p:cNvGrpSpPr/>
              <p:nvPr/>
            </p:nvGrpSpPr>
            <p:grpSpPr>
              <a:xfrm rot="10800000">
                <a:off x="8358051" y="2163192"/>
                <a:ext cx="1263622" cy="1263620"/>
                <a:chOff x="1655681" y="1702136"/>
                <a:chExt cx="3163063" cy="3163062"/>
              </a:xfrm>
            </p:grpSpPr>
            <p:sp>
              <p:nvSpPr>
                <p:cNvPr id="278" name="Oval 27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79" name="Freeform 27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80" name="inner mask"/>
              <p:cNvSpPr/>
              <p:nvPr/>
            </p:nvSpPr>
            <p:spPr>
              <a:xfrm>
                <a:off x="8436329" y="2241469"/>
                <a:ext cx="1107068" cy="1107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292" name="second half"/>
              <p:cNvGrpSpPr/>
              <p:nvPr/>
            </p:nvGrpSpPr>
            <p:grpSpPr>
              <a:xfrm>
                <a:off x="8358051" y="4027196"/>
                <a:ext cx="1263624" cy="1263622"/>
                <a:chOff x="1655681" y="1702136"/>
                <a:chExt cx="3163063" cy="3163062"/>
              </a:xfrm>
            </p:grpSpPr>
            <p:sp>
              <p:nvSpPr>
                <p:cNvPr id="293" name="Oval 29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94" name="Freeform 29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295" name="first half"/>
              <p:cNvGrpSpPr/>
              <p:nvPr/>
            </p:nvGrpSpPr>
            <p:grpSpPr>
              <a:xfrm rot="10800000">
                <a:off x="8358051" y="4027197"/>
                <a:ext cx="1263622" cy="1263620"/>
                <a:chOff x="1655681" y="1702136"/>
                <a:chExt cx="3163063" cy="3163062"/>
              </a:xfrm>
            </p:grpSpPr>
            <p:sp>
              <p:nvSpPr>
                <p:cNvPr id="296" name="Oval 29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97" name="Freeform 29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298" name="left mask"/>
              <p:cNvSpPr/>
              <p:nvPr/>
            </p:nvSpPr>
            <p:spPr bwMode="auto">
              <a:xfrm>
                <a:off x="8289405" y="3991206"/>
                <a:ext cx="701624" cy="134956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99" name="dummy"/>
              <p:cNvGrpSpPr/>
              <p:nvPr/>
            </p:nvGrpSpPr>
            <p:grpSpPr>
              <a:xfrm rot="10800000">
                <a:off x="8358051" y="4027197"/>
                <a:ext cx="1263622" cy="1263620"/>
                <a:chOff x="1655681" y="1702136"/>
                <a:chExt cx="3163063" cy="3163062"/>
              </a:xfrm>
            </p:grpSpPr>
            <p:sp>
              <p:nvSpPr>
                <p:cNvPr id="300" name="Oval 29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01" name="Freeform 30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02" name="inner mask"/>
              <p:cNvSpPr/>
              <p:nvPr/>
            </p:nvSpPr>
            <p:spPr>
              <a:xfrm>
                <a:off x="8436329" y="4105474"/>
                <a:ext cx="1107068" cy="1107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307" name="second half"/>
              <p:cNvGrpSpPr/>
              <p:nvPr/>
            </p:nvGrpSpPr>
            <p:grpSpPr>
              <a:xfrm>
                <a:off x="7026570" y="5326808"/>
                <a:ext cx="1263624" cy="1263622"/>
                <a:chOff x="1655681" y="1702136"/>
                <a:chExt cx="3163063" cy="3163062"/>
              </a:xfrm>
            </p:grpSpPr>
            <p:sp>
              <p:nvSpPr>
                <p:cNvPr id="308" name="Oval 30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09" name="Freeform 30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310" name="first half"/>
              <p:cNvGrpSpPr/>
              <p:nvPr/>
            </p:nvGrpSpPr>
            <p:grpSpPr>
              <a:xfrm rot="10800000">
                <a:off x="7026570" y="5326809"/>
                <a:ext cx="1263622" cy="1263620"/>
                <a:chOff x="1655681" y="1702136"/>
                <a:chExt cx="3163063" cy="3163062"/>
              </a:xfrm>
            </p:grpSpPr>
            <p:sp>
              <p:nvSpPr>
                <p:cNvPr id="311" name="Oval 31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12" name="Freeform 31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13" name="left mask"/>
              <p:cNvSpPr/>
              <p:nvPr/>
            </p:nvSpPr>
            <p:spPr bwMode="auto">
              <a:xfrm>
                <a:off x="6957924" y="5290818"/>
                <a:ext cx="701624" cy="134956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4" name="dummy"/>
              <p:cNvGrpSpPr/>
              <p:nvPr/>
            </p:nvGrpSpPr>
            <p:grpSpPr>
              <a:xfrm rot="10800000">
                <a:off x="7026570" y="5326809"/>
                <a:ext cx="1263622" cy="1263620"/>
                <a:chOff x="1655681" y="1702136"/>
                <a:chExt cx="3163063" cy="3163062"/>
              </a:xfrm>
            </p:grpSpPr>
            <p:sp>
              <p:nvSpPr>
                <p:cNvPr id="315" name="Oval 314"/>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316" name="Freeform 315"/>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317" name="inner mask"/>
              <p:cNvSpPr/>
              <p:nvPr/>
            </p:nvSpPr>
            <p:spPr>
              <a:xfrm>
                <a:off x="7104848" y="5405086"/>
                <a:ext cx="1107068" cy="11070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66" name="Freeform 5"/>
              <p:cNvSpPr>
                <a:spLocks noEditPoints="1"/>
              </p:cNvSpPr>
              <p:nvPr/>
            </p:nvSpPr>
            <p:spPr bwMode="auto">
              <a:xfrm>
                <a:off x="7462912" y="1252733"/>
                <a:ext cx="390378" cy="391722"/>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nvGrpSpPr>
              <p:cNvPr id="67" name="Group 8"/>
              <p:cNvGrpSpPr>
                <a:grpSpLocks noChangeAspect="1"/>
              </p:cNvGrpSpPr>
              <p:nvPr/>
            </p:nvGrpSpPr>
            <p:grpSpPr bwMode="auto">
              <a:xfrm>
                <a:off x="8794824" y="2651556"/>
                <a:ext cx="390378" cy="288072"/>
                <a:chOff x="5518" y="1654"/>
                <a:chExt cx="290" cy="214"/>
              </a:xfrm>
              <a:solidFill>
                <a:schemeClr val="tx1"/>
              </a:solidFill>
            </p:grpSpPr>
            <p:sp>
              <p:nvSpPr>
                <p:cNvPr id="69"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0"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1"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72" name="Group 14"/>
              <p:cNvGrpSpPr>
                <a:grpSpLocks noChangeAspect="1"/>
              </p:cNvGrpSpPr>
              <p:nvPr/>
            </p:nvGrpSpPr>
            <p:grpSpPr bwMode="auto">
              <a:xfrm>
                <a:off x="8856747" y="4464124"/>
                <a:ext cx="266534" cy="390378"/>
                <a:chOff x="5564" y="2790"/>
                <a:chExt cx="198" cy="290"/>
              </a:xfrm>
              <a:solidFill>
                <a:schemeClr val="tx1"/>
              </a:solidFill>
            </p:grpSpPr>
            <p:sp>
              <p:nvSpPr>
                <p:cNvPr id="74"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5"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6"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77"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348" name="Group 30"/>
              <p:cNvGrpSpPr>
                <a:grpSpLocks noChangeAspect="1"/>
              </p:cNvGrpSpPr>
              <p:nvPr/>
            </p:nvGrpSpPr>
            <p:grpSpPr bwMode="auto">
              <a:xfrm>
                <a:off x="7461140" y="5760947"/>
                <a:ext cx="392150" cy="409308"/>
                <a:chOff x="4976" y="3801"/>
                <a:chExt cx="320" cy="334"/>
              </a:xfrm>
            </p:grpSpPr>
            <p:sp>
              <p:nvSpPr>
                <p:cNvPr id="350"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351"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31"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0"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2"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73"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grpSp>
      <p:grpSp>
        <p:nvGrpSpPr>
          <p:cNvPr id="179" name="Group 178"/>
          <p:cNvGrpSpPr/>
          <p:nvPr/>
        </p:nvGrpSpPr>
        <p:grpSpPr>
          <a:xfrm>
            <a:off x="2271056" y="2910903"/>
            <a:ext cx="492058" cy="569603"/>
            <a:chOff x="4278313" y="1958975"/>
            <a:chExt cx="554037" cy="641350"/>
          </a:xfrm>
        </p:grpSpPr>
        <p:sp>
          <p:nvSpPr>
            <p:cNvPr id="180"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1"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182"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3"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4"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5"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6"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7"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8"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19"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0"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sp>
          <p:nvSpPr>
            <p:cNvPr id="221"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ysClr val="windowText" lastClr="000000"/>
                </a:solidFill>
              </a:endParaRPr>
            </a:p>
          </p:txBody>
        </p:sp>
      </p:grpSp>
      <p:grpSp>
        <p:nvGrpSpPr>
          <p:cNvPr id="142" name="Group 141"/>
          <p:cNvGrpSpPr/>
          <p:nvPr/>
        </p:nvGrpSpPr>
        <p:grpSpPr>
          <a:xfrm>
            <a:off x="3587443" y="2911558"/>
            <a:ext cx="8254120" cy="2919988"/>
            <a:chOff x="3659378" y="2969444"/>
            <a:chExt cx="8419632" cy="2978540"/>
          </a:xfrm>
        </p:grpSpPr>
        <p:sp>
          <p:nvSpPr>
            <p:cNvPr id="143" name="TextBox 142"/>
            <p:cNvSpPr txBox="1"/>
            <p:nvPr/>
          </p:nvSpPr>
          <p:spPr>
            <a:xfrm>
              <a:off x="9491122" y="3784651"/>
              <a:ext cx="2587888" cy="1434239"/>
            </a:xfrm>
            <a:prstGeom prst="rect">
              <a:avLst/>
            </a:prstGeom>
            <a:noFill/>
          </p:spPr>
          <p:txBody>
            <a:bodyPr wrap="none" lIns="179285" tIns="143428" rIns="179285" bIns="143428" rtlCol="0">
              <a:spAutoFit/>
            </a:bodyPr>
            <a:lstStyle/>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Advanced Threat Protection</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Anti-Spam / Anti-Malware</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Message Encryption</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Customer Lockbox</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Data Loss Prevention</a:t>
              </a:r>
            </a:p>
          </p:txBody>
        </p:sp>
        <p:pic>
          <p:nvPicPr>
            <p:cNvPr id="144" name="Picture 143"/>
            <p:cNvPicPr>
              <a:picLocks noChangeAspect="1"/>
            </p:cNvPicPr>
            <p:nvPr/>
          </p:nvPicPr>
          <p:blipFill>
            <a:blip r:embed="rId3"/>
            <a:stretch>
              <a:fillRect/>
            </a:stretch>
          </p:blipFill>
          <p:spPr>
            <a:xfrm>
              <a:off x="3809810" y="3048001"/>
              <a:ext cx="2144442" cy="501800"/>
            </a:xfrm>
            <a:prstGeom prst="rect">
              <a:avLst/>
            </a:prstGeom>
          </p:spPr>
        </p:pic>
        <p:pic>
          <p:nvPicPr>
            <p:cNvPr id="145" name="Picture 3" descr="http://imageframe.co.uk/wp-content/uploads/2014/04/MS-Azure_rgb_Blk_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330" y="2969444"/>
              <a:ext cx="2799748" cy="64914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9" descr="http://cloudag.com/wp-content/uploads/2013/05/Office365logoOrange.png"/>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714202" y="3082416"/>
              <a:ext cx="1956798" cy="430471"/>
            </a:xfrm>
            <a:prstGeom prst="rect">
              <a:avLst/>
            </a:prstGeom>
            <a:noFill/>
            <a:extLst>
              <a:ext uri="{909E8E84-426E-40DD-AFC4-6F175D3DCCD1}">
                <a14:hiddenFill xmlns:a14="http://schemas.microsoft.com/office/drawing/2010/main">
                  <a:solidFill>
                    <a:srgbClr val="FFFFFF"/>
                  </a:solidFill>
                </a14:hiddenFill>
              </a:ext>
            </a:extLst>
          </p:spPr>
        </p:pic>
        <p:sp>
          <p:nvSpPr>
            <p:cNvPr id="147" name="TextBox 146"/>
            <p:cNvSpPr txBox="1"/>
            <p:nvPr/>
          </p:nvSpPr>
          <p:spPr>
            <a:xfrm>
              <a:off x="3659378" y="3784315"/>
              <a:ext cx="2980624" cy="2163669"/>
            </a:xfrm>
            <a:prstGeom prst="rect">
              <a:avLst/>
            </a:prstGeom>
            <a:noFill/>
          </p:spPr>
          <p:txBody>
            <a:bodyPr wrap="none" lIns="179285" tIns="143428" rIns="179285" bIns="143428" rtlCol="0">
              <a:spAutoFit/>
            </a:bodyPr>
            <a:lstStyle/>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Windows Trust Boot</a:t>
              </a:r>
            </a:p>
            <a:p>
              <a:pPr>
                <a:lnSpc>
                  <a:spcPct val="90000"/>
                </a:lnSpc>
                <a:spcAft>
                  <a:spcPts val="588"/>
                </a:spcAft>
              </a:pPr>
              <a:r>
                <a:rPr lang="en-US" sz="1176" kern="0" spc="98">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Privileged Identity Management </a:t>
              </a:r>
            </a:p>
            <a:p>
              <a:pPr>
                <a:lnSpc>
                  <a:spcPct val="90000"/>
                </a:lnSpc>
                <a:spcAft>
                  <a:spcPts val="588"/>
                </a:spcAft>
              </a:pPr>
              <a:r>
                <a:rPr lang="en-US" sz="1176" kern="0" spc="98">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Credential </a:t>
              </a: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Guard</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Microsoft Passport</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Windows Hello</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Windows Defender ATP</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Windows Update for Business</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Enterprise Data Protection</a:t>
              </a:r>
            </a:p>
          </p:txBody>
        </p:sp>
        <p:sp>
          <p:nvSpPr>
            <p:cNvPr id="148" name="TextBox 147"/>
            <p:cNvSpPr txBox="1"/>
            <p:nvPr/>
          </p:nvSpPr>
          <p:spPr>
            <a:xfrm>
              <a:off x="6549330" y="3784315"/>
              <a:ext cx="3014287" cy="1191095"/>
            </a:xfrm>
            <a:prstGeom prst="rect">
              <a:avLst/>
            </a:prstGeom>
            <a:noFill/>
          </p:spPr>
          <p:txBody>
            <a:bodyPr wrap="none" lIns="179285" tIns="143428" rIns="179285" bIns="143428" rtlCol="0">
              <a:spAutoFit/>
            </a:bodyPr>
            <a:lstStyle/>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Azure Active Directory</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Azure Security Center</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Azure Storage Service Encryption</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Azure Key Vault</a:t>
              </a:r>
            </a:p>
          </p:txBody>
        </p:sp>
      </p:grpSp>
      <p:sp>
        <p:nvSpPr>
          <p:cNvPr id="149" name="TextBox 148"/>
          <p:cNvSpPr txBox="1"/>
          <p:nvPr/>
        </p:nvSpPr>
        <p:spPr>
          <a:xfrm>
            <a:off x="2371692" y="1415978"/>
            <a:ext cx="8289671" cy="452590"/>
          </a:xfrm>
          <a:prstGeom prst="rect">
            <a:avLst/>
          </a:prstGeom>
          <a:noFill/>
        </p:spPr>
        <p:txBody>
          <a:bodyPr wrap="square" rtlCol="0">
            <a:spAutoFit/>
          </a:bodyPr>
          <a:lstStyle/>
          <a:p>
            <a:r>
              <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SECURITY PLATFORM</a:t>
            </a:r>
            <a:endParaRPr lang="en-US" sz="2353"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endParaRPr>
          </a:p>
        </p:txBody>
      </p:sp>
      <p:grpSp>
        <p:nvGrpSpPr>
          <p:cNvPr id="150" name="Group 149"/>
          <p:cNvGrpSpPr/>
          <p:nvPr/>
        </p:nvGrpSpPr>
        <p:grpSpPr>
          <a:xfrm>
            <a:off x="999722" y="3022277"/>
            <a:ext cx="2428583" cy="2094178"/>
            <a:chOff x="1019768" y="3082383"/>
            <a:chExt cx="2477281" cy="2136171"/>
          </a:xfrm>
        </p:grpSpPr>
        <p:pic>
          <p:nvPicPr>
            <p:cNvPr id="151" name="Picture 150"/>
            <p:cNvPicPr>
              <a:picLocks noChangeAspect="1"/>
            </p:cNvPicPr>
            <p:nvPr/>
          </p:nvPicPr>
          <p:blipFill>
            <a:blip r:embed="rId6">
              <a:lum bright="-100000" contrast="100000"/>
            </a:blip>
            <a:stretch>
              <a:fillRect/>
            </a:stretch>
          </p:blipFill>
          <p:spPr>
            <a:xfrm>
              <a:off x="1191808" y="3082383"/>
              <a:ext cx="2007769" cy="430504"/>
            </a:xfrm>
            <a:prstGeom prst="rect">
              <a:avLst/>
            </a:prstGeom>
          </p:spPr>
        </p:pic>
        <p:sp>
          <p:nvSpPr>
            <p:cNvPr id="152" name="TextBox 151"/>
            <p:cNvSpPr txBox="1"/>
            <p:nvPr/>
          </p:nvSpPr>
          <p:spPr>
            <a:xfrm>
              <a:off x="1019768" y="3784315"/>
              <a:ext cx="2477281" cy="1434239"/>
            </a:xfrm>
            <a:prstGeom prst="rect">
              <a:avLst/>
            </a:prstGeom>
            <a:noFill/>
          </p:spPr>
          <p:txBody>
            <a:bodyPr wrap="none" lIns="179285" tIns="143428" rIns="179285" bIns="143428" rtlCol="0">
              <a:spAutoFit/>
            </a:bodyPr>
            <a:lstStyle/>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Advanced Threat Analytics</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Cloud App Security</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Intune</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Windows Server 2016</a:t>
              </a:r>
            </a:p>
            <a:p>
              <a:pPr>
                <a:lnSpc>
                  <a:spcPct val="90000"/>
                </a:lnSpc>
                <a:spcAft>
                  <a:spcPts val="588"/>
                </a:spcAft>
              </a:pPr>
              <a:r>
                <a:rPr lang="en-US" sz="1176" kern="0" spc="98" dirty="0">
                  <a:gradFill>
                    <a:gsLst>
                      <a:gs pos="0">
                        <a:srgbClr val="4B4B4B"/>
                      </a:gs>
                      <a:gs pos="100000">
                        <a:srgbClr val="4B4B4B"/>
                      </a:gs>
                    </a:gsLst>
                    <a:lin ang="5400000" scaled="1"/>
                  </a:gradFill>
                  <a:ea typeface="Segoe UI Black" panose="020B0A02040204020203" pitchFamily="34" charset="0"/>
                  <a:cs typeface="Segoe UI Semibold" panose="020B0702040204020203" pitchFamily="34" charset="0"/>
                </a:rPr>
                <a:t>SQL Server 2016</a:t>
              </a:r>
            </a:p>
          </p:txBody>
        </p:sp>
      </p:grpSp>
    </p:spTree>
    <p:extLst>
      <p:ext uri="{BB962C8B-B14F-4D97-AF65-F5344CB8AC3E}">
        <p14:creationId xmlns:p14="http://schemas.microsoft.com/office/powerpoint/2010/main" val="79802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
                                        <p:tgtEl>
                                          <p:spTgt spid="8"/>
                                        </p:tgtEl>
                                      </p:cBhvr>
                                    </p:animEffect>
                                    <p:set>
                                      <p:cBhvr>
                                        <p:cTn id="7" dur="1" fill="hold">
                                          <p:stCondLst>
                                            <p:cond delay="2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300"/>
                                        <p:tgtEl>
                                          <p:spTgt spid="4"/>
                                        </p:tgtEl>
                                      </p:cBhvr>
                                    </p:animEffect>
                                    <p:set>
                                      <p:cBhvr>
                                        <p:cTn id="10" dur="1" fill="hold">
                                          <p:stCondLst>
                                            <p:cond delay="299"/>
                                          </p:stCondLst>
                                        </p:cTn>
                                        <p:tgtEl>
                                          <p:spTgt spid="4"/>
                                        </p:tgtEl>
                                        <p:attrNameLst>
                                          <p:attrName>style.visibility</p:attrName>
                                        </p:attrNameLst>
                                      </p:cBhvr>
                                      <p:to>
                                        <p:strVal val="hidden"/>
                                      </p:to>
                                    </p:set>
                                  </p:childTnLst>
                                </p:cTn>
                              </p:par>
                            </p:childTnLst>
                          </p:cTn>
                        </p:par>
                        <p:par>
                          <p:cTn id="11" fill="hold">
                            <p:stCondLst>
                              <p:cond delay="300"/>
                            </p:stCondLst>
                            <p:childTnLst>
                              <p:par>
                                <p:cTn id="12" presetID="42" presetClass="path" presetSubtype="0" decel="100000" fill="hold" nodeType="afterEffect">
                                  <p:stCondLst>
                                    <p:cond delay="0"/>
                                  </p:stCondLst>
                                  <p:childTnLst>
                                    <p:animMotion origin="layout" path="M 2.03472E-6 4.48479E-6 L -0.06766 -0.22379 " pathEditMode="relative" rAng="0" ptsTypes="AA">
                                      <p:cBhvr>
                                        <p:cTn id="13" dur="1000" fill="hold"/>
                                        <p:tgtEl>
                                          <p:spTgt spid="179"/>
                                        </p:tgtEl>
                                        <p:attrNameLst>
                                          <p:attrName>ppt_x</p:attrName>
                                          <p:attrName>ppt_y</p:attrName>
                                        </p:attrNameLst>
                                      </p:cBhvr>
                                      <p:rCtr x="-3383" y="-11189"/>
                                    </p:animMotion>
                                  </p:childTnLst>
                                </p:cTn>
                              </p:par>
                              <p:par>
                                <p:cTn id="14" presetID="42" presetClass="path" presetSubtype="0" decel="100000" fill="hold" grpId="1" nodeType="withEffect">
                                  <p:stCondLst>
                                    <p:cond delay="0"/>
                                  </p:stCondLst>
                                  <p:childTnLst>
                                    <p:animMotion origin="layout" path="M -3.2627E-6 -3.44984E-7 L -0.06803 -0.29846 " pathEditMode="relative" rAng="0" ptsTypes="AA">
                                      <p:cBhvr>
                                        <p:cTn id="15" dur="1000" fill="hold"/>
                                        <p:tgtEl>
                                          <p:spTgt spid="124"/>
                                        </p:tgtEl>
                                        <p:attrNameLst>
                                          <p:attrName>ppt_x</p:attrName>
                                          <p:attrName>ppt_y</p:attrName>
                                        </p:attrNameLst>
                                      </p:cBhvr>
                                      <p:rCtr x="-3408" y="-14934"/>
                                    </p:animMotion>
                                  </p:childTnLst>
                                </p:cTn>
                              </p:par>
                              <p:par>
                                <p:cTn id="16" presetID="6" presetClass="emph" presetSubtype="0" decel="100000" fill="hold" grpId="2" nodeType="withEffect">
                                  <p:stCondLst>
                                    <p:cond delay="0"/>
                                  </p:stCondLst>
                                  <p:childTnLst>
                                    <p:animScale>
                                      <p:cBhvr>
                                        <p:cTn id="17" dur="1000" fill="hold"/>
                                        <p:tgtEl>
                                          <p:spTgt spid="124"/>
                                        </p:tgtEl>
                                      </p:cBhvr>
                                      <p:by x="40000" y="40000"/>
                                    </p:animScale>
                                  </p:childTnLst>
                                </p:cTn>
                              </p:par>
                              <p:par>
                                <p:cTn id="18" presetID="10" presetClass="entr" presetSubtype="0" fill="hold" grpId="0" nodeType="withEffect">
                                  <p:stCondLst>
                                    <p:cond delay="70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500"/>
                                        <p:tgtEl>
                                          <p:spTgt spid="108"/>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nodeType="withEffect">
                                  <p:stCondLst>
                                    <p:cond delay="250"/>
                                  </p:stCondLst>
                                  <p:childTnLst>
                                    <p:set>
                                      <p:cBhvr>
                                        <p:cTn id="28" dur="1" fill="hold">
                                          <p:stCondLst>
                                            <p:cond delay="0"/>
                                          </p:stCondLst>
                                        </p:cTn>
                                        <p:tgtEl>
                                          <p:spTgt spid="142"/>
                                        </p:tgtEl>
                                        <p:attrNameLst>
                                          <p:attrName>style.visibility</p:attrName>
                                        </p:attrNameLst>
                                      </p:cBhvr>
                                      <p:to>
                                        <p:strVal val="visible"/>
                                      </p:to>
                                    </p:set>
                                    <p:animEffect transition="in" filter="fade">
                                      <p:cBhvr>
                                        <p:cTn id="29" dur="250"/>
                                        <p:tgtEl>
                                          <p:spTgt spid="142"/>
                                        </p:tgtEl>
                                      </p:cBhvr>
                                    </p:animEffect>
                                  </p:childTnLst>
                                </p:cTn>
                              </p:par>
                              <p:par>
                                <p:cTn id="30" presetID="42" presetClass="path" presetSubtype="0" decel="100000" fill="hold" nodeType="withEffect">
                                  <p:stCondLst>
                                    <p:cond delay="0"/>
                                  </p:stCondLst>
                                  <p:childTnLst>
                                    <p:animMotion origin="layout" path="M -4.65918E-6 2.81434E-7 L -4.65918E-6 0.25011 " pathEditMode="relative" rAng="0" ptsTypes="AA">
                                      <p:cBhvr>
                                        <p:cTn id="31" dur="750" spd="-100000" fill="hold"/>
                                        <p:tgtEl>
                                          <p:spTgt spid="142"/>
                                        </p:tgtEl>
                                        <p:attrNameLst>
                                          <p:attrName>ppt_x</p:attrName>
                                          <p:attrName>ppt_y</p:attrName>
                                        </p:attrNameLst>
                                      </p:cBhvr>
                                      <p:rCtr x="0" y="12506"/>
                                    </p:animMotion>
                                  </p:childTnLst>
                                </p:cTn>
                              </p:par>
                              <p:par>
                                <p:cTn id="32" presetID="10" presetClass="entr" presetSubtype="0" fill="hold" nodeType="withEffect">
                                  <p:stCondLst>
                                    <p:cond delay="250"/>
                                  </p:stCondLst>
                                  <p:childTnLst>
                                    <p:set>
                                      <p:cBhvr>
                                        <p:cTn id="33" dur="1" fill="hold">
                                          <p:stCondLst>
                                            <p:cond delay="0"/>
                                          </p:stCondLst>
                                        </p:cTn>
                                        <p:tgtEl>
                                          <p:spTgt spid="150"/>
                                        </p:tgtEl>
                                        <p:attrNameLst>
                                          <p:attrName>style.visibility</p:attrName>
                                        </p:attrNameLst>
                                      </p:cBhvr>
                                      <p:to>
                                        <p:strVal val="visible"/>
                                      </p:to>
                                    </p:set>
                                    <p:animEffect transition="in" filter="fade">
                                      <p:cBhvr>
                                        <p:cTn id="34" dur="250"/>
                                        <p:tgtEl>
                                          <p:spTgt spid="150"/>
                                        </p:tgtEl>
                                      </p:cBhvr>
                                    </p:animEffect>
                                  </p:childTnLst>
                                </p:cTn>
                              </p:par>
                              <p:par>
                                <p:cTn id="35" presetID="42" presetClass="path" presetSubtype="0" decel="100000" fill="hold" nodeType="withEffect">
                                  <p:stCondLst>
                                    <p:cond delay="0"/>
                                  </p:stCondLst>
                                  <p:childTnLst>
                                    <p:animMotion origin="layout" path="M 0 0 L 0 0.25 E" pathEditMode="relative" ptsTypes="">
                                      <p:cBhvr>
                                        <p:cTn id="36" dur="750" spd="-100000" fill="hold"/>
                                        <p:tgtEl>
                                          <p:spTgt spid="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4" grpId="0" animBg="1"/>
      <p:bldP spid="124" grpId="1" animBg="1"/>
      <p:bldP spid="124" grpId="2" animBg="1"/>
      <p:bldP spid="4" grpId="0"/>
      <p:bldP spid="1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Unauthorized node 1 line"/>
          <p:cNvCxnSpPr/>
          <p:nvPr/>
        </p:nvCxnSpPr>
        <p:spPr>
          <a:xfrm flipV="1">
            <a:off x="9393447" y="1533945"/>
            <a:ext cx="95131" cy="33916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7" name="On-premise node 1 line"/>
          <p:cNvCxnSpPr/>
          <p:nvPr/>
        </p:nvCxnSpPr>
        <p:spPr>
          <a:xfrm>
            <a:off x="5349159" y="4776520"/>
            <a:ext cx="1645894" cy="85233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On-premise node 1 line"/>
          <p:cNvCxnSpPr/>
          <p:nvPr/>
        </p:nvCxnSpPr>
        <p:spPr>
          <a:xfrm flipV="1">
            <a:off x="7317068" y="5255779"/>
            <a:ext cx="2790122" cy="4482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pam Line"/>
          <p:cNvCxnSpPr/>
          <p:nvPr/>
        </p:nvCxnSpPr>
        <p:spPr>
          <a:xfrm>
            <a:off x="7543766" y="4278580"/>
            <a:ext cx="2586146" cy="7717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On-premise node 1 line"/>
          <p:cNvCxnSpPr/>
          <p:nvPr/>
        </p:nvCxnSpPr>
        <p:spPr>
          <a:xfrm flipH="1">
            <a:off x="1755499" y="2097895"/>
            <a:ext cx="2346090" cy="75994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On-premise node 1 line"/>
          <p:cNvCxnSpPr/>
          <p:nvPr/>
        </p:nvCxnSpPr>
        <p:spPr>
          <a:xfrm>
            <a:off x="4378456" y="2147029"/>
            <a:ext cx="2951136" cy="201919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On-premise node 1 line"/>
          <p:cNvCxnSpPr/>
          <p:nvPr/>
        </p:nvCxnSpPr>
        <p:spPr>
          <a:xfrm flipV="1">
            <a:off x="4402850" y="1102434"/>
            <a:ext cx="673976" cy="71529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On-premise node 1 line"/>
          <p:cNvCxnSpPr/>
          <p:nvPr/>
        </p:nvCxnSpPr>
        <p:spPr>
          <a:xfrm flipV="1">
            <a:off x="2463644" y="896912"/>
            <a:ext cx="2558791" cy="55492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On-premise node 1 line"/>
          <p:cNvCxnSpPr/>
          <p:nvPr/>
        </p:nvCxnSpPr>
        <p:spPr>
          <a:xfrm>
            <a:off x="2508293" y="1609672"/>
            <a:ext cx="1502030" cy="33700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On-premise node 1 line"/>
          <p:cNvCxnSpPr/>
          <p:nvPr/>
        </p:nvCxnSpPr>
        <p:spPr>
          <a:xfrm flipH="1">
            <a:off x="1503343" y="1788965"/>
            <a:ext cx="569367" cy="79964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On-premise node 1 line"/>
          <p:cNvCxnSpPr/>
          <p:nvPr/>
        </p:nvCxnSpPr>
        <p:spPr>
          <a:xfrm flipH="1" flipV="1">
            <a:off x="1531248" y="3129254"/>
            <a:ext cx="812711" cy="134289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On-premise node 1 line"/>
          <p:cNvCxnSpPr/>
          <p:nvPr/>
        </p:nvCxnSpPr>
        <p:spPr>
          <a:xfrm>
            <a:off x="2668661" y="4944022"/>
            <a:ext cx="670870" cy="88554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a:off x="4754755" y="2364199"/>
            <a:ext cx="2689274" cy="2689274"/>
            <a:chOff x="4850097" y="2411109"/>
            <a:chExt cx="2743200" cy="2743200"/>
          </a:xfrm>
        </p:grpSpPr>
        <p:sp>
          <p:nvSpPr>
            <p:cNvPr id="24" name="Oval 23"/>
            <p:cNvSpPr/>
            <p:nvPr/>
          </p:nvSpPr>
          <p:spPr>
            <a:xfrm>
              <a:off x="4850097" y="2411109"/>
              <a:ext cx="2743200" cy="27432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grpSp>
          <p:nvGrpSpPr>
            <p:cNvPr id="64" name="Group 63"/>
            <p:cNvGrpSpPr/>
            <p:nvPr/>
          </p:nvGrpSpPr>
          <p:grpSpPr>
            <a:xfrm>
              <a:off x="5859630" y="2896182"/>
              <a:ext cx="724134" cy="697448"/>
              <a:chOff x="5859630" y="2896182"/>
              <a:chExt cx="724134" cy="697448"/>
            </a:xfrm>
          </p:grpSpPr>
          <p:cxnSp>
            <p:nvCxnSpPr>
              <p:cNvPr id="26" name="Straight Connector 25"/>
              <p:cNvCxnSpPr/>
              <p:nvPr/>
            </p:nvCxnSpPr>
            <p:spPr>
              <a:xfrm flipV="1">
                <a:off x="6094813" y="2948759"/>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flipH="1" flipV="1">
                <a:off x="6094112" y="2950134"/>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flipH="1" flipV="1">
                <a:off x="6227642" y="3135780"/>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6126563" y="3388422"/>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flipV="1">
                <a:off x="5964638" y="3217650"/>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5939238" y="2954125"/>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flipV="1">
                <a:off x="5935579" y="3205683"/>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p:cNvCxnSpPr/>
              <p:nvPr/>
            </p:nvCxnSpPr>
            <p:spPr>
              <a:xfrm flipV="1">
                <a:off x="6102141" y="3125575"/>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p:nvPr/>
            </p:nvCxnSpPr>
            <p:spPr>
              <a:xfrm flipV="1">
                <a:off x="5940873" y="3122400"/>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35" name="Oval 34"/>
              <p:cNvSpPr/>
              <p:nvPr/>
            </p:nvSpPr>
            <p:spPr bwMode="auto">
              <a:xfrm>
                <a:off x="6331228" y="3274689"/>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6" name="Oval 35"/>
              <p:cNvSpPr/>
              <p:nvPr/>
            </p:nvSpPr>
            <p:spPr bwMode="auto">
              <a:xfrm>
                <a:off x="5985115" y="3341098"/>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7" name="Oval 36"/>
              <p:cNvSpPr/>
              <p:nvPr/>
            </p:nvSpPr>
            <p:spPr bwMode="auto">
              <a:xfrm>
                <a:off x="6144390" y="3049479"/>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8" name="Oval 37"/>
              <p:cNvSpPr/>
              <p:nvPr/>
            </p:nvSpPr>
            <p:spPr bwMode="auto">
              <a:xfrm>
                <a:off x="5859630" y="3123133"/>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39" name="Oval 38"/>
              <p:cNvSpPr/>
              <p:nvPr/>
            </p:nvSpPr>
            <p:spPr bwMode="auto">
              <a:xfrm>
                <a:off x="6043763" y="2896182"/>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grpSp>
      <p:sp>
        <p:nvSpPr>
          <p:cNvPr id="40" name="Intel Large TXT"/>
          <p:cNvSpPr/>
          <p:nvPr/>
        </p:nvSpPr>
        <p:spPr>
          <a:xfrm>
            <a:off x="8290061" y="3134501"/>
            <a:ext cx="2739739" cy="470693"/>
          </a:xfrm>
          <a:prstGeom prst="rect">
            <a:avLst/>
          </a:prstGeom>
        </p:spPr>
        <p:txBody>
          <a:bodyPr wrap="none">
            <a:spAutoFit/>
          </a:bodyPr>
          <a:lstStyle/>
          <a:p>
            <a:pPr lvl="0" algn="ctr">
              <a:lnSpc>
                <a:spcPct val="90000"/>
              </a:lnSpc>
            </a:pPr>
            <a:r>
              <a:rPr lang="en-US" sz="2745" b="1" kern="0" spc="118" dirty="0">
                <a:gradFill>
                  <a:gsLst>
                    <a:gs pos="0">
                      <a:schemeClr val="tx2"/>
                    </a:gs>
                    <a:gs pos="100000">
                      <a:schemeClr val="tx2"/>
                    </a:gs>
                  </a:gsLst>
                  <a:lin ang="5400000" scaled="1"/>
                </a:gradFill>
                <a:latin typeface="Segoe UI"/>
                <a:ea typeface="Segoe UI Black" panose="020B0A02040204020203" pitchFamily="34" charset="0"/>
                <a:cs typeface="Segoe UI Black" panose="020B0A02040204020203" pitchFamily="34" charset="0"/>
              </a:rPr>
              <a:t>INTELLIGENCE</a:t>
            </a:r>
          </a:p>
        </p:txBody>
      </p:sp>
      <p:cxnSp>
        <p:nvCxnSpPr>
          <p:cNvPr id="41" name="Cloud line"/>
          <p:cNvCxnSpPr/>
          <p:nvPr/>
        </p:nvCxnSpPr>
        <p:spPr>
          <a:xfrm flipH="1">
            <a:off x="9602798" y="1882979"/>
            <a:ext cx="885374" cy="21735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Unothorized node 1"/>
          <p:cNvSpPr/>
          <p:nvPr/>
        </p:nvSpPr>
        <p:spPr bwMode="auto">
          <a:xfrm>
            <a:off x="9382891" y="133716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pic>
        <p:nvPicPr>
          <p:cNvPr id="55" name="Intel large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003" y="3130288"/>
            <a:ext cx="2743298" cy="472158"/>
          </a:xfrm>
          <a:prstGeom prst="rect">
            <a:avLst/>
          </a:prstGeom>
        </p:spPr>
      </p:pic>
      <p:cxnSp>
        <p:nvCxnSpPr>
          <p:cNvPr id="99" name="On-premise node 1 line"/>
          <p:cNvCxnSpPr/>
          <p:nvPr/>
        </p:nvCxnSpPr>
        <p:spPr>
          <a:xfrm>
            <a:off x="5525907" y="847793"/>
            <a:ext cx="2050726" cy="24559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Data encryption line"/>
          <p:cNvCxnSpPr/>
          <p:nvPr/>
        </p:nvCxnSpPr>
        <p:spPr>
          <a:xfrm flipV="1">
            <a:off x="6950363" y="1324662"/>
            <a:ext cx="726759" cy="5914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Unauthorized access line"/>
          <p:cNvCxnSpPr/>
          <p:nvPr/>
        </p:nvCxnSpPr>
        <p:spPr>
          <a:xfrm>
            <a:off x="8116943" y="1228467"/>
            <a:ext cx="963423" cy="75994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On-premise node 1 line"/>
          <p:cNvCxnSpPr/>
          <p:nvPr/>
        </p:nvCxnSpPr>
        <p:spPr>
          <a:xfrm>
            <a:off x="5447100" y="1055105"/>
            <a:ext cx="1028251" cy="84896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7" name="On-premise node 1"/>
          <p:cNvSpPr/>
          <p:nvPr/>
        </p:nvSpPr>
        <p:spPr bwMode="auto">
          <a:xfrm>
            <a:off x="1622209" y="920693"/>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167" name="On-premise node 1 line"/>
          <p:cNvCxnSpPr/>
          <p:nvPr/>
        </p:nvCxnSpPr>
        <p:spPr>
          <a:xfrm flipV="1">
            <a:off x="3743893" y="4384224"/>
            <a:ext cx="3536826" cy="160649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pam node 2 line"/>
          <p:cNvCxnSpPr/>
          <p:nvPr/>
        </p:nvCxnSpPr>
        <p:spPr>
          <a:xfrm flipH="1" flipV="1">
            <a:off x="10566329" y="5257151"/>
            <a:ext cx="505611" cy="3923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2" name="Spannode 1"/>
          <p:cNvSpPr/>
          <p:nvPr/>
        </p:nvSpPr>
        <p:spPr bwMode="auto">
          <a:xfrm>
            <a:off x="11001969" y="5594656"/>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173" name="Spam node 1 line"/>
          <p:cNvCxnSpPr/>
          <p:nvPr/>
        </p:nvCxnSpPr>
        <p:spPr>
          <a:xfrm flipV="1">
            <a:off x="10544198" y="4793654"/>
            <a:ext cx="336252" cy="2716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4" name="Spam Nod 1"/>
          <p:cNvSpPr/>
          <p:nvPr/>
        </p:nvSpPr>
        <p:spPr bwMode="auto">
          <a:xfrm>
            <a:off x="10786009" y="462699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186" name="On-premise node 1 line"/>
          <p:cNvCxnSpPr/>
          <p:nvPr/>
        </p:nvCxnSpPr>
        <p:spPr>
          <a:xfrm>
            <a:off x="1768374" y="2962115"/>
            <a:ext cx="3304577" cy="160198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On-premise node 1 line"/>
          <p:cNvCxnSpPr/>
          <p:nvPr/>
        </p:nvCxnSpPr>
        <p:spPr>
          <a:xfrm flipV="1">
            <a:off x="2658784" y="2185524"/>
            <a:ext cx="3784270" cy="24739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ystem Update line"/>
          <p:cNvCxnSpPr/>
          <p:nvPr/>
        </p:nvCxnSpPr>
        <p:spPr>
          <a:xfrm flipV="1">
            <a:off x="7117078" y="4422042"/>
            <a:ext cx="196019" cy="105468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2" name="On-premise node 1"/>
          <p:cNvSpPr/>
          <p:nvPr/>
        </p:nvSpPr>
        <p:spPr bwMode="auto">
          <a:xfrm>
            <a:off x="3998849" y="257819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213" name="On-premise node 1 line"/>
          <p:cNvCxnSpPr/>
          <p:nvPr/>
        </p:nvCxnSpPr>
        <p:spPr>
          <a:xfrm flipH="1">
            <a:off x="4134532" y="2220206"/>
            <a:ext cx="85374" cy="4268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9" name="User log in line nod 1"/>
          <p:cNvCxnSpPr/>
          <p:nvPr/>
        </p:nvCxnSpPr>
        <p:spPr>
          <a:xfrm flipV="1">
            <a:off x="7453909" y="3542723"/>
            <a:ext cx="103224" cy="40746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0" name="User log in node 1"/>
          <p:cNvSpPr/>
          <p:nvPr/>
        </p:nvSpPr>
        <p:spPr bwMode="auto">
          <a:xfrm>
            <a:off x="7440638" y="3341604"/>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227" name="On-premise node 1 line"/>
          <p:cNvCxnSpPr/>
          <p:nvPr/>
        </p:nvCxnSpPr>
        <p:spPr>
          <a:xfrm flipV="1">
            <a:off x="4808098" y="4918042"/>
            <a:ext cx="229101" cy="24367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8" name="On-premise node 1"/>
          <p:cNvSpPr/>
          <p:nvPr/>
        </p:nvSpPr>
        <p:spPr bwMode="auto">
          <a:xfrm>
            <a:off x="4620943" y="509081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230" name="On-premise node 1 line"/>
          <p:cNvCxnSpPr/>
          <p:nvPr/>
        </p:nvCxnSpPr>
        <p:spPr>
          <a:xfrm>
            <a:off x="4793130" y="3830111"/>
            <a:ext cx="359789" cy="60981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1" name="On-premise node 1"/>
          <p:cNvSpPr/>
          <p:nvPr/>
        </p:nvSpPr>
        <p:spPr bwMode="auto">
          <a:xfrm>
            <a:off x="4616018" y="3613305"/>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233" name="User log in node 2 line"/>
          <p:cNvCxnSpPr/>
          <p:nvPr/>
        </p:nvCxnSpPr>
        <p:spPr>
          <a:xfrm flipH="1" flipV="1">
            <a:off x="7573876" y="4397238"/>
            <a:ext cx="464378" cy="5255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4" name="User log in node 2"/>
          <p:cNvSpPr/>
          <p:nvPr/>
        </p:nvSpPr>
        <p:spPr bwMode="auto">
          <a:xfrm>
            <a:off x="7931158" y="4829969"/>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239" name="Malware Line"/>
          <p:cNvCxnSpPr/>
          <p:nvPr/>
        </p:nvCxnSpPr>
        <p:spPr>
          <a:xfrm>
            <a:off x="6731459" y="2237545"/>
            <a:ext cx="589344" cy="183420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2" name="User log in text"/>
          <p:cNvSpPr/>
          <p:nvPr/>
        </p:nvSpPr>
        <p:spPr>
          <a:xfrm>
            <a:off x="7700413" y="3893193"/>
            <a:ext cx="1117646"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User log-ins</a:t>
            </a:r>
          </a:p>
        </p:txBody>
      </p:sp>
      <p:sp>
        <p:nvSpPr>
          <p:cNvPr id="263" name="Equipment text"/>
          <p:cNvSpPr/>
          <p:nvPr/>
        </p:nvSpPr>
        <p:spPr>
          <a:xfrm>
            <a:off x="9649097" y="2198633"/>
            <a:ext cx="2168973" cy="280605"/>
          </a:xfrm>
          <a:prstGeom prst="rect">
            <a:avLst/>
          </a:prstGeom>
        </p:spPr>
        <p:txBody>
          <a:bodyPr wrap="none">
            <a:spAutoFit/>
          </a:bodyPr>
          <a:lstStyle/>
          <a:p>
            <a:pPr algn="ctr" defTabSz="896094" fontAlgn="base">
              <a:lnSpc>
                <a:spcPct val="90000"/>
              </a:lnSpc>
              <a:spcBef>
                <a:spcPct val="0"/>
              </a:spcBef>
              <a:spcAft>
                <a:spcPct val="0"/>
              </a:spcAft>
              <a:defRPr/>
            </a:pPr>
            <a:r>
              <a:rPr lang="en-US" sz="1372" dirty="0">
                <a:gradFill>
                  <a:gsLst>
                    <a:gs pos="0">
                      <a:schemeClr val="tx2"/>
                    </a:gs>
                    <a:gs pos="99000">
                      <a:schemeClr val="tx2"/>
                    </a:gs>
                  </a:gsLst>
                  <a:lin ang="5400000" scaled="0"/>
                </a:gradFill>
              </a:rPr>
              <a:t>Unauthorized data access</a:t>
            </a:r>
          </a:p>
        </p:txBody>
      </p:sp>
      <p:sp>
        <p:nvSpPr>
          <p:cNvPr id="264" name="Equipment text"/>
          <p:cNvSpPr/>
          <p:nvPr/>
        </p:nvSpPr>
        <p:spPr>
          <a:xfrm>
            <a:off x="8141985" y="937946"/>
            <a:ext cx="1427983"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Data encryption</a:t>
            </a:r>
          </a:p>
        </p:txBody>
      </p:sp>
      <p:sp>
        <p:nvSpPr>
          <p:cNvPr id="265" name="Malware text"/>
          <p:cNvSpPr/>
          <p:nvPr/>
        </p:nvSpPr>
        <p:spPr>
          <a:xfrm>
            <a:off x="6972004" y="1944432"/>
            <a:ext cx="840309"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Malware</a:t>
            </a:r>
          </a:p>
        </p:txBody>
      </p:sp>
      <p:sp>
        <p:nvSpPr>
          <p:cNvPr id="266" name="Spam text"/>
          <p:cNvSpPr/>
          <p:nvPr/>
        </p:nvSpPr>
        <p:spPr>
          <a:xfrm>
            <a:off x="10687725" y="5008122"/>
            <a:ext cx="617157"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Spam</a:t>
            </a:r>
          </a:p>
        </p:txBody>
      </p:sp>
      <p:sp>
        <p:nvSpPr>
          <p:cNvPr id="267" name="Equipment text"/>
          <p:cNvSpPr/>
          <p:nvPr/>
        </p:nvSpPr>
        <p:spPr>
          <a:xfrm>
            <a:off x="5345833" y="5616348"/>
            <a:ext cx="1404725"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System updates</a:t>
            </a:r>
          </a:p>
        </p:txBody>
      </p:sp>
      <p:sp>
        <p:nvSpPr>
          <p:cNvPr id="268" name="Equipment text"/>
          <p:cNvSpPr/>
          <p:nvPr/>
        </p:nvSpPr>
        <p:spPr>
          <a:xfrm>
            <a:off x="1527511" y="5905435"/>
            <a:ext cx="1603424"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Enterprise security</a:t>
            </a:r>
          </a:p>
        </p:txBody>
      </p:sp>
      <p:sp>
        <p:nvSpPr>
          <p:cNvPr id="270" name="Equipment text"/>
          <p:cNvSpPr/>
          <p:nvPr/>
        </p:nvSpPr>
        <p:spPr>
          <a:xfrm>
            <a:off x="391399" y="2681447"/>
            <a:ext cx="746019"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Attacks</a:t>
            </a:r>
          </a:p>
        </p:txBody>
      </p:sp>
      <p:sp>
        <p:nvSpPr>
          <p:cNvPr id="271" name="Equipment text"/>
          <p:cNvSpPr/>
          <p:nvPr/>
        </p:nvSpPr>
        <p:spPr>
          <a:xfrm>
            <a:off x="1284199" y="4561124"/>
            <a:ext cx="841063"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Phishing</a:t>
            </a:r>
          </a:p>
        </p:txBody>
      </p:sp>
      <p:sp>
        <p:nvSpPr>
          <p:cNvPr id="272" name="Equipment text"/>
          <p:cNvSpPr/>
          <p:nvPr/>
        </p:nvSpPr>
        <p:spPr>
          <a:xfrm>
            <a:off x="3426053" y="4570721"/>
            <a:ext cx="1462494"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Denial of service</a:t>
            </a:r>
          </a:p>
        </p:txBody>
      </p:sp>
      <p:sp>
        <p:nvSpPr>
          <p:cNvPr id="273" name="Equipment text"/>
          <p:cNvSpPr/>
          <p:nvPr/>
        </p:nvSpPr>
        <p:spPr>
          <a:xfrm>
            <a:off x="607504" y="1404152"/>
            <a:ext cx="1270079"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User accounts</a:t>
            </a:r>
          </a:p>
        </p:txBody>
      </p:sp>
      <p:sp>
        <p:nvSpPr>
          <p:cNvPr id="274" name="Equipment text"/>
          <p:cNvSpPr/>
          <p:nvPr/>
        </p:nvSpPr>
        <p:spPr>
          <a:xfrm>
            <a:off x="4563855" y="1816526"/>
            <a:ext cx="1285795" cy="301727"/>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Device log-ins</a:t>
            </a:r>
          </a:p>
        </p:txBody>
      </p:sp>
      <p:sp>
        <p:nvSpPr>
          <p:cNvPr id="275" name="Equipment text"/>
          <p:cNvSpPr/>
          <p:nvPr/>
        </p:nvSpPr>
        <p:spPr>
          <a:xfrm>
            <a:off x="5374585" y="363471"/>
            <a:ext cx="2272033" cy="303481"/>
          </a:xfrm>
          <a:prstGeom prst="rect">
            <a:avLst/>
          </a:prstGeom>
        </p:spPr>
        <p:txBody>
          <a:bodyPr wrap="none">
            <a:spAutoFit/>
          </a:bodyPr>
          <a:lstStyle/>
          <a:p>
            <a:pPr algn="ctr" defTabSz="896094" fontAlgn="base">
              <a:spcBef>
                <a:spcPct val="0"/>
              </a:spcBef>
              <a:spcAft>
                <a:spcPct val="0"/>
              </a:spcAft>
              <a:defRPr/>
            </a:pPr>
            <a:r>
              <a:rPr lang="en-US" sz="1372" dirty="0">
                <a:gradFill>
                  <a:gsLst>
                    <a:gs pos="0">
                      <a:schemeClr val="tx2"/>
                    </a:gs>
                    <a:gs pos="99000">
                      <a:schemeClr val="tx2"/>
                    </a:gs>
                  </a:gsLst>
                  <a:lin ang="5400000" scaled="0"/>
                </a:gradFill>
              </a:rPr>
              <a:t>Multi-factor authentication</a:t>
            </a:r>
          </a:p>
        </p:txBody>
      </p:sp>
      <p:grpSp>
        <p:nvGrpSpPr>
          <p:cNvPr id="67" name="System update icon"/>
          <p:cNvGrpSpPr/>
          <p:nvPr/>
        </p:nvGrpSpPr>
        <p:grpSpPr>
          <a:xfrm>
            <a:off x="6762535" y="5389579"/>
            <a:ext cx="635524" cy="635524"/>
            <a:chOff x="6898137" y="5497154"/>
            <a:chExt cx="648268" cy="648268"/>
          </a:xfrm>
        </p:grpSpPr>
        <p:sp>
          <p:nvSpPr>
            <p:cNvPr id="5" name="Supply"/>
            <p:cNvSpPr/>
            <p:nvPr/>
          </p:nvSpPr>
          <p:spPr bwMode="auto">
            <a:xfrm>
              <a:off x="6898137" y="549715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277" name="Group 4"/>
            <p:cNvGrpSpPr>
              <a:grpSpLocks noChangeAspect="1"/>
            </p:cNvGrpSpPr>
            <p:nvPr/>
          </p:nvGrpSpPr>
          <p:grpSpPr bwMode="auto">
            <a:xfrm>
              <a:off x="7061482" y="5667658"/>
              <a:ext cx="330600" cy="325434"/>
              <a:chOff x="3789" y="2077"/>
              <a:chExt cx="256" cy="252"/>
            </a:xfrm>
            <a:solidFill>
              <a:srgbClr val="000000"/>
            </a:solidFill>
          </p:grpSpPr>
          <p:sp>
            <p:nvSpPr>
              <p:cNvPr id="281"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endParaRPr lang="en-US" sz="1765"/>
              </a:p>
            </p:txBody>
          </p:sp>
          <p:sp>
            <p:nvSpPr>
              <p:cNvPr id="282"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endParaRPr lang="en-US" sz="1765"/>
              </a:p>
            </p:txBody>
          </p:sp>
        </p:grpSp>
      </p:grpSp>
      <p:grpSp>
        <p:nvGrpSpPr>
          <p:cNvPr id="63" name="Data encryption icon"/>
          <p:cNvGrpSpPr/>
          <p:nvPr/>
        </p:nvGrpSpPr>
        <p:grpSpPr>
          <a:xfrm>
            <a:off x="7517933" y="812906"/>
            <a:ext cx="635524" cy="635524"/>
            <a:chOff x="7668683" y="828710"/>
            <a:chExt cx="648268" cy="648268"/>
          </a:xfrm>
        </p:grpSpPr>
        <p:sp>
          <p:nvSpPr>
            <p:cNvPr id="6" name="Sensor circle"/>
            <p:cNvSpPr/>
            <p:nvPr/>
          </p:nvSpPr>
          <p:spPr bwMode="auto">
            <a:xfrm>
              <a:off x="7668683" y="82871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83"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71" name="Group 70"/>
          <p:cNvGrpSpPr/>
          <p:nvPr/>
        </p:nvGrpSpPr>
        <p:grpSpPr>
          <a:xfrm>
            <a:off x="10401414" y="1429843"/>
            <a:ext cx="635524" cy="635524"/>
            <a:chOff x="10609983" y="1458018"/>
            <a:chExt cx="648268" cy="648268"/>
          </a:xfrm>
        </p:grpSpPr>
        <p:sp>
          <p:nvSpPr>
            <p:cNvPr id="8" name="Partner circle"/>
            <p:cNvSpPr/>
            <p:nvPr/>
          </p:nvSpPr>
          <p:spPr bwMode="auto">
            <a:xfrm>
              <a:off x="10609983" y="1458018"/>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86"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grpSp>
        <p:nvGrpSpPr>
          <p:cNvPr id="43" name="User log in icon"/>
          <p:cNvGrpSpPr/>
          <p:nvPr/>
        </p:nvGrpSpPr>
        <p:grpSpPr>
          <a:xfrm>
            <a:off x="7051263" y="3854972"/>
            <a:ext cx="635524" cy="635524"/>
            <a:chOff x="7192655" y="3931775"/>
            <a:chExt cx="648268" cy="648268"/>
          </a:xfrm>
        </p:grpSpPr>
        <p:sp>
          <p:nvSpPr>
            <p:cNvPr id="3" name="Mobile circle"/>
            <p:cNvSpPr/>
            <p:nvPr/>
          </p:nvSpPr>
          <p:spPr bwMode="auto">
            <a:xfrm>
              <a:off x="7192655" y="3931775"/>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289" name="Group 288"/>
            <p:cNvGrpSpPr/>
            <p:nvPr/>
          </p:nvGrpSpPr>
          <p:grpSpPr>
            <a:xfrm>
              <a:off x="7382348" y="4100822"/>
              <a:ext cx="328114" cy="282264"/>
              <a:chOff x="7842406" y="2300265"/>
              <a:chExt cx="363538" cy="312738"/>
            </a:xfrm>
          </p:grpSpPr>
          <p:sp>
            <p:nvSpPr>
              <p:cNvPr id="290"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91"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292"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70" name="Group 69"/>
          <p:cNvGrpSpPr/>
          <p:nvPr/>
        </p:nvGrpSpPr>
        <p:grpSpPr>
          <a:xfrm>
            <a:off x="4899460" y="563114"/>
            <a:ext cx="635524" cy="635524"/>
            <a:chOff x="4997704" y="573909"/>
            <a:chExt cx="648268" cy="648268"/>
          </a:xfrm>
        </p:grpSpPr>
        <p:sp>
          <p:nvSpPr>
            <p:cNvPr id="9" name="City circle"/>
            <p:cNvSpPr/>
            <p:nvPr/>
          </p:nvSpPr>
          <p:spPr bwMode="auto">
            <a:xfrm>
              <a:off x="4997704" y="573909"/>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298"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nvGrpSpPr>
          <p:cNvPr id="80" name="Group 79"/>
          <p:cNvGrpSpPr/>
          <p:nvPr/>
        </p:nvGrpSpPr>
        <p:grpSpPr>
          <a:xfrm>
            <a:off x="1171007" y="2530550"/>
            <a:ext cx="635524" cy="635524"/>
            <a:chOff x="1194487" y="2580796"/>
            <a:chExt cx="648268" cy="648268"/>
          </a:xfrm>
        </p:grpSpPr>
        <p:sp>
          <p:nvSpPr>
            <p:cNvPr id="14" name="Equipment circle"/>
            <p:cNvSpPr/>
            <p:nvPr/>
          </p:nvSpPr>
          <p:spPr bwMode="auto">
            <a:xfrm>
              <a:off x="1194487" y="25807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04" name="Group 19"/>
            <p:cNvGrpSpPr>
              <a:grpSpLocks noChangeAspect="1"/>
            </p:cNvGrpSpPr>
            <p:nvPr/>
          </p:nvGrpSpPr>
          <p:grpSpPr bwMode="auto">
            <a:xfrm>
              <a:off x="1318652" y="2712374"/>
              <a:ext cx="371353" cy="311190"/>
              <a:chOff x="3738" y="2053"/>
              <a:chExt cx="358" cy="300"/>
            </a:xfrm>
          </p:grpSpPr>
          <p:sp>
            <p:nvSpPr>
              <p:cNvPr id="306"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sp>
            <p:nvSpPr>
              <p:cNvPr id="307" name="Rectangle 21"/>
              <p:cNvSpPr>
                <a:spLocks noChangeArrowheads="1"/>
              </p:cNvSpPr>
              <p:nvPr/>
            </p:nvSpPr>
            <p:spPr bwMode="auto">
              <a:xfrm>
                <a:off x="3907" y="2150"/>
                <a:ext cx="20" cy="118"/>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sp>
            <p:nvSpPr>
              <p:cNvPr id="308" name="Rectangle 22"/>
              <p:cNvSpPr>
                <a:spLocks noChangeArrowheads="1"/>
              </p:cNvSpPr>
              <p:nvPr/>
            </p:nvSpPr>
            <p:spPr bwMode="auto">
              <a:xfrm>
                <a:off x="3907" y="2292"/>
                <a:ext cx="20" cy="20"/>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grpSp>
      </p:grpSp>
      <p:grpSp>
        <p:nvGrpSpPr>
          <p:cNvPr id="73" name="Device Log ins icon"/>
          <p:cNvGrpSpPr/>
          <p:nvPr/>
        </p:nvGrpSpPr>
        <p:grpSpPr>
          <a:xfrm>
            <a:off x="3927505" y="1634228"/>
            <a:ext cx="635524" cy="635524"/>
            <a:chOff x="4006259" y="1666501"/>
            <a:chExt cx="648268" cy="648268"/>
          </a:xfrm>
        </p:grpSpPr>
        <p:sp>
          <p:nvSpPr>
            <p:cNvPr id="13" name="Energy"/>
            <p:cNvSpPr/>
            <p:nvPr/>
          </p:nvSpPr>
          <p:spPr bwMode="auto">
            <a:xfrm>
              <a:off x="4006259" y="16665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10" name="Group 25"/>
            <p:cNvGrpSpPr>
              <a:grpSpLocks noChangeAspect="1"/>
            </p:cNvGrpSpPr>
            <p:nvPr/>
          </p:nvGrpSpPr>
          <p:grpSpPr bwMode="auto">
            <a:xfrm>
              <a:off x="4205232" y="1810064"/>
              <a:ext cx="245440" cy="381796"/>
              <a:chOff x="2726" y="1073"/>
              <a:chExt cx="198" cy="308"/>
            </a:xfrm>
          </p:grpSpPr>
          <p:sp>
            <p:nvSpPr>
              <p:cNvPr id="312"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sp>
            <p:nvSpPr>
              <p:cNvPr id="313" name="Rectangle 27"/>
              <p:cNvSpPr>
                <a:spLocks noChangeArrowheads="1"/>
              </p:cNvSpPr>
              <p:nvPr/>
            </p:nvSpPr>
            <p:spPr bwMode="auto">
              <a:xfrm>
                <a:off x="2815" y="1324"/>
                <a:ext cx="20" cy="19"/>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grpSp>
      </p:grpSp>
      <p:grpSp>
        <p:nvGrpSpPr>
          <p:cNvPr id="81" name="Group 80"/>
          <p:cNvGrpSpPr/>
          <p:nvPr/>
        </p:nvGrpSpPr>
        <p:grpSpPr>
          <a:xfrm>
            <a:off x="2160815" y="4395531"/>
            <a:ext cx="635524" cy="635524"/>
            <a:chOff x="2204143" y="4483174"/>
            <a:chExt cx="648268" cy="648268"/>
          </a:xfrm>
        </p:grpSpPr>
        <p:sp>
          <p:nvSpPr>
            <p:cNvPr id="12" name="Manufacture circle"/>
            <p:cNvSpPr/>
            <p:nvPr/>
          </p:nvSpPr>
          <p:spPr bwMode="auto">
            <a:xfrm>
              <a:off x="2204143" y="4483174"/>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15" name="Group 30"/>
            <p:cNvGrpSpPr>
              <a:grpSpLocks noChangeAspect="1"/>
            </p:cNvGrpSpPr>
            <p:nvPr/>
          </p:nvGrpSpPr>
          <p:grpSpPr bwMode="auto">
            <a:xfrm>
              <a:off x="2356039" y="4678077"/>
              <a:ext cx="332131" cy="284684"/>
              <a:chOff x="1489" y="2926"/>
              <a:chExt cx="273" cy="234"/>
            </a:xfrm>
          </p:grpSpPr>
          <p:sp>
            <p:nvSpPr>
              <p:cNvPr id="317"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sp>
            <p:nvSpPr>
              <p:cNvPr id="318" name="Rectangle 32"/>
              <p:cNvSpPr>
                <a:spLocks noChangeArrowheads="1"/>
              </p:cNvSpPr>
              <p:nvPr/>
            </p:nvSpPr>
            <p:spPr bwMode="auto">
              <a:xfrm>
                <a:off x="1548" y="2965"/>
                <a:ext cx="155" cy="20"/>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grpSp>
      </p:grpSp>
      <p:grpSp>
        <p:nvGrpSpPr>
          <p:cNvPr id="75" name="Enterpsie security icon"/>
          <p:cNvGrpSpPr/>
          <p:nvPr/>
        </p:nvGrpSpPr>
        <p:grpSpPr>
          <a:xfrm>
            <a:off x="3176574" y="5702666"/>
            <a:ext cx="635524" cy="635524"/>
            <a:chOff x="3240270" y="5816520"/>
            <a:chExt cx="648268" cy="648268"/>
          </a:xfrm>
        </p:grpSpPr>
        <p:sp>
          <p:nvSpPr>
            <p:cNvPr id="11" name="Customer circle"/>
            <p:cNvSpPr/>
            <p:nvPr/>
          </p:nvSpPr>
          <p:spPr bwMode="auto">
            <a:xfrm>
              <a:off x="3240270" y="581652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58" name="Group 357"/>
            <p:cNvGrpSpPr/>
            <p:nvPr/>
          </p:nvGrpSpPr>
          <p:grpSpPr>
            <a:xfrm>
              <a:off x="3386663" y="5977623"/>
              <a:ext cx="308426" cy="322184"/>
              <a:chOff x="8453437" y="3398838"/>
              <a:chExt cx="427038" cy="446087"/>
            </a:xfrm>
          </p:grpSpPr>
          <p:sp>
            <p:nvSpPr>
              <p:cNvPr id="359"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0"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1"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2"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3"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4"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65"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46" name="Spam"/>
          <p:cNvGrpSpPr/>
          <p:nvPr/>
        </p:nvGrpSpPr>
        <p:grpSpPr>
          <a:xfrm>
            <a:off x="10013356" y="4820536"/>
            <a:ext cx="635524" cy="635524"/>
            <a:chOff x="10214144" y="4916701"/>
            <a:chExt cx="648268" cy="648268"/>
          </a:xfrm>
        </p:grpSpPr>
        <p:sp>
          <p:nvSpPr>
            <p:cNvPr id="2" name="Citizen circle"/>
            <p:cNvSpPr/>
            <p:nvPr/>
          </p:nvSpPr>
          <p:spPr bwMode="auto">
            <a:xfrm>
              <a:off x="10214144" y="4916701"/>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77" name="Group 60"/>
            <p:cNvGrpSpPr>
              <a:grpSpLocks noChangeAspect="1"/>
            </p:cNvGrpSpPr>
            <p:nvPr/>
          </p:nvGrpSpPr>
          <p:grpSpPr bwMode="auto">
            <a:xfrm>
              <a:off x="10404944" y="5073161"/>
              <a:ext cx="293031" cy="341870"/>
              <a:chOff x="6468" y="3423"/>
              <a:chExt cx="234" cy="273"/>
            </a:xfrm>
          </p:grpSpPr>
          <p:sp>
            <p:nvSpPr>
              <p:cNvPr id="379"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0" name="Rectangle 62"/>
              <p:cNvSpPr>
                <a:spLocks noChangeArrowheads="1"/>
              </p:cNvSpPr>
              <p:nvPr/>
            </p:nvSpPr>
            <p:spPr bwMode="auto">
              <a:xfrm>
                <a:off x="6507" y="3598"/>
                <a:ext cx="20"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1" name="Rectangle 63"/>
              <p:cNvSpPr>
                <a:spLocks noChangeArrowheads="1"/>
              </p:cNvSpPr>
              <p:nvPr/>
            </p:nvSpPr>
            <p:spPr bwMode="auto">
              <a:xfrm>
                <a:off x="6546" y="3598"/>
                <a:ext cx="98"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2" name="Rectangle 64"/>
              <p:cNvSpPr>
                <a:spLocks noChangeArrowheads="1"/>
              </p:cNvSpPr>
              <p:nvPr/>
            </p:nvSpPr>
            <p:spPr bwMode="auto">
              <a:xfrm>
                <a:off x="6507" y="3540"/>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3" name="Rectangle 65"/>
              <p:cNvSpPr>
                <a:spLocks noChangeArrowheads="1"/>
              </p:cNvSpPr>
              <p:nvPr/>
            </p:nvSpPr>
            <p:spPr bwMode="auto">
              <a:xfrm>
                <a:off x="6546" y="3540"/>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4" name="Rectangle 66"/>
              <p:cNvSpPr>
                <a:spLocks noChangeArrowheads="1"/>
              </p:cNvSpPr>
              <p:nvPr/>
            </p:nvSpPr>
            <p:spPr bwMode="auto">
              <a:xfrm>
                <a:off x="6507" y="3482"/>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85" name="Rectangle 67"/>
              <p:cNvSpPr>
                <a:spLocks noChangeArrowheads="1"/>
              </p:cNvSpPr>
              <p:nvPr/>
            </p:nvSpPr>
            <p:spPr bwMode="auto">
              <a:xfrm>
                <a:off x="6546" y="3482"/>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grpSp>
      <p:cxnSp>
        <p:nvCxnSpPr>
          <p:cNvPr id="148" name="On-premise node 1 line"/>
          <p:cNvCxnSpPr/>
          <p:nvPr/>
        </p:nvCxnSpPr>
        <p:spPr>
          <a:xfrm>
            <a:off x="1819216" y="1125357"/>
            <a:ext cx="257400" cy="25190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905268" y="1225268"/>
            <a:ext cx="652978" cy="635524"/>
            <a:chOff x="1943472" y="1249340"/>
            <a:chExt cx="666072" cy="648268"/>
          </a:xfrm>
        </p:grpSpPr>
        <p:sp>
          <p:nvSpPr>
            <p:cNvPr id="15" name="Vehicle circle"/>
            <p:cNvSpPr/>
            <p:nvPr/>
          </p:nvSpPr>
          <p:spPr bwMode="auto">
            <a:xfrm>
              <a:off x="1943472"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76" name="User Accts Icon"/>
            <p:cNvGrpSpPr/>
            <p:nvPr/>
          </p:nvGrpSpPr>
          <p:grpSpPr>
            <a:xfrm>
              <a:off x="1961276" y="1249340"/>
              <a:ext cx="648268" cy="648268"/>
              <a:chOff x="1961276" y="1249340"/>
              <a:chExt cx="648268" cy="648268"/>
            </a:xfrm>
          </p:grpSpPr>
          <p:sp>
            <p:nvSpPr>
              <p:cNvPr id="252" name="Vehicle circle"/>
              <p:cNvSpPr/>
              <p:nvPr/>
            </p:nvSpPr>
            <p:spPr bwMode="auto">
              <a:xfrm>
                <a:off x="1961276" y="1249340"/>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320" name="Group 319"/>
              <p:cNvGrpSpPr/>
              <p:nvPr/>
            </p:nvGrpSpPr>
            <p:grpSpPr>
              <a:xfrm>
                <a:off x="2053551" y="1423772"/>
                <a:ext cx="328114" cy="282264"/>
                <a:chOff x="7842406" y="2300265"/>
                <a:chExt cx="363538" cy="312738"/>
              </a:xfrm>
            </p:grpSpPr>
            <p:sp>
              <p:nvSpPr>
                <p:cNvPr id="321"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22"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323"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grpSp>
          <p:nvGrpSpPr>
            <p:cNvPr id="395" name="Group 41"/>
            <p:cNvGrpSpPr>
              <a:grpSpLocks noChangeAspect="1"/>
            </p:cNvGrpSpPr>
            <p:nvPr/>
          </p:nvGrpSpPr>
          <p:grpSpPr bwMode="auto">
            <a:xfrm>
              <a:off x="2323634" y="1422144"/>
              <a:ext cx="161867" cy="114991"/>
              <a:chOff x="4173" y="1205"/>
              <a:chExt cx="277" cy="214"/>
            </a:xfrm>
          </p:grpSpPr>
          <p:sp>
            <p:nvSpPr>
              <p:cNvPr id="396"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397"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398"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72" name="Group 71"/>
          <p:cNvGrpSpPr/>
          <p:nvPr/>
        </p:nvGrpSpPr>
        <p:grpSpPr>
          <a:xfrm>
            <a:off x="4905989" y="4351604"/>
            <a:ext cx="635524" cy="635524"/>
            <a:chOff x="5004364" y="4438366"/>
            <a:chExt cx="648268" cy="648268"/>
          </a:xfrm>
        </p:grpSpPr>
        <p:sp>
          <p:nvSpPr>
            <p:cNvPr id="10" name="Marketplace"/>
            <p:cNvSpPr/>
            <p:nvPr/>
          </p:nvSpPr>
          <p:spPr bwMode="auto">
            <a:xfrm>
              <a:off x="5004364" y="443836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413" name="Group 78"/>
            <p:cNvGrpSpPr>
              <a:grpSpLocks noChangeAspect="1"/>
            </p:cNvGrpSpPr>
            <p:nvPr/>
          </p:nvGrpSpPr>
          <p:grpSpPr bwMode="auto">
            <a:xfrm>
              <a:off x="5168945" y="4631186"/>
              <a:ext cx="268818" cy="269745"/>
              <a:chOff x="3518" y="2869"/>
              <a:chExt cx="290" cy="291"/>
            </a:xfrm>
            <a:solidFill>
              <a:schemeClr val="bg1"/>
            </a:solidFill>
          </p:grpSpPr>
          <p:sp>
            <p:nvSpPr>
              <p:cNvPr id="41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41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41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41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41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44" name="Malware Icon"/>
          <p:cNvGrpSpPr/>
          <p:nvPr/>
        </p:nvGrpSpPr>
        <p:grpSpPr>
          <a:xfrm>
            <a:off x="6349731" y="1727748"/>
            <a:ext cx="635524" cy="635524"/>
            <a:chOff x="6477056" y="1761896"/>
            <a:chExt cx="648268" cy="648268"/>
          </a:xfrm>
        </p:grpSpPr>
        <p:sp>
          <p:nvSpPr>
            <p:cNvPr id="4" name="Cloud circle"/>
            <p:cNvSpPr/>
            <p:nvPr/>
          </p:nvSpPr>
          <p:spPr bwMode="auto">
            <a:xfrm>
              <a:off x="6477056" y="176189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17" name="Group 4"/>
            <p:cNvGrpSpPr>
              <a:grpSpLocks noChangeAspect="1"/>
            </p:cNvGrpSpPr>
            <p:nvPr/>
          </p:nvGrpSpPr>
          <p:grpSpPr bwMode="auto">
            <a:xfrm>
              <a:off x="6641152" y="1938984"/>
              <a:ext cx="324462" cy="301798"/>
              <a:chOff x="3731" y="1282"/>
              <a:chExt cx="272" cy="253"/>
            </a:xfrm>
          </p:grpSpPr>
          <p:sp>
            <p:nvSpPr>
              <p:cNvPr id="19"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20" name="Oval 6"/>
              <p:cNvSpPr>
                <a:spLocks noChangeArrowheads="1"/>
              </p:cNvSpPr>
              <p:nvPr/>
            </p:nvSpPr>
            <p:spPr bwMode="auto">
              <a:xfrm>
                <a:off x="3944"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21" name="Oval 7"/>
              <p:cNvSpPr>
                <a:spLocks noChangeArrowheads="1"/>
              </p:cNvSpPr>
              <p:nvPr/>
            </p:nvSpPr>
            <p:spPr bwMode="auto">
              <a:xfrm>
                <a:off x="3915"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22" name="Oval 8"/>
              <p:cNvSpPr>
                <a:spLocks noChangeArrowheads="1"/>
              </p:cNvSpPr>
              <p:nvPr/>
            </p:nvSpPr>
            <p:spPr bwMode="auto">
              <a:xfrm>
                <a:off x="3886"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23"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grpSp>
      <p:grpSp>
        <p:nvGrpSpPr>
          <p:cNvPr id="56" name="Unauthorized user icon"/>
          <p:cNvGrpSpPr/>
          <p:nvPr/>
        </p:nvGrpSpPr>
        <p:grpSpPr>
          <a:xfrm>
            <a:off x="8981990" y="1851477"/>
            <a:ext cx="635524" cy="635524"/>
            <a:chOff x="9162097" y="1888106"/>
            <a:chExt cx="648268" cy="648268"/>
          </a:xfrm>
        </p:grpSpPr>
        <p:sp>
          <p:nvSpPr>
            <p:cNvPr id="191" name="Partner circle"/>
            <p:cNvSpPr/>
            <p:nvPr/>
          </p:nvSpPr>
          <p:spPr bwMode="auto">
            <a:xfrm>
              <a:off x="9162097" y="1888106"/>
              <a:ext cx="648268" cy="64826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48" name="Group 12"/>
            <p:cNvGrpSpPr>
              <a:grpSpLocks noChangeAspect="1"/>
            </p:cNvGrpSpPr>
            <p:nvPr/>
          </p:nvGrpSpPr>
          <p:grpSpPr bwMode="auto">
            <a:xfrm>
              <a:off x="9318571" y="2016505"/>
              <a:ext cx="293949" cy="391469"/>
              <a:chOff x="5689" y="1514"/>
              <a:chExt cx="211" cy="281"/>
            </a:xfrm>
          </p:grpSpPr>
          <p:sp>
            <p:nvSpPr>
              <p:cNvPr id="50"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52"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53"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grpSp>
        <p:nvGrpSpPr>
          <p:cNvPr id="244" name="Group 243"/>
          <p:cNvGrpSpPr/>
          <p:nvPr/>
        </p:nvGrpSpPr>
        <p:grpSpPr>
          <a:xfrm>
            <a:off x="1172447" y="2364199"/>
            <a:ext cx="2689274" cy="2689274"/>
            <a:chOff x="1195956" y="2411109"/>
            <a:chExt cx="2743200" cy="2743200"/>
          </a:xfrm>
        </p:grpSpPr>
        <p:sp>
          <p:nvSpPr>
            <p:cNvPr id="245" name="Oval 244"/>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246" name="Group 245"/>
            <p:cNvGrpSpPr/>
            <p:nvPr/>
          </p:nvGrpSpPr>
          <p:grpSpPr>
            <a:xfrm>
              <a:off x="2316594" y="2968775"/>
              <a:ext cx="501925" cy="581025"/>
              <a:chOff x="4278313" y="1958975"/>
              <a:chExt cx="554037" cy="641350"/>
            </a:xfrm>
          </p:grpSpPr>
          <p:sp>
            <p:nvSpPr>
              <p:cNvPr id="247"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48"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49"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0"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1"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3"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4"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5"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6"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7"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8"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9"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261" name="Group 260"/>
          <p:cNvGrpSpPr/>
          <p:nvPr/>
        </p:nvGrpSpPr>
        <p:grpSpPr>
          <a:xfrm>
            <a:off x="8337063" y="2364199"/>
            <a:ext cx="2689274" cy="2689274"/>
            <a:chOff x="8504238" y="2411109"/>
            <a:chExt cx="2743200" cy="2743200"/>
          </a:xfrm>
        </p:grpSpPr>
        <p:sp>
          <p:nvSpPr>
            <p:cNvPr id="269" name="Oval 268"/>
            <p:cNvSpPr/>
            <p:nvPr/>
          </p:nvSpPr>
          <p:spPr>
            <a:xfrm>
              <a:off x="8504238"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PARTNERS</a:t>
              </a:r>
            </a:p>
          </p:txBody>
        </p:sp>
        <p:grpSp>
          <p:nvGrpSpPr>
            <p:cNvPr id="276" name="Group 275"/>
            <p:cNvGrpSpPr/>
            <p:nvPr/>
          </p:nvGrpSpPr>
          <p:grpSpPr>
            <a:xfrm>
              <a:off x="9551988" y="3090371"/>
              <a:ext cx="647700" cy="442912"/>
              <a:chOff x="8602663" y="1101725"/>
              <a:chExt cx="647700" cy="442912"/>
            </a:xfrm>
          </p:grpSpPr>
          <p:sp>
            <p:nvSpPr>
              <p:cNvPr id="278" name="Freeform 5"/>
              <p:cNvSpPr>
                <a:spLocks/>
              </p:cNvSpPr>
              <p:nvPr/>
            </p:nvSpPr>
            <p:spPr bwMode="auto">
              <a:xfrm>
                <a:off x="8602663" y="1101725"/>
                <a:ext cx="434975" cy="254000"/>
              </a:xfrm>
              <a:custGeom>
                <a:avLst/>
                <a:gdLst>
                  <a:gd name="T0" fmla="*/ 25 w 114"/>
                  <a:gd name="T1" fmla="*/ 66 h 66"/>
                  <a:gd name="T2" fmla="*/ 0 w 114"/>
                  <a:gd name="T3" fmla="*/ 59 h 66"/>
                  <a:gd name="T4" fmla="*/ 18 w 114"/>
                  <a:gd name="T5" fmla="*/ 0 h 66"/>
                  <a:gd name="T6" fmla="*/ 46 w 114"/>
                  <a:gd name="T7" fmla="*/ 9 h 66"/>
                  <a:gd name="T8" fmla="*/ 66 w 114"/>
                  <a:gd name="T9" fmla="*/ 6 h 66"/>
                  <a:gd name="T10" fmla="*/ 114 w 114"/>
                  <a:gd name="T11" fmla="*/ 21 h 66"/>
                  <a:gd name="T12" fmla="*/ 111 w 114"/>
                  <a:gd name="T13" fmla="*/ 30 h 66"/>
                  <a:gd name="T14" fmla="*/ 102 w 114"/>
                  <a:gd name="T15" fmla="*/ 35 h 66"/>
                  <a:gd name="T16" fmla="*/ 82 w 114"/>
                  <a:gd name="T17" fmla="*/ 28 h 66"/>
                  <a:gd name="T18" fmla="*/ 81 w 114"/>
                  <a:gd name="T19" fmla="*/ 30 h 66"/>
                  <a:gd name="T20" fmla="*/ 51 w 114"/>
                  <a:gd name="T21" fmla="*/ 46 h 66"/>
                  <a:gd name="T22" fmla="*/ 51 w 114"/>
                  <a:gd name="T2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6">
                    <a:moveTo>
                      <a:pt x="25" y="66"/>
                    </a:moveTo>
                    <a:cubicBezTo>
                      <a:pt x="0" y="59"/>
                      <a:pt x="0" y="59"/>
                      <a:pt x="0" y="59"/>
                    </a:cubicBezTo>
                    <a:cubicBezTo>
                      <a:pt x="18" y="0"/>
                      <a:pt x="18" y="0"/>
                      <a:pt x="18" y="0"/>
                    </a:cubicBezTo>
                    <a:cubicBezTo>
                      <a:pt x="46" y="9"/>
                      <a:pt x="46" y="9"/>
                      <a:pt x="46" y="9"/>
                    </a:cubicBezTo>
                    <a:cubicBezTo>
                      <a:pt x="46" y="9"/>
                      <a:pt x="53" y="13"/>
                      <a:pt x="66" y="6"/>
                    </a:cubicBezTo>
                    <a:cubicBezTo>
                      <a:pt x="114" y="21"/>
                      <a:pt x="114" y="21"/>
                      <a:pt x="114" y="21"/>
                    </a:cubicBezTo>
                    <a:cubicBezTo>
                      <a:pt x="111" y="30"/>
                      <a:pt x="111" y="30"/>
                      <a:pt x="111" y="30"/>
                    </a:cubicBezTo>
                    <a:cubicBezTo>
                      <a:pt x="110" y="34"/>
                      <a:pt x="106" y="36"/>
                      <a:pt x="102" y="35"/>
                    </a:cubicBezTo>
                    <a:cubicBezTo>
                      <a:pt x="82" y="28"/>
                      <a:pt x="82" y="28"/>
                      <a:pt x="82" y="28"/>
                    </a:cubicBezTo>
                    <a:cubicBezTo>
                      <a:pt x="81" y="30"/>
                      <a:pt x="81" y="30"/>
                      <a:pt x="81" y="30"/>
                    </a:cubicBezTo>
                    <a:cubicBezTo>
                      <a:pt x="77" y="43"/>
                      <a:pt x="64" y="50"/>
                      <a:pt x="51" y="46"/>
                    </a:cubicBezTo>
                    <a:cubicBezTo>
                      <a:pt x="51" y="46"/>
                      <a:pt x="51" y="46"/>
                      <a:pt x="51" y="4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79" name="Freeform 6"/>
              <p:cNvSpPr>
                <a:spLocks/>
              </p:cNvSpPr>
              <p:nvPr/>
            </p:nvSpPr>
            <p:spPr bwMode="auto">
              <a:xfrm>
                <a:off x="8736013" y="1314450"/>
                <a:ext cx="225425" cy="103187"/>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5"/>
                      <a:pt x="0" y="19"/>
                      <a:pt x="1" y="22"/>
                    </a:cubicBezTo>
                    <a:cubicBezTo>
                      <a:pt x="1" y="22"/>
                      <a:pt x="1" y="22"/>
                      <a:pt x="1" y="22"/>
                    </a:cubicBezTo>
                    <a:cubicBezTo>
                      <a:pt x="3" y="26"/>
                      <a:pt x="7"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80" name="Freeform 7"/>
              <p:cNvSpPr>
                <a:spLocks/>
              </p:cNvSpPr>
              <p:nvPr/>
            </p:nvSpPr>
            <p:spPr bwMode="auto">
              <a:xfrm>
                <a:off x="8736013" y="1360488"/>
                <a:ext cx="247650" cy="119062"/>
              </a:xfrm>
              <a:custGeom>
                <a:avLst/>
                <a:gdLst>
                  <a:gd name="T0" fmla="*/ 23 w 65"/>
                  <a:gd name="T1" fmla="*/ 7 h 31"/>
                  <a:gd name="T2" fmla="*/ 5 w 65"/>
                  <a:gd name="T3" fmla="*/ 17 h 31"/>
                  <a:gd name="T4" fmla="*/ 2 w 65"/>
                  <a:gd name="T5" fmla="*/ 26 h 31"/>
                  <a:gd name="T6" fmla="*/ 2 w 65"/>
                  <a:gd name="T7" fmla="*/ 26 h 31"/>
                  <a:gd name="T8" fmla="*/ 11 w 65"/>
                  <a:gd name="T9" fmla="*/ 29 h 31"/>
                  <a:gd name="T10" fmla="*/ 65 w 65"/>
                  <a:gd name="T11" fmla="*/ 0 h 31"/>
                </a:gdLst>
                <a:ahLst/>
                <a:cxnLst>
                  <a:cxn ang="0">
                    <a:pos x="T0" y="T1"/>
                  </a:cxn>
                  <a:cxn ang="0">
                    <a:pos x="T2" y="T3"/>
                  </a:cxn>
                  <a:cxn ang="0">
                    <a:pos x="T4" y="T5"/>
                  </a:cxn>
                  <a:cxn ang="0">
                    <a:pos x="T6" y="T7"/>
                  </a:cxn>
                  <a:cxn ang="0">
                    <a:pos x="T8" y="T9"/>
                  </a:cxn>
                  <a:cxn ang="0">
                    <a:pos x="T10" y="T11"/>
                  </a:cxn>
                </a:cxnLst>
                <a:rect l="0" t="0" r="r" b="b"/>
                <a:pathLst>
                  <a:path w="65" h="31">
                    <a:moveTo>
                      <a:pt x="23" y="7"/>
                    </a:moveTo>
                    <a:cubicBezTo>
                      <a:pt x="5" y="17"/>
                      <a:pt x="5" y="17"/>
                      <a:pt x="5" y="17"/>
                    </a:cubicBezTo>
                    <a:cubicBezTo>
                      <a:pt x="1" y="18"/>
                      <a:pt x="0" y="23"/>
                      <a:pt x="2" y="26"/>
                    </a:cubicBezTo>
                    <a:cubicBezTo>
                      <a:pt x="2" y="26"/>
                      <a:pt x="2" y="26"/>
                      <a:pt x="2" y="26"/>
                    </a:cubicBezTo>
                    <a:cubicBezTo>
                      <a:pt x="4" y="29"/>
                      <a:pt x="8" y="31"/>
                      <a:pt x="11" y="29"/>
                    </a:cubicBezTo>
                    <a:cubicBezTo>
                      <a:pt x="65" y="0"/>
                      <a:pt x="65" y="0"/>
                      <a:pt x="65"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87" name="Freeform 8"/>
              <p:cNvSpPr>
                <a:spLocks/>
              </p:cNvSpPr>
              <p:nvPr/>
            </p:nvSpPr>
            <p:spPr bwMode="auto">
              <a:xfrm>
                <a:off x="8785225" y="1409700"/>
                <a:ext cx="225425" cy="104775"/>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4"/>
                      <a:pt x="0" y="19"/>
                      <a:pt x="1" y="22"/>
                    </a:cubicBezTo>
                    <a:cubicBezTo>
                      <a:pt x="1" y="22"/>
                      <a:pt x="1" y="22"/>
                      <a:pt x="1" y="22"/>
                    </a:cubicBezTo>
                    <a:cubicBezTo>
                      <a:pt x="3" y="26"/>
                      <a:pt x="8"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88" name="Freeform 9"/>
              <p:cNvSpPr>
                <a:spLocks/>
              </p:cNvSpPr>
              <p:nvPr/>
            </p:nvSpPr>
            <p:spPr bwMode="auto">
              <a:xfrm>
                <a:off x="8839200" y="1117600"/>
                <a:ext cx="411163" cy="427037"/>
              </a:xfrm>
              <a:custGeom>
                <a:avLst/>
                <a:gdLst>
                  <a:gd name="T0" fmla="*/ 18 w 108"/>
                  <a:gd name="T1" fmla="*/ 90 h 111"/>
                  <a:gd name="T2" fmla="*/ 5 w 108"/>
                  <a:gd name="T3" fmla="*/ 97 h 111"/>
                  <a:gd name="T4" fmla="*/ 2 w 108"/>
                  <a:gd name="T5" fmla="*/ 106 h 111"/>
                  <a:gd name="T6" fmla="*/ 2 w 108"/>
                  <a:gd name="T7" fmla="*/ 106 h 111"/>
                  <a:gd name="T8" fmla="*/ 12 w 108"/>
                  <a:gd name="T9" fmla="*/ 109 h 111"/>
                  <a:gd name="T10" fmla="*/ 52 w 108"/>
                  <a:gd name="T11" fmla="*/ 88 h 111"/>
                  <a:gd name="T12" fmla="*/ 61 w 108"/>
                  <a:gd name="T13" fmla="*/ 83 h 111"/>
                  <a:gd name="T14" fmla="*/ 75 w 108"/>
                  <a:gd name="T15" fmla="*/ 72 h 111"/>
                  <a:gd name="T16" fmla="*/ 108 w 108"/>
                  <a:gd name="T17" fmla="*/ 50 h 111"/>
                  <a:gd name="T18" fmla="*/ 82 w 108"/>
                  <a:gd name="T19" fmla="*/ 0 h 111"/>
                  <a:gd name="T20" fmla="*/ 63 w 108"/>
                  <a:gd name="T21"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1">
                    <a:moveTo>
                      <a:pt x="18" y="90"/>
                    </a:moveTo>
                    <a:cubicBezTo>
                      <a:pt x="5" y="97"/>
                      <a:pt x="5" y="97"/>
                      <a:pt x="5" y="97"/>
                    </a:cubicBezTo>
                    <a:cubicBezTo>
                      <a:pt x="2" y="99"/>
                      <a:pt x="0" y="103"/>
                      <a:pt x="2" y="106"/>
                    </a:cubicBezTo>
                    <a:cubicBezTo>
                      <a:pt x="2" y="106"/>
                      <a:pt x="2" y="106"/>
                      <a:pt x="2" y="106"/>
                    </a:cubicBezTo>
                    <a:cubicBezTo>
                      <a:pt x="4" y="110"/>
                      <a:pt x="8" y="111"/>
                      <a:pt x="12" y="109"/>
                    </a:cubicBezTo>
                    <a:cubicBezTo>
                      <a:pt x="52" y="88"/>
                      <a:pt x="52" y="88"/>
                      <a:pt x="52" y="88"/>
                    </a:cubicBezTo>
                    <a:cubicBezTo>
                      <a:pt x="61" y="83"/>
                      <a:pt x="61" y="83"/>
                      <a:pt x="61" y="83"/>
                    </a:cubicBezTo>
                    <a:cubicBezTo>
                      <a:pt x="61" y="83"/>
                      <a:pt x="68" y="80"/>
                      <a:pt x="75" y="72"/>
                    </a:cubicBezTo>
                    <a:cubicBezTo>
                      <a:pt x="82" y="64"/>
                      <a:pt x="91" y="59"/>
                      <a:pt x="108" y="50"/>
                    </a:cubicBezTo>
                    <a:cubicBezTo>
                      <a:pt x="82" y="0"/>
                      <a:pt x="82" y="0"/>
                      <a:pt x="82" y="0"/>
                    </a:cubicBezTo>
                    <a:cubicBezTo>
                      <a:pt x="63" y="9"/>
                      <a:pt x="63" y="9"/>
                      <a:pt x="63" y="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sp>
        <p:nvSpPr>
          <p:cNvPr id="294" name="Oval 293"/>
          <p:cNvSpPr/>
          <p:nvPr/>
        </p:nvSpPr>
        <p:spPr>
          <a:xfrm>
            <a:off x="4754755" y="2364199"/>
            <a:ext cx="2689274" cy="2689274"/>
          </a:xfrm>
          <a:prstGeom prst="ellipse">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r>
              <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pic>
        <p:nvPicPr>
          <p:cNvPr id="185" name="Intel large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770" y="3849890"/>
            <a:ext cx="2004662" cy="345029"/>
          </a:xfrm>
          <a:prstGeom prst="rect">
            <a:avLst/>
          </a:prstGeom>
        </p:spPr>
      </p:pic>
    </p:spTree>
    <p:extLst>
      <p:ext uri="{BB962C8B-B14F-4D97-AF65-F5344CB8AC3E}">
        <p14:creationId xmlns:p14="http://schemas.microsoft.com/office/powerpoint/2010/main" val="132873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261"/>
                                        </p:tgtEl>
                                        <p:attrNameLst>
                                          <p:attrName>ppt_w</p:attrName>
                                        </p:attrNameLst>
                                      </p:cBhvr>
                                      <p:tavLst>
                                        <p:tav tm="0">
                                          <p:val>
                                            <p:strVal val="ppt_w"/>
                                          </p:val>
                                        </p:tav>
                                        <p:tav tm="100000">
                                          <p:val>
                                            <p:fltVal val="0"/>
                                          </p:val>
                                        </p:tav>
                                      </p:tavLst>
                                    </p:anim>
                                    <p:anim calcmode="lin" valueType="num">
                                      <p:cBhvr>
                                        <p:cTn id="7" dur="500"/>
                                        <p:tgtEl>
                                          <p:spTgt spid="261"/>
                                        </p:tgtEl>
                                        <p:attrNameLst>
                                          <p:attrName>ppt_h</p:attrName>
                                        </p:attrNameLst>
                                      </p:cBhvr>
                                      <p:tavLst>
                                        <p:tav tm="0">
                                          <p:val>
                                            <p:strVal val="ppt_h"/>
                                          </p:val>
                                        </p:tav>
                                        <p:tav tm="100000">
                                          <p:val>
                                            <p:fltVal val="0"/>
                                          </p:val>
                                        </p:tav>
                                      </p:tavLst>
                                    </p:anim>
                                    <p:animEffect transition="out" filter="fade">
                                      <p:cBhvr>
                                        <p:cTn id="8" dur="500"/>
                                        <p:tgtEl>
                                          <p:spTgt spid="261"/>
                                        </p:tgtEl>
                                      </p:cBhvr>
                                    </p:animEffect>
                                    <p:set>
                                      <p:cBhvr>
                                        <p:cTn id="9" dur="1" fill="hold">
                                          <p:stCondLst>
                                            <p:cond delay="499"/>
                                          </p:stCondLst>
                                        </p:cTn>
                                        <p:tgtEl>
                                          <p:spTgt spid="261"/>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244"/>
                                        </p:tgtEl>
                                        <p:attrNameLst>
                                          <p:attrName>ppt_w</p:attrName>
                                        </p:attrNameLst>
                                      </p:cBhvr>
                                      <p:tavLst>
                                        <p:tav tm="0">
                                          <p:val>
                                            <p:strVal val="ppt_w"/>
                                          </p:val>
                                        </p:tav>
                                        <p:tav tm="100000">
                                          <p:val>
                                            <p:fltVal val="0"/>
                                          </p:val>
                                        </p:tav>
                                      </p:tavLst>
                                    </p:anim>
                                    <p:anim calcmode="lin" valueType="num">
                                      <p:cBhvr>
                                        <p:cTn id="12" dur="500"/>
                                        <p:tgtEl>
                                          <p:spTgt spid="244"/>
                                        </p:tgtEl>
                                        <p:attrNameLst>
                                          <p:attrName>ppt_h</p:attrName>
                                        </p:attrNameLst>
                                      </p:cBhvr>
                                      <p:tavLst>
                                        <p:tav tm="0">
                                          <p:val>
                                            <p:strVal val="ppt_h"/>
                                          </p:val>
                                        </p:tav>
                                        <p:tav tm="100000">
                                          <p:val>
                                            <p:fltVal val="0"/>
                                          </p:val>
                                        </p:tav>
                                      </p:tavLst>
                                    </p:anim>
                                    <p:animEffect transition="out" filter="fade">
                                      <p:cBhvr>
                                        <p:cTn id="13" dur="500"/>
                                        <p:tgtEl>
                                          <p:spTgt spid="244"/>
                                        </p:tgtEl>
                                      </p:cBhvr>
                                    </p:animEffect>
                                    <p:set>
                                      <p:cBhvr>
                                        <p:cTn id="14" dur="1" fill="hold">
                                          <p:stCondLst>
                                            <p:cond delay="499"/>
                                          </p:stCondLst>
                                        </p:cTn>
                                        <p:tgtEl>
                                          <p:spTgt spid="24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fade">
                                      <p:cBhvr>
                                        <p:cTn id="17" dur="300"/>
                                        <p:tgtEl>
                                          <p:spTgt spid="185"/>
                                        </p:tgtEl>
                                      </p:cBhvr>
                                    </p:animEffect>
                                  </p:childTnLst>
                                </p:cTn>
                              </p:par>
                              <p:par>
                                <p:cTn id="18" presetID="1" presetClass="entr" presetSubtype="0" fill="hold" grpId="0" nodeType="withEffect">
                                  <p:stCondLst>
                                    <p:cond delay="1300"/>
                                  </p:stCondLst>
                                  <p:childTnLst>
                                    <p:set>
                                      <p:cBhvr>
                                        <p:cTn id="19" dur="1" fill="hold">
                                          <p:stCondLst>
                                            <p:cond delay="0"/>
                                          </p:stCondLst>
                                        </p:cTn>
                                        <p:tgtEl>
                                          <p:spTgt spid="40"/>
                                        </p:tgtEl>
                                        <p:attrNameLst>
                                          <p:attrName>style.visibility</p:attrName>
                                        </p:attrNameLst>
                                      </p:cBhvr>
                                      <p:to>
                                        <p:strVal val="visible"/>
                                      </p:to>
                                    </p:set>
                                  </p:childTnLst>
                                </p:cTn>
                              </p:par>
                              <p:par>
                                <p:cTn id="20" presetID="1" presetClass="entr" presetSubtype="0" fill="hold" nodeType="withEffect">
                                  <p:stCondLst>
                                    <p:cond delay="1300"/>
                                  </p:stCondLst>
                                  <p:childTnLst>
                                    <p:set>
                                      <p:cBhvr>
                                        <p:cTn id="21" dur="1" fill="hold">
                                          <p:stCondLst>
                                            <p:cond delay="0"/>
                                          </p:stCondLst>
                                        </p:cTn>
                                        <p:tgtEl>
                                          <p:spTgt spid="55"/>
                                        </p:tgtEl>
                                        <p:attrNameLst>
                                          <p:attrName>style.visibility</p:attrName>
                                        </p:attrNameLst>
                                      </p:cBhvr>
                                      <p:to>
                                        <p:strVal val="visible"/>
                                      </p:to>
                                    </p:set>
                                  </p:childTnLst>
                                </p:cTn>
                              </p:par>
                              <p:par>
                                <p:cTn id="22" presetID="6" presetClass="emph" presetSubtype="0" decel="100000" fill="hold" nodeType="withEffect">
                                  <p:stCondLst>
                                    <p:cond delay="300"/>
                                  </p:stCondLst>
                                  <p:childTnLst>
                                    <p:animScale>
                                      <p:cBhvr>
                                        <p:cTn id="23" dur="1000" fill="hold"/>
                                        <p:tgtEl>
                                          <p:spTgt spid="185"/>
                                        </p:tgtEl>
                                      </p:cBhvr>
                                      <p:by x="137000" y="137000"/>
                                    </p:animScale>
                                  </p:childTnLst>
                                </p:cTn>
                              </p:par>
                              <p:par>
                                <p:cTn id="24" presetID="42" presetClass="path" presetSubtype="0" accel="50000" decel="50000" fill="hold" nodeType="withEffect">
                                  <p:stCondLst>
                                    <p:cond delay="300"/>
                                  </p:stCondLst>
                                  <p:childTnLst>
                                    <p:animMotion origin="layout" path="M -2.35129E-6 -2.99138E-6 L 0.29257 -0.09578 " pathEditMode="relative" rAng="0" ptsTypes="AA">
                                      <p:cBhvr>
                                        <p:cTn id="25" dur="1000" fill="hold"/>
                                        <p:tgtEl>
                                          <p:spTgt spid="185"/>
                                        </p:tgtEl>
                                        <p:attrNameLst>
                                          <p:attrName>ppt_x</p:attrName>
                                          <p:attrName>ppt_y</p:attrName>
                                        </p:attrNameLst>
                                      </p:cBhvr>
                                      <p:rCtr x="15624" y="-4131"/>
                                    </p:animMotion>
                                  </p:childTnLst>
                                </p:cTn>
                              </p:par>
                              <p:par>
                                <p:cTn id="26" presetID="1" presetClass="exit" presetSubtype="0" fill="hold" nodeType="withEffect">
                                  <p:stCondLst>
                                    <p:cond delay="1300"/>
                                  </p:stCondLst>
                                  <p:childTnLst>
                                    <p:set>
                                      <p:cBhvr>
                                        <p:cTn id="27" dur="1" fill="hold">
                                          <p:stCondLst>
                                            <p:cond delay="0"/>
                                          </p:stCondLst>
                                        </p:cTn>
                                        <p:tgtEl>
                                          <p:spTgt spid="18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799"/>
                                          </p:stCondLst>
                                        </p:cTn>
                                        <p:tgtEl>
                                          <p:spTgt spid="43"/>
                                        </p:tgtEl>
                                        <p:attrNameLst>
                                          <p:attrName>style.visibility</p:attrName>
                                        </p:attrNameLst>
                                      </p:cBhvr>
                                      <p:to>
                                        <p:strVal val="visible"/>
                                      </p:to>
                                    </p:set>
                                  </p:childTnLst>
                                </p:cTn>
                              </p:par>
                              <p:par>
                                <p:cTn id="30" presetID="6" presetClass="emph" presetSubtype="0" accel="100000" autoRev="1" fill="hold" nodeType="withEffect">
                                  <p:stCondLst>
                                    <p:cond delay="0"/>
                                  </p:stCondLst>
                                  <p:childTnLst>
                                    <p:animScale>
                                      <p:cBhvr>
                                        <p:cTn id="31" dur="800" fill="hold"/>
                                        <p:tgtEl>
                                          <p:spTgt spid="43"/>
                                        </p:tgtEl>
                                      </p:cBhvr>
                                      <p:by x="0" y="0"/>
                                    </p:animScale>
                                  </p:childTnLst>
                                </p:cTn>
                              </p:par>
                              <p:par>
                                <p:cTn id="32" presetID="10" presetClass="entr" presetSubtype="0" fill="hold" grpId="0" nodeType="withEffect">
                                  <p:stCondLst>
                                    <p:cond delay="1000"/>
                                  </p:stCondLst>
                                  <p:childTnLst>
                                    <p:set>
                                      <p:cBhvr>
                                        <p:cTn id="33" dur="1" fill="hold">
                                          <p:stCondLst>
                                            <p:cond delay="0"/>
                                          </p:stCondLst>
                                        </p:cTn>
                                        <p:tgtEl>
                                          <p:spTgt spid="262"/>
                                        </p:tgtEl>
                                        <p:attrNameLst>
                                          <p:attrName>style.visibility</p:attrName>
                                        </p:attrNameLst>
                                      </p:cBhvr>
                                      <p:to>
                                        <p:strVal val="visible"/>
                                      </p:to>
                                    </p:set>
                                    <p:animEffect transition="in" filter="fade">
                                      <p:cBhvr>
                                        <p:cTn id="34" dur="600"/>
                                        <p:tgtEl>
                                          <p:spTgt spid="262"/>
                                        </p:tgtEl>
                                      </p:cBhvr>
                                    </p:animEffect>
                                  </p:childTnLst>
                                </p:cTn>
                              </p:par>
                              <p:par>
                                <p:cTn id="35" presetID="35" presetClass="path" presetSubtype="0" decel="100000" fill="hold" grpId="1" nodeType="withEffect">
                                  <p:stCondLst>
                                    <p:cond delay="800"/>
                                  </p:stCondLst>
                                  <p:childTnLst>
                                    <p:animMotion origin="layout" path="M -0.05553 0.00023 L -1.70794E-6 0.00023 " pathEditMode="relative" rAng="0" ptsTypes="AA">
                                      <p:cBhvr>
                                        <p:cTn id="36" dur="800" fill="hold"/>
                                        <p:tgtEl>
                                          <p:spTgt spid="262"/>
                                        </p:tgtEl>
                                        <p:attrNameLst>
                                          <p:attrName>ppt_x</p:attrName>
                                          <p:attrName>ppt_y</p:attrName>
                                        </p:attrNameLst>
                                      </p:cBhvr>
                                      <p:rCtr x="2770" y="0"/>
                                    </p:animMotion>
                                  </p:childTnLst>
                                </p:cTn>
                              </p:par>
                              <p:par>
                                <p:cTn id="37" presetID="1" presetClass="entr" presetSubtype="0" fill="hold" nodeType="withEffect">
                                  <p:stCondLst>
                                    <p:cond delay="400"/>
                                  </p:stCondLst>
                                  <p:childTnLst>
                                    <p:set>
                                      <p:cBhvr>
                                        <p:cTn id="38" dur="1" fill="hold">
                                          <p:stCondLst>
                                            <p:cond delay="799"/>
                                          </p:stCondLst>
                                        </p:cTn>
                                        <p:tgtEl>
                                          <p:spTgt spid="44"/>
                                        </p:tgtEl>
                                        <p:attrNameLst>
                                          <p:attrName>style.visibility</p:attrName>
                                        </p:attrNameLst>
                                      </p:cBhvr>
                                      <p:to>
                                        <p:strVal val="visible"/>
                                      </p:to>
                                    </p:set>
                                  </p:childTnLst>
                                </p:cTn>
                              </p:par>
                              <p:par>
                                <p:cTn id="39" presetID="6" presetClass="emph" presetSubtype="0" accel="100000" autoRev="1" fill="hold" nodeType="withEffect">
                                  <p:stCondLst>
                                    <p:cond delay="400"/>
                                  </p:stCondLst>
                                  <p:childTnLst>
                                    <p:animScale>
                                      <p:cBhvr>
                                        <p:cTn id="40" dur="800" fill="hold"/>
                                        <p:tgtEl>
                                          <p:spTgt spid="44"/>
                                        </p:tgtEl>
                                      </p:cBhvr>
                                      <p:by x="0" y="0"/>
                                    </p:animScale>
                                  </p:childTnLst>
                                </p:cTn>
                              </p:par>
                              <p:par>
                                <p:cTn id="41" presetID="10" presetClass="entr" presetSubtype="0" fill="hold" grpId="0" nodeType="withEffect">
                                  <p:stCondLst>
                                    <p:cond delay="1400"/>
                                  </p:stCondLst>
                                  <p:childTnLst>
                                    <p:set>
                                      <p:cBhvr>
                                        <p:cTn id="42" dur="1" fill="hold">
                                          <p:stCondLst>
                                            <p:cond delay="0"/>
                                          </p:stCondLst>
                                        </p:cTn>
                                        <p:tgtEl>
                                          <p:spTgt spid="265"/>
                                        </p:tgtEl>
                                        <p:attrNameLst>
                                          <p:attrName>style.visibility</p:attrName>
                                        </p:attrNameLst>
                                      </p:cBhvr>
                                      <p:to>
                                        <p:strVal val="visible"/>
                                      </p:to>
                                    </p:set>
                                    <p:animEffect transition="in" filter="fade">
                                      <p:cBhvr>
                                        <p:cTn id="43" dur="600"/>
                                        <p:tgtEl>
                                          <p:spTgt spid="265"/>
                                        </p:tgtEl>
                                      </p:cBhvr>
                                    </p:animEffect>
                                  </p:childTnLst>
                                </p:cTn>
                              </p:par>
                              <p:par>
                                <p:cTn id="44" presetID="35" presetClass="path" presetSubtype="0" decel="100000" fill="hold" grpId="1" nodeType="withEffect">
                                  <p:stCondLst>
                                    <p:cond delay="1200"/>
                                  </p:stCondLst>
                                  <p:childTnLst>
                                    <p:animMotion origin="layout" path="M -0.05548 0.00024 L -2.22454E-6 0.00024 " pathEditMode="relative" rAng="0" ptsTypes="AA">
                                      <p:cBhvr>
                                        <p:cTn id="45" dur="800" fill="hold"/>
                                        <p:tgtEl>
                                          <p:spTgt spid="265"/>
                                        </p:tgtEl>
                                        <p:attrNameLst>
                                          <p:attrName>ppt_x</p:attrName>
                                          <p:attrName>ppt_y</p:attrName>
                                        </p:attrNameLst>
                                      </p:cBhvr>
                                      <p:rCtr x="2774" y="0"/>
                                    </p:animMotion>
                                  </p:childTnLst>
                                </p:cTn>
                              </p:par>
                              <p:par>
                                <p:cTn id="46" presetID="10" presetClass="entr" presetSubtype="0" fill="hold" nodeType="withEffect">
                                  <p:stCondLst>
                                    <p:cond delay="1200"/>
                                  </p:stCondLst>
                                  <p:childTnLst>
                                    <p:set>
                                      <p:cBhvr>
                                        <p:cTn id="47" dur="1" fill="hold">
                                          <p:stCondLst>
                                            <p:cond delay="0"/>
                                          </p:stCondLst>
                                        </p:cTn>
                                        <p:tgtEl>
                                          <p:spTgt spid="239"/>
                                        </p:tgtEl>
                                        <p:attrNameLst>
                                          <p:attrName>style.visibility</p:attrName>
                                        </p:attrNameLst>
                                      </p:cBhvr>
                                      <p:to>
                                        <p:strVal val="visible"/>
                                      </p:to>
                                    </p:set>
                                    <p:animEffect transition="in" filter="fade">
                                      <p:cBhvr>
                                        <p:cTn id="48" dur="800"/>
                                        <p:tgtEl>
                                          <p:spTgt spid="239"/>
                                        </p:tgtEl>
                                      </p:cBhvr>
                                    </p:animEffect>
                                  </p:childTnLst>
                                </p:cTn>
                              </p:par>
                              <p:par>
                                <p:cTn id="49" presetID="1" presetClass="entr" presetSubtype="0" fill="hold" nodeType="withEffect">
                                  <p:stCondLst>
                                    <p:cond delay="800"/>
                                  </p:stCondLst>
                                  <p:childTnLst>
                                    <p:set>
                                      <p:cBhvr>
                                        <p:cTn id="50" dur="1" fill="hold">
                                          <p:stCondLst>
                                            <p:cond delay="799"/>
                                          </p:stCondLst>
                                        </p:cTn>
                                        <p:tgtEl>
                                          <p:spTgt spid="46"/>
                                        </p:tgtEl>
                                        <p:attrNameLst>
                                          <p:attrName>style.visibility</p:attrName>
                                        </p:attrNameLst>
                                      </p:cBhvr>
                                      <p:to>
                                        <p:strVal val="visible"/>
                                      </p:to>
                                    </p:set>
                                  </p:childTnLst>
                                </p:cTn>
                              </p:par>
                              <p:par>
                                <p:cTn id="51" presetID="6" presetClass="emph" presetSubtype="0" accel="100000" autoRev="1" fill="hold" nodeType="withEffect">
                                  <p:stCondLst>
                                    <p:cond delay="800"/>
                                  </p:stCondLst>
                                  <p:childTnLst>
                                    <p:animScale>
                                      <p:cBhvr>
                                        <p:cTn id="52" dur="800" fill="hold"/>
                                        <p:tgtEl>
                                          <p:spTgt spid="46"/>
                                        </p:tgtEl>
                                      </p:cBhvr>
                                      <p:by x="0" y="0"/>
                                    </p:animScale>
                                  </p:childTnLst>
                                </p:cTn>
                              </p:par>
                              <p:par>
                                <p:cTn id="53" presetID="10" presetClass="entr" presetSubtype="0" fill="hold" nodeType="withEffect">
                                  <p:stCondLst>
                                    <p:cond delay="1600"/>
                                  </p:stCondLst>
                                  <p:childTnLst>
                                    <p:set>
                                      <p:cBhvr>
                                        <p:cTn id="54" dur="1" fill="hold">
                                          <p:stCondLst>
                                            <p:cond delay="0"/>
                                          </p:stCondLst>
                                        </p:cTn>
                                        <p:tgtEl>
                                          <p:spTgt spid="133"/>
                                        </p:tgtEl>
                                        <p:attrNameLst>
                                          <p:attrName>style.visibility</p:attrName>
                                        </p:attrNameLst>
                                      </p:cBhvr>
                                      <p:to>
                                        <p:strVal val="visible"/>
                                      </p:to>
                                    </p:set>
                                    <p:animEffect transition="in" filter="fade">
                                      <p:cBhvr>
                                        <p:cTn id="55" dur="800"/>
                                        <p:tgtEl>
                                          <p:spTgt spid="133"/>
                                        </p:tgtEl>
                                      </p:cBhvr>
                                    </p:animEffect>
                                  </p:childTnLst>
                                </p:cTn>
                              </p:par>
                              <p:par>
                                <p:cTn id="56" presetID="10" presetClass="entr" presetSubtype="0" fill="hold" grpId="0" nodeType="withEffect">
                                  <p:stCondLst>
                                    <p:cond delay="1800"/>
                                  </p:stCondLst>
                                  <p:childTnLst>
                                    <p:set>
                                      <p:cBhvr>
                                        <p:cTn id="57" dur="1" fill="hold">
                                          <p:stCondLst>
                                            <p:cond delay="0"/>
                                          </p:stCondLst>
                                        </p:cTn>
                                        <p:tgtEl>
                                          <p:spTgt spid="266"/>
                                        </p:tgtEl>
                                        <p:attrNameLst>
                                          <p:attrName>style.visibility</p:attrName>
                                        </p:attrNameLst>
                                      </p:cBhvr>
                                      <p:to>
                                        <p:strVal val="visible"/>
                                      </p:to>
                                    </p:set>
                                    <p:animEffect transition="in" filter="fade">
                                      <p:cBhvr>
                                        <p:cTn id="58" dur="600"/>
                                        <p:tgtEl>
                                          <p:spTgt spid="266"/>
                                        </p:tgtEl>
                                      </p:cBhvr>
                                    </p:animEffect>
                                  </p:childTnLst>
                                </p:cTn>
                              </p:par>
                              <p:par>
                                <p:cTn id="59" presetID="35" presetClass="path" presetSubtype="0" decel="100000" fill="hold" grpId="1" nodeType="withEffect">
                                  <p:stCondLst>
                                    <p:cond delay="1600"/>
                                  </p:stCondLst>
                                  <p:childTnLst>
                                    <p:animMotion origin="layout" path="M -0.05548 0.00024 L -2.22454E-6 0.00024 " pathEditMode="relative" rAng="0" ptsTypes="AA">
                                      <p:cBhvr>
                                        <p:cTn id="60" dur="800" fill="hold"/>
                                        <p:tgtEl>
                                          <p:spTgt spid="266"/>
                                        </p:tgtEl>
                                        <p:attrNameLst>
                                          <p:attrName>ppt_x</p:attrName>
                                          <p:attrName>ppt_y</p:attrName>
                                        </p:attrNameLst>
                                      </p:cBhvr>
                                      <p:rCtr x="2774" y="0"/>
                                    </p:animMotion>
                                  </p:childTnLst>
                                </p:cTn>
                              </p:par>
                              <p:par>
                                <p:cTn id="61" presetID="10" presetClass="entr" presetSubtype="0" fill="hold" grpId="0" nodeType="withEffect">
                                  <p:stCondLst>
                                    <p:cond delay="2200"/>
                                  </p:stCondLst>
                                  <p:childTnLst>
                                    <p:set>
                                      <p:cBhvr>
                                        <p:cTn id="62" dur="1" fill="hold">
                                          <p:stCondLst>
                                            <p:cond delay="0"/>
                                          </p:stCondLst>
                                        </p:cTn>
                                        <p:tgtEl>
                                          <p:spTgt spid="264"/>
                                        </p:tgtEl>
                                        <p:attrNameLst>
                                          <p:attrName>style.visibility</p:attrName>
                                        </p:attrNameLst>
                                      </p:cBhvr>
                                      <p:to>
                                        <p:strVal val="visible"/>
                                      </p:to>
                                    </p:set>
                                    <p:animEffect transition="in" filter="fade">
                                      <p:cBhvr>
                                        <p:cTn id="63" dur="600"/>
                                        <p:tgtEl>
                                          <p:spTgt spid="264"/>
                                        </p:tgtEl>
                                      </p:cBhvr>
                                    </p:animEffect>
                                  </p:childTnLst>
                                </p:cTn>
                              </p:par>
                              <p:par>
                                <p:cTn id="64" presetID="35" presetClass="path" presetSubtype="0" decel="100000" fill="hold" grpId="1" nodeType="withEffect">
                                  <p:stCondLst>
                                    <p:cond delay="2000"/>
                                  </p:stCondLst>
                                  <p:childTnLst>
                                    <p:animMotion origin="layout" path="M -0.05548 0.00024 L -2.22454E-6 0.00024 " pathEditMode="relative" rAng="0" ptsTypes="AA">
                                      <p:cBhvr>
                                        <p:cTn id="65" dur="800" fill="hold"/>
                                        <p:tgtEl>
                                          <p:spTgt spid="264"/>
                                        </p:tgtEl>
                                        <p:attrNameLst>
                                          <p:attrName>ppt_x</p:attrName>
                                          <p:attrName>ppt_y</p:attrName>
                                        </p:attrNameLst>
                                      </p:cBhvr>
                                      <p:rCtr x="2774" y="0"/>
                                    </p:animMotion>
                                  </p:childTnLst>
                                </p:cTn>
                              </p:par>
                              <p:par>
                                <p:cTn id="66" presetID="10" presetClass="entr" presetSubtype="0" fill="hold" grpId="0" nodeType="withEffect">
                                  <p:stCondLst>
                                    <p:cond delay="2200"/>
                                  </p:stCondLst>
                                  <p:childTnLst>
                                    <p:set>
                                      <p:cBhvr>
                                        <p:cTn id="67" dur="1" fill="hold">
                                          <p:stCondLst>
                                            <p:cond delay="0"/>
                                          </p:stCondLst>
                                        </p:cTn>
                                        <p:tgtEl>
                                          <p:spTgt spid="267"/>
                                        </p:tgtEl>
                                        <p:attrNameLst>
                                          <p:attrName>style.visibility</p:attrName>
                                        </p:attrNameLst>
                                      </p:cBhvr>
                                      <p:to>
                                        <p:strVal val="visible"/>
                                      </p:to>
                                    </p:set>
                                    <p:animEffect transition="in" filter="fade">
                                      <p:cBhvr>
                                        <p:cTn id="68" dur="600"/>
                                        <p:tgtEl>
                                          <p:spTgt spid="267"/>
                                        </p:tgtEl>
                                      </p:cBhvr>
                                    </p:animEffect>
                                  </p:childTnLst>
                                </p:cTn>
                              </p:par>
                              <p:par>
                                <p:cTn id="69" presetID="35" presetClass="path" presetSubtype="0" decel="100000" fill="hold" grpId="1" nodeType="withEffect">
                                  <p:stCondLst>
                                    <p:cond delay="2000"/>
                                  </p:stCondLst>
                                  <p:childTnLst>
                                    <p:animMotion origin="layout" path="M 0.03562 0.00023 L -2.88997E-6 0.00023 " pathEditMode="relative" rAng="0" ptsTypes="AA">
                                      <p:cBhvr>
                                        <p:cTn id="70" dur="800" fill="hold"/>
                                        <p:tgtEl>
                                          <p:spTgt spid="267"/>
                                        </p:tgtEl>
                                        <p:attrNameLst>
                                          <p:attrName>ppt_x</p:attrName>
                                          <p:attrName>ppt_y</p:attrName>
                                        </p:attrNameLst>
                                      </p:cBhvr>
                                      <p:rCtr x="-1787" y="0"/>
                                    </p:animMotion>
                                  </p:childTnLst>
                                </p:cTn>
                              </p:par>
                              <p:par>
                                <p:cTn id="71" presetID="1" presetClass="entr" presetSubtype="0" fill="hold" nodeType="withEffect">
                                  <p:stCondLst>
                                    <p:cond delay="2000"/>
                                  </p:stCondLst>
                                  <p:childTnLst>
                                    <p:set>
                                      <p:cBhvr>
                                        <p:cTn id="72" dur="1" fill="hold">
                                          <p:stCondLst>
                                            <p:cond delay="799"/>
                                          </p:stCondLst>
                                        </p:cTn>
                                        <p:tgtEl>
                                          <p:spTgt spid="56"/>
                                        </p:tgtEl>
                                        <p:attrNameLst>
                                          <p:attrName>style.visibility</p:attrName>
                                        </p:attrNameLst>
                                      </p:cBhvr>
                                      <p:to>
                                        <p:strVal val="visible"/>
                                      </p:to>
                                    </p:set>
                                  </p:childTnLst>
                                </p:cTn>
                              </p:par>
                              <p:par>
                                <p:cTn id="73" presetID="6" presetClass="emph" presetSubtype="0" accel="100000" autoRev="1" fill="hold" nodeType="withEffect">
                                  <p:stCondLst>
                                    <p:cond delay="2000"/>
                                  </p:stCondLst>
                                  <p:childTnLst>
                                    <p:animScale>
                                      <p:cBhvr>
                                        <p:cTn id="74" dur="800" fill="hold"/>
                                        <p:tgtEl>
                                          <p:spTgt spid="56"/>
                                        </p:tgtEl>
                                      </p:cBhvr>
                                      <p:by x="0" y="0"/>
                                    </p:animScale>
                                  </p:childTnLst>
                                </p:cTn>
                              </p:par>
                              <p:par>
                                <p:cTn id="75" presetID="10" presetClass="entr" presetSubtype="0" fill="hold" nodeType="withEffect">
                                  <p:stCondLst>
                                    <p:cond delay="2800"/>
                                  </p:stCondLst>
                                  <p:childTnLst>
                                    <p:set>
                                      <p:cBhvr>
                                        <p:cTn id="76" dur="1" fill="hold">
                                          <p:stCondLst>
                                            <p:cond delay="0"/>
                                          </p:stCondLst>
                                        </p:cTn>
                                        <p:tgtEl>
                                          <p:spTgt spid="106"/>
                                        </p:tgtEl>
                                        <p:attrNameLst>
                                          <p:attrName>style.visibility</p:attrName>
                                        </p:attrNameLst>
                                      </p:cBhvr>
                                      <p:to>
                                        <p:strVal val="visible"/>
                                      </p:to>
                                    </p:set>
                                    <p:animEffect transition="in" filter="fade">
                                      <p:cBhvr>
                                        <p:cTn id="77" dur="800"/>
                                        <p:tgtEl>
                                          <p:spTgt spid="106"/>
                                        </p:tgtEl>
                                      </p:cBhvr>
                                    </p:animEffect>
                                  </p:childTnLst>
                                </p:cTn>
                              </p:par>
                              <p:par>
                                <p:cTn id="78" presetID="10" presetClass="entr" presetSubtype="0" fill="hold" grpId="0" nodeType="withEffect">
                                  <p:stCondLst>
                                    <p:cond delay="3000"/>
                                  </p:stCondLst>
                                  <p:childTnLst>
                                    <p:set>
                                      <p:cBhvr>
                                        <p:cTn id="79" dur="1" fill="hold">
                                          <p:stCondLst>
                                            <p:cond delay="0"/>
                                          </p:stCondLst>
                                        </p:cTn>
                                        <p:tgtEl>
                                          <p:spTgt spid="263"/>
                                        </p:tgtEl>
                                        <p:attrNameLst>
                                          <p:attrName>style.visibility</p:attrName>
                                        </p:attrNameLst>
                                      </p:cBhvr>
                                      <p:to>
                                        <p:strVal val="visible"/>
                                      </p:to>
                                    </p:set>
                                    <p:animEffect transition="in" filter="fade">
                                      <p:cBhvr>
                                        <p:cTn id="80" dur="600"/>
                                        <p:tgtEl>
                                          <p:spTgt spid="263"/>
                                        </p:tgtEl>
                                      </p:cBhvr>
                                    </p:animEffect>
                                  </p:childTnLst>
                                </p:cTn>
                              </p:par>
                              <p:par>
                                <p:cTn id="81" presetID="35" presetClass="path" presetSubtype="0" decel="100000" fill="hold" grpId="1" nodeType="withEffect">
                                  <p:stCondLst>
                                    <p:cond delay="2800"/>
                                  </p:stCondLst>
                                  <p:childTnLst>
                                    <p:animMotion origin="layout" path="M -0.05548 0.00024 L -2.22454E-6 0.00024 " pathEditMode="relative" rAng="0" ptsTypes="AA">
                                      <p:cBhvr>
                                        <p:cTn id="82" dur="800" fill="hold"/>
                                        <p:tgtEl>
                                          <p:spTgt spid="263"/>
                                        </p:tgtEl>
                                        <p:attrNameLst>
                                          <p:attrName>ppt_x</p:attrName>
                                          <p:attrName>ppt_y</p:attrName>
                                        </p:attrNameLst>
                                      </p:cBhvr>
                                      <p:rCtr x="2774" y="0"/>
                                    </p:animMotion>
                                  </p:childTnLst>
                                </p:cTn>
                              </p:par>
                              <p:par>
                                <p:cTn id="83" presetID="1" presetClass="entr" presetSubtype="0" fill="hold" nodeType="withEffect">
                                  <p:stCondLst>
                                    <p:cond delay="1200"/>
                                  </p:stCondLst>
                                  <p:childTnLst>
                                    <p:set>
                                      <p:cBhvr>
                                        <p:cTn id="84" dur="1" fill="hold">
                                          <p:stCondLst>
                                            <p:cond delay="799"/>
                                          </p:stCondLst>
                                        </p:cTn>
                                        <p:tgtEl>
                                          <p:spTgt spid="63"/>
                                        </p:tgtEl>
                                        <p:attrNameLst>
                                          <p:attrName>style.visibility</p:attrName>
                                        </p:attrNameLst>
                                      </p:cBhvr>
                                      <p:to>
                                        <p:strVal val="visible"/>
                                      </p:to>
                                    </p:set>
                                  </p:childTnLst>
                                </p:cTn>
                              </p:par>
                              <p:par>
                                <p:cTn id="85" presetID="6" presetClass="emph" presetSubtype="0" accel="100000" autoRev="1" fill="hold" nodeType="withEffect">
                                  <p:stCondLst>
                                    <p:cond delay="1200"/>
                                  </p:stCondLst>
                                  <p:childTnLst>
                                    <p:animScale>
                                      <p:cBhvr>
                                        <p:cTn id="86" dur="800" fill="hold"/>
                                        <p:tgtEl>
                                          <p:spTgt spid="63"/>
                                        </p:tgtEl>
                                      </p:cBhvr>
                                      <p:by x="0" y="0"/>
                                    </p:animScale>
                                  </p:childTnLst>
                                </p:cTn>
                              </p:par>
                              <p:par>
                                <p:cTn id="87" presetID="10" presetClass="entr" presetSubtype="0" fill="hold" nodeType="withEffect">
                                  <p:stCondLst>
                                    <p:cond delay="2000"/>
                                  </p:stCondLst>
                                  <p:childTnLst>
                                    <p:set>
                                      <p:cBhvr>
                                        <p:cTn id="88" dur="1" fill="hold">
                                          <p:stCondLst>
                                            <p:cond delay="0"/>
                                          </p:stCondLst>
                                        </p:cTn>
                                        <p:tgtEl>
                                          <p:spTgt spid="103"/>
                                        </p:tgtEl>
                                        <p:attrNameLst>
                                          <p:attrName>style.visibility</p:attrName>
                                        </p:attrNameLst>
                                      </p:cBhvr>
                                      <p:to>
                                        <p:strVal val="visible"/>
                                      </p:to>
                                    </p:set>
                                    <p:animEffect transition="in" filter="fade">
                                      <p:cBhvr>
                                        <p:cTn id="89" dur="800"/>
                                        <p:tgtEl>
                                          <p:spTgt spid="103"/>
                                        </p:tgtEl>
                                      </p:cBhvr>
                                    </p:animEffect>
                                  </p:childTnLst>
                                </p:cTn>
                              </p:par>
                              <p:par>
                                <p:cTn id="90" presetID="1" presetClass="entr" presetSubtype="0" fill="hold" nodeType="withEffect">
                                  <p:stCondLst>
                                    <p:cond delay="1600"/>
                                  </p:stCondLst>
                                  <p:childTnLst>
                                    <p:set>
                                      <p:cBhvr>
                                        <p:cTn id="91" dur="1" fill="hold">
                                          <p:stCondLst>
                                            <p:cond delay="799"/>
                                          </p:stCondLst>
                                        </p:cTn>
                                        <p:tgtEl>
                                          <p:spTgt spid="67"/>
                                        </p:tgtEl>
                                        <p:attrNameLst>
                                          <p:attrName>style.visibility</p:attrName>
                                        </p:attrNameLst>
                                      </p:cBhvr>
                                      <p:to>
                                        <p:strVal val="visible"/>
                                      </p:to>
                                    </p:set>
                                  </p:childTnLst>
                                </p:cTn>
                              </p:par>
                              <p:par>
                                <p:cTn id="92" presetID="6" presetClass="emph" presetSubtype="0" accel="100000" autoRev="1" fill="hold" nodeType="withEffect">
                                  <p:stCondLst>
                                    <p:cond delay="1600"/>
                                  </p:stCondLst>
                                  <p:childTnLst>
                                    <p:animScale>
                                      <p:cBhvr>
                                        <p:cTn id="93" dur="800" fill="hold"/>
                                        <p:tgtEl>
                                          <p:spTgt spid="67"/>
                                        </p:tgtEl>
                                      </p:cBhvr>
                                      <p:by x="0" y="0"/>
                                    </p:animScale>
                                  </p:childTnLst>
                                </p:cTn>
                              </p:par>
                              <p:par>
                                <p:cTn id="94" presetID="10" presetClass="entr" presetSubtype="0" fill="hold" nodeType="withEffect">
                                  <p:stCondLst>
                                    <p:cond delay="2400"/>
                                  </p:stCondLst>
                                  <p:childTnLst>
                                    <p:set>
                                      <p:cBhvr>
                                        <p:cTn id="95" dur="1" fill="hold">
                                          <p:stCondLst>
                                            <p:cond delay="0"/>
                                          </p:stCondLst>
                                        </p:cTn>
                                        <p:tgtEl>
                                          <p:spTgt spid="196"/>
                                        </p:tgtEl>
                                        <p:attrNameLst>
                                          <p:attrName>style.visibility</p:attrName>
                                        </p:attrNameLst>
                                      </p:cBhvr>
                                      <p:to>
                                        <p:strVal val="visible"/>
                                      </p:to>
                                    </p:set>
                                    <p:animEffect transition="in" filter="fade">
                                      <p:cBhvr>
                                        <p:cTn id="96" dur="800"/>
                                        <p:tgtEl>
                                          <p:spTgt spid="196"/>
                                        </p:tgtEl>
                                      </p:cBhvr>
                                    </p:animEffect>
                                  </p:childTnLst>
                                </p:cTn>
                              </p:par>
                              <p:par>
                                <p:cTn id="97" presetID="10" presetClass="entr" presetSubtype="0" fill="hold" nodeType="withEffect">
                                  <p:stCondLst>
                                    <p:cond delay="2400"/>
                                  </p:stCondLst>
                                  <p:childTnLst>
                                    <p:set>
                                      <p:cBhvr>
                                        <p:cTn id="98" dur="1" fill="hold">
                                          <p:stCondLst>
                                            <p:cond delay="0"/>
                                          </p:stCondLst>
                                        </p:cTn>
                                        <p:tgtEl>
                                          <p:spTgt spid="132"/>
                                        </p:tgtEl>
                                        <p:attrNameLst>
                                          <p:attrName>style.visibility</p:attrName>
                                        </p:attrNameLst>
                                      </p:cBhvr>
                                      <p:to>
                                        <p:strVal val="visible"/>
                                      </p:to>
                                    </p:set>
                                    <p:animEffect transition="in" filter="fade">
                                      <p:cBhvr>
                                        <p:cTn id="99" dur="800"/>
                                        <p:tgtEl>
                                          <p:spTgt spid="132"/>
                                        </p:tgtEl>
                                      </p:cBhvr>
                                    </p:animEffect>
                                  </p:childTnLst>
                                </p:cTn>
                              </p:par>
                              <p:par>
                                <p:cTn id="100" presetID="1" presetClass="entr" presetSubtype="0" fill="hold" grpId="0" nodeType="withEffect">
                                  <p:stCondLst>
                                    <p:cond delay="1400"/>
                                  </p:stCondLst>
                                  <p:childTnLst>
                                    <p:set>
                                      <p:cBhvr>
                                        <p:cTn id="101" dur="1" fill="hold">
                                          <p:stCondLst>
                                            <p:cond delay="799"/>
                                          </p:stCondLst>
                                        </p:cTn>
                                        <p:tgtEl>
                                          <p:spTgt spid="220"/>
                                        </p:tgtEl>
                                        <p:attrNameLst>
                                          <p:attrName>style.visibility</p:attrName>
                                        </p:attrNameLst>
                                      </p:cBhvr>
                                      <p:to>
                                        <p:strVal val="visible"/>
                                      </p:to>
                                    </p:set>
                                  </p:childTnLst>
                                </p:cTn>
                              </p:par>
                              <p:par>
                                <p:cTn id="102" presetID="6" presetClass="emph" presetSubtype="0" accel="100000" autoRev="1" fill="hold" grpId="1" nodeType="withEffect">
                                  <p:stCondLst>
                                    <p:cond delay="1400"/>
                                  </p:stCondLst>
                                  <p:childTnLst>
                                    <p:animScale>
                                      <p:cBhvr>
                                        <p:cTn id="103" dur="800" fill="hold"/>
                                        <p:tgtEl>
                                          <p:spTgt spid="220"/>
                                        </p:tgtEl>
                                      </p:cBhvr>
                                      <p:by x="0" y="0"/>
                                    </p:animScale>
                                  </p:childTnLst>
                                </p:cTn>
                              </p:par>
                              <p:par>
                                <p:cTn id="104" presetID="10" presetClass="entr" presetSubtype="0" fill="hold" nodeType="withEffect">
                                  <p:stCondLst>
                                    <p:cond delay="2200"/>
                                  </p:stCondLst>
                                  <p:childTnLst>
                                    <p:set>
                                      <p:cBhvr>
                                        <p:cTn id="105" dur="1" fill="hold">
                                          <p:stCondLst>
                                            <p:cond delay="0"/>
                                          </p:stCondLst>
                                        </p:cTn>
                                        <p:tgtEl>
                                          <p:spTgt spid="219"/>
                                        </p:tgtEl>
                                        <p:attrNameLst>
                                          <p:attrName>style.visibility</p:attrName>
                                        </p:attrNameLst>
                                      </p:cBhvr>
                                      <p:to>
                                        <p:strVal val="visible"/>
                                      </p:to>
                                    </p:set>
                                    <p:animEffect transition="in" filter="fade">
                                      <p:cBhvr>
                                        <p:cTn id="106" dur="800"/>
                                        <p:tgtEl>
                                          <p:spTgt spid="219"/>
                                        </p:tgtEl>
                                      </p:cBhvr>
                                    </p:animEffect>
                                  </p:childTnLst>
                                </p:cTn>
                              </p:par>
                              <p:par>
                                <p:cTn id="107" presetID="1" presetClass="entr" presetSubtype="0" fill="hold" grpId="0" nodeType="withEffect">
                                  <p:stCondLst>
                                    <p:cond delay="1800"/>
                                  </p:stCondLst>
                                  <p:childTnLst>
                                    <p:set>
                                      <p:cBhvr>
                                        <p:cTn id="108" dur="1" fill="hold">
                                          <p:stCondLst>
                                            <p:cond delay="799"/>
                                          </p:stCondLst>
                                        </p:cTn>
                                        <p:tgtEl>
                                          <p:spTgt spid="234"/>
                                        </p:tgtEl>
                                        <p:attrNameLst>
                                          <p:attrName>style.visibility</p:attrName>
                                        </p:attrNameLst>
                                      </p:cBhvr>
                                      <p:to>
                                        <p:strVal val="visible"/>
                                      </p:to>
                                    </p:set>
                                  </p:childTnLst>
                                </p:cTn>
                              </p:par>
                              <p:par>
                                <p:cTn id="109" presetID="6" presetClass="emph" presetSubtype="0" accel="100000" autoRev="1" fill="hold" grpId="1" nodeType="withEffect">
                                  <p:stCondLst>
                                    <p:cond delay="1800"/>
                                  </p:stCondLst>
                                  <p:childTnLst>
                                    <p:animScale>
                                      <p:cBhvr>
                                        <p:cTn id="110" dur="800" fill="hold"/>
                                        <p:tgtEl>
                                          <p:spTgt spid="234"/>
                                        </p:tgtEl>
                                      </p:cBhvr>
                                      <p:by x="0" y="0"/>
                                    </p:animScale>
                                  </p:childTnLst>
                                </p:cTn>
                              </p:par>
                              <p:par>
                                <p:cTn id="111" presetID="10" presetClass="entr" presetSubtype="0" fill="hold" nodeType="withEffect">
                                  <p:stCondLst>
                                    <p:cond delay="2600"/>
                                  </p:stCondLst>
                                  <p:childTnLst>
                                    <p:set>
                                      <p:cBhvr>
                                        <p:cTn id="112" dur="1" fill="hold">
                                          <p:stCondLst>
                                            <p:cond delay="0"/>
                                          </p:stCondLst>
                                        </p:cTn>
                                        <p:tgtEl>
                                          <p:spTgt spid="233"/>
                                        </p:tgtEl>
                                        <p:attrNameLst>
                                          <p:attrName>style.visibility</p:attrName>
                                        </p:attrNameLst>
                                      </p:cBhvr>
                                      <p:to>
                                        <p:strVal val="visible"/>
                                      </p:to>
                                    </p:set>
                                    <p:animEffect transition="in" filter="fade">
                                      <p:cBhvr>
                                        <p:cTn id="113" dur="800"/>
                                        <p:tgtEl>
                                          <p:spTgt spid="233"/>
                                        </p:tgtEl>
                                      </p:cBhvr>
                                    </p:animEffect>
                                  </p:childTnLst>
                                </p:cTn>
                              </p:par>
                              <p:par>
                                <p:cTn id="114" presetID="1" presetClass="entr" presetSubtype="0" fill="hold" grpId="0" nodeType="withEffect">
                                  <p:stCondLst>
                                    <p:cond delay="2400"/>
                                  </p:stCondLst>
                                  <p:childTnLst>
                                    <p:set>
                                      <p:cBhvr>
                                        <p:cTn id="115" dur="1" fill="hold">
                                          <p:stCondLst>
                                            <p:cond delay="799"/>
                                          </p:stCondLst>
                                        </p:cTn>
                                        <p:tgtEl>
                                          <p:spTgt spid="174"/>
                                        </p:tgtEl>
                                        <p:attrNameLst>
                                          <p:attrName>style.visibility</p:attrName>
                                        </p:attrNameLst>
                                      </p:cBhvr>
                                      <p:to>
                                        <p:strVal val="visible"/>
                                      </p:to>
                                    </p:set>
                                  </p:childTnLst>
                                </p:cTn>
                              </p:par>
                              <p:par>
                                <p:cTn id="116" presetID="6" presetClass="emph" presetSubtype="0" accel="100000" autoRev="1" fill="hold" grpId="1" nodeType="withEffect">
                                  <p:stCondLst>
                                    <p:cond delay="2400"/>
                                  </p:stCondLst>
                                  <p:childTnLst>
                                    <p:animScale>
                                      <p:cBhvr>
                                        <p:cTn id="117" dur="800" fill="hold"/>
                                        <p:tgtEl>
                                          <p:spTgt spid="174"/>
                                        </p:tgtEl>
                                      </p:cBhvr>
                                      <p:by x="0" y="0"/>
                                    </p:animScale>
                                  </p:childTnLst>
                                </p:cTn>
                              </p:par>
                              <p:par>
                                <p:cTn id="118" presetID="10" presetClass="entr" presetSubtype="0" fill="hold" nodeType="withEffect">
                                  <p:stCondLst>
                                    <p:cond delay="3200"/>
                                  </p:stCondLst>
                                  <p:childTnLst>
                                    <p:set>
                                      <p:cBhvr>
                                        <p:cTn id="119" dur="1" fill="hold">
                                          <p:stCondLst>
                                            <p:cond delay="0"/>
                                          </p:stCondLst>
                                        </p:cTn>
                                        <p:tgtEl>
                                          <p:spTgt spid="173"/>
                                        </p:tgtEl>
                                        <p:attrNameLst>
                                          <p:attrName>style.visibility</p:attrName>
                                        </p:attrNameLst>
                                      </p:cBhvr>
                                      <p:to>
                                        <p:strVal val="visible"/>
                                      </p:to>
                                    </p:set>
                                    <p:animEffect transition="in" filter="fade">
                                      <p:cBhvr>
                                        <p:cTn id="120" dur="800"/>
                                        <p:tgtEl>
                                          <p:spTgt spid="173"/>
                                        </p:tgtEl>
                                      </p:cBhvr>
                                    </p:animEffect>
                                  </p:childTnLst>
                                </p:cTn>
                              </p:par>
                              <p:par>
                                <p:cTn id="121" presetID="10" presetClass="entr" presetSubtype="0" fill="hold" nodeType="withEffect">
                                  <p:stCondLst>
                                    <p:cond delay="3600"/>
                                  </p:stCondLst>
                                  <p:childTnLst>
                                    <p:set>
                                      <p:cBhvr>
                                        <p:cTn id="122" dur="1" fill="hold">
                                          <p:stCondLst>
                                            <p:cond delay="0"/>
                                          </p:stCondLst>
                                        </p:cTn>
                                        <p:tgtEl>
                                          <p:spTgt spid="171"/>
                                        </p:tgtEl>
                                        <p:attrNameLst>
                                          <p:attrName>style.visibility</p:attrName>
                                        </p:attrNameLst>
                                      </p:cBhvr>
                                      <p:to>
                                        <p:strVal val="visible"/>
                                      </p:to>
                                    </p:set>
                                    <p:animEffect transition="in" filter="fade">
                                      <p:cBhvr>
                                        <p:cTn id="123" dur="800"/>
                                        <p:tgtEl>
                                          <p:spTgt spid="171"/>
                                        </p:tgtEl>
                                      </p:cBhvr>
                                    </p:animEffect>
                                  </p:childTnLst>
                                </p:cTn>
                              </p:par>
                              <p:par>
                                <p:cTn id="124" presetID="1" presetClass="entr" presetSubtype="0" fill="hold" grpId="0" nodeType="withEffect">
                                  <p:stCondLst>
                                    <p:cond delay="2800"/>
                                  </p:stCondLst>
                                  <p:childTnLst>
                                    <p:set>
                                      <p:cBhvr>
                                        <p:cTn id="125" dur="1" fill="hold">
                                          <p:stCondLst>
                                            <p:cond delay="799"/>
                                          </p:stCondLst>
                                        </p:cTn>
                                        <p:tgtEl>
                                          <p:spTgt spid="172"/>
                                        </p:tgtEl>
                                        <p:attrNameLst>
                                          <p:attrName>style.visibility</p:attrName>
                                        </p:attrNameLst>
                                      </p:cBhvr>
                                      <p:to>
                                        <p:strVal val="visible"/>
                                      </p:to>
                                    </p:set>
                                  </p:childTnLst>
                                </p:cTn>
                              </p:par>
                              <p:par>
                                <p:cTn id="126" presetID="6" presetClass="emph" presetSubtype="0" accel="100000" autoRev="1" fill="hold" grpId="1" nodeType="withEffect">
                                  <p:stCondLst>
                                    <p:cond delay="2800"/>
                                  </p:stCondLst>
                                  <p:childTnLst>
                                    <p:animScale>
                                      <p:cBhvr>
                                        <p:cTn id="127" dur="800" fill="hold"/>
                                        <p:tgtEl>
                                          <p:spTgt spid="172"/>
                                        </p:tgtEl>
                                      </p:cBhvr>
                                      <p:by x="0" y="0"/>
                                    </p:animScale>
                                  </p:childTnLst>
                                </p:cTn>
                              </p:par>
                              <p:par>
                                <p:cTn id="128" presetID="1" presetClass="entr" presetSubtype="0" fill="hold" grpId="0" nodeType="withEffect">
                                  <p:stCondLst>
                                    <p:cond delay="2700"/>
                                  </p:stCondLst>
                                  <p:childTnLst>
                                    <p:set>
                                      <p:cBhvr>
                                        <p:cTn id="129" dur="1" fill="hold">
                                          <p:stCondLst>
                                            <p:cond delay="799"/>
                                          </p:stCondLst>
                                        </p:cTn>
                                        <p:tgtEl>
                                          <p:spTgt spid="42"/>
                                        </p:tgtEl>
                                        <p:attrNameLst>
                                          <p:attrName>style.visibility</p:attrName>
                                        </p:attrNameLst>
                                      </p:cBhvr>
                                      <p:to>
                                        <p:strVal val="visible"/>
                                      </p:to>
                                    </p:set>
                                  </p:childTnLst>
                                </p:cTn>
                              </p:par>
                              <p:par>
                                <p:cTn id="130" presetID="6" presetClass="emph" presetSubtype="0" accel="100000" autoRev="1" fill="hold" grpId="1" nodeType="withEffect">
                                  <p:stCondLst>
                                    <p:cond delay="2700"/>
                                  </p:stCondLst>
                                  <p:childTnLst>
                                    <p:animScale>
                                      <p:cBhvr>
                                        <p:cTn id="131" dur="800" fill="hold"/>
                                        <p:tgtEl>
                                          <p:spTgt spid="42"/>
                                        </p:tgtEl>
                                      </p:cBhvr>
                                      <p:by x="0" y="0"/>
                                    </p:animScale>
                                  </p:childTnLst>
                                </p:cTn>
                              </p:par>
                              <p:par>
                                <p:cTn id="132" presetID="10" presetClass="entr" presetSubtype="0" fill="hold" nodeType="withEffect">
                                  <p:stCondLst>
                                    <p:cond delay="3500"/>
                                  </p:stCondLst>
                                  <p:childTnLst>
                                    <p:set>
                                      <p:cBhvr>
                                        <p:cTn id="133" dur="1" fill="hold">
                                          <p:stCondLst>
                                            <p:cond delay="0"/>
                                          </p:stCondLst>
                                        </p:cTn>
                                        <p:tgtEl>
                                          <p:spTgt spid="154"/>
                                        </p:tgtEl>
                                        <p:attrNameLst>
                                          <p:attrName>style.visibility</p:attrName>
                                        </p:attrNameLst>
                                      </p:cBhvr>
                                      <p:to>
                                        <p:strVal val="visible"/>
                                      </p:to>
                                    </p:set>
                                    <p:animEffect transition="in" filter="fade">
                                      <p:cBhvr>
                                        <p:cTn id="134" dur="800"/>
                                        <p:tgtEl>
                                          <p:spTgt spid="154"/>
                                        </p:tgtEl>
                                      </p:cBhvr>
                                    </p:animEffect>
                                  </p:childTnLst>
                                </p:cTn>
                              </p:par>
                              <p:par>
                                <p:cTn id="135" presetID="1" presetClass="entr" presetSubtype="0" fill="hold" nodeType="withEffect">
                                  <p:stCondLst>
                                    <p:cond delay="2400"/>
                                  </p:stCondLst>
                                  <p:childTnLst>
                                    <p:set>
                                      <p:cBhvr>
                                        <p:cTn id="136" dur="1" fill="hold">
                                          <p:stCondLst>
                                            <p:cond delay="799"/>
                                          </p:stCondLst>
                                        </p:cTn>
                                        <p:tgtEl>
                                          <p:spTgt spid="72"/>
                                        </p:tgtEl>
                                        <p:attrNameLst>
                                          <p:attrName>style.visibility</p:attrName>
                                        </p:attrNameLst>
                                      </p:cBhvr>
                                      <p:to>
                                        <p:strVal val="visible"/>
                                      </p:to>
                                    </p:set>
                                  </p:childTnLst>
                                </p:cTn>
                              </p:par>
                              <p:par>
                                <p:cTn id="137" presetID="6" presetClass="emph" presetSubtype="0" accel="100000" autoRev="1" fill="hold" nodeType="withEffect">
                                  <p:stCondLst>
                                    <p:cond delay="2400"/>
                                  </p:stCondLst>
                                  <p:childTnLst>
                                    <p:animScale>
                                      <p:cBhvr>
                                        <p:cTn id="138" dur="800" fill="hold"/>
                                        <p:tgtEl>
                                          <p:spTgt spid="72"/>
                                        </p:tgtEl>
                                      </p:cBhvr>
                                      <p:by x="0" y="0"/>
                                    </p:animScale>
                                  </p:childTnLst>
                                </p:cTn>
                              </p:par>
                              <p:par>
                                <p:cTn id="139" presetID="10" presetClass="entr" presetSubtype="0" fill="hold" nodeType="withEffect">
                                  <p:stCondLst>
                                    <p:cond delay="3200"/>
                                  </p:stCondLst>
                                  <p:childTnLst>
                                    <p:set>
                                      <p:cBhvr>
                                        <p:cTn id="140" dur="1" fill="hold">
                                          <p:stCondLst>
                                            <p:cond delay="0"/>
                                          </p:stCondLst>
                                        </p:cTn>
                                        <p:tgtEl>
                                          <p:spTgt spid="127"/>
                                        </p:tgtEl>
                                        <p:attrNameLst>
                                          <p:attrName>style.visibility</p:attrName>
                                        </p:attrNameLst>
                                      </p:cBhvr>
                                      <p:to>
                                        <p:strVal val="visible"/>
                                      </p:to>
                                    </p:set>
                                    <p:animEffect transition="in" filter="fade">
                                      <p:cBhvr>
                                        <p:cTn id="141" dur="800"/>
                                        <p:tgtEl>
                                          <p:spTgt spid="127"/>
                                        </p:tgtEl>
                                      </p:cBhvr>
                                    </p:animEffect>
                                  </p:childTnLst>
                                </p:cTn>
                              </p:par>
                              <p:par>
                                <p:cTn id="142" presetID="10" presetClass="entr" presetSubtype="0" fill="hold" grpId="0" nodeType="withEffect">
                                  <p:stCondLst>
                                    <p:cond delay="3400"/>
                                  </p:stCondLst>
                                  <p:childTnLst>
                                    <p:set>
                                      <p:cBhvr>
                                        <p:cTn id="143" dur="1" fill="hold">
                                          <p:stCondLst>
                                            <p:cond delay="0"/>
                                          </p:stCondLst>
                                        </p:cTn>
                                        <p:tgtEl>
                                          <p:spTgt spid="272"/>
                                        </p:tgtEl>
                                        <p:attrNameLst>
                                          <p:attrName>style.visibility</p:attrName>
                                        </p:attrNameLst>
                                      </p:cBhvr>
                                      <p:to>
                                        <p:strVal val="visible"/>
                                      </p:to>
                                    </p:set>
                                    <p:animEffect transition="in" filter="fade">
                                      <p:cBhvr>
                                        <p:cTn id="144" dur="600"/>
                                        <p:tgtEl>
                                          <p:spTgt spid="272"/>
                                        </p:tgtEl>
                                      </p:cBhvr>
                                    </p:animEffect>
                                  </p:childTnLst>
                                </p:cTn>
                              </p:par>
                              <p:par>
                                <p:cTn id="145" presetID="35" presetClass="path" presetSubtype="0" decel="100000" fill="hold" grpId="1" nodeType="withEffect">
                                  <p:stCondLst>
                                    <p:cond delay="3200"/>
                                  </p:stCondLst>
                                  <p:childTnLst>
                                    <p:animMotion origin="layout" path="M 0.06025 0.00023 L 2.93592E-7 0.00023 " pathEditMode="relative" rAng="0" ptsTypes="AA">
                                      <p:cBhvr>
                                        <p:cTn id="146" dur="800" fill="hold"/>
                                        <p:tgtEl>
                                          <p:spTgt spid="272"/>
                                        </p:tgtEl>
                                        <p:attrNameLst>
                                          <p:attrName>ppt_x</p:attrName>
                                          <p:attrName>ppt_y</p:attrName>
                                        </p:attrNameLst>
                                      </p:cBhvr>
                                      <p:rCtr x="-3013" y="0"/>
                                    </p:animMotion>
                                  </p:childTnLst>
                                </p:cTn>
                              </p:par>
                              <p:par>
                                <p:cTn id="147" presetID="1" presetClass="entr" presetSubtype="0" fill="hold" grpId="0" nodeType="withEffect">
                                  <p:stCondLst>
                                    <p:cond delay="3800"/>
                                  </p:stCondLst>
                                  <p:childTnLst>
                                    <p:set>
                                      <p:cBhvr>
                                        <p:cTn id="148" dur="1" fill="hold">
                                          <p:stCondLst>
                                            <p:cond delay="799"/>
                                          </p:stCondLst>
                                        </p:cTn>
                                        <p:tgtEl>
                                          <p:spTgt spid="231"/>
                                        </p:tgtEl>
                                        <p:attrNameLst>
                                          <p:attrName>style.visibility</p:attrName>
                                        </p:attrNameLst>
                                      </p:cBhvr>
                                      <p:to>
                                        <p:strVal val="visible"/>
                                      </p:to>
                                    </p:set>
                                  </p:childTnLst>
                                </p:cTn>
                              </p:par>
                              <p:par>
                                <p:cTn id="149" presetID="6" presetClass="emph" presetSubtype="0" accel="100000" autoRev="1" fill="hold" grpId="1" nodeType="withEffect">
                                  <p:stCondLst>
                                    <p:cond delay="3800"/>
                                  </p:stCondLst>
                                  <p:childTnLst>
                                    <p:animScale>
                                      <p:cBhvr>
                                        <p:cTn id="150" dur="800" fill="hold"/>
                                        <p:tgtEl>
                                          <p:spTgt spid="231"/>
                                        </p:tgtEl>
                                      </p:cBhvr>
                                      <p:by x="0" y="0"/>
                                    </p:animScale>
                                  </p:childTnLst>
                                </p:cTn>
                              </p:par>
                              <p:par>
                                <p:cTn id="151" presetID="10" presetClass="entr" presetSubtype="0" fill="hold" nodeType="withEffect">
                                  <p:stCondLst>
                                    <p:cond delay="4600"/>
                                  </p:stCondLst>
                                  <p:childTnLst>
                                    <p:set>
                                      <p:cBhvr>
                                        <p:cTn id="152" dur="1" fill="hold">
                                          <p:stCondLst>
                                            <p:cond delay="0"/>
                                          </p:stCondLst>
                                        </p:cTn>
                                        <p:tgtEl>
                                          <p:spTgt spid="230"/>
                                        </p:tgtEl>
                                        <p:attrNameLst>
                                          <p:attrName>style.visibility</p:attrName>
                                        </p:attrNameLst>
                                      </p:cBhvr>
                                      <p:to>
                                        <p:strVal val="visible"/>
                                      </p:to>
                                    </p:set>
                                    <p:animEffect transition="in" filter="fade">
                                      <p:cBhvr>
                                        <p:cTn id="153" dur="800"/>
                                        <p:tgtEl>
                                          <p:spTgt spid="230"/>
                                        </p:tgtEl>
                                      </p:cBhvr>
                                    </p:animEffect>
                                  </p:childTnLst>
                                </p:cTn>
                              </p:par>
                              <p:par>
                                <p:cTn id="154" presetID="1" presetClass="entr" presetSubtype="0" fill="hold" grpId="0" nodeType="withEffect">
                                  <p:stCondLst>
                                    <p:cond delay="4200"/>
                                  </p:stCondLst>
                                  <p:childTnLst>
                                    <p:set>
                                      <p:cBhvr>
                                        <p:cTn id="155" dur="1" fill="hold">
                                          <p:stCondLst>
                                            <p:cond delay="799"/>
                                          </p:stCondLst>
                                        </p:cTn>
                                        <p:tgtEl>
                                          <p:spTgt spid="228"/>
                                        </p:tgtEl>
                                        <p:attrNameLst>
                                          <p:attrName>style.visibility</p:attrName>
                                        </p:attrNameLst>
                                      </p:cBhvr>
                                      <p:to>
                                        <p:strVal val="visible"/>
                                      </p:to>
                                    </p:set>
                                  </p:childTnLst>
                                </p:cTn>
                              </p:par>
                              <p:par>
                                <p:cTn id="156" presetID="6" presetClass="emph" presetSubtype="0" accel="100000" autoRev="1" fill="hold" grpId="1" nodeType="withEffect">
                                  <p:stCondLst>
                                    <p:cond delay="4200"/>
                                  </p:stCondLst>
                                  <p:childTnLst>
                                    <p:animScale>
                                      <p:cBhvr>
                                        <p:cTn id="157" dur="800" fill="hold"/>
                                        <p:tgtEl>
                                          <p:spTgt spid="228"/>
                                        </p:tgtEl>
                                      </p:cBhvr>
                                      <p:by x="0" y="0"/>
                                    </p:animScale>
                                  </p:childTnLst>
                                </p:cTn>
                              </p:par>
                              <p:par>
                                <p:cTn id="158" presetID="10" presetClass="entr" presetSubtype="0" fill="hold" nodeType="withEffect">
                                  <p:stCondLst>
                                    <p:cond delay="5000"/>
                                  </p:stCondLst>
                                  <p:childTnLst>
                                    <p:set>
                                      <p:cBhvr>
                                        <p:cTn id="159" dur="1" fill="hold">
                                          <p:stCondLst>
                                            <p:cond delay="0"/>
                                          </p:stCondLst>
                                        </p:cTn>
                                        <p:tgtEl>
                                          <p:spTgt spid="227"/>
                                        </p:tgtEl>
                                        <p:attrNameLst>
                                          <p:attrName>style.visibility</p:attrName>
                                        </p:attrNameLst>
                                      </p:cBhvr>
                                      <p:to>
                                        <p:strVal val="visible"/>
                                      </p:to>
                                    </p:set>
                                    <p:animEffect transition="in" filter="fade">
                                      <p:cBhvr>
                                        <p:cTn id="160" dur="800"/>
                                        <p:tgtEl>
                                          <p:spTgt spid="227"/>
                                        </p:tgtEl>
                                      </p:cBhvr>
                                    </p:animEffect>
                                  </p:childTnLst>
                                </p:cTn>
                              </p:par>
                              <p:par>
                                <p:cTn id="161" presetID="1" presetClass="entr" presetSubtype="0" fill="hold" nodeType="withEffect">
                                  <p:stCondLst>
                                    <p:cond delay="2800"/>
                                  </p:stCondLst>
                                  <p:childTnLst>
                                    <p:set>
                                      <p:cBhvr>
                                        <p:cTn id="162" dur="1" fill="hold">
                                          <p:stCondLst>
                                            <p:cond delay="799"/>
                                          </p:stCondLst>
                                        </p:cTn>
                                        <p:tgtEl>
                                          <p:spTgt spid="71"/>
                                        </p:tgtEl>
                                        <p:attrNameLst>
                                          <p:attrName>style.visibility</p:attrName>
                                        </p:attrNameLst>
                                      </p:cBhvr>
                                      <p:to>
                                        <p:strVal val="visible"/>
                                      </p:to>
                                    </p:set>
                                  </p:childTnLst>
                                </p:cTn>
                              </p:par>
                              <p:par>
                                <p:cTn id="163" presetID="6" presetClass="emph" presetSubtype="0" accel="100000" autoRev="1" fill="hold" nodeType="withEffect">
                                  <p:stCondLst>
                                    <p:cond delay="2800"/>
                                  </p:stCondLst>
                                  <p:childTnLst>
                                    <p:animScale>
                                      <p:cBhvr>
                                        <p:cTn id="164" dur="800" fill="hold"/>
                                        <p:tgtEl>
                                          <p:spTgt spid="71"/>
                                        </p:tgtEl>
                                      </p:cBhvr>
                                      <p:by x="0" y="0"/>
                                    </p:animScale>
                                  </p:childTnLst>
                                </p:cTn>
                              </p:par>
                              <p:par>
                                <p:cTn id="165" presetID="10" presetClass="entr" presetSubtype="0" fill="hold" nodeType="withEffect">
                                  <p:stCondLst>
                                    <p:cond delay="3600"/>
                                  </p:stCondLst>
                                  <p:childTnLst>
                                    <p:set>
                                      <p:cBhvr>
                                        <p:cTn id="166" dur="1" fill="hold">
                                          <p:stCondLst>
                                            <p:cond delay="0"/>
                                          </p:stCondLst>
                                        </p:cTn>
                                        <p:tgtEl>
                                          <p:spTgt spid="41"/>
                                        </p:tgtEl>
                                        <p:attrNameLst>
                                          <p:attrName>style.visibility</p:attrName>
                                        </p:attrNameLst>
                                      </p:cBhvr>
                                      <p:to>
                                        <p:strVal val="visible"/>
                                      </p:to>
                                    </p:set>
                                    <p:animEffect transition="in" filter="fade">
                                      <p:cBhvr>
                                        <p:cTn id="167" dur="800"/>
                                        <p:tgtEl>
                                          <p:spTgt spid="41"/>
                                        </p:tgtEl>
                                      </p:cBhvr>
                                    </p:animEffect>
                                  </p:childTnLst>
                                </p:cTn>
                              </p:par>
                              <p:par>
                                <p:cTn id="168" presetID="1" presetClass="entr" presetSubtype="0" fill="hold" nodeType="withEffect">
                                  <p:stCondLst>
                                    <p:cond delay="3200"/>
                                  </p:stCondLst>
                                  <p:childTnLst>
                                    <p:set>
                                      <p:cBhvr>
                                        <p:cTn id="169" dur="1" fill="hold">
                                          <p:stCondLst>
                                            <p:cond delay="799"/>
                                          </p:stCondLst>
                                        </p:cTn>
                                        <p:tgtEl>
                                          <p:spTgt spid="70"/>
                                        </p:tgtEl>
                                        <p:attrNameLst>
                                          <p:attrName>style.visibility</p:attrName>
                                        </p:attrNameLst>
                                      </p:cBhvr>
                                      <p:to>
                                        <p:strVal val="visible"/>
                                      </p:to>
                                    </p:set>
                                  </p:childTnLst>
                                </p:cTn>
                              </p:par>
                              <p:par>
                                <p:cTn id="170" presetID="6" presetClass="emph" presetSubtype="0" accel="100000" autoRev="1" fill="hold" nodeType="withEffect">
                                  <p:stCondLst>
                                    <p:cond delay="3200"/>
                                  </p:stCondLst>
                                  <p:childTnLst>
                                    <p:animScale>
                                      <p:cBhvr>
                                        <p:cTn id="171" dur="800" fill="hold"/>
                                        <p:tgtEl>
                                          <p:spTgt spid="70"/>
                                        </p:tgtEl>
                                      </p:cBhvr>
                                      <p:by x="0" y="0"/>
                                    </p:animScale>
                                  </p:childTnLst>
                                </p:cTn>
                              </p:par>
                              <p:par>
                                <p:cTn id="172" presetID="10" presetClass="entr" presetSubtype="0" fill="hold" grpId="0" nodeType="withEffect">
                                  <p:stCondLst>
                                    <p:cond delay="4200"/>
                                  </p:stCondLst>
                                  <p:childTnLst>
                                    <p:set>
                                      <p:cBhvr>
                                        <p:cTn id="173" dur="1" fill="hold">
                                          <p:stCondLst>
                                            <p:cond delay="0"/>
                                          </p:stCondLst>
                                        </p:cTn>
                                        <p:tgtEl>
                                          <p:spTgt spid="275"/>
                                        </p:tgtEl>
                                        <p:attrNameLst>
                                          <p:attrName>style.visibility</p:attrName>
                                        </p:attrNameLst>
                                      </p:cBhvr>
                                      <p:to>
                                        <p:strVal val="visible"/>
                                      </p:to>
                                    </p:set>
                                    <p:animEffect transition="in" filter="fade">
                                      <p:cBhvr>
                                        <p:cTn id="174" dur="600"/>
                                        <p:tgtEl>
                                          <p:spTgt spid="275"/>
                                        </p:tgtEl>
                                      </p:cBhvr>
                                    </p:animEffect>
                                  </p:childTnLst>
                                </p:cTn>
                              </p:par>
                              <p:par>
                                <p:cTn id="175" presetID="35" presetClass="path" presetSubtype="0" decel="100000" fill="hold" grpId="1" nodeType="withEffect">
                                  <p:stCondLst>
                                    <p:cond delay="4000"/>
                                  </p:stCondLst>
                                  <p:childTnLst>
                                    <p:animMotion origin="layout" path="M -0.05552 0.00022 L -4.55706E-6 0.00022 " pathEditMode="relative" rAng="0" ptsTypes="AA">
                                      <p:cBhvr>
                                        <p:cTn id="176" dur="800" fill="hold"/>
                                        <p:tgtEl>
                                          <p:spTgt spid="275"/>
                                        </p:tgtEl>
                                        <p:attrNameLst>
                                          <p:attrName>ppt_x</p:attrName>
                                          <p:attrName>ppt_y</p:attrName>
                                        </p:attrNameLst>
                                      </p:cBhvr>
                                      <p:rCtr x="2770" y="0"/>
                                    </p:animMotion>
                                  </p:childTnLst>
                                </p:cTn>
                              </p:par>
                              <p:par>
                                <p:cTn id="177" presetID="10" presetClass="entr" presetSubtype="0" fill="hold" nodeType="withEffect">
                                  <p:stCondLst>
                                    <p:cond delay="4000"/>
                                  </p:stCondLst>
                                  <p:childTnLst>
                                    <p:set>
                                      <p:cBhvr>
                                        <p:cTn id="178" dur="1" fill="hold">
                                          <p:stCondLst>
                                            <p:cond delay="0"/>
                                          </p:stCondLst>
                                        </p:cTn>
                                        <p:tgtEl>
                                          <p:spTgt spid="99"/>
                                        </p:tgtEl>
                                        <p:attrNameLst>
                                          <p:attrName>style.visibility</p:attrName>
                                        </p:attrNameLst>
                                      </p:cBhvr>
                                      <p:to>
                                        <p:strVal val="visible"/>
                                      </p:to>
                                    </p:set>
                                    <p:animEffect transition="in" filter="fade">
                                      <p:cBhvr>
                                        <p:cTn id="179" dur="800"/>
                                        <p:tgtEl>
                                          <p:spTgt spid="99"/>
                                        </p:tgtEl>
                                      </p:cBhvr>
                                    </p:animEffect>
                                  </p:childTnLst>
                                </p:cTn>
                              </p:par>
                              <p:par>
                                <p:cTn id="180" presetID="10" presetClass="entr" presetSubtype="0" fill="hold" nodeType="withEffect">
                                  <p:stCondLst>
                                    <p:cond delay="4000"/>
                                  </p:stCondLst>
                                  <p:childTnLst>
                                    <p:set>
                                      <p:cBhvr>
                                        <p:cTn id="181" dur="1" fill="hold">
                                          <p:stCondLst>
                                            <p:cond delay="0"/>
                                          </p:stCondLst>
                                        </p:cTn>
                                        <p:tgtEl>
                                          <p:spTgt spid="117"/>
                                        </p:tgtEl>
                                        <p:attrNameLst>
                                          <p:attrName>style.visibility</p:attrName>
                                        </p:attrNameLst>
                                      </p:cBhvr>
                                      <p:to>
                                        <p:strVal val="visible"/>
                                      </p:to>
                                    </p:set>
                                    <p:animEffect transition="in" filter="fade">
                                      <p:cBhvr>
                                        <p:cTn id="182" dur="800"/>
                                        <p:tgtEl>
                                          <p:spTgt spid="117"/>
                                        </p:tgtEl>
                                      </p:cBhvr>
                                    </p:animEffect>
                                  </p:childTnLst>
                                </p:cTn>
                              </p:par>
                              <p:par>
                                <p:cTn id="183" presetID="1" presetClass="entr" presetSubtype="0" fill="hold" nodeType="withEffect">
                                  <p:stCondLst>
                                    <p:cond delay="3800"/>
                                  </p:stCondLst>
                                  <p:childTnLst>
                                    <p:set>
                                      <p:cBhvr>
                                        <p:cTn id="184" dur="1" fill="hold">
                                          <p:stCondLst>
                                            <p:cond delay="799"/>
                                          </p:stCondLst>
                                        </p:cTn>
                                        <p:tgtEl>
                                          <p:spTgt spid="73"/>
                                        </p:tgtEl>
                                        <p:attrNameLst>
                                          <p:attrName>style.visibility</p:attrName>
                                        </p:attrNameLst>
                                      </p:cBhvr>
                                      <p:to>
                                        <p:strVal val="visible"/>
                                      </p:to>
                                    </p:set>
                                  </p:childTnLst>
                                </p:cTn>
                              </p:par>
                              <p:par>
                                <p:cTn id="185" presetID="6" presetClass="emph" presetSubtype="0" accel="100000" autoRev="1" fill="hold" nodeType="withEffect">
                                  <p:stCondLst>
                                    <p:cond delay="3800"/>
                                  </p:stCondLst>
                                  <p:childTnLst>
                                    <p:animScale>
                                      <p:cBhvr>
                                        <p:cTn id="186" dur="800" fill="hold"/>
                                        <p:tgtEl>
                                          <p:spTgt spid="73"/>
                                        </p:tgtEl>
                                      </p:cBhvr>
                                      <p:by x="0" y="0"/>
                                    </p:animScale>
                                  </p:childTnLst>
                                </p:cTn>
                              </p:par>
                              <p:par>
                                <p:cTn id="187" presetID="10" presetClass="entr" presetSubtype="0" fill="hold" nodeType="withEffect">
                                  <p:stCondLst>
                                    <p:cond delay="4600"/>
                                  </p:stCondLst>
                                  <p:childTnLst>
                                    <p:set>
                                      <p:cBhvr>
                                        <p:cTn id="188" dur="1" fill="hold">
                                          <p:stCondLst>
                                            <p:cond delay="0"/>
                                          </p:stCondLst>
                                        </p:cTn>
                                        <p:tgtEl>
                                          <p:spTgt spid="121"/>
                                        </p:tgtEl>
                                        <p:attrNameLst>
                                          <p:attrName>style.visibility</p:attrName>
                                        </p:attrNameLst>
                                      </p:cBhvr>
                                      <p:to>
                                        <p:strVal val="visible"/>
                                      </p:to>
                                    </p:set>
                                    <p:animEffect transition="in" filter="fade">
                                      <p:cBhvr>
                                        <p:cTn id="189" dur="800"/>
                                        <p:tgtEl>
                                          <p:spTgt spid="121"/>
                                        </p:tgtEl>
                                      </p:cBhvr>
                                    </p:animEffect>
                                  </p:childTnLst>
                                </p:cTn>
                              </p:par>
                              <p:par>
                                <p:cTn id="190" presetID="10" presetClass="entr" presetSubtype="0" fill="hold" nodeType="withEffect">
                                  <p:stCondLst>
                                    <p:cond delay="4600"/>
                                  </p:stCondLst>
                                  <p:childTnLst>
                                    <p:set>
                                      <p:cBhvr>
                                        <p:cTn id="191" dur="1" fill="hold">
                                          <p:stCondLst>
                                            <p:cond delay="0"/>
                                          </p:stCondLst>
                                        </p:cTn>
                                        <p:tgtEl>
                                          <p:spTgt spid="93"/>
                                        </p:tgtEl>
                                        <p:attrNameLst>
                                          <p:attrName>style.visibility</p:attrName>
                                        </p:attrNameLst>
                                      </p:cBhvr>
                                      <p:to>
                                        <p:strVal val="visible"/>
                                      </p:to>
                                    </p:set>
                                    <p:animEffect transition="in" filter="fade">
                                      <p:cBhvr>
                                        <p:cTn id="192" dur="800"/>
                                        <p:tgtEl>
                                          <p:spTgt spid="93"/>
                                        </p:tgtEl>
                                      </p:cBhvr>
                                    </p:animEffect>
                                  </p:childTnLst>
                                </p:cTn>
                              </p:par>
                              <p:par>
                                <p:cTn id="193" presetID="1" presetClass="entr" presetSubtype="0" fill="hold" nodeType="withEffect">
                                  <p:stCondLst>
                                    <p:cond delay="4200"/>
                                  </p:stCondLst>
                                  <p:childTnLst>
                                    <p:set>
                                      <p:cBhvr>
                                        <p:cTn id="194" dur="1" fill="hold">
                                          <p:stCondLst>
                                            <p:cond delay="799"/>
                                          </p:stCondLst>
                                        </p:cTn>
                                        <p:tgtEl>
                                          <p:spTgt spid="75"/>
                                        </p:tgtEl>
                                        <p:attrNameLst>
                                          <p:attrName>style.visibility</p:attrName>
                                        </p:attrNameLst>
                                      </p:cBhvr>
                                      <p:to>
                                        <p:strVal val="visible"/>
                                      </p:to>
                                    </p:set>
                                  </p:childTnLst>
                                </p:cTn>
                              </p:par>
                              <p:par>
                                <p:cTn id="195" presetID="6" presetClass="emph" presetSubtype="0" accel="100000" autoRev="1" fill="hold" nodeType="withEffect">
                                  <p:stCondLst>
                                    <p:cond delay="4200"/>
                                  </p:stCondLst>
                                  <p:childTnLst>
                                    <p:animScale>
                                      <p:cBhvr>
                                        <p:cTn id="196" dur="800" fill="hold"/>
                                        <p:tgtEl>
                                          <p:spTgt spid="75"/>
                                        </p:tgtEl>
                                      </p:cBhvr>
                                      <p:by x="0" y="0"/>
                                    </p:animScale>
                                  </p:childTnLst>
                                </p:cTn>
                              </p:par>
                              <p:par>
                                <p:cTn id="197" presetID="10" presetClass="entr" presetSubtype="0" fill="hold" nodeType="withEffect">
                                  <p:stCondLst>
                                    <p:cond delay="5000"/>
                                  </p:stCondLst>
                                  <p:childTnLst>
                                    <p:set>
                                      <p:cBhvr>
                                        <p:cTn id="198" dur="1" fill="hold">
                                          <p:stCondLst>
                                            <p:cond delay="0"/>
                                          </p:stCondLst>
                                        </p:cTn>
                                        <p:tgtEl>
                                          <p:spTgt spid="167"/>
                                        </p:tgtEl>
                                        <p:attrNameLst>
                                          <p:attrName>style.visibility</p:attrName>
                                        </p:attrNameLst>
                                      </p:cBhvr>
                                      <p:to>
                                        <p:strVal val="visible"/>
                                      </p:to>
                                    </p:set>
                                    <p:animEffect transition="in" filter="fade">
                                      <p:cBhvr>
                                        <p:cTn id="199" dur="800"/>
                                        <p:tgtEl>
                                          <p:spTgt spid="167"/>
                                        </p:tgtEl>
                                      </p:cBhvr>
                                    </p:animEffect>
                                  </p:childTnLst>
                                </p:cTn>
                              </p:par>
                              <p:par>
                                <p:cTn id="200" presetID="10" presetClass="entr" presetSubtype="0" fill="hold" grpId="0" nodeType="withEffect">
                                  <p:stCondLst>
                                    <p:cond delay="4800"/>
                                  </p:stCondLst>
                                  <p:childTnLst>
                                    <p:set>
                                      <p:cBhvr>
                                        <p:cTn id="201" dur="1" fill="hold">
                                          <p:stCondLst>
                                            <p:cond delay="0"/>
                                          </p:stCondLst>
                                        </p:cTn>
                                        <p:tgtEl>
                                          <p:spTgt spid="274"/>
                                        </p:tgtEl>
                                        <p:attrNameLst>
                                          <p:attrName>style.visibility</p:attrName>
                                        </p:attrNameLst>
                                      </p:cBhvr>
                                      <p:to>
                                        <p:strVal val="visible"/>
                                      </p:to>
                                    </p:set>
                                    <p:animEffect transition="in" filter="fade">
                                      <p:cBhvr>
                                        <p:cTn id="202" dur="600"/>
                                        <p:tgtEl>
                                          <p:spTgt spid="274"/>
                                        </p:tgtEl>
                                      </p:cBhvr>
                                    </p:animEffect>
                                  </p:childTnLst>
                                </p:cTn>
                              </p:par>
                              <p:par>
                                <p:cTn id="203" presetID="35" presetClass="path" presetSubtype="0" decel="100000" fill="hold" grpId="1" nodeType="withEffect">
                                  <p:stCondLst>
                                    <p:cond delay="4600"/>
                                  </p:stCondLst>
                                  <p:childTnLst>
                                    <p:animMotion origin="layout" path="M -0.05553 0.00023 L -1.70794E-6 0.00023 " pathEditMode="relative" rAng="0" ptsTypes="AA">
                                      <p:cBhvr>
                                        <p:cTn id="204" dur="800" fill="hold"/>
                                        <p:tgtEl>
                                          <p:spTgt spid="274"/>
                                        </p:tgtEl>
                                        <p:attrNameLst>
                                          <p:attrName>ppt_x</p:attrName>
                                          <p:attrName>ppt_y</p:attrName>
                                        </p:attrNameLst>
                                      </p:cBhvr>
                                      <p:rCtr x="2770" y="0"/>
                                    </p:animMotion>
                                  </p:childTnLst>
                                </p:cTn>
                              </p:par>
                              <p:par>
                                <p:cTn id="205" presetID="10" presetClass="entr" presetSubtype="0" fill="hold" grpId="0" nodeType="withEffect">
                                  <p:stCondLst>
                                    <p:cond delay="5200"/>
                                  </p:stCondLst>
                                  <p:childTnLst>
                                    <p:set>
                                      <p:cBhvr>
                                        <p:cTn id="206" dur="1" fill="hold">
                                          <p:stCondLst>
                                            <p:cond delay="0"/>
                                          </p:stCondLst>
                                        </p:cTn>
                                        <p:tgtEl>
                                          <p:spTgt spid="268"/>
                                        </p:tgtEl>
                                        <p:attrNameLst>
                                          <p:attrName>style.visibility</p:attrName>
                                        </p:attrNameLst>
                                      </p:cBhvr>
                                      <p:to>
                                        <p:strVal val="visible"/>
                                      </p:to>
                                    </p:set>
                                    <p:animEffect transition="in" filter="fade">
                                      <p:cBhvr>
                                        <p:cTn id="207" dur="600"/>
                                        <p:tgtEl>
                                          <p:spTgt spid="268"/>
                                        </p:tgtEl>
                                      </p:cBhvr>
                                    </p:animEffect>
                                  </p:childTnLst>
                                </p:cTn>
                              </p:par>
                              <p:par>
                                <p:cTn id="208" presetID="35" presetClass="path" presetSubtype="0" decel="100000" fill="hold" grpId="1" nodeType="withEffect">
                                  <p:stCondLst>
                                    <p:cond delay="5000"/>
                                  </p:stCondLst>
                                  <p:childTnLst>
                                    <p:animMotion origin="layout" path="M -0.05548 0.00024 L -2.22454E-6 0.00024 " pathEditMode="relative" rAng="0" ptsTypes="AA">
                                      <p:cBhvr>
                                        <p:cTn id="209" dur="800" fill="hold"/>
                                        <p:tgtEl>
                                          <p:spTgt spid="268"/>
                                        </p:tgtEl>
                                        <p:attrNameLst>
                                          <p:attrName>ppt_x</p:attrName>
                                          <p:attrName>ppt_y</p:attrName>
                                        </p:attrNameLst>
                                      </p:cBhvr>
                                      <p:rCtr x="2774" y="0"/>
                                    </p:animMotion>
                                  </p:childTnLst>
                                </p:cTn>
                              </p:par>
                              <p:par>
                                <p:cTn id="210" presetID="10" presetClass="entr" presetSubtype="0" fill="hold" grpId="0" nodeType="withEffect">
                                  <p:stCondLst>
                                    <p:cond delay="5600"/>
                                  </p:stCondLst>
                                  <p:childTnLst>
                                    <p:set>
                                      <p:cBhvr>
                                        <p:cTn id="211" dur="1" fill="hold">
                                          <p:stCondLst>
                                            <p:cond delay="0"/>
                                          </p:stCondLst>
                                        </p:cTn>
                                        <p:tgtEl>
                                          <p:spTgt spid="273"/>
                                        </p:tgtEl>
                                        <p:attrNameLst>
                                          <p:attrName>style.visibility</p:attrName>
                                        </p:attrNameLst>
                                      </p:cBhvr>
                                      <p:to>
                                        <p:strVal val="visible"/>
                                      </p:to>
                                    </p:set>
                                    <p:animEffect transition="in" filter="fade">
                                      <p:cBhvr>
                                        <p:cTn id="212" dur="600"/>
                                        <p:tgtEl>
                                          <p:spTgt spid="273"/>
                                        </p:tgtEl>
                                      </p:cBhvr>
                                    </p:animEffect>
                                  </p:childTnLst>
                                </p:cTn>
                              </p:par>
                              <p:par>
                                <p:cTn id="213" presetID="35" presetClass="path" presetSubtype="0" decel="100000" fill="hold" grpId="1" nodeType="withEffect">
                                  <p:stCondLst>
                                    <p:cond delay="5400"/>
                                  </p:stCondLst>
                                  <p:childTnLst>
                                    <p:animMotion origin="layout" path="M -0.05548 0.00024 L -2.22454E-6 0.00024 " pathEditMode="relative" rAng="0" ptsTypes="AA">
                                      <p:cBhvr>
                                        <p:cTn id="214" dur="800" fill="hold"/>
                                        <p:tgtEl>
                                          <p:spTgt spid="273"/>
                                        </p:tgtEl>
                                        <p:attrNameLst>
                                          <p:attrName>ppt_x</p:attrName>
                                          <p:attrName>ppt_y</p:attrName>
                                        </p:attrNameLst>
                                      </p:cBhvr>
                                      <p:rCtr x="2774" y="0"/>
                                    </p:animMotion>
                                  </p:childTnLst>
                                </p:cTn>
                              </p:par>
                              <p:par>
                                <p:cTn id="215" presetID="10" presetClass="entr" presetSubtype="0" fill="hold" nodeType="withEffect">
                                  <p:stCondLst>
                                    <p:cond delay="5400"/>
                                  </p:stCondLst>
                                  <p:childTnLst>
                                    <p:set>
                                      <p:cBhvr>
                                        <p:cTn id="216" dur="1" fill="hold">
                                          <p:stCondLst>
                                            <p:cond delay="0"/>
                                          </p:stCondLst>
                                        </p:cTn>
                                        <p:tgtEl>
                                          <p:spTgt spid="97"/>
                                        </p:tgtEl>
                                        <p:attrNameLst>
                                          <p:attrName>style.visibility</p:attrName>
                                        </p:attrNameLst>
                                      </p:cBhvr>
                                      <p:to>
                                        <p:strVal val="visible"/>
                                      </p:to>
                                    </p:set>
                                    <p:animEffect transition="in" filter="fade">
                                      <p:cBhvr>
                                        <p:cTn id="217" dur="800"/>
                                        <p:tgtEl>
                                          <p:spTgt spid="97"/>
                                        </p:tgtEl>
                                      </p:cBhvr>
                                    </p:animEffect>
                                  </p:childTnLst>
                                </p:cTn>
                              </p:par>
                              <p:par>
                                <p:cTn id="218" presetID="10" presetClass="entr" presetSubtype="0" fill="hold" nodeType="withEffect">
                                  <p:stCondLst>
                                    <p:cond delay="5400"/>
                                  </p:stCondLst>
                                  <p:childTnLst>
                                    <p:set>
                                      <p:cBhvr>
                                        <p:cTn id="219" dur="1" fill="hold">
                                          <p:stCondLst>
                                            <p:cond delay="0"/>
                                          </p:stCondLst>
                                        </p:cTn>
                                        <p:tgtEl>
                                          <p:spTgt spid="88"/>
                                        </p:tgtEl>
                                        <p:attrNameLst>
                                          <p:attrName>style.visibility</p:attrName>
                                        </p:attrNameLst>
                                      </p:cBhvr>
                                      <p:to>
                                        <p:strVal val="visible"/>
                                      </p:to>
                                    </p:set>
                                    <p:animEffect transition="in" filter="fade">
                                      <p:cBhvr>
                                        <p:cTn id="220" dur="800"/>
                                        <p:tgtEl>
                                          <p:spTgt spid="88"/>
                                        </p:tgtEl>
                                      </p:cBhvr>
                                    </p:animEffect>
                                  </p:childTnLst>
                                </p:cTn>
                              </p:par>
                              <p:par>
                                <p:cTn id="221" presetID="1" presetClass="entr" presetSubtype="0" fill="hold" nodeType="withEffect">
                                  <p:stCondLst>
                                    <p:cond delay="4600"/>
                                  </p:stCondLst>
                                  <p:childTnLst>
                                    <p:set>
                                      <p:cBhvr>
                                        <p:cTn id="222" dur="1" fill="hold">
                                          <p:stCondLst>
                                            <p:cond delay="799"/>
                                          </p:stCondLst>
                                        </p:cTn>
                                        <p:tgtEl>
                                          <p:spTgt spid="78"/>
                                        </p:tgtEl>
                                        <p:attrNameLst>
                                          <p:attrName>style.visibility</p:attrName>
                                        </p:attrNameLst>
                                      </p:cBhvr>
                                      <p:to>
                                        <p:strVal val="visible"/>
                                      </p:to>
                                    </p:set>
                                  </p:childTnLst>
                                </p:cTn>
                              </p:par>
                              <p:par>
                                <p:cTn id="223" presetID="6" presetClass="emph" presetSubtype="0" accel="100000" autoRev="1" fill="hold" nodeType="withEffect">
                                  <p:stCondLst>
                                    <p:cond delay="4600"/>
                                  </p:stCondLst>
                                  <p:childTnLst>
                                    <p:animScale>
                                      <p:cBhvr>
                                        <p:cTn id="224" dur="800" fill="hold"/>
                                        <p:tgtEl>
                                          <p:spTgt spid="78"/>
                                        </p:tgtEl>
                                      </p:cBhvr>
                                      <p:by x="0" y="0"/>
                                    </p:animScale>
                                  </p:childTnLst>
                                </p:cTn>
                              </p:par>
                              <p:par>
                                <p:cTn id="225" presetID="1" presetClass="entr" presetSubtype="0" fill="hold" nodeType="withEffect">
                                  <p:stCondLst>
                                    <p:cond delay="5000"/>
                                  </p:stCondLst>
                                  <p:childTnLst>
                                    <p:set>
                                      <p:cBhvr>
                                        <p:cTn id="226" dur="1" fill="hold">
                                          <p:stCondLst>
                                            <p:cond delay="799"/>
                                          </p:stCondLst>
                                        </p:cTn>
                                        <p:tgtEl>
                                          <p:spTgt spid="80"/>
                                        </p:tgtEl>
                                        <p:attrNameLst>
                                          <p:attrName>style.visibility</p:attrName>
                                        </p:attrNameLst>
                                      </p:cBhvr>
                                      <p:to>
                                        <p:strVal val="visible"/>
                                      </p:to>
                                    </p:set>
                                  </p:childTnLst>
                                </p:cTn>
                              </p:par>
                              <p:par>
                                <p:cTn id="227" presetID="6" presetClass="emph" presetSubtype="0" accel="100000" autoRev="1" fill="hold" nodeType="withEffect">
                                  <p:stCondLst>
                                    <p:cond delay="5000"/>
                                  </p:stCondLst>
                                  <p:childTnLst>
                                    <p:animScale>
                                      <p:cBhvr>
                                        <p:cTn id="228" dur="800" fill="hold"/>
                                        <p:tgtEl>
                                          <p:spTgt spid="80"/>
                                        </p:tgtEl>
                                      </p:cBhvr>
                                      <p:by x="0" y="0"/>
                                    </p:animScale>
                                  </p:childTnLst>
                                </p:cTn>
                              </p:par>
                              <p:par>
                                <p:cTn id="229" presetID="10" presetClass="entr" presetSubtype="0" fill="hold" nodeType="withEffect">
                                  <p:stCondLst>
                                    <p:cond delay="5800"/>
                                  </p:stCondLst>
                                  <p:childTnLst>
                                    <p:set>
                                      <p:cBhvr>
                                        <p:cTn id="230" dur="1" fill="hold">
                                          <p:stCondLst>
                                            <p:cond delay="0"/>
                                          </p:stCondLst>
                                        </p:cTn>
                                        <p:tgtEl>
                                          <p:spTgt spid="186"/>
                                        </p:tgtEl>
                                        <p:attrNameLst>
                                          <p:attrName>style.visibility</p:attrName>
                                        </p:attrNameLst>
                                      </p:cBhvr>
                                      <p:to>
                                        <p:strVal val="visible"/>
                                      </p:to>
                                    </p:set>
                                    <p:animEffect transition="in" filter="fade">
                                      <p:cBhvr>
                                        <p:cTn id="231" dur="800"/>
                                        <p:tgtEl>
                                          <p:spTgt spid="186"/>
                                        </p:tgtEl>
                                      </p:cBhvr>
                                    </p:animEffect>
                                  </p:childTnLst>
                                </p:cTn>
                              </p:par>
                              <p:par>
                                <p:cTn id="232" presetID="10" presetClass="entr" presetSubtype="0" fill="hold" nodeType="withEffect">
                                  <p:stCondLst>
                                    <p:cond delay="5800"/>
                                  </p:stCondLst>
                                  <p:childTnLst>
                                    <p:set>
                                      <p:cBhvr>
                                        <p:cTn id="233" dur="1" fill="hold">
                                          <p:stCondLst>
                                            <p:cond delay="0"/>
                                          </p:stCondLst>
                                        </p:cTn>
                                        <p:tgtEl>
                                          <p:spTgt spid="124"/>
                                        </p:tgtEl>
                                        <p:attrNameLst>
                                          <p:attrName>style.visibility</p:attrName>
                                        </p:attrNameLst>
                                      </p:cBhvr>
                                      <p:to>
                                        <p:strVal val="visible"/>
                                      </p:to>
                                    </p:set>
                                    <p:animEffect transition="in" filter="fade">
                                      <p:cBhvr>
                                        <p:cTn id="234" dur="800"/>
                                        <p:tgtEl>
                                          <p:spTgt spid="124"/>
                                        </p:tgtEl>
                                      </p:cBhvr>
                                    </p:animEffect>
                                  </p:childTnLst>
                                </p:cTn>
                              </p:par>
                              <p:par>
                                <p:cTn id="235" presetID="10" presetClass="entr" presetSubtype="0" fill="hold" nodeType="withEffect">
                                  <p:stCondLst>
                                    <p:cond delay="5800"/>
                                  </p:stCondLst>
                                  <p:childTnLst>
                                    <p:set>
                                      <p:cBhvr>
                                        <p:cTn id="236" dur="1" fill="hold">
                                          <p:stCondLst>
                                            <p:cond delay="0"/>
                                          </p:stCondLst>
                                        </p:cTn>
                                        <p:tgtEl>
                                          <p:spTgt spid="66"/>
                                        </p:tgtEl>
                                        <p:attrNameLst>
                                          <p:attrName>style.visibility</p:attrName>
                                        </p:attrNameLst>
                                      </p:cBhvr>
                                      <p:to>
                                        <p:strVal val="visible"/>
                                      </p:to>
                                    </p:set>
                                    <p:animEffect transition="in" filter="fade">
                                      <p:cBhvr>
                                        <p:cTn id="237" dur="800"/>
                                        <p:tgtEl>
                                          <p:spTgt spid="66"/>
                                        </p:tgtEl>
                                      </p:cBhvr>
                                    </p:animEffect>
                                  </p:childTnLst>
                                </p:cTn>
                              </p:par>
                              <p:par>
                                <p:cTn id="238" presetID="10" presetClass="entr" presetSubtype="0" fill="hold" grpId="0" nodeType="withEffect">
                                  <p:stCondLst>
                                    <p:cond delay="6000"/>
                                  </p:stCondLst>
                                  <p:childTnLst>
                                    <p:set>
                                      <p:cBhvr>
                                        <p:cTn id="239" dur="1" fill="hold">
                                          <p:stCondLst>
                                            <p:cond delay="0"/>
                                          </p:stCondLst>
                                        </p:cTn>
                                        <p:tgtEl>
                                          <p:spTgt spid="270"/>
                                        </p:tgtEl>
                                        <p:attrNameLst>
                                          <p:attrName>style.visibility</p:attrName>
                                        </p:attrNameLst>
                                      </p:cBhvr>
                                      <p:to>
                                        <p:strVal val="visible"/>
                                      </p:to>
                                    </p:set>
                                    <p:animEffect transition="in" filter="fade">
                                      <p:cBhvr>
                                        <p:cTn id="240" dur="600"/>
                                        <p:tgtEl>
                                          <p:spTgt spid="270"/>
                                        </p:tgtEl>
                                      </p:cBhvr>
                                    </p:animEffect>
                                  </p:childTnLst>
                                </p:cTn>
                              </p:par>
                              <p:par>
                                <p:cTn id="241" presetID="35" presetClass="path" presetSubtype="0" decel="100000" fill="hold" grpId="1" nodeType="withEffect">
                                  <p:stCondLst>
                                    <p:cond delay="5800"/>
                                  </p:stCondLst>
                                  <p:childTnLst>
                                    <p:animMotion origin="layout" path="M 0.0434 0.00023 L 4.48302E-6 0.00023 " pathEditMode="relative" rAng="0" ptsTypes="AA">
                                      <p:cBhvr>
                                        <p:cTn id="242" dur="800" fill="hold"/>
                                        <p:tgtEl>
                                          <p:spTgt spid="270"/>
                                        </p:tgtEl>
                                        <p:attrNameLst>
                                          <p:attrName>ppt_x</p:attrName>
                                          <p:attrName>ppt_y</p:attrName>
                                        </p:attrNameLst>
                                      </p:cBhvr>
                                      <p:rCtr x="-2170" y="0"/>
                                    </p:animMotion>
                                  </p:childTnLst>
                                </p:cTn>
                              </p:par>
                              <p:par>
                                <p:cTn id="243" presetID="1" presetClass="entr" presetSubtype="0" fill="hold" nodeType="withEffect">
                                  <p:stCondLst>
                                    <p:cond delay="5400"/>
                                  </p:stCondLst>
                                  <p:childTnLst>
                                    <p:set>
                                      <p:cBhvr>
                                        <p:cTn id="244" dur="1" fill="hold">
                                          <p:stCondLst>
                                            <p:cond delay="799"/>
                                          </p:stCondLst>
                                        </p:cTn>
                                        <p:tgtEl>
                                          <p:spTgt spid="81"/>
                                        </p:tgtEl>
                                        <p:attrNameLst>
                                          <p:attrName>style.visibility</p:attrName>
                                        </p:attrNameLst>
                                      </p:cBhvr>
                                      <p:to>
                                        <p:strVal val="visible"/>
                                      </p:to>
                                    </p:set>
                                  </p:childTnLst>
                                </p:cTn>
                              </p:par>
                              <p:par>
                                <p:cTn id="245" presetID="6" presetClass="emph" presetSubtype="0" accel="100000" autoRev="1" fill="hold" nodeType="withEffect">
                                  <p:stCondLst>
                                    <p:cond delay="5400"/>
                                  </p:stCondLst>
                                  <p:childTnLst>
                                    <p:animScale>
                                      <p:cBhvr>
                                        <p:cTn id="246" dur="800" fill="hold"/>
                                        <p:tgtEl>
                                          <p:spTgt spid="81"/>
                                        </p:tgtEl>
                                      </p:cBhvr>
                                      <p:by x="0" y="0"/>
                                    </p:animScale>
                                  </p:childTnLst>
                                </p:cTn>
                              </p:par>
                              <p:par>
                                <p:cTn id="247" presetID="10" presetClass="entr" presetSubtype="0" fill="hold" grpId="0" nodeType="withEffect">
                                  <p:stCondLst>
                                    <p:cond delay="6400"/>
                                  </p:stCondLst>
                                  <p:childTnLst>
                                    <p:set>
                                      <p:cBhvr>
                                        <p:cTn id="248" dur="1" fill="hold">
                                          <p:stCondLst>
                                            <p:cond delay="0"/>
                                          </p:stCondLst>
                                        </p:cTn>
                                        <p:tgtEl>
                                          <p:spTgt spid="271"/>
                                        </p:tgtEl>
                                        <p:attrNameLst>
                                          <p:attrName>style.visibility</p:attrName>
                                        </p:attrNameLst>
                                      </p:cBhvr>
                                      <p:to>
                                        <p:strVal val="visible"/>
                                      </p:to>
                                    </p:set>
                                    <p:animEffect transition="in" filter="fade">
                                      <p:cBhvr>
                                        <p:cTn id="249" dur="600"/>
                                        <p:tgtEl>
                                          <p:spTgt spid="271"/>
                                        </p:tgtEl>
                                      </p:cBhvr>
                                    </p:animEffect>
                                  </p:childTnLst>
                                </p:cTn>
                              </p:par>
                              <p:par>
                                <p:cTn id="250" presetID="35" presetClass="path" presetSubtype="0" decel="100000" fill="hold" grpId="1" nodeType="withEffect">
                                  <p:stCondLst>
                                    <p:cond delay="6200"/>
                                  </p:stCondLst>
                                  <p:childTnLst>
                                    <p:animMotion origin="layout" path="M -0.05548 0.00024 L -2.22454E-6 0.00024 " pathEditMode="relative" rAng="0" ptsTypes="AA">
                                      <p:cBhvr>
                                        <p:cTn id="251" dur="800" fill="hold"/>
                                        <p:tgtEl>
                                          <p:spTgt spid="271"/>
                                        </p:tgtEl>
                                        <p:attrNameLst>
                                          <p:attrName>ppt_x</p:attrName>
                                          <p:attrName>ppt_y</p:attrName>
                                        </p:attrNameLst>
                                      </p:cBhvr>
                                      <p:rCtr x="2774" y="0"/>
                                    </p:animMotion>
                                  </p:childTnLst>
                                </p:cTn>
                              </p:par>
                              <p:par>
                                <p:cTn id="252" presetID="10" presetClass="entr" presetSubtype="0" fill="hold" nodeType="withEffect">
                                  <p:stCondLst>
                                    <p:cond delay="6200"/>
                                  </p:stCondLst>
                                  <p:childTnLst>
                                    <p:set>
                                      <p:cBhvr>
                                        <p:cTn id="253" dur="1" fill="hold">
                                          <p:stCondLst>
                                            <p:cond delay="0"/>
                                          </p:stCondLst>
                                        </p:cTn>
                                        <p:tgtEl>
                                          <p:spTgt spid="69"/>
                                        </p:tgtEl>
                                        <p:attrNameLst>
                                          <p:attrName>style.visibility</p:attrName>
                                        </p:attrNameLst>
                                      </p:cBhvr>
                                      <p:to>
                                        <p:strVal val="visible"/>
                                      </p:to>
                                    </p:set>
                                    <p:animEffect transition="in" filter="fade">
                                      <p:cBhvr>
                                        <p:cTn id="254" dur="800"/>
                                        <p:tgtEl>
                                          <p:spTgt spid="69"/>
                                        </p:tgtEl>
                                      </p:cBhvr>
                                    </p:animEffect>
                                  </p:childTnLst>
                                </p:cTn>
                              </p:par>
                              <p:par>
                                <p:cTn id="255" presetID="10" presetClass="entr" presetSubtype="0" fill="hold" nodeType="withEffect">
                                  <p:stCondLst>
                                    <p:cond delay="6200"/>
                                  </p:stCondLst>
                                  <p:childTnLst>
                                    <p:set>
                                      <p:cBhvr>
                                        <p:cTn id="256" dur="1" fill="hold">
                                          <p:stCondLst>
                                            <p:cond delay="0"/>
                                          </p:stCondLst>
                                        </p:cTn>
                                        <p:tgtEl>
                                          <p:spTgt spid="74"/>
                                        </p:tgtEl>
                                        <p:attrNameLst>
                                          <p:attrName>style.visibility</p:attrName>
                                        </p:attrNameLst>
                                      </p:cBhvr>
                                      <p:to>
                                        <p:strVal val="visible"/>
                                      </p:to>
                                    </p:set>
                                    <p:animEffect transition="in" filter="fade">
                                      <p:cBhvr>
                                        <p:cTn id="257" dur="800"/>
                                        <p:tgtEl>
                                          <p:spTgt spid="74"/>
                                        </p:tgtEl>
                                      </p:cBhvr>
                                    </p:animEffect>
                                  </p:childTnLst>
                                </p:cTn>
                              </p:par>
                              <p:par>
                                <p:cTn id="258" presetID="10" presetClass="entr" presetSubtype="0" fill="hold" nodeType="withEffect">
                                  <p:stCondLst>
                                    <p:cond delay="6200"/>
                                  </p:stCondLst>
                                  <p:childTnLst>
                                    <p:set>
                                      <p:cBhvr>
                                        <p:cTn id="259" dur="1" fill="hold">
                                          <p:stCondLst>
                                            <p:cond delay="0"/>
                                          </p:stCondLst>
                                        </p:cTn>
                                        <p:tgtEl>
                                          <p:spTgt spid="194"/>
                                        </p:tgtEl>
                                        <p:attrNameLst>
                                          <p:attrName>style.visibility</p:attrName>
                                        </p:attrNameLst>
                                      </p:cBhvr>
                                      <p:to>
                                        <p:strVal val="visible"/>
                                      </p:to>
                                    </p:set>
                                    <p:animEffect transition="in" filter="fade">
                                      <p:cBhvr>
                                        <p:cTn id="260" dur="800"/>
                                        <p:tgtEl>
                                          <p:spTgt spid="194"/>
                                        </p:tgtEl>
                                      </p:cBhvr>
                                    </p:animEffect>
                                  </p:childTnLst>
                                </p:cTn>
                              </p:par>
                              <p:par>
                                <p:cTn id="261" presetID="1" presetClass="entr" presetSubtype="0" fill="hold" grpId="0" nodeType="withEffect">
                                  <p:stCondLst>
                                    <p:cond delay="4800"/>
                                  </p:stCondLst>
                                  <p:childTnLst>
                                    <p:set>
                                      <p:cBhvr>
                                        <p:cTn id="262" dur="1" fill="hold">
                                          <p:stCondLst>
                                            <p:cond delay="799"/>
                                          </p:stCondLst>
                                        </p:cTn>
                                        <p:tgtEl>
                                          <p:spTgt spid="212"/>
                                        </p:tgtEl>
                                        <p:attrNameLst>
                                          <p:attrName>style.visibility</p:attrName>
                                        </p:attrNameLst>
                                      </p:cBhvr>
                                      <p:to>
                                        <p:strVal val="visible"/>
                                      </p:to>
                                    </p:set>
                                  </p:childTnLst>
                                </p:cTn>
                              </p:par>
                              <p:par>
                                <p:cTn id="263" presetID="6" presetClass="emph" presetSubtype="0" accel="100000" autoRev="1" fill="hold" grpId="1" nodeType="withEffect">
                                  <p:stCondLst>
                                    <p:cond delay="4800"/>
                                  </p:stCondLst>
                                  <p:childTnLst>
                                    <p:animScale>
                                      <p:cBhvr>
                                        <p:cTn id="264" dur="800" fill="hold"/>
                                        <p:tgtEl>
                                          <p:spTgt spid="212"/>
                                        </p:tgtEl>
                                      </p:cBhvr>
                                      <p:by x="0" y="0"/>
                                    </p:animScale>
                                  </p:childTnLst>
                                </p:cTn>
                              </p:par>
                              <p:par>
                                <p:cTn id="265" presetID="10" presetClass="entr" presetSubtype="0" fill="hold" nodeType="withEffect">
                                  <p:stCondLst>
                                    <p:cond delay="5600"/>
                                  </p:stCondLst>
                                  <p:childTnLst>
                                    <p:set>
                                      <p:cBhvr>
                                        <p:cTn id="266" dur="1" fill="hold">
                                          <p:stCondLst>
                                            <p:cond delay="0"/>
                                          </p:stCondLst>
                                        </p:cTn>
                                        <p:tgtEl>
                                          <p:spTgt spid="213"/>
                                        </p:tgtEl>
                                        <p:attrNameLst>
                                          <p:attrName>style.visibility</p:attrName>
                                        </p:attrNameLst>
                                      </p:cBhvr>
                                      <p:to>
                                        <p:strVal val="visible"/>
                                      </p:to>
                                    </p:set>
                                    <p:animEffect transition="in" filter="fade">
                                      <p:cBhvr>
                                        <p:cTn id="267" dur="800"/>
                                        <p:tgtEl>
                                          <p:spTgt spid="213"/>
                                        </p:tgtEl>
                                      </p:cBhvr>
                                    </p:animEffect>
                                  </p:childTnLst>
                                </p:cTn>
                              </p:par>
                              <p:par>
                                <p:cTn id="268" presetID="1" presetClass="entr" presetSubtype="0" fill="hold" grpId="0" nodeType="withEffect">
                                  <p:stCondLst>
                                    <p:cond delay="5600"/>
                                  </p:stCondLst>
                                  <p:childTnLst>
                                    <p:set>
                                      <p:cBhvr>
                                        <p:cTn id="269" dur="1" fill="hold">
                                          <p:stCondLst>
                                            <p:cond delay="799"/>
                                          </p:stCondLst>
                                        </p:cTn>
                                        <p:tgtEl>
                                          <p:spTgt spid="147"/>
                                        </p:tgtEl>
                                        <p:attrNameLst>
                                          <p:attrName>style.visibility</p:attrName>
                                        </p:attrNameLst>
                                      </p:cBhvr>
                                      <p:to>
                                        <p:strVal val="visible"/>
                                      </p:to>
                                    </p:set>
                                  </p:childTnLst>
                                </p:cTn>
                              </p:par>
                              <p:par>
                                <p:cTn id="270" presetID="6" presetClass="emph" presetSubtype="0" accel="100000" autoRev="1" fill="hold" grpId="1" nodeType="withEffect">
                                  <p:stCondLst>
                                    <p:cond delay="5600"/>
                                  </p:stCondLst>
                                  <p:childTnLst>
                                    <p:animScale>
                                      <p:cBhvr>
                                        <p:cTn id="271" dur="800" fill="hold"/>
                                        <p:tgtEl>
                                          <p:spTgt spid="147"/>
                                        </p:tgtEl>
                                      </p:cBhvr>
                                      <p:by x="0" y="0"/>
                                    </p:animScale>
                                  </p:childTnLst>
                                </p:cTn>
                              </p:par>
                              <p:par>
                                <p:cTn id="272" presetID="10" presetClass="entr" presetSubtype="0" fill="hold" nodeType="withEffect">
                                  <p:stCondLst>
                                    <p:cond delay="6300"/>
                                  </p:stCondLst>
                                  <p:childTnLst>
                                    <p:set>
                                      <p:cBhvr>
                                        <p:cTn id="273" dur="1" fill="hold">
                                          <p:stCondLst>
                                            <p:cond delay="0"/>
                                          </p:stCondLst>
                                        </p:cTn>
                                        <p:tgtEl>
                                          <p:spTgt spid="148"/>
                                        </p:tgtEl>
                                        <p:attrNameLst>
                                          <p:attrName>style.visibility</p:attrName>
                                        </p:attrNameLst>
                                      </p:cBhvr>
                                      <p:to>
                                        <p:strVal val="visible"/>
                                      </p:to>
                                    </p:set>
                                    <p:animEffect transition="in" filter="fade">
                                      <p:cBhvr>
                                        <p:cTn id="274" dur="800"/>
                                        <p:tgtEl>
                                          <p:spTgt spid="148"/>
                                        </p:tgtEl>
                                      </p:cBhvr>
                                    </p:animEffect>
                                  </p:childTnLst>
                                </p:cTn>
                              </p:par>
                              <p:par>
                                <p:cTn id="275" presetID="53" presetClass="exit" presetSubtype="32" fill="hold" nodeType="withEffect">
                                  <p:stCondLst>
                                    <p:cond delay="0"/>
                                  </p:stCondLst>
                                  <p:childTnLst>
                                    <p:anim calcmode="lin" valueType="num">
                                      <p:cBhvr>
                                        <p:cTn id="276" dur="500"/>
                                        <p:tgtEl>
                                          <p:spTgt spid="82"/>
                                        </p:tgtEl>
                                        <p:attrNameLst>
                                          <p:attrName>ppt_w</p:attrName>
                                        </p:attrNameLst>
                                      </p:cBhvr>
                                      <p:tavLst>
                                        <p:tav tm="0">
                                          <p:val>
                                            <p:strVal val="ppt_w"/>
                                          </p:val>
                                        </p:tav>
                                        <p:tav tm="100000">
                                          <p:val>
                                            <p:fltVal val="0"/>
                                          </p:val>
                                        </p:tav>
                                      </p:tavLst>
                                    </p:anim>
                                    <p:anim calcmode="lin" valueType="num">
                                      <p:cBhvr>
                                        <p:cTn id="277" dur="500"/>
                                        <p:tgtEl>
                                          <p:spTgt spid="82"/>
                                        </p:tgtEl>
                                        <p:attrNameLst>
                                          <p:attrName>ppt_h</p:attrName>
                                        </p:attrNameLst>
                                      </p:cBhvr>
                                      <p:tavLst>
                                        <p:tav tm="0">
                                          <p:val>
                                            <p:strVal val="ppt_h"/>
                                          </p:val>
                                        </p:tav>
                                        <p:tav tm="100000">
                                          <p:val>
                                            <p:fltVal val="0"/>
                                          </p:val>
                                        </p:tav>
                                      </p:tavLst>
                                    </p:anim>
                                    <p:animEffect transition="out" filter="fade">
                                      <p:cBhvr>
                                        <p:cTn id="278" dur="500"/>
                                        <p:tgtEl>
                                          <p:spTgt spid="82"/>
                                        </p:tgtEl>
                                      </p:cBhvr>
                                    </p:animEffect>
                                    <p:set>
                                      <p:cBhvr>
                                        <p:cTn id="279" dur="1" fill="hold">
                                          <p:stCondLst>
                                            <p:cond delay="499"/>
                                          </p:stCondLst>
                                        </p:cTn>
                                        <p:tgtEl>
                                          <p:spTgt spid="82"/>
                                        </p:tgtEl>
                                        <p:attrNameLst>
                                          <p:attrName>style.visibility</p:attrName>
                                        </p:attrNameLst>
                                      </p:cBhvr>
                                      <p:to>
                                        <p:strVal val="hidden"/>
                                      </p:to>
                                    </p:set>
                                  </p:childTnLst>
                                </p:cTn>
                              </p:par>
                              <p:par>
                                <p:cTn id="280" presetID="10" presetClass="exit" presetSubtype="0" fill="hold" grpId="0" nodeType="withEffect">
                                  <p:stCondLst>
                                    <p:cond delay="0"/>
                                  </p:stCondLst>
                                  <p:childTnLst>
                                    <p:animEffect transition="out" filter="fade">
                                      <p:cBhvr>
                                        <p:cTn id="281" dur="500"/>
                                        <p:tgtEl>
                                          <p:spTgt spid="294"/>
                                        </p:tgtEl>
                                      </p:cBhvr>
                                    </p:animEffect>
                                    <p:set>
                                      <p:cBhvr>
                                        <p:cTn id="282" dur="1" fill="hold">
                                          <p:stCondLst>
                                            <p:cond delay="499"/>
                                          </p:stCondLst>
                                        </p:cTn>
                                        <p:tgtEl>
                                          <p:spTgt spid="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2" grpId="1" animBg="1"/>
      <p:bldP spid="147" grpId="0" animBg="1"/>
      <p:bldP spid="147" grpId="1" animBg="1"/>
      <p:bldP spid="172" grpId="0" animBg="1"/>
      <p:bldP spid="172" grpId="1" animBg="1"/>
      <p:bldP spid="174" grpId="0" animBg="1"/>
      <p:bldP spid="174" grpId="1" animBg="1"/>
      <p:bldP spid="212" grpId="0" animBg="1"/>
      <p:bldP spid="212" grpId="1" animBg="1"/>
      <p:bldP spid="220" grpId="0" animBg="1"/>
      <p:bldP spid="220" grpId="1" animBg="1"/>
      <p:bldP spid="228" grpId="0" animBg="1"/>
      <p:bldP spid="228" grpId="1" animBg="1"/>
      <p:bldP spid="231" grpId="0" animBg="1"/>
      <p:bldP spid="231" grpId="1" animBg="1"/>
      <p:bldP spid="234" grpId="0" animBg="1"/>
      <p:bldP spid="234" grpId="1" animBg="1"/>
      <p:bldP spid="262" grpId="0"/>
      <p:bldP spid="262" grpId="1"/>
      <p:bldP spid="263" grpId="0"/>
      <p:bldP spid="263" grpId="1"/>
      <p:bldP spid="264" grpId="0"/>
      <p:bldP spid="264" grpId="1"/>
      <p:bldP spid="265" grpId="0"/>
      <p:bldP spid="265" grpId="1"/>
      <p:bldP spid="266" grpId="0"/>
      <p:bldP spid="266" grpId="1"/>
      <p:bldP spid="267" grpId="0"/>
      <p:bldP spid="267" grpId="1"/>
      <p:bldP spid="268" grpId="0"/>
      <p:bldP spid="268" grpId="1"/>
      <p:bldP spid="270" grpId="0"/>
      <p:bldP spid="270" grpId="1"/>
      <p:bldP spid="271" grpId="0"/>
      <p:bldP spid="271" grpId="1"/>
      <p:bldP spid="272" grpId="0"/>
      <p:bldP spid="272" grpId="1"/>
      <p:bldP spid="273" grpId="0"/>
      <p:bldP spid="273" grpId="1"/>
      <p:bldP spid="274" grpId="0"/>
      <p:bldP spid="274" grpId="1"/>
      <p:bldP spid="275" grpId="0"/>
      <p:bldP spid="275" grpId="1"/>
      <p:bldP spid="2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238" y="-7840797"/>
            <a:ext cx="21319972" cy="2241062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597" y="-7840797"/>
            <a:ext cx="21722691" cy="2241062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98642" flipV="1">
            <a:off x="999837" y="1361104"/>
            <a:ext cx="3883823" cy="400681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572" y="1486746"/>
            <a:ext cx="3834353" cy="3755534"/>
          </a:xfrm>
          <a:prstGeom prst="rect">
            <a:avLst/>
          </a:prstGeom>
        </p:spPr>
      </p:pic>
      <p:sp>
        <p:nvSpPr>
          <p:cNvPr id="152" name="Rectangle 151"/>
          <p:cNvSpPr/>
          <p:nvPr/>
        </p:nvSpPr>
        <p:spPr>
          <a:xfrm>
            <a:off x="5413552" y="2405556"/>
            <a:ext cx="5756143" cy="537855"/>
          </a:xfrm>
          <a:prstGeom prst="rect">
            <a:avLst/>
          </a:prstGeom>
        </p:spPr>
        <p:txBody>
          <a:bodyPr wrap="square" lIns="0" tIns="0" rIns="0" bIns="0" anchor="ctr">
            <a:noAutofit/>
          </a:bodyPr>
          <a:lstStyle/>
          <a:p>
            <a:pPr defTabSz="896386">
              <a:lnSpc>
                <a:spcPct val="90000"/>
              </a:lnSpc>
              <a:spcAft>
                <a:spcPct val="0"/>
              </a:spcAft>
              <a:defRPr/>
            </a:pPr>
            <a:r>
              <a:rPr lang="en-US" sz="2745"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OUR </a:t>
            </a:r>
            <a:r>
              <a:rPr lang="en-US" sz="2745" b="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UNIQUE </a:t>
            </a:r>
            <a:r>
              <a:rPr lang="en-US" sz="2745"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INTELLIGENCE</a:t>
            </a:r>
            <a:endParaRPr lang="en-US" sz="2745" kern="0" spc="118" dirty="0">
              <a:gradFill>
                <a:gsLst>
                  <a:gs pos="0">
                    <a:schemeClr val="tx1"/>
                  </a:gs>
                  <a:gs pos="100000">
                    <a:schemeClr val="tx1"/>
                  </a:gs>
                </a:gsLst>
                <a:lin ang="5400000" scaled="1"/>
              </a:gradFill>
              <a:latin typeface="Segoe UI Semilight"/>
              <a:ea typeface="Segoe UI Black" panose="020B0A02040204020203" pitchFamily="34" charset="0"/>
              <a:cs typeface="Segoe UI Black" panose="020B0A02040204020203" pitchFamily="34" charset="0"/>
            </a:endParaRPr>
          </a:p>
        </p:txBody>
      </p:sp>
      <p:grpSp>
        <p:nvGrpSpPr>
          <p:cNvPr id="153" name="Group 152"/>
          <p:cNvGrpSpPr/>
          <p:nvPr/>
        </p:nvGrpSpPr>
        <p:grpSpPr>
          <a:xfrm>
            <a:off x="5413551" y="3090378"/>
            <a:ext cx="5838316" cy="1434280"/>
            <a:chOff x="5522104" y="3151850"/>
            <a:chExt cx="5955386" cy="1463040"/>
          </a:xfrm>
        </p:grpSpPr>
        <p:sp>
          <p:nvSpPr>
            <p:cNvPr id="154" name="Rectangle 153"/>
            <p:cNvSpPr/>
            <p:nvPr/>
          </p:nvSpPr>
          <p:spPr>
            <a:xfrm>
              <a:off x="5522104" y="315185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300B </a:t>
              </a:r>
              <a:r>
                <a:rPr lang="en-US" sz="196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user authentications each month</a:t>
              </a:r>
            </a:p>
          </p:txBody>
        </p:sp>
        <p:sp>
          <p:nvSpPr>
            <p:cNvPr id="155" name="Rectangle 154"/>
            <p:cNvSpPr/>
            <p:nvPr/>
          </p:nvSpPr>
          <p:spPr>
            <a:xfrm>
              <a:off x="5522104" y="360524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1B </a:t>
              </a:r>
              <a:r>
                <a:rPr lang="en-US" sz="196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Windows devices updated</a:t>
              </a:r>
            </a:p>
          </p:txBody>
        </p:sp>
        <p:sp>
          <p:nvSpPr>
            <p:cNvPr id="156" name="Rectangle 155"/>
            <p:cNvSpPr/>
            <p:nvPr/>
          </p:nvSpPr>
          <p:spPr>
            <a:xfrm>
              <a:off x="5522104" y="4066250"/>
              <a:ext cx="5955386" cy="548640"/>
            </a:xfrm>
            <a:prstGeom prst="rect">
              <a:avLst/>
            </a:prstGeom>
          </p:spPr>
          <p:txBody>
            <a:bodyPr wrap="square" lIns="0" tIns="0" rIns="0" bIns="0" anchor="ctr">
              <a:noAutofit/>
            </a:bodyPr>
            <a:lstStyle/>
            <a:p>
              <a:pPr defTabSz="896386">
                <a:lnSpc>
                  <a:spcPct val="90000"/>
                </a:lnSpc>
                <a:spcAft>
                  <a:spcPct val="0"/>
                </a:spcAft>
                <a:defRPr/>
              </a:pPr>
              <a:r>
                <a:rPr lang="en-US" sz="1961" b="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200B </a:t>
              </a:r>
              <a:r>
                <a:rPr lang="en-US" sz="1961" kern="0" spc="118" dirty="0">
                  <a:gradFill>
                    <a:gsLst>
                      <a:gs pos="0">
                        <a:schemeClr val="tx1"/>
                      </a:gs>
                      <a:gs pos="100000">
                        <a:schemeClr val="tx1"/>
                      </a:gs>
                    </a:gsLst>
                    <a:lin ang="5400000" scaled="1"/>
                  </a:gradFill>
                  <a:latin typeface="Segoe UI"/>
                  <a:ea typeface="Segoe UI Black" panose="020B0A02040204020203" pitchFamily="34" charset="0"/>
                  <a:cs typeface="Segoe UI Black" panose="020B0A02040204020203" pitchFamily="34" charset="0"/>
                </a:rPr>
                <a:t>emails analyzed for spam and malware</a:t>
              </a:r>
            </a:p>
          </p:txBody>
        </p:sp>
      </p:grpSp>
      <p:cxnSp>
        <p:nvCxnSpPr>
          <p:cNvPr id="27" name="Unauthorized node 1 line"/>
          <p:cNvCxnSpPr/>
          <p:nvPr/>
        </p:nvCxnSpPr>
        <p:spPr>
          <a:xfrm flipV="1">
            <a:off x="9393447" y="1533945"/>
            <a:ext cx="95131" cy="33916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On-premise node 1 line"/>
          <p:cNvCxnSpPr/>
          <p:nvPr/>
        </p:nvCxnSpPr>
        <p:spPr>
          <a:xfrm>
            <a:off x="5349159" y="4776520"/>
            <a:ext cx="1645894" cy="85233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On-premise node 1 line"/>
          <p:cNvCxnSpPr/>
          <p:nvPr/>
        </p:nvCxnSpPr>
        <p:spPr>
          <a:xfrm flipV="1">
            <a:off x="7317068" y="5255779"/>
            <a:ext cx="2790122" cy="4482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pam Line"/>
          <p:cNvCxnSpPr/>
          <p:nvPr/>
        </p:nvCxnSpPr>
        <p:spPr>
          <a:xfrm>
            <a:off x="7543766" y="4278580"/>
            <a:ext cx="2586146" cy="7717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On-premise node 1 line"/>
          <p:cNvCxnSpPr/>
          <p:nvPr/>
        </p:nvCxnSpPr>
        <p:spPr>
          <a:xfrm flipH="1">
            <a:off x="1755499" y="2097895"/>
            <a:ext cx="2346090" cy="75994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On-premise node 1 line"/>
          <p:cNvCxnSpPr/>
          <p:nvPr/>
        </p:nvCxnSpPr>
        <p:spPr>
          <a:xfrm>
            <a:off x="4378456" y="2147029"/>
            <a:ext cx="2951136" cy="201919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On-premise node 1 line"/>
          <p:cNvCxnSpPr/>
          <p:nvPr/>
        </p:nvCxnSpPr>
        <p:spPr>
          <a:xfrm flipV="1">
            <a:off x="4402850" y="1102434"/>
            <a:ext cx="673976" cy="71529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On-premise node 1 line"/>
          <p:cNvCxnSpPr/>
          <p:nvPr/>
        </p:nvCxnSpPr>
        <p:spPr>
          <a:xfrm flipV="1">
            <a:off x="2463644" y="896912"/>
            <a:ext cx="2558791" cy="55492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On-premise node 1 line"/>
          <p:cNvCxnSpPr/>
          <p:nvPr/>
        </p:nvCxnSpPr>
        <p:spPr>
          <a:xfrm>
            <a:off x="2508293" y="1609672"/>
            <a:ext cx="1502030" cy="33700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On-premise node 1 line"/>
          <p:cNvCxnSpPr/>
          <p:nvPr/>
        </p:nvCxnSpPr>
        <p:spPr>
          <a:xfrm flipH="1">
            <a:off x="1503343" y="1788965"/>
            <a:ext cx="569367" cy="799644"/>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On-premise node 1 line"/>
          <p:cNvCxnSpPr/>
          <p:nvPr/>
        </p:nvCxnSpPr>
        <p:spPr>
          <a:xfrm flipH="1" flipV="1">
            <a:off x="1531248" y="3129254"/>
            <a:ext cx="812711" cy="134289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On-premise node 1 line"/>
          <p:cNvCxnSpPr/>
          <p:nvPr/>
        </p:nvCxnSpPr>
        <p:spPr>
          <a:xfrm>
            <a:off x="2668661" y="4944022"/>
            <a:ext cx="670870" cy="88554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Cloud line"/>
          <p:cNvCxnSpPr/>
          <p:nvPr/>
        </p:nvCxnSpPr>
        <p:spPr>
          <a:xfrm flipH="1">
            <a:off x="9602798" y="1882979"/>
            <a:ext cx="885374" cy="21735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Unothorized node 1"/>
          <p:cNvSpPr/>
          <p:nvPr/>
        </p:nvSpPr>
        <p:spPr bwMode="auto">
          <a:xfrm>
            <a:off x="9382891" y="133716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41" name="On-premise node 1 line"/>
          <p:cNvCxnSpPr/>
          <p:nvPr/>
        </p:nvCxnSpPr>
        <p:spPr>
          <a:xfrm>
            <a:off x="5525907" y="847793"/>
            <a:ext cx="2050726" cy="24559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Data encryption line"/>
          <p:cNvCxnSpPr/>
          <p:nvPr/>
        </p:nvCxnSpPr>
        <p:spPr>
          <a:xfrm flipV="1">
            <a:off x="6950363" y="1324662"/>
            <a:ext cx="726759" cy="5914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Unauthorized access line"/>
          <p:cNvCxnSpPr/>
          <p:nvPr/>
        </p:nvCxnSpPr>
        <p:spPr>
          <a:xfrm>
            <a:off x="8116943" y="1228467"/>
            <a:ext cx="963423" cy="75994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On-premise node 1 line"/>
          <p:cNvCxnSpPr/>
          <p:nvPr/>
        </p:nvCxnSpPr>
        <p:spPr>
          <a:xfrm>
            <a:off x="5447100" y="1055105"/>
            <a:ext cx="1028251" cy="848966"/>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5" name="On-premise node 1"/>
          <p:cNvSpPr/>
          <p:nvPr/>
        </p:nvSpPr>
        <p:spPr bwMode="auto">
          <a:xfrm>
            <a:off x="1622209" y="920693"/>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46" name="On-premise node 1 line"/>
          <p:cNvCxnSpPr/>
          <p:nvPr/>
        </p:nvCxnSpPr>
        <p:spPr>
          <a:xfrm flipV="1">
            <a:off x="3743893" y="4384224"/>
            <a:ext cx="3536826" cy="160649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pam node 2 line"/>
          <p:cNvCxnSpPr/>
          <p:nvPr/>
        </p:nvCxnSpPr>
        <p:spPr>
          <a:xfrm flipH="1" flipV="1">
            <a:off x="10566329" y="5257151"/>
            <a:ext cx="505611" cy="39237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Spannode 1"/>
          <p:cNvSpPr/>
          <p:nvPr/>
        </p:nvSpPr>
        <p:spPr bwMode="auto">
          <a:xfrm>
            <a:off x="11001969" y="5594656"/>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49" name="Spam node 1 line"/>
          <p:cNvCxnSpPr/>
          <p:nvPr/>
        </p:nvCxnSpPr>
        <p:spPr>
          <a:xfrm flipV="1">
            <a:off x="10544198" y="4793654"/>
            <a:ext cx="336252" cy="2716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Spam Nod 1"/>
          <p:cNvSpPr/>
          <p:nvPr/>
        </p:nvSpPr>
        <p:spPr bwMode="auto">
          <a:xfrm>
            <a:off x="10786009" y="4626992"/>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51" name="On-premise node 1 line"/>
          <p:cNvCxnSpPr/>
          <p:nvPr/>
        </p:nvCxnSpPr>
        <p:spPr>
          <a:xfrm>
            <a:off x="1768374" y="2962115"/>
            <a:ext cx="3304577" cy="160198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On-premise node 1 line"/>
          <p:cNvCxnSpPr/>
          <p:nvPr/>
        </p:nvCxnSpPr>
        <p:spPr>
          <a:xfrm flipV="1">
            <a:off x="2658784" y="2185524"/>
            <a:ext cx="3784270" cy="247393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ystem Update line"/>
          <p:cNvCxnSpPr/>
          <p:nvPr/>
        </p:nvCxnSpPr>
        <p:spPr>
          <a:xfrm flipV="1">
            <a:off x="7117078" y="4422042"/>
            <a:ext cx="196019" cy="1054682"/>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On-premise node 1"/>
          <p:cNvSpPr/>
          <p:nvPr/>
        </p:nvSpPr>
        <p:spPr bwMode="auto">
          <a:xfrm>
            <a:off x="3998849" y="257819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55" name="On-premise node 1 line"/>
          <p:cNvCxnSpPr/>
          <p:nvPr/>
        </p:nvCxnSpPr>
        <p:spPr>
          <a:xfrm flipH="1">
            <a:off x="4134532" y="2220206"/>
            <a:ext cx="85374" cy="426868"/>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User log in line nod 1"/>
          <p:cNvCxnSpPr/>
          <p:nvPr/>
        </p:nvCxnSpPr>
        <p:spPr>
          <a:xfrm flipV="1">
            <a:off x="7453909" y="3542723"/>
            <a:ext cx="103224" cy="407467"/>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7" name="User log in node 1"/>
          <p:cNvSpPr/>
          <p:nvPr/>
        </p:nvSpPr>
        <p:spPr bwMode="auto">
          <a:xfrm>
            <a:off x="7440638" y="3341604"/>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58" name="On-premise node 1 line"/>
          <p:cNvCxnSpPr/>
          <p:nvPr/>
        </p:nvCxnSpPr>
        <p:spPr>
          <a:xfrm flipV="1">
            <a:off x="4808098" y="4918042"/>
            <a:ext cx="229101" cy="243679"/>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On-premise node 1"/>
          <p:cNvSpPr/>
          <p:nvPr/>
        </p:nvSpPr>
        <p:spPr bwMode="auto">
          <a:xfrm>
            <a:off x="4620943" y="5090811"/>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60" name="On-premise node 1 line"/>
          <p:cNvCxnSpPr/>
          <p:nvPr/>
        </p:nvCxnSpPr>
        <p:spPr>
          <a:xfrm>
            <a:off x="4793130" y="3830111"/>
            <a:ext cx="359789" cy="60981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n-premise node 1"/>
          <p:cNvSpPr/>
          <p:nvPr/>
        </p:nvSpPr>
        <p:spPr bwMode="auto">
          <a:xfrm>
            <a:off x="4616018" y="3613305"/>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62" name="User log in node 2 line"/>
          <p:cNvCxnSpPr/>
          <p:nvPr/>
        </p:nvCxnSpPr>
        <p:spPr>
          <a:xfrm flipH="1" flipV="1">
            <a:off x="7573876" y="4397238"/>
            <a:ext cx="464378" cy="525511"/>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3" name="User log in node 2"/>
          <p:cNvSpPr/>
          <p:nvPr/>
        </p:nvSpPr>
        <p:spPr bwMode="auto">
          <a:xfrm>
            <a:off x="7931158" y="4829969"/>
            <a:ext cx="260842" cy="260842"/>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64" name="Malware Line"/>
          <p:cNvCxnSpPr/>
          <p:nvPr/>
        </p:nvCxnSpPr>
        <p:spPr>
          <a:xfrm>
            <a:off x="6731459" y="2237545"/>
            <a:ext cx="589344" cy="1834205"/>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5" name="Supply"/>
          <p:cNvSpPr/>
          <p:nvPr/>
        </p:nvSpPr>
        <p:spPr bwMode="auto">
          <a:xfrm>
            <a:off x="6762535" y="5389579"/>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69" name="Sensor circle"/>
          <p:cNvSpPr/>
          <p:nvPr/>
        </p:nvSpPr>
        <p:spPr bwMode="auto">
          <a:xfrm>
            <a:off x="7517933" y="81290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1" name="Partner circle"/>
          <p:cNvSpPr/>
          <p:nvPr/>
        </p:nvSpPr>
        <p:spPr bwMode="auto">
          <a:xfrm>
            <a:off x="10401414" y="1429843"/>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3" name="Mobile circle"/>
          <p:cNvSpPr/>
          <p:nvPr/>
        </p:nvSpPr>
        <p:spPr bwMode="auto">
          <a:xfrm>
            <a:off x="7051263" y="3854972"/>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78" name="City circle"/>
          <p:cNvSpPr/>
          <p:nvPr/>
        </p:nvSpPr>
        <p:spPr bwMode="auto">
          <a:xfrm>
            <a:off x="4899460" y="563114"/>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0" name="Equipment circle"/>
          <p:cNvSpPr/>
          <p:nvPr/>
        </p:nvSpPr>
        <p:spPr bwMode="auto">
          <a:xfrm>
            <a:off x="1171007" y="2530550"/>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5" name="Energy"/>
          <p:cNvSpPr/>
          <p:nvPr/>
        </p:nvSpPr>
        <p:spPr bwMode="auto">
          <a:xfrm>
            <a:off x="3927505" y="163422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89" name="Manufacture circle"/>
          <p:cNvSpPr/>
          <p:nvPr/>
        </p:nvSpPr>
        <p:spPr bwMode="auto">
          <a:xfrm>
            <a:off x="2160815" y="4395531"/>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93" name="Customer circle"/>
          <p:cNvSpPr/>
          <p:nvPr/>
        </p:nvSpPr>
        <p:spPr bwMode="auto">
          <a:xfrm>
            <a:off x="3176574" y="570266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02" name="Citizen circle"/>
          <p:cNvSpPr/>
          <p:nvPr/>
        </p:nvSpPr>
        <p:spPr bwMode="auto">
          <a:xfrm>
            <a:off x="10013356" y="4820536"/>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cxnSp>
        <p:nvCxnSpPr>
          <p:cNvPr id="111" name="On-premise node 1 line"/>
          <p:cNvCxnSpPr/>
          <p:nvPr/>
        </p:nvCxnSpPr>
        <p:spPr>
          <a:xfrm>
            <a:off x="1819216" y="1125357"/>
            <a:ext cx="257400" cy="251903"/>
          </a:xfrm>
          <a:prstGeom prst="line">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2" name="Vehicle circle"/>
          <p:cNvSpPr/>
          <p:nvPr/>
        </p:nvSpPr>
        <p:spPr bwMode="auto">
          <a:xfrm>
            <a:off x="1905268" y="122526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23" name="Marketplace"/>
          <p:cNvSpPr/>
          <p:nvPr/>
        </p:nvSpPr>
        <p:spPr bwMode="auto">
          <a:xfrm>
            <a:off x="4905989" y="4351604"/>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0" name="Cloud circle"/>
          <p:cNvSpPr/>
          <p:nvPr/>
        </p:nvSpPr>
        <p:spPr bwMode="auto">
          <a:xfrm>
            <a:off x="6349731" y="1727748"/>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sp>
        <p:nvSpPr>
          <p:cNvPr id="137" name="Partner circle"/>
          <p:cNvSpPr/>
          <p:nvPr/>
        </p:nvSpPr>
        <p:spPr bwMode="auto">
          <a:xfrm>
            <a:off x="8981990" y="1851477"/>
            <a:ext cx="635524" cy="635524"/>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latin typeface="Segoe UI Semilight"/>
            </a:endParaRPr>
          </a:p>
        </p:txBody>
      </p:sp>
      <p:grpSp>
        <p:nvGrpSpPr>
          <p:cNvPr id="22" name="Group 21"/>
          <p:cNvGrpSpPr/>
          <p:nvPr/>
        </p:nvGrpSpPr>
        <p:grpSpPr>
          <a:xfrm>
            <a:off x="1292731" y="667213"/>
            <a:ext cx="9642040" cy="5509240"/>
            <a:chOff x="1318652" y="680095"/>
            <a:chExt cx="9835383" cy="5619712"/>
          </a:xfrm>
        </p:grpSpPr>
        <p:grpSp>
          <p:nvGrpSpPr>
            <p:cNvPr id="90" name="Group 30"/>
            <p:cNvGrpSpPr>
              <a:grpSpLocks noChangeAspect="1"/>
            </p:cNvGrpSpPr>
            <p:nvPr/>
          </p:nvGrpSpPr>
          <p:grpSpPr bwMode="auto">
            <a:xfrm>
              <a:off x="2356039" y="4678077"/>
              <a:ext cx="332131" cy="284684"/>
              <a:chOff x="1489" y="2926"/>
              <a:chExt cx="273" cy="234"/>
            </a:xfrm>
          </p:grpSpPr>
          <p:sp>
            <p:nvSpPr>
              <p:cNvPr id="91" name="Freeform 31"/>
              <p:cNvSpPr>
                <a:spLocks noEditPoints="1"/>
              </p:cNvSpPr>
              <p:nvPr/>
            </p:nvSpPr>
            <p:spPr bwMode="auto">
              <a:xfrm>
                <a:off x="1489" y="2926"/>
                <a:ext cx="273" cy="234"/>
              </a:xfrm>
              <a:custGeom>
                <a:avLst/>
                <a:gdLst>
                  <a:gd name="T0" fmla="*/ 253 w 273"/>
                  <a:gd name="T1" fmla="*/ 68 h 234"/>
                  <a:gd name="T2" fmla="*/ 253 w 273"/>
                  <a:gd name="T3" fmla="*/ 0 h 234"/>
                  <a:gd name="T4" fmla="*/ 20 w 273"/>
                  <a:gd name="T5" fmla="*/ 0 h 234"/>
                  <a:gd name="T6" fmla="*/ 20 w 273"/>
                  <a:gd name="T7" fmla="*/ 68 h 234"/>
                  <a:gd name="T8" fmla="*/ 0 w 273"/>
                  <a:gd name="T9" fmla="*/ 78 h 234"/>
                  <a:gd name="T10" fmla="*/ 0 w 273"/>
                  <a:gd name="T11" fmla="*/ 234 h 234"/>
                  <a:gd name="T12" fmla="*/ 273 w 273"/>
                  <a:gd name="T13" fmla="*/ 234 h 234"/>
                  <a:gd name="T14" fmla="*/ 273 w 273"/>
                  <a:gd name="T15" fmla="*/ 78 h 234"/>
                  <a:gd name="T16" fmla="*/ 253 w 273"/>
                  <a:gd name="T17" fmla="*/ 68 h 234"/>
                  <a:gd name="T18" fmla="*/ 234 w 273"/>
                  <a:gd name="T19" fmla="*/ 20 h 234"/>
                  <a:gd name="T20" fmla="*/ 234 w 273"/>
                  <a:gd name="T21" fmla="*/ 88 h 234"/>
                  <a:gd name="T22" fmla="*/ 214 w 273"/>
                  <a:gd name="T23" fmla="*/ 98 h 234"/>
                  <a:gd name="T24" fmla="*/ 214 w 273"/>
                  <a:gd name="T25" fmla="*/ 88 h 234"/>
                  <a:gd name="T26" fmla="*/ 59 w 273"/>
                  <a:gd name="T27" fmla="*/ 88 h 234"/>
                  <a:gd name="T28" fmla="*/ 59 w 273"/>
                  <a:gd name="T29" fmla="*/ 98 h 234"/>
                  <a:gd name="T30" fmla="*/ 39 w 273"/>
                  <a:gd name="T31" fmla="*/ 88 h 234"/>
                  <a:gd name="T32" fmla="*/ 39 w 273"/>
                  <a:gd name="T33" fmla="*/ 20 h 234"/>
                  <a:gd name="T34" fmla="*/ 234 w 273"/>
                  <a:gd name="T35" fmla="*/ 20 h 234"/>
                  <a:gd name="T36" fmla="*/ 192 w 273"/>
                  <a:gd name="T37" fmla="*/ 107 h 234"/>
                  <a:gd name="T38" fmla="*/ 136 w 273"/>
                  <a:gd name="T39" fmla="*/ 137 h 234"/>
                  <a:gd name="T40" fmla="*/ 81 w 273"/>
                  <a:gd name="T41" fmla="*/ 107 h 234"/>
                  <a:gd name="T42" fmla="*/ 192 w 273"/>
                  <a:gd name="T43" fmla="*/ 107 h 234"/>
                  <a:gd name="T44" fmla="*/ 20 w 273"/>
                  <a:gd name="T45" fmla="*/ 215 h 234"/>
                  <a:gd name="T46" fmla="*/ 20 w 273"/>
                  <a:gd name="T47" fmla="*/ 98 h 234"/>
                  <a:gd name="T48" fmla="*/ 136 w 273"/>
                  <a:gd name="T49" fmla="*/ 156 h 234"/>
                  <a:gd name="T50" fmla="*/ 253 w 273"/>
                  <a:gd name="T51" fmla="*/ 98 h 234"/>
                  <a:gd name="T52" fmla="*/ 253 w 273"/>
                  <a:gd name="T53" fmla="*/ 215 h 234"/>
                  <a:gd name="T54" fmla="*/ 20 w 273"/>
                  <a:gd name="T55" fmla="*/ 21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3" h="234">
                    <a:moveTo>
                      <a:pt x="253" y="68"/>
                    </a:moveTo>
                    <a:lnTo>
                      <a:pt x="253" y="0"/>
                    </a:lnTo>
                    <a:lnTo>
                      <a:pt x="20" y="0"/>
                    </a:lnTo>
                    <a:lnTo>
                      <a:pt x="20" y="68"/>
                    </a:lnTo>
                    <a:lnTo>
                      <a:pt x="0" y="78"/>
                    </a:lnTo>
                    <a:lnTo>
                      <a:pt x="0" y="234"/>
                    </a:lnTo>
                    <a:lnTo>
                      <a:pt x="273" y="234"/>
                    </a:lnTo>
                    <a:lnTo>
                      <a:pt x="273" y="78"/>
                    </a:lnTo>
                    <a:lnTo>
                      <a:pt x="253" y="68"/>
                    </a:lnTo>
                    <a:close/>
                    <a:moveTo>
                      <a:pt x="234" y="20"/>
                    </a:moveTo>
                    <a:lnTo>
                      <a:pt x="234" y="88"/>
                    </a:lnTo>
                    <a:lnTo>
                      <a:pt x="214" y="98"/>
                    </a:lnTo>
                    <a:lnTo>
                      <a:pt x="214" y="88"/>
                    </a:lnTo>
                    <a:lnTo>
                      <a:pt x="59" y="88"/>
                    </a:lnTo>
                    <a:lnTo>
                      <a:pt x="59" y="98"/>
                    </a:lnTo>
                    <a:lnTo>
                      <a:pt x="39" y="88"/>
                    </a:lnTo>
                    <a:lnTo>
                      <a:pt x="39" y="20"/>
                    </a:lnTo>
                    <a:lnTo>
                      <a:pt x="234" y="20"/>
                    </a:lnTo>
                    <a:close/>
                    <a:moveTo>
                      <a:pt x="192" y="107"/>
                    </a:moveTo>
                    <a:lnTo>
                      <a:pt x="136" y="137"/>
                    </a:lnTo>
                    <a:lnTo>
                      <a:pt x="81" y="107"/>
                    </a:lnTo>
                    <a:lnTo>
                      <a:pt x="192" y="107"/>
                    </a:lnTo>
                    <a:close/>
                    <a:moveTo>
                      <a:pt x="20" y="215"/>
                    </a:moveTo>
                    <a:lnTo>
                      <a:pt x="20" y="98"/>
                    </a:lnTo>
                    <a:lnTo>
                      <a:pt x="136" y="156"/>
                    </a:lnTo>
                    <a:lnTo>
                      <a:pt x="253" y="98"/>
                    </a:lnTo>
                    <a:lnTo>
                      <a:pt x="253" y="215"/>
                    </a:lnTo>
                    <a:lnTo>
                      <a:pt x="20" y="215"/>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sp>
            <p:nvSpPr>
              <p:cNvPr id="92" name="Rectangle 32"/>
              <p:cNvSpPr>
                <a:spLocks noChangeArrowheads="1"/>
              </p:cNvSpPr>
              <p:nvPr/>
            </p:nvSpPr>
            <p:spPr bwMode="auto">
              <a:xfrm>
                <a:off x="1548" y="2965"/>
                <a:ext cx="155" cy="20"/>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grpSp>
        <p:grpSp>
          <p:nvGrpSpPr>
            <p:cNvPr id="21" name="Group 20"/>
            <p:cNvGrpSpPr/>
            <p:nvPr/>
          </p:nvGrpSpPr>
          <p:grpSpPr>
            <a:xfrm>
              <a:off x="1318652" y="680095"/>
              <a:ext cx="9835383" cy="5619712"/>
              <a:chOff x="1318652" y="680095"/>
              <a:chExt cx="9835383" cy="5619712"/>
            </a:xfrm>
          </p:grpSpPr>
          <p:grpSp>
            <p:nvGrpSpPr>
              <p:cNvPr id="66" name="Group 4"/>
              <p:cNvGrpSpPr>
                <a:grpSpLocks noChangeAspect="1"/>
              </p:cNvGrpSpPr>
              <p:nvPr/>
            </p:nvGrpSpPr>
            <p:grpSpPr bwMode="auto">
              <a:xfrm>
                <a:off x="7061482" y="5667658"/>
                <a:ext cx="330600" cy="325434"/>
                <a:chOff x="3789" y="2077"/>
                <a:chExt cx="256" cy="252"/>
              </a:xfrm>
              <a:solidFill>
                <a:srgbClr val="000000"/>
              </a:solidFill>
            </p:grpSpPr>
            <p:sp>
              <p:nvSpPr>
                <p:cNvPr id="67"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endParaRPr lang="en-US" sz="1765"/>
                </a:p>
              </p:txBody>
            </p:sp>
            <p:sp>
              <p:nvSpPr>
                <p:cNvPr id="68"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solidFill>
                  <a:schemeClr val="bg1"/>
                </a:solidFill>
                <a:ln w="15875">
                  <a:solidFill>
                    <a:schemeClr val="tx2"/>
                  </a:solidFill>
                  <a:round/>
                  <a:headEnd/>
                  <a:tailEnd/>
                </a:ln>
              </p:spPr>
              <p:txBody>
                <a:bodyPr vert="horz" wrap="square" lIns="89642" tIns="44821" rIns="89642" bIns="44821" numCol="1" anchor="t" anchorCtr="0" compatLnSpc="1">
                  <a:prstTxWarp prst="textNoShape">
                    <a:avLst/>
                  </a:prstTxWarp>
                </a:bodyPr>
                <a:lstStyle/>
                <a:p>
                  <a:endParaRPr lang="en-US" sz="1765"/>
                </a:p>
              </p:txBody>
            </p:sp>
          </p:grpSp>
          <p:sp>
            <p:nvSpPr>
              <p:cNvPr id="70"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72" name="Freeform 5"/>
              <p:cNvSpPr>
                <a:spLocks/>
              </p:cNvSpPr>
              <p:nvPr/>
            </p:nvSpPr>
            <p:spPr bwMode="auto">
              <a:xfrm>
                <a:off x="10714199" y="1667475"/>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solidFill>
                    <a:srgbClr val="505050"/>
                  </a:solidFill>
                  <a:latin typeface="Segoe UI Semilight"/>
                </a:endParaRPr>
              </a:p>
            </p:txBody>
          </p:sp>
          <p:grpSp>
            <p:nvGrpSpPr>
              <p:cNvPr id="74" name="Group 73"/>
              <p:cNvGrpSpPr/>
              <p:nvPr/>
            </p:nvGrpSpPr>
            <p:grpSpPr>
              <a:xfrm>
                <a:off x="7382348" y="4100822"/>
                <a:ext cx="328114" cy="282264"/>
                <a:chOff x="7842406" y="2300265"/>
                <a:chExt cx="363538" cy="312738"/>
              </a:xfrm>
            </p:grpSpPr>
            <p:sp>
              <p:nvSpPr>
                <p:cNvPr id="75"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76"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77"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sp>
            <p:nvSpPr>
              <p:cNvPr id="79" name="Freeform 12"/>
              <p:cNvSpPr>
                <a:spLocks noEditPoints="1"/>
              </p:cNvSpPr>
              <p:nvPr/>
            </p:nvSpPr>
            <p:spPr bwMode="auto">
              <a:xfrm>
                <a:off x="5234409" y="680095"/>
                <a:ext cx="159364" cy="410362"/>
              </a:xfrm>
              <a:custGeom>
                <a:avLst/>
                <a:gdLst>
                  <a:gd name="T0" fmla="*/ 24 w 48"/>
                  <a:gd name="T1" fmla="*/ 0 h 128"/>
                  <a:gd name="T2" fmla="*/ 0 w 48"/>
                  <a:gd name="T3" fmla="*/ 24 h 128"/>
                  <a:gd name="T4" fmla="*/ 20 w 48"/>
                  <a:gd name="T5" fmla="*/ 48 h 128"/>
                  <a:gd name="T6" fmla="*/ 20 w 48"/>
                  <a:gd name="T7" fmla="*/ 80 h 128"/>
                  <a:gd name="T8" fmla="*/ 12 w 48"/>
                  <a:gd name="T9" fmla="*/ 80 h 128"/>
                  <a:gd name="T10" fmla="*/ 12 w 48"/>
                  <a:gd name="T11" fmla="*/ 96 h 128"/>
                  <a:gd name="T12" fmla="*/ 20 w 48"/>
                  <a:gd name="T13" fmla="*/ 96 h 128"/>
                  <a:gd name="T14" fmla="*/ 20 w 48"/>
                  <a:gd name="T15" fmla="*/ 104 h 128"/>
                  <a:gd name="T16" fmla="*/ 12 w 48"/>
                  <a:gd name="T17" fmla="*/ 104 h 128"/>
                  <a:gd name="T18" fmla="*/ 12 w 48"/>
                  <a:gd name="T19" fmla="*/ 112 h 128"/>
                  <a:gd name="T20" fmla="*/ 20 w 48"/>
                  <a:gd name="T21" fmla="*/ 112 h 128"/>
                  <a:gd name="T22" fmla="*/ 20 w 48"/>
                  <a:gd name="T23" fmla="*/ 120 h 128"/>
                  <a:gd name="T24" fmla="*/ 12 w 48"/>
                  <a:gd name="T25" fmla="*/ 120 h 128"/>
                  <a:gd name="T26" fmla="*/ 12 w 48"/>
                  <a:gd name="T27" fmla="*/ 128 h 128"/>
                  <a:gd name="T28" fmla="*/ 28 w 48"/>
                  <a:gd name="T29" fmla="*/ 128 h 128"/>
                  <a:gd name="T30" fmla="*/ 28 w 48"/>
                  <a:gd name="T31" fmla="*/ 48 h 128"/>
                  <a:gd name="T32" fmla="*/ 48 w 48"/>
                  <a:gd name="T33" fmla="*/ 24 h 128"/>
                  <a:gd name="T34" fmla="*/ 24 w 48"/>
                  <a:gd name="T35" fmla="*/ 0 h 128"/>
                  <a:gd name="T36" fmla="*/ 24 w 48"/>
                  <a:gd name="T37" fmla="*/ 40 h 128"/>
                  <a:gd name="T38" fmla="*/ 8 w 48"/>
                  <a:gd name="T39" fmla="*/ 24 h 128"/>
                  <a:gd name="T40" fmla="*/ 24 w 48"/>
                  <a:gd name="T41" fmla="*/ 8 h 128"/>
                  <a:gd name="T42" fmla="*/ 40 w 48"/>
                  <a:gd name="T43" fmla="*/ 24 h 128"/>
                  <a:gd name="T44" fmla="*/ 24 w 48"/>
                  <a:gd name="T45"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8">
                    <a:moveTo>
                      <a:pt x="24" y="0"/>
                    </a:moveTo>
                    <a:cubicBezTo>
                      <a:pt x="11" y="0"/>
                      <a:pt x="0" y="11"/>
                      <a:pt x="0" y="24"/>
                    </a:cubicBezTo>
                    <a:cubicBezTo>
                      <a:pt x="0" y="36"/>
                      <a:pt x="9" y="46"/>
                      <a:pt x="20" y="48"/>
                    </a:cubicBezTo>
                    <a:cubicBezTo>
                      <a:pt x="20" y="80"/>
                      <a:pt x="20" y="80"/>
                      <a:pt x="20" y="80"/>
                    </a:cubicBezTo>
                    <a:cubicBezTo>
                      <a:pt x="12" y="80"/>
                      <a:pt x="12" y="80"/>
                      <a:pt x="12" y="80"/>
                    </a:cubicBezTo>
                    <a:cubicBezTo>
                      <a:pt x="12" y="96"/>
                      <a:pt x="12" y="96"/>
                      <a:pt x="12" y="96"/>
                    </a:cubicBezTo>
                    <a:cubicBezTo>
                      <a:pt x="20" y="96"/>
                      <a:pt x="20" y="96"/>
                      <a:pt x="20" y="96"/>
                    </a:cubicBezTo>
                    <a:cubicBezTo>
                      <a:pt x="20" y="104"/>
                      <a:pt x="20" y="104"/>
                      <a:pt x="20" y="104"/>
                    </a:cubicBezTo>
                    <a:cubicBezTo>
                      <a:pt x="12" y="104"/>
                      <a:pt x="12" y="104"/>
                      <a:pt x="12" y="104"/>
                    </a:cubicBezTo>
                    <a:cubicBezTo>
                      <a:pt x="12" y="112"/>
                      <a:pt x="12" y="112"/>
                      <a:pt x="12" y="112"/>
                    </a:cubicBezTo>
                    <a:cubicBezTo>
                      <a:pt x="20" y="112"/>
                      <a:pt x="20" y="112"/>
                      <a:pt x="20" y="112"/>
                    </a:cubicBezTo>
                    <a:cubicBezTo>
                      <a:pt x="20" y="120"/>
                      <a:pt x="20" y="120"/>
                      <a:pt x="20" y="120"/>
                    </a:cubicBezTo>
                    <a:cubicBezTo>
                      <a:pt x="12" y="120"/>
                      <a:pt x="12" y="120"/>
                      <a:pt x="12" y="120"/>
                    </a:cubicBezTo>
                    <a:cubicBezTo>
                      <a:pt x="12" y="128"/>
                      <a:pt x="12" y="128"/>
                      <a:pt x="12" y="128"/>
                    </a:cubicBezTo>
                    <a:cubicBezTo>
                      <a:pt x="28" y="128"/>
                      <a:pt x="28" y="128"/>
                      <a:pt x="28" y="128"/>
                    </a:cubicBezTo>
                    <a:cubicBezTo>
                      <a:pt x="28" y="48"/>
                      <a:pt x="28" y="48"/>
                      <a:pt x="28" y="48"/>
                    </a:cubicBezTo>
                    <a:cubicBezTo>
                      <a:pt x="39" y="46"/>
                      <a:pt x="48" y="36"/>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nvGrpSpPr>
              <p:cNvPr id="81" name="Group 19"/>
              <p:cNvGrpSpPr>
                <a:grpSpLocks noChangeAspect="1"/>
              </p:cNvGrpSpPr>
              <p:nvPr/>
            </p:nvGrpSpPr>
            <p:grpSpPr bwMode="auto">
              <a:xfrm>
                <a:off x="1318652" y="2712374"/>
                <a:ext cx="371353" cy="311190"/>
                <a:chOff x="3738" y="2053"/>
                <a:chExt cx="358" cy="300"/>
              </a:xfrm>
            </p:grpSpPr>
            <p:sp>
              <p:nvSpPr>
                <p:cNvPr id="82" name="Freeform 20"/>
                <p:cNvSpPr>
                  <a:spLocks noEditPoints="1"/>
                </p:cNvSpPr>
                <p:nvPr/>
              </p:nvSpPr>
              <p:spPr bwMode="auto">
                <a:xfrm>
                  <a:off x="3738" y="2053"/>
                  <a:ext cx="358" cy="300"/>
                </a:xfrm>
                <a:custGeom>
                  <a:avLst/>
                  <a:gdLst>
                    <a:gd name="T0" fmla="*/ 358 w 358"/>
                    <a:gd name="T1" fmla="*/ 300 h 300"/>
                    <a:gd name="T2" fmla="*/ 0 w 358"/>
                    <a:gd name="T3" fmla="*/ 300 h 300"/>
                    <a:gd name="T4" fmla="*/ 179 w 358"/>
                    <a:gd name="T5" fmla="*/ 0 h 300"/>
                    <a:gd name="T6" fmla="*/ 358 w 358"/>
                    <a:gd name="T7" fmla="*/ 300 h 300"/>
                    <a:gd name="T8" fmla="*/ 34 w 358"/>
                    <a:gd name="T9" fmla="*/ 280 h 300"/>
                    <a:gd name="T10" fmla="*/ 324 w 358"/>
                    <a:gd name="T11" fmla="*/ 280 h 300"/>
                    <a:gd name="T12" fmla="*/ 179 w 358"/>
                    <a:gd name="T13" fmla="*/ 39 h 300"/>
                    <a:gd name="T14" fmla="*/ 34 w 358"/>
                    <a:gd name="T15" fmla="*/ 280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300">
                      <a:moveTo>
                        <a:pt x="358" y="300"/>
                      </a:moveTo>
                      <a:lnTo>
                        <a:pt x="0" y="300"/>
                      </a:lnTo>
                      <a:lnTo>
                        <a:pt x="179" y="0"/>
                      </a:lnTo>
                      <a:lnTo>
                        <a:pt x="358" y="300"/>
                      </a:lnTo>
                      <a:close/>
                      <a:moveTo>
                        <a:pt x="34" y="280"/>
                      </a:moveTo>
                      <a:lnTo>
                        <a:pt x="324" y="280"/>
                      </a:lnTo>
                      <a:lnTo>
                        <a:pt x="179" y="39"/>
                      </a:lnTo>
                      <a:lnTo>
                        <a:pt x="34" y="280"/>
                      </a:lnTo>
                      <a:close/>
                    </a:path>
                  </a:pathLst>
                </a:cu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sp>
              <p:nvSpPr>
                <p:cNvPr id="83" name="Rectangle 21"/>
                <p:cNvSpPr>
                  <a:spLocks noChangeArrowheads="1"/>
                </p:cNvSpPr>
                <p:nvPr/>
              </p:nvSpPr>
              <p:spPr bwMode="auto">
                <a:xfrm>
                  <a:off x="3907" y="2150"/>
                  <a:ext cx="20" cy="118"/>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sp>
              <p:nvSpPr>
                <p:cNvPr id="84" name="Rectangle 22"/>
                <p:cNvSpPr>
                  <a:spLocks noChangeArrowheads="1"/>
                </p:cNvSpPr>
                <p:nvPr/>
              </p:nvSpPr>
              <p:spPr bwMode="auto">
                <a:xfrm>
                  <a:off x="3907" y="2292"/>
                  <a:ext cx="20" cy="20"/>
                </a:xfrm>
                <a:prstGeom prst="rect">
                  <a:avLst/>
                </a:prstGeom>
                <a:solidFill>
                  <a:schemeClr val="bg1"/>
                </a:solidFill>
                <a:ln>
                  <a:solidFill>
                    <a:schemeClr val="tx2"/>
                  </a:solidFill>
                </a:ln>
              </p:spPr>
              <p:txBody>
                <a:bodyPr vert="horz" wrap="square" lIns="89642" tIns="44821" rIns="89642" bIns="44821" numCol="1" anchor="t" anchorCtr="0" compatLnSpc="1">
                  <a:prstTxWarp prst="textNoShape">
                    <a:avLst/>
                  </a:prstTxWarp>
                </a:bodyPr>
                <a:lstStyle/>
                <a:p>
                  <a:endParaRPr lang="en-US" sz="1765"/>
                </a:p>
              </p:txBody>
            </p:sp>
          </p:grpSp>
          <p:grpSp>
            <p:nvGrpSpPr>
              <p:cNvPr id="86" name="Group 25"/>
              <p:cNvGrpSpPr>
                <a:grpSpLocks noChangeAspect="1"/>
              </p:cNvGrpSpPr>
              <p:nvPr/>
            </p:nvGrpSpPr>
            <p:grpSpPr bwMode="auto">
              <a:xfrm>
                <a:off x="4205232" y="1810064"/>
                <a:ext cx="245440" cy="381796"/>
                <a:chOff x="2726" y="1073"/>
                <a:chExt cx="198" cy="308"/>
              </a:xfrm>
            </p:grpSpPr>
            <p:sp>
              <p:nvSpPr>
                <p:cNvPr id="87" name="Freeform 26"/>
                <p:cNvSpPr>
                  <a:spLocks noEditPoints="1"/>
                </p:cNvSpPr>
                <p:nvPr/>
              </p:nvSpPr>
              <p:spPr bwMode="auto">
                <a:xfrm>
                  <a:off x="2726" y="1073"/>
                  <a:ext cx="198" cy="308"/>
                </a:xfrm>
                <a:custGeom>
                  <a:avLst/>
                  <a:gdLst>
                    <a:gd name="T0" fmla="*/ 0 w 198"/>
                    <a:gd name="T1" fmla="*/ 308 h 308"/>
                    <a:gd name="T2" fmla="*/ 198 w 198"/>
                    <a:gd name="T3" fmla="*/ 308 h 308"/>
                    <a:gd name="T4" fmla="*/ 198 w 198"/>
                    <a:gd name="T5" fmla="*/ 0 h 308"/>
                    <a:gd name="T6" fmla="*/ 0 w 198"/>
                    <a:gd name="T7" fmla="*/ 0 h 308"/>
                    <a:gd name="T8" fmla="*/ 0 w 198"/>
                    <a:gd name="T9" fmla="*/ 308 h 308"/>
                    <a:gd name="T10" fmla="*/ 178 w 198"/>
                    <a:gd name="T11" fmla="*/ 212 h 308"/>
                    <a:gd name="T12" fmla="*/ 20 w 198"/>
                    <a:gd name="T13" fmla="*/ 212 h 308"/>
                    <a:gd name="T14" fmla="*/ 20 w 198"/>
                    <a:gd name="T15" fmla="*/ 57 h 308"/>
                    <a:gd name="T16" fmla="*/ 178 w 198"/>
                    <a:gd name="T17" fmla="*/ 57 h 308"/>
                    <a:gd name="T18" fmla="*/ 178 w 198"/>
                    <a:gd name="T19" fmla="*/ 212 h 308"/>
                    <a:gd name="T20" fmla="*/ 20 w 198"/>
                    <a:gd name="T21" fmla="*/ 231 h 308"/>
                    <a:gd name="T22" fmla="*/ 178 w 198"/>
                    <a:gd name="T23" fmla="*/ 231 h 308"/>
                    <a:gd name="T24" fmla="*/ 178 w 198"/>
                    <a:gd name="T25" fmla="*/ 289 h 308"/>
                    <a:gd name="T26" fmla="*/ 20 w 198"/>
                    <a:gd name="T27" fmla="*/ 289 h 308"/>
                    <a:gd name="T28" fmla="*/ 20 w 198"/>
                    <a:gd name="T29" fmla="*/ 231 h 308"/>
                    <a:gd name="T30" fmla="*/ 178 w 198"/>
                    <a:gd name="T31" fmla="*/ 38 h 308"/>
                    <a:gd name="T32" fmla="*/ 20 w 198"/>
                    <a:gd name="T33" fmla="*/ 38 h 308"/>
                    <a:gd name="T34" fmla="*/ 20 w 198"/>
                    <a:gd name="T35" fmla="*/ 19 h 308"/>
                    <a:gd name="T36" fmla="*/ 178 w 198"/>
                    <a:gd name="T37" fmla="*/ 19 h 308"/>
                    <a:gd name="T38" fmla="*/ 178 w 198"/>
                    <a:gd name="T39" fmla="*/ 3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8" h="308">
                      <a:moveTo>
                        <a:pt x="0" y="308"/>
                      </a:moveTo>
                      <a:lnTo>
                        <a:pt x="198" y="308"/>
                      </a:lnTo>
                      <a:lnTo>
                        <a:pt x="198" y="0"/>
                      </a:lnTo>
                      <a:lnTo>
                        <a:pt x="0" y="0"/>
                      </a:lnTo>
                      <a:lnTo>
                        <a:pt x="0" y="308"/>
                      </a:lnTo>
                      <a:close/>
                      <a:moveTo>
                        <a:pt x="178" y="212"/>
                      </a:moveTo>
                      <a:lnTo>
                        <a:pt x="20" y="212"/>
                      </a:lnTo>
                      <a:lnTo>
                        <a:pt x="20" y="57"/>
                      </a:lnTo>
                      <a:lnTo>
                        <a:pt x="178" y="57"/>
                      </a:lnTo>
                      <a:lnTo>
                        <a:pt x="178" y="212"/>
                      </a:lnTo>
                      <a:close/>
                      <a:moveTo>
                        <a:pt x="20" y="231"/>
                      </a:moveTo>
                      <a:lnTo>
                        <a:pt x="178" y="231"/>
                      </a:lnTo>
                      <a:lnTo>
                        <a:pt x="178" y="289"/>
                      </a:lnTo>
                      <a:lnTo>
                        <a:pt x="20" y="289"/>
                      </a:lnTo>
                      <a:lnTo>
                        <a:pt x="20" y="231"/>
                      </a:lnTo>
                      <a:close/>
                      <a:moveTo>
                        <a:pt x="178" y="38"/>
                      </a:moveTo>
                      <a:lnTo>
                        <a:pt x="20" y="38"/>
                      </a:lnTo>
                      <a:lnTo>
                        <a:pt x="20" y="19"/>
                      </a:lnTo>
                      <a:lnTo>
                        <a:pt x="178" y="19"/>
                      </a:lnTo>
                      <a:lnTo>
                        <a:pt x="178" y="38"/>
                      </a:lnTo>
                      <a:close/>
                    </a:path>
                  </a:pathLst>
                </a:cu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sp>
              <p:nvSpPr>
                <p:cNvPr id="88" name="Rectangle 27"/>
                <p:cNvSpPr>
                  <a:spLocks noChangeArrowheads="1"/>
                </p:cNvSpPr>
                <p:nvPr/>
              </p:nvSpPr>
              <p:spPr bwMode="auto">
                <a:xfrm>
                  <a:off x="2815" y="1324"/>
                  <a:ext cx="20" cy="19"/>
                </a:xfrm>
                <a:prstGeom prst="rect">
                  <a:avLst/>
                </a:prstGeom>
                <a:solidFill>
                  <a:schemeClr val="bg1"/>
                </a:solidFill>
                <a:ln w="15875">
                  <a:solidFill>
                    <a:schemeClr val="tx2"/>
                  </a:solidFill>
                  <a:miter lim="800000"/>
                </a:ln>
              </p:spPr>
              <p:txBody>
                <a:bodyPr vert="horz" wrap="square" lIns="89642" tIns="44821" rIns="89642" bIns="44821" numCol="1" anchor="t" anchorCtr="0" compatLnSpc="1">
                  <a:prstTxWarp prst="textNoShape">
                    <a:avLst/>
                  </a:prstTxWarp>
                </a:bodyPr>
                <a:lstStyle/>
                <a:p>
                  <a:endParaRPr lang="en-US" sz="1765"/>
                </a:p>
              </p:txBody>
            </p:sp>
          </p:grpSp>
          <p:grpSp>
            <p:nvGrpSpPr>
              <p:cNvPr id="94" name="Group 93"/>
              <p:cNvGrpSpPr/>
              <p:nvPr/>
            </p:nvGrpSpPr>
            <p:grpSpPr>
              <a:xfrm>
                <a:off x="3386663" y="5977623"/>
                <a:ext cx="308426" cy="322184"/>
                <a:chOff x="8453437" y="3398838"/>
                <a:chExt cx="427038" cy="446087"/>
              </a:xfrm>
            </p:grpSpPr>
            <p:sp>
              <p:nvSpPr>
                <p:cNvPr id="95" name="Line 68"/>
                <p:cNvSpPr>
                  <a:spLocks noChangeShapeType="1"/>
                </p:cNvSpPr>
                <p:nvPr/>
              </p:nvSpPr>
              <p:spPr bwMode="auto">
                <a:xfrm>
                  <a:off x="8453437" y="3844925"/>
                  <a:ext cx="427038"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96" name="Freeform 69"/>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97" name="Freeform 70"/>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98" name="Freeform 71"/>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99" name="Freeform 72"/>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00" name="Freeform 73"/>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01" name="Line 74"/>
                <p:cNvSpPr>
                  <a:spLocks noChangeShapeType="1"/>
                </p:cNvSpPr>
                <p:nvPr/>
              </p:nvSpPr>
              <p:spPr bwMode="auto">
                <a:xfrm>
                  <a:off x="8872538" y="3706813"/>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nvGrpSpPr>
              <p:cNvPr id="103" name="Group 60"/>
              <p:cNvGrpSpPr>
                <a:grpSpLocks noChangeAspect="1"/>
              </p:cNvGrpSpPr>
              <p:nvPr/>
            </p:nvGrpSpPr>
            <p:grpSpPr bwMode="auto">
              <a:xfrm>
                <a:off x="10404944" y="5073161"/>
                <a:ext cx="293031" cy="341870"/>
                <a:chOff x="6468" y="3423"/>
                <a:chExt cx="234" cy="273"/>
              </a:xfrm>
            </p:grpSpPr>
            <p:sp>
              <p:nvSpPr>
                <p:cNvPr id="104" name="Freeform 61"/>
                <p:cNvSpPr>
                  <a:spLocks noEditPoints="1"/>
                </p:cNvSpPr>
                <p:nvPr/>
              </p:nvSpPr>
              <p:spPr bwMode="auto">
                <a:xfrm>
                  <a:off x="6468" y="3423"/>
                  <a:ext cx="234" cy="273"/>
                </a:xfrm>
                <a:custGeom>
                  <a:avLst/>
                  <a:gdLst>
                    <a:gd name="T0" fmla="*/ 76 w 96"/>
                    <a:gd name="T1" fmla="*/ 112 h 112"/>
                    <a:gd name="T2" fmla="*/ 20 w 96"/>
                    <a:gd name="T3" fmla="*/ 112 h 112"/>
                    <a:gd name="T4" fmla="*/ 0 w 96"/>
                    <a:gd name="T5" fmla="*/ 92 h 112"/>
                    <a:gd name="T6" fmla="*/ 0 w 96"/>
                    <a:gd name="T7" fmla="*/ 0 h 112"/>
                    <a:gd name="T8" fmla="*/ 88 w 96"/>
                    <a:gd name="T9" fmla="*/ 0 h 112"/>
                    <a:gd name="T10" fmla="*/ 88 w 96"/>
                    <a:gd name="T11" fmla="*/ 88 h 112"/>
                    <a:gd name="T12" fmla="*/ 80 w 96"/>
                    <a:gd name="T13" fmla="*/ 88 h 112"/>
                    <a:gd name="T14" fmla="*/ 80 w 96"/>
                    <a:gd name="T15" fmla="*/ 8 h 112"/>
                    <a:gd name="T16" fmla="*/ 8 w 96"/>
                    <a:gd name="T17" fmla="*/ 8 h 112"/>
                    <a:gd name="T18" fmla="*/ 8 w 96"/>
                    <a:gd name="T19" fmla="*/ 92 h 112"/>
                    <a:gd name="T20" fmla="*/ 20 w 96"/>
                    <a:gd name="T21" fmla="*/ 104 h 112"/>
                    <a:gd name="T22" fmla="*/ 32 w 96"/>
                    <a:gd name="T23" fmla="*/ 92 h 112"/>
                    <a:gd name="T24" fmla="*/ 32 w 96"/>
                    <a:gd name="T25" fmla="*/ 88 h 112"/>
                    <a:gd name="T26" fmla="*/ 96 w 96"/>
                    <a:gd name="T27" fmla="*/ 88 h 112"/>
                    <a:gd name="T28" fmla="*/ 96 w 96"/>
                    <a:gd name="T29" fmla="*/ 92 h 112"/>
                    <a:gd name="T30" fmla="*/ 76 w 96"/>
                    <a:gd name="T31" fmla="*/ 112 h 112"/>
                    <a:gd name="T32" fmla="*/ 36 w 96"/>
                    <a:gd name="T33" fmla="*/ 104 h 112"/>
                    <a:gd name="T34" fmla="*/ 76 w 96"/>
                    <a:gd name="T35" fmla="*/ 104 h 112"/>
                    <a:gd name="T36" fmla="*/ 87 w 96"/>
                    <a:gd name="T37" fmla="*/ 96 h 112"/>
                    <a:gd name="T38" fmla="*/ 40 w 96"/>
                    <a:gd name="T39" fmla="*/ 96 h 112"/>
                    <a:gd name="T40" fmla="*/ 36 w 96"/>
                    <a:gd name="T41"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12">
                      <a:moveTo>
                        <a:pt x="76" y="112"/>
                      </a:moveTo>
                      <a:cubicBezTo>
                        <a:pt x="20" y="112"/>
                        <a:pt x="20" y="112"/>
                        <a:pt x="20" y="112"/>
                      </a:cubicBezTo>
                      <a:cubicBezTo>
                        <a:pt x="9" y="112"/>
                        <a:pt x="0" y="103"/>
                        <a:pt x="0" y="92"/>
                      </a:cubicBezTo>
                      <a:cubicBezTo>
                        <a:pt x="0" y="0"/>
                        <a:pt x="0" y="0"/>
                        <a:pt x="0" y="0"/>
                      </a:cubicBezTo>
                      <a:cubicBezTo>
                        <a:pt x="88" y="0"/>
                        <a:pt x="88" y="0"/>
                        <a:pt x="88" y="0"/>
                      </a:cubicBezTo>
                      <a:cubicBezTo>
                        <a:pt x="88" y="88"/>
                        <a:pt x="88" y="88"/>
                        <a:pt x="88" y="88"/>
                      </a:cubicBezTo>
                      <a:cubicBezTo>
                        <a:pt x="80" y="88"/>
                        <a:pt x="80" y="88"/>
                        <a:pt x="80" y="88"/>
                      </a:cubicBezTo>
                      <a:cubicBezTo>
                        <a:pt x="80" y="8"/>
                        <a:pt x="80" y="8"/>
                        <a:pt x="80" y="8"/>
                      </a:cubicBezTo>
                      <a:cubicBezTo>
                        <a:pt x="8" y="8"/>
                        <a:pt x="8" y="8"/>
                        <a:pt x="8" y="8"/>
                      </a:cubicBezTo>
                      <a:cubicBezTo>
                        <a:pt x="8" y="92"/>
                        <a:pt x="8" y="92"/>
                        <a:pt x="8" y="92"/>
                      </a:cubicBezTo>
                      <a:cubicBezTo>
                        <a:pt x="8" y="99"/>
                        <a:pt x="13" y="104"/>
                        <a:pt x="20" y="104"/>
                      </a:cubicBezTo>
                      <a:cubicBezTo>
                        <a:pt x="27" y="104"/>
                        <a:pt x="32" y="99"/>
                        <a:pt x="32" y="92"/>
                      </a:cubicBezTo>
                      <a:cubicBezTo>
                        <a:pt x="32" y="88"/>
                        <a:pt x="32" y="88"/>
                        <a:pt x="32" y="88"/>
                      </a:cubicBezTo>
                      <a:cubicBezTo>
                        <a:pt x="96" y="88"/>
                        <a:pt x="96" y="88"/>
                        <a:pt x="96" y="88"/>
                      </a:cubicBezTo>
                      <a:cubicBezTo>
                        <a:pt x="96" y="92"/>
                        <a:pt x="96" y="92"/>
                        <a:pt x="96" y="92"/>
                      </a:cubicBezTo>
                      <a:cubicBezTo>
                        <a:pt x="96" y="103"/>
                        <a:pt x="87" y="112"/>
                        <a:pt x="76" y="112"/>
                      </a:cubicBezTo>
                      <a:close/>
                      <a:moveTo>
                        <a:pt x="36" y="104"/>
                      </a:moveTo>
                      <a:cubicBezTo>
                        <a:pt x="76" y="104"/>
                        <a:pt x="76" y="104"/>
                        <a:pt x="76" y="104"/>
                      </a:cubicBezTo>
                      <a:cubicBezTo>
                        <a:pt x="81" y="104"/>
                        <a:pt x="86" y="101"/>
                        <a:pt x="87" y="96"/>
                      </a:cubicBezTo>
                      <a:cubicBezTo>
                        <a:pt x="40" y="96"/>
                        <a:pt x="40" y="96"/>
                        <a:pt x="40" y="96"/>
                      </a:cubicBezTo>
                      <a:cubicBezTo>
                        <a:pt x="39" y="99"/>
                        <a:pt x="38" y="102"/>
                        <a:pt x="36" y="104"/>
                      </a:cubicBez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05" name="Rectangle 62"/>
                <p:cNvSpPr>
                  <a:spLocks noChangeArrowheads="1"/>
                </p:cNvSpPr>
                <p:nvPr/>
              </p:nvSpPr>
              <p:spPr bwMode="auto">
                <a:xfrm>
                  <a:off x="6507" y="3598"/>
                  <a:ext cx="20"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06" name="Rectangle 63"/>
                <p:cNvSpPr>
                  <a:spLocks noChangeArrowheads="1"/>
                </p:cNvSpPr>
                <p:nvPr/>
              </p:nvSpPr>
              <p:spPr bwMode="auto">
                <a:xfrm>
                  <a:off x="6546" y="3598"/>
                  <a:ext cx="98" cy="20"/>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07" name="Rectangle 64"/>
                <p:cNvSpPr>
                  <a:spLocks noChangeArrowheads="1"/>
                </p:cNvSpPr>
                <p:nvPr/>
              </p:nvSpPr>
              <p:spPr bwMode="auto">
                <a:xfrm>
                  <a:off x="6507" y="3540"/>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08" name="Rectangle 65"/>
                <p:cNvSpPr>
                  <a:spLocks noChangeArrowheads="1"/>
                </p:cNvSpPr>
                <p:nvPr/>
              </p:nvSpPr>
              <p:spPr bwMode="auto">
                <a:xfrm>
                  <a:off x="6546" y="3540"/>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09" name="Rectangle 66"/>
                <p:cNvSpPr>
                  <a:spLocks noChangeArrowheads="1"/>
                </p:cNvSpPr>
                <p:nvPr/>
              </p:nvSpPr>
              <p:spPr bwMode="auto">
                <a:xfrm>
                  <a:off x="6507" y="3482"/>
                  <a:ext cx="20"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10" name="Rectangle 67"/>
                <p:cNvSpPr>
                  <a:spLocks noChangeArrowheads="1"/>
                </p:cNvSpPr>
                <p:nvPr/>
              </p:nvSpPr>
              <p:spPr bwMode="auto">
                <a:xfrm>
                  <a:off x="6546" y="3482"/>
                  <a:ext cx="98" cy="19"/>
                </a:xfrm>
                <a:prstGeom prst="rect">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grpSp>
            <p:nvGrpSpPr>
              <p:cNvPr id="115" name="Group 114"/>
              <p:cNvGrpSpPr/>
              <p:nvPr/>
            </p:nvGrpSpPr>
            <p:grpSpPr>
              <a:xfrm>
                <a:off x="2053551" y="1423772"/>
                <a:ext cx="328114" cy="282264"/>
                <a:chOff x="7842406" y="2300265"/>
                <a:chExt cx="363538" cy="312738"/>
              </a:xfrm>
            </p:grpSpPr>
            <p:sp>
              <p:nvSpPr>
                <p:cNvPr id="116" name="Oval 113"/>
                <p:cNvSpPr>
                  <a:spLocks noChangeArrowheads="1"/>
                </p:cNvSpPr>
                <p:nvPr/>
              </p:nvSpPr>
              <p:spPr bwMode="auto">
                <a:xfrm>
                  <a:off x="7901144" y="2303440"/>
                  <a:ext cx="168275" cy="165100"/>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17" name="Freeform 114"/>
                <p:cNvSpPr>
                  <a:spLocks/>
                </p:cNvSpPr>
                <p:nvPr/>
              </p:nvSpPr>
              <p:spPr bwMode="auto">
                <a:xfrm>
                  <a:off x="7842406" y="2471715"/>
                  <a:ext cx="284163" cy="141288"/>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118" name="Line 115"/>
                <p:cNvSpPr>
                  <a:spLocks noChangeShapeType="1"/>
                </p:cNvSpPr>
                <p:nvPr/>
              </p:nvSpPr>
              <p:spPr bwMode="auto">
                <a:xfrm>
                  <a:off x="8205944" y="2300265"/>
                  <a:ext cx="0"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nvGrpSpPr>
              <p:cNvPr id="119" name="Group 41"/>
              <p:cNvGrpSpPr>
                <a:grpSpLocks noChangeAspect="1"/>
              </p:cNvGrpSpPr>
              <p:nvPr/>
            </p:nvGrpSpPr>
            <p:grpSpPr bwMode="auto">
              <a:xfrm>
                <a:off x="2323634" y="1422144"/>
                <a:ext cx="161867" cy="114991"/>
                <a:chOff x="4173" y="1205"/>
                <a:chExt cx="277" cy="214"/>
              </a:xfrm>
            </p:grpSpPr>
            <p:sp>
              <p:nvSpPr>
                <p:cNvPr id="120" name="AutoShape 40"/>
                <p:cNvSpPr>
                  <a:spLocks noChangeAspect="1" noChangeArrowheads="1" noTextEdit="1"/>
                </p:cNvSpPr>
                <p:nvPr/>
              </p:nvSpPr>
              <p:spPr bwMode="auto">
                <a:xfrm>
                  <a:off x="4173" y="1207"/>
                  <a:ext cx="277" cy="2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1" name="Freeform 42"/>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0 w 273"/>
                    <a:gd name="T13" fmla="*/ 0 h 214"/>
                    <a:gd name="T14" fmla="*/ 253 w 273"/>
                    <a:gd name="T15" fmla="*/ 19 h 214"/>
                    <a:gd name="T16" fmla="*/ 253 w 273"/>
                    <a:gd name="T17" fmla="*/ 39 h 214"/>
                    <a:gd name="T18" fmla="*/ 20 w 273"/>
                    <a:gd name="T19" fmla="*/ 39 h 214"/>
                    <a:gd name="T20" fmla="*/ 20 w 273"/>
                    <a:gd name="T21" fmla="*/ 19 h 214"/>
                    <a:gd name="T22" fmla="*/ 253 w 273"/>
                    <a:gd name="T23" fmla="*/ 19 h 214"/>
                    <a:gd name="T24" fmla="*/ 20 w 273"/>
                    <a:gd name="T25" fmla="*/ 194 h 214"/>
                    <a:gd name="T26" fmla="*/ 20 w 273"/>
                    <a:gd name="T27" fmla="*/ 58 h 214"/>
                    <a:gd name="T28" fmla="*/ 253 w 273"/>
                    <a:gd name="T29" fmla="*/ 58 h 214"/>
                    <a:gd name="T30" fmla="*/ 253 w 273"/>
                    <a:gd name="T31" fmla="*/ 194 h 214"/>
                    <a:gd name="T32" fmla="*/ 20 w 273"/>
                    <a:gd name="T33"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3" h="214">
                      <a:moveTo>
                        <a:pt x="20" y="0"/>
                      </a:moveTo>
                      <a:lnTo>
                        <a:pt x="0" y="0"/>
                      </a:lnTo>
                      <a:lnTo>
                        <a:pt x="0" y="214"/>
                      </a:lnTo>
                      <a:lnTo>
                        <a:pt x="273" y="214"/>
                      </a:lnTo>
                      <a:lnTo>
                        <a:pt x="273" y="0"/>
                      </a:lnTo>
                      <a:lnTo>
                        <a:pt x="39" y="0"/>
                      </a:lnTo>
                      <a:lnTo>
                        <a:pt x="20" y="0"/>
                      </a:lnTo>
                      <a:close/>
                      <a:moveTo>
                        <a:pt x="253" y="19"/>
                      </a:moveTo>
                      <a:lnTo>
                        <a:pt x="253" y="39"/>
                      </a:lnTo>
                      <a:lnTo>
                        <a:pt x="20" y="39"/>
                      </a:lnTo>
                      <a:lnTo>
                        <a:pt x="20" y="19"/>
                      </a:lnTo>
                      <a:lnTo>
                        <a:pt x="253" y="19"/>
                      </a:lnTo>
                      <a:close/>
                      <a:moveTo>
                        <a:pt x="20" y="194"/>
                      </a:moveTo>
                      <a:lnTo>
                        <a:pt x="20" y="58"/>
                      </a:lnTo>
                      <a:lnTo>
                        <a:pt x="253" y="58"/>
                      </a:lnTo>
                      <a:lnTo>
                        <a:pt x="253" y="194"/>
                      </a:lnTo>
                      <a:lnTo>
                        <a:pt x="20" y="194"/>
                      </a:lnTo>
                      <a:close/>
                    </a:path>
                  </a:pathLst>
                </a:custGeom>
                <a:solidFill>
                  <a:schemeClr val="bg1"/>
                </a:solidFill>
                <a:ln w="15875" cap="sq">
                  <a:no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22" name="Freeform 43"/>
                <p:cNvSpPr>
                  <a:spLocks noEditPoints="1"/>
                </p:cNvSpPr>
                <p:nvPr/>
              </p:nvSpPr>
              <p:spPr bwMode="auto">
                <a:xfrm>
                  <a:off x="4175" y="1205"/>
                  <a:ext cx="273" cy="214"/>
                </a:xfrm>
                <a:custGeom>
                  <a:avLst/>
                  <a:gdLst>
                    <a:gd name="T0" fmla="*/ 20 w 273"/>
                    <a:gd name="T1" fmla="*/ 0 h 214"/>
                    <a:gd name="T2" fmla="*/ 0 w 273"/>
                    <a:gd name="T3" fmla="*/ 0 h 214"/>
                    <a:gd name="T4" fmla="*/ 0 w 273"/>
                    <a:gd name="T5" fmla="*/ 214 h 214"/>
                    <a:gd name="T6" fmla="*/ 273 w 273"/>
                    <a:gd name="T7" fmla="*/ 214 h 214"/>
                    <a:gd name="T8" fmla="*/ 273 w 273"/>
                    <a:gd name="T9" fmla="*/ 0 h 214"/>
                    <a:gd name="T10" fmla="*/ 39 w 273"/>
                    <a:gd name="T11" fmla="*/ 0 h 214"/>
                    <a:gd name="T12" fmla="*/ 253 w 273"/>
                    <a:gd name="T13" fmla="*/ 19 h 214"/>
                    <a:gd name="T14" fmla="*/ 253 w 273"/>
                    <a:gd name="T15" fmla="*/ 39 h 214"/>
                    <a:gd name="T16" fmla="*/ 20 w 273"/>
                    <a:gd name="T17" fmla="*/ 39 h 214"/>
                    <a:gd name="T18" fmla="*/ 20 w 273"/>
                    <a:gd name="T19" fmla="*/ 19 h 214"/>
                    <a:gd name="T20" fmla="*/ 253 w 273"/>
                    <a:gd name="T21" fmla="*/ 19 h 214"/>
                    <a:gd name="T22" fmla="*/ 20 w 273"/>
                    <a:gd name="T23" fmla="*/ 194 h 214"/>
                    <a:gd name="T24" fmla="*/ 20 w 273"/>
                    <a:gd name="T25" fmla="*/ 58 h 214"/>
                    <a:gd name="T26" fmla="*/ 253 w 273"/>
                    <a:gd name="T27" fmla="*/ 58 h 214"/>
                    <a:gd name="T28" fmla="*/ 253 w 273"/>
                    <a:gd name="T29" fmla="*/ 194 h 214"/>
                    <a:gd name="T30" fmla="*/ 20 w 273"/>
                    <a:gd name="T31" fmla="*/ 19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3" h="214">
                      <a:moveTo>
                        <a:pt x="20" y="0"/>
                      </a:moveTo>
                      <a:lnTo>
                        <a:pt x="0" y="0"/>
                      </a:lnTo>
                      <a:lnTo>
                        <a:pt x="0" y="214"/>
                      </a:lnTo>
                      <a:lnTo>
                        <a:pt x="273" y="214"/>
                      </a:lnTo>
                      <a:lnTo>
                        <a:pt x="273" y="0"/>
                      </a:lnTo>
                      <a:lnTo>
                        <a:pt x="39" y="0"/>
                      </a:lnTo>
                      <a:moveTo>
                        <a:pt x="253" y="19"/>
                      </a:moveTo>
                      <a:lnTo>
                        <a:pt x="253" y="39"/>
                      </a:lnTo>
                      <a:lnTo>
                        <a:pt x="20" y="39"/>
                      </a:lnTo>
                      <a:lnTo>
                        <a:pt x="20" y="19"/>
                      </a:lnTo>
                      <a:lnTo>
                        <a:pt x="253" y="19"/>
                      </a:lnTo>
                      <a:moveTo>
                        <a:pt x="20" y="194"/>
                      </a:moveTo>
                      <a:lnTo>
                        <a:pt x="20" y="58"/>
                      </a:lnTo>
                      <a:lnTo>
                        <a:pt x="253" y="58"/>
                      </a:lnTo>
                      <a:lnTo>
                        <a:pt x="253" y="194"/>
                      </a:lnTo>
                      <a:lnTo>
                        <a:pt x="20" y="194"/>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124" name="Group 78"/>
              <p:cNvGrpSpPr>
                <a:grpSpLocks noChangeAspect="1"/>
              </p:cNvGrpSpPr>
              <p:nvPr/>
            </p:nvGrpSpPr>
            <p:grpSpPr bwMode="auto">
              <a:xfrm>
                <a:off x="5168945" y="4631186"/>
                <a:ext cx="268818" cy="269745"/>
                <a:chOff x="3518" y="2869"/>
                <a:chExt cx="290" cy="291"/>
              </a:xfrm>
              <a:solidFill>
                <a:schemeClr val="bg1"/>
              </a:solidFill>
            </p:grpSpPr>
            <p:sp>
              <p:nvSpPr>
                <p:cNvPr id="125" name="Rectangle 79"/>
                <p:cNvSpPr>
                  <a:spLocks noChangeArrowheads="1"/>
                </p:cNvSpPr>
                <p:nvPr/>
              </p:nvSpPr>
              <p:spPr bwMode="auto">
                <a:xfrm>
                  <a:off x="3518" y="3102"/>
                  <a:ext cx="19" cy="58"/>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126" name="Rectangle 80"/>
                <p:cNvSpPr>
                  <a:spLocks noChangeArrowheads="1"/>
                </p:cNvSpPr>
                <p:nvPr/>
              </p:nvSpPr>
              <p:spPr bwMode="auto">
                <a:xfrm>
                  <a:off x="3586" y="3044"/>
                  <a:ext cx="19" cy="116"/>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127" name="Rectangle 81"/>
                <p:cNvSpPr>
                  <a:spLocks noChangeArrowheads="1"/>
                </p:cNvSpPr>
                <p:nvPr/>
              </p:nvSpPr>
              <p:spPr bwMode="auto">
                <a:xfrm>
                  <a:off x="3653" y="2985"/>
                  <a:ext cx="20" cy="175"/>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128" name="Rectangle 82"/>
                <p:cNvSpPr>
                  <a:spLocks noChangeArrowheads="1"/>
                </p:cNvSpPr>
                <p:nvPr/>
              </p:nvSpPr>
              <p:spPr bwMode="auto">
                <a:xfrm>
                  <a:off x="3721" y="2927"/>
                  <a:ext cx="19" cy="233"/>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sp>
              <p:nvSpPr>
                <p:cNvPr id="129" name="Rectangle 83"/>
                <p:cNvSpPr>
                  <a:spLocks noChangeArrowheads="1"/>
                </p:cNvSpPr>
                <p:nvPr/>
              </p:nvSpPr>
              <p:spPr bwMode="auto">
                <a:xfrm>
                  <a:off x="3789" y="2869"/>
                  <a:ext cx="19" cy="291"/>
                </a:xfrm>
                <a:prstGeom prst="rect">
                  <a:avLst/>
                </a:prstGeom>
                <a:grpFill/>
                <a:ln w="12700" cap="sq">
                  <a:noFill/>
                  <a:miter lim="800000"/>
                  <a:headEnd/>
                  <a:tailEnd/>
                </a:ln>
                <a:extLst/>
              </p:spPr>
              <p:txBody>
                <a:bodyPr vert="horz" wrap="square" lIns="89642" tIns="44821" rIns="89642" bIns="44821" numCol="1" anchor="t" anchorCtr="0" compatLnSpc="1">
                  <a:prstTxWarp prst="textNoShape">
                    <a:avLst/>
                  </a:prstTxWarp>
                </a:bodyPr>
                <a:lstStyle/>
                <a:p>
                  <a:endParaRPr lang="en-US" sz="1765"/>
                </a:p>
              </p:txBody>
            </p:sp>
          </p:grpSp>
          <p:grpSp>
            <p:nvGrpSpPr>
              <p:cNvPr id="131" name="Group 4"/>
              <p:cNvGrpSpPr>
                <a:grpSpLocks noChangeAspect="1"/>
              </p:cNvGrpSpPr>
              <p:nvPr/>
            </p:nvGrpSpPr>
            <p:grpSpPr bwMode="auto">
              <a:xfrm>
                <a:off x="6641152" y="1938984"/>
                <a:ext cx="324462" cy="301798"/>
                <a:chOff x="3731" y="1282"/>
                <a:chExt cx="272" cy="253"/>
              </a:xfrm>
            </p:grpSpPr>
            <p:sp>
              <p:nvSpPr>
                <p:cNvPr id="132" name="Freeform 5"/>
                <p:cNvSpPr>
                  <a:spLocks/>
                </p:cNvSpPr>
                <p:nvPr/>
              </p:nvSpPr>
              <p:spPr bwMode="auto">
                <a:xfrm>
                  <a:off x="3731" y="1302"/>
                  <a:ext cx="272" cy="233"/>
                </a:xfrm>
                <a:custGeom>
                  <a:avLst/>
                  <a:gdLst>
                    <a:gd name="T0" fmla="*/ 272 w 272"/>
                    <a:gd name="T1" fmla="*/ 19 h 233"/>
                    <a:gd name="T2" fmla="*/ 272 w 272"/>
                    <a:gd name="T3" fmla="*/ 10 h 233"/>
                    <a:gd name="T4" fmla="*/ 272 w 272"/>
                    <a:gd name="T5" fmla="*/ 0 h 233"/>
                    <a:gd name="T6" fmla="*/ 117 w 272"/>
                    <a:gd name="T7" fmla="*/ 0 h 233"/>
                    <a:gd name="T8" fmla="*/ 117 w 272"/>
                    <a:gd name="T9" fmla="*/ 19 h 233"/>
                    <a:gd name="T10" fmla="*/ 252 w 272"/>
                    <a:gd name="T11" fmla="*/ 19 h 233"/>
                    <a:gd name="T12" fmla="*/ 252 w 272"/>
                    <a:gd name="T13" fmla="*/ 58 h 233"/>
                    <a:gd name="T14" fmla="*/ 117 w 272"/>
                    <a:gd name="T15" fmla="*/ 58 h 233"/>
                    <a:gd name="T16" fmla="*/ 117 w 272"/>
                    <a:gd name="T17" fmla="*/ 78 h 233"/>
                    <a:gd name="T18" fmla="*/ 252 w 272"/>
                    <a:gd name="T19" fmla="*/ 78 h 233"/>
                    <a:gd name="T20" fmla="*/ 252 w 272"/>
                    <a:gd name="T21" fmla="*/ 214 h 233"/>
                    <a:gd name="T22" fmla="*/ 20 w 272"/>
                    <a:gd name="T23" fmla="*/ 214 h 233"/>
                    <a:gd name="T24" fmla="*/ 20 w 272"/>
                    <a:gd name="T25" fmla="*/ 78 h 233"/>
                    <a:gd name="T26" fmla="*/ 59 w 272"/>
                    <a:gd name="T27" fmla="*/ 78 h 233"/>
                    <a:gd name="T28" fmla="*/ 59 w 272"/>
                    <a:gd name="T29" fmla="*/ 58 h 233"/>
                    <a:gd name="T30" fmla="*/ 20 w 272"/>
                    <a:gd name="T31" fmla="*/ 58 h 233"/>
                    <a:gd name="T32" fmla="*/ 20 w 272"/>
                    <a:gd name="T33" fmla="*/ 19 h 233"/>
                    <a:gd name="T34" fmla="*/ 59 w 272"/>
                    <a:gd name="T35" fmla="*/ 19 h 233"/>
                    <a:gd name="T36" fmla="*/ 59 w 272"/>
                    <a:gd name="T37" fmla="*/ 0 h 233"/>
                    <a:gd name="T38" fmla="*/ 0 w 272"/>
                    <a:gd name="T39" fmla="*/ 0 h 233"/>
                    <a:gd name="T40" fmla="*/ 0 w 272"/>
                    <a:gd name="T41" fmla="*/ 10 h 233"/>
                    <a:gd name="T42" fmla="*/ 0 w 272"/>
                    <a:gd name="T43" fmla="*/ 19 h 233"/>
                    <a:gd name="T44" fmla="*/ 0 w 272"/>
                    <a:gd name="T45" fmla="*/ 214 h 233"/>
                    <a:gd name="T46" fmla="*/ 0 w 272"/>
                    <a:gd name="T47" fmla="*/ 224 h 233"/>
                    <a:gd name="T48" fmla="*/ 0 w 272"/>
                    <a:gd name="T49" fmla="*/ 233 h 233"/>
                    <a:gd name="T50" fmla="*/ 252 w 272"/>
                    <a:gd name="T51" fmla="*/ 233 h 233"/>
                    <a:gd name="T52" fmla="*/ 262 w 272"/>
                    <a:gd name="T53" fmla="*/ 233 h 233"/>
                    <a:gd name="T54" fmla="*/ 272 w 272"/>
                    <a:gd name="T55" fmla="*/ 233 h 233"/>
                    <a:gd name="T56" fmla="*/ 272 w 272"/>
                    <a:gd name="T57" fmla="*/ 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2" h="233">
                      <a:moveTo>
                        <a:pt x="272" y="19"/>
                      </a:moveTo>
                      <a:lnTo>
                        <a:pt x="272" y="10"/>
                      </a:lnTo>
                      <a:lnTo>
                        <a:pt x="272" y="0"/>
                      </a:lnTo>
                      <a:lnTo>
                        <a:pt x="117" y="0"/>
                      </a:lnTo>
                      <a:lnTo>
                        <a:pt x="117" y="19"/>
                      </a:lnTo>
                      <a:lnTo>
                        <a:pt x="252" y="19"/>
                      </a:lnTo>
                      <a:lnTo>
                        <a:pt x="252" y="58"/>
                      </a:lnTo>
                      <a:lnTo>
                        <a:pt x="117" y="58"/>
                      </a:lnTo>
                      <a:lnTo>
                        <a:pt x="117" y="78"/>
                      </a:lnTo>
                      <a:lnTo>
                        <a:pt x="252" y="78"/>
                      </a:lnTo>
                      <a:lnTo>
                        <a:pt x="252" y="214"/>
                      </a:lnTo>
                      <a:lnTo>
                        <a:pt x="20" y="214"/>
                      </a:lnTo>
                      <a:lnTo>
                        <a:pt x="20" y="78"/>
                      </a:lnTo>
                      <a:lnTo>
                        <a:pt x="59" y="78"/>
                      </a:lnTo>
                      <a:lnTo>
                        <a:pt x="59" y="58"/>
                      </a:lnTo>
                      <a:lnTo>
                        <a:pt x="20" y="58"/>
                      </a:lnTo>
                      <a:lnTo>
                        <a:pt x="20" y="19"/>
                      </a:lnTo>
                      <a:lnTo>
                        <a:pt x="59" y="19"/>
                      </a:lnTo>
                      <a:lnTo>
                        <a:pt x="59" y="0"/>
                      </a:lnTo>
                      <a:lnTo>
                        <a:pt x="0" y="0"/>
                      </a:lnTo>
                      <a:lnTo>
                        <a:pt x="0" y="10"/>
                      </a:lnTo>
                      <a:lnTo>
                        <a:pt x="0" y="19"/>
                      </a:lnTo>
                      <a:lnTo>
                        <a:pt x="0" y="214"/>
                      </a:lnTo>
                      <a:lnTo>
                        <a:pt x="0" y="224"/>
                      </a:lnTo>
                      <a:lnTo>
                        <a:pt x="0" y="233"/>
                      </a:lnTo>
                      <a:lnTo>
                        <a:pt x="252" y="233"/>
                      </a:lnTo>
                      <a:lnTo>
                        <a:pt x="262" y="233"/>
                      </a:lnTo>
                      <a:lnTo>
                        <a:pt x="272" y="233"/>
                      </a:lnTo>
                      <a:lnTo>
                        <a:pt x="272" y="19"/>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33" name="Oval 6"/>
                <p:cNvSpPr>
                  <a:spLocks noChangeArrowheads="1"/>
                </p:cNvSpPr>
                <p:nvPr/>
              </p:nvSpPr>
              <p:spPr bwMode="auto">
                <a:xfrm>
                  <a:off x="3944"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34" name="Oval 7"/>
                <p:cNvSpPr>
                  <a:spLocks noChangeArrowheads="1"/>
                </p:cNvSpPr>
                <p:nvPr/>
              </p:nvSpPr>
              <p:spPr bwMode="auto">
                <a:xfrm>
                  <a:off x="3915"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35" name="Oval 8"/>
                <p:cNvSpPr>
                  <a:spLocks noChangeArrowheads="1"/>
                </p:cNvSpPr>
                <p:nvPr/>
              </p:nvSpPr>
              <p:spPr bwMode="auto">
                <a:xfrm>
                  <a:off x="3886" y="1331"/>
                  <a:ext cx="20" cy="20"/>
                </a:xfrm>
                <a:prstGeom prst="ellipse">
                  <a:avLst/>
                </a:pr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sp>
              <p:nvSpPr>
                <p:cNvPr id="136" name="Freeform 9"/>
                <p:cNvSpPr>
                  <a:spLocks/>
                </p:cNvSpPr>
                <p:nvPr/>
              </p:nvSpPr>
              <p:spPr bwMode="auto">
                <a:xfrm>
                  <a:off x="3773" y="1282"/>
                  <a:ext cx="92" cy="210"/>
                </a:xfrm>
                <a:custGeom>
                  <a:avLst/>
                  <a:gdLst>
                    <a:gd name="T0" fmla="*/ 36 w 92"/>
                    <a:gd name="T1" fmla="*/ 0 h 210"/>
                    <a:gd name="T2" fmla="*/ 36 w 92"/>
                    <a:gd name="T3" fmla="*/ 171 h 210"/>
                    <a:gd name="T4" fmla="*/ 14 w 92"/>
                    <a:gd name="T5" fmla="*/ 149 h 210"/>
                    <a:gd name="T6" fmla="*/ 0 w 92"/>
                    <a:gd name="T7" fmla="*/ 163 h 210"/>
                    <a:gd name="T8" fmla="*/ 46 w 92"/>
                    <a:gd name="T9" fmla="*/ 210 h 210"/>
                    <a:gd name="T10" fmla="*/ 92 w 92"/>
                    <a:gd name="T11" fmla="*/ 163 h 210"/>
                    <a:gd name="T12" fmla="*/ 77 w 92"/>
                    <a:gd name="T13" fmla="*/ 149 h 210"/>
                    <a:gd name="T14" fmla="*/ 55 w 92"/>
                    <a:gd name="T15" fmla="*/ 171 h 210"/>
                    <a:gd name="T16" fmla="*/ 55 w 92"/>
                    <a:gd name="T17" fmla="*/ 0 h 210"/>
                    <a:gd name="T18" fmla="*/ 36 w 92"/>
                    <a:gd name="T19"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210">
                      <a:moveTo>
                        <a:pt x="36" y="0"/>
                      </a:moveTo>
                      <a:lnTo>
                        <a:pt x="36" y="171"/>
                      </a:lnTo>
                      <a:lnTo>
                        <a:pt x="14" y="149"/>
                      </a:lnTo>
                      <a:lnTo>
                        <a:pt x="0" y="163"/>
                      </a:lnTo>
                      <a:lnTo>
                        <a:pt x="46" y="210"/>
                      </a:lnTo>
                      <a:lnTo>
                        <a:pt x="92" y="163"/>
                      </a:lnTo>
                      <a:lnTo>
                        <a:pt x="77" y="149"/>
                      </a:lnTo>
                      <a:lnTo>
                        <a:pt x="55" y="171"/>
                      </a:lnTo>
                      <a:lnTo>
                        <a:pt x="55" y="0"/>
                      </a:lnTo>
                      <a:lnTo>
                        <a:pt x="36" y="0"/>
                      </a:lnTo>
                      <a:close/>
                    </a:path>
                  </a:pathLst>
                </a:custGeom>
                <a:solidFill>
                  <a:schemeClr val="bg1"/>
                </a:solidFill>
                <a:ln w="15875" cap="sq">
                  <a:solidFill>
                    <a:schemeClr val="tx2"/>
                  </a:solidFill>
                  <a:miter lim="800000"/>
                  <a:headEnd/>
                  <a:tailEnd/>
                </a:ln>
              </p:spPr>
              <p:txBody>
                <a:bodyPr vert="horz" wrap="square" lIns="89642" tIns="44821" rIns="89642" bIns="44821" numCol="1" anchor="t" anchorCtr="0" compatLnSpc="1">
                  <a:prstTxWarp prst="textNoShape">
                    <a:avLst/>
                  </a:prstTxWarp>
                </a:bodyPr>
                <a:lstStyle/>
                <a:p>
                  <a:endParaRPr lang="en-US" sz="1765"/>
                </a:p>
              </p:txBody>
            </p:sp>
          </p:grpSp>
          <p:grpSp>
            <p:nvGrpSpPr>
              <p:cNvPr id="138" name="Group 12"/>
              <p:cNvGrpSpPr>
                <a:grpSpLocks noChangeAspect="1"/>
              </p:cNvGrpSpPr>
              <p:nvPr/>
            </p:nvGrpSpPr>
            <p:grpSpPr bwMode="auto">
              <a:xfrm>
                <a:off x="9318571" y="2016505"/>
                <a:ext cx="293949" cy="391469"/>
                <a:chOff x="5689" y="1514"/>
                <a:chExt cx="211" cy="281"/>
              </a:xfrm>
            </p:grpSpPr>
            <p:sp>
              <p:nvSpPr>
                <p:cNvPr id="139" name="Freeform 13"/>
                <p:cNvSpPr>
                  <a:spLocks/>
                </p:cNvSpPr>
                <p:nvPr/>
              </p:nvSpPr>
              <p:spPr bwMode="auto">
                <a:xfrm>
                  <a:off x="5793" y="1514"/>
                  <a:ext cx="34" cy="111"/>
                </a:xfrm>
                <a:custGeom>
                  <a:avLst/>
                  <a:gdLst>
                    <a:gd name="T0" fmla="*/ 14 w 14"/>
                    <a:gd name="T1" fmla="*/ 46 h 46"/>
                    <a:gd name="T2" fmla="*/ 14 w 14"/>
                    <a:gd name="T3" fmla="*/ 8 h 46"/>
                    <a:gd name="T4" fmla="*/ 7 w 14"/>
                    <a:gd name="T5" fmla="*/ 0 h 46"/>
                    <a:gd name="T6" fmla="*/ 0 w 14"/>
                    <a:gd name="T7" fmla="*/ 8 h 46"/>
                    <a:gd name="T8" fmla="*/ 0 w 14"/>
                    <a:gd name="T9" fmla="*/ 16 h 46"/>
                  </a:gdLst>
                  <a:ahLst/>
                  <a:cxnLst>
                    <a:cxn ang="0">
                      <a:pos x="T0" y="T1"/>
                    </a:cxn>
                    <a:cxn ang="0">
                      <a:pos x="T2" y="T3"/>
                    </a:cxn>
                    <a:cxn ang="0">
                      <a:pos x="T4" y="T5"/>
                    </a:cxn>
                    <a:cxn ang="0">
                      <a:pos x="T6" y="T7"/>
                    </a:cxn>
                    <a:cxn ang="0">
                      <a:pos x="T8" y="T9"/>
                    </a:cxn>
                  </a:cxnLst>
                  <a:rect l="0" t="0" r="r" b="b"/>
                  <a:pathLst>
                    <a:path w="14" h="46">
                      <a:moveTo>
                        <a:pt x="14" y="46"/>
                      </a:moveTo>
                      <a:cubicBezTo>
                        <a:pt x="14" y="8"/>
                        <a:pt x="14" y="8"/>
                        <a:pt x="14" y="8"/>
                      </a:cubicBezTo>
                      <a:cubicBezTo>
                        <a:pt x="14" y="4"/>
                        <a:pt x="11" y="0"/>
                        <a:pt x="7" y="0"/>
                      </a:cubicBezTo>
                      <a:cubicBezTo>
                        <a:pt x="3" y="0"/>
                        <a:pt x="0" y="4"/>
                        <a:pt x="0" y="8"/>
                      </a:cubicBezTo>
                      <a:cubicBezTo>
                        <a:pt x="0" y="16"/>
                        <a:pt x="0" y="16"/>
                        <a:pt x="0" y="16"/>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140" name="Freeform 14"/>
                <p:cNvSpPr>
                  <a:spLocks/>
                </p:cNvSpPr>
                <p:nvPr/>
              </p:nvSpPr>
              <p:spPr bwMode="auto">
                <a:xfrm>
                  <a:off x="5827" y="1533"/>
                  <a:ext cx="36" cy="124"/>
                </a:xfrm>
                <a:custGeom>
                  <a:avLst/>
                  <a:gdLst>
                    <a:gd name="T0" fmla="*/ 15 w 15"/>
                    <a:gd name="T1" fmla="*/ 39 h 51"/>
                    <a:gd name="T2" fmla="*/ 15 w 15"/>
                    <a:gd name="T3" fmla="*/ 7 h 51"/>
                    <a:gd name="T4" fmla="*/ 8 w 15"/>
                    <a:gd name="T5" fmla="*/ 0 h 51"/>
                    <a:gd name="T6" fmla="*/ 0 w 15"/>
                    <a:gd name="T7" fmla="*/ 7 h 51"/>
                    <a:gd name="T8" fmla="*/ 0 w 15"/>
                    <a:gd name="T9" fmla="*/ 51 h 51"/>
                  </a:gdLst>
                  <a:ahLst/>
                  <a:cxnLst>
                    <a:cxn ang="0">
                      <a:pos x="T0" y="T1"/>
                    </a:cxn>
                    <a:cxn ang="0">
                      <a:pos x="T2" y="T3"/>
                    </a:cxn>
                    <a:cxn ang="0">
                      <a:pos x="T4" y="T5"/>
                    </a:cxn>
                    <a:cxn ang="0">
                      <a:pos x="T6" y="T7"/>
                    </a:cxn>
                    <a:cxn ang="0">
                      <a:pos x="T8" y="T9"/>
                    </a:cxn>
                  </a:cxnLst>
                  <a:rect l="0" t="0" r="r" b="b"/>
                  <a:pathLst>
                    <a:path w="15" h="51">
                      <a:moveTo>
                        <a:pt x="15" y="39"/>
                      </a:moveTo>
                      <a:cubicBezTo>
                        <a:pt x="15" y="7"/>
                        <a:pt x="15" y="7"/>
                        <a:pt x="15" y="7"/>
                      </a:cubicBezTo>
                      <a:cubicBezTo>
                        <a:pt x="15" y="3"/>
                        <a:pt x="12" y="0"/>
                        <a:pt x="8" y="0"/>
                      </a:cubicBezTo>
                      <a:cubicBezTo>
                        <a:pt x="4" y="0"/>
                        <a:pt x="0" y="3"/>
                        <a:pt x="0" y="7"/>
                      </a:cubicBezTo>
                      <a:cubicBezTo>
                        <a:pt x="0" y="51"/>
                        <a:pt x="0" y="51"/>
                        <a:pt x="0"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141" name="Freeform 15"/>
                <p:cNvSpPr>
                  <a:spLocks/>
                </p:cNvSpPr>
                <p:nvPr/>
              </p:nvSpPr>
              <p:spPr bwMode="auto">
                <a:xfrm>
                  <a:off x="5689" y="1533"/>
                  <a:ext cx="211" cy="262"/>
                </a:xfrm>
                <a:custGeom>
                  <a:avLst/>
                  <a:gdLst>
                    <a:gd name="T0" fmla="*/ 72 w 87"/>
                    <a:gd name="T1" fmla="*/ 55 h 108"/>
                    <a:gd name="T2" fmla="*/ 72 w 87"/>
                    <a:gd name="T3" fmla="*/ 18 h 108"/>
                    <a:gd name="T4" fmla="*/ 79 w 87"/>
                    <a:gd name="T5" fmla="*/ 11 h 108"/>
                    <a:gd name="T6" fmla="*/ 87 w 87"/>
                    <a:gd name="T7" fmla="*/ 18 h 108"/>
                    <a:gd name="T8" fmla="*/ 87 w 87"/>
                    <a:gd name="T9" fmla="*/ 74 h 108"/>
                    <a:gd name="T10" fmla="*/ 57 w 87"/>
                    <a:gd name="T11" fmla="*/ 108 h 108"/>
                    <a:gd name="T12" fmla="*/ 22 w 87"/>
                    <a:gd name="T13" fmla="*/ 96 h 108"/>
                    <a:gd name="T14" fmla="*/ 9 w 87"/>
                    <a:gd name="T15" fmla="*/ 80 h 108"/>
                    <a:gd name="T16" fmla="*/ 1 w 87"/>
                    <a:gd name="T17" fmla="*/ 55 h 108"/>
                    <a:gd name="T18" fmla="*/ 18 w 87"/>
                    <a:gd name="T19" fmla="*/ 59 h 108"/>
                    <a:gd name="T20" fmla="*/ 27 w 87"/>
                    <a:gd name="T21" fmla="*/ 52 h 108"/>
                    <a:gd name="T22" fmla="*/ 27 w 87"/>
                    <a:gd name="T23" fmla="*/ 8 h 108"/>
                    <a:gd name="T24" fmla="*/ 35 w 87"/>
                    <a:gd name="T25" fmla="*/ 0 h 108"/>
                    <a:gd name="T26" fmla="*/ 43 w 87"/>
                    <a:gd name="T27" fmla="*/ 8 h 108"/>
                    <a:gd name="T28" fmla="*/ 43 w 87"/>
                    <a:gd name="T29"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08">
                      <a:moveTo>
                        <a:pt x="72" y="55"/>
                      </a:moveTo>
                      <a:cubicBezTo>
                        <a:pt x="72" y="18"/>
                        <a:pt x="72" y="18"/>
                        <a:pt x="72" y="18"/>
                      </a:cubicBezTo>
                      <a:cubicBezTo>
                        <a:pt x="72" y="14"/>
                        <a:pt x="75" y="11"/>
                        <a:pt x="79" y="11"/>
                      </a:cubicBezTo>
                      <a:cubicBezTo>
                        <a:pt x="83" y="11"/>
                        <a:pt x="87" y="14"/>
                        <a:pt x="87" y="18"/>
                      </a:cubicBezTo>
                      <a:cubicBezTo>
                        <a:pt x="87" y="74"/>
                        <a:pt x="87" y="74"/>
                        <a:pt x="87" y="74"/>
                      </a:cubicBezTo>
                      <a:cubicBezTo>
                        <a:pt x="87" y="88"/>
                        <a:pt x="77" y="108"/>
                        <a:pt x="57" y="108"/>
                      </a:cubicBezTo>
                      <a:cubicBezTo>
                        <a:pt x="40" y="108"/>
                        <a:pt x="30" y="104"/>
                        <a:pt x="22" y="96"/>
                      </a:cubicBezTo>
                      <a:cubicBezTo>
                        <a:pt x="18" y="92"/>
                        <a:pt x="13" y="88"/>
                        <a:pt x="9" y="80"/>
                      </a:cubicBezTo>
                      <a:cubicBezTo>
                        <a:pt x="5" y="72"/>
                        <a:pt x="3" y="63"/>
                        <a:pt x="1" y="55"/>
                      </a:cubicBezTo>
                      <a:cubicBezTo>
                        <a:pt x="0" y="46"/>
                        <a:pt x="12" y="44"/>
                        <a:pt x="18" y="59"/>
                      </a:cubicBezTo>
                      <a:cubicBezTo>
                        <a:pt x="28" y="84"/>
                        <a:pt x="27" y="52"/>
                        <a:pt x="27" y="52"/>
                      </a:cubicBezTo>
                      <a:cubicBezTo>
                        <a:pt x="27" y="8"/>
                        <a:pt x="27" y="8"/>
                        <a:pt x="27" y="8"/>
                      </a:cubicBezTo>
                      <a:cubicBezTo>
                        <a:pt x="27" y="4"/>
                        <a:pt x="31" y="0"/>
                        <a:pt x="35" y="0"/>
                      </a:cubicBezTo>
                      <a:cubicBezTo>
                        <a:pt x="39" y="0"/>
                        <a:pt x="43" y="4"/>
                        <a:pt x="43" y="8"/>
                      </a:cubicBezTo>
                      <a:cubicBezTo>
                        <a:pt x="43" y="51"/>
                        <a:pt x="43" y="51"/>
                        <a:pt x="43" y="5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grpSp>
      </p:grpSp>
      <p:pic>
        <p:nvPicPr>
          <p:cNvPr id="144" name="Intel large 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003" y="3130288"/>
            <a:ext cx="2743298" cy="472158"/>
          </a:xfrm>
          <a:prstGeom prst="rect">
            <a:avLst/>
          </a:prstGeom>
        </p:spPr>
      </p:pic>
    </p:spTree>
    <p:extLst>
      <p:ext uri="{BB962C8B-B14F-4D97-AF65-F5344CB8AC3E}">
        <p14:creationId xmlns:p14="http://schemas.microsoft.com/office/powerpoint/2010/main" val="346423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50"/>
                                  </p:stCondLst>
                                  <p:childTnLst>
                                    <p:animEffect transition="out" filter="fade">
                                      <p:cBhvr>
                                        <p:cTn id="6" dur="750"/>
                                        <p:tgtEl>
                                          <p:spTgt spid="22"/>
                                        </p:tgtEl>
                                      </p:cBhvr>
                                    </p:animEffect>
                                    <p:set>
                                      <p:cBhvr>
                                        <p:cTn id="7" dur="1" fill="hold">
                                          <p:stCondLst>
                                            <p:cond delay="749"/>
                                          </p:stCondLst>
                                        </p:cTn>
                                        <p:tgtEl>
                                          <p:spTgt spid="22"/>
                                        </p:tgtEl>
                                        <p:attrNameLst>
                                          <p:attrName>style.visibility</p:attrName>
                                        </p:attrNameLst>
                                      </p:cBhvr>
                                      <p:to>
                                        <p:strVal val="hidden"/>
                                      </p:to>
                                    </p:set>
                                  </p:childTnLst>
                                </p:cTn>
                              </p:par>
                              <p:par>
                                <p:cTn id="8" presetID="53" presetClass="exit" presetSubtype="32" fill="hold" grpId="0" nodeType="withEffect">
                                  <p:stCondLst>
                                    <p:cond delay="250"/>
                                  </p:stCondLst>
                                  <p:childTnLst>
                                    <p:anim calcmode="lin" valueType="num">
                                      <p:cBhvr>
                                        <p:cTn id="9" dur="750"/>
                                        <p:tgtEl>
                                          <p:spTgt spid="45"/>
                                        </p:tgtEl>
                                        <p:attrNameLst>
                                          <p:attrName>ppt_w</p:attrName>
                                        </p:attrNameLst>
                                      </p:cBhvr>
                                      <p:tavLst>
                                        <p:tav tm="0">
                                          <p:val>
                                            <p:strVal val="ppt_w"/>
                                          </p:val>
                                        </p:tav>
                                        <p:tav tm="100000">
                                          <p:val>
                                            <p:fltVal val="0"/>
                                          </p:val>
                                        </p:tav>
                                      </p:tavLst>
                                    </p:anim>
                                    <p:anim calcmode="lin" valueType="num">
                                      <p:cBhvr>
                                        <p:cTn id="10" dur="750"/>
                                        <p:tgtEl>
                                          <p:spTgt spid="45"/>
                                        </p:tgtEl>
                                        <p:attrNameLst>
                                          <p:attrName>ppt_h</p:attrName>
                                        </p:attrNameLst>
                                      </p:cBhvr>
                                      <p:tavLst>
                                        <p:tav tm="0">
                                          <p:val>
                                            <p:strVal val="ppt_h"/>
                                          </p:val>
                                        </p:tav>
                                        <p:tav tm="100000">
                                          <p:val>
                                            <p:fltVal val="0"/>
                                          </p:val>
                                        </p:tav>
                                      </p:tavLst>
                                    </p:anim>
                                    <p:animEffect transition="out" filter="fade">
                                      <p:cBhvr>
                                        <p:cTn id="11" dur="750"/>
                                        <p:tgtEl>
                                          <p:spTgt spid="45"/>
                                        </p:tgtEl>
                                      </p:cBhvr>
                                    </p:animEffect>
                                    <p:set>
                                      <p:cBhvr>
                                        <p:cTn id="12" dur="1" fill="hold">
                                          <p:stCondLst>
                                            <p:cond delay="749"/>
                                          </p:stCondLst>
                                        </p:cTn>
                                        <p:tgtEl>
                                          <p:spTgt spid="45"/>
                                        </p:tgtEl>
                                        <p:attrNameLst>
                                          <p:attrName>style.visibility</p:attrName>
                                        </p:attrNameLst>
                                      </p:cBhvr>
                                      <p:to>
                                        <p:strVal val="hidden"/>
                                      </p:to>
                                    </p:set>
                                  </p:childTnLst>
                                </p:cTn>
                              </p:par>
                              <p:par>
                                <p:cTn id="13" presetID="53" presetClass="exit" presetSubtype="32" fill="hold" grpId="0" nodeType="withEffect">
                                  <p:stCondLst>
                                    <p:cond delay="250"/>
                                  </p:stCondLst>
                                  <p:childTnLst>
                                    <p:anim calcmode="lin" valueType="num">
                                      <p:cBhvr>
                                        <p:cTn id="14" dur="750"/>
                                        <p:tgtEl>
                                          <p:spTgt spid="61"/>
                                        </p:tgtEl>
                                        <p:attrNameLst>
                                          <p:attrName>ppt_w</p:attrName>
                                        </p:attrNameLst>
                                      </p:cBhvr>
                                      <p:tavLst>
                                        <p:tav tm="0">
                                          <p:val>
                                            <p:strVal val="ppt_w"/>
                                          </p:val>
                                        </p:tav>
                                        <p:tav tm="100000">
                                          <p:val>
                                            <p:fltVal val="0"/>
                                          </p:val>
                                        </p:tav>
                                      </p:tavLst>
                                    </p:anim>
                                    <p:anim calcmode="lin" valueType="num">
                                      <p:cBhvr>
                                        <p:cTn id="15" dur="750"/>
                                        <p:tgtEl>
                                          <p:spTgt spid="61"/>
                                        </p:tgtEl>
                                        <p:attrNameLst>
                                          <p:attrName>ppt_h</p:attrName>
                                        </p:attrNameLst>
                                      </p:cBhvr>
                                      <p:tavLst>
                                        <p:tav tm="0">
                                          <p:val>
                                            <p:strVal val="ppt_h"/>
                                          </p:val>
                                        </p:tav>
                                        <p:tav tm="100000">
                                          <p:val>
                                            <p:fltVal val="0"/>
                                          </p:val>
                                        </p:tav>
                                      </p:tavLst>
                                    </p:anim>
                                    <p:animEffect transition="out" filter="fade">
                                      <p:cBhvr>
                                        <p:cTn id="16" dur="750"/>
                                        <p:tgtEl>
                                          <p:spTgt spid="61"/>
                                        </p:tgtEl>
                                      </p:cBhvr>
                                    </p:animEffect>
                                    <p:set>
                                      <p:cBhvr>
                                        <p:cTn id="17" dur="1" fill="hold">
                                          <p:stCondLst>
                                            <p:cond delay="749"/>
                                          </p:stCondLst>
                                        </p:cTn>
                                        <p:tgtEl>
                                          <p:spTgt spid="61"/>
                                        </p:tgtEl>
                                        <p:attrNameLst>
                                          <p:attrName>style.visibility</p:attrName>
                                        </p:attrNameLst>
                                      </p:cBhvr>
                                      <p:to>
                                        <p:strVal val="hidden"/>
                                      </p:to>
                                    </p:set>
                                  </p:childTnLst>
                                </p:cTn>
                              </p:par>
                              <p:par>
                                <p:cTn id="18" presetID="53" presetClass="exit" presetSubtype="32" fill="hold" grpId="0" nodeType="withEffect">
                                  <p:stCondLst>
                                    <p:cond delay="250"/>
                                  </p:stCondLst>
                                  <p:childTnLst>
                                    <p:anim calcmode="lin" valueType="num">
                                      <p:cBhvr>
                                        <p:cTn id="19" dur="750"/>
                                        <p:tgtEl>
                                          <p:spTgt spid="59"/>
                                        </p:tgtEl>
                                        <p:attrNameLst>
                                          <p:attrName>ppt_w</p:attrName>
                                        </p:attrNameLst>
                                      </p:cBhvr>
                                      <p:tavLst>
                                        <p:tav tm="0">
                                          <p:val>
                                            <p:strVal val="ppt_w"/>
                                          </p:val>
                                        </p:tav>
                                        <p:tav tm="100000">
                                          <p:val>
                                            <p:fltVal val="0"/>
                                          </p:val>
                                        </p:tav>
                                      </p:tavLst>
                                    </p:anim>
                                    <p:anim calcmode="lin" valueType="num">
                                      <p:cBhvr>
                                        <p:cTn id="20" dur="750"/>
                                        <p:tgtEl>
                                          <p:spTgt spid="59"/>
                                        </p:tgtEl>
                                        <p:attrNameLst>
                                          <p:attrName>ppt_h</p:attrName>
                                        </p:attrNameLst>
                                      </p:cBhvr>
                                      <p:tavLst>
                                        <p:tav tm="0">
                                          <p:val>
                                            <p:strVal val="ppt_h"/>
                                          </p:val>
                                        </p:tav>
                                        <p:tav tm="100000">
                                          <p:val>
                                            <p:fltVal val="0"/>
                                          </p:val>
                                        </p:tav>
                                      </p:tavLst>
                                    </p:anim>
                                    <p:animEffect transition="out" filter="fade">
                                      <p:cBhvr>
                                        <p:cTn id="21" dur="750"/>
                                        <p:tgtEl>
                                          <p:spTgt spid="59"/>
                                        </p:tgtEl>
                                      </p:cBhvr>
                                    </p:animEffect>
                                    <p:set>
                                      <p:cBhvr>
                                        <p:cTn id="22" dur="1" fill="hold">
                                          <p:stCondLst>
                                            <p:cond delay="749"/>
                                          </p:stCondLst>
                                        </p:cTn>
                                        <p:tgtEl>
                                          <p:spTgt spid="59"/>
                                        </p:tgtEl>
                                        <p:attrNameLst>
                                          <p:attrName>style.visibility</p:attrName>
                                        </p:attrNameLst>
                                      </p:cBhvr>
                                      <p:to>
                                        <p:strVal val="hidden"/>
                                      </p:to>
                                    </p:set>
                                  </p:childTnLst>
                                </p:cTn>
                              </p:par>
                              <p:par>
                                <p:cTn id="23" presetID="53" presetClass="exit" presetSubtype="32" fill="hold" grpId="0" nodeType="withEffect">
                                  <p:stCondLst>
                                    <p:cond delay="250"/>
                                  </p:stCondLst>
                                  <p:childTnLst>
                                    <p:anim calcmode="lin" valueType="num">
                                      <p:cBhvr>
                                        <p:cTn id="24" dur="750"/>
                                        <p:tgtEl>
                                          <p:spTgt spid="57"/>
                                        </p:tgtEl>
                                        <p:attrNameLst>
                                          <p:attrName>ppt_w</p:attrName>
                                        </p:attrNameLst>
                                      </p:cBhvr>
                                      <p:tavLst>
                                        <p:tav tm="0">
                                          <p:val>
                                            <p:strVal val="ppt_w"/>
                                          </p:val>
                                        </p:tav>
                                        <p:tav tm="100000">
                                          <p:val>
                                            <p:fltVal val="0"/>
                                          </p:val>
                                        </p:tav>
                                      </p:tavLst>
                                    </p:anim>
                                    <p:anim calcmode="lin" valueType="num">
                                      <p:cBhvr>
                                        <p:cTn id="25" dur="750"/>
                                        <p:tgtEl>
                                          <p:spTgt spid="57"/>
                                        </p:tgtEl>
                                        <p:attrNameLst>
                                          <p:attrName>ppt_h</p:attrName>
                                        </p:attrNameLst>
                                      </p:cBhvr>
                                      <p:tavLst>
                                        <p:tav tm="0">
                                          <p:val>
                                            <p:strVal val="ppt_h"/>
                                          </p:val>
                                        </p:tav>
                                        <p:tav tm="100000">
                                          <p:val>
                                            <p:fltVal val="0"/>
                                          </p:val>
                                        </p:tav>
                                      </p:tavLst>
                                    </p:anim>
                                    <p:animEffect transition="out" filter="fade">
                                      <p:cBhvr>
                                        <p:cTn id="26" dur="750"/>
                                        <p:tgtEl>
                                          <p:spTgt spid="57"/>
                                        </p:tgtEl>
                                      </p:cBhvr>
                                    </p:animEffect>
                                    <p:set>
                                      <p:cBhvr>
                                        <p:cTn id="27" dur="1" fill="hold">
                                          <p:stCondLst>
                                            <p:cond delay="749"/>
                                          </p:stCondLst>
                                        </p:cTn>
                                        <p:tgtEl>
                                          <p:spTgt spid="57"/>
                                        </p:tgtEl>
                                        <p:attrNameLst>
                                          <p:attrName>style.visibility</p:attrName>
                                        </p:attrNameLst>
                                      </p:cBhvr>
                                      <p:to>
                                        <p:strVal val="hidden"/>
                                      </p:to>
                                    </p:set>
                                  </p:childTnLst>
                                </p:cTn>
                              </p:par>
                              <p:par>
                                <p:cTn id="28" presetID="53" presetClass="exit" presetSubtype="32" fill="hold" grpId="0" nodeType="withEffect">
                                  <p:stCondLst>
                                    <p:cond delay="250"/>
                                  </p:stCondLst>
                                  <p:childTnLst>
                                    <p:anim calcmode="lin" valueType="num">
                                      <p:cBhvr>
                                        <p:cTn id="29" dur="750"/>
                                        <p:tgtEl>
                                          <p:spTgt spid="63"/>
                                        </p:tgtEl>
                                        <p:attrNameLst>
                                          <p:attrName>ppt_w</p:attrName>
                                        </p:attrNameLst>
                                      </p:cBhvr>
                                      <p:tavLst>
                                        <p:tav tm="0">
                                          <p:val>
                                            <p:strVal val="ppt_w"/>
                                          </p:val>
                                        </p:tav>
                                        <p:tav tm="100000">
                                          <p:val>
                                            <p:fltVal val="0"/>
                                          </p:val>
                                        </p:tav>
                                      </p:tavLst>
                                    </p:anim>
                                    <p:anim calcmode="lin" valueType="num">
                                      <p:cBhvr>
                                        <p:cTn id="30" dur="750"/>
                                        <p:tgtEl>
                                          <p:spTgt spid="63"/>
                                        </p:tgtEl>
                                        <p:attrNameLst>
                                          <p:attrName>ppt_h</p:attrName>
                                        </p:attrNameLst>
                                      </p:cBhvr>
                                      <p:tavLst>
                                        <p:tav tm="0">
                                          <p:val>
                                            <p:strVal val="ppt_h"/>
                                          </p:val>
                                        </p:tav>
                                        <p:tav tm="100000">
                                          <p:val>
                                            <p:fltVal val="0"/>
                                          </p:val>
                                        </p:tav>
                                      </p:tavLst>
                                    </p:anim>
                                    <p:animEffect transition="out" filter="fade">
                                      <p:cBhvr>
                                        <p:cTn id="31" dur="750"/>
                                        <p:tgtEl>
                                          <p:spTgt spid="63"/>
                                        </p:tgtEl>
                                      </p:cBhvr>
                                    </p:animEffect>
                                    <p:set>
                                      <p:cBhvr>
                                        <p:cTn id="32" dur="1" fill="hold">
                                          <p:stCondLst>
                                            <p:cond delay="749"/>
                                          </p:stCondLst>
                                        </p:cTn>
                                        <p:tgtEl>
                                          <p:spTgt spid="63"/>
                                        </p:tgtEl>
                                        <p:attrNameLst>
                                          <p:attrName>style.visibility</p:attrName>
                                        </p:attrNameLst>
                                      </p:cBhvr>
                                      <p:to>
                                        <p:strVal val="hidden"/>
                                      </p:to>
                                    </p:set>
                                  </p:childTnLst>
                                </p:cTn>
                              </p:par>
                              <p:par>
                                <p:cTn id="33" presetID="53" presetClass="exit" presetSubtype="32" fill="hold" grpId="0" nodeType="withEffect">
                                  <p:stCondLst>
                                    <p:cond delay="250"/>
                                  </p:stCondLst>
                                  <p:childTnLst>
                                    <p:anim calcmode="lin" valueType="num">
                                      <p:cBhvr>
                                        <p:cTn id="34" dur="750"/>
                                        <p:tgtEl>
                                          <p:spTgt spid="40"/>
                                        </p:tgtEl>
                                        <p:attrNameLst>
                                          <p:attrName>ppt_w</p:attrName>
                                        </p:attrNameLst>
                                      </p:cBhvr>
                                      <p:tavLst>
                                        <p:tav tm="0">
                                          <p:val>
                                            <p:strVal val="ppt_w"/>
                                          </p:val>
                                        </p:tav>
                                        <p:tav tm="100000">
                                          <p:val>
                                            <p:fltVal val="0"/>
                                          </p:val>
                                        </p:tav>
                                      </p:tavLst>
                                    </p:anim>
                                    <p:anim calcmode="lin" valueType="num">
                                      <p:cBhvr>
                                        <p:cTn id="35" dur="750"/>
                                        <p:tgtEl>
                                          <p:spTgt spid="40"/>
                                        </p:tgtEl>
                                        <p:attrNameLst>
                                          <p:attrName>ppt_h</p:attrName>
                                        </p:attrNameLst>
                                      </p:cBhvr>
                                      <p:tavLst>
                                        <p:tav tm="0">
                                          <p:val>
                                            <p:strVal val="ppt_h"/>
                                          </p:val>
                                        </p:tav>
                                        <p:tav tm="100000">
                                          <p:val>
                                            <p:fltVal val="0"/>
                                          </p:val>
                                        </p:tav>
                                      </p:tavLst>
                                    </p:anim>
                                    <p:animEffect transition="out" filter="fade">
                                      <p:cBhvr>
                                        <p:cTn id="36" dur="750"/>
                                        <p:tgtEl>
                                          <p:spTgt spid="40"/>
                                        </p:tgtEl>
                                      </p:cBhvr>
                                    </p:animEffect>
                                    <p:set>
                                      <p:cBhvr>
                                        <p:cTn id="37" dur="1" fill="hold">
                                          <p:stCondLst>
                                            <p:cond delay="749"/>
                                          </p:stCondLst>
                                        </p:cTn>
                                        <p:tgtEl>
                                          <p:spTgt spid="40"/>
                                        </p:tgtEl>
                                        <p:attrNameLst>
                                          <p:attrName>style.visibility</p:attrName>
                                        </p:attrNameLst>
                                      </p:cBhvr>
                                      <p:to>
                                        <p:strVal val="hidden"/>
                                      </p:to>
                                    </p:set>
                                  </p:childTnLst>
                                </p:cTn>
                              </p:par>
                              <p:par>
                                <p:cTn id="38" presetID="53" presetClass="exit" presetSubtype="32" fill="hold" grpId="0" nodeType="withEffect">
                                  <p:stCondLst>
                                    <p:cond delay="250"/>
                                  </p:stCondLst>
                                  <p:childTnLst>
                                    <p:anim calcmode="lin" valueType="num">
                                      <p:cBhvr>
                                        <p:cTn id="39" dur="750"/>
                                        <p:tgtEl>
                                          <p:spTgt spid="50"/>
                                        </p:tgtEl>
                                        <p:attrNameLst>
                                          <p:attrName>ppt_w</p:attrName>
                                        </p:attrNameLst>
                                      </p:cBhvr>
                                      <p:tavLst>
                                        <p:tav tm="0">
                                          <p:val>
                                            <p:strVal val="ppt_w"/>
                                          </p:val>
                                        </p:tav>
                                        <p:tav tm="100000">
                                          <p:val>
                                            <p:fltVal val="0"/>
                                          </p:val>
                                        </p:tav>
                                      </p:tavLst>
                                    </p:anim>
                                    <p:anim calcmode="lin" valueType="num">
                                      <p:cBhvr>
                                        <p:cTn id="40" dur="750"/>
                                        <p:tgtEl>
                                          <p:spTgt spid="50"/>
                                        </p:tgtEl>
                                        <p:attrNameLst>
                                          <p:attrName>ppt_h</p:attrName>
                                        </p:attrNameLst>
                                      </p:cBhvr>
                                      <p:tavLst>
                                        <p:tav tm="0">
                                          <p:val>
                                            <p:strVal val="ppt_h"/>
                                          </p:val>
                                        </p:tav>
                                        <p:tav tm="100000">
                                          <p:val>
                                            <p:fltVal val="0"/>
                                          </p:val>
                                        </p:tav>
                                      </p:tavLst>
                                    </p:anim>
                                    <p:animEffect transition="out" filter="fade">
                                      <p:cBhvr>
                                        <p:cTn id="41" dur="750"/>
                                        <p:tgtEl>
                                          <p:spTgt spid="50"/>
                                        </p:tgtEl>
                                      </p:cBhvr>
                                    </p:animEffect>
                                    <p:set>
                                      <p:cBhvr>
                                        <p:cTn id="42" dur="1" fill="hold">
                                          <p:stCondLst>
                                            <p:cond delay="749"/>
                                          </p:stCondLst>
                                        </p:cTn>
                                        <p:tgtEl>
                                          <p:spTgt spid="50"/>
                                        </p:tgtEl>
                                        <p:attrNameLst>
                                          <p:attrName>style.visibility</p:attrName>
                                        </p:attrNameLst>
                                      </p:cBhvr>
                                      <p:to>
                                        <p:strVal val="hidden"/>
                                      </p:to>
                                    </p:set>
                                  </p:childTnLst>
                                </p:cTn>
                              </p:par>
                              <p:par>
                                <p:cTn id="43" presetID="53" presetClass="exit" presetSubtype="32" fill="hold" grpId="0" nodeType="withEffect">
                                  <p:stCondLst>
                                    <p:cond delay="250"/>
                                  </p:stCondLst>
                                  <p:childTnLst>
                                    <p:anim calcmode="lin" valueType="num">
                                      <p:cBhvr>
                                        <p:cTn id="44" dur="750"/>
                                        <p:tgtEl>
                                          <p:spTgt spid="48"/>
                                        </p:tgtEl>
                                        <p:attrNameLst>
                                          <p:attrName>ppt_w</p:attrName>
                                        </p:attrNameLst>
                                      </p:cBhvr>
                                      <p:tavLst>
                                        <p:tav tm="0">
                                          <p:val>
                                            <p:strVal val="ppt_w"/>
                                          </p:val>
                                        </p:tav>
                                        <p:tav tm="100000">
                                          <p:val>
                                            <p:fltVal val="0"/>
                                          </p:val>
                                        </p:tav>
                                      </p:tavLst>
                                    </p:anim>
                                    <p:anim calcmode="lin" valueType="num">
                                      <p:cBhvr>
                                        <p:cTn id="45" dur="750"/>
                                        <p:tgtEl>
                                          <p:spTgt spid="48"/>
                                        </p:tgtEl>
                                        <p:attrNameLst>
                                          <p:attrName>ppt_h</p:attrName>
                                        </p:attrNameLst>
                                      </p:cBhvr>
                                      <p:tavLst>
                                        <p:tav tm="0">
                                          <p:val>
                                            <p:strVal val="ppt_h"/>
                                          </p:val>
                                        </p:tav>
                                        <p:tav tm="100000">
                                          <p:val>
                                            <p:fltVal val="0"/>
                                          </p:val>
                                        </p:tav>
                                      </p:tavLst>
                                    </p:anim>
                                    <p:animEffect transition="out" filter="fade">
                                      <p:cBhvr>
                                        <p:cTn id="46" dur="750"/>
                                        <p:tgtEl>
                                          <p:spTgt spid="48"/>
                                        </p:tgtEl>
                                      </p:cBhvr>
                                    </p:animEffect>
                                    <p:set>
                                      <p:cBhvr>
                                        <p:cTn id="47" dur="1" fill="hold">
                                          <p:stCondLst>
                                            <p:cond delay="749"/>
                                          </p:stCondLst>
                                        </p:cTn>
                                        <p:tgtEl>
                                          <p:spTgt spid="48"/>
                                        </p:tgtEl>
                                        <p:attrNameLst>
                                          <p:attrName>style.visibility</p:attrName>
                                        </p:attrNameLst>
                                      </p:cBhvr>
                                      <p:to>
                                        <p:strVal val="hidden"/>
                                      </p:to>
                                    </p:set>
                                  </p:childTnLst>
                                </p:cTn>
                              </p:par>
                              <p:par>
                                <p:cTn id="48" presetID="22" presetClass="exit" presetSubtype="2" fill="hold" nodeType="withEffect">
                                  <p:stCondLst>
                                    <p:cond delay="250"/>
                                  </p:stCondLst>
                                  <p:childTnLst>
                                    <p:animEffect transition="out" filter="wipe(right)">
                                      <p:cBhvr>
                                        <p:cTn id="49" dur="750"/>
                                        <p:tgtEl>
                                          <p:spTgt spid="39"/>
                                        </p:tgtEl>
                                      </p:cBhvr>
                                    </p:animEffect>
                                    <p:set>
                                      <p:cBhvr>
                                        <p:cTn id="50" dur="1" fill="hold">
                                          <p:stCondLst>
                                            <p:cond delay="749"/>
                                          </p:stCondLst>
                                        </p:cTn>
                                        <p:tgtEl>
                                          <p:spTgt spid="39"/>
                                        </p:tgtEl>
                                        <p:attrNameLst>
                                          <p:attrName>style.visibility</p:attrName>
                                        </p:attrNameLst>
                                      </p:cBhvr>
                                      <p:to>
                                        <p:strVal val="hidden"/>
                                      </p:to>
                                    </p:set>
                                  </p:childTnLst>
                                </p:cTn>
                              </p:par>
                              <p:par>
                                <p:cTn id="51" presetID="22" presetClass="exit" presetSubtype="2" fill="hold" nodeType="withEffect">
                                  <p:stCondLst>
                                    <p:cond delay="250"/>
                                  </p:stCondLst>
                                  <p:childTnLst>
                                    <p:animEffect transition="out" filter="wipe(right)">
                                      <p:cBhvr>
                                        <p:cTn id="52" dur="750"/>
                                        <p:tgtEl>
                                          <p:spTgt spid="41"/>
                                        </p:tgtEl>
                                      </p:cBhvr>
                                    </p:animEffect>
                                    <p:set>
                                      <p:cBhvr>
                                        <p:cTn id="53" dur="1" fill="hold">
                                          <p:stCondLst>
                                            <p:cond delay="749"/>
                                          </p:stCondLst>
                                        </p:cTn>
                                        <p:tgtEl>
                                          <p:spTgt spid="41"/>
                                        </p:tgtEl>
                                        <p:attrNameLst>
                                          <p:attrName>style.visibility</p:attrName>
                                        </p:attrNameLst>
                                      </p:cBhvr>
                                      <p:to>
                                        <p:strVal val="hidden"/>
                                      </p:to>
                                    </p:set>
                                  </p:childTnLst>
                                </p:cTn>
                              </p:par>
                              <p:par>
                                <p:cTn id="54" presetID="22" presetClass="exit" presetSubtype="2" fill="hold" nodeType="withEffect">
                                  <p:stCondLst>
                                    <p:cond delay="250"/>
                                  </p:stCondLst>
                                  <p:childTnLst>
                                    <p:animEffect transition="out" filter="wipe(right)">
                                      <p:cBhvr>
                                        <p:cTn id="55" dur="750"/>
                                        <p:tgtEl>
                                          <p:spTgt spid="34"/>
                                        </p:tgtEl>
                                      </p:cBhvr>
                                    </p:animEffect>
                                    <p:set>
                                      <p:cBhvr>
                                        <p:cTn id="56" dur="1" fill="hold">
                                          <p:stCondLst>
                                            <p:cond delay="749"/>
                                          </p:stCondLst>
                                        </p:cTn>
                                        <p:tgtEl>
                                          <p:spTgt spid="34"/>
                                        </p:tgtEl>
                                        <p:attrNameLst>
                                          <p:attrName>style.visibility</p:attrName>
                                        </p:attrNameLst>
                                      </p:cBhvr>
                                      <p:to>
                                        <p:strVal val="hidden"/>
                                      </p:to>
                                    </p:set>
                                  </p:childTnLst>
                                </p:cTn>
                              </p:par>
                              <p:par>
                                <p:cTn id="57" presetID="22" presetClass="exit" presetSubtype="2" fill="hold" nodeType="withEffect">
                                  <p:stCondLst>
                                    <p:cond delay="250"/>
                                  </p:stCondLst>
                                  <p:childTnLst>
                                    <p:animEffect transition="out" filter="wipe(right)">
                                      <p:cBhvr>
                                        <p:cTn id="58" dur="750"/>
                                        <p:tgtEl>
                                          <p:spTgt spid="29"/>
                                        </p:tgtEl>
                                      </p:cBhvr>
                                    </p:animEffect>
                                    <p:set>
                                      <p:cBhvr>
                                        <p:cTn id="59" dur="1" fill="hold">
                                          <p:stCondLst>
                                            <p:cond delay="749"/>
                                          </p:stCondLst>
                                        </p:cTn>
                                        <p:tgtEl>
                                          <p:spTgt spid="29"/>
                                        </p:tgtEl>
                                        <p:attrNameLst>
                                          <p:attrName>style.visibility</p:attrName>
                                        </p:attrNameLst>
                                      </p:cBhvr>
                                      <p:to>
                                        <p:strVal val="hidden"/>
                                      </p:to>
                                    </p:set>
                                  </p:childTnLst>
                                </p:cTn>
                              </p:par>
                              <p:par>
                                <p:cTn id="60" presetID="22" presetClass="exit" presetSubtype="2" fill="hold" nodeType="withEffect">
                                  <p:stCondLst>
                                    <p:cond delay="250"/>
                                  </p:stCondLst>
                                  <p:childTnLst>
                                    <p:animEffect transition="out" filter="wipe(right)">
                                      <p:cBhvr>
                                        <p:cTn id="61" dur="750"/>
                                        <p:tgtEl>
                                          <p:spTgt spid="30"/>
                                        </p:tgtEl>
                                      </p:cBhvr>
                                    </p:animEffect>
                                    <p:set>
                                      <p:cBhvr>
                                        <p:cTn id="62" dur="1" fill="hold">
                                          <p:stCondLst>
                                            <p:cond delay="749"/>
                                          </p:stCondLst>
                                        </p:cTn>
                                        <p:tgtEl>
                                          <p:spTgt spid="30"/>
                                        </p:tgtEl>
                                        <p:attrNameLst>
                                          <p:attrName>style.visibility</p:attrName>
                                        </p:attrNameLst>
                                      </p:cBhvr>
                                      <p:to>
                                        <p:strVal val="hidden"/>
                                      </p:to>
                                    </p:set>
                                  </p:childTnLst>
                                </p:cTn>
                              </p:par>
                              <p:par>
                                <p:cTn id="63" presetID="22" presetClass="exit" presetSubtype="1" fill="hold" nodeType="withEffect">
                                  <p:stCondLst>
                                    <p:cond delay="250"/>
                                  </p:stCondLst>
                                  <p:childTnLst>
                                    <p:animEffect transition="out" filter="wipe(up)">
                                      <p:cBhvr>
                                        <p:cTn id="64" dur="750"/>
                                        <p:tgtEl>
                                          <p:spTgt spid="43"/>
                                        </p:tgtEl>
                                      </p:cBhvr>
                                    </p:animEffect>
                                    <p:set>
                                      <p:cBhvr>
                                        <p:cTn id="65" dur="1" fill="hold">
                                          <p:stCondLst>
                                            <p:cond delay="749"/>
                                          </p:stCondLst>
                                        </p:cTn>
                                        <p:tgtEl>
                                          <p:spTgt spid="43"/>
                                        </p:tgtEl>
                                        <p:attrNameLst>
                                          <p:attrName>style.visibility</p:attrName>
                                        </p:attrNameLst>
                                      </p:cBhvr>
                                      <p:to>
                                        <p:strVal val="hidden"/>
                                      </p:to>
                                    </p:set>
                                  </p:childTnLst>
                                </p:cTn>
                              </p:par>
                              <p:par>
                                <p:cTn id="66" presetID="22" presetClass="exit" presetSubtype="1" fill="hold" nodeType="withEffect">
                                  <p:stCondLst>
                                    <p:cond delay="250"/>
                                  </p:stCondLst>
                                  <p:childTnLst>
                                    <p:animEffect transition="out" filter="wipe(up)">
                                      <p:cBhvr>
                                        <p:cTn id="67" dur="750"/>
                                        <p:tgtEl>
                                          <p:spTgt spid="42"/>
                                        </p:tgtEl>
                                      </p:cBhvr>
                                    </p:animEffect>
                                    <p:set>
                                      <p:cBhvr>
                                        <p:cTn id="68" dur="1" fill="hold">
                                          <p:stCondLst>
                                            <p:cond delay="749"/>
                                          </p:stCondLst>
                                        </p:cTn>
                                        <p:tgtEl>
                                          <p:spTgt spid="42"/>
                                        </p:tgtEl>
                                        <p:attrNameLst>
                                          <p:attrName>style.visibility</p:attrName>
                                        </p:attrNameLst>
                                      </p:cBhvr>
                                      <p:to>
                                        <p:strVal val="hidden"/>
                                      </p:to>
                                    </p:set>
                                  </p:childTnLst>
                                </p:cTn>
                              </p:par>
                              <p:par>
                                <p:cTn id="69" presetID="22" presetClass="exit" presetSubtype="1" fill="hold" nodeType="withEffect">
                                  <p:stCondLst>
                                    <p:cond delay="250"/>
                                  </p:stCondLst>
                                  <p:childTnLst>
                                    <p:animEffect transition="out" filter="wipe(up)">
                                      <p:cBhvr>
                                        <p:cTn id="70" dur="750"/>
                                        <p:tgtEl>
                                          <p:spTgt spid="44"/>
                                        </p:tgtEl>
                                      </p:cBhvr>
                                    </p:animEffect>
                                    <p:set>
                                      <p:cBhvr>
                                        <p:cTn id="71" dur="1" fill="hold">
                                          <p:stCondLst>
                                            <p:cond delay="749"/>
                                          </p:stCondLst>
                                        </p:cTn>
                                        <p:tgtEl>
                                          <p:spTgt spid="44"/>
                                        </p:tgtEl>
                                        <p:attrNameLst>
                                          <p:attrName>style.visibility</p:attrName>
                                        </p:attrNameLst>
                                      </p:cBhvr>
                                      <p:to>
                                        <p:strVal val="hidden"/>
                                      </p:to>
                                    </p:set>
                                  </p:childTnLst>
                                </p:cTn>
                              </p:par>
                              <p:par>
                                <p:cTn id="72" presetID="22" presetClass="exit" presetSubtype="1" fill="hold" nodeType="withEffect">
                                  <p:stCondLst>
                                    <p:cond delay="250"/>
                                  </p:stCondLst>
                                  <p:childTnLst>
                                    <p:animEffect transition="out" filter="wipe(up)">
                                      <p:cBhvr>
                                        <p:cTn id="73" dur="750"/>
                                        <p:tgtEl>
                                          <p:spTgt spid="64"/>
                                        </p:tgtEl>
                                      </p:cBhvr>
                                    </p:animEffect>
                                    <p:set>
                                      <p:cBhvr>
                                        <p:cTn id="74" dur="1" fill="hold">
                                          <p:stCondLst>
                                            <p:cond delay="749"/>
                                          </p:stCondLst>
                                        </p:cTn>
                                        <p:tgtEl>
                                          <p:spTgt spid="64"/>
                                        </p:tgtEl>
                                        <p:attrNameLst>
                                          <p:attrName>style.visibility</p:attrName>
                                        </p:attrNameLst>
                                      </p:cBhvr>
                                      <p:to>
                                        <p:strVal val="hidden"/>
                                      </p:to>
                                    </p:set>
                                  </p:childTnLst>
                                </p:cTn>
                              </p:par>
                              <p:par>
                                <p:cTn id="75" presetID="22" presetClass="exit" presetSubtype="1" fill="hold" nodeType="withEffect">
                                  <p:stCondLst>
                                    <p:cond delay="250"/>
                                  </p:stCondLst>
                                  <p:childTnLst>
                                    <p:animEffect transition="out" filter="wipe(up)">
                                      <p:cBhvr>
                                        <p:cTn id="76" dur="750"/>
                                        <p:tgtEl>
                                          <p:spTgt spid="53"/>
                                        </p:tgtEl>
                                      </p:cBhvr>
                                    </p:animEffect>
                                    <p:set>
                                      <p:cBhvr>
                                        <p:cTn id="77" dur="1" fill="hold">
                                          <p:stCondLst>
                                            <p:cond delay="749"/>
                                          </p:stCondLst>
                                        </p:cTn>
                                        <p:tgtEl>
                                          <p:spTgt spid="53"/>
                                        </p:tgtEl>
                                        <p:attrNameLst>
                                          <p:attrName>style.visibility</p:attrName>
                                        </p:attrNameLst>
                                      </p:cBhvr>
                                      <p:to>
                                        <p:strVal val="hidden"/>
                                      </p:to>
                                    </p:set>
                                  </p:childTnLst>
                                </p:cTn>
                              </p:par>
                              <p:par>
                                <p:cTn id="78" presetID="22" presetClass="exit" presetSubtype="1" fill="hold" nodeType="withEffect">
                                  <p:stCondLst>
                                    <p:cond delay="250"/>
                                  </p:stCondLst>
                                  <p:childTnLst>
                                    <p:animEffect transition="out" filter="wipe(up)">
                                      <p:cBhvr>
                                        <p:cTn id="79" dur="750"/>
                                        <p:tgtEl>
                                          <p:spTgt spid="36"/>
                                        </p:tgtEl>
                                      </p:cBhvr>
                                    </p:animEffect>
                                    <p:set>
                                      <p:cBhvr>
                                        <p:cTn id="80" dur="1" fill="hold">
                                          <p:stCondLst>
                                            <p:cond delay="749"/>
                                          </p:stCondLst>
                                        </p:cTn>
                                        <p:tgtEl>
                                          <p:spTgt spid="36"/>
                                        </p:tgtEl>
                                        <p:attrNameLst>
                                          <p:attrName>style.visibility</p:attrName>
                                        </p:attrNameLst>
                                      </p:cBhvr>
                                      <p:to>
                                        <p:strVal val="hidden"/>
                                      </p:to>
                                    </p:set>
                                  </p:childTnLst>
                                </p:cTn>
                              </p:par>
                              <p:par>
                                <p:cTn id="81" presetID="22" presetClass="exit" presetSubtype="8" fill="hold" nodeType="withEffect">
                                  <p:stCondLst>
                                    <p:cond delay="250"/>
                                  </p:stCondLst>
                                  <p:childTnLst>
                                    <p:animEffect transition="out" filter="wipe(left)">
                                      <p:cBhvr>
                                        <p:cTn id="82" dur="750"/>
                                        <p:tgtEl>
                                          <p:spTgt spid="35"/>
                                        </p:tgtEl>
                                      </p:cBhvr>
                                    </p:animEffect>
                                    <p:set>
                                      <p:cBhvr>
                                        <p:cTn id="83" dur="1" fill="hold">
                                          <p:stCondLst>
                                            <p:cond delay="749"/>
                                          </p:stCondLst>
                                        </p:cTn>
                                        <p:tgtEl>
                                          <p:spTgt spid="35"/>
                                        </p:tgtEl>
                                        <p:attrNameLst>
                                          <p:attrName>style.visibility</p:attrName>
                                        </p:attrNameLst>
                                      </p:cBhvr>
                                      <p:to>
                                        <p:strVal val="hidden"/>
                                      </p:to>
                                    </p:set>
                                  </p:childTnLst>
                                </p:cTn>
                              </p:par>
                              <p:par>
                                <p:cTn id="84" presetID="22" presetClass="exit" presetSubtype="8" fill="hold" nodeType="withEffect">
                                  <p:stCondLst>
                                    <p:cond delay="250"/>
                                  </p:stCondLst>
                                  <p:childTnLst>
                                    <p:animEffect transition="out" filter="wipe(left)">
                                      <p:cBhvr>
                                        <p:cTn id="85" dur="750"/>
                                        <p:tgtEl>
                                          <p:spTgt spid="31"/>
                                        </p:tgtEl>
                                      </p:cBhvr>
                                    </p:animEffect>
                                    <p:set>
                                      <p:cBhvr>
                                        <p:cTn id="86" dur="1" fill="hold">
                                          <p:stCondLst>
                                            <p:cond delay="749"/>
                                          </p:stCondLst>
                                        </p:cTn>
                                        <p:tgtEl>
                                          <p:spTgt spid="31"/>
                                        </p:tgtEl>
                                        <p:attrNameLst>
                                          <p:attrName>style.visibility</p:attrName>
                                        </p:attrNameLst>
                                      </p:cBhvr>
                                      <p:to>
                                        <p:strVal val="hidden"/>
                                      </p:to>
                                    </p:set>
                                  </p:childTnLst>
                                </p:cTn>
                              </p:par>
                              <p:par>
                                <p:cTn id="87" presetID="22" presetClass="exit" presetSubtype="8" fill="hold" nodeType="withEffect">
                                  <p:stCondLst>
                                    <p:cond delay="250"/>
                                  </p:stCondLst>
                                  <p:childTnLst>
                                    <p:animEffect transition="out" filter="wipe(left)">
                                      <p:cBhvr>
                                        <p:cTn id="88" dur="750"/>
                                        <p:tgtEl>
                                          <p:spTgt spid="51"/>
                                        </p:tgtEl>
                                      </p:cBhvr>
                                    </p:animEffect>
                                    <p:set>
                                      <p:cBhvr>
                                        <p:cTn id="89" dur="1" fill="hold">
                                          <p:stCondLst>
                                            <p:cond delay="749"/>
                                          </p:stCondLst>
                                        </p:cTn>
                                        <p:tgtEl>
                                          <p:spTgt spid="51"/>
                                        </p:tgtEl>
                                        <p:attrNameLst>
                                          <p:attrName>style.visibility</p:attrName>
                                        </p:attrNameLst>
                                      </p:cBhvr>
                                      <p:to>
                                        <p:strVal val="hidden"/>
                                      </p:to>
                                    </p:set>
                                  </p:childTnLst>
                                </p:cTn>
                              </p:par>
                              <p:par>
                                <p:cTn id="90" presetID="22" presetClass="exit" presetSubtype="4" fill="hold" nodeType="withEffect">
                                  <p:stCondLst>
                                    <p:cond delay="250"/>
                                  </p:stCondLst>
                                  <p:childTnLst>
                                    <p:animEffect transition="out" filter="wipe(down)">
                                      <p:cBhvr>
                                        <p:cTn id="91" dur="750"/>
                                        <p:tgtEl>
                                          <p:spTgt spid="38"/>
                                        </p:tgtEl>
                                      </p:cBhvr>
                                    </p:animEffect>
                                    <p:set>
                                      <p:cBhvr>
                                        <p:cTn id="92" dur="1" fill="hold">
                                          <p:stCondLst>
                                            <p:cond delay="749"/>
                                          </p:stCondLst>
                                        </p:cTn>
                                        <p:tgtEl>
                                          <p:spTgt spid="38"/>
                                        </p:tgtEl>
                                        <p:attrNameLst>
                                          <p:attrName>style.visibility</p:attrName>
                                        </p:attrNameLst>
                                      </p:cBhvr>
                                      <p:to>
                                        <p:strVal val="hidden"/>
                                      </p:to>
                                    </p:set>
                                  </p:childTnLst>
                                </p:cTn>
                              </p:par>
                              <p:par>
                                <p:cTn id="93" presetID="22" presetClass="exit" presetSubtype="4" fill="hold" nodeType="withEffect">
                                  <p:stCondLst>
                                    <p:cond delay="250"/>
                                  </p:stCondLst>
                                  <p:childTnLst>
                                    <p:animEffect transition="out" filter="wipe(down)">
                                      <p:cBhvr>
                                        <p:cTn id="94" dur="750"/>
                                        <p:tgtEl>
                                          <p:spTgt spid="37"/>
                                        </p:tgtEl>
                                      </p:cBhvr>
                                    </p:animEffect>
                                    <p:set>
                                      <p:cBhvr>
                                        <p:cTn id="95" dur="1" fill="hold">
                                          <p:stCondLst>
                                            <p:cond delay="749"/>
                                          </p:stCondLst>
                                        </p:cTn>
                                        <p:tgtEl>
                                          <p:spTgt spid="37"/>
                                        </p:tgtEl>
                                        <p:attrNameLst>
                                          <p:attrName>style.visibility</p:attrName>
                                        </p:attrNameLst>
                                      </p:cBhvr>
                                      <p:to>
                                        <p:strVal val="hidden"/>
                                      </p:to>
                                    </p:set>
                                  </p:childTnLst>
                                </p:cTn>
                              </p:par>
                              <p:par>
                                <p:cTn id="96" presetID="22" presetClass="exit" presetSubtype="4" fill="hold" nodeType="withEffect">
                                  <p:stCondLst>
                                    <p:cond delay="250"/>
                                  </p:stCondLst>
                                  <p:childTnLst>
                                    <p:animEffect transition="out" filter="wipe(down)">
                                      <p:cBhvr>
                                        <p:cTn id="97" dur="750"/>
                                        <p:tgtEl>
                                          <p:spTgt spid="33"/>
                                        </p:tgtEl>
                                      </p:cBhvr>
                                    </p:animEffect>
                                    <p:set>
                                      <p:cBhvr>
                                        <p:cTn id="98" dur="1" fill="hold">
                                          <p:stCondLst>
                                            <p:cond delay="749"/>
                                          </p:stCondLst>
                                        </p:cTn>
                                        <p:tgtEl>
                                          <p:spTgt spid="33"/>
                                        </p:tgtEl>
                                        <p:attrNameLst>
                                          <p:attrName>style.visibility</p:attrName>
                                        </p:attrNameLst>
                                      </p:cBhvr>
                                      <p:to>
                                        <p:strVal val="hidden"/>
                                      </p:to>
                                    </p:set>
                                  </p:childTnLst>
                                </p:cTn>
                              </p:par>
                              <p:par>
                                <p:cTn id="99" presetID="22" presetClass="exit" presetSubtype="2" fill="hold" nodeType="withEffect">
                                  <p:stCondLst>
                                    <p:cond delay="250"/>
                                  </p:stCondLst>
                                  <p:childTnLst>
                                    <p:animEffect transition="out" filter="wipe(right)">
                                      <p:cBhvr>
                                        <p:cTn id="100" dur="750"/>
                                        <p:tgtEl>
                                          <p:spTgt spid="47"/>
                                        </p:tgtEl>
                                      </p:cBhvr>
                                    </p:animEffect>
                                    <p:set>
                                      <p:cBhvr>
                                        <p:cTn id="101" dur="1" fill="hold">
                                          <p:stCondLst>
                                            <p:cond delay="749"/>
                                          </p:stCondLst>
                                        </p:cTn>
                                        <p:tgtEl>
                                          <p:spTgt spid="47"/>
                                        </p:tgtEl>
                                        <p:attrNameLst>
                                          <p:attrName>style.visibility</p:attrName>
                                        </p:attrNameLst>
                                      </p:cBhvr>
                                      <p:to>
                                        <p:strVal val="hidden"/>
                                      </p:to>
                                    </p:set>
                                  </p:childTnLst>
                                </p:cTn>
                              </p:par>
                              <p:par>
                                <p:cTn id="102" presetID="22" presetClass="exit" presetSubtype="2" fill="hold" nodeType="withEffect">
                                  <p:stCondLst>
                                    <p:cond delay="250"/>
                                  </p:stCondLst>
                                  <p:childTnLst>
                                    <p:animEffect transition="out" filter="wipe(right)">
                                      <p:cBhvr>
                                        <p:cTn id="103" dur="750"/>
                                        <p:tgtEl>
                                          <p:spTgt spid="49"/>
                                        </p:tgtEl>
                                      </p:cBhvr>
                                    </p:animEffect>
                                    <p:set>
                                      <p:cBhvr>
                                        <p:cTn id="104" dur="1" fill="hold">
                                          <p:stCondLst>
                                            <p:cond delay="749"/>
                                          </p:stCondLst>
                                        </p:cTn>
                                        <p:tgtEl>
                                          <p:spTgt spid="49"/>
                                        </p:tgtEl>
                                        <p:attrNameLst>
                                          <p:attrName>style.visibility</p:attrName>
                                        </p:attrNameLst>
                                      </p:cBhvr>
                                      <p:to>
                                        <p:strVal val="hidden"/>
                                      </p:to>
                                    </p:set>
                                  </p:childTnLst>
                                </p:cTn>
                              </p:par>
                              <p:par>
                                <p:cTn id="105" presetID="22" presetClass="exit" presetSubtype="2" fill="hold" nodeType="withEffect">
                                  <p:stCondLst>
                                    <p:cond delay="250"/>
                                  </p:stCondLst>
                                  <p:childTnLst>
                                    <p:animEffect transition="out" filter="wipe(right)">
                                      <p:cBhvr>
                                        <p:cTn id="106" dur="750"/>
                                        <p:tgtEl>
                                          <p:spTgt spid="46"/>
                                        </p:tgtEl>
                                      </p:cBhvr>
                                    </p:animEffect>
                                    <p:set>
                                      <p:cBhvr>
                                        <p:cTn id="107" dur="1" fill="hold">
                                          <p:stCondLst>
                                            <p:cond delay="749"/>
                                          </p:stCondLst>
                                        </p:cTn>
                                        <p:tgtEl>
                                          <p:spTgt spid="46"/>
                                        </p:tgtEl>
                                        <p:attrNameLst>
                                          <p:attrName>style.visibility</p:attrName>
                                        </p:attrNameLst>
                                      </p:cBhvr>
                                      <p:to>
                                        <p:strVal val="hidden"/>
                                      </p:to>
                                    </p:set>
                                  </p:childTnLst>
                                </p:cTn>
                              </p:par>
                              <p:par>
                                <p:cTn id="108" presetID="22" presetClass="exit" presetSubtype="8" fill="hold" nodeType="withEffect">
                                  <p:stCondLst>
                                    <p:cond delay="250"/>
                                  </p:stCondLst>
                                  <p:childTnLst>
                                    <p:animEffect transition="out" filter="wipe(left)">
                                      <p:cBhvr>
                                        <p:cTn id="109" dur="750"/>
                                        <p:tgtEl>
                                          <p:spTgt spid="60"/>
                                        </p:tgtEl>
                                      </p:cBhvr>
                                    </p:animEffect>
                                    <p:set>
                                      <p:cBhvr>
                                        <p:cTn id="110" dur="1" fill="hold">
                                          <p:stCondLst>
                                            <p:cond delay="749"/>
                                          </p:stCondLst>
                                        </p:cTn>
                                        <p:tgtEl>
                                          <p:spTgt spid="60"/>
                                        </p:tgtEl>
                                        <p:attrNameLst>
                                          <p:attrName>style.visibility</p:attrName>
                                        </p:attrNameLst>
                                      </p:cBhvr>
                                      <p:to>
                                        <p:strVal val="hidden"/>
                                      </p:to>
                                    </p:set>
                                  </p:childTnLst>
                                </p:cTn>
                              </p:par>
                              <p:par>
                                <p:cTn id="111" presetID="22" presetClass="exit" presetSubtype="8" fill="hold" nodeType="withEffect">
                                  <p:stCondLst>
                                    <p:cond delay="250"/>
                                  </p:stCondLst>
                                  <p:childTnLst>
                                    <p:animEffect transition="out" filter="wipe(left)">
                                      <p:cBhvr>
                                        <p:cTn id="112" dur="750"/>
                                        <p:tgtEl>
                                          <p:spTgt spid="58"/>
                                        </p:tgtEl>
                                      </p:cBhvr>
                                    </p:animEffect>
                                    <p:set>
                                      <p:cBhvr>
                                        <p:cTn id="113" dur="1" fill="hold">
                                          <p:stCondLst>
                                            <p:cond delay="749"/>
                                          </p:stCondLst>
                                        </p:cTn>
                                        <p:tgtEl>
                                          <p:spTgt spid="58"/>
                                        </p:tgtEl>
                                        <p:attrNameLst>
                                          <p:attrName>style.visibility</p:attrName>
                                        </p:attrNameLst>
                                      </p:cBhvr>
                                      <p:to>
                                        <p:strVal val="hidden"/>
                                      </p:to>
                                    </p:set>
                                  </p:childTnLst>
                                </p:cTn>
                              </p:par>
                              <p:par>
                                <p:cTn id="114" presetID="22" presetClass="exit" presetSubtype="1" fill="hold" nodeType="withEffect">
                                  <p:stCondLst>
                                    <p:cond delay="250"/>
                                  </p:stCondLst>
                                  <p:childTnLst>
                                    <p:animEffect transition="out" filter="wipe(up)">
                                      <p:cBhvr>
                                        <p:cTn id="115" dur="750"/>
                                        <p:tgtEl>
                                          <p:spTgt spid="56"/>
                                        </p:tgtEl>
                                      </p:cBhvr>
                                    </p:animEffect>
                                    <p:set>
                                      <p:cBhvr>
                                        <p:cTn id="116" dur="1" fill="hold">
                                          <p:stCondLst>
                                            <p:cond delay="749"/>
                                          </p:stCondLst>
                                        </p:cTn>
                                        <p:tgtEl>
                                          <p:spTgt spid="56"/>
                                        </p:tgtEl>
                                        <p:attrNameLst>
                                          <p:attrName>style.visibility</p:attrName>
                                        </p:attrNameLst>
                                      </p:cBhvr>
                                      <p:to>
                                        <p:strVal val="hidden"/>
                                      </p:to>
                                    </p:set>
                                  </p:childTnLst>
                                </p:cTn>
                              </p:par>
                              <p:par>
                                <p:cTn id="117" presetID="22" presetClass="exit" presetSubtype="1" fill="hold" nodeType="withEffect">
                                  <p:stCondLst>
                                    <p:cond delay="250"/>
                                  </p:stCondLst>
                                  <p:childTnLst>
                                    <p:animEffect transition="out" filter="wipe(up)">
                                      <p:cBhvr>
                                        <p:cTn id="118" dur="750"/>
                                        <p:tgtEl>
                                          <p:spTgt spid="62"/>
                                        </p:tgtEl>
                                      </p:cBhvr>
                                    </p:animEffect>
                                    <p:set>
                                      <p:cBhvr>
                                        <p:cTn id="119" dur="1" fill="hold">
                                          <p:stCondLst>
                                            <p:cond delay="749"/>
                                          </p:stCondLst>
                                        </p:cTn>
                                        <p:tgtEl>
                                          <p:spTgt spid="62"/>
                                        </p:tgtEl>
                                        <p:attrNameLst>
                                          <p:attrName>style.visibility</p:attrName>
                                        </p:attrNameLst>
                                      </p:cBhvr>
                                      <p:to>
                                        <p:strVal val="hidden"/>
                                      </p:to>
                                    </p:set>
                                  </p:childTnLst>
                                </p:cTn>
                              </p:par>
                              <p:par>
                                <p:cTn id="120" presetID="22" presetClass="exit" presetSubtype="8" fill="hold" nodeType="withEffect">
                                  <p:stCondLst>
                                    <p:cond delay="250"/>
                                  </p:stCondLst>
                                  <p:childTnLst>
                                    <p:animEffect transition="out" filter="wipe(left)">
                                      <p:cBhvr>
                                        <p:cTn id="121" dur="750"/>
                                        <p:tgtEl>
                                          <p:spTgt spid="28"/>
                                        </p:tgtEl>
                                      </p:cBhvr>
                                    </p:animEffect>
                                    <p:set>
                                      <p:cBhvr>
                                        <p:cTn id="122" dur="1" fill="hold">
                                          <p:stCondLst>
                                            <p:cond delay="749"/>
                                          </p:stCondLst>
                                        </p:cTn>
                                        <p:tgtEl>
                                          <p:spTgt spid="28"/>
                                        </p:tgtEl>
                                        <p:attrNameLst>
                                          <p:attrName>style.visibility</p:attrName>
                                        </p:attrNameLst>
                                      </p:cBhvr>
                                      <p:to>
                                        <p:strVal val="hidden"/>
                                      </p:to>
                                    </p:set>
                                  </p:childTnLst>
                                </p:cTn>
                              </p:par>
                              <p:par>
                                <p:cTn id="123" presetID="22" presetClass="exit" presetSubtype="8" fill="hold" nodeType="withEffect">
                                  <p:stCondLst>
                                    <p:cond delay="250"/>
                                  </p:stCondLst>
                                  <p:childTnLst>
                                    <p:animEffect transition="out" filter="wipe(left)">
                                      <p:cBhvr>
                                        <p:cTn id="124" dur="750"/>
                                        <p:tgtEl>
                                          <p:spTgt spid="52"/>
                                        </p:tgtEl>
                                      </p:cBhvr>
                                    </p:animEffect>
                                    <p:set>
                                      <p:cBhvr>
                                        <p:cTn id="125" dur="1" fill="hold">
                                          <p:stCondLst>
                                            <p:cond delay="749"/>
                                          </p:stCondLst>
                                        </p:cTn>
                                        <p:tgtEl>
                                          <p:spTgt spid="52"/>
                                        </p:tgtEl>
                                        <p:attrNameLst>
                                          <p:attrName>style.visibility</p:attrName>
                                        </p:attrNameLst>
                                      </p:cBhvr>
                                      <p:to>
                                        <p:strVal val="hidden"/>
                                      </p:to>
                                    </p:set>
                                  </p:childTnLst>
                                </p:cTn>
                              </p:par>
                              <p:par>
                                <p:cTn id="126" presetID="22" presetClass="exit" presetSubtype="4" fill="hold" nodeType="withEffect">
                                  <p:stCondLst>
                                    <p:cond delay="250"/>
                                  </p:stCondLst>
                                  <p:childTnLst>
                                    <p:animEffect transition="out" filter="wipe(down)">
                                      <p:cBhvr>
                                        <p:cTn id="127" dur="750"/>
                                        <p:tgtEl>
                                          <p:spTgt spid="32"/>
                                        </p:tgtEl>
                                      </p:cBhvr>
                                    </p:animEffect>
                                    <p:set>
                                      <p:cBhvr>
                                        <p:cTn id="128" dur="1" fill="hold">
                                          <p:stCondLst>
                                            <p:cond delay="749"/>
                                          </p:stCondLst>
                                        </p:cTn>
                                        <p:tgtEl>
                                          <p:spTgt spid="32"/>
                                        </p:tgtEl>
                                        <p:attrNameLst>
                                          <p:attrName>style.visibility</p:attrName>
                                        </p:attrNameLst>
                                      </p:cBhvr>
                                      <p:to>
                                        <p:strVal val="hidden"/>
                                      </p:to>
                                    </p:set>
                                  </p:childTnLst>
                                </p:cTn>
                              </p:par>
                              <p:par>
                                <p:cTn id="129" presetID="22" presetClass="exit" presetSubtype="4" fill="hold" nodeType="withEffect">
                                  <p:stCondLst>
                                    <p:cond delay="250"/>
                                  </p:stCondLst>
                                  <p:childTnLst>
                                    <p:animEffect transition="out" filter="wipe(down)">
                                      <p:cBhvr>
                                        <p:cTn id="130" dur="750"/>
                                        <p:tgtEl>
                                          <p:spTgt spid="55"/>
                                        </p:tgtEl>
                                      </p:cBhvr>
                                    </p:animEffect>
                                    <p:set>
                                      <p:cBhvr>
                                        <p:cTn id="131" dur="1" fill="hold">
                                          <p:stCondLst>
                                            <p:cond delay="749"/>
                                          </p:stCondLst>
                                        </p:cTn>
                                        <p:tgtEl>
                                          <p:spTgt spid="55"/>
                                        </p:tgtEl>
                                        <p:attrNameLst>
                                          <p:attrName>style.visibility</p:attrName>
                                        </p:attrNameLst>
                                      </p:cBhvr>
                                      <p:to>
                                        <p:strVal val="hidden"/>
                                      </p:to>
                                    </p:set>
                                  </p:childTnLst>
                                </p:cTn>
                              </p:par>
                              <p:par>
                                <p:cTn id="132" presetID="53" presetClass="exit" presetSubtype="32" fill="hold" grpId="0" nodeType="withEffect">
                                  <p:stCondLst>
                                    <p:cond delay="250"/>
                                  </p:stCondLst>
                                  <p:childTnLst>
                                    <p:anim calcmode="lin" valueType="num">
                                      <p:cBhvr>
                                        <p:cTn id="133" dur="750"/>
                                        <p:tgtEl>
                                          <p:spTgt spid="54"/>
                                        </p:tgtEl>
                                        <p:attrNameLst>
                                          <p:attrName>ppt_w</p:attrName>
                                        </p:attrNameLst>
                                      </p:cBhvr>
                                      <p:tavLst>
                                        <p:tav tm="0">
                                          <p:val>
                                            <p:strVal val="ppt_w"/>
                                          </p:val>
                                        </p:tav>
                                        <p:tav tm="100000">
                                          <p:val>
                                            <p:fltVal val="0"/>
                                          </p:val>
                                        </p:tav>
                                      </p:tavLst>
                                    </p:anim>
                                    <p:anim calcmode="lin" valueType="num">
                                      <p:cBhvr>
                                        <p:cTn id="134" dur="750"/>
                                        <p:tgtEl>
                                          <p:spTgt spid="54"/>
                                        </p:tgtEl>
                                        <p:attrNameLst>
                                          <p:attrName>ppt_h</p:attrName>
                                        </p:attrNameLst>
                                      </p:cBhvr>
                                      <p:tavLst>
                                        <p:tav tm="0">
                                          <p:val>
                                            <p:strVal val="ppt_h"/>
                                          </p:val>
                                        </p:tav>
                                        <p:tav tm="100000">
                                          <p:val>
                                            <p:fltVal val="0"/>
                                          </p:val>
                                        </p:tav>
                                      </p:tavLst>
                                    </p:anim>
                                    <p:animEffect transition="out" filter="fade">
                                      <p:cBhvr>
                                        <p:cTn id="135" dur="750"/>
                                        <p:tgtEl>
                                          <p:spTgt spid="54"/>
                                        </p:tgtEl>
                                      </p:cBhvr>
                                    </p:animEffect>
                                    <p:set>
                                      <p:cBhvr>
                                        <p:cTn id="136" dur="1" fill="hold">
                                          <p:stCondLst>
                                            <p:cond delay="749"/>
                                          </p:stCondLst>
                                        </p:cTn>
                                        <p:tgtEl>
                                          <p:spTgt spid="54"/>
                                        </p:tgtEl>
                                        <p:attrNameLst>
                                          <p:attrName>style.visibility</p:attrName>
                                        </p:attrNameLst>
                                      </p:cBhvr>
                                      <p:to>
                                        <p:strVal val="hidden"/>
                                      </p:to>
                                    </p:set>
                                  </p:childTnLst>
                                </p:cTn>
                              </p:par>
                              <p:par>
                                <p:cTn id="137" presetID="22" presetClass="exit" presetSubtype="1" fill="hold" nodeType="withEffect">
                                  <p:stCondLst>
                                    <p:cond delay="250"/>
                                  </p:stCondLst>
                                  <p:childTnLst>
                                    <p:animEffect transition="out" filter="wipe(up)">
                                      <p:cBhvr>
                                        <p:cTn id="138" dur="750"/>
                                        <p:tgtEl>
                                          <p:spTgt spid="111"/>
                                        </p:tgtEl>
                                      </p:cBhvr>
                                    </p:animEffect>
                                    <p:set>
                                      <p:cBhvr>
                                        <p:cTn id="139" dur="1" fill="hold">
                                          <p:stCondLst>
                                            <p:cond delay="749"/>
                                          </p:stCondLst>
                                        </p:cTn>
                                        <p:tgtEl>
                                          <p:spTgt spid="111"/>
                                        </p:tgtEl>
                                        <p:attrNameLst>
                                          <p:attrName>style.visibility</p:attrName>
                                        </p:attrNameLst>
                                      </p:cBhvr>
                                      <p:to>
                                        <p:strVal val="hidden"/>
                                      </p:to>
                                    </p:set>
                                  </p:childTnLst>
                                </p:cTn>
                              </p:par>
                              <p:par>
                                <p:cTn id="140" presetID="22" presetClass="exit" presetSubtype="1" fill="hold" nodeType="withEffect">
                                  <p:stCondLst>
                                    <p:cond delay="250"/>
                                  </p:stCondLst>
                                  <p:childTnLst>
                                    <p:animEffect transition="out" filter="wipe(up)">
                                      <p:cBhvr>
                                        <p:cTn id="141" dur="750"/>
                                        <p:tgtEl>
                                          <p:spTgt spid="27"/>
                                        </p:tgtEl>
                                      </p:cBhvr>
                                    </p:animEffect>
                                    <p:set>
                                      <p:cBhvr>
                                        <p:cTn id="142" dur="1" fill="hold">
                                          <p:stCondLst>
                                            <p:cond delay="749"/>
                                          </p:stCondLst>
                                        </p:cTn>
                                        <p:tgtEl>
                                          <p:spTgt spid="27"/>
                                        </p:tgtEl>
                                        <p:attrNameLst>
                                          <p:attrName>style.visibility</p:attrName>
                                        </p:attrNameLst>
                                      </p:cBhvr>
                                      <p:to>
                                        <p:strVal val="hidden"/>
                                      </p:to>
                                    </p:set>
                                  </p:childTnLst>
                                </p:cTn>
                              </p:par>
                              <p:par>
                                <p:cTn id="143" presetID="10" presetClass="entr" presetSubtype="0" fill="hold" nodeType="withEffect">
                                  <p:stCondLst>
                                    <p:cond delay="200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2000"/>
                                        <p:tgtEl>
                                          <p:spTgt spid="16"/>
                                        </p:tgtEl>
                                      </p:cBhvr>
                                    </p:animEffect>
                                  </p:childTnLst>
                                </p:cTn>
                              </p:par>
                              <p:par>
                                <p:cTn id="146" presetID="6" presetClass="emph" presetSubtype="0" decel="100000" fill="hold" nodeType="withEffect">
                                  <p:stCondLst>
                                    <p:cond delay="2000"/>
                                  </p:stCondLst>
                                  <p:childTnLst>
                                    <p:animScale>
                                      <p:cBhvr>
                                        <p:cTn id="147" dur="2000" fill="hold"/>
                                        <p:tgtEl>
                                          <p:spTgt spid="16"/>
                                        </p:tgtEl>
                                      </p:cBhvr>
                                      <p:by x="15000" y="15000"/>
                                    </p:animScale>
                                  </p:childTnLst>
                                </p:cTn>
                              </p:par>
                              <p:par>
                                <p:cTn id="148" presetID="8" presetClass="emph" presetSubtype="0" decel="100000" fill="hold" nodeType="withEffect">
                                  <p:stCondLst>
                                    <p:cond delay="3600"/>
                                  </p:stCondLst>
                                  <p:childTnLst>
                                    <p:animRot by="-3000000">
                                      <p:cBhvr>
                                        <p:cTn id="149" dur="71700" fill="hold"/>
                                        <p:tgtEl>
                                          <p:spTgt spid="16"/>
                                        </p:tgtEl>
                                        <p:attrNameLst>
                                          <p:attrName>r</p:attrName>
                                        </p:attrNameLst>
                                      </p:cBhvr>
                                    </p:animRot>
                                  </p:childTnLst>
                                </p:cTn>
                              </p:par>
                              <p:par>
                                <p:cTn id="150" presetID="10" presetClass="entr" presetSubtype="0" fill="hold" nodeType="withEffect">
                                  <p:stCondLst>
                                    <p:cond delay="2700"/>
                                  </p:stCondLst>
                                  <p:childTnLst>
                                    <p:set>
                                      <p:cBhvr>
                                        <p:cTn id="151" dur="1" fill="hold">
                                          <p:stCondLst>
                                            <p:cond delay="0"/>
                                          </p:stCondLst>
                                        </p:cTn>
                                        <p:tgtEl>
                                          <p:spTgt spid="17"/>
                                        </p:tgtEl>
                                        <p:attrNameLst>
                                          <p:attrName>style.visibility</p:attrName>
                                        </p:attrNameLst>
                                      </p:cBhvr>
                                      <p:to>
                                        <p:strVal val="visible"/>
                                      </p:to>
                                    </p:set>
                                    <p:animEffect transition="in" filter="fade">
                                      <p:cBhvr>
                                        <p:cTn id="152" dur="2000"/>
                                        <p:tgtEl>
                                          <p:spTgt spid="17"/>
                                        </p:tgtEl>
                                      </p:cBhvr>
                                    </p:animEffect>
                                  </p:childTnLst>
                                </p:cTn>
                              </p:par>
                              <p:par>
                                <p:cTn id="153" presetID="6" presetClass="emph" presetSubtype="0" decel="100000" fill="hold" nodeType="withEffect">
                                  <p:stCondLst>
                                    <p:cond delay="2700"/>
                                  </p:stCondLst>
                                  <p:childTnLst>
                                    <p:animScale>
                                      <p:cBhvr>
                                        <p:cTn id="154" dur="2000" fill="hold"/>
                                        <p:tgtEl>
                                          <p:spTgt spid="17"/>
                                        </p:tgtEl>
                                      </p:cBhvr>
                                      <p:by x="15000" y="15000"/>
                                    </p:animScale>
                                  </p:childTnLst>
                                </p:cTn>
                              </p:par>
                              <p:par>
                                <p:cTn id="155" presetID="8" presetClass="emph" presetSubtype="0" decel="100000" fill="hold" nodeType="withEffect">
                                  <p:stCondLst>
                                    <p:cond delay="5200"/>
                                  </p:stCondLst>
                                  <p:childTnLst>
                                    <p:animRot by="3000000">
                                      <p:cBhvr>
                                        <p:cTn id="156" dur="71700" fill="hold"/>
                                        <p:tgtEl>
                                          <p:spTgt spid="17"/>
                                        </p:tgtEl>
                                        <p:attrNameLst>
                                          <p:attrName>r</p:attrName>
                                        </p:attrNameLst>
                                      </p:cBhvr>
                                    </p:animRot>
                                  </p:childTnLst>
                                </p:cTn>
                              </p:par>
                              <p:par>
                                <p:cTn id="157" presetID="10" presetClass="entr" presetSubtype="0" fill="hold" nodeType="withEffect">
                                  <p:stCondLst>
                                    <p:cond delay="420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2000"/>
                                        <p:tgtEl>
                                          <p:spTgt spid="18"/>
                                        </p:tgtEl>
                                      </p:cBhvr>
                                    </p:animEffect>
                                  </p:childTnLst>
                                </p:cTn>
                              </p:par>
                              <p:par>
                                <p:cTn id="160" presetID="8" presetClass="emph" presetSubtype="0" decel="100000" fill="hold" nodeType="withEffect">
                                  <p:stCondLst>
                                    <p:cond delay="6200"/>
                                  </p:stCondLst>
                                  <p:childTnLst>
                                    <p:animRot by="4800000">
                                      <p:cBhvr>
                                        <p:cTn id="161" dur="71700" fill="hold"/>
                                        <p:tgtEl>
                                          <p:spTgt spid="18"/>
                                        </p:tgtEl>
                                        <p:attrNameLst>
                                          <p:attrName>r</p:attrName>
                                        </p:attrNameLst>
                                      </p:cBhvr>
                                    </p:animRot>
                                  </p:childTnLst>
                                </p:cTn>
                              </p:par>
                              <p:par>
                                <p:cTn id="162" presetID="10" presetClass="entr" presetSubtype="0" fill="hold" nodeType="withEffect">
                                  <p:stCondLst>
                                    <p:cond delay="5200"/>
                                  </p:stCondLst>
                                  <p:childTnLst>
                                    <p:set>
                                      <p:cBhvr>
                                        <p:cTn id="163" dur="1" fill="hold">
                                          <p:stCondLst>
                                            <p:cond delay="0"/>
                                          </p:stCondLst>
                                        </p:cTn>
                                        <p:tgtEl>
                                          <p:spTgt spid="19"/>
                                        </p:tgtEl>
                                        <p:attrNameLst>
                                          <p:attrName>style.visibility</p:attrName>
                                        </p:attrNameLst>
                                      </p:cBhvr>
                                      <p:to>
                                        <p:strVal val="visible"/>
                                      </p:to>
                                    </p:set>
                                    <p:animEffect transition="in" filter="fade">
                                      <p:cBhvr>
                                        <p:cTn id="164" dur="2000"/>
                                        <p:tgtEl>
                                          <p:spTgt spid="19"/>
                                        </p:tgtEl>
                                      </p:cBhvr>
                                    </p:animEffect>
                                  </p:childTnLst>
                                </p:cTn>
                              </p:par>
                              <p:par>
                                <p:cTn id="165" presetID="8" presetClass="emph" presetSubtype="0" decel="100000" fill="hold" nodeType="withEffect">
                                  <p:stCondLst>
                                    <p:cond delay="7200"/>
                                  </p:stCondLst>
                                  <p:childTnLst>
                                    <p:animRot by="-4800000">
                                      <p:cBhvr>
                                        <p:cTn id="166" dur="71700" fill="hold"/>
                                        <p:tgtEl>
                                          <p:spTgt spid="19"/>
                                        </p:tgtEl>
                                        <p:attrNameLst>
                                          <p:attrName>r</p:attrName>
                                        </p:attrNameLst>
                                      </p:cBhvr>
                                    </p:animRot>
                                  </p:childTnLst>
                                </p:cTn>
                              </p:par>
                              <p:par>
                                <p:cTn id="167" presetID="10" presetClass="entr" presetSubtype="0" fill="hold" grpId="0" nodeType="withEffect">
                                  <p:stCondLst>
                                    <p:cond delay="4000"/>
                                  </p:stCondLst>
                                  <p:childTnLst>
                                    <p:set>
                                      <p:cBhvr>
                                        <p:cTn id="168" dur="1" fill="hold">
                                          <p:stCondLst>
                                            <p:cond delay="0"/>
                                          </p:stCondLst>
                                        </p:cTn>
                                        <p:tgtEl>
                                          <p:spTgt spid="152"/>
                                        </p:tgtEl>
                                        <p:attrNameLst>
                                          <p:attrName>style.visibility</p:attrName>
                                        </p:attrNameLst>
                                      </p:cBhvr>
                                      <p:to>
                                        <p:strVal val="visible"/>
                                      </p:to>
                                    </p:set>
                                    <p:animEffect transition="in" filter="fade">
                                      <p:cBhvr>
                                        <p:cTn id="169" dur="250"/>
                                        <p:tgtEl>
                                          <p:spTgt spid="152"/>
                                        </p:tgtEl>
                                      </p:cBhvr>
                                    </p:animEffect>
                                  </p:childTnLst>
                                </p:cTn>
                              </p:par>
                              <p:par>
                                <p:cTn id="170" presetID="42" presetClass="path" presetSubtype="0" decel="100000" fill="hold" grpId="1" nodeType="withEffect">
                                  <p:stCondLst>
                                    <p:cond delay="3750"/>
                                  </p:stCondLst>
                                  <p:childTnLst>
                                    <p:animMotion origin="layout" path="M 1.86622E-6 2.23332E-6 L 1.86622E-6 0.25011 " pathEditMode="relative" rAng="0" ptsTypes="AA">
                                      <p:cBhvr>
                                        <p:cTn id="171" dur="750" spd="-100000" fill="hold"/>
                                        <p:tgtEl>
                                          <p:spTgt spid="152"/>
                                        </p:tgtEl>
                                        <p:attrNameLst>
                                          <p:attrName>ppt_x</p:attrName>
                                          <p:attrName>ppt_y</p:attrName>
                                        </p:attrNameLst>
                                      </p:cBhvr>
                                      <p:rCtr x="0" y="12506"/>
                                    </p:animMotion>
                                  </p:childTnLst>
                                </p:cTn>
                              </p:par>
                              <p:par>
                                <p:cTn id="172" presetID="10" presetClass="entr" presetSubtype="0" fill="hold" nodeType="withEffect">
                                  <p:stCondLst>
                                    <p:cond delay="4000"/>
                                  </p:stCondLst>
                                  <p:childTnLst>
                                    <p:set>
                                      <p:cBhvr>
                                        <p:cTn id="173" dur="1" fill="hold">
                                          <p:stCondLst>
                                            <p:cond delay="0"/>
                                          </p:stCondLst>
                                        </p:cTn>
                                        <p:tgtEl>
                                          <p:spTgt spid="153"/>
                                        </p:tgtEl>
                                        <p:attrNameLst>
                                          <p:attrName>style.visibility</p:attrName>
                                        </p:attrNameLst>
                                      </p:cBhvr>
                                      <p:to>
                                        <p:strVal val="visible"/>
                                      </p:to>
                                    </p:set>
                                    <p:animEffect transition="in" filter="fade">
                                      <p:cBhvr>
                                        <p:cTn id="174" dur="250"/>
                                        <p:tgtEl>
                                          <p:spTgt spid="153"/>
                                        </p:tgtEl>
                                      </p:cBhvr>
                                    </p:animEffect>
                                  </p:childTnLst>
                                </p:cTn>
                              </p:par>
                              <p:par>
                                <p:cTn id="175" presetID="42" presetClass="path" presetSubtype="0" decel="100000" fill="hold" nodeType="withEffect">
                                  <p:stCondLst>
                                    <p:cond delay="3750"/>
                                  </p:stCondLst>
                                  <p:childTnLst>
                                    <p:animMotion origin="layout" path="M 1.86622E-6 2.23332E-6 L 1.86622E-6 0.25011 " pathEditMode="relative" rAng="0" ptsTypes="AA">
                                      <p:cBhvr>
                                        <p:cTn id="176" dur="750" spd="-100000" fill="hold"/>
                                        <p:tgtEl>
                                          <p:spTgt spid="153"/>
                                        </p:tgtEl>
                                        <p:attrNameLst>
                                          <p:attrName>ppt_x</p:attrName>
                                          <p:attrName>ppt_y</p:attrName>
                                        </p:attrNameLst>
                                      </p:cBhvr>
                                      <p:rCtr x="0" y="12506"/>
                                    </p:animMotion>
                                  </p:childTnLst>
                                </p:cTn>
                              </p:par>
                              <p:par>
                                <p:cTn id="177" presetID="63" presetClass="path" presetSubtype="0" accel="50000" decel="50000" fill="hold" grpId="0" nodeType="withEffect">
                                  <p:stCondLst>
                                    <p:cond delay="1000"/>
                                  </p:stCondLst>
                                  <p:childTnLst>
                                    <p:animMotion origin="layout" path="M -7.65892E-9 9.07853E-8 L 0.06038 0.27508 " pathEditMode="relative" rAng="0" ptsTypes="AA">
                                      <p:cBhvr>
                                        <p:cTn id="178" dur="2500" fill="hold"/>
                                        <p:tgtEl>
                                          <p:spTgt spid="112"/>
                                        </p:tgtEl>
                                        <p:attrNameLst>
                                          <p:attrName>ppt_x</p:attrName>
                                          <p:attrName>ppt_y</p:attrName>
                                        </p:attrNameLst>
                                      </p:cBhvr>
                                      <p:rCtr x="3013" y="13754"/>
                                    </p:animMotion>
                                  </p:childTnLst>
                                </p:cTn>
                              </p:par>
                              <p:par>
                                <p:cTn id="179" presetID="6" presetClass="emph" presetSubtype="0" accel="50000" decel="50000" fill="hold" grpId="1" nodeType="withEffect">
                                  <p:stCondLst>
                                    <p:cond delay="1000"/>
                                  </p:stCondLst>
                                  <p:childTnLst>
                                    <p:animScale>
                                      <p:cBhvr>
                                        <p:cTn id="180" dur="2500" fill="hold"/>
                                        <p:tgtEl>
                                          <p:spTgt spid="112"/>
                                        </p:tgtEl>
                                      </p:cBhvr>
                                      <p:by x="10000" y="10000"/>
                                    </p:animScale>
                                  </p:childTnLst>
                                </p:cTn>
                              </p:par>
                              <p:par>
                                <p:cTn id="181" presetID="19" presetClass="emph" presetSubtype="0" fill="hold" grpId="2" nodeType="withEffect">
                                  <p:stCondLst>
                                    <p:cond delay="1500"/>
                                  </p:stCondLst>
                                  <p:childTnLst>
                                    <p:animClr clrSpc="rgb" dir="cw">
                                      <p:cBhvr override="childStyle">
                                        <p:cTn id="182" dur="1500" fill="hold"/>
                                        <p:tgtEl>
                                          <p:spTgt spid="112"/>
                                        </p:tgtEl>
                                        <p:attrNameLst>
                                          <p:attrName>style.color</p:attrName>
                                        </p:attrNameLst>
                                      </p:cBhvr>
                                      <p:to>
                                        <a:srgbClr val="0078D7"/>
                                      </p:to>
                                    </p:animClr>
                                    <p:animClr clrSpc="rgb" dir="cw">
                                      <p:cBhvr>
                                        <p:cTn id="183" dur="1500" fill="hold"/>
                                        <p:tgtEl>
                                          <p:spTgt spid="112"/>
                                        </p:tgtEl>
                                        <p:attrNameLst>
                                          <p:attrName>fillcolor</p:attrName>
                                        </p:attrNameLst>
                                      </p:cBhvr>
                                      <p:to>
                                        <a:srgbClr val="0078D7"/>
                                      </p:to>
                                    </p:animClr>
                                    <p:set>
                                      <p:cBhvr>
                                        <p:cTn id="184" dur="1500" fill="hold"/>
                                        <p:tgtEl>
                                          <p:spTgt spid="112"/>
                                        </p:tgtEl>
                                        <p:attrNameLst>
                                          <p:attrName>fill.type</p:attrName>
                                        </p:attrNameLst>
                                      </p:cBhvr>
                                      <p:to>
                                        <p:strVal val="solid"/>
                                      </p:to>
                                    </p:set>
                                    <p:set>
                                      <p:cBhvr>
                                        <p:cTn id="185" dur="1500" fill="hold"/>
                                        <p:tgtEl>
                                          <p:spTgt spid="112"/>
                                        </p:tgtEl>
                                        <p:attrNameLst>
                                          <p:attrName>fill.on</p:attrName>
                                        </p:attrNameLst>
                                      </p:cBhvr>
                                      <p:to>
                                        <p:strVal val="true"/>
                                      </p:to>
                                    </p:set>
                                  </p:childTnLst>
                                </p:cTn>
                              </p:par>
                              <p:par>
                                <p:cTn id="186" presetID="63" presetClass="path" presetSubtype="0" accel="50000" decel="50000" fill="hold" grpId="0" nodeType="withEffect">
                                  <p:stCondLst>
                                    <p:cond delay="1000"/>
                                  </p:stCondLst>
                                  <p:childTnLst>
                                    <p:animMotion origin="layout" path="M 4.31708E-6 -1.23922E-6 L -0.10557 0.21539 " pathEditMode="relative" rAng="0" ptsTypes="AA">
                                      <p:cBhvr>
                                        <p:cTn id="187" dur="2500" fill="hold"/>
                                        <p:tgtEl>
                                          <p:spTgt spid="85"/>
                                        </p:tgtEl>
                                        <p:attrNameLst>
                                          <p:attrName>ppt_x</p:attrName>
                                          <p:attrName>ppt_y</p:attrName>
                                        </p:attrNameLst>
                                      </p:cBhvr>
                                      <p:rCtr x="-5285" y="10758"/>
                                    </p:animMotion>
                                  </p:childTnLst>
                                </p:cTn>
                              </p:par>
                              <p:par>
                                <p:cTn id="188" presetID="6" presetClass="emph" presetSubtype="0" accel="50000" decel="50000" fill="hold" grpId="1" nodeType="withEffect">
                                  <p:stCondLst>
                                    <p:cond delay="1000"/>
                                  </p:stCondLst>
                                  <p:childTnLst>
                                    <p:animScale>
                                      <p:cBhvr>
                                        <p:cTn id="189" dur="2500" fill="hold"/>
                                        <p:tgtEl>
                                          <p:spTgt spid="85"/>
                                        </p:tgtEl>
                                      </p:cBhvr>
                                      <p:by x="10000" y="10000"/>
                                    </p:animScale>
                                  </p:childTnLst>
                                </p:cTn>
                              </p:par>
                              <p:par>
                                <p:cTn id="190" presetID="10" presetClass="exit" presetSubtype="0" fill="hold" grpId="2" nodeType="withEffect">
                                  <p:stCondLst>
                                    <p:cond delay="1200"/>
                                  </p:stCondLst>
                                  <p:childTnLst>
                                    <p:animEffect transition="out" filter="fade">
                                      <p:cBhvr>
                                        <p:cTn id="191" dur="1400"/>
                                        <p:tgtEl>
                                          <p:spTgt spid="85"/>
                                        </p:tgtEl>
                                      </p:cBhvr>
                                    </p:animEffect>
                                    <p:set>
                                      <p:cBhvr>
                                        <p:cTn id="192" dur="1" fill="hold">
                                          <p:stCondLst>
                                            <p:cond delay="1399"/>
                                          </p:stCondLst>
                                        </p:cTn>
                                        <p:tgtEl>
                                          <p:spTgt spid="85"/>
                                        </p:tgtEl>
                                        <p:attrNameLst>
                                          <p:attrName>style.visibility</p:attrName>
                                        </p:attrNameLst>
                                      </p:cBhvr>
                                      <p:to>
                                        <p:strVal val="hidden"/>
                                      </p:to>
                                    </p:set>
                                  </p:childTnLst>
                                </p:cTn>
                              </p:par>
                              <p:par>
                                <p:cTn id="193" presetID="19" presetClass="emph" presetSubtype="0" fill="hold" grpId="3" nodeType="withEffect">
                                  <p:stCondLst>
                                    <p:cond delay="1500"/>
                                  </p:stCondLst>
                                  <p:childTnLst>
                                    <p:animClr clrSpc="rgb" dir="cw">
                                      <p:cBhvr override="childStyle">
                                        <p:cTn id="194" dur="1500" fill="hold"/>
                                        <p:tgtEl>
                                          <p:spTgt spid="85"/>
                                        </p:tgtEl>
                                        <p:attrNameLst>
                                          <p:attrName>style.color</p:attrName>
                                        </p:attrNameLst>
                                      </p:cBhvr>
                                      <p:to>
                                        <a:srgbClr val="0078D7"/>
                                      </p:to>
                                    </p:animClr>
                                    <p:animClr clrSpc="rgb" dir="cw">
                                      <p:cBhvr>
                                        <p:cTn id="195" dur="1500" fill="hold"/>
                                        <p:tgtEl>
                                          <p:spTgt spid="85"/>
                                        </p:tgtEl>
                                        <p:attrNameLst>
                                          <p:attrName>fillcolor</p:attrName>
                                        </p:attrNameLst>
                                      </p:cBhvr>
                                      <p:to>
                                        <a:srgbClr val="0078D7"/>
                                      </p:to>
                                    </p:animClr>
                                    <p:set>
                                      <p:cBhvr>
                                        <p:cTn id="196" dur="1500" fill="hold"/>
                                        <p:tgtEl>
                                          <p:spTgt spid="85"/>
                                        </p:tgtEl>
                                        <p:attrNameLst>
                                          <p:attrName>fill.type</p:attrName>
                                        </p:attrNameLst>
                                      </p:cBhvr>
                                      <p:to>
                                        <p:strVal val="solid"/>
                                      </p:to>
                                    </p:set>
                                    <p:set>
                                      <p:cBhvr>
                                        <p:cTn id="197" dur="1500" fill="hold"/>
                                        <p:tgtEl>
                                          <p:spTgt spid="85"/>
                                        </p:tgtEl>
                                        <p:attrNameLst>
                                          <p:attrName>fill.on</p:attrName>
                                        </p:attrNameLst>
                                      </p:cBhvr>
                                      <p:to>
                                        <p:strVal val="true"/>
                                      </p:to>
                                    </p:set>
                                  </p:childTnLst>
                                </p:cTn>
                              </p:par>
                              <p:par>
                                <p:cTn id="198" presetID="63" presetClass="path" presetSubtype="0" accel="50000" decel="50000" fill="hold" grpId="0" nodeType="withEffect">
                                  <p:stCondLst>
                                    <p:cond delay="1000"/>
                                  </p:stCondLst>
                                  <p:childTnLst>
                                    <p:animMotion origin="layout" path="M 3.87286E-6 -5.35633E-7 L -0.18522 0.37154 " pathEditMode="relative" rAng="0" ptsTypes="AA">
                                      <p:cBhvr>
                                        <p:cTn id="199" dur="2500" fill="hold"/>
                                        <p:tgtEl>
                                          <p:spTgt spid="78"/>
                                        </p:tgtEl>
                                        <p:attrNameLst>
                                          <p:attrName>ppt_x</p:attrName>
                                          <p:attrName>ppt_y</p:attrName>
                                        </p:attrNameLst>
                                      </p:cBhvr>
                                      <p:rCtr x="-9267" y="18566"/>
                                    </p:animMotion>
                                  </p:childTnLst>
                                </p:cTn>
                              </p:par>
                              <p:par>
                                <p:cTn id="200" presetID="6" presetClass="emph" presetSubtype="0" accel="50000" decel="50000" fill="hold" grpId="1" nodeType="withEffect">
                                  <p:stCondLst>
                                    <p:cond delay="1000"/>
                                  </p:stCondLst>
                                  <p:childTnLst>
                                    <p:animScale>
                                      <p:cBhvr>
                                        <p:cTn id="201" dur="2500" fill="hold"/>
                                        <p:tgtEl>
                                          <p:spTgt spid="78"/>
                                        </p:tgtEl>
                                      </p:cBhvr>
                                      <p:by x="10000" y="10000"/>
                                    </p:animScale>
                                  </p:childTnLst>
                                </p:cTn>
                              </p:par>
                              <p:par>
                                <p:cTn id="202" presetID="19" presetClass="emph" presetSubtype="0" fill="hold" grpId="2" nodeType="withEffect">
                                  <p:stCondLst>
                                    <p:cond delay="1500"/>
                                  </p:stCondLst>
                                  <p:childTnLst>
                                    <p:animClr clrSpc="rgb" dir="cw">
                                      <p:cBhvr override="childStyle">
                                        <p:cTn id="203" dur="1500" fill="hold"/>
                                        <p:tgtEl>
                                          <p:spTgt spid="78"/>
                                        </p:tgtEl>
                                        <p:attrNameLst>
                                          <p:attrName>style.color</p:attrName>
                                        </p:attrNameLst>
                                      </p:cBhvr>
                                      <p:to>
                                        <a:srgbClr val="0078D7"/>
                                      </p:to>
                                    </p:animClr>
                                    <p:animClr clrSpc="rgb" dir="cw">
                                      <p:cBhvr>
                                        <p:cTn id="204" dur="1500" fill="hold"/>
                                        <p:tgtEl>
                                          <p:spTgt spid="78"/>
                                        </p:tgtEl>
                                        <p:attrNameLst>
                                          <p:attrName>fillcolor</p:attrName>
                                        </p:attrNameLst>
                                      </p:cBhvr>
                                      <p:to>
                                        <a:srgbClr val="0078D7"/>
                                      </p:to>
                                    </p:animClr>
                                    <p:set>
                                      <p:cBhvr>
                                        <p:cTn id="205" dur="1500" fill="hold"/>
                                        <p:tgtEl>
                                          <p:spTgt spid="78"/>
                                        </p:tgtEl>
                                        <p:attrNameLst>
                                          <p:attrName>fill.type</p:attrName>
                                        </p:attrNameLst>
                                      </p:cBhvr>
                                      <p:to>
                                        <p:strVal val="solid"/>
                                      </p:to>
                                    </p:set>
                                    <p:set>
                                      <p:cBhvr>
                                        <p:cTn id="206" dur="1500" fill="hold"/>
                                        <p:tgtEl>
                                          <p:spTgt spid="78"/>
                                        </p:tgtEl>
                                        <p:attrNameLst>
                                          <p:attrName>fill.on</p:attrName>
                                        </p:attrNameLst>
                                      </p:cBhvr>
                                      <p:to>
                                        <p:strVal val="true"/>
                                      </p:to>
                                    </p:set>
                                  </p:childTnLst>
                                </p:cTn>
                              </p:par>
                              <p:par>
                                <p:cTn id="207" presetID="63" presetClass="path" presetSubtype="0" accel="50000" decel="50000" fill="hold" grpId="0" nodeType="withEffect">
                                  <p:stCondLst>
                                    <p:cond delay="1000"/>
                                  </p:stCondLst>
                                  <p:childTnLst>
                                    <p:animMotion origin="layout" path="M 2.92316E-6 9.66863E-7 L -0.30419 0.20177 " pathEditMode="relative" rAng="0" ptsTypes="AA">
                                      <p:cBhvr>
                                        <p:cTn id="208" dur="2500" fill="hold"/>
                                        <p:tgtEl>
                                          <p:spTgt spid="130"/>
                                        </p:tgtEl>
                                        <p:attrNameLst>
                                          <p:attrName>ppt_x</p:attrName>
                                          <p:attrName>ppt_y</p:attrName>
                                        </p:attrNameLst>
                                      </p:cBhvr>
                                      <p:rCtr x="-15216" y="10077"/>
                                    </p:animMotion>
                                  </p:childTnLst>
                                </p:cTn>
                              </p:par>
                              <p:par>
                                <p:cTn id="209" presetID="6" presetClass="emph" presetSubtype="0" accel="50000" decel="50000" fill="hold" grpId="1" nodeType="withEffect">
                                  <p:stCondLst>
                                    <p:cond delay="1000"/>
                                  </p:stCondLst>
                                  <p:childTnLst>
                                    <p:animScale>
                                      <p:cBhvr>
                                        <p:cTn id="210" dur="2500" fill="hold"/>
                                        <p:tgtEl>
                                          <p:spTgt spid="130"/>
                                        </p:tgtEl>
                                      </p:cBhvr>
                                      <p:by x="10000" y="10000"/>
                                    </p:animScale>
                                  </p:childTnLst>
                                </p:cTn>
                              </p:par>
                              <p:par>
                                <p:cTn id="211" presetID="19" presetClass="emph" presetSubtype="0" fill="hold" grpId="2" nodeType="withEffect">
                                  <p:stCondLst>
                                    <p:cond delay="1500"/>
                                  </p:stCondLst>
                                  <p:childTnLst>
                                    <p:animClr clrSpc="rgb" dir="cw">
                                      <p:cBhvr override="childStyle">
                                        <p:cTn id="212" dur="1500" fill="hold"/>
                                        <p:tgtEl>
                                          <p:spTgt spid="130"/>
                                        </p:tgtEl>
                                        <p:attrNameLst>
                                          <p:attrName>style.color</p:attrName>
                                        </p:attrNameLst>
                                      </p:cBhvr>
                                      <p:to>
                                        <a:srgbClr val="0078D7"/>
                                      </p:to>
                                    </p:animClr>
                                    <p:animClr clrSpc="rgb" dir="cw">
                                      <p:cBhvr>
                                        <p:cTn id="213" dur="1500" fill="hold"/>
                                        <p:tgtEl>
                                          <p:spTgt spid="130"/>
                                        </p:tgtEl>
                                        <p:attrNameLst>
                                          <p:attrName>fillcolor</p:attrName>
                                        </p:attrNameLst>
                                      </p:cBhvr>
                                      <p:to>
                                        <a:srgbClr val="0078D7"/>
                                      </p:to>
                                    </p:animClr>
                                    <p:set>
                                      <p:cBhvr>
                                        <p:cTn id="214" dur="1500" fill="hold"/>
                                        <p:tgtEl>
                                          <p:spTgt spid="130"/>
                                        </p:tgtEl>
                                        <p:attrNameLst>
                                          <p:attrName>fill.type</p:attrName>
                                        </p:attrNameLst>
                                      </p:cBhvr>
                                      <p:to>
                                        <p:strVal val="solid"/>
                                      </p:to>
                                    </p:set>
                                    <p:set>
                                      <p:cBhvr>
                                        <p:cTn id="215" dur="1500" fill="hold"/>
                                        <p:tgtEl>
                                          <p:spTgt spid="130"/>
                                        </p:tgtEl>
                                        <p:attrNameLst>
                                          <p:attrName>fill.on</p:attrName>
                                        </p:attrNameLst>
                                      </p:cBhvr>
                                      <p:to>
                                        <p:strVal val="true"/>
                                      </p:to>
                                    </p:set>
                                  </p:childTnLst>
                                </p:cTn>
                              </p:par>
                              <p:par>
                                <p:cTn id="216" presetID="63" presetClass="path" presetSubtype="0" accel="50000" decel="50000" fill="hold" grpId="0" nodeType="withEffect">
                                  <p:stCondLst>
                                    <p:cond delay="1000"/>
                                  </p:stCondLst>
                                  <p:childTnLst>
                                    <p:animMotion origin="layout" path="M -1.25862E-6 -4.65275E-6 L -0.40005 0.33523 " pathEditMode="relative" rAng="0" ptsTypes="AA">
                                      <p:cBhvr>
                                        <p:cTn id="217" dur="2500" fill="hold"/>
                                        <p:tgtEl>
                                          <p:spTgt spid="69"/>
                                        </p:tgtEl>
                                        <p:attrNameLst>
                                          <p:attrName>ppt_x</p:attrName>
                                          <p:attrName>ppt_y</p:attrName>
                                        </p:attrNameLst>
                                      </p:cBhvr>
                                      <p:rCtr x="-20003" y="16750"/>
                                    </p:animMotion>
                                  </p:childTnLst>
                                </p:cTn>
                              </p:par>
                              <p:par>
                                <p:cTn id="218" presetID="6" presetClass="emph" presetSubtype="0" accel="50000" decel="50000" fill="hold" grpId="1" nodeType="withEffect">
                                  <p:stCondLst>
                                    <p:cond delay="1000"/>
                                  </p:stCondLst>
                                  <p:childTnLst>
                                    <p:animScale>
                                      <p:cBhvr>
                                        <p:cTn id="219" dur="2500" fill="hold"/>
                                        <p:tgtEl>
                                          <p:spTgt spid="69"/>
                                        </p:tgtEl>
                                      </p:cBhvr>
                                      <p:by x="10000" y="10000"/>
                                    </p:animScale>
                                  </p:childTnLst>
                                </p:cTn>
                              </p:par>
                              <p:par>
                                <p:cTn id="220" presetID="19" presetClass="emph" presetSubtype="0" fill="hold" grpId="2" nodeType="withEffect">
                                  <p:stCondLst>
                                    <p:cond delay="1500"/>
                                  </p:stCondLst>
                                  <p:childTnLst>
                                    <p:animClr clrSpc="rgb" dir="cw">
                                      <p:cBhvr override="childStyle">
                                        <p:cTn id="221" dur="1500" fill="hold"/>
                                        <p:tgtEl>
                                          <p:spTgt spid="69"/>
                                        </p:tgtEl>
                                        <p:attrNameLst>
                                          <p:attrName>style.color</p:attrName>
                                        </p:attrNameLst>
                                      </p:cBhvr>
                                      <p:to>
                                        <a:srgbClr val="0078D7"/>
                                      </p:to>
                                    </p:animClr>
                                    <p:animClr clrSpc="rgb" dir="cw">
                                      <p:cBhvr>
                                        <p:cTn id="222" dur="1500" fill="hold"/>
                                        <p:tgtEl>
                                          <p:spTgt spid="69"/>
                                        </p:tgtEl>
                                        <p:attrNameLst>
                                          <p:attrName>fillcolor</p:attrName>
                                        </p:attrNameLst>
                                      </p:cBhvr>
                                      <p:to>
                                        <a:srgbClr val="0078D7"/>
                                      </p:to>
                                    </p:animClr>
                                    <p:set>
                                      <p:cBhvr>
                                        <p:cTn id="223" dur="1500" fill="hold"/>
                                        <p:tgtEl>
                                          <p:spTgt spid="69"/>
                                        </p:tgtEl>
                                        <p:attrNameLst>
                                          <p:attrName>fill.type</p:attrName>
                                        </p:attrNameLst>
                                      </p:cBhvr>
                                      <p:to>
                                        <p:strVal val="solid"/>
                                      </p:to>
                                    </p:set>
                                    <p:set>
                                      <p:cBhvr>
                                        <p:cTn id="224" dur="1500" fill="hold"/>
                                        <p:tgtEl>
                                          <p:spTgt spid="69"/>
                                        </p:tgtEl>
                                        <p:attrNameLst>
                                          <p:attrName>fill.on</p:attrName>
                                        </p:attrNameLst>
                                      </p:cBhvr>
                                      <p:to>
                                        <p:strVal val="true"/>
                                      </p:to>
                                    </p:set>
                                  </p:childTnLst>
                                </p:cTn>
                              </p:par>
                              <p:par>
                                <p:cTn id="225" presetID="63" presetClass="path" presetSubtype="0" accel="50000" decel="50000" fill="hold" grpId="0" nodeType="withEffect">
                                  <p:stCondLst>
                                    <p:cond delay="1000"/>
                                  </p:stCondLst>
                                  <p:childTnLst>
                                    <p:animMotion origin="layout" path="M -4.31963E-6 9.44167E-7 L -0.63645 0.24535 " pathEditMode="relative" rAng="0" ptsTypes="AA">
                                      <p:cBhvr>
                                        <p:cTn id="226" dur="2500" fill="hold"/>
                                        <p:tgtEl>
                                          <p:spTgt spid="71"/>
                                        </p:tgtEl>
                                        <p:attrNameLst>
                                          <p:attrName>ppt_x</p:attrName>
                                          <p:attrName>ppt_y</p:attrName>
                                        </p:attrNameLst>
                                      </p:cBhvr>
                                      <p:rCtr x="-31823" y="12256"/>
                                    </p:animMotion>
                                  </p:childTnLst>
                                </p:cTn>
                              </p:par>
                              <p:par>
                                <p:cTn id="227" presetID="6" presetClass="emph" presetSubtype="0" accel="50000" decel="50000" fill="hold" grpId="1" nodeType="withEffect">
                                  <p:stCondLst>
                                    <p:cond delay="1000"/>
                                  </p:stCondLst>
                                  <p:childTnLst>
                                    <p:animScale>
                                      <p:cBhvr>
                                        <p:cTn id="228" dur="2500" fill="hold"/>
                                        <p:tgtEl>
                                          <p:spTgt spid="71"/>
                                        </p:tgtEl>
                                      </p:cBhvr>
                                      <p:by x="10000" y="10000"/>
                                    </p:animScale>
                                  </p:childTnLst>
                                </p:cTn>
                              </p:par>
                              <p:par>
                                <p:cTn id="229" presetID="10" presetClass="exit" presetSubtype="0" fill="hold" grpId="2" nodeType="withEffect">
                                  <p:stCondLst>
                                    <p:cond delay="1300"/>
                                  </p:stCondLst>
                                  <p:childTnLst>
                                    <p:animEffect transition="out" filter="fade">
                                      <p:cBhvr>
                                        <p:cTn id="230" dur="1500"/>
                                        <p:tgtEl>
                                          <p:spTgt spid="71"/>
                                        </p:tgtEl>
                                      </p:cBhvr>
                                    </p:animEffect>
                                    <p:set>
                                      <p:cBhvr>
                                        <p:cTn id="231" dur="1" fill="hold">
                                          <p:stCondLst>
                                            <p:cond delay="1499"/>
                                          </p:stCondLst>
                                        </p:cTn>
                                        <p:tgtEl>
                                          <p:spTgt spid="71"/>
                                        </p:tgtEl>
                                        <p:attrNameLst>
                                          <p:attrName>style.visibility</p:attrName>
                                        </p:attrNameLst>
                                      </p:cBhvr>
                                      <p:to>
                                        <p:strVal val="hidden"/>
                                      </p:to>
                                    </p:set>
                                  </p:childTnLst>
                                </p:cTn>
                              </p:par>
                              <p:par>
                                <p:cTn id="232" presetID="19" presetClass="emph" presetSubtype="0" fill="hold" grpId="3" nodeType="withEffect">
                                  <p:stCondLst>
                                    <p:cond delay="1500"/>
                                  </p:stCondLst>
                                  <p:childTnLst>
                                    <p:animClr clrSpc="rgb" dir="cw">
                                      <p:cBhvr override="childStyle">
                                        <p:cTn id="233" dur="1500" fill="hold"/>
                                        <p:tgtEl>
                                          <p:spTgt spid="71"/>
                                        </p:tgtEl>
                                        <p:attrNameLst>
                                          <p:attrName>style.color</p:attrName>
                                        </p:attrNameLst>
                                      </p:cBhvr>
                                      <p:to>
                                        <a:srgbClr val="0078D7"/>
                                      </p:to>
                                    </p:animClr>
                                    <p:animClr clrSpc="rgb" dir="cw">
                                      <p:cBhvr>
                                        <p:cTn id="234" dur="1500" fill="hold"/>
                                        <p:tgtEl>
                                          <p:spTgt spid="71"/>
                                        </p:tgtEl>
                                        <p:attrNameLst>
                                          <p:attrName>fillcolor</p:attrName>
                                        </p:attrNameLst>
                                      </p:cBhvr>
                                      <p:to>
                                        <a:srgbClr val="0078D7"/>
                                      </p:to>
                                    </p:animClr>
                                    <p:set>
                                      <p:cBhvr>
                                        <p:cTn id="235" dur="1500" fill="hold"/>
                                        <p:tgtEl>
                                          <p:spTgt spid="71"/>
                                        </p:tgtEl>
                                        <p:attrNameLst>
                                          <p:attrName>fill.type</p:attrName>
                                        </p:attrNameLst>
                                      </p:cBhvr>
                                      <p:to>
                                        <p:strVal val="solid"/>
                                      </p:to>
                                    </p:set>
                                    <p:set>
                                      <p:cBhvr>
                                        <p:cTn id="236" dur="1500" fill="hold"/>
                                        <p:tgtEl>
                                          <p:spTgt spid="71"/>
                                        </p:tgtEl>
                                        <p:attrNameLst>
                                          <p:attrName>fill.on</p:attrName>
                                        </p:attrNameLst>
                                      </p:cBhvr>
                                      <p:to>
                                        <p:strVal val="true"/>
                                      </p:to>
                                    </p:set>
                                  </p:childTnLst>
                                </p:cTn>
                              </p:par>
                              <p:par>
                                <p:cTn id="237" presetID="63" presetClass="path" presetSubtype="0" accel="50000" decel="50000" fill="hold" grpId="0" nodeType="withEffect">
                                  <p:stCondLst>
                                    <p:cond delay="1000"/>
                                  </p:stCondLst>
                                  <p:childTnLst>
                                    <p:animMotion origin="layout" path="M 1.83814E-7 -2.06083E-6 L 0.12063 0.08466 " pathEditMode="relative" rAng="0" ptsTypes="AA">
                                      <p:cBhvr>
                                        <p:cTn id="238" dur="2500" fill="hold"/>
                                        <p:tgtEl>
                                          <p:spTgt spid="80"/>
                                        </p:tgtEl>
                                        <p:attrNameLst>
                                          <p:attrName>ppt_x</p:attrName>
                                          <p:attrName>ppt_y</p:attrName>
                                        </p:attrNameLst>
                                      </p:cBhvr>
                                      <p:rCtr x="6025" y="4222"/>
                                    </p:animMotion>
                                  </p:childTnLst>
                                </p:cTn>
                              </p:par>
                              <p:par>
                                <p:cTn id="239" presetID="6" presetClass="emph" presetSubtype="0" accel="50000" decel="50000" fill="hold" grpId="1" nodeType="withEffect">
                                  <p:stCondLst>
                                    <p:cond delay="1000"/>
                                  </p:stCondLst>
                                  <p:childTnLst>
                                    <p:animScale>
                                      <p:cBhvr>
                                        <p:cTn id="240" dur="2500" fill="hold"/>
                                        <p:tgtEl>
                                          <p:spTgt spid="80"/>
                                        </p:tgtEl>
                                      </p:cBhvr>
                                      <p:by x="10000" y="10000"/>
                                    </p:animScale>
                                  </p:childTnLst>
                                </p:cTn>
                              </p:par>
                              <p:par>
                                <p:cTn id="241" presetID="10" presetClass="exit" presetSubtype="0" fill="hold" grpId="2" nodeType="withEffect">
                                  <p:stCondLst>
                                    <p:cond delay="1000"/>
                                  </p:stCondLst>
                                  <p:childTnLst>
                                    <p:animEffect transition="out" filter="fade">
                                      <p:cBhvr>
                                        <p:cTn id="242" dur="1100"/>
                                        <p:tgtEl>
                                          <p:spTgt spid="80"/>
                                        </p:tgtEl>
                                      </p:cBhvr>
                                    </p:animEffect>
                                    <p:set>
                                      <p:cBhvr>
                                        <p:cTn id="243" dur="1" fill="hold">
                                          <p:stCondLst>
                                            <p:cond delay="1099"/>
                                          </p:stCondLst>
                                        </p:cTn>
                                        <p:tgtEl>
                                          <p:spTgt spid="80"/>
                                        </p:tgtEl>
                                        <p:attrNameLst>
                                          <p:attrName>style.visibility</p:attrName>
                                        </p:attrNameLst>
                                      </p:cBhvr>
                                      <p:to>
                                        <p:strVal val="hidden"/>
                                      </p:to>
                                    </p:set>
                                  </p:childTnLst>
                                </p:cTn>
                              </p:par>
                              <p:par>
                                <p:cTn id="244" presetID="19" presetClass="emph" presetSubtype="0" fill="hold" grpId="3" nodeType="withEffect">
                                  <p:stCondLst>
                                    <p:cond delay="1500"/>
                                  </p:stCondLst>
                                  <p:childTnLst>
                                    <p:animClr clrSpc="rgb" dir="cw">
                                      <p:cBhvr override="childStyle">
                                        <p:cTn id="245" dur="1500" fill="hold"/>
                                        <p:tgtEl>
                                          <p:spTgt spid="80"/>
                                        </p:tgtEl>
                                        <p:attrNameLst>
                                          <p:attrName>style.color</p:attrName>
                                        </p:attrNameLst>
                                      </p:cBhvr>
                                      <p:to>
                                        <a:srgbClr val="0078D7"/>
                                      </p:to>
                                    </p:animClr>
                                    <p:animClr clrSpc="rgb" dir="cw">
                                      <p:cBhvr>
                                        <p:cTn id="246" dur="1500" fill="hold"/>
                                        <p:tgtEl>
                                          <p:spTgt spid="80"/>
                                        </p:tgtEl>
                                        <p:attrNameLst>
                                          <p:attrName>fillcolor</p:attrName>
                                        </p:attrNameLst>
                                      </p:cBhvr>
                                      <p:to>
                                        <a:srgbClr val="0078D7"/>
                                      </p:to>
                                    </p:animClr>
                                    <p:set>
                                      <p:cBhvr>
                                        <p:cTn id="247" dur="1500" fill="hold"/>
                                        <p:tgtEl>
                                          <p:spTgt spid="80"/>
                                        </p:tgtEl>
                                        <p:attrNameLst>
                                          <p:attrName>fill.type</p:attrName>
                                        </p:attrNameLst>
                                      </p:cBhvr>
                                      <p:to>
                                        <p:strVal val="solid"/>
                                      </p:to>
                                    </p:set>
                                    <p:set>
                                      <p:cBhvr>
                                        <p:cTn id="248" dur="1500" fill="hold"/>
                                        <p:tgtEl>
                                          <p:spTgt spid="80"/>
                                        </p:tgtEl>
                                        <p:attrNameLst>
                                          <p:attrName>fill.on</p:attrName>
                                        </p:attrNameLst>
                                      </p:cBhvr>
                                      <p:to>
                                        <p:strVal val="true"/>
                                      </p:to>
                                    </p:set>
                                  </p:childTnLst>
                                </p:cTn>
                              </p:par>
                              <p:par>
                                <p:cTn id="249" presetID="63" presetClass="path" presetSubtype="0" accel="50000" decel="50000" fill="hold" grpId="0" nodeType="withEffect">
                                  <p:stCondLst>
                                    <p:cond delay="1000"/>
                                  </p:stCondLst>
                                  <p:childTnLst>
                                    <p:animMotion origin="layout" path="M -4.39622E-6 -4.01271E-6 L 0.03945 -0.18724 " pathEditMode="relative" rAng="0" ptsTypes="AA">
                                      <p:cBhvr>
                                        <p:cTn id="250" dur="2500" fill="hold"/>
                                        <p:tgtEl>
                                          <p:spTgt spid="89"/>
                                        </p:tgtEl>
                                        <p:attrNameLst>
                                          <p:attrName>ppt_x</p:attrName>
                                          <p:attrName>ppt_y</p:attrName>
                                        </p:attrNameLst>
                                      </p:cBhvr>
                                      <p:rCtr x="1966" y="-9374"/>
                                    </p:animMotion>
                                  </p:childTnLst>
                                </p:cTn>
                              </p:par>
                              <p:par>
                                <p:cTn id="251" presetID="6" presetClass="emph" presetSubtype="0" accel="50000" decel="50000" fill="hold" grpId="1" nodeType="withEffect">
                                  <p:stCondLst>
                                    <p:cond delay="1000"/>
                                  </p:stCondLst>
                                  <p:childTnLst>
                                    <p:animScale>
                                      <p:cBhvr>
                                        <p:cTn id="252" dur="2500" fill="hold"/>
                                        <p:tgtEl>
                                          <p:spTgt spid="89"/>
                                        </p:tgtEl>
                                      </p:cBhvr>
                                      <p:by x="10000" y="10000"/>
                                    </p:animScale>
                                  </p:childTnLst>
                                </p:cTn>
                              </p:par>
                              <p:par>
                                <p:cTn id="253" presetID="19" presetClass="emph" presetSubtype="0" fill="hold" grpId="2" nodeType="withEffect">
                                  <p:stCondLst>
                                    <p:cond delay="1500"/>
                                  </p:stCondLst>
                                  <p:childTnLst>
                                    <p:animClr clrSpc="rgb" dir="cw">
                                      <p:cBhvr override="childStyle">
                                        <p:cTn id="254" dur="1500" fill="hold"/>
                                        <p:tgtEl>
                                          <p:spTgt spid="89"/>
                                        </p:tgtEl>
                                        <p:attrNameLst>
                                          <p:attrName>style.color</p:attrName>
                                        </p:attrNameLst>
                                      </p:cBhvr>
                                      <p:to>
                                        <a:srgbClr val="0078D7"/>
                                      </p:to>
                                    </p:animClr>
                                    <p:animClr clrSpc="rgb" dir="cw">
                                      <p:cBhvr>
                                        <p:cTn id="255" dur="1500" fill="hold"/>
                                        <p:tgtEl>
                                          <p:spTgt spid="89"/>
                                        </p:tgtEl>
                                        <p:attrNameLst>
                                          <p:attrName>fillcolor</p:attrName>
                                        </p:attrNameLst>
                                      </p:cBhvr>
                                      <p:to>
                                        <a:srgbClr val="0078D7"/>
                                      </p:to>
                                    </p:animClr>
                                    <p:set>
                                      <p:cBhvr>
                                        <p:cTn id="256" dur="1500" fill="hold"/>
                                        <p:tgtEl>
                                          <p:spTgt spid="89"/>
                                        </p:tgtEl>
                                        <p:attrNameLst>
                                          <p:attrName>fill.type</p:attrName>
                                        </p:attrNameLst>
                                      </p:cBhvr>
                                      <p:to>
                                        <p:strVal val="solid"/>
                                      </p:to>
                                    </p:set>
                                    <p:set>
                                      <p:cBhvr>
                                        <p:cTn id="257" dur="1500" fill="hold"/>
                                        <p:tgtEl>
                                          <p:spTgt spid="89"/>
                                        </p:tgtEl>
                                        <p:attrNameLst>
                                          <p:attrName>fill.on</p:attrName>
                                        </p:attrNameLst>
                                      </p:cBhvr>
                                      <p:to>
                                        <p:strVal val="true"/>
                                      </p:to>
                                    </p:set>
                                  </p:childTnLst>
                                </p:cTn>
                              </p:par>
                              <p:par>
                                <p:cTn id="258" presetID="63" presetClass="path" presetSubtype="0" accel="50000" decel="50000" fill="hold" grpId="0" nodeType="withEffect">
                                  <p:stCondLst>
                                    <p:cond delay="1000"/>
                                  </p:stCondLst>
                                  <p:childTnLst>
                                    <p:animMotion origin="layout" path="M -1.35563E-6 -3.12755E-6 L -0.04391 -0.37789 " pathEditMode="relative" rAng="0" ptsTypes="AA">
                                      <p:cBhvr>
                                        <p:cTn id="259" dur="2500" fill="hold"/>
                                        <p:tgtEl>
                                          <p:spTgt spid="93"/>
                                        </p:tgtEl>
                                        <p:attrNameLst>
                                          <p:attrName>ppt_x</p:attrName>
                                          <p:attrName>ppt_y</p:attrName>
                                        </p:attrNameLst>
                                      </p:cBhvr>
                                      <p:rCtr x="-2196" y="-18906"/>
                                    </p:animMotion>
                                  </p:childTnLst>
                                </p:cTn>
                              </p:par>
                              <p:par>
                                <p:cTn id="260" presetID="6" presetClass="emph" presetSubtype="0" accel="50000" decel="50000" fill="hold" grpId="1" nodeType="withEffect">
                                  <p:stCondLst>
                                    <p:cond delay="1000"/>
                                  </p:stCondLst>
                                  <p:childTnLst>
                                    <p:animScale>
                                      <p:cBhvr>
                                        <p:cTn id="261" dur="2500" fill="hold"/>
                                        <p:tgtEl>
                                          <p:spTgt spid="93"/>
                                        </p:tgtEl>
                                      </p:cBhvr>
                                      <p:by x="10000" y="10000"/>
                                    </p:animScale>
                                  </p:childTnLst>
                                </p:cTn>
                              </p:par>
                              <p:par>
                                <p:cTn id="262" presetID="10" presetClass="exit" presetSubtype="0" fill="hold" grpId="2" nodeType="withEffect">
                                  <p:stCondLst>
                                    <p:cond delay="1500"/>
                                  </p:stCondLst>
                                  <p:childTnLst>
                                    <p:animEffect transition="out" filter="fade">
                                      <p:cBhvr>
                                        <p:cTn id="263" dur="1200"/>
                                        <p:tgtEl>
                                          <p:spTgt spid="93"/>
                                        </p:tgtEl>
                                      </p:cBhvr>
                                    </p:animEffect>
                                    <p:set>
                                      <p:cBhvr>
                                        <p:cTn id="264" dur="1" fill="hold">
                                          <p:stCondLst>
                                            <p:cond delay="1199"/>
                                          </p:stCondLst>
                                        </p:cTn>
                                        <p:tgtEl>
                                          <p:spTgt spid="93"/>
                                        </p:tgtEl>
                                        <p:attrNameLst>
                                          <p:attrName>style.visibility</p:attrName>
                                        </p:attrNameLst>
                                      </p:cBhvr>
                                      <p:to>
                                        <p:strVal val="hidden"/>
                                      </p:to>
                                    </p:set>
                                  </p:childTnLst>
                                </p:cTn>
                              </p:par>
                              <p:par>
                                <p:cTn id="265" presetID="19" presetClass="emph" presetSubtype="0" fill="hold" grpId="3" nodeType="withEffect">
                                  <p:stCondLst>
                                    <p:cond delay="1500"/>
                                  </p:stCondLst>
                                  <p:childTnLst>
                                    <p:animClr clrSpc="rgb" dir="cw">
                                      <p:cBhvr override="childStyle">
                                        <p:cTn id="266" dur="1500" fill="hold"/>
                                        <p:tgtEl>
                                          <p:spTgt spid="93"/>
                                        </p:tgtEl>
                                        <p:attrNameLst>
                                          <p:attrName>style.color</p:attrName>
                                        </p:attrNameLst>
                                      </p:cBhvr>
                                      <p:to>
                                        <a:srgbClr val="0078D7"/>
                                      </p:to>
                                    </p:animClr>
                                    <p:animClr clrSpc="rgb" dir="cw">
                                      <p:cBhvr>
                                        <p:cTn id="267" dur="1500" fill="hold"/>
                                        <p:tgtEl>
                                          <p:spTgt spid="93"/>
                                        </p:tgtEl>
                                        <p:attrNameLst>
                                          <p:attrName>fillcolor</p:attrName>
                                        </p:attrNameLst>
                                      </p:cBhvr>
                                      <p:to>
                                        <a:srgbClr val="0078D7"/>
                                      </p:to>
                                    </p:animClr>
                                    <p:set>
                                      <p:cBhvr>
                                        <p:cTn id="268" dur="1500" fill="hold"/>
                                        <p:tgtEl>
                                          <p:spTgt spid="93"/>
                                        </p:tgtEl>
                                        <p:attrNameLst>
                                          <p:attrName>fill.type</p:attrName>
                                        </p:attrNameLst>
                                      </p:cBhvr>
                                      <p:to>
                                        <p:strVal val="solid"/>
                                      </p:to>
                                    </p:set>
                                    <p:set>
                                      <p:cBhvr>
                                        <p:cTn id="269" dur="1500" fill="hold"/>
                                        <p:tgtEl>
                                          <p:spTgt spid="93"/>
                                        </p:tgtEl>
                                        <p:attrNameLst>
                                          <p:attrName>fill.on</p:attrName>
                                        </p:attrNameLst>
                                      </p:cBhvr>
                                      <p:to>
                                        <p:strVal val="true"/>
                                      </p:to>
                                    </p:set>
                                  </p:childTnLst>
                                </p:cTn>
                              </p:par>
                              <p:par>
                                <p:cTn id="270" presetID="63" presetClass="path" presetSubtype="0" accel="50000" decel="50000" fill="hold" grpId="0" nodeType="withEffect">
                                  <p:stCondLst>
                                    <p:cond delay="1000"/>
                                  </p:stCondLst>
                                  <p:childTnLst>
                                    <p:animMotion origin="layout" path="M 3.27802E-6 9.57785E-7 L -0.18573 -0.18089 " pathEditMode="relative" rAng="0" ptsTypes="AA">
                                      <p:cBhvr>
                                        <p:cTn id="271" dur="2500" fill="hold"/>
                                        <p:tgtEl>
                                          <p:spTgt spid="123"/>
                                        </p:tgtEl>
                                        <p:attrNameLst>
                                          <p:attrName>ppt_x</p:attrName>
                                          <p:attrName>ppt_y</p:attrName>
                                        </p:attrNameLst>
                                      </p:cBhvr>
                                      <p:rCtr x="-9293" y="-9056"/>
                                    </p:animMotion>
                                  </p:childTnLst>
                                </p:cTn>
                              </p:par>
                              <p:par>
                                <p:cTn id="272" presetID="6" presetClass="emph" presetSubtype="0" accel="50000" decel="50000" fill="hold" grpId="1" nodeType="withEffect">
                                  <p:stCondLst>
                                    <p:cond delay="1000"/>
                                  </p:stCondLst>
                                  <p:childTnLst>
                                    <p:animScale>
                                      <p:cBhvr>
                                        <p:cTn id="273" dur="2500" fill="hold"/>
                                        <p:tgtEl>
                                          <p:spTgt spid="123"/>
                                        </p:tgtEl>
                                      </p:cBhvr>
                                      <p:by x="10000" y="10000"/>
                                    </p:animScale>
                                  </p:childTnLst>
                                </p:cTn>
                              </p:par>
                              <p:par>
                                <p:cTn id="274" presetID="10" presetClass="exit" presetSubtype="0" fill="hold" grpId="2" nodeType="withEffect">
                                  <p:stCondLst>
                                    <p:cond delay="1400"/>
                                  </p:stCondLst>
                                  <p:childTnLst>
                                    <p:animEffect transition="out" filter="fade">
                                      <p:cBhvr>
                                        <p:cTn id="275" dur="1500"/>
                                        <p:tgtEl>
                                          <p:spTgt spid="123"/>
                                        </p:tgtEl>
                                      </p:cBhvr>
                                    </p:animEffect>
                                    <p:set>
                                      <p:cBhvr>
                                        <p:cTn id="276" dur="1" fill="hold">
                                          <p:stCondLst>
                                            <p:cond delay="1499"/>
                                          </p:stCondLst>
                                        </p:cTn>
                                        <p:tgtEl>
                                          <p:spTgt spid="123"/>
                                        </p:tgtEl>
                                        <p:attrNameLst>
                                          <p:attrName>style.visibility</p:attrName>
                                        </p:attrNameLst>
                                      </p:cBhvr>
                                      <p:to>
                                        <p:strVal val="hidden"/>
                                      </p:to>
                                    </p:set>
                                  </p:childTnLst>
                                </p:cTn>
                              </p:par>
                              <p:par>
                                <p:cTn id="277" presetID="19" presetClass="emph" presetSubtype="0" fill="hold" grpId="3" nodeType="withEffect">
                                  <p:stCondLst>
                                    <p:cond delay="1500"/>
                                  </p:stCondLst>
                                  <p:childTnLst>
                                    <p:animClr clrSpc="rgb" dir="cw">
                                      <p:cBhvr override="childStyle">
                                        <p:cTn id="278" dur="1500" fill="hold"/>
                                        <p:tgtEl>
                                          <p:spTgt spid="123"/>
                                        </p:tgtEl>
                                        <p:attrNameLst>
                                          <p:attrName>style.color</p:attrName>
                                        </p:attrNameLst>
                                      </p:cBhvr>
                                      <p:to>
                                        <a:srgbClr val="0078D7"/>
                                      </p:to>
                                    </p:animClr>
                                    <p:animClr clrSpc="rgb" dir="cw">
                                      <p:cBhvr>
                                        <p:cTn id="279" dur="1500" fill="hold"/>
                                        <p:tgtEl>
                                          <p:spTgt spid="123"/>
                                        </p:tgtEl>
                                        <p:attrNameLst>
                                          <p:attrName>fillcolor</p:attrName>
                                        </p:attrNameLst>
                                      </p:cBhvr>
                                      <p:to>
                                        <a:srgbClr val="0078D7"/>
                                      </p:to>
                                    </p:animClr>
                                    <p:set>
                                      <p:cBhvr>
                                        <p:cTn id="280" dur="1500" fill="hold"/>
                                        <p:tgtEl>
                                          <p:spTgt spid="123"/>
                                        </p:tgtEl>
                                        <p:attrNameLst>
                                          <p:attrName>fill.type</p:attrName>
                                        </p:attrNameLst>
                                      </p:cBhvr>
                                      <p:to>
                                        <p:strVal val="solid"/>
                                      </p:to>
                                    </p:set>
                                    <p:set>
                                      <p:cBhvr>
                                        <p:cTn id="281" dur="1500" fill="hold"/>
                                        <p:tgtEl>
                                          <p:spTgt spid="123"/>
                                        </p:tgtEl>
                                        <p:attrNameLst>
                                          <p:attrName>fill.on</p:attrName>
                                        </p:attrNameLst>
                                      </p:cBhvr>
                                      <p:to>
                                        <p:strVal val="true"/>
                                      </p:to>
                                    </p:set>
                                  </p:childTnLst>
                                </p:cTn>
                              </p:par>
                              <p:par>
                                <p:cTn id="282" presetID="63" presetClass="path" presetSubtype="0" accel="50000" decel="50000" fill="hold" grpId="0" nodeType="withEffect">
                                  <p:stCondLst>
                                    <p:cond delay="1000"/>
                                  </p:stCondLst>
                                  <p:childTnLst>
                                    <p:animMotion origin="layout" path="M -1.6339E-6 -3.51793E-6 L -0.33801 -0.33227 " pathEditMode="relative" rAng="0" ptsTypes="AA">
                                      <p:cBhvr>
                                        <p:cTn id="283" dur="2500" fill="hold"/>
                                        <p:tgtEl>
                                          <p:spTgt spid="65"/>
                                        </p:tgtEl>
                                        <p:attrNameLst>
                                          <p:attrName>ppt_x</p:attrName>
                                          <p:attrName>ppt_y</p:attrName>
                                        </p:attrNameLst>
                                      </p:cBhvr>
                                      <p:rCtr x="-16901" y="-16614"/>
                                    </p:animMotion>
                                  </p:childTnLst>
                                </p:cTn>
                              </p:par>
                              <p:par>
                                <p:cTn id="284" presetID="6" presetClass="emph" presetSubtype="0" accel="50000" decel="50000" fill="hold" grpId="1" nodeType="withEffect">
                                  <p:stCondLst>
                                    <p:cond delay="1000"/>
                                  </p:stCondLst>
                                  <p:childTnLst>
                                    <p:animScale>
                                      <p:cBhvr>
                                        <p:cTn id="285" dur="2500" fill="hold"/>
                                        <p:tgtEl>
                                          <p:spTgt spid="65"/>
                                        </p:tgtEl>
                                      </p:cBhvr>
                                      <p:by x="10000" y="10000"/>
                                    </p:animScale>
                                  </p:childTnLst>
                                </p:cTn>
                              </p:par>
                              <p:par>
                                <p:cTn id="286" presetID="10" presetClass="exit" presetSubtype="0" fill="hold" grpId="2" nodeType="withEffect">
                                  <p:stCondLst>
                                    <p:cond delay="1700"/>
                                  </p:stCondLst>
                                  <p:childTnLst>
                                    <p:animEffect transition="out" filter="fade">
                                      <p:cBhvr>
                                        <p:cTn id="287" dur="1100"/>
                                        <p:tgtEl>
                                          <p:spTgt spid="65"/>
                                        </p:tgtEl>
                                      </p:cBhvr>
                                    </p:animEffect>
                                    <p:set>
                                      <p:cBhvr>
                                        <p:cTn id="288" dur="1" fill="hold">
                                          <p:stCondLst>
                                            <p:cond delay="1099"/>
                                          </p:stCondLst>
                                        </p:cTn>
                                        <p:tgtEl>
                                          <p:spTgt spid="65"/>
                                        </p:tgtEl>
                                        <p:attrNameLst>
                                          <p:attrName>style.visibility</p:attrName>
                                        </p:attrNameLst>
                                      </p:cBhvr>
                                      <p:to>
                                        <p:strVal val="hidden"/>
                                      </p:to>
                                    </p:set>
                                  </p:childTnLst>
                                </p:cTn>
                              </p:par>
                              <p:par>
                                <p:cTn id="289" presetID="10" presetClass="exit" presetSubtype="0" fill="hold" grpId="3" nodeType="withEffect">
                                  <p:stCondLst>
                                    <p:cond delay="1700"/>
                                  </p:stCondLst>
                                  <p:childTnLst>
                                    <p:animEffect transition="out" filter="fade">
                                      <p:cBhvr>
                                        <p:cTn id="290" dur="1100"/>
                                        <p:tgtEl>
                                          <p:spTgt spid="137"/>
                                        </p:tgtEl>
                                      </p:cBhvr>
                                    </p:animEffect>
                                    <p:set>
                                      <p:cBhvr>
                                        <p:cTn id="291" dur="1" fill="hold">
                                          <p:stCondLst>
                                            <p:cond delay="1099"/>
                                          </p:stCondLst>
                                        </p:cTn>
                                        <p:tgtEl>
                                          <p:spTgt spid="137"/>
                                        </p:tgtEl>
                                        <p:attrNameLst>
                                          <p:attrName>style.visibility</p:attrName>
                                        </p:attrNameLst>
                                      </p:cBhvr>
                                      <p:to>
                                        <p:strVal val="hidden"/>
                                      </p:to>
                                    </p:set>
                                  </p:childTnLst>
                                </p:cTn>
                              </p:par>
                              <p:par>
                                <p:cTn id="292" presetID="19" presetClass="emph" presetSubtype="0" fill="hold" grpId="3" nodeType="withEffect">
                                  <p:stCondLst>
                                    <p:cond delay="1500"/>
                                  </p:stCondLst>
                                  <p:childTnLst>
                                    <p:animClr clrSpc="rgb" dir="cw">
                                      <p:cBhvr override="childStyle">
                                        <p:cTn id="293" dur="1500" fill="hold"/>
                                        <p:tgtEl>
                                          <p:spTgt spid="65"/>
                                        </p:tgtEl>
                                        <p:attrNameLst>
                                          <p:attrName>style.color</p:attrName>
                                        </p:attrNameLst>
                                      </p:cBhvr>
                                      <p:to>
                                        <a:srgbClr val="0078D7"/>
                                      </p:to>
                                    </p:animClr>
                                    <p:animClr clrSpc="rgb" dir="cw">
                                      <p:cBhvr>
                                        <p:cTn id="294" dur="1500" fill="hold"/>
                                        <p:tgtEl>
                                          <p:spTgt spid="65"/>
                                        </p:tgtEl>
                                        <p:attrNameLst>
                                          <p:attrName>fillcolor</p:attrName>
                                        </p:attrNameLst>
                                      </p:cBhvr>
                                      <p:to>
                                        <a:srgbClr val="0078D7"/>
                                      </p:to>
                                    </p:animClr>
                                    <p:set>
                                      <p:cBhvr>
                                        <p:cTn id="295" dur="1500" fill="hold"/>
                                        <p:tgtEl>
                                          <p:spTgt spid="65"/>
                                        </p:tgtEl>
                                        <p:attrNameLst>
                                          <p:attrName>fill.type</p:attrName>
                                        </p:attrNameLst>
                                      </p:cBhvr>
                                      <p:to>
                                        <p:strVal val="solid"/>
                                      </p:to>
                                    </p:set>
                                    <p:set>
                                      <p:cBhvr>
                                        <p:cTn id="296" dur="1500" fill="hold"/>
                                        <p:tgtEl>
                                          <p:spTgt spid="65"/>
                                        </p:tgtEl>
                                        <p:attrNameLst>
                                          <p:attrName>fill.on</p:attrName>
                                        </p:attrNameLst>
                                      </p:cBhvr>
                                      <p:to>
                                        <p:strVal val="true"/>
                                      </p:to>
                                    </p:set>
                                  </p:childTnLst>
                                </p:cTn>
                              </p:par>
                              <p:par>
                                <p:cTn id="297" presetID="63" presetClass="path" presetSubtype="0" accel="50000" decel="50000" fill="hold" grpId="0" nodeType="withEffect">
                                  <p:stCondLst>
                                    <p:cond delay="1000"/>
                                  </p:stCondLst>
                                  <p:childTnLst>
                                    <p:animMotion origin="layout" path="M 3.35461E-6 2.22878E-6 L -0.36176 -0.10849 " pathEditMode="relative" rAng="0" ptsTypes="AA">
                                      <p:cBhvr>
                                        <p:cTn id="298" dur="2500" fill="hold"/>
                                        <p:tgtEl>
                                          <p:spTgt spid="73"/>
                                        </p:tgtEl>
                                        <p:attrNameLst>
                                          <p:attrName>ppt_x</p:attrName>
                                          <p:attrName>ppt_y</p:attrName>
                                        </p:attrNameLst>
                                      </p:cBhvr>
                                      <p:rCtr x="-18088" y="-5424"/>
                                    </p:animMotion>
                                  </p:childTnLst>
                                </p:cTn>
                              </p:par>
                              <p:par>
                                <p:cTn id="299" presetID="6" presetClass="emph" presetSubtype="0" accel="50000" decel="50000" fill="hold" grpId="1" nodeType="withEffect">
                                  <p:stCondLst>
                                    <p:cond delay="1000"/>
                                  </p:stCondLst>
                                  <p:childTnLst>
                                    <p:animScale>
                                      <p:cBhvr>
                                        <p:cTn id="300" dur="2500" fill="hold"/>
                                        <p:tgtEl>
                                          <p:spTgt spid="73"/>
                                        </p:tgtEl>
                                      </p:cBhvr>
                                      <p:by x="10000" y="10000"/>
                                    </p:animScale>
                                  </p:childTnLst>
                                </p:cTn>
                              </p:par>
                              <p:par>
                                <p:cTn id="301" presetID="19" presetClass="emph" presetSubtype="0" fill="hold" grpId="2" nodeType="withEffect">
                                  <p:stCondLst>
                                    <p:cond delay="1500"/>
                                  </p:stCondLst>
                                  <p:childTnLst>
                                    <p:animClr clrSpc="rgb" dir="cw">
                                      <p:cBhvr override="childStyle">
                                        <p:cTn id="302" dur="1500" fill="hold"/>
                                        <p:tgtEl>
                                          <p:spTgt spid="73"/>
                                        </p:tgtEl>
                                        <p:attrNameLst>
                                          <p:attrName>style.color</p:attrName>
                                        </p:attrNameLst>
                                      </p:cBhvr>
                                      <p:to>
                                        <a:srgbClr val="0078D7"/>
                                      </p:to>
                                    </p:animClr>
                                    <p:animClr clrSpc="rgb" dir="cw">
                                      <p:cBhvr>
                                        <p:cTn id="303" dur="1500" fill="hold"/>
                                        <p:tgtEl>
                                          <p:spTgt spid="73"/>
                                        </p:tgtEl>
                                        <p:attrNameLst>
                                          <p:attrName>fillcolor</p:attrName>
                                        </p:attrNameLst>
                                      </p:cBhvr>
                                      <p:to>
                                        <a:srgbClr val="0078D7"/>
                                      </p:to>
                                    </p:animClr>
                                    <p:set>
                                      <p:cBhvr>
                                        <p:cTn id="304" dur="1500" fill="hold"/>
                                        <p:tgtEl>
                                          <p:spTgt spid="73"/>
                                        </p:tgtEl>
                                        <p:attrNameLst>
                                          <p:attrName>fill.type</p:attrName>
                                        </p:attrNameLst>
                                      </p:cBhvr>
                                      <p:to>
                                        <p:strVal val="solid"/>
                                      </p:to>
                                    </p:set>
                                    <p:set>
                                      <p:cBhvr>
                                        <p:cTn id="305" dur="1500" fill="hold"/>
                                        <p:tgtEl>
                                          <p:spTgt spid="73"/>
                                        </p:tgtEl>
                                        <p:attrNameLst>
                                          <p:attrName>fill.on</p:attrName>
                                        </p:attrNameLst>
                                      </p:cBhvr>
                                      <p:to>
                                        <p:strVal val="true"/>
                                      </p:to>
                                    </p:set>
                                  </p:childTnLst>
                                </p:cTn>
                              </p:par>
                              <p:par>
                                <p:cTn id="306" presetID="63" presetClass="path" presetSubtype="0" accel="50000" decel="50000" fill="hold" grpId="0" nodeType="withEffect">
                                  <p:stCondLst>
                                    <p:cond delay="1000"/>
                                  </p:stCondLst>
                                  <p:childTnLst>
                                    <p:animMotion origin="layout" path="M -1.04672E-6 2.17885E-7 L -0.52004 0.17953 " pathEditMode="relative" rAng="0" ptsTypes="AA">
                                      <p:cBhvr>
                                        <p:cTn id="307" dur="2500" fill="hold"/>
                                        <p:tgtEl>
                                          <p:spTgt spid="137"/>
                                        </p:tgtEl>
                                        <p:attrNameLst>
                                          <p:attrName>ppt_x</p:attrName>
                                          <p:attrName>ppt_y</p:attrName>
                                        </p:attrNameLst>
                                      </p:cBhvr>
                                      <p:rCtr x="-26002" y="8965"/>
                                    </p:animMotion>
                                  </p:childTnLst>
                                </p:cTn>
                              </p:par>
                              <p:par>
                                <p:cTn id="308" presetID="6" presetClass="emph" presetSubtype="0" accel="50000" decel="50000" fill="hold" grpId="1" nodeType="withEffect">
                                  <p:stCondLst>
                                    <p:cond delay="1000"/>
                                  </p:stCondLst>
                                  <p:childTnLst>
                                    <p:animScale>
                                      <p:cBhvr>
                                        <p:cTn id="309" dur="2500" fill="hold"/>
                                        <p:tgtEl>
                                          <p:spTgt spid="137"/>
                                        </p:tgtEl>
                                      </p:cBhvr>
                                      <p:by x="10000" y="10000"/>
                                    </p:animScale>
                                  </p:childTnLst>
                                </p:cTn>
                              </p:par>
                              <p:par>
                                <p:cTn id="310" presetID="19" presetClass="emph" presetSubtype="0" fill="hold" grpId="2" nodeType="withEffect">
                                  <p:stCondLst>
                                    <p:cond delay="1500"/>
                                  </p:stCondLst>
                                  <p:childTnLst>
                                    <p:animClr clrSpc="rgb" dir="cw">
                                      <p:cBhvr override="childStyle">
                                        <p:cTn id="311" dur="1500" fill="hold"/>
                                        <p:tgtEl>
                                          <p:spTgt spid="137"/>
                                        </p:tgtEl>
                                        <p:attrNameLst>
                                          <p:attrName>style.color</p:attrName>
                                        </p:attrNameLst>
                                      </p:cBhvr>
                                      <p:to>
                                        <a:srgbClr val="0078D7"/>
                                      </p:to>
                                    </p:animClr>
                                    <p:animClr clrSpc="rgb" dir="cw">
                                      <p:cBhvr>
                                        <p:cTn id="312" dur="1500" fill="hold"/>
                                        <p:tgtEl>
                                          <p:spTgt spid="137"/>
                                        </p:tgtEl>
                                        <p:attrNameLst>
                                          <p:attrName>fillcolor</p:attrName>
                                        </p:attrNameLst>
                                      </p:cBhvr>
                                      <p:to>
                                        <a:srgbClr val="0078D7"/>
                                      </p:to>
                                    </p:animClr>
                                    <p:set>
                                      <p:cBhvr>
                                        <p:cTn id="313" dur="1500" fill="hold"/>
                                        <p:tgtEl>
                                          <p:spTgt spid="137"/>
                                        </p:tgtEl>
                                        <p:attrNameLst>
                                          <p:attrName>fill.type</p:attrName>
                                        </p:attrNameLst>
                                      </p:cBhvr>
                                      <p:to>
                                        <p:strVal val="solid"/>
                                      </p:to>
                                    </p:set>
                                    <p:set>
                                      <p:cBhvr>
                                        <p:cTn id="314" dur="1500" fill="hold"/>
                                        <p:tgtEl>
                                          <p:spTgt spid="137"/>
                                        </p:tgtEl>
                                        <p:attrNameLst>
                                          <p:attrName>fill.on</p:attrName>
                                        </p:attrNameLst>
                                      </p:cBhvr>
                                      <p:to>
                                        <p:strVal val="true"/>
                                      </p:to>
                                    </p:set>
                                  </p:childTnLst>
                                </p:cTn>
                              </p:par>
                              <p:par>
                                <p:cTn id="315" presetID="63" presetClass="path" presetSubtype="0" accel="50000" decel="50000" fill="hold" grpId="0" nodeType="withEffect">
                                  <p:stCondLst>
                                    <p:cond delay="1000"/>
                                  </p:stCondLst>
                                  <p:childTnLst>
                                    <p:animMotion origin="layout" path="M -2.14195E-6 -4.97503E-6 L -0.60467 -0.2492 " pathEditMode="relative" rAng="0" ptsTypes="AA">
                                      <p:cBhvr>
                                        <p:cTn id="316" dur="2500" fill="hold"/>
                                        <p:tgtEl>
                                          <p:spTgt spid="102"/>
                                        </p:tgtEl>
                                        <p:attrNameLst>
                                          <p:attrName>ppt_x</p:attrName>
                                          <p:attrName>ppt_y</p:attrName>
                                        </p:attrNameLst>
                                      </p:cBhvr>
                                      <p:rCtr x="-30240" y="-12460"/>
                                    </p:animMotion>
                                  </p:childTnLst>
                                </p:cTn>
                              </p:par>
                              <p:par>
                                <p:cTn id="317" presetID="6" presetClass="emph" presetSubtype="0" accel="50000" decel="50000" fill="hold" grpId="1" nodeType="withEffect">
                                  <p:stCondLst>
                                    <p:cond delay="1000"/>
                                  </p:stCondLst>
                                  <p:childTnLst>
                                    <p:animScale>
                                      <p:cBhvr>
                                        <p:cTn id="318" dur="2500" fill="hold"/>
                                        <p:tgtEl>
                                          <p:spTgt spid="102"/>
                                        </p:tgtEl>
                                      </p:cBhvr>
                                      <p:by x="10000" y="10000"/>
                                    </p:animScale>
                                  </p:childTnLst>
                                </p:cTn>
                              </p:par>
                              <p:par>
                                <p:cTn id="319" presetID="10" presetClass="exit" presetSubtype="0" fill="hold" grpId="2" nodeType="withEffect">
                                  <p:stCondLst>
                                    <p:cond delay="1700"/>
                                  </p:stCondLst>
                                  <p:childTnLst>
                                    <p:animEffect transition="out" filter="fade">
                                      <p:cBhvr>
                                        <p:cTn id="320" dur="900"/>
                                        <p:tgtEl>
                                          <p:spTgt spid="102"/>
                                        </p:tgtEl>
                                      </p:cBhvr>
                                    </p:animEffect>
                                    <p:set>
                                      <p:cBhvr>
                                        <p:cTn id="321" dur="1" fill="hold">
                                          <p:stCondLst>
                                            <p:cond delay="899"/>
                                          </p:stCondLst>
                                        </p:cTn>
                                        <p:tgtEl>
                                          <p:spTgt spid="102"/>
                                        </p:tgtEl>
                                        <p:attrNameLst>
                                          <p:attrName>style.visibility</p:attrName>
                                        </p:attrNameLst>
                                      </p:cBhvr>
                                      <p:to>
                                        <p:strVal val="hidden"/>
                                      </p:to>
                                    </p:set>
                                  </p:childTnLst>
                                </p:cTn>
                              </p:par>
                              <p:par>
                                <p:cTn id="322" presetID="19" presetClass="emph" presetSubtype="0" fill="hold" grpId="3" nodeType="withEffect">
                                  <p:stCondLst>
                                    <p:cond delay="1500"/>
                                  </p:stCondLst>
                                  <p:childTnLst>
                                    <p:animClr clrSpc="rgb" dir="cw">
                                      <p:cBhvr override="childStyle">
                                        <p:cTn id="323" dur="1500" fill="hold"/>
                                        <p:tgtEl>
                                          <p:spTgt spid="102"/>
                                        </p:tgtEl>
                                        <p:attrNameLst>
                                          <p:attrName>style.color</p:attrName>
                                        </p:attrNameLst>
                                      </p:cBhvr>
                                      <p:to>
                                        <a:srgbClr val="0078D7"/>
                                      </p:to>
                                    </p:animClr>
                                    <p:animClr clrSpc="rgb" dir="cw">
                                      <p:cBhvr>
                                        <p:cTn id="324" dur="1500" fill="hold"/>
                                        <p:tgtEl>
                                          <p:spTgt spid="102"/>
                                        </p:tgtEl>
                                        <p:attrNameLst>
                                          <p:attrName>fillcolor</p:attrName>
                                        </p:attrNameLst>
                                      </p:cBhvr>
                                      <p:to>
                                        <a:srgbClr val="0078D7"/>
                                      </p:to>
                                    </p:animClr>
                                    <p:set>
                                      <p:cBhvr>
                                        <p:cTn id="325" dur="1500" fill="hold"/>
                                        <p:tgtEl>
                                          <p:spTgt spid="102"/>
                                        </p:tgtEl>
                                        <p:attrNameLst>
                                          <p:attrName>fill.type</p:attrName>
                                        </p:attrNameLst>
                                      </p:cBhvr>
                                      <p:to>
                                        <p:strVal val="solid"/>
                                      </p:to>
                                    </p:set>
                                    <p:set>
                                      <p:cBhvr>
                                        <p:cTn id="326" dur="1500" fill="hold"/>
                                        <p:tgtEl>
                                          <p:spTgt spid="102"/>
                                        </p:tgtEl>
                                        <p:attrNameLst>
                                          <p:attrName>fill.on</p:attrName>
                                        </p:attrNameLst>
                                      </p:cBhvr>
                                      <p:to>
                                        <p:strVal val="true"/>
                                      </p:to>
                                    </p:set>
                                  </p:childTnLst>
                                </p:cTn>
                              </p:par>
                              <p:par>
                                <p:cTn id="327" presetID="10" presetClass="exit" presetSubtype="0" fill="hold" nodeType="withEffect">
                                  <p:stCondLst>
                                    <p:cond delay="0"/>
                                  </p:stCondLst>
                                  <p:childTnLst>
                                    <p:animEffect transition="out" filter="fade">
                                      <p:cBhvr>
                                        <p:cTn id="328" dur="600"/>
                                        <p:tgtEl>
                                          <p:spTgt spid="144"/>
                                        </p:tgtEl>
                                      </p:cBhvr>
                                    </p:animEffect>
                                    <p:set>
                                      <p:cBhvr>
                                        <p:cTn id="329" dur="1" fill="hold">
                                          <p:stCondLst>
                                            <p:cond delay="599"/>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2" grpId="1"/>
      <p:bldP spid="40" grpId="0" animBg="1"/>
      <p:bldP spid="45" grpId="0" animBg="1"/>
      <p:bldP spid="48" grpId="0" animBg="1"/>
      <p:bldP spid="50" grpId="0" animBg="1"/>
      <p:bldP spid="54" grpId="0" animBg="1"/>
      <p:bldP spid="57" grpId="0" animBg="1"/>
      <p:bldP spid="59" grpId="0" animBg="1"/>
      <p:bldP spid="61" grpId="0" animBg="1"/>
      <p:bldP spid="63" grpId="0" animBg="1"/>
      <p:bldP spid="65" grpId="0" animBg="1"/>
      <p:bldP spid="65" grpId="1" animBg="1"/>
      <p:bldP spid="65" grpId="2" animBg="1"/>
      <p:bldP spid="65" grpId="3" animBg="1"/>
      <p:bldP spid="69" grpId="0" animBg="1"/>
      <p:bldP spid="69" grpId="1" animBg="1"/>
      <p:bldP spid="69" grpId="2" animBg="1"/>
      <p:bldP spid="71" grpId="0" animBg="1"/>
      <p:bldP spid="71" grpId="1" animBg="1"/>
      <p:bldP spid="71" grpId="2" animBg="1"/>
      <p:bldP spid="71" grpId="3" animBg="1"/>
      <p:bldP spid="73" grpId="0" animBg="1"/>
      <p:bldP spid="73" grpId="1" animBg="1"/>
      <p:bldP spid="73" grpId="2" animBg="1"/>
      <p:bldP spid="78" grpId="0" animBg="1"/>
      <p:bldP spid="78" grpId="1" animBg="1"/>
      <p:bldP spid="78" grpId="2" animBg="1"/>
      <p:bldP spid="80" grpId="0" animBg="1"/>
      <p:bldP spid="80" grpId="1" animBg="1"/>
      <p:bldP spid="80" grpId="2" animBg="1"/>
      <p:bldP spid="80" grpId="3" animBg="1"/>
      <p:bldP spid="85" grpId="0" animBg="1"/>
      <p:bldP spid="85" grpId="1" animBg="1"/>
      <p:bldP spid="85" grpId="2" animBg="1"/>
      <p:bldP spid="85" grpId="3" animBg="1"/>
      <p:bldP spid="89" grpId="0" animBg="1"/>
      <p:bldP spid="89" grpId="1" animBg="1"/>
      <p:bldP spid="89" grpId="2" animBg="1"/>
      <p:bldP spid="93" grpId="0" animBg="1"/>
      <p:bldP spid="93" grpId="1" animBg="1"/>
      <p:bldP spid="93" grpId="2" animBg="1"/>
      <p:bldP spid="93" grpId="3" animBg="1"/>
      <p:bldP spid="102" grpId="0" animBg="1"/>
      <p:bldP spid="102" grpId="1" animBg="1"/>
      <p:bldP spid="102" grpId="2" animBg="1"/>
      <p:bldP spid="102" grpId="3" animBg="1"/>
      <p:bldP spid="112" grpId="0" animBg="1"/>
      <p:bldP spid="112" grpId="1" animBg="1"/>
      <p:bldP spid="112" grpId="2" animBg="1"/>
      <p:bldP spid="123" grpId="0" animBg="1"/>
      <p:bldP spid="123" grpId="1" animBg="1"/>
      <p:bldP spid="123" grpId="2" animBg="1"/>
      <p:bldP spid="123" grpId="3" animBg="1"/>
      <p:bldP spid="130" grpId="0" animBg="1"/>
      <p:bldP spid="130" grpId="1" animBg="1"/>
      <p:bldP spid="130" grpId="2" animBg="1"/>
      <p:bldP spid="137" grpId="0" animBg="1"/>
      <p:bldP spid="137" grpId="1" animBg="1"/>
      <p:bldP spid="137" grpId="2" animBg="1"/>
      <p:bldP spid="137" grpId="3"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582" y="487"/>
            <a:ext cx="12285140" cy="6857650"/>
            <a:chOff x="-8755" y="0"/>
            <a:chExt cx="12531483" cy="6995160"/>
          </a:xfrm>
        </p:grpSpPr>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t="468" b="15726"/>
            <a:stretch/>
          </p:blipFill>
          <p:spPr>
            <a:xfrm>
              <a:off x="-8755" y="0"/>
              <a:ext cx="12531483" cy="6995160"/>
            </a:xfrm>
            <a:prstGeom prst="rect">
              <a:avLst/>
            </a:prstGeom>
          </p:spPr>
        </p:pic>
        <p:sp>
          <p:nvSpPr>
            <p:cNvPr id="4" name="Rectangle 3"/>
            <p:cNvSpPr/>
            <p:nvPr/>
          </p:nvSpPr>
          <p:spPr bwMode="auto">
            <a:xfrm>
              <a:off x="0" y="0"/>
              <a:ext cx="12436475" cy="2224454"/>
            </a:xfrm>
            <a:prstGeom prst="rect">
              <a:avLst/>
            </a:prstGeom>
            <a:gradFill>
              <a:gsLst>
                <a:gs pos="82000">
                  <a:srgbClr val="000000">
                    <a:alpha val="65000"/>
                  </a:srgbClr>
                </a:gs>
                <a:gs pos="10000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6" name="TextBox 15"/>
          <p:cNvSpPr txBox="1"/>
          <p:nvPr/>
        </p:nvSpPr>
        <p:spPr>
          <a:xfrm>
            <a:off x="2185002" y="1078918"/>
            <a:ext cx="8289671" cy="452590"/>
          </a:xfrm>
          <a:prstGeom prst="rect">
            <a:avLst/>
          </a:prstGeom>
          <a:noFill/>
        </p:spPr>
        <p:txBody>
          <a:bodyPr wrap="square" rtlCol="0">
            <a:spAutoFit/>
          </a:bodyPr>
          <a:lstStyle/>
          <a:p>
            <a:r>
              <a:rPr lang="en-US" sz="2353" kern="0" spc="118" dirty="0">
                <a:gradFill>
                  <a:gsLst>
                    <a:gs pos="0">
                      <a:schemeClr val="bg1"/>
                    </a:gs>
                    <a:gs pos="100000">
                      <a:schemeClr val="bg1"/>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chemeClr val="bg1"/>
                    </a:gs>
                    <a:gs pos="100000">
                      <a:schemeClr val="bg1"/>
                    </a:gs>
                  </a:gsLst>
                  <a:lin ang="5400000" scaled="1"/>
                </a:gradFill>
                <a:latin typeface="Segoe UI"/>
                <a:ea typeface="Segoe UI Black" panose="020B0A02040204020203" pitchFamily="34" charset="0"/>
                <a:cs typeface="Segoe UI Black" panose="020B0A02040204020203" pitchFamily="34" charset="0"/>
              </a:rPr>
              <a:t>INTELLIGENCE</a:t>
            </a:r>
          </a:p>
        </p:txBody>
      </p:sp>
      <p:sp>
        <p:nvSpPr>
          <p:cNvPr id="49" name="Oval 48"/>
          <p:cNvSpPr/>
          <p:nvPr/>
        </p:nvSpPr>
        <p:spPr>
          <a:xfrm>
            <a:off x="4754755" y="2364199"/>
            <a:ext cx="2689274" cy="2689274"/>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grpSp>
        <p:nvGrpSpPr>
          <p:cNvPr id="50" name="Group 49"/>
          <p:cNvGrpSpPr/>
          <p:nvPr/>
        </p:nvGrpSpPr>
        <p:grpSpPr>
          <a:xfrm>
            <a:off x="5744442" y="2839736"/>
            <a:ext cx="709899" cy="683738"/>
            <a:chOff x="4867042" y="2837657"/>
            <a:chExt cx="724134" cy="697448"/>
          </a:xfrm>
        </p:grpSpPr>
        <p:cxnSp>
          <p:nvCxnSpPr>
            <p:cNvPr id="51" name="Straight Connector 50"/>
            <p:cNvCxnSpPr/>
            <p:nvPr/>
          </p:nvCxnSpPr>
          <p:spPr>
            <a:xfrm flipV="1">
              <a:off x="5102225" y="2890234"/>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H="1" flipV="1">
              <a:off x="5101524" y="2891609"/>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p:cNvCxnSpPr/>
            <p:nvPr/>
          </p:nvCxnSpPr>
          <p:spPr>
            <a:xfrm flipH="1" flipV="1">
              <a:off x="5235054" y="3077255"/>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flipH="1">
              <a:off x="5133975" y="3329897"/>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p:nvPr/>
          </p:nvCxnSpPr>
          <p:spPr>
            <a:xfrm flipH="1" flipV="1">
              <a:off x="4972050" y="3159125"/>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p:cNvCxnSpPr/>
            <p:nvPr/>
          </p:nvCxnSpPr>
          <p:spPr>
            <a:xfrm flipH="1">
              <a:off x="4946650" y="2895600"/>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H="1" flipV="1">
              <a:off x="4942991" y="3147158"/>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60" name="Straight Connector 59"/>
            <p:cNvCxnSpPr/>
            <p:nvPr/>
          </p:nvCxnSpPr>
          <p:spPr>
            <a:xfrm flipV="1">
              <a:off x="5109553" y="3067050"/>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p:cNvCxnSpPr/>
            <p:nvPr/>
          </p:nvCxnSpPr>
          <p:spPr>
            <a:xfrm flipV="1">
              <a:off x="4948285" y="3063875"/>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64" name="Oval 63"/>
            <p:cNvSpPr/>
            <p:nvPr/>
          </p:nvSpPr>
          <p:spPr bwMode="auto">
            <a:xfrm>
              <a:off x="5338640" y="3216164"/>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5" name="Oval 64"/>
            <p:cNvSpPr/>
            <p:nvPr/>
          </p:nvSpPr>
          <p:spPr bwMode="auto">
            <a:xfrm>
              <a:off x="4992527" y="3282573"/>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6" name="Oval 65"/>
            <p:cNvSpPr/>
            <p:nvPr/>
          </p:nvSpPr>
          <p:spPr bwMode="auto">
            <a:xfrm>
              <a:off x="5151802" y="2990954"/>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7" name="Oval 66"/>
            <p:cNvSpPr/>
            <p:nvPr/>
          </p:nvSpPr>
          <p:spPr bwMode="auto">
            <a:xfrm>
              <a:off x="4867042" y="3064608"/>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68" name="Oval 67"/>
            <p:cNvSpPr/>
            <p:nvPr/>
          </p:nvSpPr>
          <p:spPr bwMode="auto">
            <a:xfrm>
              <a:off x="5051175" y="2837657"/>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sp>
        <p:nvSpPr>
          <p:cNvPr id="70" name="Oval 69"/>
          <p:cNvSpPr/>
          <p:nvPr/>
        </p:nvSpPr>
        <p:spPr>
          <a:xfrm>
            <a:off x="4754755" y="2364199"/>
            <a:ext cx="2689274" cy="2689274"/>
          </a:xfrm>
          <a:prstGeom prst="ellipse">
            <a:avLst/>
          </a:prstGeom>
          <a:no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r>
              <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grpSp>
        <p:nvGrpSpPr>
          <p:cNvPr id="123" name="Group 122"/>
          <p:cNvGrpSpPr/>
          <p:nvPr/>
        </p:nvGrpSpPr>
        <p:grpSpPr>
          <a:xfrm>
            <a:off x="-8582" y="-3305"/>
            <a:ext cx="12285140" cy="6857650"/>
            <a:chOff x="-8755" y="0"/>
            <a:chExt cx="12531483" cy="6995160"/>
          </a:xfrm>
        </p:grpSpPr>
        <p:pic>
          <p:nvPicPr>
            <p:cNvPr id="124" name="Picture 123"/>
            <p:cNvPicPr>
              <a:picLocks noChangeAspect="1"/>
            </p:cNvPicPr>
            <p:nvPr/>
          </p:nvPicPr>
          <p:blipFill rotWithShape="1">
            <a:blip r:embed="rId3">
              <a:extLst>
                <a:ext uri="{28A0092B-C50C-407E-A947-70E740481C1C}">
                  <a14:useLocalDpi xmlns:a14="http://schemas.microsoft.com/office/drawing/2010/main" val="0"/>
                </a:ext>
              </a:extLst>
            </a:blip>
            <a:srcRect t="468" b="15726"/>
            <a:stretch/>
          </p:blipFill>
          <p:spPr>
            <a:xfrm>
              <a:off x="-8755" y="0"/>
              <a:ext cx="12531483" cy="6995160"/>
            </a:xfrm>
            <a:prstGeom prst="rect">
              <a:avLst/>
            </a:prstGeom>
          </p:spPr>
        </p:pic>
        <p:sp>
          <p:nvSpPr>
            <p:cNvPr id="125" name="Rectangle 124"/>
            <p:cNvSpPr/>
            <p:nvPr/>
          </p:nvSpPr>
          <p:spPr bwMode="auto">
            <a:xfrm>
              <a:off x="0" y="0"/>
              <a:ext cx="12436475" cy="2224454"/>
            </a:xfrm>
            <a:prstGeom prst="rect">
              <a:avLst/>
            </a:prstGeom>
            <a:gradFill>
              <a:gsLst>
                <a:gs pos="82000">
                  <a:srgbClr val="000000">
                    <a:alpha val="65000"/>
                  </a:srgbClr>
                </a:gs>
                <a:gs pos="10000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6" name="TextBox 125"/>
          <p:cNvSpPr txBox="1"/>
          <p:nvPr/>
        </p:nvSpPr>
        <p:spPr>
          <a:xfrm>
            <a:off x="2185002" y="1075126"/>
            <a:ext cx="8289671" cy="452590"/>
          </a:xfrm>
          <a:prstGeom prst="rect">
            <a:avLst/>
          </a:prstGeom>
          <a:noFill/>
        </p:spPr>
        <p:txBody>
          <a:bodyPr wrap="square" rtlCol="0">
            <a:spAutoFit/>
          </a:bodyPr>
          <a:lstStyle/>
          <a:p>
            <a:r>
              <a:rPr lang="en-US" sz="2353" kern="0" spc="118" dirty="0">
                <a:gradFill>
                  <a:gsLst>
                    <a:gs pos="0">
                      <a:schemeClr val="bg1"/>
                    </a:gs>
                    <a:gs pos="100000">
                      <a:schemeClr val="bg1"/>
                    </a:gs>
                  </a:gsLst>
                  <a:lin ang="5400000" scaled="1"/>
                </a:gradFill>
                <a:latin typeface="Segoe UI"/>
                <a:ea typeface="Segoe UI Black" panose="020B0A02040204020203" pitchFamily="34" charset="0"/>
                <a:cs typeface="Segoe UI Black" panose="020B0A02040204020203" pitchFamily="34" charset="0"/>
              </a:rPr>
              <a:t>OUR </a:t>
            </a:r>
            <a:r>
              <a:rPr lang="en-US" sz="2353" b="1" kern="0" spc="118" dirty="0">
                <a:gradFill>
                  <a:gsLst>
                    <a:gs pos="0">
                      <a:schemeClr val="bg1"/>
                    </a:gs>
                    <a:gs pos="100000">
                      <a:schemeClr val="bg1"/>
                    </a:gs>
                  </a:gsLst>
                  <a:lin ang="5400000" scaled="1"/>
                </a:gradFill>
                <a:latin typeface="Segoe UI"/>
                <a:ea typeface="Segoe UI Black" panose="020B0A02040204020203" pitchFamily="34" charset="0"/>
                <a:cs typeface="Segoe UI Black" panose="020B0A02040204020203" pitchFamily="34" charset="0"/>
              </a:rPr>
              <a:t>INTELLIGENCE</a:t>
            </a:r>
          </a:p>
        </p:txBody>
      </p:sp>
      <p:grpSp>
        <p:nvGrpSpPr>
          <p:cNvPr id="127" name="Group 126"/>
          <p:cNvGrpSpPr/>
          <p:nvPr/>
        </p:nvGrpSpPr>
        <p:grpSpPr>
          <a:xfrm>
            <a:off x="1168380" y="880359"/>
            <a:ext cx="896425" cy="896425"/>
            <a:chOff x="1191808" y="1217506"/>
            <a:chExt cx="914400" cy="914400"/>
          </a:xfrm>
        </p:grpSpPr>
        <p:sp>
          <p:nvSpPr>
            <p:cNvPr id="128" name="Oval 127"/>
            <p:cNvSpPr/>
            <p:nvPr/>
          </p:nvSpPr>
          <p:spPr>
            <a:xfrm>
              <a:off x="1191808" y="1217506"/>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pPr>
              <a:endPar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pic>
          <p:nvPicPr>
            <p:cNvPr id="129" name="Picture 1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600" y="1356998"/>
              <a:ext cx="594360" cy="570001"/>
            </a:xfrm>
            <a:prstGeom prst="rect">
              <a:avLst/>
            </a:prstGeom>
          </p:spPr>
        </p:pic>
      </p:grpSp>
    </p:spTree>
    <p:extLst>
      <p:ext uri="{BB962C8B-B14F-4D97-AF65-F5344CB8AC3E}">
        <p14:creationId xmlns:p14="http://schemas.microsoft.com/office/powerpoint/2010/main" val="618674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3"/>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750"/>
                            </p:stCondLst>
                            <p:childTnLst>
                              <p:par>
                                <p:cTn id="13" presetID="10" presetClass="entr" presetSubtype="0" fill="hold" grpId="1"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2"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par>
                          <p:cTn id="22" fill="hold">
                            <p:stCondLst>
                              <p:cond delay="1250"/>
                            </p:stCondLst>
                            <p:childTnLst>
                              <p:par>
                                <p:cTn id="23" presetID="1" presetClass="entr" presetSubtype="0" fill="hold" grpId="0" nodeType="after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7"/>
                                        </p:tgtEl>
                                        <p:attrNameLst>
                                          <p:attrName>style.visibility</p:attrName>
                                        </p:attrNameLst>
                                      </p:cBhvr>
                                      <p:to>
                                        <p:strVal val="hidden"/>
                                      </p:to>
                                    </p:set>
                                  </p:childTnLst>
                                </p:cTn>
                              </p:par>
                              <p:par>
                                <p:cTn id="31" presetID="10" presetClass="exit" presetSubtype="0" fill="hold" grpId="0" nodeType="withEffect">
                                  <p:stCondLst>
                                    <p:cond delay="350"/>
                                  </p:stCondLst>
                                  <p:childTnLst>
                                    <p:animEffect transition="out" filter="fade">
                                      <p:cBhvr>
                                        <p:cTn id="32" dur="250"/>
                                        <p:tgtEl>
                                          <p:spTgt spid="70"/>
                                        </p:tgtEl>
                                      </p:cBhvr>
                                    </p:animEffect>
                                    <p:set>
                                      <p:cBhvr>
                                        <p:cTn id="33" dur="1" fill="hold">
                                          <p:stCondLst>
                                            <p:cond delay="249"/>
                                          </p:stCondLst>
                                        </p:cTn>
                                        <p:tgtEl>
                                          <p:spTgt spid="70"/>
                                        </p:tgtEl>
                                        <p:attrNameLst>
                                          <p:attrName>style.visibility</p:attrName>
                                        </p:attrNameLst>
                                      </p:cBhvr>
                                      <p:to>
                                        <p:strVal val="hidden"/>
                                      </p:to>
                                    </p:set>
                                  </p:childTnLst>
                                </p:cTn>
                              </p:par>
                              <p:par>
                                <p:cTn id="34" presetID="42" presetClass="path" presetSubtype="0" decel="100000" fill="hold" nodeType="withEffect">
                                  <p:stCondLst>
                                    <p:cond delay="250"/>
                                  </p:stCondLst>
                                  <p:childTnLst>
                                    <p:animMotion origin="layout" path="M 4.70258E-6 -2.84612E-6 L 4.70258E-6 0.07626 " pathEditMode="relative" rAng="0" ptsTypes="AA">
                                      <p:cBhvr>
                                        <p:cTn id="35" dur="750" fill="hold"/>
                                        <p:tgtEl>
                                          <p:spTgt spid="50"/>
                                        </p:tgtEl>
                                        <p:attrNameLst>
                                          <p:attrName>ppt_x</p:attrName>
                                          <p:attrName>ppt_y</p:attrName>
                                        </p:attrNameLst>
                                      </p:cBhvr>
                                      <p:rCtr x="0" y="3813"/>
                                    </p:animMotion>
                                  </p:childTnLst>
                                </p:cTn>
                              </p:par>
                              <p:par>
                                <p:cTn id="36" presetID="42" presetClass="path" presetSubtype="0" decel="100000" fill="hold" nodeType="withEffect">
                                  <p:stCondLst>
                                    <p:cond delay="800"/>
                                  </p:stCondLst>
                                  <p:childTnLst>
                                    <p:animMotion origin="layout" path="M 4.70258E-6 0.07626 L -0.36763 -0.27372 " pathEditMode="relative" rAng="0" ptsTypes="AA">
                                      <p:cBhvr>
                                        <p:cTn id="37" dur="750" fill="hold"/>
                                        <p:tgtEl>
                                          <p:spTgt spid="50"/>
                                        </p:tgtEl>
                                        <p:attrNameLst>
                                          <p:attrName>ppt_x</p:attrName>
                                          <p:attrName>ppt_y</p:attrName>
                                        </p:attrNameLst>
                                      </p:cBhvr>
                                      <p:rCtr x="-18305" y="-17862"/>
                                    </p:animMotion>
                                  </p:childTnLst>
                                </p:cTn>
                              </p:par>
                              <p:par>
                                <p:cTn id="38" presetID="6" presetClass="emph" presetSubtype="0" decel="100000" fill="hold" nodeType="withEffect">
                                  <p:stCondLst>
                                    <p:cond delay="800"/>
                                  </p:stCondLst>
                                  <p:childTnLst>
                                    <p:animScale>
                                      <p:cBhvr>
                                        <p:cTn id="39" dur="750" fill="hold"/>
                                        <p:tgtEl>
                                          <p:spTgt spid="50"/>
                                        </p:tgtEl>
                                      </p:cBhvr>
                                      <p:by x="82270" y="82270"/>
                                    </p:animScale>
                                  </p:childTnLst>
                                </p:cTn>
                              </p:par>
                              <p:par>
                                <p:cTn id="40" presetID="42" presetClass="path" presetSubtype="0" decel="100000" fill="hold" grpId="0" nodeType="withEffect">
                                  <p:stCondLst>
                                    <p:cond delay="800"/>
                                  </p:stCondLst>
                                  <p:childTnLst>
                                    <p:animMotion origin="layout" path="M 4.70258E-6 -3.38175E-6 L -0.36763 -0.35065 " pathEditMode="relative" rAng="0" ptsTypes="AA">
                                      <p:cBhvr>
                                        <p:cTn id="41" dur="750" fill="hold"/>
                                        <p:tgtEl>
                                          <p:spTgt spid="49"/>
                                        </p:tgtEl>
                                        <p:attrNameLst>
                                          <p:attrName>ppt_x</p:attrName>
                                          <p:attrName>ppt_y</p:attrName>
                                        </p:attrNameLst>
                                      </p:cBhvr>
                                      <p:rCtr x="-18381" y="-17544"/>
                                    </p:animMotion>
                                  </p:childTnLst>
                                </p:cTn>
                              </p:par>
                              <p:par>
                                <p:cTn id="42" presetID="6" presetClass="emph" presetSubtype="0" decel="100000" fill="hold" grpId="1" nodeType="withEffect">
                                  <p:stCondLst>
                                    <p:cond delay="800"/>
                                  </p:stCondLst>
                                  <p:childTnLst>
                                    <p:animScale>
                                      <p:cBhvr>
                                        <p:cTn id="43" dur="750" fill="hold"/>
                                        <p:tgtEl>
                                          <p:spTgt spid="49"/>
                                        </p:tgtEl>
                                      </p:cBhvr>
                                      <p:by x="33330" y="33330"/>
                                    </p:animScale>
                                  </p:childTnLst>
                                </p:cTn>
                              </p:par>
                              <p:par>
                                <p:cTn id="44" presetID="10" presetClass="entr" presetSubtype="0" fill="hold" grpId="0" nodeType="withEffect">
                                  <p:stCondLst>
                                    <p:cond delay="125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42" presetClass="path" presetSubtype="0" decel="100000" fill="hold" grpId="1" nodeType="withEffect">
                                  <p:stCondLst>
                                    <p:cond delay="1250"/>
                                  </p:stCondLst>
                                  <p:childTnLst>
                                    <p:animMotion origin="layout" path="M 2.69339E-6 -0.05016 L 2.69339E-6 4.81162E-6 " pathEditMode="relative" rAng="0" ptsTypes="AA">
                                      <p:cBhvr>
                                        <p:cTn id="48" dur="750" fill="hold"/>
                                        <p:tgtEl>
                                          <p:spTgt spid="16"/>
                                        </p:tgtEl>
                                        <p:attrNameLst>
                                          <p:attrName>ppt_x</p:attrName>
                                          <p:attrName>ppt_y</p:attrName>
                                        </p:attrNameLst>
                                      </p:cBhvr>
                                      <p:rCtr x="0" y="24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49" grpId="0" animBg="1"/>
      <p:bldP spid="49" grpId="1" animBg="1"/>
      <p:bldP spid="49" grpId="2" animBg="1"/>
      <p:bldP spid="70" grpId="0"/>
      <p:bldP spid="70" grpId="1"/>
      <p:bldP spid="126" grpId="0"/>
      <p:bldP spid="12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eers Text"/>
          <p:cNvSpPr/>
          <p:nvPr/>
        </p:nvSpPr>
        <p:spPr>
          <a:xfrm>
            <a:off x="1632300" y="1698838"/>
            <a:ext cx="2405337" cy="280605"/>
          </a:xfrm>
          <a:prstGeom prst="rect">
            <a:avLst/>
          </a:prstGeom>
        </p:spPr>
        <p:txBody>
          <a:bodyPr wrap="square" lIns="179285">
            <a:spAutoFit/>
          </a:bodyPr>
          <a:lstStyle/>
          <a:p>
            <a:pPr algn="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Partner with peers</a:t>
            </a:r>
          </a:p>
        </p:txBody>
      </p:sp>
      <p:sp>
        <p:nvSpPr>
          <p:cNvPr id="73" name="Industry Text"/>
          <p:cNvSpPr/>
          <p:nvPr/>
        </p:nvSpPr>
        <p:spPr>
          <a:xfrm>
            <a:off x="606113" y="3617795"/>
            <a:ext cx="2405337" cy="280605"/>
          </a:xfrm>
          <a:prstGeom prst="rect">
            <a:avLst/>
          </a:prstGeom>
        </p:spPr>
        <p:txBody>
          <a:bodyPr wrap="square" lIns="179285">
            <a:spAutoFit/>
          </a:bodyPr>
          <a:lstStyle/>
          <a:p>
            <a:pPr algn="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Work with industry alliances</a:t>
            </a:r>
          </a:p>
        </p:txBody>
      </p:sp>
      <p:sp>
        <p:nvSpPr>
          <p:cNvPr id="74" name="Gov Text"/>
          <p:cNvSpPr/>
          <p:nvPr/>
        </p:nvSpPr>
        <p:spPr>
          <a:xfrm>
            <a:off x="1572180" y="5536674"/>
            <a:ext cx="2405337" cy="280605"/>
          </a:xfrm>
          <a:prstGeom prst="rect">
            <a:avLst/>
          </a:prstGeom>
        </p:spPr>
        <p:txBody>
          <a:bodyPr wrap="square" lIns="179285">
            <a:spAutoFit/>
          </a:bodyPr>
          <a:lstStyle/>
          <a:p>
            <a:pPr algn="r" defTabSz="896094" fontAlgn="base">
              <a:lnSpc>
                <a:spcPct val="90000"/>
              </a:lnSpc>
              <a:spcBef>
                <a:spcPct val="0"/>
              </a:spcBef>
              <a:spcAft>
                <a:spcPct val="0"/>
              </a:spcAft>
              <a:defRPr/>
            </a:pPr>
            <a:r>
              <a:rPr lang="en-US" sz="1372" kern="0" dirty="0">
                <a:gradFill>
                  <a:gsLst>
                    <a:gs pos="0">
                      <a:srgbClr val="4B4B4B"/>
                    </a:gs>
                    <a:gs pos="100000">
                      <a:srgbClr val="4B4B4B"/>
                    </a:gs>
                  </a:gsLst>
                  <a:lin ang="5400000" scaled="0"/>
                </a:gradFill>
                <a:latin typeface="Segoe UI Semilight"/>
              </a:rPr>
              <a:t>Work with government</a:t>
            </a:r>
          </a:p>
        </p:txBody>
      </p:sp>
      <p:sp>
        <p:nvSpPr>
          <p:cNvPr id="221" name="Rectangle 220"/>
          <p:cNvSpPr/>
          <p:nvPr/>
        </p:nvSpPr>
        <p:spPr bwMode="auto">
          <a:xfrm>
            <a:off x="4125066" y="1220170"/>
            <a:ext cx="1523922" cy="1237941"/>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2" name="Rectangle 221"/>
          <p:cNvSpPr/>
          <p:nvPr/>
        </p:nvSpPr>
        <p:spPr bwMode="auto">
          <a:xfrm>
            <a:off x="3098879" y="3068318"/>
            <a:ext cx="1523922" cy="1237941"/>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Rectangle 222"/>
          <p:cNvSpPr/>
          <p:nvPr/>
        </p:nvSpPr>
        <p:spPr bwMode="auto">
          <a:xfrm>
            <a:off x="4141684" y="5039224"/>
            <a:ext cx="1523922" cy="1237941"/>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TextBox 225"/>
          <p:cNvSpPr txBox="1"/>
          <p:nvPr/>
        </p:nvSpPr>
        <p:spPr>
          <a:xfrm flipH="1">
            <a:off x="6030450" y="1118237"/>
            <a:ext cx="5022175" cy="372632"/>
          </a:xfrm>
          <a:prstGeom prst="rect">
            <a:avLst/>
          </a:prstGeom>
          <a:noFill/>
        </p:spPr>
        <p:txBody>
          <a:bodyPr wrap="square" rtlCol="0">
            <a:spAutoFit/>
          </a:bodyPr>
          <a:lstStyle/>
          <a:p>
            <a:pPr algn="r" defTabSz="896386">
              <a:lnSpc>
                <a:spcPct val="85000"/>
              </a:lnSpc>
              <a:defRPr/>
            </a:pPr>
            <a:r>
              <a:rPr lang="en-US" sz="2157"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157" b="1"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PARTNERSHIP </a:t>
            </a:r>
            <a:r>
              <a:rPr lang="en-US" sz="2157" kern="0" spc="118" dirty="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APPROACH</a:t>
            </a:r>
          </a:p>
        </p:txBody>
      </p:sp>
      <p:cxnSp>
        <p:nvCxnSpPr>
          <p:cNvPr id="228" name="Peers Line"/>
          <p:cNvCxnSpPr/>
          <p:nvPr/>
        </p:nvCxnSpPr>
        <p:spPr>
          <a:xfrm flipH="1" flipV="1">
            <a:off x="5387046" y="1922563"/>
            <a:ext cx="2954381" cy="1838033"/>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5" name="second half"/>
          <p:cNvGrpSpPr/>
          <p:nvPr/>
        </p:nvGrpSpPr>
        <p:grpSpPr>
          <a:xfrm>
            <a:off x="4125067" y="1196938"/>
            <a:ext cx="1238784" cy="1238782"/>
            <a:chOff x="1655681" y="1702136"/>
            <a:chExt cx="3163063" cy="3163062"/>
          </a:xfrm>
        </p:grpSpPr>
        <p:sp>
          <p:nvSpPr>
            <p:cNvPr id="76" name="Oval 7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77" name="Freeform 7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78" name="first half"/>
          <p:cNvGrpSpPr/>
          <p:nvPr/>
        </p:nvGrpSpPr>
        <p:grpSpPr>
          <a:xfrm rot="10800000">
            <a:off x="4125067" y="1196939"/>
            <a:ext cx="1238782" cy="1238780"/>
            <a:chOff x="1655681" y="1702136"/>
            <a:chExt cx="3163063" cy="3163062"/>
          </a:xfrm>
        </p:grpSpPr>
        <p:sp>
          <p:nvSpPr>
            <p:cNvPr id="79" name="Oval 78"/>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0" name="Freeform 79"/>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81" name="left mask"/>
          <p:cNvSpPr/>
          <p:nvPr/>
        </p:nvSpPr>
        <p:spPr bwMode="auto">
          <a:xfrm>
            <a:off x="4057771" y="1161656"/>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82" name="dummy"/>
          <p:cNvGrpSpPr/>
          <p:nvPr/>
        </p:nvGrpSpPr>
        <p:grpSpPr>
          <a:xfrm rot="10800000">
            <a:off x="4125067" y="1196939"/>
            <a:ext cx="1238782" cy="1238780"/>
            <a:chOff x="1655681" y="1702136"/>
            <a:chExt cx="3163063" cy="3163062"/>
          </a:xfrm>
        </p:grpSpPr>
        <p:sp>
          <p:nvSpPr>
            <p:cNvPr id="83" name="Oval 8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4" name="Freeform 8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85" name="inner mask"/>
          <p:cNvSpPr/>
          <p:nvPr/>
        </p:nvSpPr>
        <p:spPr>
          <a:xfrm>
            <a:off x="4201807" y="1273678"/>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34" name="Freeform 5"/>
          <p:cNvSpPr>
            <a:spLocks noEditPoints="1"/>
          </p:cNvSpPr>
          <p:nvPr/>
        </p:nvSpPr>
        <p:spPr bwMode="auto">
          <a:xfrm>
            <a:off x="4504013" y="1619458"/>
            <a:ext cx="480894" cy="393743"/>
          </a:xfrm>
          <a:custGeom>
            <a:avLst/>
            <a:gdLst>
              <a:gd name="T0" fmla="*/ 116 w 128"/>
              <a:gd name="T1" fmla="*/ 36 h 104"/>
              <a:gd name="T2" fmla="*/ 124 w 128"/>
              <a:gd name="T3" fmla="*/ 20 h 104"/>
              <a:gd name="T4" fmla="*/ 104 w 128"/>
              <a:gd name="T5" fmla="*/ 0 h 104"/>
              <a:gd name="T6" fmla="*/ 84 w 128"/>
              <a:gd name="T7" fmla="*/ 20 h 104"/>
              <a:gd name="T8" fmla="*/ 92 w 128"/>
              <a:gd name="T9" fmla="*/ 36 h 104"/>
              <a:gd name="T10" fmla="*/ 84 w 128"/>
              <a:gd name="T11" fmla="*/ 43 h 104"/>
              <a:gd name="T12" fmla="*/ 64 w 128"/>
              <a:gd name="T13" fmla="*/ 32 h 104"/>
              <a:gd name="T14" fmla="*/ 44 w 128"/>
              <a:gd name="T15" fmla="*/ 43 h 104"/>
              <a:gd name="T16" fmla="*/ 36 w 128"/>
              <a:gd name="T17" fmla="*/ 36 h 104"/>
              <a:gd name="T18" fmla="*/ 44 w 128"/>
              <a:gd name="T19" fmla="*/ 20 h 104"/>
              <a:gd name="T20" fmla="*/ 24 w 128"/>
              <a:gd name="T21" fmla="*/ 0 h 104"/>
              <a:gd name="T22" fmla="*/ 4 w 128"/>
              <a:gd name="T23" fmla="*/ 20 h 104"/>
              <a:gd name="T24" fmla="*/ 12 w 128"/>
              <a:gd name="T25" fmla="*/ 36 h 104"/>
              <a:gd name="T26" fmla="*/ 0 w 128"/>
              <a:gd name="T27" fmla="*/ 56 h 104"/>
              <a:gd name="T28" fmla="*/ 8 w 128"/>
              <a:gd name="T29" fmla="*/ 56 h 104"/>
              <a:gd name="T30" fmla="*/ 24 w 128"/>
              <a:gd name="T31" fmla="*/ 40 h 104"/>
              <a:gd name="T32" fmla="*/ 40 w 128"/>
              <a:gd name="T33" fmla="*/ 56 h 104"/>
              <a:gd name="T34" fmla="*/ 50 w 128"/>
              <a:gd name="T35" fmla="*/ 75 h 104"/>
              <a:gd name="T36" fmla="*/ 32 w 128"/>
              <a:gd name="T37" fmla="*/ 104 h 104"/>
              <a:gd name="T38" fmla="*/ 40 w 128"/>
              <a:gd name="T39" fmla="*/ 104 h 104"/>
              <a:gd name="T40" fmla="*/ 64 w 128"/>
              <a:gd name="T41" fmla="*/ 80 h 104"/>
              <a:gd name="T42" fmla="*/ 88 w 128"/>
              <a:gd name="T43" fmla="*/ 104 h 104"/>
              <a:gd name="T44" fmla="*/ 96 w 128"/>
              <a:gd name="T45" fmla="*/ 104 h 104"/>
              <a:gd name="T46" fmla="*/ 78 w 128"/>
              <a:gd name="T47" fmla="*/ 75 h 104"/>
              <a:gd name="T48" fmla="*/ 88 w 128"/>
              <a:gd name="T49" fmla="*/ 56 h 104"/>
              <a:gd name="T50" fmla="*/ 104 w 128"/>
              <a:gd name="T51" fmla="*/ 40 h 104"/>
              <a:gd name="T52" fmla="*/ 120 w 128"/>
              <a:gd name="T53" fmla="*/ 56 h 104"/>
              <a:gd name="T54" fmla="*/ 128 w 128"/>
              <a:gd name="T55" fmla="*/ 56 h 104"/>
              <a:gd name="T56" fmla="*/ 116 w 128"/>
              <a:gd name="T57" fmla="*/ 36 h 104"/>
              <a:gd name="T58" fmla="*/ 24 w 128"/>
              <a:gd name="T59" fmla="*/ 32 h 104"/>
              <a:gd name="T60" fmla="*/ 12 w 128"/>
              <a:gd name="T61" fmla="*/ 20 h 104"/>
              <a:gd name="T62" fmla="*/ 24 w 128"/>
              <a:gd name="T63" fmla="*/ 8 h 104"/>
              <a:gd name="T64" fmla="*/ 36 w 128"/>
              <a:gd name="T65" fmla="*/ 20 h 104"/>
              <a:gd name="T66" fmla="*/ 24 w 128"/>
              <a:gd name="T67" fmla="*/ 32 h 104"/>
              <a:gd name="T68" fmla="*/ 64 w 128"/>
              <a:gd name="T69" fmla="*/ 72 h 104"/>
              <a:gd name="T70" fmla="*/ 48 w 128"/>
              <a:gd name="T71" fmla="*/ 56 h 104"/>
              <a:gd name="T72" fmla="*/ 64 w 128"/>
              <a:gd name="T73" fmla="*/ 40 h 104"/>
              <a:gd name="T74" fmla="*/ 80 w 128"/>
              <a:gd name="T75" fmla="*/ 56 h 104"/>
              <a:gd name="T76" fmla="*/ 64 w 128"/>
              <a:gd name="T77" fmla="*/ 72 h 104"/>
              <a:gd name="T78" fmla="*/ 104 w 128"/>
              <a:gd name="T79" fmla="*/ 32 h 104"/>
              <a:gd name="T80" fmla="*/ 92 w 128"/>
              <a:gd name="T81" fmla="*/ 20 h 104"/>
              <a:gd name="T82" fmla="*/ 104 w 128"/>
              <a:gd name="T83" fmla="*/ 8 h 104"/>
              <a:gd name="T84" fmla="*/ 116 w 128"/>
              <a:gd name="T85" fmla="*/ 20 h 104"/>
              <a:gd name="T86" fmla="*/ 104 w 128"/>
              <a:gd name="T87"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04">
                <a:moveTo>
                  <a:pt x="116" y="36"/>
                </a:moveTo>
                <a:cubicBezTo>
                  <a:pt x="121" y="32"/>
                  <a:pt x="124" y="26"/>
                  <a:pt x="124" y="20"/>
                </a:cubicBezTo>
                <a:cubicBezTo>
                  <a:pt x="124" y="9"/>
                  <a:pt x="115" y="0"/>
                  <a:pt x="104" y="0"/>
                </a:cubicBezTo>
                <a:cubicBezTo>
                  <a:pt x="93" y="0"/>
                  <a:pt x="84" y="9"/>
                  <a:pt x="84" y="20"/>
                </a:cubicBezTo>
                <a:cubicBezTo>
                  <a:pt x="84" y="26"/>
                  <a:pt x="87" y="32"/>
                  <a:pt x="92" y="36"/>
                </a:cubicBezTo>
                <a:cubicBezTo>
                  <a:pt x="89" y="37"/>
                  <a:pt x="86" y="40"/>
                  <a:pt x="84" y="43"/>
                </a:cubicBezTo>
                <a:cubicBezTo>
                  <a:pt x="80" y="36"/>
                  <a:pt x="72" y="32"/>
                  <a:pt x="64" y="32"/>
                </a:cubicBezTo>
                <a:cubicBezTo>
                  <a:pt x="56" y="32"/>
                  <a:pt x="48" y="36"/>
                  <a:pt x="44" y="43"/>
                </a:cubicBezTo>
                <a:cubicBezTo>
                  <a:pt x="42" y="40"/>
                  <a:pt x="39" y="37"/>
                  <a:pt x="36" y="36"/>
                </a:cubicBezTo>
                <a:cubicBezTo>
                  <a:pt x="41" y="32"/>
                  <a:pt x="44" y="26"/>
                  <a:pt x="44" y="20"/>
                </a:cubicBezTo>
                <a:cubicBezTo>
                  <a:pt x="44" y="9"/>
                  <a:pt x="35" y="0"/>
                  <a:pt x="24" y="0"/>
                </a:cubicBezTo>
                <a:cubicBezTo>
                  <a:pt x="13" y="0"/>
                  <a:pt x="4" y="9"/>
                  <a:pt x="4" y="20"/>
                </a:cubicBezTo>
                <a:cubicBezTo>
                  <a:pt x="4" y="26"/>
                  <a:pt x="7" y="32"/>
                  <a:pt x="12" y="36"/>
                </a:cubicBezTo>
                <a:cubicBezTo>
                  <a:pt x="5" y="40"/>
                  <a:pt x="0" y="47"/>
                  <a:pt x="0" y="56"/>
                </a:cubicBezTo>
                <a:cubicBezTo>
                  <a:pt x="8" y="56"/>
                  <a:pt x="8" y="56"/>
                  <a:pt x="8" y="56"/>
                </a:cubicBezTo>
                <a:cubicBezTo>
                  <a:pt x="8" y="47"/>
                  <a:pt x="15" y="40"/>
                  <a:pt x="24" y="40"/>
                </a:cubicBezTo>
                <a:cubicBezTo>
                  <a:pt x="33" y="40"/>
                  <a:pt x="40" y="47"/>
                  <a:pt x="40" y="56"/>
                </a:cubicBezTo>
                <a:cubicBezTo>
                  <a:pt x="40" y="64"/>
                  <a:pt x="44" y="71"/>
                  <a:pt x="50" y="75"/>
                </a:cubicBezTo>
                <a:cubicBezTo>
                  <a:pt x="39" y="81"/>
                  <a:pt x="32" y="91"/>
                  <a:pt x="32" y="104"/>
                </a:cubicBezTo>
                <a:cubicBezTo>
                  <a:pt x="40" y="104"/>
                  <a:pt x="40" y="104"/>
                  <a:pt x="40" y="104"/>
                </a:cubicBezTo>
                <a:cubicBezTo>
                  <a:pt x="40" y="91"/>
                  <a:pt x="51" y="80"/>
                  <a:pt x="64" y="80"/>
                </a:cubicBezTo>
                <a:cubicBezTo>
                  <a:pt x="77" y="80"/>
                  <a:pt x="88" y="91"/>
                  <a:pt x="88" y="104"/>
                </a:cubicBezTo>
                <a:cubicBezTo>
                  <a:pt x="96" y="104"/>
                  <a:pt x="96" y="104"/>
                  <a:pt x="96" y="104"/>
                </a:cubicBezTo>
                <a:cubicBezTo>
                  <a:pt x="96" y="91"/>
                  <a:pt x="89" y="81"/>
                  <a:pt x="78" y="75"/>
                </a:cubicBezTo>
                <a:cubicBezTo>
                  <a:pt x="84" y="71"/>
                  <a:pt x="88" y="64"/>
                  <a:pt x="88" y="56"/>
                </a:cubicBezTo>
                <a:cubicBezTo>
                  <a:pt x="88" y="47"/>
                  <a:pt x="95" y="40"/>
                  <a:pt x="104" y="40"/>
                </a:cubicBezTo>
                <a:cubicBezTo>
                  <a:pt x="113" y="40"/>
                  <a:pt x="120" y="47"/>
                  <a:pt x="120" y="56"/>
                </a:cubicBezTo>
                <a:cubicBezTo>
                  <a:pt x="128" y="56"/>
                  <a:pt x="128" y="56"/>
                  <a:pt x="128" y="56"/>
                </a:cubicBezTo>
                <a:cubicBezTo>
                  <a:pt x="128" y="47"/>
                  <a:pt x="123" y="40"/>
                  <a:pt x="116" y="36"/>
                </a:cubicBezTo>
                <a:close/>
                <a:moveTo>
                  <a:pt x="24" y="32"/>
                </a:moveTo>
                <a:cubicBezTo>
                  <a:pt x="17" y="32"/>
                  <a:pt x="12" y="27"/>
                  <a:pt x="12" y="20"/>
                </a:cubicBezTo>
                <a:cubicBezTo>
                  <a:pt x="12" y="13"/>
                  <a:pt x="17" y="8"/>
                  <a:pt x="24" y="8"/>
                </a:cubicBezTo>
                <a:cubicBezTo>
                  <a:pt x="31" y="8"/>
                  <a:pt x="36" y="13"/>
                  <a:pt x="36" y="20"/>
                </a:cubicBezTo>
                <a:cubicBezTo>
                  <a:pt x="36" y="27"/>
                  <a:pt x="31" y="32"/>
                  <a:pt x="24" y="32"/>
                </a:cubicBezTo>
                <a:close/>
                <a:moveTo>
                  <a:pt x="64" y="72"/>
                </a:moveTo>
                <a:cubicBezTo>
                  <a:pt x="55" y="72"/>
                  <a:pt x="48" y="65"/>
                  <a:pt x="48" y="56"/>
                </a:cubicBezTo>
                <a:cubicBezTo>
                  <a:pt x="48" y="47"/>
                  <a:pt x="55" y="40"/>
                  <a:pt x="64" y="40"/>
                </a:cubicBezTo>
                <a:cubicBezTo>
                  <a:pt x="73" y="40"/>
                  <a:pt x="80" y="47"/>
                  <a:pt x="80" y="56"/>
                </a:cubicBezTo>
                <a:cubicBezTo>
                  <a:pt x="80" y="65"/>
                  <a:pt x="73" y="72"/>
                  <a:pt x="64" y="72"/>
                </a:cubicBezTo>
                <a:close/>
                <a:moveTo>
                  <a:pt x="104" y="32"/>
                </a:moveTo>
                <a:cubicBezTo>
                  <a:pt x="97" y="32"/>
                  <a:pt x="92" y="27"/>
                  <a:pt x="92" y="20"/>
                </a:cubicBezTo>
                <a:cubicBezTo>
                  <a:pt x="92" y="13"/>
                  <a:pt x="97" y="8"/>
                  <a:pt x="104" y="8"/>
                </a:cubicBezTo>
                <a:cubicBezTo>
                  <a:pt x="111" y="8"/>
                  <a:pt x="116" y="13"/>
                  <a:pt x="116" y="20"/>
                </a:cubicBezTo>
                <a:cubicBezTo>
                  <a:pt x="116" y="27"/>
                  <a:pt x="111" y="32"/>
                  <a:pt x="104" y="32"/>
                </a:cubicBezTo>
                <a:close/>
              </a:path>
            </a:pathLst>
          </a:custGeom>
          <a:solidFill>
            <a:srgbClr val="505050"/>
          </a:solidFill>
          <a:ln>
            <a:noFill/>
          </a:ln>
        </p:spPr>
        <p:txBody>
          <a:bodyPr vert="horz" wrap="square" lIns="89642" tIns="44821" rIns="89642" bIns="44821" numCol="1" anchor="t" anchorCtr="0" compatLnSpc="1">
            <a:prstTxWarp prst="textNoShape">
              <a:avLst/>
            </a:prstTxWarp>
          </a:bodyPr>
          <a:lstStyle/>
          <a:p>
            <a:endParaRPr lang="en-US" sz="1765"/>
          </a:p>
        </p:txBody>
      </p:sp>
      <p:cxnSp>
        <p:nvCxnSpPr>
          <p:cNvPr id="230" name="Industry Line"/>
          <p:cNvCxnSpPr/>
          <p:nvPr/>
        </p:nvCxnSpPr>
        <p:spPr>
          <a:xfrm flipH="1">
            <a:off x="4358919" y="3763718"/>
            <a:ext cx="3970203" cy="0"/>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6" name="second half"/>
          <p:cNvGrpSpPr/>
          <p:nvPr/>
        </p:nvGrpSpPr>
        <p:grpSpPr>
          <a:xfrm>
            <a:off x="3098880" y="3138707"/>
            <a:ext cx="1238784" cy="1238782"/>
            <a:chOff x="1655681" y="1702136"/>
            <a:chExt cx="3163063" cy="3163062"/>
          </a:xfrm>
        </p:grpSpPr>
        <p:sp>
          <p:nvSpPr>
            <p:cNvPr id="87" name="Oval 86"/>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88" name="Freeform 87"/>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89" name="first half"/>
          <p:cNvGrpSpPr/>
          <p:nvPr/>
        </p:nvGrpSpPr>
        <p:grpSpPr>
          <a:xfrm rot="10800000">
            <a:off x="3098880" y="3138708"/>
            <a:ext cx="1238782" cy="1238780"/>
            <a:chOff x="1655681" y="1702136"/>
            <a:chExt cx="3163063" cy="3163062"/>
          </a:xfrm>
        </p:grpSpPr>
        <p:sp>
          <p:nvSpPr>
            <p:cNvPr id="90" name="Oval 8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91" name="Freeform 9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92" name="left mask"/>
          <p:cNvSpPr/>
          <p:nvPr/>
        </p:nvSpPr>
        <p:spPr bwMode="auto">
          <a:xfrm>
            <a:off x="3031584" y="3103425"/>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3" name="dummy"/>
          <p:cNvGrpSpPr/>
          <p:nvPr/>
        </p:nvGrpSpPr>
        <p:grpSpPr>
          <a:xfrm rot="10800000">
            <a:off x="3098880" y="3138708"/>
            <a:ext cx="1238782" cy="1238780"/>
            <a:chOff x="1655681" y="1702136"/>
            <a:chExt cx="3163063" cy="3163062"/>
          </a:xfrm>
        </p:grpSpPr>
        <p:sp>
          <p:nvSpPr>
            <p:cNvPr id="94" name="Oval 93"/>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95" name="Freeform 94"/>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96" name="inner mask"/>
          <p:cNvSpPr/>
          <p:nvPr/>
        </p:nvSpPr>
        <p:spPr>
          <a:xfrm>
            <a:off x="3175620" y="3215446"/>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nvGrpSpPr>
          <p:cNvPr id="237" name="Group 236"/>
          <p:cNvGrpSpPr/>
          <p:nvPr/>
        </p:nvGrpSpPr>
        <p:grpSpPr>
          <a:xfrm>
            <a:off x="3520469" y="3551471"/>
            <a:ext cx="395607" cy="413253"/>
            <a:chOff x="8453437" y="3398838"/>
            <a:chExt cx="427038" cy="446087"/>
          </a:xfrm>
        </p:grpSpPr>
        <p:sp>
          <p:nvSpPr>
            <p:cNvPr id="238" name="Line 68"/>
            <p:cNvSpPr>
              <a:spLocks noChangeShapeType="1"/>
            </p:cNvSpPr>
            <p:nvPr/>
          </p:nvSpPr>
          <p:spPr bwMode="auto">
            <a:xfrm>
              <a:off x="8453437" y="3844925"/>
              <a:ext cx="427038" cy="0"/>
            </a:xfrm>
            <a:prstGeom prst="line">
              <a:avLst/>
            </a:pr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39" name="Freeform 238"/>
            <p:cNvSpPr>
              <a:spLocks/>
            </p:cNvSpPr>
            <p:nvPr/>
          </p:nvSpPr>
          <p:spPr bwMode="auto">
            <a:xfrm>
              <a:off x="8483600" y="3603625"/>
              <a:ext cx="222250" cy="241300"/>
            </a:xfrm>
            <a:custGeom>
              <a:avLst/>
              <a:gdLst>
                <a:gd name="T0" fmla="*/ 0 w 140"/>
                <a:gd name="T1" fmla="*/ 152 h 152"/>
                <a:gd name="T2" fmla="*/ 0 w 140"/>
                <a:gd name="T3" fmla="*/ 0 h 152"/>
                <a:gd name="T4" fmla="*/ 140 w 140"/>
                <a:gd name="T5" fmla="*/ 0 h 152"/>
                <a:gd name="T6" fmla="*/ 140 w 140"/>
                <a:gd name="T7" fmla="*/ 152 h 152"/>
              </a:gdLst>
              <a:ahLst/>
              <a:cxnLst>
                <a:cxn ang="0">
                  <a:pos x="T0" y="T1"/>
                </a:cxn>
                <a:cxn ang="0">
                  <a:pos x="T2" y="T3"/>
                </a:cxn>
                <a:cxn ang="0">
                  <a:pos x="T4" y="T5"/>
                </a:cxn>
                <a:cxn ang="0">
                  <a:pos x="T6" y="T7"/>
                </a:cxn>
              </a:cxnLst>
              <a:rect l="0" t="0" r="r" b="b"/>
              <a:pathLst>
                <a:path w="140" h="152">
                  <a:moveTo>
                    <a:pt x="0" y="152"/>
                  </a:moveTo>
                  <a:lnTo>
                    <a:pt x="0" y="0"/>
                  </a:lnTo>
                  <a:lnTo>
                    <a:pt x="140" y="0"/>
                  </a:lnTo>
                  <a:lnTo>
                    <a:pt x="140" y="152"/>
                  </a:lnTo>
                </a:path>
              </a:pathLst>
            </a:cu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40" name="Freeform 239"/>
            <p:cNvSpPr>
              <a:spLocks/>
            </p:cNvSpPr>
            <p:nvPr/>
          </p:nvSpPr>
          <p:spPr bwMode="auto">
            <a:xfrm>
              <a:off x="8642350" y="3511550"/>
              <a:ext cx="209550" cy="333375"/>
            </a:xfrm>
            <a:custGeom>
              <a:avLst/>
              <a:gdLst>
                <a:gd name="T0" fmla="*/ 0 w 132"/>
                <a:gd name="T1" fmla="*/ 45 h 210"/>
                <a:gd name="T2" fmla="*/ 0 w 132"/>
                <a:gd name="T3" fmla="*/ 0 h 210"/>
                <a:gd name="T4" fmla="*/ 132 w 132"/>
                <a:gd name="T5" fmla="*/ 0 h 210"/>
                <a:gd name="T6" fmla="*/ 132 w 132"/>
                <a:gd name="T7" fmla="*/ 210 h 210"/>
              </a:gdLst>
              <a:ahLst/>
              <a:cxnLst>
                <a:cxn ang="0">
                  <a:pos x="T0" y="T1"/>
                </a:cxn>
                <a:cxn ang="0">
                  <a:pos x="T2" y="T3"/>
                </a:cxn>
                <a:cxn ang="0">
                  <a:pos x="T4" y="T5"/>
                </a:cxn>
                <a:cxn ang="0">
                  <a:pos x="T6" y="T7"/>
                </a:cxn>
              </a:cxnLst>
              <a:rect l="0" t="0" r="r" b="b"/>
              <a:pathLst>
                <a:path w="132" h="210">
                  <a:moveTo>
                    <a:pt x="0" y="45"/>
                  </a:moveTo>
                  <a:lnTo>
                    <a:pt x="0" y="0"/>
                  </a:lnTo>
                  <a:lnTo>
                    <a:pt x="132" y="0"/>
                  </a:lnTo>
                  <a:lnTo>
                    <a:pt x="132" y="210"/>
                  </a:lnTo>
                </a:path>
              </a:pathLst>
            </a:cu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41" name="Freeform 240"/>
            <p:cNvSpPr>
              <a:spLocks/>
            </p:cNvSpPr>
            <p:nvPr/>
          </p:nvSpPr>
          <p:spPr bwMode="auto">
            <a:xfrm>
              <a:off x="8601075" y="3398838"/>
              <a:ext cx="112713" cy="174625"/>
            </a:xfrm>
            <a:custGeom>
              <a:avLst/>
              <a:gdLst>
                <a:gd name="T0" fmla="*/ 0 w 71"/>
                <a:gd name="T1" fmla="*/ 110 h 110"/>
                <a:gd name="T2" fmla="*/ 0 w 71"/>
                <a:gd name="T3" fmla="*/ 53 h 110"/>
                <a:gd name="T4" fmla="*/ 71 w 71"/>
                <a:gd name="T5" fmla="*/ 0 h 110"/>
                <a:gd name="T6" fmla="*/ 71 w 71"/>
                <a:gd name="T7" fmla="*/ 53 h 110"/>
              </a:gdLst>
              <a:ahLst/>
              <a:cxnLst>
                <a:cxn ang="0">
                  <a:pos x="T0" y="T1"/>
                </a:cxn>
                <a:cxn ang="0">
                  <a:pos x="T2" y="T3"/>
                </a:cxn>
                <a:cxn ang="0">
                  <a:pos x="T4" y="T5"/>
                </a:cxn>
                <a:cxn ang="0">
                  <a:pos x="T6" y="T7"/>
                </a:cxn>
              </a:cxnLst>
              <a:rect l="0" t="0" r="r" b="b"/>
              <a:pathLst>
                <a:path w="71" h="110">
                  <a:moveTo>
                    <a:pt x="0" y="110"/>
                  </a:moveTo>
                  <a:lnTo>
                    <a:pt x="0" y="53"/>
                  </a:lnTo>
                  <a:lnTo>
                    <a:pt x="71" y="0"/>
                  </a:lnTo>
                  <a:lnTo>
                    <a:pt x="71" y="53"/>
                  </a:lnTo>
                </a:path>
              </a:pathLst>
            </a:cu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42" name="Freeform 241"/>
            <p:cNvSpPr>
              <a:spLocks/>
            </p:cNvSpPr>
            <p:nvPr/>
          </p:nvSpPr>
          <p:spPr bwMode="auto">
            <a:xfrm>
              <a:off x="8729663" y="3765550"/>
              <a:ext cx="50800" cy="69850"/>
            </a:xfrm>
            <a:custGeom>
              <a:avLst/>
              <a:gdLst>
                <a:gd name="T0" fmla="*/ 0 w 32"/>
                <a:gd name="T1" fmla="*/ 0 h 44"/>
                <a:gd name="T2" fmla="*/ 32 w 32"/>
                <a:gd name="T3" fmla="*/ 0 h 44"/>
                <a:gd name="T4" fmla="*/ 32 w 32"/>
                <a:gd name="T5" fmla="*/ 44 h 44"/>
              </a:gdLst>
              <a:ahLst/>
              <a:cxnLst>
                <a:cxn ang="0">
                  <a:pos x="T0" y="T1"/>
                </a:cxn>
                <a:cxn ang="0">
                  <a:pos x="T2" y="T3"/>
                </a:cxn>
                <a:cxn ang="0">
                  <a:pos x="T4" y="T5"/>
                </a:cxn>
              </a:cxnLst>
              <a:rect l="0" t="0" r="r" b="b"/>
              <a:pathLst>
                <a:path w="32" h="44">
                  <a:moveTo>
                    <a:pt x="0" y="0"/>
                  </a:moveTo>
                  <a:lnTo>
                    <a:pt x="32" y="0"/>
                  </a:lnTo>
                  <a:lnTo>
                    <a:pt x="32" y="44"/>
                  </a:lnTo>
                </a:path>
              </a:pathLst>
            </a:cu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43" name="Freeform 242"/>
            <p:cNvSpPr>
              <a:spLocks/>
            </p:cNvSpPr>
            <p:nvPr/>
          </p:nvSpPr>
          <p:spPr bwMode="auto">
            <a:xfrm>
              <a:off x="8558213" y="3765550"/>
              <a:ext cx="71438" cy="79375"/>
            </a:xfrm>
            <a:custGeom>
              <a:avLst/>
              <a:gdLst>
                <a:gd name="T0" fmla="*/ 0 w 45"/>
                <a:gd name="T1" fmla="*/ 47 h 50"/>
                <a:gd name="T2" fmla="*/ 0 w 45"/>
                <a:gd name="T3" fmla="*/ 0 h 50"/>
                <a:gd name="T4" fmla="*/ 45 w 45"/>
                <a:gd name="T5" fmla="*/ 0 h 50"/>
                <a:gd name="T6" fmla="*/ 45 w 45"/>
                <a:gd name="T7" fmla="*/ 50 h 50"/>
              </a:gdLst>
              <a:ahLst/>
              <a:cxnLst>
                <a:cxn ang="0">
                  <a:pos x="T0" y="T1"/>
                </a:cxn>
                <a:cxn ang="0">
                  <a:pos x="T2" y="T3"/>
                </a:cxn>
                <a:cxn ang="0">
                  <a:pos x="T4" y="T5"/>
                </a:cxn>
                <a:cxn ang="0">
                  <a:pos x="T6" y="T7"/>
                </a:cxn>
              </a:cxnLst>
              <a:rect l="0" t="0" r="r" b="b"/>
              <a:pathLst>
                <a:path w="45" h="50">
                  <a:moveTo>
                    <a:pt x="0" y="47"/>
                  </a:moveTo>
                  <a:lnTo>
                    <a:pt x="0" y="0"/>
                  </a:lnTo>
                  <a:lnTo>
                    <a:pt x="45" y="0"/>
                  </a:lnTo>
                  <a:lnTo>
                    <a:pt x="45" y="50"/>
                  </a:lnTo>
                </a:path>
              </a:pathLst>
            </a:cu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sp>
          <p:nvSpPr>
            <p:cNvPr id="244" name="Line 74"/>
            <p:cNvSpPr>
              <a:spLocks noChangeShapeType="1"/>
            </p:cNvSpPr>
            <p:nvPr/>
          </p:nvSpPr>
          <p:spPr bwMode="auto">
            <a:xfrm>
              <a:off x="8872538" y="3706813"/>
              <a:ext cx="0" cy="0"/>
            </a:xfrm>
            <a:prstGeom prst="line">
              <a:avLst/>
            </a:prstGeom>
            <a:noFill/>
            <a:ln w="28575" cap="flat">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a:solidFill>
                  <a:srgbClr val="505050"/>
                </a:solidFill>
                <a:latin typeface="Segoe UI Semilight"/>
              </a:endParaRPr>
            </a:p>
          </p:txBody>
        </p:sp>
      </p:grpSp>
      <p:cxnSp>
        <p:nvCxnSpPr>
          <p:cNvPr id="229" name="Gov Line"/>
          <p:cNvCxnSpPr/>
          <p:nvPr/>
        </p:nvCxnSpPr>
        <p:spPr>
          <a:xfrm flipV="1">
            <a:off x="5399791" y="3768992"/>
            <a:ext cx="2941634" cy="183010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97" name="second half"/>
          <p:cNvGrpSpPr/>
          <p:nvPr/>
        </p:nvGrpSpPr>
        <p:grpSpPr>
          <a:xfrm>
            <a:off x="4141686" y="5057585"/>
            <a:ext cx="1238784" cy="1238782"/>
            <a:chOff x="1655681" y="1702136"/>
            <a:chExt cx="3163063" cy="3163062"/>
          </a:xfrm>
        </p:grpSpPr>
        <p:sp>
          <p:nvSpPr>
            <p:cNvPr id="98" name="Oval 9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99" name="Freeform 9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grpSp>
        <p:nvGrpSpPr>
          <p:cNvPr id="100" name="first half"/>
          <p:cNvGrpSpPr/>
          <p:nvPr/>
        </p:nvGrpSpPr>
        <p:grpSpPr>
          <a:xfrm rot="10800000">
            <a:off x="4141686" y="5057586"/>
            <a:ext cx="1238782" cy="1238780"/>
            <a:chOff x="1655681" y="1702136"/>
            <a:chExt cx="3163063" cy="3163062"/>
          </a:xfrm>
        </p:grpSpPr>
        <p:sp>
          <p:nvSpPr>
            <p:cNvPr id="101" name="Oval 10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102" name="Freeform 10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103" name="left mask"/>
          <p:cNvSpPr/>
          <p:nvPr/>
        </p:nvSpPr>
        <p:spPr bwMode="auto">
          <a:xfrm>
            <a:off x="4074389" y="5022303"/>
            <a:ext cx="687832" cy="1323036"/>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4" name="dummy"/>
          <p:cNvGrpSpPr/>
          <p:nvPr/>
        </p:nvGrpSpPr>
        <p:grpSpPr>
          <a:xfrm rot="10800000">
            <a:off x="4141686" y="5057586"/>
            <a:ext cx="1238782" cy="1238780"/>
            <a:chOff x="1655681" y="1702136"/>
            <a:chExt cx="3163063" cy="3163062"/>
          </a:xfrm>
        </p:grpSpPr>
        <p:sp>
          <p:nvSpPr>
            <p:cNvPr id="105" name="Oval 104"/>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106" name="Freeform 105"/>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grpSp>
      <p:sp useBgFill="1">
        <p:nvSpPr>
          <p:cNvPr id="107" name="inner mask"/>
          <p:cNvSpPr/>
          <p:nvPr/>
        </p:nvSpPr>
        <p:spPr>
          <a:xfrm>
            <a:off x="4218425" y="5134325"/>
            <a:ext cx="1085305" cy="1085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defRPr/>
            </a:pPr>
            <a:endParaRPr lang="en-US" sz="1765" kern="0">
              <a:solidFill>
                <a:srgbClr val="FFFFFF"/>
              </a:solidFill>
            </a:endParaRPr>
          </a:p>
        </p:txBody>
      </p:sp>
      <p:sp>
        <p:nvSpPr>
          <p:cNvPr id="247" name="Freeform 9"/>
          <p:cNvSpPr>
            <a:spLocks noEditPoints="1"/>
          </p:cNvSpPr>
          <p:nvPr/>
        </p:nvSpPr>
        <p:spPr bwMode="auto">
          <a:xfrm>
            <a:off x="4535653" y="5461429"/>
            <a:ext cx="450852" cy="431094"/>
          </a:xfrm>
          <a:custGeom>
            <a:avLst/>
            <a:gdLst>
              <a:gd name="T0" fmla="*/ 2734 w 3012"/>
              <a:gd name="T1" fmla="*/ 1258 h 2880"/>
              <a:gd name="T2" fmla="*/ 2836 w 3012"/>
              <a:gd name="T3" fmla="*/ 1258 h 2880"/>
              <a:gd name="T4" fmla="*/ 3012 w 3012"/>
              <a:gd name="T5" fmla="*/ 907 h 2880"/>
              <a:gd name="T6" fmla="*/ 1506 w 3012"/>
              <a:gd name="T7" fmla="*/ 0 h 2880"/>
              <a:gd name="T8" fmla="*/ 0 w 3012"/>
              <a:gd name="T9" fmla="*/ 907 h 2880"/>
              <a:gd name="T10" fmla="*/ 176 w 3012"/>
              <a:gd name="T11" fmla="*/ 1258 h 2880"/>
              <a:gd name="T12" fmla="*/ 278 w 3012"/>
              <a:gd name="T13" fmla="*/ 1258 h 2880"/>
              <a:gd name="T14" fmla="*/ 278 w 3012"/>
              <a:gd name="T15" fmla="*/ 2529 h 2880"/>
              <a:gd name="T16" fmla="*/ 0 w 3012"/>
              <a:gd name="T17" fmla="*/ 2529 h 2880"/>
              <a:gd name="T18" fmla="*/ 0 w 3012"/>
              <a:gd name="T19" fmla="*/ 2880 h 2880"/>
              <a:gd name="T20" fmla="*/ 3012 w 3012"/>
              <a:gd name="T21" fmla="*/ 2880 h 2880"/>
              <a:gd name="T22" fmla="*/ 3012 w 3012"/>
              <a:gd name="T23" fmla="*/ 2529 h 2880"/>
              <a:gd name="T24" fmla="*/ 2734 w 3012"/>
              <a:gd name="T25" fmla="*/ 2529 h 2880"/>
              <a:gd name="T26" fmla="*/ 2734 w 3012"/>
              <a:gd name="T27" fmla="*/ 1258 h 2880"/>
              <a:gd name="T28" fmla="*/ 2734 w 3012"/>
              <a:gd name="T29" fmla="*/ 1258 h 2880"/>
              <a:gd name="T30" fmla="*/ 2383 w 3012"/>
              <a:gd name="T31" fmla="*/ 2529 h 2880"/>
              <a:gd name="T32" fmla="*/ 1681 w 3012"/>
              <a:gd name="T33" fmla="*/ 2529 h 2880"/>
              <a:gd name="T34" fmla="*/ 1681 w 3012"/>
              <a:gd name="T35" fmla="*/ 1258 h 2880"/>
              <a:gd name="T36" fmla="*/ 2383 w 3012"/>
              <a:gd name="T37" fmla="*/ 1258 h 2880"/>
              <a:gd name="T38" fmla="*/ 2383 w 3012"/>
              <a:gd name="T39" fmla="*/ 2529 h 2880"/>
              <a:gd name="T40" fmla="*/ 2383 w 3012"/>
              <a:gd name="T41" fmla="*/ 2529 h 2880"/>
              <a:gd name="T42" fmla="*/ 1506 w 3012"/>
              <a:gd name="T43" fmla="*/ 407 h 2880"/>
              <a:gd name="T44" fmla="*/ 2336 w 3012"/>
              <a:gd name="T45" fmla="*/ 907 h 2880"/>
              <a:gd name="T46" fmla="*/ 676 w 3012"/>
              <a:gd name="T47" fmla="*/ 907 h 2880"/>
              <a:gd name="T48" fmla="*/ 1506 w 3012"/>
              <a:gd name="T49" fmla="*/ 407 h 2880"/>
              <a:gd name="T50" fmla="*/ 629 w 3012"/>
              <a:gd name="T51" fmla="*/ 1258 h 2880"/>
              <a:gd name="T52" fmla="*/ 1331 w 3012"/>
              <a:gd name="T53" fmla="*/ 1258 h 2880"/>
              <a:gd name="T54" fmla="*/ 1331 w 3012"/>
              <a:gd name="T55" fmla="*/ 2529 h 2880"/>
              <a:gd name="T56" fmla="*/ 629 w 3012"/>
              <a:gd name="T57" fmla="*/ 2529 h 2880"/>
              <a:gd name="T58" fmla="*/ 629 w 3012"/>
              <a:gd name="T59" fmla="*/ 1258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12" h="2880">
                <a:moveTo>
                  <a:pt x="2734" y="1258"/>
                </a:moveTo>
                <a:lnTo>
                  <a:pt x="2836" y="1258"/>
                </a:lnTo>
                <a:lnTo>
                  <a:pt x="3012" y="907"/>
                </a:lnTo>
                <a:lnTo>
                  <a:pt x="1506" y="0"/>
                </a:lnTo>
                <a:lnTo>
                  <a:pt x="0" y="907"/>
                </a:lnTo>
                <a:lnTo>
                  <a:pt x="176" y="1258"/>
                </a:lnTo>
                <a:lnTo>
                  <a:pt x="278" y="1258"/>
                </a:lnTo>
                <a:lnTo>
                  <a:pt x="278" y="2529"/>
                </a:lnTo>
                <a:lnTo>
                  <a:pt x="0" y="2529"/>
                </a:lnTo>
                <a:lnTo>
                  <a:pt x="0" y="2880"/>
                </a:lnTo>
                <a:lnTo>
                  <a:pt x="3012" y="2880"/>
                </a:lnTo>
                <a:lnTo>
                  <a:pt x="3012" y="2529"/>
                </a:lnTo>
                <a:lnTo>
                  <a:pt x="2734" y="2529"/>
                </a:lnTo>
                <a:lnTo>
                  <a:pt x="2734" y="1258"/>
                </a:lnTo>
                <a:lnTo>
                  <a:pt x="2734" y="1258"/>
                </a:lnTo>
                <a:close/>
                <a:moveTo>
                  <a:pt x="2383" y="2529"/>
                </a:moveTo>
                <a:lnTo>
                  <a:pt x="1681" y="2529"/>
                </a:lnTo>
                <a:lnTo>
                  <a:pt x="1681" y="1258"/>
                </a:lnTo>
                <a:lnTo>
                  <a:pt x="2383" y="1258"/>
                </a:lnTo>
                <a:lnTo>
                  <a:pt x="2383" y="2529"/>
                </a:lnTo>
                <a:lnTo>
                  <a:pt x="2383" y="2529"/>
                </a:lnTo>
                <a:close/>
                <a:moveTo>
                  <a:pt x="1506" y="407"/>
                </a:moveTo>
                <a:lnTo>
                  <a:pt x="2336" y="907"/>
                </a:lnTo>
                <a:lnTo>
                  <a:pt x="676" y="907"/>
                </a:lnTo>
                <a:lnTo>
                  <a:pt x="1506" y="407"/>
                </a:lnTo>
                <a:close/>
                <a:moveTo>
                  <a:pt x="629" y="1258"/>
                </a:moveTo>
                <a:lnTo>
                  <a:pt x="1331" y="1258"/>
                </a:lnTo>
                <a:lnTo>
                  <a:pt x="1331" y="2529"/>
                </a:lnTo>
                <a:lnTo>
                  <a:pt x="629" y="2529"/>
                </a:lnTo>
                <a:lnTo>
                  <a:pt x="629" y="1258"/>
                </a:lnTo>
                <a:close/>
              </a:path>
            </a:pathLst>
          </a:custGeom>
          <a:solidFill>
            <a:srgbClr val="505050"/>
          </a:solidFill>
          <a:ln w="15875">
            <a:solidFill>
              <a:srgbClr val="F8F8F8"/>
            </a:solidFill>
            <a:miter lim="800000"/>
          </a:ln>
        </p:spPr>
        <p:txBody>
          <a:bodyPr vert="horz" wrap="square" lIns="89642" tIns="44821" rIns="89642" bIns="44821" numCol="1" anchor="t" anchorCtr="0" compatLnSpc="1">
            <a:prstTxWarp prst="textNoShape">
              <a:avLst/>
            </a:prstTxWarp>
          </a:bodyPr>
          <a:lstStyle/>
          <a:p>
            <a:endParaRPr lang="en-US" sz="1765"/>
          </a:p>
        </p:txBody>
      </p:sp>
      <p:grpSp>
        <p:nvGrpSpPr>
          <p:cNvPr id="121" name="Group 120"/>
          <p:cNvGrpSpPr/>
          <p:nvPr/>
        </p:nvGrpSpPr>
        <p:grpSpPr>
          <a:xfrm>
            <a:off x="8337063" y="2364199"/>
            <a:ext cx="2689274" cy="2689274"/>
            <a:chOff x="8504238" y="2411109"/>
            <a:chExt cx="2743200" cy="2743200"/>
          </a:xfrm>
        </p:grpSpPr>
        <p:sp>
          <p:nvSpPr>
            <p:cNvPr id="122" name="Oval 121"/>
            <p:cNvSpPr/>
            <p:nvPr/>
          </p:nvSpPr>
          <p:spPr>
            <a:xfrm>
              <a:off x="8504238"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PARTNERS</a:t>
              </a:r>
            </a:p>
          </p:txBody>
        </p:sp>
        <p:grpSp>
          <p:nvGrpSpPr>
            <p:cNvPr id="123" name="Group 122"/>
            <p:cNvGrpSpPr/>
            <p:nvPr/>
          </p:nvGrpSpPr>
          <p:grpSpPr>
            <a:xfrm>
              <a:off x="9551988" y="3090371"/>
              <a:ext cx="647700" cy="442912"/>
              <a:chOff x="8602663" y="1101725"/>
              <a:chExt cx="647700" cy="442912"/>
            </a:xfrm>
          </p:grpSpPr>
          <p:sp>
            <p:nvSpPr>
              <p:cNvPr id="124" name="Freeform 5"/>
              <p:cNvSpPr>
                <a:spLocks/>
              </p:cNvSpPr>
              <p:nvPr/>
            </p:nvSpPr>
            <p:spPr bwMode="auto">
              <a:xfrm>
                <a:off x="8602663" y="1101725"/>
                <a:ext cx="434975" cy="254000"/>
              </a:xfrm>
              <a:custGeom>
                <a:avLst/>
                <a:gdLst>
                  <a:gd name="T0" fmla="*/ 25 w 114"/>
                  <a:gd name="T1" fmla="*/ 66 h 66"/>
                  <a:gd name="T2" fmla="*/ 0 w 114"/>
                  <a:gd name="T3" fmla="*/ 59 h 66"/>
                  <a:gd name="T4" fmla="*/ 18 w 114"/>
                  <a:gd name="T5" fmla="*/ 0 h 66"/>
                  <a:gd name="T6" fmla="*/ 46 w 114"/>
                  <a:gd name="T7" fmla="*/ 9 h 66"/>
                  <a:gd name="T8" fmla="*/ 66 w 114"/>
                  <a:gd name="T9" fmla="*/ 6 h 66"/>
                  <a:gd name="T10" fmla="*/ 114 w 114"/>
                  <a:gd name="T11" fmla="*/ 21 h 66"/>
                  <a:gd name="T12" fmla="*/ 111 w 114"/>
                  <a:gd name="T13" fmla="*/ 30 h 66"/>
                  <a:gd name="T14" fmla="*/ 102 w 114"/>
                  <a:gd name="T15" fmla="*/ 35 h 66"/>
                  <a:gd name="T16" fmla="*/ 82 w 114"/>
                  <a:gd name="T17" fmla="*/ 28 h 66"/>
                  <a:gd name="T18" fmla="*/ 81 w 114"/>
                  <a:gd name="T19" fmla="*/ 30 h 66"/>
                  <a:gd name="T20" fmla="*/ 51 w 114"/>
                  <a:gd name="T21" fmla="*/ 46 h 66"/>
                  <a:gd name="T22" fmla="*/ 51 w 114"/>
                  <a:gd name="T2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6">
                    <a:moveTo>
                      <a:pt x="25" y="66"/>
                    </a:moveTo>
                    <a:cubicBezTo>
                      <a:pt x="0" y="59"/>
                      <a:pt x="0" y="59"/>
                      <a:pt x="0" y="59"/>
                    </a:cubicBezTo>
                    <a:cubicBezTo>
                      <a:pt x="18" y="0"/>
                      <a:pt x="18" y="0"/>
                      <a:pt x="18" y="0"/>
                    </a:cubicBezTo>
                    <a:cubicBezTo>
                      <a:pt x="46" y="9"/>
                      <a:pt x="46" y="9"/>
                      <a:pt x="46" y="9"/>
                    </a:cubicBezTo>
                    <a:cubicBezTo>
                      <a:pt x="46" y="9"/>
                      <a:pt x="53" y="13"/>
                      <a:pt x="66" y="6"/>
                    </a:cubicBezTo>
                    <a:cubicBezTo>
                      <a:pt x="114" y="21"/>
                      <a:pt x="114" y="21"/>
                      <a:pt x="114" y="21"/>
                    </a:cubicBezTo>
                    <a:cubicBezTo>
                      <a:pt x="111" y="30"/>
                      <a:pt x="111" y="30"/>
                      <a:pt x="111" y="30"/>
                    </a:cubicBezTo>
                    <a:cubicBezTo>
                      <a:pt x="110" y="34"/>
                      <a:pt x="106" y="36"/>
                      <a:pt x="102" y="35"/>
                    </a:cubicBezTo>
                    <a:cubicBezTo>
                      <a:pt x="82" y="28"/>
                      <a:pt x="82" y="28"/>
                      <a:pt x="82" y="28"/>
                    </a:cubicBezTo>
                    <a:cubicBezTo>
                      <a:pt x="81" y="30"/>
                      <a:pt x="81" y="30"/>
                      <a:pt x="81" y="30"/>
                    </a:cubicBezTo>
                    <a:cubicBezTo>
                      <a:pt x="77" y="43"/>
                      <a:pt x="64" y="50"/>
                      <a:pt x="51" y="46"/>
                    </a:cubicBezTo>
                    <a:cubicBezTo>
                      <a:pt x="51" y="46"/>
                      <a:pt x="51" y="46"/>
                      <a:pt x="51" y="4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5" name="Freeform 6"/>
              <p:cNvSpPr>
                <a:spLocks/>
              </p:cNvSpPr>
              <p:nvPr/>
            </p:nvSpPr>
            <p:spPr bwMode="auto">
              <a:xfrm>
                <a:off x="8736013" y="1314450"/>
                <a:ext cx="225425" cy="103187"/>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5"/>
                      <a:pt x="0" y="19"/>
                      <a:pt x="1" y="22"/>
                    </a:cubicBezTo>
                    <a:cubicBezTo>
                      <a:pt x="1" y="22"/>
                      <a:pt x="1" y="22"/>
                      <a:pt x="1" y="22"/>
                    </a:cubicBezTo>
                    <a:cubicBezTo>
                      <a:pt x="3" y="26"/>
                      <a:pt x="7"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6" name="Freeform 7"/>
              <p:cNvSpPr>
                <a:spLocks/>
              </p:cNvSpPr>
              <p:nvPr/>
            </p:nvSpPr>
            <p:spPr bwMode="auto">
              <a:xfrm>
                <a:off x="8736013" y="1360488"/>
                <a:ext cx="247650" cy="119062"/>
              </a:xfrm>
              <a:custGeom>
                <a:avLst/>
                <a:gdLst>
                  <a:gd name="T0" fmla="*/ 23 w 65"/>
                  <a:gd name="T1" fmla="*/ 7 h 31"/>
                  <a:gd name="T2" fmla="*/ 5 w 65"/>
                  <a:gd name="T3" fmla="*/ 17 h 31"/>
                  <a:gd name="T4" fmla="*/ 2 w 65"/>
                  <a:gd name="T5" fmla="*/ 26 h 31"/>
                  <a:gd name="T6" fmla="*/ 2 w 65"/>
                  <a:gd name="T7" fmla="*/ 26 h 31"/>
                  <a:gd name="T8" fmla="*/ 11 w 65"/>
                  <a:gd name="T9" fmla="*/ 29 h 31"/>
                  <a:gd name="T10" fmla="*/ 65 w 65"/>
                  <a:gd name="T11" fmla="*/ 0 h 31"/>
                </a:gdLst>
                <a:ahLst/>
                <a:cxnLst>
                  <a:cxn ang="0">
                    <a:pos x="T0" y="T1"/>
                  </a:cxn>
                  <a:cxn ang="0">
                    <a:pos x="T2" y="T3"/>
                  </a:cxn>
                  <a:cxn ang="0">
                    <a:pos x="T4" y="T5"/>
                  </a:cxn>
                  <a:cxn ang="0">
                    <a:pos x="T6" y="T7"/>
                  </a:cxn>
                  <a:cxn ang="0">
                    <a:pos x="T8" y="T9"/>
                  </a:cxn>
                  <a:cxn ang="0">
                    <a:pos x="T10" y="T11"/>
                  </a:cxn>
                </a:cxnLst>
                <a:rect l="0" t="0" r="r" b="b"/>
                <a:pathLst>
                  <a:path w="65" h="31">
                    <a:moveTo>
                      <a:pt x="23" y="7"/>
                    </a:moveTo>
                    <a:cubicBezTo>
                      <a:pt x="5" y="17"/>
                      <a:pt x="5" y="17"/>
                      <a:pt x="5" y="17"/>
                    </a:cubicBezTo>
                    <a:cubicBezTo>
                      <a:pt x="1" y="18"/>
                      <a:pt x="0" y="23"/>
                      <a:pt x="2" y="26"/>
                    </a:cubicBezTo>
                    <a:cubicBezTo>
                      <a:pt x="2" y="26"/>
                      <a:pt x="2" y="26"/>
                      <a:pt x="2" y="26"/>
                    </a:cubicBezTo>
                    <a:cubicBezTo>
                      <a:pt x="4" y="29"/>
                      <a:pt x="8" y="31"/>
                      <a:pt x="11" y="29"/>
                    </a:cubicBezTo>
                    <a:cubicBezTo>
                      <a:pt x="65" y="0"/>
                      <a:pt x="65" y="0"/>
                      <a:pt x="65"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7" name="Freeform 8"/>
              <p:cNvSpPr>
                <a:spLocks/>
              </p:cNvSpPr>
              <p:nvPr/>
            </p:nvSpPr>
            <p:spPr bwMode="auto">
              <a:xfrm>
                <a:off x="8785225" y="1409700"/>
                <a:ext cx="225425" cy="104775"/>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4"/>
                      <a:pt x="0" y="19"/>
                      <a:pt x="1" y="22"/>
                    </a:cubicBezTo>
                    <a:cubicBezTo>
                      <a:pt x="1" y="22"/>
                      <a:pt x="1" y="22"/>
                      <a:pt x="1" y="22"/>
                    </a:cubicBezTo>
                    <a:cubicBezTo>
                      <a:pt x="3" y="26"/>
                      <a:pt x="8"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128" name="Freeform 9"/>
              <p:cNvSpPr>
                <a:spLocks/>
              </p:cNvSpPr>
              <p:nvPr/>
            </p:nvSpPr>
            <p:spPr bwMode="auto">
              <a:xfrm>
                <a:off x="8839200" y="1117600"/>
                <a:ext cx="411163" cy="427037"/>
              </a:xfrm>
              <a:custGeom>
                <a:avLst/>
                <a:gdLst>
                  <a:gd name="T0" fmla="*/ 18 w 108"/>
                  <a:gd name="T1" fmla="*/ 90 h 111"/>
                  <a:gd name="T2" fmla="*/ 5 w 108"/>
                  <a:gd name="T3" fmla="*/ 97 h 111"/>
                  <a:gd name="T4" fmla="*/ 2 w 108"/>
                  <a:gd name="T5" fmla="*/ 106 h 111"/>
                  <a:gd name="T6" fmla="*/ 2 w 108"/>
                  <a:gd name="T7" fmla="*/ 106 h 111"/>
                  <a:gd name="T8" fmla="*/ 12 w 108"/>
                  <a:gd name="T9" fmla="*/ 109 h 111"/>
                  <a:gd name="T10" fmla="*/ 52 w 108"/>
                  <a:gd name="T11" fmla="*/ 88 h 111"/>
                  <a:gd name="T12" fmla="*/ 61 w 108"/>
                  <a:gd name="T13" fmla="*/ 83 h 111"/>
                  <a:gd name="T14" fmla="*/ 75 w 108"/>
                  <a:gd name="T15" fmla="*/ 72 h 111"/>
                  <a:gd name="T16" fmla="*/ 108 w 108"/>
                  <a:gd name="T17" fmla="*/ 50 h 111"/>
                  <a:gd name="T18" fmla="*/ 82 w 108"/>
                  <a:gd name="T19" fmla="*/ 0 h 111"/>
                  <a:gd name="T20" fmla="*/ 63 w 108"/>
                  <a:gd name="T21"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1">
                    <a:moveTo>
                      <a:pt x="18" y="90"/>
                    </a:moveTo>
                    <a:cubicBezTo>
                      <a:pt x="5" y="97"/>
                      <a:pt x="5" y="97"/>
                      <a:pt x="5" y="97"/>
                    </a:cubicBezTo>
                    <a:cubicBezTo>
                      <a:pt x="2" y="99"/>
                      <a:pt x="0" y="103"/>
                      <a:pt x="2" y="106"/>
                    </a:cubicBezTo>
                    <a:cubicBezTo>
                      <a:pt x="2" y="106"/>
                      <a:pt x="2" y="106"/>
                      <a:pt x="2" y="106"/>
                    </a:cubicBezTo>
                    <a:cubicBezTo>
                      <a:pt x="4" y="110"/>
                      <a:pt x="8" y="111"/>
                      <a:pt x="12" y="109"/>
                    </a:cubicBezTo>
                    <a:cubicBezTo>
                      <a:pt x="52" y="88"/>
                      <a:pt x="52" y="88"/>
                      <a:pt x="52" y="88"/>
                    </a:cubicBezTo>
                    <a:cubicBezTo>
                      <a:pt x="61" y="83"/>
                      <a:pt x="61" y="83"/>
                      <a:pt x="61" y="83"/>
                    </a:cubicBezTo>
                    <a:cubicBezTo>
                      <a:pt x="61" y="83"/>
                      <a:pt x="68" y="80"/>
                      <a:pt x="75" y="72"/>
                    </a:cubicBezTo>
                    <a:cubicBezTo>
                      <a:pt x="82" y="64"/>
                      <a:pt x="91" y="59"/>
                      <a:pt x="108" y="50"/>
                    </a:cubicBezTo>
                    <a:cubicBezTo>
                      <a:pt x="82" y="0"/>
                      <a:pt x="82" y="0"/>
                      <a:pt x="82" y="0"/>
                    </a:cubicBezTo>
                    <a:cubicBezTo>
                      <a:pt x="63" y="9"/>
                      <a:pt x="63" y="9"/>
                      <a:pt x="63" y="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255" name="Group 254"/>
          <p:cNvGrpSpPr/>
          <p:nvPr/>
        </p:nvGrpSpPr>
        <p:grpSpPr>
          <a:xfrm>
            <a:off x="1172447" y="2364199"/>
            <a:ext cx="2689274" cy="2689274"/>
            <a:chOff x="1195956" y="2411109"/>
            <a:chExt cx="2743200" cy="2743200"/>
          </a:xfrm>
        </p:grpSpPr>
        <p:sp>
          <p:nvSpPr>
            <p:cNvPr id="256" name="Oval 255"/>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a:lnSpc>
                  <a:spcPct val="90000"/>
                </a:lnSpc>
                <a:defRPr/>
              </a:pPr>
              <a:r>
                <a:rPr lang="en-US" sz="1970"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257" name="Group 256"/>
            <p:cNvGrpSpPr/>
            <p:nvPr/>
          </p:nvGrpSpPr>
          <p:grpSpPr>
            <a:xfrm>
              <a:off x="2316594" y="2968775"/>
              <a:ext cx="501925" cy="581025"/>
              <a:chOff x="4278313" y="1958975"/>
              <a:chExt cx="554037" cy="641350"/>
            </a:xfrm>
          </p:grpSpPr>
          <p:sp>
            <p:nvSpPr>
              <p:cNvPr id="258"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59"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0"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1"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2"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3"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4"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5"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6"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7"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8"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sp>
            <p:nvSpPr>
              <p:cNvPr id="269"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en-US" sz="1765"/>
              </a:p>
            </p:txBody>
          </p:sp>
        </p:grpSp>
      </p:grpSp>
      <p:grpSp>
        <p:nvGrpSpPr>
          <p:cNvPr id="270" name="Group 269"/>
          <p:cNvGrpSpPr/>
          <p:nvPr/>
        </p:nvGrpSpPr>
        <p:grpSpPr>
          <a:xfrm>
            <a:off x="4754755" y="2364199"/>
            <a:ext cx="2689274" cy="2689274"/>
            <a:chOff x="4850097" y="2411109"/>
            <a:chExt cx="2743200" cy="2743200"/>
          </a:xfrm>
        </p:grpSpPr>
        <p:sp>
          <p:nvSpPr>
            <p:cNvPr id="271" name="Oval 270"/>
            <p:cNvSpPr/>
            <p:nvPr/>
          </p:nvSpPr>
          <p:spPr>
            <a:xfrm>
              <a:off x="4850097" y="2411109"/>
              <a:ext cx="2743200" cy="27432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lvl="0" algn="ctr">
                <a:lnSpc>
                  <a:spcPct val="90000"/>
                </a:lnSpc>
              </a:pPr>
              <a:r>
                <a:rPr lang="en-US" sz="1961" b="1" kern="0" spc="118"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z="1765" spc="29" dirty="0">
                <a:gradFill>
                  <a:gsLst>
                    <a:gs pos="0">
                      <a:srgbClr val="FFFFFF"/>
                    </a:gs>
                    <a:gs pos="100000">
                      <a:srgbClr val="FFFFFF"/>
                    </a:gs>
                  </a:gsLst>
                  <a:lin ang="5400000" scaled="1"/>
                </a:gradFill>
                <a:ea typeface="Segoe UI" pitchFamily="34" charset="0"/>
                <a:cs typeface="Segoe UI Semilight" panose="020B0402040204020203" pitchFamily="34" charset="0"/>
              </a:endParaRPr>
            </a:p>
          </p:txBody>
        </p:sp>
        <p:grpSp>
          <p:nvGrpSpPr>
            <p:cNvPr id="272" name="Group 271"/>
            <p:cNvGrpSpPr/>
            <p:nvPr/>
          </p:nvGrpSpPr>
          <p:grpSpPr>
            <a:xfrm>
              <a:off x="5859630" y="2896182"/>
              <a:ext cx="724134" cy="697448"/>
              <a:chOff x="4867042" y="2837657"/>
              <a:chExt cx="724134" cy="697448"/>
            </a:xfrm>
          </p:grpSpPr>
          <p:cxnSp>
            <p:nvCxnSpPr>
              <p:cNvPr id="273" name="Straight Connector 272"/>
              <p:cNvCxnSpPr/>
              <p:nvPr/>
            </p:nvCxnSpPr>
            <p:spPr>
              <a:xfrm flipV="1">
                <a:off x="5102225" y="2890234"/>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4" name="Straight Connector 273"/>
              <p:cNvCxnSpPr/>
              <p:nvPr/>
            </p:nvCxnSpPr>
            <p:spPr>
              <a:xfrm flipH="1" flipV="1">
                <a:off x="5101524" y="2891609"/>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5" name="Straight Connector 274"/>
              <p:cNvCxnSpPr/>
              <p:nvPr/>
            </p:nvCxnSpPr>
            <p:spPr>
              <a:xfrm flipH="1" flipV="1">
                <a:off x="5235054" y="3077255"/>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6" name="Straight Connector 275"/>
              <p:cNvCxnSpPr/>
              <p:nvPr/>
            </p:nvCxnSpPr>
            <p:spPr>
              <a:xfrm flipH="1">
                <a:off x="5133975" y="3329897"/>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7" name="Straight Connector 276"/>
              <p:cNvCxnSpPr/>
              <p:nvPr/>
            </p:nvCxnSpPr>
            <p:spPr>
              <a:xfrm flipH="1" flipV="1">
                <a:off x="4972050" y="3159125"/>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8" name="Straight Connector 277"/>
              <p:cNvCxnSpPr/>
              <p:nvPr/>
            </p:nvCxnSpPr>
            <p:spPr>
              <a:xfrm flipH="1">
                <a:off x="4946650" y="2895600"/>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79" name="Straight Connector 278"/>
              <p:cNvCxnSpPr/>
              <p:nvPr/>
            </p:nvCxnSpPr>
            <p:spPr>
              <a:xfrm flipH="1" flipV="1">
                <a:off x="4942991" y="3147158"/>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80" name="Straight Connector 279"/>
              <p:cNvCxnSpPr/>
              <p:nvPr/>
            </p:nvCxnSpPr>
            <p:spPr>
              <a:xfrm flipV="1">
                <a:off x="5109553" y="3067050"/>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81" name="Straight Connector 280"/>
              <p:cNvCxnSpPr/>
              <p:nvPr/>
            </p:nvCxnSpPr>
            <p:spPr>
              <a:xfrm flipV="1">
                <a:off x="4948285" y="3063875"/>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82" name="Oval 281"/>
              <p:cNvSpPr/>
              <p:nvPr/>
            </p:nvSpPr>
            <p:spPr bwMode="auto">
              <a:xfrm>
                <a:off x="5338640" y="3216164"/>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283" name="Oval 282"/>
              <p:cNvSpPr/>
              <p:nvPr/>
            </p:nvSpPr>
            <p:spPr bwMode="auto">
              <a:xfrm>
                <a:off x="4992527" y="3282573"/>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284" name="Oval 283"/>
              <p:cNvSpPr/>
              <p:nvPr/>
            </p:nvSpPr>
            <p:spPr bwMode="auto">
              <a:xfrm>
                <a:off x="5151802" y="2990954"/>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285" name="Oval 284"/>
              <p:cNvSpPr/>
              <p:nvPr/>
            </p:nvSpPr>
            <p:spPr bwMode="auto">
              <a:xfrm>
                <a:off x="4867042" y="3064608"/>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sp>
            <p:nvSpPr>
              <p:cNvPr id="286" name="Oval 285"/>
              <p:cNvSpPr/>
              <p:nvPr/>
            </p:nvSpPr>
            <p:spPr bwMode="auto">
              <a:xfrm>
                <a:off x="5051175" y="2837657"/>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grpSp>
      </p:grpSp>
    </p:spTree>
    <p:extLst>
      <p:ext uri="{BB962C8B-B14F-4D97-AF65-F5344CB8AC3E}">
        <p14:creationId xmlns:p14="http://schemas.microsoft.com/office/powerpoint/2010/main" val="1826658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50"/>
                                        <p:tgtEl>
                                          <p:spTgt spid="226"/>
                                        </p:tgtEl>
                                      </p:cBhvr>
                                    </p:animEffect>
                                  </p:childTnLst>
                                </p:cTn>
                              </p:par>
                              <p:par>
                                <p:cTn id="8" presetID="42" presetClass="path" presetSubtype="0" decel="100000" fill="hold" grpId="1" nodeType="withEffect">
                                  <p:stCondLst>
                                    <p:cond delay="0"/>
                                  </p:stCondLst>
                                  <p:childTnLst>
                                    <p:animMotion origin="layout" path="M -2.06791E-6 3.63141E-7 L -2.06791E-6 0.25011 " pathEditMode="relative" rAng="0" ptsTypes="AA">
                                      <p:cBhvr>
                                        <p:cTn id="9" dur="600" spd="-100000" fill="hold"/>
                                        <p:tgtEl>
                                          <p:spTgt spid="226"/>
                                        </p:tgtEl>
                                        <p:attrNameLst>
                                          <p:attrName>ppt_x</p:attrName>
                                          <p:attrName>ppt_y</p:attrName>
                                        </p:attrNameLst>
                                      </p:cBhvr>
                                      <p:rCtr x="0" y="12506"/>
                                    </p:animMotion>
                                  </p:childTnLst>
                                </p:cTn>
                              </p:par>
                              <p:par>
                                <p:cTn id="10" presetID="53" presetClass="exit" presetSubtype="32" fill="hold" nodeType="withEffect">
                                  <p:stCondLst>
                                    <p:cond delay="0"/>
                                  </p:stCondLst>
                                  <p:childTnLst>
                                    <p:anim calcmode="lin" valueType="num">
                                      <p:cBhvr>
                                        <p:cTn id="11" dur="650"/>
                                        <p:tgtEl>
                                          <p:spTgt spid="255"/>
                                        </p:tgtEl>
                                        <p:attrNameLst>
                                          <p:attrName>ppt_w</p:attrName>
                                        </p:attrNameLst>
                                      </p:cBhvr>
                                      <p:tavLst>
                                        <p:tav tm="0">
                                          <p:val>
                                            <p:strVal val="ppt_w"/>
                                          </p:val>
                                        </p:tav>
                                        <p:tav tm="100000">
                                          <p:val>
                                            <p:fltVal val="0"/>
                                          </p:val>
                                        </p:tav>
                                      </p:tavLst>
                                    </p:anim>
                                    <p:anim calcmode="lin" valueType="num">
                                      <p:cBhvr>
                                        <p:cTn id="12" dur="650"/>
                                        <p:tgtEl>
                                          <p:spTgt spid="255"/>
                                        </p:tgtEl>
                                        <p:attrNameLst>
                                          <p:attrName>ppt_h</p:attrName>
                                        </p:attrNameLst>
                                      </p:cBhvr>
                                      <p:tavLst>
                                        <p:tav tm="0">
                                          <p:val>
                                            <p:strVal val="ppt_h"/>
                                          </p:val>
                                        </p:tav>
                                        <p:tav tm="100000">
                                          <p:val>
                                            <p:fltVal val="0"/>
                                          </p:val>
                                        </p:tav>
                                      </p:tavLst>
                                    </p:anim>
                                    <p:animEffect transition="out" filter="fade">
                                      <p:cBhvr>
                                        <p:cTn id="13" dur="650"/>
                                        <p:tgtEl>
                                          <p:spTgt spid="255"/>
                                        </p:tgtEl>
                                      </p:cBhvr>
                                    </p:animEffect>
                                    <p:set>
                                      <p:cBhvr>
                                        <p:cTn id="14" dur="1" fill="hold">
                                          <p:stCondLst>
                                            <p:cond delay="649"/>
                                          </p:stCondLst>
                                        </p:cTn>
                                        <p:tgtEl>
                                          <p:spTgt spid="255"/>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650"/>
                                        <p:tgtEl>
                                          <p:spTgt spid="270"/>
                                        </p:tgtEl>
                                        <p:attrNameLst>
                                          <p:attrName>ppt_w</p:attrName>
                                        </p:attrNameLst>
                                      </p:cBhvr>
                                      <p:tavLst>
                                        <p:tav tm="0">
                                          <p:val>
                                            <p:strVal val="ppt_w"/>
                                          </p:val>
                                        </p:tav>
                                        <p:tav tm="100000">
                                          <p:val>
                                            <p:fltVal val="0"/>
                                          </p:val>
                                        </p:tav>
                                      </p:tavLst>
                                    </p:anim>
                                    <p:anim calcmode="lin" valueType="num">
                                      <p:cBhvr>
                                        <p:cTn id="17" dur="650"/>
                                        <p:tgtEl>
                                          <p:spTgt spid="270"/>
                                        </p:tgtEl>
                                        <p:attrNameLst>
                                          <p:attrName>ppt_h</p:attrName>
                                        </p:attrNameLst>
                                      </p:cBhvr>
                                      <p:tavLst>
                                        <p:tav tm="0">
                                          <p:val>
                                            <p:strVal val="ppt_h"/>
                                          </p:val>
                                        </p:tav>
                                        <p:tav tm="100000">
                                          <p:val>
                                            <p:fltVal val="0"/>
                                          </p:val>
                                        </p:tav>
                                      </p:tavLst>
                                    </p:anim>
                                    <p:animEffect transition="out" filter="fade">
                                      <p:cBhvr>
                                        <p:cTn id="18" dur="650"/>
                                        <p:tgtEl>
                                          <p:spTgt spid="270"/>
                                        </p:tgtEl>
                                      </p:cBhvr>
                                    </p:animEffect>
                                    <p:set>
                                      <p:cBhvr>
                                        <p:cTn id="19" dur="1" fill="hold">
                                          <p:stCondLst>
                                            <p:cond delay="649"/>
                                          </p:stCondLst>
                                        </p:cTn>
                                        <p:tgtEl>
                                          <p:spTgt spid="270"/>
                                        </p:tgtEl>
                                        <p:attrNameLst>
                                          <p:attrName>style.visibility</p:attrName>
                                        </p:attrNameLst>
                                      </p:cBhvr>
                                      <p:to>
                                        <p:strVal val="hidden"/>
                                      </p:to>
                                    </p:set>
                                  </p:childTnLst>
                                </p:cTn>
                              </p:par>
                            </p:childTnLst>
                          </p:cTn>
                        </p:par>
                        <p:par>
                          <p:cTn id="20" fill="hold">
                            <p:stCondLst>
                              <p:cond delay="650"/>
                            </p:stCondLst>
                            <p:childTnLst>
                              <p:par>
                                <p:cTn id="21" presetID="1" presetClass="entr" presetSubtype="0" fill="hold" nodeType="afterEffect">
                                  <p:stCondLst>
                                    <p:cond delay="250"/>
                                  </p:stCondLst>
                                  <p:childTnLst>
                                    <p:set>
                                      <p:cBhvr>
                                        <p:cTn id="22" dur="1" fill="hold">
                                          <p:stCondLst>
                                            <p:cond delay="0"/>
                                          </p:stCondLst>
                                        </p:cTn>
                                        <p:tgtEl>
                                          <p:spTgt spid="82"/>
                                        </p:tgtEl>
                                        <p:attrNameLst>
                                          <p:attrName>style.visibility</p:attrName>
                                        </p:attrNameLst>
                                      </p:cBhvr>
                                      <p:to>
                                        <p:strVal val="visible"/>
                                      </p:to>
                                    </p:set>
                                  </p:childTnLst>
                                </p:cTn>
                              </p:par>
                              <p:par>
                                <p:cTn id="23" presetID="10" presetClass="entr" presetSubtype="0" fill="hold" nodeType="withEffect">
                                  <p:stCondLst>
                                    <p:cond delay="300"/>
                                  </p:stCondLst>
                                  <p:childTnLst>
                                    <p:set>
                                      <p:cBhvr>
                                        <p:cTn id="24" dur="1" fill="hold">
                                          <p:stCondLst>
                                            <p:cond delay="0"/>
                                          </p:stCondLst>
                                        </p:cTn>
                                        <p:tgtEl>
                                          <p:spTgt spid="228"/>
                                        </p:tgtEl>
                                        <p:attrNameLst>
                                          <p:attrName>style.visibility</p:attrName>
                                        </p:attrNameLst>
                                      </p:cBhvr>
                                      <p:to>
                                        <p:strVal val="visible"/>
                                      </p:to>
                                    </p:set>
                                    <p:animEffect transition="in" filter="fade">
                                      <p:cBhvr>
                                        <p:cTn id="25" dur="800"/>
                                        <p:tgtEl>
                                          <p:spTgt spid="228"/>
                                        </p:tgtEl>
                                      </p:cBhvr>
                                    </p:animEffect>
                                  </p:childTnLst>
                                </p:cTn>
                              </p:par>
                              <p:par>
                                <p:cTn id="26" presetID="1" presetClass="exit" presetSubtype="0" fill="hold" nodeType="withEffect">
                                  <p:stCondLst>
                                    <p:cond delay="250"/>
                                  </p:stCondLst>
                                  <p:childTnLst>
                                    <p:set>
                                      <p:cBhvr>
                                        <p:cTn id="27" dur="1" fill="hold">
                                          <p:stCondLst>
                                            <p:cond delay="0"/>
                                          </p:stCondLst>
                                        </p:cTn>
                                        <p:tgtEl>
                                          <p:spTgt spid="82"/>
                                        </p:tgtEl>
                                        <p:attrNameLst>
                                          <p:attrName>style.visibility</p:attrName>
                                        </p:attrNameLst>
                                      </p:cBhvr>
                                      <p:to>
                                        <p:strVal val="hidden"/>
                                      </p:to>
                                    </p:set>
                                  </p:childTnLst>
                                </p:cTn>
                              </p:par>
                              <p:par>
                                <p:cTn id="28" presetID="8" presetClass="emph" presetSubtype="0" accel="100000" fill="hold" nodeType="withEffect">
                                  <p:stCondLst>
                                    <p:cond delay="250"/>
                                  </p:stCondLst>
                                  <p:childTnLst>
                                    <p:animRot by="10800000">
                                      <p:cBhvr>
                                        <p:cTn id="29" dur="650" fill="hold"/>
                                        <p:tgtEl>
                                          <p:spTgt spid="78"/>
                                        </p:tgtEl>
                                        <p:attrNameLst>
                                          <p:attrName>r</p:attrName>
                                        </p:attrNameLst>
                                      </p:cBhvr>
                                    </p:animRot>
                                  </p:childTnLst>
                                </p:cTn>
                              </p:par>
                              <p:par>
                                <p:cTn id="30" presetID="1" presetClass="entr" presetSubtype="0" fill="hold" nodeType="withEffect">
                                  <p:stCondLst>
                                    <p:cond delay="900"/>
                                  </p:stCondLst>
                                  <p:childTnLst>
                                    <p:set>
                                      <p:cBhvr>
                                        <p:cTn id="31" dur="1" fill="hold">
                                          <p:stCondLst>
                                            <p:cond delay="0"/>
                                          </p:stCondLst>
                                        </p:cTn>
                                        <p:tgtEl>
                                          <p:spTgt spid="75"/>
                                        </p:tgtEl>
                                        <p:attrNameLst>
                                          <p:attrName>style.visibility</p:attrName>
                                        </p:attrNameLst>
                                      </p:cBhvr>
                                      <p:to>
                                        <p:strVal val="visible"/>
                                      </p:to>
                                    </p:set>
                                  </p:childTnLst>
                                </p:cTn>
                              </p:par>
                              <p:par>
                                <p:cTn id="32" presetID="10" presetClass="entr" presetSubtype="0" fill="hold" grpId="0" nodeType="withEffect">
                                  <p:stCondLst>
                                    <p:cond delay="900"/>
                                  </p:stCondLst>
                                  <p:childTnLst>
                                    <p:set>
                                      <p:cBhvr>
                                        <p:cTn id="33" dur="1" fill="hold">
                                          <p:stCondLst>
                                            <p:cond delay="0"/>
                                          </p:stCondLst>
                                        </p:cTn>
                                        <p:tgtEl>
                                          <p:spTgt spid="234"/>
                                        </p:tgtEl>
                                        <p:attrNameLst>
                                          <p:attrName>style.visibility</p:attrName>
                                        </p:attrNameLst>
                                      </p:cBhvr>
                                      <p:to>
                                        <p:strVal val="visible"/>
                                      </p:to>
                                    </p:set>
                                    <p:animEffect transition="in" filter="fade">
                                      <p:cBhvr>
                                        <p:cTn id="34" dur="800"/>
                                        <p:tgtEl>
                                          <p:spTgt spid="234"/>
                                        </p:tgtEl>
                                      </p:cBhvr>
                                    </p:animEffect>
                                  </p:childTnLst>
                                </p:cTn>
                              </p:par>
                              <p:par>
                                <p:cTn id="35" presetID="1" presetClass="exit" presetSubtype="0" fill="hold" grpId="0" nodeType="withEffect">
                                  <p:stCondLst>
                                    <p:cond delay="900"/>
                                  </p:stCondLst>
                                  <p:childTnLst>
                                    <p:set>
                                      <p:cBhvr>
                                        <p:cTn id="36" dur="1" fill="hold">
                                          <p:stCondLst>
                                            <p:cond delay="0"/>
                                          </p:stCondLst>
                                        </p:cTn>
                                        <p:tgtEl>
                                          <p:spTgt spid="81"/>
                                        </p:tgtEl>
                                        <p:attrNameLst>
                                          <p:attrName>style.visibility</p:attrName>
                                        </p:attrNameLst>
                                      </p:cBhvr>
                                      <p:to>
                                        <p:strVal val="hidden"/>
                                      </p:to>
                                    </p:set>
                                  </p:childTnLst>
                                </p:cTn>
                              </p:par>
                              <p:par>
                                <p:cTn id="37" presetID="8" presetClass="emph" presetSubtype="0" decel="100000" fill="hold" nodeType="withEffect">
                                  <p:stCondLst>
                                    <p:cond delay="900"/>
                                  </p:stCondLst>
                                  <p:childTnLst>
                                    <p:animRot by="10800000">
                                      <p:cBhvr>
                                        <p:cTn id="38" dur="750" fill="hold"/>
                                        <p:tgtEl>
                                          <p:spTgt spid="75"/>
                                        </p:tgtEl>
                                        <p:attrNameLst>
                                          <p:attrName>r</p:attrName>
                                        </p:attrNameLst>
                                      </p:cBhvr>
                                    </p:animRot>
                                  </p:childTnLst>
                                </p:cTn>
                              </p:par>
                              <p:par>
                                <p:cTn id="39" presetID="1" presetClass="entr" presetSubtype="0" fill="hold" grpId="1" nodeType="withEffect">
                                  <p:stCondLst>
                                    <p:cond delay="900"/>
                                  </p:stCondLst>
                                  <p:childTnLst>
                                    <p:set>
                                      <p:cBhvr>
                                        <p:cTn id="40" dur="1" fill="hold">
                                          <p:stCondLst>
                                            <p:cond delay="0"/>
                                          </p:stCondLst>
                                        </p:cTn>
                                        <p:tgtEl>
                                          <p:spTgt spid="72"/>
                                        </p:tgtEl>
                                        <p:attrNameLst>
                                          <p:attrName>style.visibility</p:attrName>
                                        </p:attrNameLst>
                                      </p:cBhvr>
                                      <p:to>
                                        <p:strVal val="visible"/>
                                      </p:to>
                                    </p:set>
                                  </p:childTnLst>
                                </p:cTn>
                              </p:par>
                              <p:par>
                                <p:cTn id="41" presetID="63" presetClass="path" presetSubtype="0" decel="100000" fill="hold" grpId="0" nodeType="withEffect">
                                  <p:stCondLst>
                                    <p:cond delay="900"/>
                                  </p:stCondLst>
                                  <p:childTnLst>
                                    <p:animMotion origin="layout" path="M 0.13926 -3.57694E-6 L 1.69773E-6 -3.57694E-6 " pathEditMode="relative" rAng="0" ptsTypes="AA">
                                      <p:cBhvr>
                                        <p:cTn id="42" dur="800" fill="hold"/>
                                        <p:tgtEl>
                                          <p:spTgt spid="72"/>
                                        </p:tgtEl>
                                        <p:attrNameLst>
                                          <p:attrName>ppt_x</p:attrName>
                                          <p:attrName>ppt_y</p:attrName>
                                        </p:attrNameLst>
                                      </p:cBhvr>
                                      <p:rCtr x="-6970" y="0"/>
                                    </p:animMotion>
                                  </p:childTnLst>
                                </p:cTn>
                              </p:par>
                            </p:childTnLst>
                          </p:cTn>
                        </p:par>
                        <p:par>
                          <p:cTn id="43" fill="hold">
                            <p:stCondLst>
                              <p:cond delay="2350"/>
                            </p:stCondLst>
                            <p:childTnLst>
                              <p:par>
                                <p:cTn id="44" presetID="1" presetClass="entr" presetSubtype="0" fill="hold" nodeType="afterEffect">
                                  <p:stCondLst>
                                    <p:cond delay="250"/>
                                  </p:stCondLst>
                                  <p:childTnLst>
                                    <p:set>
                                      <p:cBhvr>
                                        <p:cTn id="45" dur="1" fill="hold">
                                          <p:stCondLst>
                                            <p:cond delay="0"/>
                                          </p:stCondLst>
                                        </p:cTn>
                                        <p:tgtEl>
                                          <p:spTgt spid="93"/>
                                        </p:tgtEl>
                                        <p:attrNameLst>
                                          <p:attrName>style.visibility</p:attrName>
                                        </p:attrNameLst>
                                      </p:cBhvr>
                                      <p:to>
                                        <p:strVal val="visible"/>
                                      </p:to>
                                    </p:set>
                                  </p:childTnLst>
                                </p:cTn>
                              </p:par>
                              <p:par>
                                <p:cTn id="46" presetID="10" presetClass="entr" presetSubtype="0" fill="hold" nodeType="withEffect">
                                  <p:stCondLst>
                                    <p:cond delay="300"/>
                                  </p:stCondLst>
                                  <p:childTnLst>
                                    <p:set>
                                      <p:cBhvr>
                                        <p:cTn id="47" dur="1" fill="hold">
                                          <p:stCondLst>
                                            <p:cond delay="0"/>
                                          </p:stCondLst>
                                        </p:cTn>
                                        <p:tgtEl>
                                          <p:spTgt spid="230"/>
                                        </p:tgtEl>
                                        <p:attrNameLst>
                                          <p:attrName>style.visibility</p:attrName>
                                        </p:attrNameLst>
                                      </p:cBhvr>
                                      <p:to>
                                        <p:strVal val="visible"/>
                                      </p:to>
                                    </p:set>
                                    <p:animEffect transition="in" filter="fade">
                                      <p:cBhvr>
                                        <p:cTn id="48" dur="800"/>
                                        <p:tgtEl>
                                          <p:spTgt spid="230"/>
                                        </p:tgtEl>
                                      </p:cBhvr>
                                    </p:animEffect>
                                  </p:childTnLst>
                                </p:cTn>
                              </p:par>
                              <p:par>
                                <p:cTn id="49" presetID="1" presetClass="exit" presetSubtype="0" fill="hold" nodeType="withEffect">
                                  <p:stCondLst>
                                    <p:cond delay="250"/>
                                  </p:stCondLst>
                                  <p:childTnLst>
                                    <p:set>
                                      <p:cBhvr>
                                        <p:cTn id="50" dur="1" fill="hold">
                                          <p:stCondLst>
                                            <p:cond delay="0"/>
                                          </p:stCondLst>
                                        </p:cTn>
                                        <p:tgtEl>
                                          <p:spTgt spid="93"/>
                                        </p:tgtEl>
                                        <p:attrNameLst>
                                          <p:attrName>style.visibility</p:attrName>
                                        </p:attrNameLst>
                                      </p:cBhvr>
                                      <p:to>
                                        <p:strVal val="hidden"/>
                                      </p:to>
                                    </p:set>
                                  </p:childTnLst>
                                </p:cTn>
                              </p:par>
                              <p:par>
                                <p:cTn id="51" presetID="8" presetClass="emph" presetSubtype="0" accel="100000" fill="hold" nodeType="withEffect">
                                  <p:stCondLst>
                                    <p:cond delay="250"/>
                                  </p:stCondLst>
                                  <p:childTnLst>
                                    <p:animRot by="10800000">
                                      <p:cBhvr>
                                        <p:cTn id="52" dur="650" fill="hold"/>
                                        <p:tgtEl>
                                          <p:spTgt spid="89"/>
                                        </p:tgtEl>
                                        <p:attrNameLst>
                                          <p:attrName>r</p:attrName>
                                        </p:attrNameLst>
                                      </p:cBhvr>
                                    </p:animRot>
                                  </p:childTnLst>
                                </p:cTn>
                              </p:par>
                              <p:par>
                                <p:cTn id="53" presetID="1" presetClass="entr" presetSubtype="0" fill="hold" nodeType="withEffect">
                                  <p:stCondLst>
                                    <p:cond delay="900"/>
                                  </p:stCondLst>
                                  <p:childTnLst>
                                    <p:set>
                                      <p:cBhvr>
                                        <p:cTn id="54" dur="1" fill="hold">
                                          <p:stCondLst>
                                            <p:cond delay="0"/>
                                          </p:stCondLst>
                                        </p:cTn>
                                        <p:tgtEl>
                                          <p:spTgt spid="86"/>
                                        </p:tgtEl>
                                        <p:attrNameLst>
                                          <p:attrName>style.visibility</p:attrName>
                                        </p:attrNameLst>
                                      </p:cBhvr>
                                      <p:to>
                                        <p:strVal val="visible"/>
                                      </p:to>
                                    </p:set>
                                  </p:childTnLst>
                                </p:cTn>
                              </p:par>
                              <p:par>
                                <p:cTn id="55" presetID="10" presetClass="entr" presetSubtype="0" fill="hold" nodeType="withEffect">
                                  <p:stCondLst>
                                    <p:cond delay="900"/>
                                  </p:stCondLst>
                                  <p:childTnLst>
                                    <p:set>
                                      <p:cBhvr>
                                        <p:cTn id="56" dur="1" fill="hold">
                                          <p:stCondLst>
                                            <p:cond delay="0"/>
                                          </p:stCondLst>
                                        </p:cTn>
                                        <p:tgtEl>
                                          <p:spTgt spid="237"/>
                                        </p:tgtEl>
                                        <p:attrNameLst>
                                          <p:attrName>style.visibility</p:attrName>
                                        </p:attrNameLst>
                                      </p:cBhvr>
                                      <p:to>
                                        <p:strVal val="visible"/>
                                      </p:to>
                                    </p:set>
                                    <p:animEffect transition="in" filter="fade">
                                      <p:cBhvr>
                                        <p:cTn id="57" dur="800"/>
                                        <p:tgtEl>
                                          <p:spTgt spid="237"/>
                                        </p:tgtEl>
                                      </p:cBhvr>
                                    </p:animEffect>
                                  </p:childTnLst>
                                </p:cTn>
                              </p:par>
                              <p:par>
                                <p:cTn id="58" presetID="1" presetClass="exit" presetSubtype="0" fill="hold" grpId="0" nodeType="withEffect">
                                  <p:stCondLst>
                                    <p:cond delay="900"/>
                                  </p:stCondLst>
                                  <p:childTnLst>
                                    <p:set>
                                      <p:cBhvr>
                                        <p:cTn id="59" dur="1" fill="hold">
                                          <p:stCondLst>
                                            <p:cond delay="0"/>
                                          </p:stCondLst>
                                        </p:cTn>
                                        <p:tgtEl>
                                          <p:spTgt spid="92"/>
                                        </p:tgtEl>
                                        <p:attrNameLst>
                                          <p:attrName>style.visibility</p:attrName>
                                        </p:attrNameLst>
                                      </p:cBhvr>
                                      <p:to>
                                        <p:strVal val="hidden"/>
                                      </p:to>
                                    </p:set>
                                  </p:childTnLst>
                                </p:cTn>
                              </p:par>
                              <p:par>
                                <p:cTn id="60" presetID="8" presetClass="emph" presetSubtype="0" decel="100000" fill="hold" nodeType="withEffect">
                                  <p:stCondLst>
                                    <p:cond delay="900"/>
                                  </p:stCondLst>
                                  <p:childTnLst>
                                    <p:animRot by="10800000">
                                      <p:cBhvr>
                                        <p:cTn id="61" dur="750" fill="hold"/>
                                        <p:tgtEl>
                                          <p:spTgt spid="86"/>
                                        </p:tgtEl>
                                        <p:attrNameLst>
                                          <p:attrName>r</p:attrName>
                                        </p:attrNameLst>
                                      </p:cBhvr>
                                    </p:animRot>
                                  </p:childTnLst>
                                </p:cTn>
                              </p:par>
                              <p:par>
                                <p:cTn id="62" presetID="1" presetClass="entr" presetSubtype="0" fill="hold" grpId="0" nodeType="withEffect">
                                  <p:stCondLst>
                                    <p:cond delay="900"/>
                                  </p:stCondLst>
                                  <p:childTnLst>
                                    <p:set>
                                      <p:cBhvr>
                                        <p:cTn id="63" dur="1" fill="hold">
                                          <p:stCondLst>
                                            <p:cond delay="0"/>
                                          </p:stCondLst>
                                        </p:cTn>
                                        <p:tgtEl>
                                          <p:spTgt spid="73"/>
                                        </p:tgtEl>
                                        <p:attrNameLst>
                                          <p:attrName>style.visibility</p:attrName>
                                        </p:attrNameLst>
                                      </p:cBhvr>
                                      <p:to>
                                        <p:strVal val="visible"/>
                                      </p:to>
                                    </p:set>
                                  </p:childTnLst>
                                </p:cTn>
                              </p:par>
                              <p:par>
                                <p:cTn id="64" presetID="63" presetClass="path" presetSubtype="0" decel="100000" fill="hold" grpId="1" nodeType="withEffect">
                                  <p:stCondLst>
                                    <p:cond delay="900"/>
                                  </p:stCondLst>
                                  <p:childTnLst>
                                    <p:animMotion origin="layout" path="M 0.14003 7.58057E-7 L 2.19811E-6 7.58057E-7 " pathEditMode="relative" rAng="0" ptsTypes="AA">
                                      <p:cBhvr>
                                        <p:cTn id="65" dur="800" fill="hold"/>
                                        <p:tgtEl>
                                          <p:spTgt spid="73"/>
                                        </p:tgtEl>
                                        <p:attrNameLst>
                                          <p:attrName>ppt_x</p:attrName>
                                          <p:attrName>ppt_y</p:attrName>
                                        </p:attrNameLst>
                                      </p:cBhvr>
                                      <p:rCtr x="-7008" y="0"/>
                                    </p:animMotion>
                                  </p:childTnLst>
                                </p:cTn>
                              </p:par>
                            </p:childTnLst>
                          </p:cTn>
                        </p:par>
                        <p:par>
                          <p:cTn id="66" fill="hold">
                            <p:stCondLst>
                              <p:cond delay="4050"/>
                            </p:stCondLst>
                            <p:childTnLst>
                              <p:par>
                                <p:cTn id="67" presetID="1" presetClass="entr" presetSubtype="0" fill="hold" nodeType="afterEffect">
                                  <p:stCondLst>
                                    <p:cond delay="250"/>
                                  </p:stCondLst>
                                  <p:childTnLst>
                                    <p:set>
                                      <p:cBhvr>
                                        <p:cTn id="68" dur="1" fill="hold">
                                          <p:stCondLst>
                                            <p:cond delay="0"/>
                                          </p:stCondLst>
                                        </p:cTn>
                                        <p:tgtEl>
                                          <p:spTgt spid="104"/>
                                        </p:tgtEl>
                                        <p:attrNameLst>
                                          <p:attrName>style.visibility</p:attrName>
                                        </p:attrNameLst>
                                      </p:cBhvr>
                                      <p:to>
                                        <p:strVal val="visible"/>
                                      </p:to>
                                    </p:set>
                                  </p:childTnLst>
                                </p:cTn>
                              </p:par>
                              <p:par>
                                <p:cTn id="69" presetID="10" presetClass="entr" presetSubtype="0" fill="hold" nodeType="withEffect">
                                  <p:stCondLst>
                                    <p:cond delay="300"/>
                                  </p:stCondLst>
                                  <p:childTnLst>
                                    <p:set>
                                      <p:cBhvr>
                                        <p:cTn id="70" dur="1" fill="hold">
                                          <p:stCondLst>
                                            <p:cond delay="0"/>
                                          </p:stCondLst>
                                        </p:cTn>
                                        <p:tgtEl>
                                          <p:spTgt spid="229"/>
                                        </p:tgtEl>
                                        <p:attrNameLst>
                                          <p:attrName>style.visibility</p:attrName>
                                        </p:attrNameLst>
                                      </p:cBhvr>
                                      <p:to>
                                        <p:strVal val="visible"/>
                                      </p:to>
                                    </p:set>
                                    <p:animEffect transition="in" filter="fade">
                                      <p:cBhvr>
                                        <p:cTn id="71" dur="800"/>
                                        <p:tgtEl>
                                          <p:spTgt spid="229"/>
                                        </p:tgtEl>
                                      </p:cBhvr>
                                    </p:animEffect>
                                  </p:childTnLst>
                                </p:cTn>
                              </p:par>
                              <p:par>
                                <p:cTn id="72" presetID="1" presetClass="exit" presetSubtype="0" fill="hold" nodeType="withEffect">
                                  <p:stCondLst>
                                    <p:cond delay="250"/>
                                  </p:stCondLst>
                                  <p:childTnLst>
                                    <p:set>
                                      <p:cBhvr>
                                        <p:cTn id="73" dur="1" fill="hold">
                                          <p:stCondLst>
                                            <p:cond delay="0"/>
                                          </p:stCondLst>
                                        </p:cTn>
                                        <p:tgtEl>
                                          <p:spTgt spid="104"/>
                                        </p:tgtEl>
                                        <p:attrNameLst>
                                          <p:attrName>style.visibility</p:attrName>
                                        </p:attrNameLst>
                                      </p:cBhvr>
                                      <p:to>
                                        <p:strVal val="hidden"/>
                                      </p:to>
                                    </p:set>
                                  </p:childTnLst>
                                </p:cTn>
                              </p:par>
                              <p:par>
                                <p:cTn id="74" presetID="8" presetClass="emph" presetSubtype="0" accel="100000" fill="hold" nodeType="withEffect">
                                  <p:stCondLst>
                                    <p:cond delay="250"/>
                                  </p:stCondLst>
                                  <p:childTnLst>
                                    <p:animRot by="10800000">
                                      <p:cBhvr>
                                        <p:cTn id="75" dur="650" fill="hold"/>
                                        <p:tgtEl>
                                          <p:spTgt spid="100"/>
                                        </p:tgtEl>
                                        <p:attrNameLst>
                                          <p:attrName>r</p:attrName>
                                        </p:attrNameLst>
                                      </p:cBhvr>
                                    </p:animRot>
                                  </p:childTnLst>
                                </p:cTn>
                              </p:par>
                              <p:par>
                                <p:cTn id="76" presetID="1" presetClass="entr" presetSubtype="0" fill="hold" nodeType="withEffect">
                                  <p:stCondLst>
                                    <p:cond delay="900"/>
                                  </p:stCondLst>
                                  <p:childTnLst>
                                    <p:set>
                                      <p:cBhvr>
                                        <p:cTn id="77" dur="1" fill="hold">
                                          <p:stCondLst>
                                            <p:cond delay="0"/>
                                          </p:stCondLst>
                                        </p:cTn>
                                        <p:tgtEl>
                                          <p:spTgt spid="97"/>
                                        </p:tgtEl>
                                        <p:attrNameLst>
                                          <p:attrName>style.visibility</p:attrName>
                                        </p:attrNameLst>
                                      </p:cBhvr>
                                      <p:to>
                                        <p:strVal val="visible"/>
                                      </p:to>
                                    </p:set>
                                  </p:childTnLst>
                                </p:cTn>
                              </p:par>
                              <p:par>
                                <p:cTn id="78" presetID="10" presetClass="entr" presetSubtype="0" fill="hold" grpId="0" nodeType="withEffect">
                                  <p:stCondLst>
                                    <p:cond delay="900"/>
                                  </p:stCondLst>
                                  <p:childTnLst>
                                    <p:set>
                                      <p:cBhvr>
                                        <p:cTn id="79" dur="1" fill="hold">
                                          <p:stCondLst>
                                            <p:cond delay="0"/>
                                          </p:stCondLst>
                                        </p:cTn>
                                        <p:tgtEl>
                                          <p:spTgt spid="247"/>
                                        </p:tgtEl>
                                        <p:attrNameLst>
                                          <p:attrName>style.visibility</p:attrName>
                                        </p:attrNameLst>
                                      </p:cBhvr>
                                      <p:to>
                                        <p:strVal val="visible"/>
                                      </p:to>
                                    </p:set>
                                    <p:animEffect transition="in" filter="fade">
                                      <p:cBhvr>
                                        <p:cTn id="80" dur="800"/>
                                        <p:tgtEl>
                                          <p:spTgt spid="247"/>
                                        </p:tgtEl>
                                      </p:cBhvr>
                                    </p:animEffect>
                                  </p:childTnLst>
                                </p:cTn>
                              </p:par>
                              <p:par>
                                <p:cTn id="81" presetID="1" presetClass="exit" presetSubtype="0" fill="hold" grpId="0" nodeType="withEffect">
                                  <p:stCondLst>
                                    <p:cond delay="900"/>
                                  </p:stCondLst>
                                  <p:childTnLst>
                                    <p:set>
                                      <p:cBhvr>
                                        <p:cTn id="82" dur="1" fill="hold">
                                          <p:stCondLst>
                                            <p:cond delay="0"/>
                                          </p:stCondLst>
                                        </p:cTn>
                                        <p:tgtEl>
                                          <p:spTgt spid="103"/>
                                        </p:tgtEl>
                                        <p:attrNameLst>
                                          <p:attrName>style.visibility</p:attrName>
                                        </p:attrNameLst>
                                      </p:cBhvr>
                                      <p:to>
                                        <p:strVal val="hidden"/>
                                      </p:to>
                                    </p:set>
                                  </p:childTnLst>
                                </p:cTn>
                              </p:par>
                              <p:par>
                                <p:cTn id="83" presetID="8" presetClass="emph" presetSubtype="0" decel="100000" fill="hold" nodeType="withEffect">
                                  <p:stCondLst>
                                    <p:cond delay="900"/>
                                  </p:stCondLst>
                                  <p:childTnLst>
                                    <p:animRot by="10800000">
                                      <p:cBhvr>
                                        <p:cTn id="84" dur="750" fill="hold"/>
                                        <p:tgtEl>
                                          <p:spTgt spid="97"/>
                                        </p:tgtEl>
                                        <p:attrNameLst>
                                          <p:attrName>r</p:attrName>
                                        </p:attrNameLst>
                                      </p:cBhvr>
                                    </p:animRot>
                                  </p:childTnLst>
                                </p:cTn>
                              </p:par>
                              <p:par>
                                <p:cTn id="85" presetID="1" presetClass="entr" presetSubtype="0" fill="hold" grpId="0" nodeType="withEffect">
                                  <p:stCondLst>
                                    <p:cond delay="900"/>
                                  </p:stCondLst>
                                  <p:childTnLst>
                                    <p:set>
                                      <p:cBhvr>
                                        <p:cTn id="86" dur="1" fill="hold">
                                          <p:stCondLst>
                                            <p:cond delay="0"/>
                                          </p:stCondLst>
                                        </p:cTn>
                                        <p:tgtEl>
                                          <p:spTgt spid="74"/>
                                        </p:tgtEl>
                                        <p:attrNameLst>
                                          <p:attrName>style.visibility</p:attrName>
                                        </p:attrNameLst>
                                      </p:cBhvr>
                                      <p:to>
                                        <p:strVal val="visible"/>
                                      </p:to>
                                    </p:set>
                                  </p:childTnLst>
                                </p:cTn>
                              </p:par>
                              <p:par>
                                <p:cTn id="87" presetID="63" presetClass="path" presetSubtype="0" decel="100000" fill="hold" grpId="1" nodeType="withEffect">
                                  <p:stCondLst>
                                    <p:cond delay="900"/>
                                  </p:stCondLst>
                                  <p:childTnLst>
                                    <p:animMotion origin="layout" path="M 0.14437 -4.90695E-6 L 2.34874E-6 -4.90695E-6 " pathEditMode="relative" rAng="0" ptsTypes="AA">
                                      <p:cBhvr>
                                        <p:cTn id="88" dur="800" fill="hold"/>
                                        <p:tgtEl>
                                          <p:spTgt spid="74"/>
                                        </p:tgtEl>
                                        <p:attrNameLst>
                                          <p:attrName>ppt_x</p:attrName>
                                          <p:attrName>ppt_y</p:attrName>
                                        </p:attrNameLst>
                                      </p:cBhvr>
                                      <p:rCtr x="-7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3" grpId="0"/>
      <p:bldP spid="73" grpId="1"/>
      <p:bldP spid="74" grpId="0"/>
      <p:bldP spid="74" grpId="1"/>
      <p:bldP spid="226" grpId="0"/>
      <p:bldP spid="226" grpId="1"/>
      <p:bldP spid="81" grpId="0" animBg="1"/>
      <p:bldP spid="234" grpId="0" animBg="1"/>
      <p:bldP spid="92" grpId="0" animBg="1"/>
      <p:bldP spid="103" grpId="0" animBg="1"/>
      <p:bldP spid="2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086112" y="1151584"/>
            <a:ext cx="10387202" cy="503961"/>
          </a:xfrm>
          <a:prstGeom prst="rect">
            <a:avLst/>
          </a:prstGeom>
        </p:spPr>
        <p:txBody>
          <a:bodyPr lIns="91440" tIns="45720" rIns="91440" bIns="45720"/>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b="1" kern="0" cap="all"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Most relevant </a:t>
            </a:r>
            <a:r>
              <a:rPr lang="en-US" sz="2400" kern="0" cap="all"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Resources</a:t>
            </a:r>
          </a:p>
        </p:txBody>
      </p:sp>
      <p:sp>
        <p:nvSpPr>
          <p:cNvPr id="7" name="TextBox 6"/>
          <p:cNvSpPr txBox="1"/>
          <p:nvPr/>
        </p:nvSpPr>
        <p:spPr>
          <a:xfrm>
            <a:off x="1019610" y="1953845"/>
            <a:ext cx="9278275" cy="2539670"/>
          </a:xfrm>
          <a:prstGeom prst="rect">
            <a:avLst/>
          </a:prstGeom>
          <a:noFill/>
        </p:spPr>
        <p:txBody>
          <a:bodyPr wrap="square" lIns="182880" tIns="146304" rIns="182880" bIns="146304" rtlCol="0">
            <a:spAutoFit/>
          </a:bodyPr>
          <a:lstStyle/>
          <a:p>
            <a:pPr marL="285750" indent="-285750" defTabSz="932472" fontAlgn="base">
              <a:lnSpc>
                <a:spcPts val="3500"/>
              </a:lnSpc>
              <a:spcBef>
                <a:spcPct val="0"/>
              </a:spcBef>
              <a:spcAft>
                <a:spcPct val="0"/>
              </a:spcAft>
              <a:buClr>
                <a:schemeClr val="accent3"/>
              </a:buClr>
              <a:buSzPct val="90000"/>
              <a:buFont typeface="Wingdings" panose="05000000000000000000" pitchFamily="2" charset="2"/>
              <a:buChar char="à"/>
            </a:pPr>
            <a:r>
              <a:rPr lang="en-US">
                <a:cs typeface="Segoe UI" pitchFamily="34" charset="0"/>
              </a:rPr>
              <a:t>Discover more about our principled approach at </a:t>
            </a:r>
            <a:r>
              <a:rPr lang="en-US">
                <a:cs typeface="Segoe UI" pitchFamily="34" charset="0"/>
                <a:hlinkClick r:id="rId3"/>
              </a:rPr>
              <a:t>www.microsoft.com/trustcenter</a:t>
            </a:r>
            <a:r>
              <a:rPr lang="en-US">
                <a:cs typeface="Segoe UI" pitchFamily="34" charset="0"/>
              </a:rPr>
              <a:t> </a:t>
            </a:r>
          </a:p>
          <a:p>
            <a:pPr marL="285750" indent="-285750" defTabSz="932472" fontAlgn="base">
              <a:lnSpc>
                <a:spcPts val="3500"/>
              </a:lnSpc>
              <a:spcBef>
                <a:spcPct val="0"/>
              </a:spcBef>
              <a:spcAft>
                <a:spcPct val="0"/>
              </a:spcAft>
              <a:buClr>
                <a:schemeClr val="accent3"/>
              </a:buClr>
              <a:buSzPct val="90000"/>
              <a:buFont typeface="Wingdings" panose="05000000000000000000" pitchFamily="2" charset="2"/>
              <a:buChar char="à"/>
            </a:pPr>
            <a:r>
              <a:rPr lang="en-US">
                <a:cs typeface="Segoe UI" pitchFamily="34" charset="0"/>
              </a:rPr>
              <a:t>Explore our certifications at </a:t>
            </a:r>
            <a:r>
              <a:rPr lang="en-US">
                <a:cs typeface="Segoe UI" pitchFamily="34" charset="0"/>
                <a:hlinkClick r:id="rId4"/>
              </a:rPr>
              <a:t>www.microsoft.com/trustcenter/compliance</a:t>
            </a:r>
            <a:r>
              <a:rPr lang="en-US">
                <a:cs typeface="Segoe UI" pitchFamily="34" charset="0"/>
              </a:rPr>
              <a:t> </a:t>
            </a:r>
          </a:p>
          <a:p>
            <a:pPr marL="285750" indent="-285750" defTabSz="932472" fontAlgn="base">
              <a:lnSpc>
                <a:spcPts val="3500"/>
              </a:lnSpc>
              <a:spcBef>
                <a:spcPct val="0"/>
              </a:spcBef>
              <a:spcAft>
                <a:spcPct val="0"/>
              </a:spcAft>
              <a:buClr>
                <a:schemeClr val="accent3"/>
              </a:buClr>
              <a:buSzPct val="90000"/>
              <a:buFont typeface="Wingdings" panose="05000000000000000000" pitchFamily="2" charset="2"/>
              <a:buChar char="à"/>
            </a:pPr>
            <a:r>
              <a:rPr lang="en-US">
                <a:cs typeface="Segoe UI" pitchFamily="34" charset="0"/>
              </a:rPr>
              <a:t>Learn more about our approach to security at </a:t>
            </a:r>
            <a:r>
              <a:rPr lang="en-US">
                <a:cs typeface="Segoe UI" pitchFamily="34" charset="0"/>
                <a:hlinkClick r:id="rId5"/>
              </a:rPr>
              <a:t>www.microsoft.com/security</a:t>
            </a:r>
            <a:r>
              <a:rPr lang="en-US">
                <a:cs typeface="Segoe UI" pitchFamily="34" charset="0"/>
              </a:rPr>
              <a:t> </a:t>
            </a:r>
          </a:p>
          <a:p>
            <a:pPr marL="285750" indent="-285750" defTabSz="932472" fontAlgn="base">
              <a:lnSpc>
                <a:spcPts val="3500"/>
              </a:lnSpc>
              <a:spcBef>
                <a:spcPct val="0"/>
              </a:spcBef>
              <a:spcAft>
                <a:spcPct val="0"/>
              </a:spcAft>
              <a:buClr>
                <a:schemeClr val="accent3"/>
              </a:buClr>
              <a:buSzPct val="90000"/>
              <a:buFont typeface="Wingdings" panose="05000000000000000000" pitchFamily="2" charset="2"/>
              <a:buChar char="à"/>
            </a:pPr>
            <a:r>
              <a:rPr lang="en-US">
                <a:cs typeface="Segoe UI" pitchFamily="34" charset="0"/>
              </a:rPr>
              <a:t>Learn about digital reform at </a:t>
            </a:r>
            <a:r>
              <a:rPr lang="en-US">
                <a:cs typeface="Segoe UI" pitchFamily="34" charset="0"/>
                <a:hlinkClick r:id="rId6"/>
              </a:rPr>
              <a:t>www.digitalconstitution.com</a:t>
            </a:r>
            <a:r>
              <a:rPr lang="en-US">
                <a:cs typeface="Segoe UI" pitchFamily="34" charset="0"/>
              </a:rPr>
              <a:t> </a:t>
            </a:r>
          </a:p>
          <a:p>
            <a:pPr marL="285750" indent="-285750" defTabSz="932472" fontAlgn="base">
              <a:lnSpc>
                <a:spcPts val="3500"/>
              </a:lnSpc>
              <a:spcBef>
                <a:spcPct val="0"/>
              </a:spcBef>
              <a:spcAft>
                <a:spcPct val="0"/>
              </a:spcAft>
              <a:buClr>
                <a:schemeClr val="tx2"/>
              </a:buClr>
              <a:buSzPct val="90000"/>
              <a:buFont typeface="Wingdings" panose="05000000000000000000" pitchFamily="2" charset="2"/>
              <a:buChar char="à"/>
            </a:pPr>
            <a:endParaRPr lang="en-US">
              <a:cs typeface="Segoe UI" pitchFamily="34" charset="0"/>
            </a:endParaRPr>
          </a:p>
        </p:txBody>
      </p:sp>
    </p:spTree>
    <p:extLst>
      <p:ext uri="{BB962C8B-B14F-4D97-AF65-F5344CB8AC3E}">
        <p14:creationId xmlns:p14="http://schemas.microsoft.com/office/powerpoint/2010/main" val="169409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2456952" y="1789807"/>
            <a:ext cx="8071824" cy="3866969"/>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947052" y="1617056"/>
            <a:ext cx="8071824" cy="3866969"/>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035095" y="837728"/>
            <a:ext cx="44494" cy="4819048"/>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1" y="1"/>
            <a:ext cx="12191999" cy="21361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5" name="Rectangle 84"/>
          <p:cNvSpPr/>
          <p:nvPr/>
        </p:nvSpPr>
        <p:spPr bwMode="auto">
          <a:xfrm>
            <a:off x="3636" y="4994328"/>
            <a:ext cx="12188363" cy="186367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p:cNvGrpSpPr/>
          <p:nvPr/>
        </p:nvGrpSpPr>
        <p:grpSpPr>
          <a:xfrm>
            <a:off x="1400266" y="1201344"/>
            <a:ext cx="2215086" cy="723900"/>
            <a:chOff x="1352161" y="1149860"/>
            <a:chExt cx="2215086" cy="723900"/>
          </a:xfrm>
        </p:grpSpPr>
        <p:sp>
          <p:nvSpPr>
            <p:cNvPr id="4" name="Rectangle 3"/>
            <p:cNvSpPr/>
            <p:nvPr/>
          </p:nvSpPr>
          <p:spPr bwMode="auto">
            <a:xfrm>
              <a:off x="2000430" y="1149860"/>
              <a:ext cx="156681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Consumer expectations</a:t>
              </a:r>
            </a:p>
          </p:txBody>
        </p:sp>
        <p:grpSp>
          <p:nvGrpSpPr>
            <p:cNvPr id="10" name="Citizens"/>
            <p:cNvGrpSpPr/>
            <p:nvPr/>
          </p:nvGrpSpPr>
          <p:grpSpPr>
            <a:xfrm>
              <a:off x="1352161" y="1187676"/>
              <a:ext cx="648268" cy="648268"/>
              <a:chOff x="9615012" y="4500923"/>
              <a:chExt cx="648268" cy="648268"/>
            </a:xfrm>
          </p:grpSpPr>
          <p:sp>
            <p:nvSpPr>
              <p:cNvPr id="11" name="Oval 10"/>
              <p:cNvSpPr/>
              <p:nvPr/>
            </p:nvSpPr>
            <p:spPr bwMode="auto">
              <a:xfrm>
                <a:off x="9615012" y="4500923"/>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Semilight"/>
                </a:endParaRPr>
              </a:p>
            </p:txBody>
          </p:sp>
          <p:grpSp>
            <p:nvGrpSpPr>
              <p:cNvPr id="12" name="Group 11"/>
              <p:cNvGrpSpPr/>
              <p:nvPr/>
            </p:nvGrpSpPr>
            <p:grpSpPr>
              <a:xfrm>
                <a:off x="9741553" y="4639577"/>
                <a:ext cx="400050" cy="350837"/>
                <a:chOff x="6996113" y="2255838"/>
                <a:chExt cx="400050" cy="350837"/>
              </a:xfrm>
            </p:grpSpPr>
            <p:sp>
              <p:nvSpPr>
                <p:cNvPr id="13" name="Oval 121"/>
                <p:cNvSpPr>
                  <a:spLocks noChangeArrowheads="1"/>
                </p:cNvSpPr>
                <p:nvPr/>
              </p:nvSpPr>
              <p:spPr bwMode="auto">
                <a:xfrm>
                  <a:off x="7048501" y="2327275"/>
                  <a:ext cx="152400" cy="149225"/>
                </a:xfrm>
                <a:prstGeom prst="ellips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4" name="Freeform 122"/>
                <p:cNvSpPr>
                  <a:spLocks/>
                </p:cNvSpPr>
                <p:nvPr/>
              </p:nvSpPr>
              <p:spPr bwMode="auto">
                <a:xfrm>
                  <a:off x="6996113" y="2479675"/>
                  <a:ext cx="257175" cy="12700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5" name="Line 123"/>
                <p:cNvSpPr>
                  <a:spLocks noChangeShapeType="1"/>
                </p:cNvSpPr>
                <p:nvPr/>
              </p:nvSpPr>
              <p:spPr bwMode="auto">
                <a:xfrm>
                  <a:off x="7256463" y="2262188"/>
                  <a:ext cx="0" cy="192087"/>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6" name="Freeform 124"/>
                <p:cNvSpPr>
                  <a:spLocks/>
                </p:cNvSpPr>
                <p:nvPr/>
              </p:nvSpPr>
              <p:spPr bwMode="auto">
                <a:xfrm>
                  <a:off x="7256463" y="2255838"/>
                  <a:ext cx="139700" cy="130175"/>
                </a:xfrm>
                <a:custGeom>
                  <a:avLst/>
                  <a:gdLst>
                    <a:gd name="T0" fmla="*/ 45 w 45"/>
                    <a:gd name="T1" fmla="*/ 35 h 42"/>
                    <a:gd name="T2" fmla="*/ 0 w 45"/>
                    <a:gd name="T3" fmla="*/ 35 h 42"/>
                    <a:gd name="T4" fmla="*/ 0 w 45"/>
                    <a:gd name="T5" fmla="*/ 6 h 42"/>
                    <a:gd name="T6" fmla="*/ 45 w 45"/>
                    <a:gd name="T7" fmla="*/ 6 h 42"/>
                    <a:gd name="T8" fmla="*/ 45 w 45"/>
                    <a:gd name="T9" fmla="*/ 35 h 42"/>
                  </a:gdLst>
                  <a:ahLst/>
                  <a:cxnLst>
                    <a:cxn ang="0">
                      <a:pos x="T0" y="T1"/>
                    </a:cxn>
                    <a:cxn ang="0">
                      <a:pos x="T2" y="T3"/>
                    </a:cxn>
                    <a:cxn ang="0">
                      <a:pos x="T4" y="T5"/>
                    </a:cxn>
                    <a:cxn ang="0">
                      <a:pos x="T6" y="T7"/>
                    </a:cxn>
                    <a:cxn ang="0">
                      <a:pos x="T8" y="T9"/>
                    </a:cxn>
                  </a:cxnLst>
                  <a:rect l="0" t="0" r="r" b="b"/>
                  <a:pathLst>
                    <a:path w="45" h="42">
                      <a:moveTo>
                        <a:pt x="45" y="35"/>
                      </a:moveTo>
                      <a:cubicBezTo>
                        <a:pt x="30" y="29"/>
                        <a:pt x="15" y="42"/>
                        <a:pt x="0" y="35"/>
                      </a:cubicBezTo>
                      <a:cubicBezTo>
                        <a:pt x="0" y="31"/>
                        <a:pt x="0" y="11"/>
                        <a:pt x="0" y="6"/>
                      </a:cubicBezTo>
                      <a:cubicBezTo>
                        <a:pt x="15" y="13"/>
                        <a:pt x="30" y="0"/>
                        <a:pt x="45" y="6"/>
                      </a:cubicBezTo>
                      <a:cubicBezTo>
                        <a:pt x="45" y="11"/>
                        <a:pt x="45" y="31"/>
                        <a:pt x="45" y="35"/>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grpSp>
        <p:nvGrpSpPr>
          <p:cNvPr id="74" name="Group 73"/>
          <p:cNvGrpSpPr/>
          <p:nvPr/>
        </p:nvGrpSpPr>
        <p:grpSpPr>
          <a:xfrm>
            <a:off x="9004189" y="5105638"/>
            <a:ext cx="2215085" cy="723900"/>
            <a:chOff x="8579280" y="4390301"/>
            <a:chExt cx="2215085" cy="723900"/>
          </a:xfrm>
        </p:grpSpPr>
        <p:sp>
          <p:nvSpPr>
            <p:cNvPr id="8" name="Rectangle 7"/>
            <p:cNvSpPr/>
            <p:nvPr/>
          </p:nvSpPr>
          <p:spPr bwMode="auto">
            <a:xfrm>
              <a:off x="9227548" y="4390301"/>
              <a:ext cx="156681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Laws and regulations</a:t>
              </a:r>
            </a:p>
          </p:txBody>
        </p:sp>
        <p:grpSp>
          <p:nvGrpSpPr>
            <p:cNvPr id="69" name="Data encryption icon"/>
            <p:cNvGrpSpPr/>
            <p:nvPr/>
          </p:nvGrpSpPr>
          <p:grpSpPr>
            <a:xfrm>
              <a:off x="8579280" y="4461673"/>
              <a:ext cx="648268" cy="648268"/>
              <a:chOff x="7668683" y="828710"/>
              <a:chExt cx="648268" cy="648268"/>
            </a:xfrm>
          </p:grpSpPr>
          <p:sp>
            <p:nvSpPr>
              <p:cNvPr id="70" name="Sensor circle"/>
              <p:cNvSpPr/>
              <p:nvPr/>
            </p:nvSpPr>
            <p:spPr bwMode="auto">
              <a:xfrm>
                <a:off x="7668683" y="828710"/>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Semilight"/>
                </a:endParaRPr>
              </a:p>
            </p:txBody>
          </p:sp>
          <p:sp>
            <p:nvSpPr>
              <p:cNvPr id="71" name="Freeform 5"/>
              <p:cNvSpPr>
                <a:spLocks noChangeAspect="1"/>
              </p:cNvSpPr>
              <p:nvPr/>
            </p:nvSpPr>
            <p:spPr bwMode="auto">
              <a:xfrm>
                <a:off x="7853723" y="1004650"/>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505050"/>
                  </a:solidFill>
                  <a:latin typeface="Segoe UI Semilight"/>
                </a:endParaRPr>
              </a:p>
            </p:txBody>
          </p:sp>
        </p:grpSp>
      </p:grpSp>
      <p:sp>
        <p:nvSpPr>
          <p:cNvPr id="3" name="Title 1"/>
          <p:cNvSpPr txBox="1">
            <a:spLocks/>
          </p:cNvSpPr>
          <p:nvPr/>
        </p:nvSpPr>
        <p:spPr>
          <a:xfrm>
            <a:off x="3231914" y="2887839"/>
            <a:ext cx="5650855" cy="1224501"/>
          </a:xfrm>
          <a:prstGeom prst="rect">
            <a:avLst/>
          </a:prstGeom>
          <a:solidFill>
            <a:schemeClr val="bg1"/>
          </a:solidFill>
        </p:spPr>
        <p:txBody>
          <a:bodyPr vert="horz" wrap="square" lIns="274320" tIns="274320" rIns="274320" bIns="274320" rtlCol="0" anchor="ctr">
            <a:noAutofit/>
          </a:bodyPr>
          <a:lstStyle>
            <a:lvl1pPr algn="l" defTabSz="913505" rtl="0" eaLnBrk="0" fontAlgn="base" hangingPunct="0">
              <a:lnSpc>
                <a:spcPct val="90000"/>
              </a:lnSpc>
              <a:spcBef>
                <a:spcPct val="0"/>
              </a:spcBef>
              <a:spcAft>
                <a:spcPct val="0"/>
              </a:spcAft>
              <a:defRPr lang="en-US" sz="4705" kern="1200" spc="-100" dirty="0">
                <a:ln w="3175">
                  <a:noFill/>
                </a:ln>
                <a:gradFill>
                  <a:gsLst>
                    <a:gs pos="1250">
                      <a:schemeClr val="tx1"/>
                    </a:gs>
                    <a:gs pos="100000">
                      <a:schemeClr val="tx1"/>
                    </a:gs>
                  </a:gsLst>
                  <a:lin ang="5400000" scaled="0"/>
                </a:gradFill>
                <a:latin typeface="+mj-lt"/>
                <a:ea typeface="MS PGothic" panose="020B0600070205080204" pitchFamily="34" charset="-128"/>
                <a:cs typeface="Segoe UI" pitchFamily="34" charset="0"/>
              </a:defRPr>
            </a:lvl1pPr>
            <a:lvl2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2pPr>
            <a:lvl3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3pPr>
            <a:lvl4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4pPr>
            <a:lvl5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5pPr>
            <a:lvl6pPr marL="44819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4705">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4705">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9pPr>
          </a:lstStyle>
          <a:p>
            <a:pPr algn="ctr"/>
            <a:r>
              <a:rPr lang="en-US" sz="3200">
                <a:solidFill>
                  <a:schemeClr val="tx1"/>
                </a:solidFill>
                <a:latin typeface="Segoe UI Light" panose="020B0502040204020203" pitchFamily="34" charset="0"/>
                <a:cs typeface="Segoe UI Light" panose="020B0502040204020203" pitchFamily="34" charset="0"/>
              </a:rPr>
              <a:t>The world we live in is increasingly </a:t>
            </a:r>
            <a:r>
              <a:rPr lang="en-US" sz="3600">
                <a:solidFill>
                  <a:schemeClr val="accent3"/>
                </a:solidFill>
                <a:latin typeface="Segoe UI Semibold" panose="020B0702040204020203" pitchFamily="34" charset="0"/>
                <a:cs typeface="Segoe UI Semibold" panose="020B0702040204020203" pitchFamily="34" charset="0"/>
              </a:rPr>
              <a:t>complex</a:t>
            </a:r>
          </a:p>
        </p:txBody>
      </p:sp>
      <p:grpSp>
        <p:nvGrpSpPr>
          <p:cNvPr id="76" name="Group 75"/>
          <p:cNvGrpSpPr/>
          <p:nvPr/>
        </p:nvGrpSpPr>
        <p:grpSpPr>
          <a:xfrm>
            <a:off x="5223038" y="1201344"/>
            <a:ext cx="2215085" cy="723900"/>
            <a:chOff x="4950255" y="1818118"/>
            <a:chExt cx="2215085" cy="723900"/>
          </a:xfrm>
        </p:grpSpPr>
        <p:sp>
          <p:nvSpPr>
            <p:cNvPr id="6" name="Rectangle 5"/>
            <p:cNvSpPr/>
            <p:nvPr/>
          </p:nvSpPr>
          <p:spPr bwMode="auto">
            <a:xfrm>
              <a:off x="5598523" y="1818118"/>
              <a:ext cx="156681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Pace of innovation</a:t>
              </a:r>
            </a:p>
          </p:txBody>
        </p:sp>
        <p:grpSp>
          <p:nvGrpSpPr>
            <p:cNvPr id="61" name="Group 60"/>
            <p:cNvGrpSpPr/>
            <p:nvPr/>
          </p:nvGrpSpPr>
          <p:grpSpPr>
            <a:xfrm>
              <a:off x="4950255" y="1880244"/>
              <a:ext cx="648268" cy="648268"/>
              <a:chOff x="5004364" y="4438366"/>
              <a:chExt cx="648268" cy="648268"/>
            </a:xfrm>
          </p:grpSpPr>
          <p:sp>
            <p:nvSpPr>
              <p:cNvPr id="62" name="Marketplace"/>
              <p:cNvSpPr/>
              <p:nvPr/>
            </p:nvSpPr>
            <p:spPr bwMode="auto">
              <a:xfrm>
                <a:off x="5004364" y="4438366"/>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solidFill>
                    <a:schemeClr val="bg1">
                      <a:lumMod val="85000"/>
                    </a:schemeClr>
                  </a:solidFill>
                  <a:latin typeface="Segoe UI Semilight"/>
                </a:endParaRPr>
              </a:p>
            </p:txBody>
          </p:sp>
          <p:grpSp>
            <p:nvGrpSpPr>
              <p:cNvPr id="63" name="Group 78"/>
              <p:cNvGrpSpPr>
                <a:grpSpLocks noChangeAspect="1"/>
              </p:cNvGrpSpPr>
              <p:nvPr/>
            </p:nvGrpSpPr>
            <p:grpSpPr bwMode="auto">
              <a:xfrm>
                <a:off x="5168884" y="4631206"/>
                <a:ext cx="268813" cy="269747"/>
                <a:chOff x="3518" y="2869"/>
                <a:chExt cx="290" cy="291"/>
              </a:xfrm>
              <a:solidFill>
                <a:schemeClr val="bg1"/>
              </a:solidFill>
            </p:grpSpPr>
            <p:sp>
              <p:nvSpPr>
                <p:cNvPr id="64" name="Rectangle 79"/>
                <p:cNvSpPr>
                  <a:spLocks noChangeArrowheads="1"/>
                </p:cNvSpPr>
                <p:nvPr/>
              </p:nvSpPr>
              <p:spPr bwMode="auto">
                <a:xfrm>
                  <a:off x="3518" y="3102"/>
                  <a:ext cx="19" cy="58"/>
                </a:xfrm>
                <a:prstGeom prst="rect">
                  <a:avLst/>
                </a:prstGeom>
                <a:solidFill>
                  <a:schemeClr val="tx1"/>
                </a:solidFill>
                <a:ln w="1270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65" name="Rectangle 80"/>
                <p:cNvSpPr>
                  <a:spLocks noChangeArrowheads="1"/>
                </p:cNvSpPr>
                <p:nvPr/>
              </p:nvSpPr>
              <p:spPr bwMode="auto">
                <a:xfrm>
                  <a:off x="3586" y="3044"/>
                  <a:ext cx="19" cy="116"/>
                </a:xfrm>
                <a:prstGeom prst="rect">
                  <a:avLst/>
                </a:prstGeom>
                <a:solidFill>
                  <a:schemeClr val="tx1"/>
                </a:solidFill>
                <a:ln w="1270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66" name="Rectangle 81"/>
                <p:cNvSpPr>
                  <a:spLocks noChangeArrowheads="1"/>
                </p:cNvSpPr>
                <p:nvPr/>
              </p:nvSpPr>
              <p:spPr bwMode="auto">
                <a:xfrm>
                  <a:off x="3653" y="2985"/>
                  <a:ext cx="20" cy="175"/>
                </a:xfrm>
                <a:prstGeom prst="rect">
                  <a:avLst/>
                </a:prstGeom>
                <a:solidFill>
                  <a:schemeClr val="tx1"/>
                </a:solidFill>
                <a:ln w="1270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67" name="Rectangle 82"/>
                <p:cNvSpPr>
                  <a:spLocks noChangeArrowheads="1"/>
                </p:cNvSpPr>
                <p:nvPr/>
              </p:nvSpPr>
              <p:spPr bwMode="auto">
                <a:xfrm>
                  <a:off x="3721" y="2927"/>
                  <a:ext cx="19" cy="233"/>
                </a:xfrm>
                <a:prstGeom prst="rect">
                  <a:avLst/>
                </a:prstGeom>
                <a:solidFill>
                  <a:schemeClr val="tx1"/>
                </a:solidFill>
                <a:ln w="1270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68" name="Rectangle 83"/>
                <p:cNvSpPr>
                  <a:spLocks noChangeArrowheads="1"/>
                </p:cNvSpPr>
                <p:nvPr/>
              </p:nvSpPr>
              <p:spPr bwMode="auto">
                <a:xfrm>
                  <a:off x="3789" y="2869"/>
                  <a:ext cx="19" cy="291"/>
                </a:xfrm>
                <a:prstGeom prst="rect">
                  <a:avLst/>
                </a:prstGeom>
                <a:solidFill>
                  <a:schemeClr val="tx1"/>
                </a:solidFill>
                <a:ln w="12700" cap="sq">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72" name="Group 71"/>
          <p:cNvGrpSpPr/>
          <p:nvPr/>
        </p:nvGrpSpPr>
        <p:grpSpPr>
          <a:xfrm>
            <a:off x="1400266" y="5105638"/>
            <a:ext cx="2215085" cy="723900"/>
            <a:chOff x="568753" y="4881779"/>
            <a:chExt cx="2215085" cy="723900"/>
          </a:xfrm>
        </p:grpSpPr>
        <p:sp>
          <p:nvSpPr>
            <p:cNvPr id="5" name="Rectangle 4"/>
            <p:cNvSpPr/>
            <p:nvPr/>
          </p:nvSpPr>
          <p:spPr bwMode="auto">
            <a:xfrm>
              <a:off x="1217021" y="4881779"/>
              <a:ext cx="156681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Connected devices</a:t>
              </a:r>
            </a:p>
          </p:txBody>
        </p:sp>
        <p:grpSp>
          <p:nvGrpSpPr>
            <p:cNvPr id="34" name="Sensors"/>
            <p:cNvGrpSpPr/>
            <p:nvPr/>
          </p:nvGrpSpPr>
          <p:grpSpPr>
            <a:xfrm>
              <a:off x="568753" y="4919595"/>
              <a:ext cx="648268" cy="648268"/>
              <a:chOff x="7053920" y="756809"/>
              <a:chExt cx="648268" cy="648268"/>
            </a:xfrm>
          </p:grpSpPr>
          <p:sp>
            <p:nvSpPr>
              <p:cNvPr id="35" name="Oval 34"/>
              <p:cNvSpPr/>
              <p:nvPr/>
            </p:nvSpPr>
            <p:spPr bwMode="auto">
              <a:xfrm>
                <a:off x="7053920" y="756809"/>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grpSp>
            <p:nvGrpSpPr>
              <p:cNvPr id="36" name="Group 77"/>
              <p:cNvGrpSpPr>
                <a:grpSpLocks noChangeAspect="1"/>
              </p:cNvGrpSpPr>
              <p:nvPr/>
            </p:nvGrpSpPr>
            <p:grpSpPr bwMode="auto">
              <a:xfrm>
                <a:off x="7183708" y="870736"/>
                <a:ext cx="407193" cy="395786"/>
                <a:chOff x="4759" y="491"/>
                <a:chExt cx="357" cy="347"/>
              </a:xfrm>
            </p:grpSpPr>
            <p:sp>
              <p:nvSpPr>
                <p:cNvPr id="37" name="Freeform 78"/>
                <p:cNvSpPr>
                  <a:spLocks/>
                </p:cNvSpPr>
                <p:nvPr/>
              </p:nvSpPr>
              <p:spPr bwMode="auto">
                <a:xfrm>
                  <a:off x="4789" y="629"/>
                  <a:ext cx="180" cy="179"/>
                </a:xfrm>
                <a:custGeom>
                  <a:avLst/>
                  <a:gdLst>
                    <a:gd name="T0" fmla="*/ 75 w 83"/>
                    <a:gd name="T1" fmla="*/ 83 h 83"/>
                    <a:gd name="T2" fmla="*/ 8 w 83"/>
                    <a:gd name="T3" fmla="*/ 83 h 83"/>
                    <a:gd name="T4" fmla="*/ 0 w 83"/>
                    <a:gd name="T5" fmla="*/ 75 h 83"/>
                    <a:gd name="T6" fmla="*/ 0 w 83"/>
                    <a:gd name="T7" fmla="*/ 8 h 83"/>
                    <a:gd name="T8" fmla="*/ 8 w 83"/>
                    <a:gd name="T9" fmla="*/ 0 h 83"/>
                    <a:gd name="T10" fmla="*/ 75 w 83"/>
                    <a:gd name="T11" fmla="*/ 0 h 83"/>
                    <a:gd name="T12" fmla="*/ 83 w 83"/>
                    <a:gd name="T13" fmla="*/ 8 h 83"/>
                    <a:gd name="T14" fmla="*/ 83 w 83"/>
                    <a:gd name="T15" fmla="*/ 75 h 83"/>
                    <a:gd name="T16" fmla="*/ 75 w 83"/>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75" y="83"/>
                      </a:moveTo>
                      <a:cubicBezTo>
                        <a:pt x="8" y="83"/>
                        <a:pt x="8" y="83"/>
                        <a:pt x="8" y="83"/>
                      </a:cubicBezTo>
                      <a:cubicBezTo>
                        <a:pt x="4" y="83"/>
                        <a:pt x="0" y="79"/>
                        <a:pt x="0" y="75"/>
                      </a:cubicBezTo>
                      <a:cubicBezTo>
                        <a:pt x="0" y="8"/>
                        <a:pt x="0" y="8"/>
                        <a:pt x="0" y="8"/>
                      </a:cubicBezTo>
                      <a:cubicBezTo>
                        <a:pt x="0" y="3"/>
                        <a:pt x="4" y="0"/>
                        <a:pt x="8" y="0"/>
                      </a:cubicBezTo>
                      <a:cubicBezTo>
                        <a:pt x="75" y="0"/>
                        <a:pt x="75" y="0"/>
                        <a:pt x="75" y="0"/>
                      </a:cubicBezTo>
                      <a:cubicBezTo>
                        <a:pt x="80" y="0"/>
                        <a:pt x="83" y="3"/>
                        <a:pt x="83" y="8"/>
                      </a:cubicBezTo>
                      <a:cubicBezTo>
                        <a:pt x="83" y="75"/>
                        <a:pt x="83" y="75"/>
                        <a:pt x="83" y="75"/>
                      </a:cubicBezTo>
                      <a:cubicBezTo>
                        <a:pt x="83" y="79"/>
                        <a:pt x="80" y="83"/>
                        <a:pt x="75" y="83"/>
                      </a:cubicBezTo>
                      <a:close/>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38" name="Line 79"/>
                <p:cNvSpPr>
                  <a:spLocks noChangeShapeType="1"/>
                </p:cNvSpPr>
                <p:nvPr/>
              </p:nvSpPr>
              <p:spPr bwMode="auto">
                <a:xfrm>
                  <a:off x="4818"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39" name="Line 80"/>
                <p:cNvSpPr>
                  <a:spLocks noChangeShapeType="1"/>
                </p:cNvSpPr>
                <p:nvPr/>
              </p:nvSpPr>
              <p:spPr bwMode="auto">
                <a:xfrm>
                  <a:off x="4848"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0" name="Line 81"/>
                <p:cNvSpPr>
                  <a:spLocks noChangeShapeType="1"/>
                </p:cNvSpPr>
                <p:nvPr/>
              </p:nvSpPr>
              <p:spPr bwMode="auto">
                <a:xfrm>
                  <a:off x="4880"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1" name="Line 82"/>
                <p:cNvSpPr>
                  <a:spLocks noChangeShapeType="1"/>
                </p:cNvSpPr>
                <p:nvPr/>
              </p:nvSpPr>
              <p:spPr bwMode="auto">
                <a:xfrm>
                  <a:off x="4910"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2" name="Line 83"/>
                <p:cNvSpPr>
                  <a:spLocks noChangeShapeType="1"/>
                </p:cNvSpPr>
                <p:nvPr/>
              </p:nvSpPr>
              <p:spPr bwMode="auto">
                <a:xfrm>
                  <a:off x="4941" y="597"/>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3" name="Line 84"/>
                <p:cNvSpPr>
                  <a:spLocks noChangeShapeType="1"/>
                </p:cNvSpPr>
                <p:nvPr/>
              </p:nvSpPr>
              <p:spPr bwMode="auto">
                <a:xfrm flipH="1">
                  <a:off x="4973" y="655"/>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4" name="Line 85"/>
                <p:cNvSpPr>
                  <a:spLocks noChangeShapeType="1"/>
                </p:cNvSpPr>
                <p:nvPr/>
              </p:nvSpPr>
              <p:spPr bwMode="auto">
                <a:xfrm flipH="1">
                  <a:off x="4973" y="68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5" name="Line 86"/>
                <p:cNvSpPr>
                  <a:spLocks noChangeShapeType="1"/>
                </p:cNvSpPr>
                <p:nvPr/>
              </p:nvSpPr>
              <p:spPr bwMode="auto">
                <a:xfrm flipH="1">
                  <a:off x="4973" y="71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6" name="Line 87"/>
                <p:cNvSpPr>
                  <a:spLocks noChangeShapeType="1"/>
                </p:cNvSpPr>
                <p:nvPr/>
              </p:nvSpPr>
              <p:spPr bwMode="auto">
                <a:xfrm flipH="1">
                  <a:off x="4973" y="748"/>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7" name="Line 88"/>
                <p:cNvSpPr>
                  <a:spLocks noChangeShapeType="1"/>
                </p:cNvSpPr>
                <p:nvPr/>
              </p:nvSpPr>
              <p:spPr bwMode="auto">
                <a:xfrm flipH="1">
                  <a:off x="4973" y="780"/>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8" name="Line 89"/>
                <p:cNvSpPr>
                  <a:spLocks noChangeShapeType="1"/>
                </p:cNvSpPr>
                <p:nvPr/>
              </p:nvSpPr>
              <p:spPr bwMode="auto">
                <a:xfrm flipH="1">
                  <a:off x="4759" y="655"/>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49" name="Line 90"/>
                <p:cNvSpPr>
                  <a:spLocks noChangeShapeType="1"/>
                </p:cNvSpPr>
                <p:nvPr/>
              </p:nvSpPr>
              <p:spPr bwMode="auto">
                <a:xfrm flipH="1">
                  <a:off x="4759" y="68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0" name="Line 91"/>
                <p:cNvSpPr>
                  <a:spLocks noChangeShapeType="1"/>
                </p:cNvSpPr>
                <p:nvPr/>
              </p:nvSpPr>
              <p:spPr bwMode="auto">
                <a:xfrm flipH="1">
                  <a:off x="4759" y="717"/>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1" name="Line 92"/>
                <p:cNvSpPr>
                  <a:spLocks noChangeShapeType="1"/>
                </p:cNvSpPr>
                <p:nvPr/>
              </p:nvSpPr>
              <p:spPr bwMode="auto">
                <a:xfrm flipH="1">
                  <a:off x="4759" y="748"/>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2" name="Line 93"/>
                <p:cNvSpPr>
                  <a:spLocks noChangeShapeType="1"/>
                </p:cNvSpPr>
                <p:nvPr/>
              </p:nvSpPr>
              <p:spPr bwMode="auto">
                <a:xfrm flipH="1">
                  <a:off x="4759" y="780"/>
                  <a:ext cx="28" cy="0"/>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3" name="Line 94"/>
                <p:cNvSpPr>
                  <a:spLocks noChangeShapeType="1"/>
                </p:cNvSpPr>
                <p:nvPr/>
              </p:nvSpPr>
              <p:spPr bwMode="auto">
                <a:xfrm>
                  <a:off x="4818"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4" name="Line 95"/>
                <p:cNvSpPr>
                  <a:spLocks noChangeShapeType="1"/>
                </p:cNvSpPr>
                <p:nvPr/>
              </p:nvSpPr>
              <p:spPr bwMode="auto">
                <a:xfrm>
                  <a:off x="4848"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5" name="Line 96"/>
                <p:cNvSpPr>
                  <a:spLocks noChangeShapeType="1"/>
                </p:cNvSpPr>
                <p:nvPr/>
              </p:nvSpPr>
              <p:spPr bwMode="auto">
                <a:xfrm>
                  <a:off x="4880"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6" name="Line 97"/>
                <p:cNvSpPr>
                  <a:spLocks noChangeShapeType="1"/>
                </p:cNvSpPr>
                <p:nvPr/>
              </p:nvSpPr>
              <p:spPr bwMode="auto">
                <a:xfrm>
                  <a:off x="4910"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7" name="Line 98"/>
                <p:cNvSpPr>
                  <a:spLocks noChangeShapeType="1"/>
                </p:cNvSpPr>
                <p:nvPr/>
              </p:nvSpPr>
              <p:spPr bwMode="auto">
                <a:xfrm>
                  <a:off x="4941" y="810"/>
                  <a:ext cx="0" cy="28"/>
                </a:xfrm>
                <a:prstGeom prst="line">
                  <a:avLst/>
                </a:pr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8" name="Freeform 99"/>
                <p:cNvSpPr>
                  <a:spLocks/>
                </p:cNvSpPr>
                <p:nvPr/>
              </p:nvSpPr>
              <p:spPr bwMode="auto">
                <a:xfrm>
                  <a:off x="4949" y="558"/>
                  <a:ext cx="100" cy="101"/>
                </a:xfrm>
                <a:custGeom>
                  <a:avLst/>
                  <a:gdLst>
                    <a:gd name="T0" fmla="*/ 0 w 46"/>
                    <a:gd name="T1" fmla="*/ 0 h 47"/>
                    <a:gd name="T2" fmla="*/ 46 w 46"/>
                    <a:gd name="T3" fmla="*/ 47 h 47"/>
                  </a:gdLst>
                  <a:ahLst/>
                  <a:cxnLst>
                    <a:cxn ang="0">
                      <a:pos x="T0" y="T1"/>
                    </a:cxn>
                    <a:cxn ang="0">
                      <a:pos x="T2" y="T3"/>
                    </a:cxn>
                  </a:cxnLst>
                  <a:rect l="0" t="0" r="r" b="b"/>
                  <a:pathLst>
                    <a:path w="46" h="47">
                      <a:moveTo>
                        <a:pt x="0" y="0"/>
                      </a:moveTo>
                      <a:cubicBezTo>
                        <a:pt x="25" y="0"/>
                        <a:pt x="46" y="21"/>
                        <a:pt x="46" y="4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59" name="Freeform 100"/>
                <p:cNvSpPr>
                  <a:spLocks/>
                </p:cNvSpPr>
                <p:nvPr/>
              </p:nvSpPr>
              <p:spPr bwMode="auto">
                <a:xfrm>
                  <a:off x="4949" y="526"/>
                  <a:ext cx="134" cy="133"/>
                </a:xfrm>
                <a:custGeom>
                  <a:avLst/>
                  <a:gdLst>
                    <a:gd name="T0" fmla="*/ 0 w 62"/>
                    <a:gd name="T1" fmla="*/ 0 h 62"/>
                    <a:gd name="T2" fmla="*/ 62 w 62"/>
                    <a:gd name="T3" fmla="*/ 62 h 62"/>
                  </a:gdLst>
                  <a:ahLst/>
                  <a:cxnLst>
                    <a:cxn ang="0">
                      <a:pos x="T0" y="T1"/>
                    </a:cxn>
                    <a:cxn ang="0">
                      <a:pos x="T2" y="T3"/>
                    </a:cxn>
                  </a:cxnLst>
                  <a:rect l="0" t="0" r="r" b="b"/>
                  <a:pathLst>
                    <a:path w="62" h="62">
                      <a:moveTo>
                        <a:pt x="0" y="0"/>
                      </a:moveTo>
                      <a:cubicBezTo>
                        <a:pt x="34" y="0"/>
                        <a:pt x="62" y="27"/>
                        <a:pt x="62" y="62"/>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sp>
              <p:nvSpPr>
                <p:cNvPr id="60" name="Freeform 101"/>
                <p:cNvSpPr>
                  <a:spLocks/>
                </p:cNvSpPr>
                <p:nvPr/>
              </p:nvSpPr>
              <p:spPr bwMode="auto">
                <a:xfrm>
                  <a:off x="4949" y="491"/>
                  <a:ext cx="167" cy="168"/>
                </a:xfrm>
                <a:custGeom>
                  <a:avLst/>
                  <a:gdLst>
                    <a:gd name="T0" fmla="*/ 0 w 77"/>
                    <a:gd name="T1" fmla="*/ 0 h 78"/>
                    <a:gd name="T2" fmla="*/ 77 w 77"/>
                    <a:gd name="T3" fmla="*/ 78 h 78"/>
                  </a:gdLst>
                  <a:ahLst/>
                  <a:cxnLst>
                    <a:cxn ang="0">
                      <a:pos x="T0" y="T1"/>
                    </a:cxn>
                    <a:cxn ang="0">
                      <a:pos x="T2" y="T3"/>
                    </a:cxn>
                  </a:cxnLst>
                  <a:rect l="0" t="0" r="r" b="b"/>
                  <a:pathLst>
                    <a:path w="77" h="78">
                      <a:moveTo>
                        <a:pt x="0" y="0"/>
                      </a:moveTo>
                      <a:cubicBezTo>
                        <a:pt x="42" y="0"/>
                        <a:pt x="77" y="35"/>
                        <a:pt x="77" y="78"/>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grpSp>
        </p:grpSp>
      </p:grpSp>
      <p:grpSp>
        <p:nvGrpSpPr>
          <p:cNvPr id="73" name="Group 72"/>
          <p:cNvGrpSpPr/>
          <p:nvPr/>
        </p:nvGrpSpPr>
        <p:grpSpPr>
          <a:xfrm>
            <a:off x="5223038" y="5105638"/>
            <a:ext cx="2215085" cy="723900"/>
            <a:chOff x="5101339" y="5754981"/>
            <a:chExt cx="2215085" cy="723900"/>
          </a:xfrm>
        </p:grpSpPr>
        <p:sp>
          <p:nvSpPr>
            <p:cNvPr id="9" name="Rectangle 8"/>
            <p:cNvSpPr/>
            <p:nvPr/>
          </p:nvSpPr>
          <p:spPr bwMode="auto">
            <a:xfrm>
              <a:off x="5749607" y="5754981"/>
              <a:ext cx="156681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Workplace mobility</a:t>
              </a:r>
            </a:p>
          </p:txBody>
        </p:sp>
        <p:grpSp>
          <p:nvGrpSpPr>
            <p:cNvPr id="31" name="Mobile"/>
            <p:cNvGrpSpPr/>
            <p:nvPr/>
          </p:nvGrpSpPr>
          <p:grpSpPr>
            <a:xfrm>
              <a:off x="5101339" y="5792797"/>
              <a:ext cx="648268" cy="648268"/>
              <a:chOff x="3103446" y="3910351"/>
              <a:chExt cx="648268" cy="648268"/>
            </a:xfrm>
          </p:grpSpPr>
          <p:sp>
            <p:nvSpPr>
              <p:cNvPr id="32" name="Oval 31"/>
              <p:cNvSpPr/>
              <p:nvPr/>
            </p:nvSpPr>
            <p:spPr bwMode="auto">
              <a:xfrm>
                <a:off x="3103446" y="3910351"/>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Semilight"/>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940" y="4106650"/>
                <a:ext cx="484632" cy="243821"/>
              </a:xfrm>
              <a:prstGeom prst="rect">
                <a:avLst/>
              </a:prstGeom>
            </p:spPr>
          </p:pic>
        </p:grpSp>
      </p:grpSp>
      <p:grpSp>
        <p:nvGrpSpPr>
          <p:cNvPr id="75" name="Group 74"/>
          <p:cNvGrpSpPr/>
          <p:nvPr/>
        </p:nvGrpSpPr>
        <p:grpSpPr>
          <a:xfrm>
            <a:off x="9004189" y="1201344"/>
            <a:ext cx="2422095" cy="723900"/>
            <a:chOff x="8067107" y="638608"/>
            <a:chExt cx="2422095" cy="723900"/>
          </a:xfrm>
        </p:grpSpPr>
        <p:sp>
          <p:nvSpPr>
            <p:cNvPr id="7" name="Rectangle 6"/>
            <p:cNvSpPr/>
            <p:nvPr/>
          </p:nvSpPr>
          <p:spPr bwMode="auto">
            <a:xfrm>
              <a:off x="8715375" y="638608"/>
              <a:ext cx="1773827" cy="7239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600">
                  <a:gradFill>
                    <a:gsLst>
                      <a:gs pos="0">
                        <a:schemeClr val="tx1"/>
                      </a:gs>
                      <a:gs pos="100000">
                        <a:schemeClr val="tx1"/>
                      </a:gs>
                    </a:gsLst>
                    <a:lin ang="5400000" scaled="1"/>
                  </a:gradFill>
                  <a:ea typeface="Segoe UI" pitchFamily="34" charset="0"/>
                  <a:cs typeface="Segoe UI Semibold" panose="020B0702040204020203" pitchFamily="34" charset="0"/>
                </a:rPr>
                <a:t>Digitally-native competition</a:t>
              </a:r>
            </a:p>
          </p:txBody>
        </p:sp>
        <p:grpSp>
          <p:nvGrpSpPr>
            <p:cNvPr id="28" name="Cloud"/>
            <p:cNvGrpSpPr/>
            <p:nvPr/>
          </p:nvGrpSpPr>
          <p:grpSpPr>
            <a:xfrm>
              <a:off x="8067107" y="684412"/>
              <a:ext cx="648268" cy="648268"/>
              <a:chOff x="1455950" y="2494303"/>
              <a:chExt cx="648268" cy="648268"/>
            </a:xfrm>
          </p:grpSpPr>
          <p:sp>
            <p:nvSpPr>
              <p:cNvPr id="29" name="Oval 28"/>
              <p:cNvSpPr/>
              <p:nvPr/>
            </p:nvSpPr>
            <p:spPr bwMode="auto">
              <a:xfrm>
                <a:off x="1455950" y="2494303"/>
                <a:ext cx="648268" cy="648268"/>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latin typeface="Segoe UI Semilight"/>
                </a:endParaRPr>
              </a:p>
            </p:txBody>
          </p:sp>
          <p:sp>
            <p:nvSpPr>
              <p:cNvPr id="30" name="Freeform 5"/>
              <p:cNvSpPr>
                <a:spLocks/>
              </p:cNvSpPr>
              <p:nvPr/>
            </p:nvSpPr>
            <p:spPr bwMode="auto">
              <a:xfrm>
                <a:off x="1560166" y="2686982"/>
                <a:ext cx="439836" cy="229354"/>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noFill/>
              <a:ln w="12700" cap="flat">
                <a:solidFill>
                  <a:srgbClr val="4B4B4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505050"/>
                  </a:solidFill>
                  <a:latin typeface="Segoe UI Semilight"/>
                </a:endParaRPr>
              </a:p>
            </p:txBody>
          </p:sp>
        </p:grpSp>
      </p:grpSp>
    </p:spTree>
    <p:extLst>
      <p:ext uri="{BB962C8B-B14F-4D97-AF65-F5344CB8AC3E}">
        <p14:creationId xmlns:p14="http://schemas.microsoft.com/office/powerpoint/2010/main" val="347181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0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p:cNvSpPr/>
          <p:nvPr/>
        </p:nvSpPr>
        <p:spPr bwMode="auto">
          <a:xfrm flipH="1">
            <a:off x="4220665" y="1705966"/>
            <a:ext cx="3784021" cy="3784021"/>
          </a:xfrm>
          <a:prstGeom prst="ellipse">
            <a:avLst/>
          </a:pr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8" name="Business Trans large"/>
          <p:cNvSpPr txBox="1"/>
          <p:nvPr/>
        </p:nvSpPr>
        <p:spPr>
          <a:xfrm>
            <a:off x="4828094" y="3095001"/>
            <a:ext cx="2569163" cy="805491"/>
          </a:xfrm>
          <a:prstGeom prst="rect">
            <a:avLst/>
          </a:prstGeom>
          <a:noFill/>
          <a:ln w="25400">
            <a:noFill/>
            <a:miter lim="800000"/>
          </a:ln>
        </p:spPr>
        <p:txBody>
          <a:bodyPr wrap="square" lIns="0" tIns="0" rIns="0" bIns="0" rtlCol="0" anchor="ctr">
            <a:noAutofit/>
          </a:bodyPr>
          <a:lstStyle/>
          <a:p>
            <a:pPr algn="ctr" defTabSz="896386">
              <a:defRPr/>
            </a:pPr>
            <a:r>
              <a:rPr lang="en-US" sz="2745" kern="0">
                <a:ln w="3175">
                  <a:noFill/>
                </a:ln>
                <a:solidFill>
                  <a:schemeClr val="accent3"/>
                </a:solidFill>
                <a:latin typeface="+mj-lt"/>
                <a:cs typeface="Segoe UI Semibold" panose="020B0702040204020203" pitchFamily="34" charset="0"/>
              </a:rPr>
              <a:t>Systems of Intelligence</a:t>
            </a:r>
          </a:p>
        </p:txBody>
      </p:sp>
      <p:sp>
        <p:nvSpPr>
          <p:cNvPr id="76" name="Business Trans large"/>
          <p:cNvSpPr txBox="1"/>
          <p:nvPr/>
        </p:nvSpPr>
        <p:spPr>
          <a:xfrm>
            <a:off x="3874948" y="394067"/>
            <a:ext cx="4475454" cy="805491"/>
          </a:xfrm>
          <a:prstGeom prst="rect">
            <a:avLst/>
          </a:prstGeom>
          <a:noFill/>
          <a:ln w="25400">
            <a:noFill/>
            <a:miter lim="800000"/>
          </a:ln>
        </p:spPr>
        <p:txBody>
          <a:bodyPr wrap="square" lIns="0" tIns="0" rIns="0" bIns="0" rtlCol="0" anchor="ctr">
            <a:noAutofit/>
          </a:bodyPr>
          <a:lstStyle/>
          <a:p>
            <a:pPr algn="ctr" defTabSz="896386">
              <a:defRPr/>
            </a:pPr>
            <a:r>
              <a:rPr lang="en-US" sz="2400" kern="0" cap="all" spc="120">
                <a:latin typeface="Segoe UI"/>
                <a:ea typeface="Segoe UI Black" panose="020B0A02040204020203" pitchFamily="34" charset="0"/>
                <a:cs typeface="Segoe UI Black" panose="020B0A02040204020203" pitchFamily="34" charset="0"/>
              </a:rPr>
              <a:t>Digital Transformation</a:t>
            </a:r>
          </a:p>
        </p:txBody>
      </p:sp>
      <p:grpSp>
        <p:nvGrpSpPr>
          <p:cNvPr id="5" name="Group 4"/>
          <p:cNvGrpSpPr/>
          <p:nvPr/>
        </p:nvGrpSpPr>
        <p:grpSpPr>
          <a:xfrm>
            <a:off x="4119234" y="1661251"/>
            <a:ext cx="1286740" cy="1286740"/>
            <a:chOff x="3005483" y="2840991"/>
            <a:chExt cx="1312542" cy="1312542"/>
          </a:xfrm>
        </p:grpSpPr>
        <p:sp>
          <p:nvSpPr>
            <p:cNvPr id="92" name="Oval 91"/>
            <p:cNvSpPr/>
            <p:nvPr/>
          </p:nvSpPr>
          <p:spPr bwMode="auto">
            <a:xfrm>
              <a:off x="3005483" y="2840991"/>
              <a:ext cx="1312542" cy="1312542"/>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3158834" y="2994342"/>
              <a:ext cx="1005840" cy="1005840"/>
              <a:chOff x="2486149" y="3040062"/>
              <a:chExt cx="914400" cy="914400"/>
            </a:xfrm>
          </p:grpSpPr>
          <p:sp>
            <p:nvSpPr>
              <p:cNvPr id="36" name="Oval 35"/>
              <p:cNvSpPr/>
              <p:nvPr/>
            </p:nvSpPr>
            <p:spPr bwMode="auto">
              <a:xfrm>
                <a:off x="2486149" y="3040062"/>
                <a:ext cx="914400" cy="914400"/>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37" name="Group 36"/>
              <p:cNvGrpSpPr/>
              <p:nvPr/>
            </p:nvGrpSpPr>
            <p:grpSpPr>
              <a:xfrm>
                <a:off x="2718485" y="3301188"/>
                <a:ext cx="449726" cy="392159"/>
                <a:chOff x="2532420" y="3433223"/>
                <a:chExt cx="529777" cy="461962"/>
              </a:xfrm>
            </p:grpSpPr>
            <p:sp>
              <p:nvSpPr>
                <p:cNvPr id="38" name="Freeform 5"/>
                <p:cNvSpPr>
                  <a:spLocks noEditPoints="1"/>
                </p:cNvSpPr>
                <p:nvPr/>
              </p:nvSpPr>
              <p:spPr bwMode="auto">
                <a:xfrm>
                  <a:off x="2671755" y="3476422"/>
                  <a:ext cx="390442" cy="418763"/>
                </a:xfrm>
                <a:custGeom>
                  <a:avLst/>
                  <a:gdLst>
                    <a:gd name="T0" fmla="*/ 94 w 112"/>
                    <a:gd name="T1" fmla="*/ 43 h 120"/>
                    <a:gd name="T2" fmla="*/ 104 w 112"/>
                    <a:gd name="T3" fmla="*/ 24 h 120"/>
                    <a:gd name="T4" fmla="*/ 80 w 112"/>
                    <a:gd name="T5" fmla="*/ 0 h 120"/>
                    <a:gd name="T6" fmla="*/ 56 w 112"/>
                    <a:gd name="T7" fmla="*/ 24 h 120"/>
                    <a:gd name="T8" fmla="*/ 66 w 112"/>
                    <a:gd name="T9" fmla="*/ 43 h 120"/>
                    <a:gd name="T10" fmla="*/ 51 w 112"/>
                    <a:gd name="T11" fmla="*/ 58 h 120"/>
                    <a:gd name="T12" fmla="*/ 32 w 112"/>
                    <a:gd name="T13" fmla="*/ 48 h 120"/>
                    <a:gd name="T14" fmla="*/ 8 w 112"/>
                    <a:gd name="T15" fmla="*/ 72 h 120"/>
                    <a:gd name="T16" fmla="*/ 18 w 112"/>
                    <a:gd name="T17" fmla="*/ 91 h 120"/>
                    <a:gd name="T18" fmla="*/ 0 w 112"/>
                    <a:gd name="T19" fmla="*/ 120 h 120"/>
                    <a:gd name="T20" fmla="*/ 8 w 112"/>
                    <a:gd name="T21" fmla="*/ 120 h 120"/>
                    <a:gd name="T22" fmla="*/ 32 w 112"/>
                    <a:gd name="T23" fmla="*/ 96 h 120"/>
                    <a:gd name="T24" fmla="*/ 56 w 112"/>
                    <a:gd name="T25" fmla="*/ 120 h 120"/>
                    <a:gd name="T26" fmla="*/ 64 w 112"/>
                    <a:gd name="T27" fmla="*/ 120 h 120"/>
                    <a:gd name="T28" fmla="*/ 46 w 112"/>
                    <a:gd name="T29" fmla="*/ 91 h 120"/>
                    <a:gd name="T30" fmla="*/ 56 w 112"/>
                    <a:gd name="T31" fmla="*/ 72 h 120"/>
                    <a:gd name="T32" fmla="*/ 80 w 112"/>
                    <a:gd name="T33" fmla="*/ 48 h 120"/>
                    <a:gd name="T34" fmla="*/ 104 w 112"/>
                    <a:gd name="T35" fmla="*/ 72 h 120"/>
                    <a:gd name="T36" fmla="*/ 112 w 112"/>
                    <a:gd name="T37" fmla="*/ 72 h 120"/>
                    <a:gd name="T38" fmla="*/ 94 w 112"/>
                    <a:gd name="T39" fmla="*/ 43 h 120"/>
                    <a:gd name="T40" fmla="*/ 32 w 112"/>
                    <a:gd name="T41" fmla="*/ 88 h 120"/>
                    <a:gd name="T42" fmla="*/ 16 w 112"/>
                    <a:gd name="T43" fmla="*/ 72 h 120"/>
                    <a:gd name="T44" fmla="*/ 32 w 112"/>
                    <a:gd name="T45" fmla="*/ 56 h 120"/>
                    <a:gd name="T46" fmla="*/ 48 w 112"/>
                    <a:gd name="T47" fmla="*/ 72 h 120"/>
                    <a:gd name="T48" fmla="*/ 32 w 112"/>
                    <a:gd name="T49" fmla="*/ 88 h 120"/>
                    <a:gd name="T50" fmla="*/ 80 w 112"/>
                    <a:gd name="T51" fmla="*/ 40 h 120"/>
                    <a:gd name="T52" fmla="*/ 64 w 112"/>
                    <a:gd name="T53" fmla="*/ 24 h 120"/>
                    <a:gd name="T54" fmla="*/ 80 w 112"/>
                    <a:gd name="T55" fmla="*/ 8 h 120"/>
                    <a:gd name="T56" fmla="*/ 96 w 112"/>
                    <a:gd name="T57" fmla="*/ 24 h 120"/>
                    <a:gd name="T58" fmla="*/ 80 w 112"/>
                    <a:gd name="T59" fmla="*/ 4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20">
                      <a:moveTo>
                        <a:pt x="94" y="43"/>
                      </a:moveTo>
                      <a:cubicBezTo>
                        <a:pt x="100" y="39"/>
                        <a:pt x="104" y="32"/>
                        <a:pt x="104" y="24"/>
                      </a:cubicBezTo>
                      <a:cubicBezTo>
                        <a:pt x="104" y="11"/>
                        <a:pt x="93" y="0"/>
                        <a:pt x="80" y="0"/>
                      </a:cubicBezTo>
                      <a:cubicBezTo>
                        <a:pt x="66" y="0"/>
                        <a:pt x="56" y="11"/>
                        <a:pt x="56" y="24"/>
                      </a:cubicBezTo>
                      <a:cubicBezTo>
                        <a:pt x="56" y="32"/>
                        <a:pt x="60" y="39"/>
                        <a:pt x="66" y="43"/>
                      </a:cubicBezTo>
                      <a:cubicBezTo>
                        <a:pt x="59" y="47"/>
                        <a:pt x="54" y="52"/>
                        <a:pt x="51" y="58"/>
                      </a:cubicBezTo>
                      <a:cubicBezTo>
                        <a:pt x="47" y="52"/>
                        <a:pt x="40" y="48"/>
                        <a:pt x="32" y="48"/>
                      </a:cubicBezTo>
                      <a:cubicBezTo>
                        <a:pt x="18" y="48"/>
                        <a:pt x="8" y="59"/>
                        <a:pt x="8" y="72"/>
                      </a:cubicBezTo>
                      <a:cubicBezTo>
                        <a:pt x="8" y="80"/>
                        <a:pt x="12" y="87"/>
                        <a:pt x="18" y="91"/>
                      </a:cubicBezTo>
                      <a:cubicBezTo>
                        <a:pt x="7" y="97"/>
                        <a:pt x="0" y="108"/>
                        <a:pt x="0" y="120"/>
                      </a:cubicBezTo>
                      <a:cubicBezTo>
                        <a:pt x="8" y="120"/>
                        <a:pt x="8" y="120"/>
                        <a:pt x="8" y="120"/>
                      </a:cubicBezTo>
                      <a:cubicBezTo>
                        <a:pt x="8" y="107"/>
                        <a:pt x="18" y="96"/>
                        <a:pt x="32" y="96"/>
                      </a:cubicBezTo>
                      <a:cubicBezTo>
                        <a:pt x="45" y="96"/>
                        <a:pt x="56" y="107"/>
                        <a:pt x="56" y="120"/>
                      </a:cubicBezTo>
                      <a:cubicBezTo>
                        <a:pt x="64" y="120"/>
                        <a:pt x="64" y="120"/>
                        <a:pt x="64" y="120"/>
                      </a:cubicBezTo>
                      <a:cubicBezTo>
                        <a:pt x="64" y="108"/>
                        <a:pt x="56" y="97"/>
                        <a:pt x="46" y="91"/>
                      </a:cubicBezTo>
                      <a:cubicBezTo>
                        <a:pt x="52" y="87"/>
                        <a:pt x="56" y="80"/>
                        <a:pt x="56" y="72"/>
                      </a:cubicBezTo>
                      <a:cubicBezTo>
                        <a:pt x="56" y="59"/>
                        <a:pt x="66" y="48"/>
                        <a:pt x="80" y="48"/>
                      </a:cubicBezTo>
                      <a:cubicBezTo>
                        <a:pt x="93" y="48"/>
                        <a:pt x="104" y="59"/>
                        <a:pt x="104" y="72"/>
                      </a:cubicBezTo>
                      <a:cubicBezTo>
                        <a:pt x="112" y="72"/>
                        <a:pt x="112" y="72"/>
                        <a:pt x="112" y="72"/>
                      </a:cubicBezTo>
                      <a:cubicBezTo>
                        <a:pt x="112" y="60"/>
                        <a:pt x="104" y="49"/>
                        <a:pt x="94" y="43"/>
                      </a:cubicBezTo>
                      <a:close/>
                      <a:moveTo>
                        <a:pt x="32" y="88"/>
                      </a:moveTo>
                      <a:cubicBezTo>
                        <a:pt x="23" y="88"/>
                        <a:pt x="16" y="81"/>
                        <a:pt x="16" y="72"/>
                      </a:cubicBezTo>
                      <a:cubicBezTo>
                        <a:pt x="16" y="63"/>
                        <a:pt x="23" y="56"/>
                        <a:pt x="32" y="56"/>
                      </a:cubicBezTo>
                      <a:cubicBezTo>
                        <a:pt x="41" y="56"/>
                        <a:pt x="48" y="63"/>
                        <a:pt x="48" y="72"/>
                      </a:cubicBezTo>
                      <a:cubicBezTo>
                        <a:pt x="48" y="81"/>
                        <a:pt x="41" y="88"/>
                        <a:pt x="32" y="88"/>
                      </a:cubicBezTo>
                      <a:close/>
                      <a:moveTo>
                        <a:pt x="80" y="40"/>
                      </a:moveTo>
                      <a:cubicBezTo>
                        <a:pt x="71" y="40"/>
                        <a:pt x="64" y="33"/>
                        <a:pt x="64" y="24"/>
                      </a:cubicBezTo>
                      <a:cubicBezTo>
                        <a:pt x="64" y="15"/>
                        <a:pt x="71" y="8"/>
                        <a:pt x="80" y="8"/>
                      </a:cubicBezTo>
                      <a:cubicBezTo>
                        <a:pt x="89" y="8"/>
                        <a:pt x="96" y="15"/>
                        <a:pt x="96" y="24"/>
                      </a:cubicBezTo>
                      <a:cubicBezTo>
                        <a:pt x="96" y="33"/>
                        <a:pt x="89" y="40"/>
                        <a:pt x="80" y="40"/>
                      </a:cubicBezTo>
                      <a:close/>
                    </a:path>
                  </a:pathLst>
                </a:custGeom>
                <a:solidFill>
                  <a:schemeClr val="bg1"/>
                </a:solidFill>
                <a:ln w="6350">
                  <a:noFill/>
                  <a:round/>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39" name="Freeform 6"/>
                <p:cNvSpPr>
                  <a:spLocks noEditPoints="1"/>
                </p:cNvSpPr>
                <p:nvPr/>
              </p:nvSpPr>
              <p:spPr bwMode="auto">
                <a:xfrm>
                  <a:off x="2532420" y="3433223"/>
                  <a:ext cx="303199" cy="170944"/>
                </a:xfrm>
                <a:custGeom>
                  <a:avLst/>
                  <a:gdLst>
                    <a:gd name="T0" fmla="*/ 87 w 87"/>
                    <a:gd name="T1" fmla="*/ 49 h 49"/>
                    <a:gd name="T2" fmla="*/ 19 w 87"/>
                    <a:gd name="T3" fmla="*/ 49 h 49"/>
                    <a:gd name="T4" fmla="*/ 0 w 87"/>
                    <a:gd name="T5" fmla="*/ 30 h 49"/>
                    <a:gd name="T6" fmla="*/ 0 w 87"/>
                    <a:gd name="T7" fmla="*/ 19 h 49"/>
                    <a:gd name="T8" fmla="*/ 19 w 87"/>
                    <a:gd name="T9" fmla="*/ 0 h 49"/>
                    <a:gd name="T10" fmla="*/ 49 w 87"/>
                    <a:gd name="T11" fmla="*/ 0 h 49"/>
                    <a:gd name="T12" fmla="*/ 68 w 87"/>
                    <a:gd name="T13" fmla="*/ 19 h 49"/>
                    <a:gd name="T14" fmla="*/ 68 w 87"/>
                    <a:gd name="T15" fmla="*/ 28 h 49"/>
                    <a:gd name="T16" fmla="*/ 87 w 87"/>
                    <a:gd name="T17" fmla="*/ 49 h 49"/>
                    <a:gd name="T18" fmla="*/ 19 w 87"/>
                    <a:gd name="T19" fmla="*/ 8 h 49"/>
                    <a:gd name="T20" fmla="*/ 8 w 87"/>
                    <a:gd name="T21" fmla="*/ 19 h 49"/>
                    <a:gd name="T22" fmla="*/ 8 w 87"/>
                    <a:gd name="T23" fmla="*/ 30 h 49"/>
                    <a:gd name="T24" fmla="*/ 19 w 87"/>
                    <a:gd name="T25" fmla="*/ 41 h 49"/>
                    <a:gd name="T26" fmla="*/ 69 w 87"/>
                    <a:gd name="T27" fmla="*/ 41 h 49"/>
                    <a:gd name="T28" fmla="*/ 60 w 87"/>
                    <a:gd name="T29" fmla="*/ 31 h 49"/>
                    <a:gd name="T30" fmla="*/ 60 w 87"/>
                    <a:gd name="T31" fmla="*/ 19 h 49"/>
                    <a:gd name="T32" fmla="*/ 49 w 87"/>
                    <a:gd name="T33" fmla="*/ 8 h 49"/>
                    <a:gd name="T34" fmla="*/ 19 w 87"/>
                    <a:gd name="T35"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49">
                      <a:moveTo>
                        <a:pt x="87" y="49"/>
                      </a:moveTo>
                      <a:cubicBezTo>
                        <a:pt x="19" y="49"/>
                        <a:pt x="19" y="49"/>
                        <a:pt x="19" y="49"/>
                      </a:cubicBezTo>
                      <a:cubicBezTo>
                        <a:pt x="9" y="49"/>
                        <a:pt x="0" y="41"/>
                        <a:pt x="0" y="30"/>
                      </a:cubicBezTo>
                      <a:cubicBezTo>
                        <a:pt x="0" y="19"/>
                        <a:pt x="0" y="19"/>
                        <a:pt x="0" y="19"/>
                      </a:cubicBezTo>
                      <a:cubicBezTo>
                        <a:pt x="0" y="9"/>
                        <a:pt x="9" y="0"/>
                        <a:pt x="19" y="0"/>
                      </a:cubicBezTo>
                      <a:cubicBezTo>
                        <a:pt x="49" y="0"/>
                        <a:pt x="49" y="0"/>
                        <a:pt x="49" y="0"/>
                      </a:cubicBezTo>
                      <a:cubicBezTo>
                        <a:pt x="60" y="0"/>
                        <a:pt x="68" y="9"/>
                        <a:pt x="68" y="19"/>
                      </a:cubicBezTo>
                      <a:cubicBezTo>
                        <a:pt x="68" y="28"/>
                        <a:pt x="68" y="28"/>
                        <a:pt x="68" y="28"/>
                      </a:cubicBezTo>
                      <a:lnTo>
                        <a:pt x="87" y="49"/>
                      </a:lnTo>
                      <a:close/>
                      <a:moveTo>
                        <a:pt x="19" y="8"/>
                      </a:moveTo>
                      <a:cubicBezTo>
                        <a:pt x="13" y="8"/>
                        <a:pt x="8" y="13"/>
                        <a:pt x="8" y="19"/>
                      </a:cubicBezTo>
                      <a:cubicBezTo>
                        <a:pt x="8" y="30"/>
                        <a:pt x="8" y="30"/>
                        <a:pt x="8" y="30"/>
                      </a:cubicBezTo>
                      <a:cubicBezTo>
                        <a:pt x="8" y="36"/>
                        <a:pt x="13" y="41"/>
                        <a:pt x="19" y="41"/>
                      </a:cubicBezTo>
                      <a:cubicBezTo>
                        <a:pt x="69" y="41"/>
                        <a:pt x="69" y="41"/>
                        <a:pt x="69" y="41"/>
                      </a:cubicBezTo>
                      <a:cubicBezTo>
                        <a:pt x="60" y="31"/>
                        <a:pt x="60" y="31"/>
                        <a:pt x="60" y="31"/>
                      </a:cubicBezTo>
                      <a:cubicBezTo>
                        <a:pt x="60" y="19"/>
                        <a:pt x="60" y="19"/>
                        <a:pt x="60" y="19"/>
                      </a:cubicBezTo>
                      <a:cubicBezTo>
                        <a:pt x="60" y="13"/>
                        <a:pt x="55" y="8"/>
                        <a:pt x="49" y="8"/>
                      </a:cubicBezTo>
                      <a:lnTo>
                        <a:pt x="19" y="8"/>
                      </a:lnTo>
                      <a:close/>
                    </a:path>
                  </a:pathLst>
                </a:custGeom>
                <a:solidFill>
                  <a:schemeClr val="bg1"/>
                </a:solidFill>
                <a:ln w="6350">
                  <a:noFill/>
                  <a:round/>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grpSp>
      <p:sp>
        <p:nvSpPr>
          <p:cNvPr id="85" name="Freeform 84"/>
          <p:cNvSpPr>
            <a:spLocks/>
          </p:cNvSpPr>
          <p:nvPr/>
        </p:nvSpPr>
        <p:spPr bwMode="auto">
          <a:xfrm rot="6858978" flipH="1" flipV="1">
            <a:off x="4324274" y="2768160"/>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p:cNvGrpSpPr/>
          <p:nvPr/>
        </p:nvGrpSpPr>
        <p:grpSpPr>
          <a:xfrm>
            <a:off x="4119234" y="4119118"/>
            <a:ext cx="1286740" cy="1286740"/>
            <a:chOff x="3737678" y="5144754"/>
            <a:chExt cx="1312542" cy="1312542"/>
          </a:xfrm>
        </p:grpSpPr>
        <p:sp>
          <p:nvSpPr>
            <p:cNvPr id="97" name="Oval 96"/>
            <p:cNvSpPr/>
            <p:nvPr/>
          </p:nvSpPr>
          <p:spPr bwMode="auto">
            <a:xfrm>
              <a:off x="3737678" y="5144754"/>
              <a:ext cx="1312542" cy="1312542"/>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40" name="Group 39"/>
            <p:cNvGrpSpPr/>
            <p:nvPr/>
          </p:nvGrpSpPr>
          <p:grpSpPr>
            <a:xfrm>
              <a:off x="3891029" y="5301378"/>
              <a:ext cx="1005840" cy="1005840"/>
              <a:chOff x="4669408" y="3040062"/>
              <a:chExt cx="914400" cy="914400"/>
            </a:xfrm>
          </p:grpSpPr>
          <p:sp>
            <p:nvSpPr>
              <p:cNvPr id="41" name="Oval 40"/>
              <p:cNvSpPr/>
              <p:nvPr/>
            </p:nvSpPr>
            <p:spPr bwMode="auto">
              <a:xfrm>
                <a:off x="4669408" y="3040062"/>
                <a:ext cx="914400" cy="914400"/>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4944852" y="3264392"/>
                <a:ext cx="363535" cy="465739"/>
                <a:chOff x="4744392" y="3360420"/>
                <a:chExt cx="428242" cy="548640"/>
              </a:xfrm>
            </p:grpSpPr>
            <p:sp>
              <p:nvSpPr>
                <p:cNvPr id="43" name="Freeform 49"/>
                <p:cNvSpPr>
                  <a:spLocks noEditPoints="1"/>
                </p:cNvSpPr>
                <p:nvPr/>
              </p:nvSpPr>
              <p:spPr bwMode="auto">
                <a:xfrm>
                  <a:off x="4744392" y="3360420"/>
                  <a:ext cx="167995" cy="548640"/>
                </a:xfrm>
                <a:custGeom>
                  <a:avLst/>
                  <a:gdLst>
                    <a:gd name="T0" fmla="*/ 30 w 38"/>
                    <a:gd name="T1" fmla="*/ 70 h 126"/>
                    <a:gd name="T2" fmla="*/ 38 w 38"/>
                    <a:gd name="T3" fmla="*/ 70 h 126"/>
                    <a:gd name="T4" fmla="*/ 38 w 38"/>
                    <a:gd name="T5" fmla="*/ 64 h 126"/>
                    <a:gd name="T6" fmla="*/ 22 w 38"/>
                    <a:gd name="T7" fmla="*/ 64 h 126"/>
                    <a:gd name="T8" fmla="*/ 22 w 38"/>
                    <a:gd name="T9" fmla="*/ 27 h 126"/>
                    <a:gd name="T10" fmla="*/ 30 w 38"/>
                    <a:gd name="T11" fmla="*/ 19 h 126"/>
                    <a:gd name="T12" fmla="*/ 30 w 38"/>
                    <a:gd name="T13" fmla="*/ 0 h 126"/>
                    <a:gd name="T14" fmla="*/ 8 w 38"/>
                    <a:gd name="T15" fmla="*/ 0 h 126"/>
                    <a:gd name="T16" fmla="*/ 8 w 38"/>
                    <a:gd name="T17" fmla="*/ 19 h 126"/>
                    <a:gd name="T18" fmla="*/ 16 w 38"/>
                    <a:gd name="T19" fmla="*/ 27 h 126"/>
                    <a:gd name="T20" fmla="*/ 16 w 38"/>
                    <a:gd name="T21" fmla="*/ 64 h 126"/>
                    <a:gd name="T22" fmla="*/ 0 w 38"/>
                    <a:gd name="T23" fmla="*/ 64 h 126"/>
                    <a:gd name="T24" fmla="*/ 0 w 38"/>
                    <a:gd name="T25" fmla="*/ 70 h 126"/>
                    <a:gd name="T26" fmla="*/ 8 w 38"/>
                    <a:gd name="T27" fmla="*/ 70 h 126"/>
                    <a:gd name="T28" fmla="*/ 8 w 38"/>
                    <a:gd name="T29" fmla="*/ 115 h 126"/>
                    <a:gd name="T30" fmla="*/ 19 w 38"/>
                    <a:gd name="T31" fmla="*/ 126 h 126"/>
                    <a:gd name="T32" fmla="*/ 30 w 38"/>
                    <a:gd name="T33" fmla="*/ 115 h 126"/>
                    <a:gd name="T34" fmla="*/ 30 w 38"/>
                    <a:gd name="T35" fmla="*/ 70 h 126"/>
                    <a:gd name="T36" fmla="*/ 14 w 38"/>
                    <a:gd name="T37" fmla="*/ 16 h 126"/>
                    <a:gd name="T38" fmla="*/ 14 w 38"/>
                    <a:gd name="T39" fmla="*/ 6 h 126"/>
                    <a:gd name="T40" fmla="*/ 24 w 38"/>
                    <a:gd name="T41" fmla="*/ 6 h 126"/>
                    <a:gd name="T42" fmla="*/ 24 w 38"/>
                    <a:gd name="T43" fmla="*/ 16 h 126"/>
                    <a:gd name="T44" fmla="*/ 19 w 38"/>
                    <a:gd name="T45" fmla="*/ 21 h 126"/>
                    <a:gd name="T46" fmla="*/ 14 w 38"/>
                    <a:gd name="T47" fmla="*/ 16 h 126"/>
                    <a:gd name="T48" fmla="*/ 24 w 38"/>
                    <a:gd name="T49" fmla="*/ 115 h 126"/>
                    <a:gd name="T50" fmla="*/ 19 w 38"/>
                    <a:gd name="T51" fmla="*/ 120 h 126"/>
                    <a:gd name="T52" fmla="*/ 14 w 38"/>
                    <a:gd name="T53" fmla="*/ 115 h 126"/>
                    <a:gd name="T54" fmla="*/ 14 w 38"/>
                    <a:gd name="T55" fmla="*/ 70 h 126"/>
                    <a:gd name="T56" fmla="*/ 24 w 38"/>
                    <a:gd name="T57" fmla="*/ 70 h 126"/>
                    <a:gd name="T58" fmla="*/ 24 w 38"/>
                    <a:gd name="T59" fmla="*/ 11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126">
                      <a:moveTo>
                        <a:pt x="30" y="70"/>
                      </a:moveTo>
                      <a:cubicBezTo>
                        <a:pt x="38" y="70"/>
                        <a:pt x="38" y="70"/>
                        <a:pt x="38" y="70"/>
                      </a:cubicBezTo>
                      <a:cubicBezTo>
                        <a:pt x="38" y="64"/>
                        <a:pt x="38" y="64"/>
                        <a:pt x="38" y="64"/>
                      </a:cubicBezTo>
                      <a:cubicBezTo>
                        <a:pt x="22" y="64"/>
                        <a:pt x="22" y="64"/>
                        <a:pt x="22" y="64"/>
                      </a:cubicBezTo>
                      <a:cubicBezTo>
                        <a:pt x="22" y="27"/>
                        <a:pt x="22" y="27"/>
                        <a:pt x="22" y="27"/>
                      </a:cubicBezTo>
                      <a:cubicBezTo>
                        <a:pt x="30" y="19"/>
                        <a:pt x="30" y="19"/>
                        <a:pt x="30" y="19"/>
                      </a:cubicBezTo>
                      <a:cubicBezTo>
                        <a:pt x="30" y="0"/>
                        <a:pt x="30" y="0"/>
                        <a:pt x="30" y="0"/>
                      </a:cubicBezTo>
                      <a:cubicBezTo>
                        <a:pt x="8" y="0"/>
                        <a:pt x="8" y="0"/>
                        <a:pt x="8" y="0"/>
                      </a:cubicBezTo>
                      <a:cubicBezTo>
                        <a:pt x="8" y="19"/>
                        <a:pt x="8" y="19"/>
                        <a:pt x="8" y="19"/>
                      </a:cubicBezTo>
                      <a:cubicBezTo>
                        <a:pt x="16" y="27"/>
                        <a:pt x="16" y="27"/>
                        <a:pt x="16" y="27"/>
                      </a:cubicBezTo>
                      <a:cubicBezTo>
                        <a:pt x="16" y="64"/>
                        <a:pt x="16" y="64"/>
                        <a:pt x="16" y="64"/>
                      </a:cubicBezTo>
                      <a:cubicBezTo>
                        <a:pt x="0" y="64"/>
                        <a:pt x="0" y="64"/>
                        <a:pt x="0" y="64"/>
                      </a:cubicBezTo>
                      <a:cubicBezTo>
                        <a:pt x="0" y="70"/>
                        <a:pt x="0" y="70"/>
                        <a:pt x="0" y="70"/>
                      </a:cubicBezTo>
                      <a:cubicBezTo>
                        <a:pt x="8" y="70"/>
                        <a:pt x="8" y="70"/>
                        <a:pt x="8" y="70"/>
                      </a:cubicBezTo>
                      <a:cubicBezTo>
                        <a:pt x="8" y="115"/>
                        <a:pt x="8" y="115"/>
                        <a:pt x="8" y="115"/>
                      </a:cubicBezTo>
                      <a:cubicBezTo>
                        <a:pt x="8" y="121"/>
                        <a:pt x="13" y="126"/>
                        <a:pt x="19" y="126"/>
                      </a:cubicBezTo>
                      <a:cubicBezTo>
                        <a:pt x="25" y="126"/>
                        <a:pt x="30" y="121"/>
                        <a:pt x="30" y="115"/>
                      </a:cubicBezTo>
                      <a:lnTo>
                        <a:pt x="30" y="70"/>
                      </a:lnTo>
                      <a:close/>
                      <a:moveTo>
                        <a:pt x="14" y="16"/>
                      </a:moveTo>
                      <a:cubicBezTo>
                        <a:pt x="14" y="6"/>
                        <a:pt x="14" y="6"/>
                        <a:pt x="14" y="6"/>
                      </a:cubicBezTo>
                      <a:cubicBezTo>
                        <a:pt x="24" y="6"/>
                        <a:pt x="24" y="6"/>
                        <a:pt x="24" y="6"/>
                      </a:cubicBezTo>
                      <a:cubicBezTo>
                        <a:pt x="24" y="16"/>
                        <a:pt x="24" y="16"/>
                        <a:pt x="24" y="16"/>
                      </a:cubicBezTo>
                      <a:cubicBezTo>
                        <a:pt x="19" y="21"/>
                        <a:pt x="19" y="21"/>
                        <a:pt x="19" y="21"/>
                      </a:cubicBezTo>
                      <a:lnTo>
                        <a:pt x="14" y="16"/>
                      </a:lnTo>
                      <a:close/>
                      <a:moveTo>
                        <a:pt x="24" y="115"/>
                      </a:moveTo>
                      <a:cubicBezTo>
                        <a:pt x="24" y="118"/>
                        <a:pt x="22" y="120"/>
                        <a:pt x="19" y="120"/>
                      </a:cubicBezTo>
                      <a:cubicBezTo>
                        <a:pt x="16" y="120"/>
                        <a:pt x="14" y="118"/>
                        <a:pt x="14" y="115"/>
                      </a:cubicBezTo>
                      <a:cubicBezTo>
                        <a:pt x="14" y="70"/>
                        <a:pt x="14" y="70"/>
                        <a:pt x="14" y="70"/>
                      </a:cubicBezTo>
                      <a:cubicBezTo>
                        <a:pt x="24" y="70"/>
                        <a:pt x="24" y="70"/>
                        <a:pt x="24" y="70"/>
                      </a:cubicBezTo>
                      <a:lnTo>
                        <a:pt x="24" y="115"/>
                      </a:lnTo>
                      <a:close/>
                    </a:path>
                  </a:pathLst>
                </a:custGeom>
                <a:solidFill>
                  <a:schemeClr val="bg1"/>
                </a:solidFill>
                <a:ln w="6350">
                  <a:noFill/>
                </a:ln>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44" name="Freeform 50"/>
                <p:cNvSpPr>
                  <a:spLocks noEditPoints="1"/>
                </p:cNvSpPr>
                <p:nvPr/>
              </p:nvSpPr>
              <p:spPr bwMode="auto">
                <a:xfrm>
                  <a:off x="4970614" y="3360420"/>
                  <a:ext cx="202020" cy="548640"/>
                </a:xfrm>
                <a:custGeom>
                  <a:avLst/>
                  <a:gdLst>
                    <a:gd name="T0" fmla="*/ 34 w 46"/>
                    <a:gd name="T1" fmla="*/ 43 h 126"/>
                    <a:gd name="T2" fmla="*/ 35 w 46"/>
                    <a:gd name="T3" fmla="*/ 43 h 126"/>
                    <a:gd name="T4" fmla="*/ 46 w 46"/>
                    <a:gd name="T5" fmla="*/ 23 h 126"/>
                    <a:gd name="T6" fmla="*/ 23 w 46"/>
                    <a:gd name="T7" fmla="*/ 0 h 126"/>
                    <a:gd name="T8" fmla="*/ 0 w 46"/>
                    <a:gd name="T9" fmla="*/ 23 h 126"/>
                    <a:gd name="T10" fmla="*/ 12 w 46"/>
                    <a:gd name="T11" fmla="*/ 43 h 126"/>
                    <a:gd name="T12" fmla="*/ 12 w 46"/>
                    <a:gd name="T13" fmla="*/ 43 h 126"/>
                    <a:gd name="T14" fmla="*/ 12 w 46"/>
                    <a:gd name="T15" fmla="*/ 115 h 126"/>
                    <a:gd name="T16" fmla="*/ 23 w 46"/>
                    <a:gd name="T17" fmla="*/ 126 h 126"/>
                    <a:gd name="T18" fmla="*/ 34 w 46"/>
                    <a:gd name="T19" fmla="*/ 115 h 126"/>
                    <a:gd name="T20" fmla="*/ 34 w 46"/>
                    <a:gd name="T21" fmla="*/ 43 h 126"/>
                    <a:gd name="T22" fmla="*/ 30 w 46"/>
                    <a:gd name="T23" fmla="*/ 39 h 126"/>
                    <a:gd name="T24" fmla="*/ 28 w 46"/>
                    <a:gd name="T25" fmla="*/ 39 h 126"/>
                    <a:gd name="T26" fmla="*/ 28 w 46"/>
                    <a:gd name="T27" fmla="*/ 115 h 126"/>
                    <a:gd name="T28" fmla="*/ 23 w 46"/>
                    <a:gd name="T29" fmla="*/ 120 h 126"/>
                    <a:gd name="T30" fmla="*/ 18 w 46"/>
                    <a:gd name="T31" fmla="*/ 115 h 126"/>
                    <a:gd name="T32" fmla="*/ 18 w 46"/>
                    <a:gd name="T33" fmla="*/ 39 h 126"/>
                    <a:gd name="T34" fmla="*/ 16 w 46"/>
                    <a:gd name="T35" fmla="*/ 39 h 126"/>
                    <a:gd name="T36" fmla="*/ 6 w 46"/>
                    <a:gd name="T37" fmla="*/ 23 h 126"/>
                    <a:gd name="T38" fmla="*/ 19 w 46"/>
                    <a:gd name="T39" fmla="*/ 7 h 126"/>
                    <a:gd name="T40" fmla="*/ 20 w 46"/>
                    <a:gd name="T41" fmla="*/ 6 h 126"/>
                    <a:gd name="T42" fmla="*/ 20 w 46"/>
                    <a:gd name="T43" fmla="*/ 19 h 126"/>
                    <a:gd name="T44" fmla="*/ 23 w 46"/>
                    <a:gd name="T45" fmla="*/ 22 h 126"/>
                    <a:gd name="T46" fmla="*/ 26 w 46"/>
                    <a:gd name="T47" fmla="*/ 19 h 126"/>
                    <a:gd name="T48" fmla="*/ 26 w 46"/>
                    <a:gd name="T49" fmla="*/ 6 h 126"/>
                    <a:gd name="T50" fmla="*/ 27 w 46"/>
                    <a:gd name="T51" fmla="*/ 7 h 126"/>
                    <a:gd name="T52" fmla="*/ 40 w 46"/>
                    <a:gd name="T53" fmla="*/ 23 h 126"/>
                    <a:gd name="T54" fmla="*/ 30 w 46"/>
                    <a:gd name="T55" fmla="*/ 3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126">
                      <a:moveTo>
                        <a:pt x="34" y="43"/>
                      </a:moveTo>
                      <a:cubicBezTo>
                        <a:pt x="35" y="43"/>
                        <a:pt x="35" y="43"/>
                        <a:pt x="35" y="43"/>
                      </a:cubicBezTo>
                      <a:cubicBezTo>
                        <a:pt x="42" y="39"/>
                        <a:pt x="46" y="31"/>
                        <a:pt x="46" y="23"/>
                      </a:cubicBezTo>
                      <a:cubicBezTo>
                        <a:pt x="46" y="10"/>
                        <a:pt x="36" y="0"/>
                        <a:pt x="23" y="0"/>
                      </a:cubicBezTo>
                      <a:cubicBezTo>
                        <a:pt x="10" y="0"/>
                        <a:pt x="0" y="10"/>
                        <a:pt x="0" y="23"/>
                      </a:cubicBezTo>
                      <a:cubicBezTo>
                        <a:pt x="0" y="31"/>
                        <a:pt x="4" y="39"/>
                        <a:pt x="12" y="43"/>
                      </a:cubicBezTo>
                      <a:cubicBezTo>
                        <a:pt x="12" y="43"/>
                        <a:pt x="12" y="43"/>
                        <a:pt x="12" y="43"/>
                      </a:cubicBezTo>
                      <a:cubicBezTo>
                        <a:pt x="12" y="115"/>
                        <a:pt x="12" y="115"/>
                        <a:pt x="12" y="115"/>
                      </a:cubicBezTo>
                      <a:cubicBezTo>
                        <a:pt x="12" y="121"/>
                        <a:pt x="17" y="126"/>
                        <a:pt x="23" y="126"/>
                      </a:cubicBezTo>
                      <a:cubicBezTo>
                        <a:pt x="29" y="126"/>
                        <a:pt x="34" y="121"/>
                        <a:pt x="34" y="115"/>
                      </a:cubicBezTo>
                      <a:lnTo>
                        <a:pt x="34" y="43"/>
                      </a:lnTo>
                      <a:close/>
                      <a:moveTo>
                        <a:pt x="30" y="39"/>
                      </a:moveTo>
                      <a:cubicBezTo>
                        <a:pt x="28" y="39"/>
                        <a:pt x="28" y="39"/>
                        <a:pt x="28" y="39"/>
                      </a:cubicBezTo>
                      <a:cubicBezTo>
                        <a:pt x="28" y="115"/>
                        <a:pt x="28" y="115"/>
                        <a:pt x="28" y="115"/>
                      </a:cubicBezTo>
                      <a:cubicBezTo>
                        <a:pt x="28" y="118"/>
                        <a:pt x="26" y="120"/>
                        <a:pt x="23" y="120"/>
                      </a:cubicBezTo>
                      <a:cubicBezTo>
                        <a:pt x="20" y="120"/>
                        <a:pt x="18" y="118"/>
                        <a:pt x="18" y="115"/>
                      </a:cubicBezTo>
                      <a:cubicBezTo>
                        <a:pt x="18" y="39"/>
                        <a:pt x="18" y="39"/>
                        <a:pt x="18" y="39"/>
                      </a:cubicBezTo>
                      <a:cubicBezTo>
                        <a:pt x="16" y="39"/>
                        <a:pt x="16" y="39"/>
                        <a:pt x="16" y="39"/>
                      </a:cubicBezTo>
                      <a:cubicBezTo>
                        <a:pt x="10" y="36"/>
                        <a:pt x="6" y="30"/>
                        <a:pt x="6" y="23"/>
                      </a:cubicBezTo>
                      <a:cubicBezTo>
                        <a:pt x="6" y="15"/>
                        <a:pt x="11" y="9"/>
                        <a:pt x="19" y="7"/>
                      </a:cubicBezTo>
                      <a:cubicBezTo>
                        <a:pt x="20" y="6"/>
                        <a:pt x="20" y="6"/>
                        <a:pt x="20" y="6"/>
                      </a:cubicBezTo>
                      <a:cubicBezTo>
                        <a:pt x="20" y="19"/>
                        <a:pt x="20" y="19"/>
                        <a:pt x="20" y="19"/>
                      </a:cubicBezTo>
                      <a:cubicBezTo>
                        <a:pt x="20" y="21"/>
                        <a:pt x="21" y="22"/>
                        <a:pt x="23" y="22"/>
                      </a:cubicBezTo>
                      <a:cubicBezTo>
                        <a:pt x="25" y="22"/>
                        <a:pt x="26" y="21"/>
                        <a:pt x="26" y="19"/>
                      </a:cubicBezTo>
                      <a:cubicBezTo>
                        <a:pt x="26" y="6"/>
                        <a:pt x="26" y="6"/>
                        <a:pt x="26" y="6"/>
                      </a:cubicBezTo>
                      <a:cubicBezTo>
                        <a:pt x="27" y="7"/>
                        <a:pt x="27" y="7"/>
                        <a:pt x="27" y="7"/>
                      </a:cubicBezTo>
                      <a:cubicBezTo>
                        <a:pt x="35" y="9"/>
                        <a:pt x="40" y="15"/>
                        <a:pt x="40" y="23"/>
                      </a:cubicBezTo>
                      <a:cubicBezTo>
                        <a:pt x="40" y="30"/>
                        <a:pt x="36" y="36"/>
                        <a:pt x="30" y="39"/>
                      </a:cubicBezTo>
                      <a:close/>
                    </a:path>
                  </a:pathLst>
                </a:custGeom>
                <a:solidFill>
                  <a:schemeClr val="bg1"/>
                </a:solidFill>
                <a:ln w="6350">
                  <a:noFill/>
                </a:ln>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grpSp>
      <p:grpSp>
        <p:nvGrpSpPr>
          <p:cNvPr id="7" name="Group 6"/>
          <p:cNvGrpSpPr/>
          <p:nvPr/>
        </p:nvGrpSpPr>
        <p:grpSpPr>
          <a:xfrm>
            <a:off x="6773986" y="4119118"/>
            <a:ext cx="1286740" cy="1286740"/>
            <a:chOff x="7334115" y="5131475"/>
            <a:chExt cx="1312542" cy="1312542"/>
          </a:xfrm>
        </p:grpSpPr>
        <p:sp>
          <p:nvSpPr>
            <p:cNvPr id="98" name="Oval 97"/>
            <p:cNvSpPr/>
            <p:nvPr/>
          </p:nvSpPr>
          <p:spPr bwMode="auto">
            <a:xfrm>
              <a:off x="7334115" y="5131475"/>
              <a:ext cx="1312542" cy="1312542"/>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45" name="Group 44"/>
            <p:cNvGrpSpPr/>
            <p:nvPr/>
          </p:nvGrpSpPr>
          <p:grpSpPr>
            <a:xfrm>
              <a:off x="7487466" y="5284826"/>
              <a:ext cx="1005840" cy="1005840"/>
              <a:chOff x="6852667" y="3040062"/>
              <a:chExt cx="914400" cy="914400"/>
            </a:xfrm>
          </p:grpSpPr>
          <p:sp>
            <p:nvSpPr>
              <p:cNvPr id="46" name="Oval 45"/>
              <p:cNvSpPr/>
              <p:nvPr/>
            </p:nvSpPr>
            <p:spPr bwMode="auto">
              <a:xfrm>
                <a:off x="6852667" y="3040062"/>
                <a:ext cx="914400" cy="914400"/>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47" name="Group 46"/>
              <p:cNvGrpSpPr/>
              <p:nvPr/>
            </p:nvGrpSpPr>
            <p:grpSpPr>
              <a:xfrm>
                <a:off x="7077155" y="3264417"/>
                <a:ext cx="465751" cy="465743"/>
                <a:chOff x="7198793" y="3360420"/>
                <a:chExt cx="548640" cy="548640"/>
              </a:xfrm>
            </p:grpSpPr>
            <p:sp>
              <p:nvSpPr>
                <p:cNvPr id="48" name="Line 9"/>
                <p:cNvSpPr>
                  <a:spLocks noChangeShapeType="1"/>
                </p:cNvSpPr>
                <p:nvPr/>
              </p:nvSpPr>
              <p:spPr bwMode="auto">
                <a:xfrm>
                  <a:off x="7530844" y="3775499"/>
                  <a:ext cx="18315" cy="39988"/>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49" name="Line 10"/>
                <p:cNvSpPr>
                  <a:spLocks noChangeShapeType="1"/>
                </p:cNvSpPr>
                <p:nvPr/>
              </p:nvSpPr>
              <p:spPr bwMode="auto">
                <a:xfrm>
                  <a:off x="7397068" y="3457992"/>
                  <a:ext cx="18315" cy="35990"/>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0" name="Line 11"/>
                <p:cNvSpPr>
                  <a:spLocks noChangeShapeType="1"/>
                </p:cNvSpPr>
                <p:nvPr/>
              </p:nvSpPr>
              <p:spPr bwMode="auto">
                <a:xfrm flipH="1">
                  <a:off x="7401049" y="3775499"/>
                  <a:ext cx="14333" cy="39988"/>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1" name="Line 12"/>
                <p:cNvSpPr>
                  <a:spLocks noChangeShapeType="1"/>
                </p:cNvSpPr>
                <p:nvPr/>
              </p:nvSpPr>
              <p:spPr bwMode="auto">
                <a:xfrm flipH="1">
                  <a:off x="7530844" y="3457992"/>
                  <a:ext cx="14333" cy="35990"/>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2" name="Freeform 13"/>
                <p:cNvSpPr>
                  <a:spLocks/>
                </p:cNvSpPr>
                <p:nvPr/>
              </p:nvSpPr>
              <p:spPr bwMode="auto">
                <a:xfrm>
                  <a:off x="7198793" y="3360420"/>
                  <a:ext cx="364698" cy="523847"/>
                </a:xfrm>
                <a:custGeom>
                  <a:avLst/>
                  <a:gdLst>
                    <a:gd name="T0" fmla="*/ 101 w 101"/>
                    <a:gd name="T1" fmla="*/ 4 h 145"/>
                    <a:gd name="T2" fmla="*/ 76 w 101"/>
                    <a:gd name="T3" fmla="*/ 0 h 145"/>
                    <a:gd name="T4" fmla="*/ 0 w 101"/>
                    <a:gd name="T5" fmla="*/ 76 h 145"/>
                    <a:gd name="T6" fmla="*/ 43 w 101"/>
                    <a:gd name="T7" fmla="*/ 145 h 145"/>
                  </a:gdLst>
                  <a:ahLst/>
                  <a:cxnLst>
                    <a:cxn ang="0">
                      <a:pos x="T0" y="T1"/>
                    </a:cxn>
                    <a:cxn ang="0">
                      <a:pos x="T2" y="T3"/>
                    </a:cxn>
                    <a:cxn ang="0">
                      <a:pos x="T4" y="T5"/>
                    </a:cxn>
                    <a:cxn ang="0">
                      <a:pos x="T6" y="T7"/>
                    </a:cxn>
                  </a:cxnLst>
                  <a:rect l="0" t="0" r="r" b="b"/>
                  <a:pathLst>
                    <a:path w="101" h="145">
                      <a:moveTo>
                        <a:pt x="101" y="4"/>
                      </a:moveTo>
                      <a:cubicBezTo>
                        <a:pt x="93" y="2"/>
                        <a:pt x="85" y="0"/>
                        <a:pt x="76" y="0"/>
                      </a:cubicBezTo>
                      <a:cubicBezTo>
                        <a:pt x="34" y="0"/>
                        <a:pt x="0" y="34"/>
                        <a:pt x="0" y="76"/>
                      </a:cubicBezTo>
                      <a:cubicBezTo>
                        <a:pt x="0" y="106"/>
                        <a:pt x="18" y="132"/>
                        <a:pt x="43" y="145"/>
                      </a:cubicBezTo>
                    </a:path>
                  </a:pathLst>
                </a:cu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3" name="Line 14"/>
                <p:cNvSpPr>
                  <a:spLocks noChangeShapeType="1"/>
                </p:cNvSpPr>
                <p:nvPr/>
              </p:nvSpPr>
              <p:spPr bwMode="auto">
                <a:xfrm>
                  <a:off x="7613657" y="3692323"/>
                  <a:ext cx="39814" cy="18395"/>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4" name="Line 15"/>
                <p:cNvSpPr>
                  <a:spLocks noChangeShapeType="1"/>
                </p:cNvSpPr>
                <p:nvPr/>
              </p:nvSpPr>
              <p:spPr bwMode="auto">
                <a:xfrm>
                  <a:off x="7292755" y="3562761"/>
                  <a:ext cx="39814" cy="14396"/>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5" name="Line 16"/>
                <p:cNvSpPr>
                  <a:spLocks noChangeShapeType="1"/>
                </p:cNvSpPr>
                <p:nvPr/>
              </p:nvSpPr>
              <p:spPr bwMode="auto">
                <a:xfrm flipV="1">
                  <a:off x="7613657" y="3562761"/>
                  <a:ext cx="39814" cy="14396"/>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6" name="Line 17"/>
                <p:cNvSpPr>
                  <a:spLocks noChangeShapeType="1"/>
                </p:cNvSpPr>
                <p:nvPr/>
              </p:nvSpPr>
              <p:spPr bwMode="auto">
                <a:xfrm flipV="1">
                  <a:off x="7292755" y="3692323"/>
                  <a:ext cx="39814" cy="18395"/>
                </a:xfrm>
                <a:prstGeom prst="lin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7" name="Freeform 18"/>
                <p:cNvSpPr>
                  <a:spLocks/>
                </p:cNvSpPr>
                <p:nvPr/>
              </p:nvSpPr>
              <p:spPr bwMode="auto">
                <a:xfrm>
                  <a:off x="7592158" y="3389212"/>
                  <a:ext cx="129795" cy="129562"/>
                </a:xfrm>
                <a:custGeom>
                  <a:avLst/>
                  <a:gdLst>
                    <a:gd name="T0" fmla="*/ 36 w 36"/>
                    <a:gd name="T1" fmla="*/ 36 h 36"/>
                    <a:gd name="T2" fmla="*/ 0 w 36"/>
                    <a:gd name="T3" fmla="*/ 0 h 36"/>
                  </a:gdLst>
                  <a:ahLst/>
                  <a:cxnLst>
                    <a:cxn ang="0">
                      <a:pos x="T0" y="T1"/>
                    </a:cxn>
                    <a:cxn ang="0">
                      <a:pos x="T2" y="T3"/>
                    </a:cxn>
                  </a:cxnLst>
                  <a:rect l="0" t="0" r="r" b="b"/>
                  <a:pathLst>
                    <a:path w="36" h="36">
                      <a:moveTo>
                        <a:pt x="36" y="36"/>
                      </a:moveTo>
                      <a:cubicBezTo>
                        <a:pt x="28" y="20"/>
                        <a:pt x="15" y="7"/>
                        <a:pt x="0" y="0"/>
                      </a:cubicBezTo>
                    </a:path>
                  </a:pathLst>
                </a:cu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8" name="Freeform 19"/>
                <p:cNvSpPr>
                  <a:spLocks/>
                </p:cNvSpPr>
                <p:nvPr/>
              </p:nvSpPr>
              <p:spPr bwMode="auto">
                <a:xfrm>
                  <a:off x="7382735" y="3544366"/>
                  <a:ext cx="364698" cy="364694"/>
                </a:xfrm>
                <a:custGeom>
                  <a:avLst/>
                  <a:gdLst>
                    <a:gd name="T0" fmla="*/ 0 w 101"/>
                    <a:gd name="T1" fmla="*/ 97 h 101"/>
                    <a:gd name="T2" fmla="*/ 25 w 101"/>
                    <a:gd name="T3" fmla="*/ 101 h 101"/>
                    <a:gd name="T4" fmla="*/ 101 w 101"/>
                    <a:gd name="T5" fmla="*/ 25 h 101"/>
                    <a:gd name="T6" fmla="*/ 97 w 101"/>
                    <a:gd name="T7" fmla="*/ 0 h 101"/>
                  </a:gdLst>
                  <a:ahLst/>
                  <a:cxnLst>
                    <a:cxn ang="0">
                      <a:pos x="T0" y="T1"/>
                    </a:cxn>
                    <a:cxn ang="0">
                      <a:pos x="T2" y="T3"/>
                    </a:cxn>
                    <a:cxn ang="0">
                      <a:pos x="T4" y="T5"/>
                    </a:cxn>
                    <a:cxn ang="0">
                      <a:pos x="T6" y="T7"/>
                    </a:cxn>
                  </a:cxnLst>
                  <a:rect l="0" t="0" r="r" b="b"/>
                  <a:pathLst>
                    <a:path w="101" h="101">
                      <a:moveTo>
                        <a:pt x="0" y="97"/>
                      </a:moveTo>
                      <a:cubicBezTo>
                        <a:pt x="8" y="99"/>
                        <a:pt x="16" y="101"/>
                        <a:pt x="25" y="101"/>
                      </a:cubicBezTo>
                      <a:cubicBezTo>
                        <a:pt x="67" y="101"/>
                        <a:pt x="101" y="67"/>
                        <a:pt x="101" y="25"/>
                      </a:cubicBezTo>
                      <a:cubicBezTo>
                        <a:pt x="101" y="16"/>
                        <a:pt x="99" y="8"/>
                        <a:pt x="97" y="0"/>
                      </a:cubicBezTo>
                    </a:path>
                  </a:pathLst>
                </a:cu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59" name="Oval 20"/>
                <p:cNvSpPr>
                  <a:spLocks noChangeArrowheads="1"/>
                </p:cNvSpPr>
                <p:nvPr/>
              </p:nvSpPr>
              <p:spPr bwMode="auto">
                <a:xfrm>
                  <a:off x="7325402" y="3486783"/>
                  <a:ext cx="295422" cy="295914"/>
                </a:xfrm>
                <a:prstGeom prst="ellipse">
                  <a:avLst/>
                </a:prstGeom>
                <a:noFill/>
                <a:ln w="19050" cap="flat">
                  <a:solidFill>
                    <a:schemeClr val="bg1"/>
                  </a:solidFill>
                  <a:prstDash val="solid"/>
                  <a:miter lim="800000"/>
                  <a:headEnd/>
                  <a:tailEnd/>
                </a:ln>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grpSp>
      <p:sp>
        <p:nvSpPr>
          <p:cNvPr id="95" name="Freeform 94"/>
          <p:cNvSpPr>
            <a:spLocks/>
          </p:cNvSpPr>
          <p:nvPr/>
        </p:nvSpPr>
        <p:spPr bwMode="auto">
          <a:xfrm rot="18758123" flipH="1" flipV="1">
            <a:off x="7843368" y="4182385"/>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p:cNvGrpSpPr/>
          <p:nvPr/>
        </p:nvGrpSpPr>
        <p:grpSpPr>
          <a:xfrm>
            <a:off x="6773986" y="1661251"/>
            <a:ext cx="1286740" cy="1286740"/>
            <a:chOff x="8201004" y="2849271"/>
            <a:chExt cx="1312542" cy="1312542"/>
          </a:xfrm>
        </p:grpSpPr>
        <p:sp>
          <p:nvSpPr>
            <p:cNvPr id="99" name="Oval 98"/>
            <p:cNvSpPr/>
            <p:nvPr/>
          </p:nvSpPr>
          <p:spPr bwMode="auto">
            <a:xfrm>
              <a:off x="8201004" y="2849271"/>
              <a:ext cx="1312542" cy="1312542"/>
            </a:xfrm>
            <a:prstGeom prst="ellipse">
              <a:avLst/>
            </a:prstGeom>
            <a:solidFill>
              <a:schemeClr val="bg1"/>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60" name="Group 59"/>
            <p:cNvGrpSpPr/>
            <p:nvPr/>
          </p:nvGrpSpPr>
          <p:grpSpPr>
            <a:xfrm>
              <a:off x="8350883" y="2994342"/>
              <a:ext cx="1005840" cy="1005840"/>
              <a:chOff x="9035926" y="3040062"/>
              <a:chExt cx="914400" cy="914400"/>
            </a:xfrm>
          </p:grpSpPr>
          <p:sp>
            <p:nvSpPr>
              <p:cNvPr id="61" name="Oval 60"/>
              <p:cNvSpPr/>
              <p:nvPr/>
            </p:nvSpPr>
            <p:spPr bwMode="auto">
              <a:xfrm>
                <a:off x="9035926" y="3040062"/>
                <a:ext cx="914400" cy="914400"/>
              </a:xfrm>
              <a:prstGeom prst="ellipse">
                <a:avLst/>
              </a:prstGeom>
              <a:solidFill>
                <a:schemeClr val="accent3"/>
              </a:solidFill>
              <a:ln w="12700" cap="flat" cmpd="sng" algn="ctr">
                <a:noFill/>
                <a:prstDash val="solid"/>
                <a:miter lim="800000"/>
              </a:ln>
              <a:effectLst/>
            </p:spPr>
            <p:txBody>
              <a:bodyPr rot="0" spcFirstLastPara="0" vertOverflow="overflow" horzOverflow="overflow" vert="horz" wrap="square" lIns="215103" tIns="172082" rIns="215103" bIns="172082" numCol="1" spcCol="0" rtlCol="0" fromWordArt="0" anchor="t" anchorCtr="0" forceAA="0" compatLnSpc="1">
                <a:prstTxWarp prst="textNoShape">
                  <a:avLst/>
                </a:prstTxWarp>
                <a:noAutofit/>
              </a:bodyPr>
              <a:lstStyle/>
              <a:p>
                <a:pPr algn="ctr" defTabSz="1096713" fontAlgn="base">
                  <a:lnSpc>
                    <a:spcPct val="90000"/>
                  </a:lnSpc>
                  <a:spcBef>
                    <a:spcPct val="0"/>
                  </a:spcBef>
                  <a:spcAft>
                    <a:spcPct val="0"/>
                  </a:spcAft>
                  <a:defRPr/>
                </a:pPr>
                <a:endParaRPr lang="en-US" sz="2823" kern="0">
                  <a:gradFill>
                    <a:gsLst>
                      <a:gs pos="0">
                        <a:srgbClr val="FFFFFF"/>
                      </a:gs>
                      <a:gs pos="100000">
                        <a:srgbClr val="FFFFFF"/>
                      </a:gs>
                    </a:gsLst>
                    <a:lin ang="5400000" scaled="0"/>
                  </a:gradFill>
                  <a:ea typeface="Segoe UI" pitchFamily="34" charset="0"/>
                  <a:cs typeface="Segoe UI" pitchFamily="34" charset="0"/>
                </a:endParaRPr>
              </a:p>
            </p:txBody>
          </p:sp>
          <p:grpSp>
            <p:nvGrpSpPr>
              <p:cNvPr id="62" name="Group 61"/>
              <p:cNvGrpSpPr/>
              <p:nvPr/>
            </p:nvGrpSpPr>
            <p:grpSpPr>
              <a:xfrm>
                <a:off x="9290477" y="3294904"/>
                <a:ext cx="405298" cy="404717"/>
                <a:chOff x="-2627313" y="-174625"/>
                <a:chExt cx="2216150" cy="2212975"/>
              </a:xfrm>
            </p:grpSpPr>
            <p:sp>
              <p:nvSpPr>
                <p:cNvPr id="63" name="Freeform 5"/>
                <p:cNvSpPr>
                  <a:spLocks/>
                </p:cNvSpPr>
                <p:nvPr/>
              </p:nvSpPr>
              <p:spPr bwMode="auto">
                <a:xfrm>
                  <a:off x="-2627313" y="-174625"/>
                  <a:ext cx="2216150" cy="2212975"/>
                </a:xfrm>
                <a:custGeom>
                  <a:avLst/>
                  <a:gdLst>
                    <a:gd name="T0" fmla="*/ 1396 w 1396"/>
                    <a:gd name="T1" fmla="*/ 468 h 1394"/>
                    <a:gd name="T2" fmla="*/ 927 w 1396"/>
                    <a:gd name="T3" fmla="*/ 0 h 1394"/>
                    <a:gd name="T4" fmla="*/ 0 w 1396"/>
                    <a:gd name="T5" fmla="*/ 0 h 1394"/>
                    <a:gd name="T6" fmla="*/ 0 w 1396"/>
                    <a:gd name="T7" fmla="*/ 926 h 1394"/>
                    <a:gd name="T8" fmla="*/ 469 w 1396"/>
                    <a:gd name="T9" fmla="*/ 1394 h 1394"/>
                    <a:gd name="T10" fmla="*/ 1396 w 1396"/>
                    <a:gd name="T11" fmla="*/ 1394 h 1394"/>
                    <a:gd name="T12" fmla="*/ 1396 w 1396"/>
                    <a:gd name="T13" fmla="*/ 468 h 1394"/>
                  </a:gdLst>
                  <a:ahLst/>
                  <a:cxnLst>
                    <a:cxn ang="0">
                      <a:pos x="T0" y="T1"/>
                    </a:cxn>
                    <a:cxn ang="0">
                      <a:pos x="T2" y="T3"/>
                    </a:cxn>
                    <a:cxn ang="0">
                      <a:pos x="T4" y="T5"/>
                    </a:cxn>
                    <a:cxn ang="0">
                      <a:pos x="T6" y="T7"/>
                    </a:cxn>
                    <a:cxn ang="0">
                      <a:pos x="T8" y="T9"/>
                    </a:cxn>
                    <a:cxn ang="0">
                      <a:pos x="T10" y="T11"/>
                    </a:cxn>
                    <a:cxn ang="0">
                      <a:pos x="T12" y="T13"/>
                    </a:cxn>
                  </a:cxnLst>
                  <a:rect l="0" t="0" r="r" b="b"/>
                  <a:pathLst>
                    <a:path w="1396" h="1394">
                      <a:moveTo>
                        <a:pt x="1396" y="468"/>
                      </a:moveTo>
                      <a:lnTo>
                        <a:pt x="927" y="0"/>
                      </a:lnTo>
                      <a:lnTo>
                        <a:pt x="0" y="0"/>
                      </a:lnTo>
                      <a:lnTo>
                        <a:pt x="0" y="926"/>
                      </a:lnTo>
                      <a:lnTo>
                        <a:pt x="469" y="1394"/>
                      </a:lnTo>
                      <a:lnTo>
                        <a:pt x="1396" y="1394"/>
                      </a:lnTo>
                      <a:lnTo>
                        <a:pt x="1396" y="468"/>
                      </a:ln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rgbClr val="505050"/>
                    </a:solidFill>
                  </a:endParaRPr>
                </a:p>
              </p:txBody>
            </p:sp>
            <p:sp>
              <p:nvSpPr>
                <p:cNvPr id="64" name="Freeform 6"/>
                <p:cNvSpPr>
                  <a:spLocks/>
                </p:cNvSpPr>
                <p:nvPr/>
              </p:nvSpPr>
              <p:spPr bwMode="auto">
                <a:xfrm>
                  <a:off x="-2627313" y="-174625"/>
                  <a:ext cx="2216150" cy="742950"/>
                </a:xfrm>
                <a:custGeom>
                  <a:avLst/>
                  <a:gdLst>
                    <a:gd name="T0" fmla="*/ 1396 w 1396"/>
                    <a:gd name="T1" fmla="*/ 468 h 468"/>
                    <a:gd name="T2" fmla="*/ 469 w 1396"/>
                    <a:gd name="T3" fmla="*/ 468 h 468"/>
                    <a:gd name="T4" fmla="*/ 0 w 1396"/>
                    <a:gd name="T5" fmla="*/ 0 h 468"/>
                  </a:gdLst>
                  <a:ahLst/>
                  <a:cxnLst>
                    <a:cxn ang="0">
                      <a:pos x="T0" y="T1"/>
                    </a:cxn>
                    <a:cxn ang="0">
                      <a:pos x="T2" y="T3"/>
                    </a:cxn>
                    <a:cxn ang="0">
                      <a:pos x="T4" y="T5"/>
                    </a:cxn>
                  </a:cxnLst>
                  <a:rect l="0" t="0" r="r" b="b"/>
                  <a:pathLst>
                    <a:path w="1396" h="468">
                      <a:moveTo>
                        <a:pt x="1396" y="468"/>
                      </a:moveTo>
                      <a:lnTo>
                        <a:pt x="469" y="468"/>
                      </a:lnTo>
                      <a:lnTo>
                        <a:pt x="0" y="0"/>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rgbClr val="505050"/>
                    </a:solidFill>
                  </a:endParaRPr>
                </a:p>
              </p:txBody>
            </p:sp>
            <p:sp>
              <p:nvSpPr>
                <p:cNvPr id="65" name="Line 7"/>
                <p:cNvSpPr>
                  <a:spLocks noChangeShapeType="1"/>
                </p:cNvSpPr>
                <p:nvPr/>
              </p:nvSpPr>
              <p:spPr bwMode="auto">
                <a:xfrm>
                  <a:off x="-1882775" y="568325"/>
                  <a:ext cx="0" cy="1470025"/>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rgbClr val="505050"/>
                    </a:solidFill>
                  </a:endParaRPr>
                </a:p>
              </p:txBody>
            </p:sp>
            <p:sp>
              <p:nvSpPr>
                <p:cNvPr id="66" name="Line 8"/>
                <p:cNvSpPr>
                  <a:spLocks noChangeShapeType="1"/>
                </p:cNvSpPr>
                <p:nvPr/>
              </p:nvSpPr>
              <p:spPr bwMode="auto">
                <a:xfrm>
                  <a:off x="-1900238" y="-174625"/>
                  <a:ext cx="762000" cy="74295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rgbClr val="505050"/>
                    </a:solidFill>
                  </a:endParaRPr>
                </a:p>
              </p:txBody>
            </p:sp>
            <p:sp>
              <p:nvSpPr>
                <p:cNvPr id="67" name="Line 9"/>
                <p:cNvSpPr>
                  <a:spLocks noChangeShapeType="1"/>
                </p:cNvSpPr>
                <p:nvPr/>
              </p:nvSpPr>
              <p:spPr bwMode="auto">
                <a:xfrm>
                  <a:off x="-1536700" y="188912"/>
                  <a:ext cx="744537" cy="0"/>
                </a:xfrm>
                <a:prstGeom prst="line">
                  <a:avLst/>
                </a:pr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rgbClr val="505050"/>
                    </a:solidFill>
                  </a:endParaRPr>
                </a:p>
              </p:txBody>
            </p:sp>
          </p:grpSp>
        </p:grpSp>
      </p:grpSp>
      <p:sp>
        <p:nvSpPr>
          <p:cNvPr id="84" name="Freeform 83"/>
          <p:cNvSpPr>
            <a:spLocks/>
          </p:cNvSpPr>
          <p:nvPr/>
        </p:nvSpPr>
        <p:spPr bwMode="auto">
          <a:xfrm rot="3284225" flipV="1">
            <a:off x="4283861" y="4145373"/>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69" name="engage"/>
          <p:cNvSpPr/>
          <p:nvPr/>
        </p:nvSpPr>
        <p:spPr bwMode="auto">
          <a:xfrm>
            <a:off x="2085240" y="1790618"/>
            <a:ext cx="2194560" cy="9329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200" kern="0" spc="49">
                <a:solidFill>
                  <a:schemeClr val="tx1"/>
                </a:solidFill>
                <a:latin typeface="+mj-lt"/>
                <a:cs typeface="Segoe UI" panose="020B0502040204020203" pitchFamily="34" charset="0"/>
              </a:rPr>
              <a:t>Engage your customers</a:t>
            </a:r>
          </a:p>
        </p:txBody>
      </p:sp>
      <p:sp>
        <p:nvSpPr>
          <p:cNvPr id="71" name="empower"/>
          <p:cNvSpPr/>
          <p:nvPr/>
        </p:nvSpPr>
        <p:spPr bwMode="auto">
          <a:xfrm>
            <a:off x="2085240" y="4296015"/>
            <a:ext cx="2194560" cy="9329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200" kern="0" spc="49">
                <a:solidFill>
                  <a:schemeClr val="tx1"/>
                </a:solidFill>
                <a:latin typeface="+mj-lt"/>
                <a:cs typeface="Segoe UI" panose="020B0502040204020203" pitchFamily="34" charset="0"/>
              </a:rPr>
              <a:t>Empower your employees</a:t>
            </a:r>
          </a:p>
        </p:txBody>
      </p:sp>
      <p:sp>
        <p:nvSpPr>
          <p:cNvPr id="70" name="optimize"/>
          <p:cNvSpPr/>
          <p:nvPr/>
        </p:nvSpPr>
        <p:spPr bwMode="auto">
          <a:xfrm>
            <a:off x="7851969" y="4296015"/>
            <a:ext cx="2194560" cy="9329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200" kern="0" spc="49">
                <a:solidFill>
                  <a:schemeClr val="tx1"/>
                </a:solidFill>
                <a:latin typeface="+mj-lt"/>
                <a:cs typeface="Segoe UI" panose="020B0502040204020203" pitchFamily="34" charset="0"/>
              </a:rPr>
              <a:t>Optimize your operations</a:t>
            </a:r>
          </a:p>
        </p:txBody>
      </p:sp>
      <p:sp>
        <p:nvSpPr>
          <p:cNvPr id="68" name="transform"/>
          <p:cNvSpPr/>
          <p:nvPr/>
        </p:nvSpPr>
        <p:spPr bwMode="auto">
          <a:xfrm>
            <a:off x="7851969" y="1815265"/>
            <a:ext cx="2194560" cy="93291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spAutoFit/>
          </a:bodyPr>
          <a:lstStyle/>
          <a:p>
            <a:pPr algn="ctr" defTabSz="914102" fontAlgn="base">
              <a:lnSpc>
                <a:spcPct val="95000"/>
              </a:lnSpc>
              <a:spcBef>
                <a:spcPct val="0"/>
              </a:spcBef>
              <a:spcAft>
                <a:spcPct val="0"/>
              </a:spcAft>
            </a:pPr>
            <a:r>
              <a:rPr lang="en-US" sz="2200" kern="0" spc="49">
                <a:solidFill>
                  <a:schemeClr val="tx1"/>
                </a:solidFill>
                <a:latin typeface="+mj-lt"/>
                <a:cs typeface="Segoe UI" panose="020B0502040204020203" pitchFamily="34" charset="0"/>
              </a:rPr>
              <a:t>Transform your products</a:t>
            </a:r>
          </a:p>
        </p:txBody>
      </p:sp>
      <p:sp>
        <p:nvSpPr>
          <p:cNvPr id="94" name="Freeform 93"/>
          <p:cNvSpPr>
            <a:spLocks/>
          </p:cNvSpPr>
          <p:nvPr/>
        </p:nvSpPr>
        <p:spPr bwMode="auto">
          <a:xfrm rot="1856903" flipH="1" flipV="1">
            <a:off x="5177301" y="5174977"/>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90"/>
          <p:cNvSpPr>
            <a:spLocks/>
          </p:cNvSpPr>
          <p:nvPr/>
        </p:nvSpPr>
        <p:spPr bwMode="auto">
          <a:xfrm rot="19786451" flipV="1">
            <a:off x="6943829" y="5186459"/>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93" name="Freeform 92"/>
          <p:cNvSpPr>
            <a:spLocks/>
          </p:cNvSpPr>
          <p:nvPr/>
        </p:nvSpPr>
        <p:spPr bwMode="auto">
          <a:xfrm rot="14812449" flipV="1">
            <a:off x="7798864" y="2740560"/>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88" name="Freeform 87"/>
          <p:cNvSpPr>
            <a:spLocks/>
          </p:cNvSpPr>
          <p:nvPr/>
        </p:nvSpPr>
        <p:spPr bwMode="auto">
          <a:xfrm rot="8621118" flipV="1">
            <a:off x="5253695" y="1797742"/>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
        <p:nvSpPr>
          <p:cNvPr id="90" name="Freeform 89"/>
          <p:cNvSpPr>
            <a:spLocks/>
          </p:cNvSpPr>
          <p:nvPr/>
        </p:nvSpPr>
        <p:spPr bwMode="auto">
          <a:xfrm rot="2005605" flipV="1">
            <a:off x="6850878" y="1777069"/>
            <a:ext cx="89642" cy="190081"/>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ker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4702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250"/>
                                        <p:tgtEl>
                                          <p:spTgt spid="76"/>
                                        </p:tgtEl>
                                      </p:cBhvr>
                                    </p:animEffect>
                                  </p:childTnLst>
                                </p:cTn>
                              </p:par>
                              <p:par>
                                <p:cTn id="8" presetID="42" presetClass="path" presetSubtype="0" decel="100000" fill="hold" grpId="1" nodeType="withEffect">
                                  <p:stCondLst>
                                    <p:cond delay="0"/>
                                  </p:stCondLst>
                                  <p:childTnLst>
                                    <p:animMotion origin="layout" path="M -4.13582E-6 2.58738E-7 L -4.13582E-6 0.25011 " pathEditMode="relative" rAng="0" ptsTypes="AA">
                                      <p:cBhvr>
                                        <p:cTn id="9" dur="650" spd="-100000" fill="hold"/>
                                        <p:tgtEl>
                                          <p:spTgt spid="76"/>
                                        </p:tgtEl>
                                        <p:attrNameLst>
                                          <p:attrName>ppt_x</p:attrName>
                                          <p:attrName>ppt_y</p:attrName>
                                        </p:attrNameLst>
                                      </p:cBhvr>
                                      <p:rCtr x="0" y="12506"/>
                                    </p:animMotion>
                                  </p:childTnLst>
                                </p:cTn>
                              </p:par>
                              <p:par>
                                <p:cTn id="10" presetID="10" presetClass="entr" presetSubtype="0" fill="hold" grpId="0" nodeType="withEffect">
                                  <p:stCondLst>
                                    <p:cond delay="140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3.51289E-6 -4.77531E-6 L 3.51289E-6 0.25012 " pathEditMode="relative" rAng="0" ptsTypes="AA">
                                      <p:cBhvr>
                                        <p:cTn id="14" dur="650" spd="-100000" fill="hold"/>
                                        <p:tgtEl>
                                          <p:spTgt spid="28"/>
                                        </p:tgtEl>
                                        <p:attrNameLst>
                                          <p:attrName>ppt_x</p:attrName>
                                          <p:attrName>ppt_y</p:attrName>
                                        </p:attrNameLst>
                                      </p:cBhvr>
                                      <p:rCtr x="0" y="12506"/>
                                    </p:animMotion>
                                  </p:childTnLst>
                                </p:cTn>
                              </p:par>
                              <p:par>
                                <p:cTn id="15" presetID="10" presetClass="entr" presetSubtype="0" fill="hold" grpId="0" nodeType="withEffect">
                                  <p:stCondLst>
                                    <p:cond delay="230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par>
                                <p:cTn id="18" presetID="1" presetClass="entr" presetSubtype="0" fill="hold" grpId="0" nodeType="withEffect">
                                  <p:stCondLst>
                                    <p:cond delay="1800"/>
                                  </p:stCondLst>
                                  <p:childTnLst>
                                    <p:set>
                                      <p:cBhvr>
                                        <p:cTn id="19" dur="1" fill="hold">
                                          <p:stCondLst>
                                            <p:cond delay="499"/>
                                          </p:stCondLst>
                                        </p:cTn>
                                        <p:tgtEl>
                                          <p:spTgt spid="85"/>
                                        </p:tgtEl>
                                        <p:attrNameLst>
                                          <p:attrName>style.visibility</p:attrName>
                                        </p:attrNameLst>
                                      </p:cBhvr>
                                      <p:to>
                                        <p:strVal val="visible"/>
                                      </p:to>
                                    </p:set>
                                  </p:childTnLst>
                                </p:cTn>
                              </p:par>
                              <p:par>
                                <p:cTn id="20" presetID="6" presetClass="emph" presetSubtype="0" accel="100000" autoRev="1" fill="hold" grpId="1" nodeType="withEffect">
                                  <p:stCondLst>
                                    <p:cond delay="1800"/>
                                  </p:stCondLst>
                                  <p:childTnLst>
                                    <p:animScale>
                                      <p:cBhvr>
                                        <p:cTn id="21" dur="500" fill="hold"/>
                                        <p:tgtEl>
                                          <p:spTgt spid="85"/>
                                        </p:tgtEl>
                                      </p:cBhvr>
                                      <p:by x="0" y="0"/>
                                    </p:animScale>
                                  </p:childTnLst>
                                </p:cTn>
                              </p:par>
                              <p:par>
                                <p:cTn id="22" presetID="63" presetClass="path" presetSubtype="0" decel="100000" fill="hold" grpId="2" nodeType="withEffect">
                                  <p:stCondLst>
                                    <p:cond delay="2300"/>
                                  </p:stCondLst>
                                  <p:childTnLst>
                                    <p:animMotion origin="layout" path="M 6.89303E-8 4.61643E-6 L -0.01085 0.05719 " pathEditMode="relative" rAng="0" ptsTypes="AA">
                                      <p:cBhvr>
                                        <p:cTn id="23" dur="500" spd="-100000" fill="hold"/>
                                        <p:tgtEl>
                                          <p:spTgt spid="85"/>
                                        </p:tgtEl>
                                        <p:attrNameLst>
                                          <p:attrName>ppt_x</p:attrName>
                                          <p:attrName>ppt_y</p:attrName>
                                        </p:attrNameLst>
                                      </p:cBhvr>
                                      <p:rCtr x="-549" y="2860"/>
                                    </p:animMotion>
                                  </p:childTnLst>
                                </p:cTn>
                              </p:par>
                              <p:par>
                                <p:cTn id="24" presetID="1" presetClass="entr" presetSubtype="0" fill="hold" grpId="0" nodeType="withEffect">
                                  <p:stCondLst>
                                    <p:cond delay="1800"/>
                                  </p:stCondLst>
                                  <p:childTnLst>
                                    <p:set>
                                      <p:cBhvr>
                                        <p:cTn id="25" dur="1" fill="hold">
                                          <p:stCondLst>
                                            <p:cond delay="499"/>
                                          </p:stCondLst>
                                        </p:cTn>
                                        <p:tgtEl>
                                          <p:spTgt spid="84"/>
                                        </p:tgtEl>
                                        <p:attrNameLst>
                                          <p:attrName>style.visibility</p:attrName>
                                        </p:attrNameLst>
                                      </p:cBhvr>
                                      <p:to>
                                        <p:strVal val="visible"/>
                                      </p:to>
                                    </p:set>
                                  </p:childTnLst>
                                </p:cTn>
                              </p:par>
                              <p:par>
                                <p:cTn id="26" presetID="6" presetClass="emph" presetSubtype="0" accel="100000" autoRev="1" fill="hold" grpId="1" nodeType="withEffect">
                                  <p:stCondLst>
                                    <p:cond delay="1800"/>
                                  </p:stCondLst>
                                  <p:childTnLst>
                                    <p:animScale>
                                      <p:cBhvr>
                                        <p:cTn id="27" dur="500" fill="hold"/>
                                        <p:tgtEl>
                                          <p:spTgt spid="84"/>
                                        </p:tgtEl>
                                      </p:cBhvr>
                                      <p:by x="0" y="0"/>
                                    </p:animScale>
                                  </p:childTnLst>
                                </p:cTn>
                              </p:par>
                              <p:par>
                                <p:cTn id="28" presetID="35" presetClass="path" presetSubtype="0" decel="100000" fill="hold" grpId="2" nodeType="withEffect">
                                  <p:stCondLst>
                                    <p:cond delay="2300"/>
                                  </p:stCondLst>
                                  <p:childTnLst>
                                    <p:animMotion origin="layout" path="M -1.06459E-6 2.15615E-6 L -0.00753 -0.04244 " pathEditMode="relative" rAng="0" ptsTypes="AA">
                                      <p:cBhvr>
                                        <p:cTn id="29" dur="500" spd="-100000" fill="hold"/>
                                        <p:tgtEl>
                                          <p:spTgt spid="84"/>
                                        </p:tgtEl>
                                        <p:attrNameLst>
                                          <p:attrName>ppt_x</p:attrName>
                                          <p:attrName>ppt_y</p:attrName>
                                        </p:attrNameLst>
                                      </p:cBhvr>
                                      <p:rCtr x="-383" y="-2133"/>
                                    </p:animMotion>
                                  </p:childTnLst>
                                </p:cTn>
                              </p:par>
                              <p:par>
                                <p:cTn id="30" presetID="1" presetClass="entr" presetSubtype="0" fill="hold" grpId="0" nodeType="withEffect">
                                  <p:stCondLst>
                                    <p:cond delay="1800"/>
                                  </p:stCondLst>
                                  <p:childTnLst>
                                    <p:set>
                                      <p:cBhvr>
                                        <p:cTn id="31" dur="1" fill="hold">
                                          <p:stCondLst>
                                            <p:cond delay="499"/>
                                          </p:stCondLst>
                                        </p:cTn>
                                        <p:tgtEl>
                                          <p:spTgt spid="94"/>
                                        </p:tgtEl>
                                        <p:attrNameLst>
                                          <p:attrName>style.visibility</p:attrName>
                                        </p:attrNameLst>
                                      </p:cBhvr>
                                      <p:to>
                                        <p:strVal val="visible"/>
                                      </p:to>
                                    </p:set>
                                  </p:childTnLst>
                                </p:cTn>
                              </p:par>
                              <p:par>
                                <p:cTn id="32" presetID="6" presetClass="emph" presetSubtype="0" accel="100000" autoRev="1" fill="hold" grpId="1" nodeType="withEffect">
                                  <p:stCondLst>
                                    <p:cond delay="1800"/>
                                  </p:stCondLst>
                                  <p:childTnLst>
                                    <p:animScale>
                                      <p:cBhvr>
                                        <p:cTn id="33" dur="500" fill="hold"/>
                                        <p:tgtEl>
                                          <p:spTgt spid="94"/>
                                        </p:tgtEl>
                                      </p:cBhvr>
                                      <p:by x="0" y="0"/>
                                    </p:animScale>
                                  </p:childTnLst>
                                </p:cTn>
                              </p:par>
                              <p:par>
                                <p:cTn id="34" presetID="63" presetClass="path" presetSubtype="0" decel="100000" fill="hold" grpId="2" nodeType="withEffect">
                                  <p:stCondLst>
                                    <p:cond delay="2300"/>
                                  </p:stCondLst>
                                  <p:childTnLst>
                                    <p:animMotion origin="layout" path="M -1.42456E-6 2.4966E-6 L 0.03498 0.02633 " pathEditMode="relative" rAng="0" ptsTypes="AA">
                                      <p:cBhvr>
                                        <p:cTn id="35" dur="500" spd="-100000" fill="hold"/>
                                        <p:tgtEl>
                                          <p:spTgt spid="94"/>
                                        </p:tgtEl>
                                        <p:attrNameLst>
                                          <p:attrName>ppt_x</p:attrName>
                                          <p:attrName>ppt_y</p:attrName>
                                        </p:attrNameLst>
                                      </p:cBhvr>
                                      <p:rCtr x="1749" y="1316"/>
                                    </p:animMotion>
                                  </p:childTnLst>
                                </p:cTn>
                              </p:par>
                              <p:par>
                                <p:cTn id="36" presetID="1" presetClass="entr" presetSubtype="0" fill="hold" grpId="0" nodeType="withEffect">
                                  <p:stCondLst>
                                    <p:cond delay="1800"/>
                                  </p:stCondLst>
                                  <p:childTnLst>
                                    <p:set>
                                      <p:cBhvr>
                                        <p:cTn id="37" dur="1" fill="hold">
                                          <p:stCondLst>
                                            <p:cond delay="499"/>
                                          </p:stCondLst>
                                        </p:cTn>
                                        <p:tgtEl>
                                          <p:spTgt spid="91"/>
                                        </p:tgtEl>
                                        <p:attrNameLst>
                                          <p:attrName>style.visibility</p:attrName>
                                        </p:attrNameLst>
                                      </p:cBhvr>
                                      <p:to>
                                        <p:strVal val="visible"/>
                                      </p:to>
                                    </p:set>
                                  </p:childTnLst>
                                </p:cTn>
                              </p:par>
                              <p:par>
                                <p:cTn id="38" presetID="6" presetClass="emph" presetSubtype="0" accel="100000" autoRev="1" fill="hold" grpId="1" nodeType="withEffect">
                                  <p:stCondLst>
                                    <p:cond delay="1800"/>
                                  </p:stCondLst>
                                  <p:childTnLst>
                                    <p:animScale>
                                      <p:cBhvr>
                                        <p:cTn id="39" dur="500" fill="hold"/>
                                        <p:tgtEl>
                                          <p:spTgt spid="91"/>
                                        </p:tgtEl>
                                      </p:cBhvr>
                                      <p:by x="0" y="0"/>
                                    </p:animScale>
                                  </p:childTnLst>
                                </p:cTn>
                              </p:par>
                              <p:par>
                                <p:cTn id="40" presetID="35" presetClass="path" presetSubtype="0" decel="100000" fill="hold" grpId="2" nodeType="withEffect">
                                  <p:stCondLst>
                                    <p:cond delay="2300"/>
                                  </p:stCondLst>
                                  <p:childTnLst>
                                    <p:animMotion origin="layout" path="M -2.71126E-6 3.75397E-6 L -0.04225 0.02746 " pathEditMode="relative" rAng="0" ptsTypes="AA">
                                      <p:cBhvr>
                                        <p:cTn id="41" dur="500" spd="-100000" fill="hold"/>
                                        <p:tgtEl>
                                          <p:spTgt spid="91"/>
                                        </p:tgtEl>
                                        <p:attrNameLst>
                                          <p:attrName>ppt_x</p:attrName>
                                          <p:attrName>ppt_y</p:attrName>
                                        </p:attrNameLst>
                                      </p:cBhvr>
                                      <p:rCtr x="-2119" y="1362"/>
                                    </p:animMotion>
                                  </p:childTnLst>
                                </p:cTn>
                              </p:par>
                              <p:par>
                                <p:cTn id="42" presetID="1" presetClass="entr" presetSubtype="0" fill="hold" grpId="0" nodeType="withEffect">
                                  <p:stCondLst>
                                    <p:cond delay="1800"/>
                                  </p:stCondLst>
                                  <p:childTnLst>
                                    <p:set>
                                      <p:cBhvr>
                                        <p:cTn id="43" dur="1" fill="hold">
                                          <p:stCondLst>
                                            <p:cond delay="499"/>
                                          </p:stCondLst>
                                        </p:cTn>
                                        <p:tgtEl>
                                          <p:spTgt spid="95"/>
                                        </p:tgtEl>
                                        <p:attrNameLst>
                                          <p:attrName>style.visibility</p:attrName>
                                        </p:attrNameLst>
                                      </p:cBhvr>
                                      <p:to>
                                        <p:strVal val="visible"/>
                                      </p:to>
                                    </p:set>
                                  </p:childTnLst>
                                </p:cTn>
                              </p:par>
                              <p:par>
                                <p:cTn id="44" presetID="6" presetClass="emph" presetSubtype="0" accel="100000" autoRev="1" fill="hold" grpId="1" nodeType="withEffect">
                                  <p:stCondLst>
                                    <p:cond delay="1800"/>
                                  </p:stCondLst>
                                  <p:childTnLst>
                                    <p:animScale>
                                      <p:cBhvr>
                                        <p:cTn id="45" dur="500" fill="hold"/>
                                        <p:tgtEl>
                                          <p:spTgt spid="95"/>
                                        </p:tgtEl>
                                      </p:cBhvr>
                                      <p:by x="0" y="0"/>
                                    </p:animScale>
                                  </p:childTnLst>
                                </p:cTn>
                              </p:par>
                              <p:par>
                                <p:cTn id="46" presetID="63" presetClass="path" presetSubtype="0" decel="100000" fill="hold" grpId="2" nodeType="withEffect">
                                  <p:stCondLst>
                                    <p:cond delay="2300"/>
                                  </p:stCondLst>
                                  <p:childTnLst>
                                    <p:animMotion origin="layout" path="M -3.66607E-6 -4.96142E-6 L 0.00958 -0.06241 " pathEditMode="relative" rAng="0" ptsTypes="AA">
                                      <p:cBhvr>
                                        <p:cTn id="47" dur="500" spd="-100000" fill="hold"/>
                                        <p:tgtEl>
                                          <p:spTgt spid="95"/>
                                        </p:tgtEl>
                                        <p:attrNameLst>
                                          <p:attrName>ppt_x</p:attrName>
                                          <p:attrName>ppt_y</p:attrName>
                                        </p:attrNameLst>
                                      </p:cBhvr>
                                      <p:rCtr x="472" y="-3132"/>
                                    </p:animMotion>
                                  </p:childTnLst>
                                </p:cTn>
                              </p:par>
                              <p:par>
                                <p:cTn id="48" presetID="1" presetClass="entr" presetSubtype="0" fill="hold" grpId="0" nodeType="withEffect">
                                  <p:stCondLst>
                                    <p:cond delay="1800"/>
                                  </p:stCondLst>
                                  <p:childTnLst>
                                    <p:set>
                                      <p:cBhvr>
                                        <p:cTn id="49" dur="1" fill="hold">
                                          <p:stCondLst>
                                            <p:cond delay="499"/>
                                          </p:stCondLst>
                                        </p:cTn>
                                        <p:tgtEl>
                                          <p:spTgt spid="93"/>
                                        </p:tgtEl>
                                        <p:attrNameLst>
                                          <p:attrName>style.visibility</p:attrName>
                                        </p:attrNameLst>
                                      </p:cBhvr>
                                      <p:to>
                                        <p:strVal val="visible"/>
                                      </p:to>
                                    </p:set>
                                  </p:childTnLst>
                                </p:cTn>
                              </p:par>
                              <p:par>
                                <p:cTn id="50" presetID="6" presetClass="emph" presetSubtype="0" accel="100000" autoRev="1" fill="hold" grpId="1" nodeType="withEffect">
                                  <p:stCondLst>
                                    <p:cond delay="1800"/>
                                  </p:stCondLst>
                                  <p:childTnLst>
                                    <p:animScale>
                                      <p:cBhvr>
                                        <p:cTn id="51" dur="500" fill="hold"/>
                                        <p:tgtEl>
                                          <p:spTgt spid="93"/>
                                        </p:tgtEl>
                                      </p:cBhvr>
                                      <p:by x="0" y="0"/>
                                    </p:animScale>
                                  </p:childTnLst>
                                </p:cTn>
                              </p:par>
                              <p:par>
                                <p:cTn id="52" presetID="35" presetClass="path" presetSubtype="0" decel="100000" fill="hold" grpId="2" nodeType="withEffect">
                                  <p:stCondLst>
                                    <p:cond delay="2300"/>
                                  </p:stCondLst>
                                  <p:childTnLst>
                                    <p:animMotion origin="layout" path="M 4.9783E-7 2.99138E-6 L 0.01264 0.0665 " pathEditMode="relative" rAng="0" ptsTypes="AA">
                                      <p:cBhvr>
                                        <p:cTn id="53" dur="500" spd="-100000" fill="hold"/>
                                        <p:tgtEl>
                                          <p:spTgt spid="93"/>
                                        </p:tgtEl>
                                        <p:attrNameLst>
                                          <p:attrName>ppt_x</p:attrName>
                                          <p:attrName>ppt_y</p:attrName>
                                        </p:attrNameLst>
                                      </p:cBhvr>
                                      <p:rCtr x="625" y="3314"/>
                                    </p:animMotion>
                                  </p:childTnLst>
                                </p:cTn>
                              </p:par>
                              <p:par>
                                <p:cTn id="54" presetID="1" presetClass="entr" presetSubtype="0" fill="hold" nodeType="withEffect">
                                  <p:stCondLst>
                                    <p:cond delay="950"/>
                                  </p:stCondLst>
                                  <p:childTnLst>
                                    <p:set>
                                      <p:cBhvr>
                                        <p:cTn id="55" dur="1" fill="hold">
                                          <p:stCondLst>
                                            <p:cond delay="499"/>
                                          </p:stCondLst>
                                        </p:cTn>
                                        <p:tgtEl>
                                          <p:spTgt spid="5"/>
                                        </p:tgtEl>
                                        <p:attrNameLst>
                                          <p:attrName>style.visibility</p:attrName>
                                        </p:attrNameLst>
                                      </p:cBhvr>
                                      <p:to>
                                        <p:strVal val="visible"/>
                                      </p:to>
                                    </p:set>
                                  </p:childTnLst>
                                </p:cTn>
                              </p:par>
                              <p:par>
                                <p:cTn id="56" presetID="6" presetClass="emph" presetSubtype="0" accel="100000" autoRev="1" fill="hold" nodeType="withEffect">
                                  <p:stCondLst>
                                    <p:cond delay="950"/>
                                  </p:stCondLst>
                                  <p:childTnLst>
                                    <p:animScale>
                                      <p:cBhvr>
                                        <p:cTn id="57" dur="500" fill="hold"/>
                                        <p:tgtEl>
                                          <p:spTgt spid="5"/>
                                        </p:tgtEl>
                                      </p:cBhvr>
                                      <p:by x="0" y="0"/>
                                    </p:animScale>
                                  </p:childTnLst>
                                </p:cTn>
                              </p:par>
                              <p:par>
                                <p:cTn id="58" presetID="1" presetClass="entr" presetSubtype="0" fill="hold" nodeType="withEffect">
                                  <p:stCondLst>
                                    <p:cond delay="950"/>
                                  </p:stCondLst>
                                  <p:childTnLst>
                                    <p:set>
                                      <p:cBhvr>
                                        <p:cTn id="59" dur="1" fill="hold">
                                          <p:stCondLst>
                                            <p:cond delay="499"/>
                                          </p:stCondLst>
                                        </p:cTn>
                                        <p:tgtEl>
                                          <p:spTgt spid="6"/>
                                        </p:tgtEl>
                                        <p:attrNameLst>
                                          <p:attrName>style.visibility</p:attrName>
                                        </p:attrNameLst>
                                      </p:cBhvr>
                                      <p:to>
                                        <p:strVal val="visible"/>
                                      </p:to>
                                    </p:set>
                                  </p:childTnLst>
                                </p:cTn>
                              </p:par>
                              <p:par>
                                <p:cTn id="60" presetID="6" presetClass="emph" presetSubtype="0" accel="100000" autoRev="1" fill="hold" nodeType="withEffect">
                                  <p:stCondLst>
                                    <p:cond delay="950"/>
                                  </p:stCondLst>
                                  <p:childTnLst>
                                    <p:animScale>
                                      <p:cBhvr>
                                        <p:cTn id="61" dur="500" fill="hold"/>
                                        <p:tgtEl>
                                          <p:spTgt spid="6"/>
                                        </p:tgtEl>
                                      </p:cBhvr>
                                      <p:by x="0" y="0"/>
                                    </p:animScale>
                                  </p:childTnLst>
                                </p:cTn>
                              </p:par>
                              <p:par>
                                <p:cTn id="62" presetID="1" presetClass="entr" presetSubtype="0" fill="hold" nodeType="withEffect">
                                  <p:stCondLst>
                                    <p:cond delay="950"/>
                                  </p:stCondLst>
                                  <p:childTnLst>
                                    <p:set>
                                      <p:cBhvr>
                                        <p:cTn id="63" dur="1" fill="hold">
                                          <p:stCondLst>
                                            <p:cond delay="499"/>
                                          </p:stCondLst>
                                        </p:cTn>
                                        <p:tgtEl>
                                          <p:spTgt spid="7"/>
                                        </p:tgtEl>
                                        <p:attrNameLst>
                                          <p:attrName>style.visibility</p:attrName>
                                        </p:attrNameLst>
                                      </p:cBhvr>
                                      <p:to>
                                        <p:strVal val="visible"/>
                                      </p:to>
                                    </p:set>
                                  </p:childTnLst>
                                </p:cTn>
                              </p:par>
                              <p:par>
                                <p:cTn id="64" presetID="6" presetClass="emph" presetSubtype="0" accel="100000" autoRev="1" fill="hold" nodeType="withEffect">
                                  <p:stCondLst>
                                    <p:cond delay="950"/>
                                  </p:stCondLst>
                                  <p:childTnLst>
                                    <p:animScale>
                                      <p:cBhvr>
                                        <p:cTn id="65" dur="500" fill="hold"/>
                                        <p:tgtEl>
                                          <p:spTgt spid="7"/>
                                        </p:tgtEl>
                                      </p:cBhvr>
                                      <p:by x="0" y="0"/>
                                    </p:animScale>
                                  </p:childTnLst>
                                </p:cTn>
                              </p:par>
                              <p:par>
                                <p:cTn id="66" presetID="1" presetClass="entr" presetSubtype="0" fill="hold" nodeType="withEffect">
                                  <p:stCondLst>
                                    <p:cond delay="950"/>
                                  </p:stCondLst>
                                  <p:childTnLst>
                                    <p:set>
                                      <p:cBhvr>
                                        <p:cTn id="67" dur="1" fill="hold">
                                          <p:stCondLst>
                                            <p:cond delay="499"/>
                                          </p:stCondLst>
                                        </p:cTn>
                                        <p:tgtEl>
                                          <p:spTgt spid="8"/>
                                        </p:tgtEl>
                                        <p:attrNameLst>
                                          <p:attrName>style.visibility</p:attrName>
                                        </p:attrNameLst>
                                      </p:cBhvr>
                                      <p:to>
                                        <p:strVal val="visible"/>
                                      </p:to>
                                    </p:set>
                                  </p:childTnLst>
                                </p:cTn>
                              </p:par>
                              <p:par>
                                <p:cTn id="68" presetID="6" presetClass="emph" presetSubtype="0" accel="100000" autoRev="1" fill="hold" nodeType="withEffect">
                                  <p:stCondLst>
                                    <p:cond delay="950"/>
                                  </p:stCondLst>
                                  <p:childTnLst>
                                    <p:animScale>
                                      <p:cBhvr>
                                        <p:cTn id="69" dur="500" fill="hold"/>
                                        <p:tgtEl>
                                          <p:spTgt spid="8"/>
                                        </p:tgtEl>
                                      </p:cBhvr>
                                      <p:by x="0" y="0"/>
                                    </p:animScale>
                                  </p:childTnLst>
                                </p:cTn>
                              </p:par>
                              <p:par>
                                <p:cTn id="70" presetID="1" presetClass="entr" presetSubtype="0" fill="hold" grpId="0" nodeType="withEffect">
                                  <p:stCondLst>
                                    <p:cond delay="950"/>
                                  </p:stCondLst>
                                  <p:childTnLst>
                                    <p:set>
                                      <p:cBhvr>
                                        <p:cTn id="71" dur="1" fill="hold">
                                          <p:stCondLst>
                                            <p:cond delay="499"/>
                                          </p:stCondLst>
                                        </p:cTn>
                                        <p:tgtEl>
                                          <p:spTgt spid="69"/>
                                        </p:tgtEl>
                                        <p:attrNameLst>
                                          <p:attrName>style.visibility</p:attrName>
                                        </p:attrNameLst>
                                      </p:cBhvr>
                                      <p:to>
                                        <p:strVal val="visible"/>
                                      </p:to>
                                    </p:set>
                                  </p:childTnLst>
                                </p:cTn>
                              </p:par>
                              <p:par>
                                <p:cTn id="72" presetID="6" presetClass="emph" presetSubtype="0" accel="100000" autoRev="1" fill="hold" grpId="1" nodeType="withEffect">
                                  <p:stCondLst>
                                    <p:cond delay="950"/>
                                  </p:stCondLst>
                                  <p:childTnLst>
                                    <p:animScale>
                                      <p:cBhvr>
                                        <p:cTn id="73" dur="500" fill="hold"/>
                                        <p:tgtEl>
                                          <p:spTgt spid="69"/>
                                        </p:tgtEl>
                                      </p:cBhvr>
                                      <p:by x="0" y="0"/>
                                    </p:animScale>
                                  </p:childTnLst>
                                </p:cTn>
                              </p:par>
                              <p:par>
                                <p:cTn id="74" presetID="1" presetClass="entr" presetSubtype="0" fill="hold" grpId="0" nodeType="withEffect">
                                  <p:stCondLst>
                                    <p:cond delay="950"/>
                                  </p:stCondLst>
                                  <p:childTnLst>
                                    <p:set>
                                      <p:cBhvr>
                                        <p:cTn id="75" dur="1" fill="hold">
                                          <p:stCondLst>
                                            <p:cond delay="499"/>
                                          </p:stCondLst>
                                        </p:cTn>
                                        <p:tgtEl>
                                          <p:spTgt spid="71"/>
                                        </p:tgtEl>
                                        <p:attrNameLst>
                                          <p:attrName>style.visibility</p:attrName>
                                        </p:attrNameLst>
                                      </p:cBhvr>
                                      <p:to>
                                        <p:strVal val="visible"/>
                                      </p:to>
                                    </p:set>
                                  </p:childTnLst>
                                </p:cTn>
                              </p:par>
                              <p:par>
                                <p:cTn id="76" presetID="6" presetClass="emph" presetSubtype="0" accel="100000" autoRev="1" fill="hold" grpId="1" nodeType="withEffect">
                                  <p:stCondLst>
                                    <p:cond delay="950"/>
                                  </p:stCondLst>
                                  <p:childTnLst>
                                    <p:animScale>
                                      <p:cBhvr>
                                        <p:cTn id="77" dur="500" fill="hold"/>
                                        <p:tgtEl>
                                          <p:spTgt spid="71"/>
                                        </p:tgtEl>
                                      </p:cBhvr>
                                      <p:by x="0" y="0"/>
                                    </p:animScale>
                                  </p:childTnLst>
                                </p:cTn>
                              </p:par>
                              <p:par>
                                <p:cTn id="78" presetID="1" presetClass="entr" presetSubtype="0" fill="hold" grpId="0" nodeType="withEffect">
                                  <p:stCondLst>
                                    <p:cond delay="950"/>
                                  </p:stCondLst>
                                  <p:childTnLst>
                                    <p:set>
                                      <p:cBhvr>
                                        <p:cTn id="79" dur="1" fill="hold">
                                          <p:stCondLst>
                                            <p:cond delay="499"/>
                                          </p:stCondLst>
                                        </p:cTn>
                                        <p:tgtEl>
                                          <p:spTgt spid="70"/>
                                        </p:tgtEl>
                                        <p:attrNameLst>
                                          <p:attrName>style.visibility</p:attrName>
                                        </p:attrNameLst>
                                      </p:cBhvr>
                                      <p:to>
                                        <p:strVal val="visible"/>
                                      </p:to>
                                    </p:set>
                                  </p:childTnLst>
                                </p:cTn>
                              </p:par>
                              <p:par>
                                <p:cTn id="80" presetID="6" presetClass="emph" presetSubtype="0" accel="100000" autoRev="1" fill="hold" grpId="1" nodeType="withEffect">
                                  <p:stCondLst>
                                    <p:cond delay="950"/>
                                  </p:stCondLst>
                                  <p:childTnLst>
                                    <p:animScale>
                                      <p:cBhvr>
                                        <p:cTn id="81" dur="500" fill="hold"/>
                                        <p:tgtEl>
                                          <p:spTgt spid="70"/>
                                        </p:tgtEl>
                                      </p:cBhvr>
                                      <p:by x="0" y="0"/>
                                    </p:animScale>
                                  </p:childTnLst>
                                </p:cTn>
                              </p:par>
                              <p:par>
                                <p:cTn id="82" presetID="1" presetClass="entr" presetSubtype="0" fill="hold" grpId="0" nodeType="withEffect">
                                  <p:stCondLst>
                                    <p:cond delay="950"/>
                                  </p:stCondLst>
                                  <p:childTnLst>
                                    <p:set>
                                      <p:cBhvr>
                                        <p:cTn id="83" dur="1" fill="hold">
                                          <p:stCondLst>
                                            <p:cond delay="499"/>
                                          </p:stCondLst>
                                        </p:cTn>
                                        <p:tgtEl>
                                          <p:spTgt spid="68"/>
                                        </p:tgtEl>
                                        <p:attrNameLst>
                                          <p:attrName>style.visibility</p:attrName>
                                        </p:attrNameLst>
                                      </p:cBhvr>
                                      <p:to>
                                        <p:strVal val="visible"/>
                                      </p:to>
                                    </p:set>
                                  </p:childTnLst>
                                </p:cTn>
                              </p:par>
                              <p:par>
                                <p:cTn id="84" presetID="6" presetClass="emph" presetSubtype="0" accel="100000" autoRev="1" fill="hold" grpId="1" nodeType="withEffect">
                                  <p:stCondLst>
                                    <p:cond delay="950"/>
                                  </p:stCondLst>
                                  <p:childTnLst>
                                    <p:animScale>
                                      <p:cBhvr>
                                        <p:cTn id="85" dur="500" fill="hold"/>
                                        <p:tgtEl>
                                          <p:spTgt spid="68"/>
                                        </p:tgtEl>
                                      </p:cBhvr>
                                      <p:by x="0" y="0"/>
                                    </p:animScale>
                                  </p:childTnLst>
                                </p:cTn>
                              </p:par>
                              <p:par>
                                <p:cTn id="86" presetID="1" presetClass="entr" presetSubtype="0" fill="hold" grpId="0" nodeType="withEffect">
                                  <p:stCondLst>
                                    <p:cond delay="1800"/>
                                  </p:stCondLst>
                                  <p:childTnLst>
                                    <p:set>
                                      <p:cBhvr>
                                        <p:cTn id="87" dur="1" fill="hold">
                                          <p:stCondLst>
                                            <p:cond delay="499"/>
                                          </p:stCondLst>
                                        </p:cTn>
                                        <p:tgtEl>
                                          <p:spTgt spid="88"/>
                                        </p:tgtEl>
                                        <p:attrNameLst>
                                          <p:attrName>style.visibility</p:attrName>
                                        </p:attrNameLst>
                                      </p:cBhvr>
                                      <p:to>
                                        <p:strVal val="visible"/>
                                      </p:to>
                                    </p:set>
                                  </p:childTnLst>
                                </p:cTn>
                              </p:par>
                              <p:par>
                                <p:cTn id="88" presetID="6" presetClass="emph" presetSubtype="0" accel="100000" autoRev="1" fill="hold" grpId="1" nodeType="withEffect">
                                  <p:stCondLst>
                                    <p:cond delay="1800"/>
                                  </p:stCondLst>
                                  <p:childTnLst>
                                    <p:animScale>
                                      <p:cBhvr>
                                        <p:cTn id="89" dur="500" fill="hold"/>
                                        <p:tgtEl>
                                          <p:spTgt spid="88"/>
                                        </p:tgtEl>
                                      </p:cBhvr>
                                      <p:by x="0" y="0"/>
                                    </p:animScale>
                                  </p:childTnLst>
                                </p:cTn>
                              </p:par>
                              <p:par>
                                <p:cTn id="90" presetID="35" presetClass="path" presetSubtype="0" decel="100000" fill="hold" grpId="2" nodeType="withEffect">
                                  <p:stCondLst>
                                    <p:cond delay="2300"/>
                                  </p:stCondLst>
                                  <p:childTnLst>
                                    <p:animMotion origin="layout" path="M 3.78861E-6 2.70994E-6 L 0.04021 -0.02724 " pathEditMode="relative" rAng="0" ptsTypes="AA">
                                      <p:cBhvr>
                                        <p:cTn id="91" dur="500" spd="-100000" fill="hold"/>
                                        <p:tgtEl>
                                          <p:spTgt spid="88"/>
                                        </p:tgtEl>
                                        <p:attrNameLst>
                                          <p:attrName>ppt_x</p:attrName>
                                          <p:attrName>ppt_y</p:attrName>
                                        </p:attrNameLst>
                                      </p:cBhvr>
                                      <p:rCtr x="2004" y="-1362"/>
                                    </p:animMotion>
                                  </p:childTnLst>
                                </p:cTn>
                              </p:par>
                              <p:par>
                                <p:cTn id="92" presetID="1" presetClass="entr" presetSubtype="0" fill="hold" grpId="0" nodeType="withEffect">
                                  <p:stCondLst>
                                    <p:cond delay="1800"/>
                                  </p:stCondLst>
                                  <p:childTnLst>
                                    <p:set>
                                      <p:cBhvr>
                                        <p:cTn id="93" dur="1" fill="hold">
                                          <p:stCondLst>
                                            <p:cond delay="499"/>
                                          </p:stCondLst>
                                        </p:cTn>
                                        <p:tgtEl>
                                          <p:spTgt spid="90"/>
                                        </p:tgtEl>
                                        <p:attrNameLst>
                                          <p:attrName>style.visibility</p:attrName>
                                        </p:attrNameLst>
                                      </p:cBhvr>
                                      <p:to>
                                        <p:strVal val="visible"/>
                                      </p:to>
                                    </p:set>
                                  </p:childTnLst>
                                </p:cTn>
                              </p:par>
                              <p:par>
                                <p:cTn id="94" presetID="6" presetClass="emph" presetSubtype="0" accel="100000" autoRev="1" fill="hold" grpId="1" nodeType="withEffect">
                                  <p:stCondLst>
                                    <p:cond delay="1800"/>
                                  </p:stCondLst>
                                  <p:childTnLst>
                                    <p:animScale>
                                      <p:cBhvr>
                                        <p:cTn id="95" dur="500" fill="hold"/>
                                        <p:tgtEl>
                                          <p:spTgt spid="90"/>
                                        </p:tgtEl>
                                      </p:cBhvr>
                                      <p:by x="0" y="0"/>
                                    </p:animScale>
                                  </p:childTnLst>
                                </p:cTn>
                              </p:par>
                              <p:par>
                                <p:cTn id="96" presetID="35" presetClass="path" presetSubtype="0" decel="100000" fill="hold" grpId="2" nodeType="withEffect">
                                  <p:stCondLst>
                                    <p:cond delay="2300"/>
                                  </p:stCondLst>
                                  <p:childTnLst>
                                    <p:animMotion origin="layout" path="M -1.43732E-6 3.23196E-6 L -0.04455 -0.02315 " pathEditMode="relative" rAng="0" ptsTypes="AA">
                                      <p:cBhvr>
                                        <p:cTn id="97" dur="500" spd="-100000" fill="hold"/>
                                        <p:tgtEl>
                                          <p:spTgt spid="90"/>
                                        </p:tgtEl>
                                        <p:attrNameLst>
                                          <p:attrName>ppt_x</p:attrName>
                                          <p:attrName>ppt_y</p:attrName>
                                        </p:attrNameLst>
                                      </p:cBhvr>
                                      <p:rCtr x="-2234" y="-11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28" grpId="0"/>
      <p:bldP spid="28" grpId="1"/>
      <p:bldP spid="76" grpId="0"/>
      <p:bldP spid="76" grpId="1"/>
      <p:bldP spid="85" grpId="0" animBg="1"/>
      <p:bldP spid="85" grpId="1" animBg="1"/>
      <p:bldP spid="85" grpId="2" animBg="1"/>
      <p:bldP spid="95" grpId="0" animBg="1"/>
      <p:bldP spid="95" grpId="1" animBg="1"/>
      <p:bldP spid="95" grpId="2" animBg="1"/>
      <p:bldP spid="84" grpId="0" animBg="1"/>
      <p:bldP spid="84" grpId="1" animBg="1"/>
      <p:bldP spid="84" grpId="2" animBg="1"/>
      <p:bldP spid="69" grpId="0"/>
      <p:bldP spid="69" grpId="1"/>
      <p:bldP spid="71" grpId="0"/>
      <p:bldP spid="71" grpId="1"/>
      <p:bldP spid="70" grpId="0"/>
      <p:bldP spid="70" grpId="1"/>
      <p:bldP spid="68" grpId="0"/>
      <p:bldP spid="68" grpId="1"/>
      <p:bldP spid="94" grpId="0" animBg="1"/>
      <p:bldP spid="94" grpId="1" animBg="1"/>
      <p:bldP spid="94" grpId="2" animBg="1"/>
      <p:bldP spid="91" grpId="0" animBg="1"/>
      <p:bldP spid="91" grpId="1" animBg="1"/>
      <p:bldP spid="91" grpId="2" animBg="1"/>
      <p:bldP spid="93" grpId="0" animBg="1"/>
      <p:bldP spid="93" grpId="1" animBg="1"/>
      <p:bldP spid="93" grpId="2" animBg="1"/>
      <p:bldP spid="88" grpId="0" animBg="1"/>
      <p:bldP spid="88" grpId="1" animBg="1"/>
      <p:bldP spid="88" grpId="2" animBg="1"/>
      <p:bldP spid="90" grpId="0" animBg="1"/>
      <p:bldP spid="90" grpId="1" animBg="1"/>
      <p:bldP spid="9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898" y="4418528"/>
            <a:ext cx="4033512" cy="369279"/>
          </a:xfrm>
          <a:prstGeom prst="rect">
            <a:avLst/>
          </a:prstGeom>
        </p:spPr>
        <p:txBody>
          <a:bodyPr wrap="square">
            <a:spAutoFit/>
          </a:bodyPr>
          <a:lstStyle/>
          <a:p>
            <a:pPr defTabSz="896214"/>
            <a:r>
              <a:rPr lang="en-US" sz="1765" kern="0">
                <a:solidFill>
                  <a:sysClr val="windowText" lastClr="000000"/>
                </a:solidFill>
                <a:latin typeface="Segoe UI" panose="020B0502040204020203" pitchFamily="34" charset="0"/>
                <a:sym typeface="Segoe UI" panose="020B0502040204020203" pitchFamily="34" charset="0"/>
              </a:rPr>
              <a:t> </a:t>
            </a:r>
          </a:p>
        </p:txBody>
      </p:sp>
      <p:pic>
        <p:nvPicPr>
          <p:cNvPr id="20" name="Picture 19"/>
          <p:cNvPicPr>
            <a:picLocks noChangeAspect="1"/>
          </p:cNvPicPr>
          <p:nvPr/>
        </p:nvPicPr>
        <p:blipFill rotWithShape="1">
          <a:blip r:embed="rId3">
            <a:clrChange>
              <a:clrFrom>
                <a:srgbClr val="FAFAFA"/>
              </a:clrFrom>
              <a:clrTo>
                <a:srgbClr val="FAFAFA">
                  <a:alpha val="0"/>
                </a:srgbClr>
              </a:clrTo>
            </a:clrChange>
            <a:extLst>
              <a:ext uri="{28A0092B-C50C-407E-A947-70E740481C1C}">
                <a14:useLocalDpi xmlns:a14="http://schemas.microsoft.com/office/drawing/2010/main"/>
              </a:ext>
            </a:extLst>
          </a:blip>
          <a:srcRect/>
          <a:stretch/>
        </p:blipFill>
        <p:spPr>
          <a:xfrm>
            <a:off x="6669624" y="-6933"/>
            <a:ext cx="6131976" cy="6857027"/>
          </a:xfrm>
          <a:prstGeom prst="rect">
            <a:avLst/>
          </a:prstGeom>
          <a:noFill/>
          <a:ln>
            <a:noFill/>
          </a:ln>
        </p:spPr>
      </p:pic>
      <p:sp>
        <p:nvSpPr>
          <p:cNvPr id="8" name="Title 1"/>
          <p:cNvSpPr txBox="1">
            <a:spLocks/>
          </p:cNvSpPr>
          <p:nvPr/>
        </p:nvSpPr>
        <p:spPr>
          <a:xfrm>
            <a:off x="807817" y="2236542"/>
            <a:ext cx="6393083" cy="3086364"/>
          </a:xfrm>
          <a:prstGeom prst="rect">
            <a:avLst/>
          </a:prstGeom>
        </p:spPr>
        <p:txBody>
          <a:bodyPr/>
          <a:lstStyle>
            <a:lvl1pPr algn="l" defTabSz="913505" rtl="0" eaLnBrk="0" fontAlgn="base" hangingPunct="0">
              <a:lnSpc>
                <a:spcPct val="90000"/>
              </a:lnSpc>
              <a:spcBef>
                <a:spcPct val="0"/>
              </a:spcBef>
              <a:spcAft>
                <a:spcPct val="0"/>
              </a:spcAft>
              <a:defRPr lang="en-US" sz="4705" kern="1200" spc="-100" dirty="0">
                <a:ln w="3175">
                  <a:noFill/>
                </a:ln>
                <a:gradFill>
                  <a:gsLst>
                    <a:gs pos="1250">
                      <a:schemeClr val="tx1"/>
                    </a:gs>
                    <a:gs pos="100000">
                      <a:schemeClr val="tx1"/>
                    </a:gs>
                  </a:gsLst>
                  <a:lin ang="5400000" scaled="0"/>
                </a:gradFill>
                <a:latin typeface="+mj-lt"/>
                <a:ea typeface="MS PGothic" panose="020B0600070205080204" pitchFamily="34" charset="-128"/>
                <a:cs typeface="Segoe UI" pitchFamily="34" charset="0"/>
              </a:defRPr>
            </a:lvl1pPr>
            <a:lvl2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2pPr>
            <a:lvl3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3pPr>
            <a:lvl4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4pPr>
            <a:lvl5pPr algn="l" defTabSz="913505" rtl="0" eaLnBrk="0" fontAlgn="base" hangingPunct="0">
              <a:lnSpc>
                <a:spcPct val="90000"/>
              </a:lnSpc>
              <a:spcBef>
                <a:spcPct val="0"/>
              </a:spcBef>
              <a:spcAft>
                <a:spcPct val="0"/>
              </a:spcAft>
              <a:defRPr sz="4705">
                <a:solidFill>
                  <a:schemeClr val="tx1"/>
                </a:solidFill>
                <a:latin typeface="Segoe UI Light" charset="0"/>
                <a:ea typeface="MS PGothic" panose="020B0600070205080204" pitchFamily="34" charset="-128"/>
                <a:cs typeface="Segoe UI" panose="020B0502040204020203" pitchFamily="34" charset="0"/>
              </a:defRPr>
            </a:lvl5pPr>
            <a:lvl6pPr marL="44819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4705">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4705">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4705">
                <a:solidFill>
                  <a:schemeClr val="tx1"/>
                </a:solidFill>
                <a:latin typeface="Segoe UI Light" charset="0"/>
                <a:ea typeface="ＭＳ Ｐゴシック" charset="0"/>
              </a:defRPr>
            </a:lvl9pPr>
          </a:lstStyle>
          <a:p>
            <a:r>
              <a:rPr lang="en-US" sz="3299">
                <a:solidFill>
                  <a:schemeClr val="tx1"/>
                </a:solidFill>
              </a:rPr>
              <a:t>“Businesses and users are going to embrace technology only if they can trust it.”</a:t>
            </a:r>
            <a:r>
              <a:rPr lang="en-US" sz="3600">
                <a:solidFill>
                  <a:schemeClr val="tx1"/>
                </a:solidFill>
              </a:rPr>
              <a:t> </a:t>
            </a:r>
            <a:br>
              <a:rPr lang="en-US" sz="3299">
                <a:solidFill>
                  <a:schemeClr val="tx1"/>
                </a:solidFill>
                <a:latin typeface="Segoe UI Semilight" panose="020B0402040204020203" pitchFamily="34" charset="0"/>
                <a:cs typeface="Segoe UI Semilight" panose="020B0402040204020203" pitchFamily="34" charset="0"/>
              </a:rPr>
            </a:br>
            <a:r>
              <a:rPr lang="en-US" sz="3299">
                <a:solidFill>
                  <a:schemeClr val="tx1"/>
                </a:solidFill>
                <a:latin typeface="Segoe UI Semilight" panose="020B0402040204020203" pitchFamily="34" charset="0"/>
                <a:cs typeface="Segoe UI Semilight" panose="020B0402040204020203" pitchFamily="34" charset="0"/>
              </a:rPr>
              <a:t>			</a:t>
            </a:r>
            <a:r>
              <a:rPr lang="en-US" sz="1999">
                <a:solidFill>
                  <a:schemeClr val="tx1"/>
                </a:solidFill>
                <a:latin typeface="Segoe UI Semilight" panose="020B0402040204020203" pitchFamily="34" charset="0"/>
                <a:cs typeface="Segoe UI Semilight" panose="020B0402040204020203" pitchFamily="34" charset="0"/>
              </a:rPr>
              <a:t>Satya Nadella</a:t>
            </a:r>
            <a:br>
              <a:rPr lang="en-US" sz="1999">
                <a:solidFill>
                  <a:schemeClr val="tx1"/>
                </a:solidFill>
                <a:latin typeface="Segoe UI Semilight" panose="020B0402040204020203" pitchFamily="34" charset="0"/>
                <a:cs typeface="Segoe UI Semilight" panose="020B0402040204020203" pitchFamily="34" charset="0"/>
              </a:rPr>
            </a:br>
            <a:r>
              <a:rPr lang="en-US" sz="1999">
                <a:solidFill>
                  <a:schemeClr val="tx1"/>
                </a:solidFill>
                <a:latin typeface="Segoe UI Semilight" panose="020B0402040204020203" pitchFamily="34" charset="0"/>
                <a:cs typeface="Segoe UI Semilight" panose="020B0402040204020203" pitchFamily="34" charset="0"/>
              </a:rPr>
              <a:t>			Chief Executive Officer</a:t>
            </a:r>
            <a:br>
              <a:rPr lang="en-US" sz="1999">
                <a:solidFill>
                  <a:schemeClr val="tx1"/>
                </a:solidFill>
                <a:latin typeface="Segoe UI Semilight" panose="020B0402040204020203" pitchFamily="34" charset="0"/>
                <a:cs typeface="Segoe UI Semilight" panose="020B0402040204020203" pitchFamily="34" charset="0"/>
              </a:rPr>
            </a:br>
            <a:r>
              <a:rPr lang="en-US" sz="1999">
                <a:solidFill>
                  <a:schemeClr val="tx1"/>
                </a:solidFill>
                <a:latin typeface="Segoe UI Semilight" panose="020B0402040204020203" pitchFamily="34" charset="0"/>
                <a:cs typeface="Segoe UI Semilight" panose="020B0402040204020203" pitchFamily="34" charset="0"/>
              </a:rPr>
              <a:t>			Microsoft Corporation</a:t>
            </a:r>
          </a:p>
        </p:txBody>
      </p:sp>
    </p:spTree>
    <p:extLst>
      <p:ext uri="{BB962C8B-B14F-4D97-AF65-F5344CB8AC3E}">
        <p14:creationId xmlns:p14="http://schemas.microsoft.com/office/powerpoint/2010/main" val="120944123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73226" y="52411"/>
            <a:ext cx="6530571" cy="6737385"/>
          </a:xfrm>
          <a:prstGeom prst="rect">
            <a:avLst/>
          </a:prstGeom>
        </p:spPr>
      </p:pic>
      <p:sp>
        <p:nvSpPr>
          <p:cNvPr id="4" name="Rectangle 3"/>
          <p:cNvSpPr/>
          <p:nvPr/>
        </p:nvSpPr>
        <p:spPr bwMode="auto">
          <a:xfrm>
            <a:off x="0" y="0"/>
            <a:ext cx="12192000" cy="6858000"/>
          </a:xfrm>
          <a:prstGeom prst="rect">
            <a:avLst/>
          </a:prstGeom>
          <a:solidFill>
            <a:schemeClr val="bg1">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kern="0" cap="all"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top DRIVERS IN </a:t>
            </a:r>
            <a:r>
              <a:rPr lang="en-US" sz="2400" b="1" kern="0" cap="all"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CLOUD ASSURANCE</a:t>
            </a:r>
          </a:p>
        </p:txBody>
      </p:sp>
      <p:grpSp>
        <p:nvGrpSpPr>
          <p:cNvPr id="5" name="Group 4"/>
          <p:cNvGrpSpPr/>
          <p:nvPr/>
        </p:nvGrpSpPr>
        <p:grpSpPr>
          <a:xfrm>
            <a:off x="814198" y="1811046"/>
            <a:ext cx="10905667" cy="4026657"/>
            <a:chOff x="1627794" y="1937511"/>
            <a:chExt cx="9493926" cy="3505408"/>
          </a:xfrm>
        </p:grpSpPr>
        <p:sp>
          <p:nvSpPr>
            <p:cNvPr id="41" name="TextBox 40"/>
            <p:cNvSpPr txBox="1"/>
            <p:nvPr/>
          </p:nvSpPr>
          <p:spPr>
            <a:xfrm>
              <a:off x="7676715" y="4919699"/>
              <a:ext cx="2502608" cy="523220"/>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accent3"/>
                  </a:solidFill>
                  <a:effectLst/>
                  <a:uLnTx/>
                  <a:uFillTx/>
                  <a:latin typeface="+mj-lt"/>
                </a:rPr>
                <a:t>Industry Leader</a:t>
              </a:r>
            </a:p>
          </p:txBody>
        </p:sp>
        <p:sp>
          <p:nvSpPr>
            <p:cNvPr id="44" name="TextBox 43"/>
            <p:cNvSpPr txBox="1"/>
            <p:nvPr/>
          </p:nvSpPr>
          <p:spPr>
            <a:xfrm>
              <a:off x="8366149" y="3565192"/>
              <a:ext cx="1240874" cy="401903"/>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accent3"/>
                  </a:solidFill>
                  <a:effectLst/>
                  <a:uLnTx/>
                  <a:uFillTx/>
                  <a:latin typeface="+mj-lt"/>
                </a:rPr>
                <a:t>Longevity</a:t>
              </a:r>
            </a:p>
          </p:txBody>
        </p:sp>
        <p:sp>
          <p:nvSpPr>
            <p:cNvPr id="52" name="TextBox 51"/>
            <p:cNvSpPr txBox="1"/>
            <p:nvPr/>
          </p:nvSpPr>
          <p:spPr>
            <a:xfrm>
              <a:off x="7830433" y="2834024"/>
              <a:ext cx="3291287" cy="523220"/>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accent3"/>
                  </a:solidFill>
                  <a:effectLst/>
                  <a:uLnTx/>
                  <a:uFillTx/>
                  <a:latin typeface="+mj-lt"/>
                </a:rPr>
                <a:t>Proven Track Record</a:t>
              </a:r>
            </a:p>
          </p:txBody>
        </p:sp>
        <p:sp>
          <p:nvSpPr>
            <p:cNvPr id="53" name="TextBox 52"/>
            <p:cNvSpPr txBox="1"/>
            <p:nvPr/>
          </p:nvSpPr>
          <p:spPr>
            <a:xfrm>
              <a:off x="7834228" y="4049432"/>
              <a:ext cx="1912106" cy="723425"/>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chemeClr val="accent3"/>
                  </a:solidFill>
                  <a:effectLst/>
                  <a:uLnTx/>
                  <a:uFillTx/>
                  <a:latin typeface="+mj-lt"/>
                </a:rPr>
                <a:t>Security</a:t>
              </a:r>
            </a:p>
          </p:txBody>
        </p:sp>
        <p:sp>
          <p:nvSpPr>
            <p:cNvPr id="39" name="TextBox 38"/>
            <p:cNvSpPr txBox="1"/>
            <p:nvPr/>
          </p:nvSpPr>
          <p:spPr>
            <a:xfrm>
              <a:off x="6273423" y="4684763"/>
              <a:ext cx="1056668" cy="401903"/>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accent3"/>
                  </a:solidFill>
                  <a:effectLst/>
                  <a:uLnTx/>
                  <a:uFillTx/>
                  <a:latin typeface="+mj-lt"/>
                </a:rPr>
                <a:t>Support</a:t>
              </a:r>
            </a:p>
          </p:txBody>
        </p:sp>
        <p:sp>
          <p:nvSpPr>
            <p:cNvPr id="38" name="TextBox 37"/>
            <p:cNvSpPr txBox="1"/>
            <p:nvPr/>
          </p:nvSpPr>
          <p:spPr>
            <a:xfrm>
              <a:off x="5757995" y="4049432"/>
              <a:ext cx="1720343" cy="523220"/>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accent3"/>
                  </a:solidFill>
                  <a:effectLst/>
                  <a:uLnTx/>
                  <a:uFillTx/>
                  <a:latin typeface="+mj-lt"/>
                </a:rPr>
                <a:t>Innovative</a:t>
              </a:r>
            </a:p>
          </p:txBody>
        </p:sp>
        <p:sp>
          <p:nvSpPr>
            <p:cNvPr id="40" name="TextBox 39"/>
            <p:cNvSpPr txBox="1"/>
            <p:nvPr/>
          </p:nvSpPr>
          <p:spPr>
            <a:xfrm>
              <a:off x="1916429" y="4449541"/>
              <a:ext cx="1199008" cy="348316"/>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chemeClr val="accent3"/>
                  </a:solidFill>
                  <a:effectLst/>
                  <a:uLnTx/>
                  <a:uFillTx/>
                  <a:latin typeface="+mj-lt"/>
                </a:rPr>
                <a:t>Established</a:t>
              </a:r>
              <a:endParaRPr kumimoji="0" lang="en-US" sz="3200" b="0" i="0" u="none" strike="noStrike" kern="0" cap="none" spc="0" normalizeH="0" baseline="0" noProof="0">
                <a:ln>
                  <a:noFill/>
                </a:ln>
                <a:solidFill>
                  <a:schemeClr val="accent3"/>
                </a:solidFill>
                <a:effectLst/>
                <a:uLnTx/>
                <a:uFillTx/>
                <a:latin typeface="+mj-lt"/>
              </a:endParaRPr>
            </a:p>
          </p:txBody>
        </p:sp>
        <p:sp>
          <p:nvSpPr>
            <p:cNvPr id="43" name="TextBox 42"/>
            <p:cNvSpPr txBox="1"/>
            <p:nvPr/>
          </p:nvSpPr>
          <p:spPr>
            <a:xfrm>
              <a:off x="4964617" y="3286339"/>
              <a:ext cx="3049434" cy="616250"/>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chemeClr val="accent3"/>
                  </a:solidFill>
                  <a:effectLst/>
                  <a:uLnTx/>
                  <a:uFillTx/>
                  <a:latin typeface="+mj-lt"/>
                </a:rPr>
                <a:t>Current Partner</a:t>
              </a:r>
            </a:p>
          </p:txBody>
        </p:sp>
        <p:sp>
          <p:nvSpPr>
            <p:cNvPr id="49" name="TextBox 48"/>
            <p:cNvSpPr txBox="1"/>
            <p:nvPr/>
          </p:nvSpPr>
          <p:spPr>
            <a:xfrm>
              <a:off x="1627794" y="3088266"/>
              <a:ext cx="2006999" cy="509076"/>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accent3"/>
                  </a:solidFill>
                  <a:effectLst/>
                  <a:uLnTx/>
                  <a:uFillTx/>
                  <a:latin typeface="+mj-lt"/>
                </a:rPr>
                <a:t>Data</a:t>
              </a:r>
              <a:r>
                <a:rPr kumimoji="0" lang="en-US" sz="3200" b="0" i="0" u="none" strike="noStrike" kern="0" cap="none" spc="0" normalizeH="0" noProof="0">
                  <a:ln>
                    <a:noFill/>
                  </a:ln>
                  <a:solidFill>
                    <a:schemeClr val="accent3"/>
                  </a:solidFill>
                  <a:effectLst/>
                  <a:uLnTx/>
                  <a:uFillTx/>
                  <a:latin typeface="+mj-lt"/>
                </a:rPr>
                <a:t> Privacy</a:t>
              </a:r>
              <a:endParaRPr kumimoji="0" lang="en-US" sz="3200" b="0" i="0" u="none" strike="noStrike" kern="0" cap="none" spc="0" normalizeH="0" baseline="0" noProof="0">
                <a:ln>
                  <a:noFill/>
                </a:ln>
                <a:solidFill>
                  <a:schemeClr val="accent3"/>
                </a:solidFill>
                <a:effectLst/>
                <a:uLnTx/>
                <a:uFillTx/>
                <a:latin typeface="+mj-lt"/>
              </a:endParaRPr>
            </a:p>
          </p:txBody>
        </p:sp>
        <p:sp>
          <p:nvSpPr>
            <p:cNvPr id="50" name="TextBox 49"/>
            <p:cNvSpPr txBox="1"/>
            <p:nvPr/>
          </p:nvSpPr>
          <p:spPr>
            <a:xfrm>
              <a:off x="4587648" y="1937511"/>
              <a:ext cx="2520242" cy="523220"/>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accent3"/>
                  </a:solidFill>
                  <a:effectLst/>
                  <a:uLnTx/>
                  <a:uFillTx/>
                  <a:latin typeface="+mj-lt"/>
                </a:rPr>
                <a:t>Past Experience</a:t>
              </a:r>
            </a:p>
          </p:txBody>
        </p:sp>
        <p:sp>
          <p:nvSpPr>
            <p:cNvPr id="58" name="TextBox 57"/>
            <p:cNvSpPr txBox="1"/>
            <p:nvPr/>
          </p:nvSpPr>
          <p:spPr>
            <a:xfrm>
              <a:off x="2501586" y="3565768"/>
              <a:ext cx="2392155" cy="669837"/>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chemeClr val="accent3"/>
                  </a:solidFill>
                  <a:effectLst/>
                  <a:uLnTx/>
                  <a:uFillTx/>
                  <a:latin typeface="+mj-lt"/>
                </a:rPr>
                <a:t>Reputation</a:t>
              </a:r>
            </a:p>
          </p:txBody>
        </p:sp>
        <p:sp>
          <p:nvSpPr>
            <p:cNvPr id="60" name="TextBox 59"/>
            <p:cNvSpPr txBox="1"/>
            <p:nvPr/>
          </p:nvSpPr>
          <p:spPr>
            <a:xfrm>
              <a:off x="8012408" y="2162509"/>
              <a:ext cx="1479503" cy="401903"/>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accent3"/>
                  </a:solidFill>
                  <a:effectLst/>
                  <a:uLnTx/>
                  <a:uFillTx/>
                  <a:latin typeface="+mj-lt"/>
                </a:rPr>
                <a:t>Well Known</a:t>
              </a:r>
            </a:p>
          </p:txBody>
        </p:sp>
        <p:sp>
          <p:nvSpPr>
            <p:cNvPr id="61" name="TextBox 60"/>
            <p:cNvSpPr txBox="1"/>
            <p:nvPr/>
          </p:nvSpPr>
          <p:spPr>
            <a:xfrm>
              <a:off x="3752657" y="2346006"/>
              <a:ext cx="3786255" cy="1044947"/>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a:ln>
                    <a:noFill/>
                  </a:ln>
                  <a:solidFill>
                    <a:schemeClr val="accent3"/>
                  </a:solidFill>
                  <a:effectLst/>
                  <a:uLnTx/>
                  <a:uFillTx/>
                  <a:latin typeface="+mj-lt"/>
                </a:rPr>
                <a:t>Experience</a:t>
              </a:r>
            </a:p>
          </p:txBody>
        </p:sp>
        <p:sp>
          <p:nvSpPr>
            <p:cNvPr id="62" name="TextBox 61"/>
            <p:cNvSpPr txBox="1"/>
            <p:nvPr/>
          </p:nvSpPr>
          <p:spPr>
            <a:xfrm>
              <a:off x="3606413" y="4273654"/>
              <a:ext cx="2323776" cy="884186"/>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lang="en-US" sz="6000" kern="0">
                  <a:solidFill>
                    <a:schemeClr val="accent3"/>
                  </a:solidFill>
                  <a:latin typeface="+mj-lt"/>
                </a:rPr>
                <a:t>Reliable</a:t>
              </a:r>
              <a:endParaRPr kumimoji="0" lang="en-US" sz="6000" b="0" i="0" u="none" strike="noStrike" kern="0" cap="none" spc="0" normalizeH="0" baseline="0" noProof="0">
                <a:ln>
                  <a:noFill/>
                </a:ln>
                <a:solidFill>
                  <a:schemeClr val="accent3"/>
                </a:solidFill>
                <a:effectLst/>
                <a:uLnTx/>
                <a:uFillTx/>
                <a:latin typeface="+mj-lt"/>
              </a:endParaRPr>
            </a:p>
          </p:txBody>
        </p:sp>
        <p:sp>
          <p:nvSpPr>
            <p:cNvPr id="24" name="TextBox 23"/>
            <p:cNvSpPr txBox="1"/>
            <p:nvPr/>
          </p:nvSpPr>
          <p:spPr>
            <a:xfrm>
              <a:off x="1684725" y="2330222"/>
              <a:ext cx="1905128" cy="401903"/>
            </a:xfrm>
            <a:prstGeom prst="rect">
              <a:avLst/>
            </a:prstGeom>
            <a:noFill/>
          </p:spPr>
          <p:txBody>
            <a:bodyPr wrap="none" rtlCol="0">
              <a:spAutoFit/>
            </a:bodyPr>
            <a:lstStyle/>
            <a:p>
              <a:pPr marL="0" marR="0" lvl="0" indent="0" algn="ctr" defTabSz="896386" eaLnBrk="1" fontAlgn="base"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accent3"/>
                  </a:solidFill>
                  <a:effectLst/>
                  <a:uLnTx/>
                  <a:uFillTx/>
                  <a:latin typeface="+mj-lt"/>
                </a:rPr>
                <a:t>Data Protection</a:t>
              </a:r>
            </a:p>
          </p:txBody>
        </p:sp>
      </p:grpSp>
      <p:sp>
        <p:nvSpPr>
          <p:cNvPr id="3" name="TextBox 2"/>
          <p:cNvSpPr txBox="1"/>
          <p:nvPr/>
        </p:nvSpPr>
        <p:spPr>
          <a:xfrm>
            <a:off x="0" y="6417757"/>
            <a:ext cx="12087225" cy="594009"/>
          </a:xfrm>
          <a:prstGeom prst="rect">
            <a:avLst/>
          </a:prstGeom>
          <a:noFill/>
        </p:spPr>
        <p:txBody>
          <a:bodyPr wrap="square" lIns="182880" tIns="146304" rIns="182880" bIns="146304" rtlCol="0">
            <a:spAutoFit/>
          </a:bodyPr>
          <a:lstStyle/>
          <a:p>
            <a:pPr>
              <a:lnSpc>
                <a:spcPct val="90000"/>
              </a:lnSpc>
              <a:spcAft>
                <a:spcPts val="600"/>
              </a:spcAft>
            </a:pPr>
            <a:r>
              <a:rPr lang="en-US" sz="800">
                <a:gradFill>
                  <a:gsLst>
                    <a:gs pos="2917">
                      <a:schemeClr val="tx1"/>
                    </a:gs>
                    <a:gs pos="30000">
                      <a:schemeClr val="tx1"/>
                    </a:gs>
                  </a:gsLst>
                  <a:lin ang="5400000" scaled="0"/>
                </a:gradFill>
              </a:rPr>
              <a:t>Source:  Penn Schoen Berland, Trusted Commercial Cloud, May 2016 </a:t>
            </a:r>
          </a:p>
          <a:p>
            <a:pPr>
              <a:lnSpc>
                <a:spcPct val="90000"/>
              </a:lnSpc>
              <a:spcAft>
                <a:spcPts val="600"/>
              </a:spcAft>
            </a:pPr>
            <a:r>
              <a:rPr lang="en-US" sz="80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8460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188936" y="4762751"/>
            <a:ext cx="5589406" cy="635559"/>
          </a:xfrm>
          <a:prstGeom prst="rect">
            <a:avLst/>
          </a:prstGeom>
          <a:noFill/>
        </p:spPr>
        <p:txBody>
          <a:bodyPr wrap="square" rtlCol="0">
            <a:spAutoFit/>
          </a:bodyPr>
          <a:lstStyle/>
          <a:p>
            <a:pPr defTabSz="896386">
              <a:spcAft>
                <a:spcPts val="588"/>
              </a:spcAft>
            </a:pPr>
            <a:r>
              <a:rPr lang="en-US" sz="1765" b="1"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TRANSPARENCY</a:t>
            </a: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you know what we are doing with your data</a:t>
            </a:r>
          </a:p>
        </p:txBody>
      </p:sp>
      <p:grpSp>
        <p:nvGrpSpPr>
          <p:cNvPr id="39" name="Group 38"/>
          <p:cNvGrpSpPr/>
          <p:nvPr/>
        </p:nvGrpSpPr>
        <p:grpSpPr>
          <a:xfrm>
            <a:off x="5103614" y="4784006"/>
            <a:ext cx="573712" cy="573712"/>
            <a:chOff x="6385918" y="3740033"/>
            <a:chExt cx="585216" cy="585216"/>
          </a:xfrm>
        </p:grpSpPr>
        <p:sp>
          <p:nvSpPr>
            <p:cNvPr id="40" name="Oval 39"/>
            <p:cNvSpPr/>
            <p:nvPr/>
          </p:nvSpPr>
          <p:spPr bwMode="auto">
            <a:xfrm>
              <a:off x="6385918" y="3740033"/>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41" name="Group 40"/>
            <p:cNvGrpSpPr/>
            <p:nvPr/>
          </p:nvGrpSpPr>
          <p:grpSpPr>
            <a:xfrm>
              <a:off x="6568079" y="3888748"/>
              <a:ext cx="220894" cy="287787"/>
              <a:chOff x="4530725" y="4845367"/>
              <a:chExt cx="1141495" cy="1487171"/>
            </a:xfrm>
          </p:grpSpPr>
          <p:sp>
            <p:nvSpPr>
              <p:cNvPr id="42" name="Rectangle 25"/>
              <p:cNvSpPr>
                <a:spLocks noChangeArrowheads="1"/>
              </p:cNvSpPr>
              <p:nvPr/>
            </p:nvSpPr>
            <p:spPr bwMode="auto">
              <a:xfrm>
                <a:off x="4833945" y="4845367"/>
                <a:ext cx="838275" cy="1185538"/>
              </a:xfrm>
              <a:prstGeom prst="rect">
                <a:avLst/>
              </a:prstGeom>
              <a:noFill/>
              <a:ln w="15875"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43" name="Freeform 26"/>
              <p:cNvSpPr>
                <a:spLocks/>
              </p:cNvSpPr>
              <p:nvPr/>
            </p:nvSpPr>
            <p:spPr bwMode="auto">
              <a:xfrm>
                <a:off x="4530725" y="5010150"/>
                <a:ext cx="922338" cy="1322388"/>
              </a:xfrm>
              <a:custGeom>
                <a:avLst/>
                <a:gdLst>
                  <a:gd name="T0" fmla="*/ 581 w 581"/>
                  <a:gd name="T1" fmla="*/ 705 h 833"/>
                  <a:gd name="T2" fmla="*/ 581 w 581"/>
                  <a:gd name="T3" fmla="*/ 833 h 833"/>
                  <a:gd name="T4" fmla="*/ 0 w 581"/>
                  <a:gd name="T5" fmla="*/ 833 h 833"/>
                  <a:gd name="T6" fmla="*/ 0 w 581"/>
                  <a:gd name="T7" fmla="*/ 0 h 833"/>
                  <a:gd name="T8" fmla="*/ 129 w 581"/>
                  <a:gd name="T9" fmla="*/ 0 h 833"/>
                </a:gdLst>
                <a:ahLst/>
                <a:cxnLst>
                  <a:cxn ang="0">
                    <a:pos x="T0" y="T1"/>
                  </a:cxn>
                  <a:cxn ang="0">
                    <a:pos x="T2" y="T3"/>
                  </a:cxn>
                  <a:cxn ang="0">
                    <a:pos x="T4" y="T5"/>
                  </a:cxn>
                  <a:cxn ang="0">
                    <a:pos x="T6" y="T7"/>
                  </a:cxn>
                  <a:cxn ang="0">
                    <a:pos x="T8" y="T9"/>
                  </a:cxn>
                </a:cxnLst>
                <a:rect l="0" t="0" r="r" b="b"/>
                <a:pathLst>
                  <a:path w="581" h="833">
                    <a:moveTo>
                      <a:pt x="581" y="705"/>
                    </a:moveTo>
                    <a:lnTo>
                      <a:pt x="581" y="833"/>
                    </a:lnTo>
                    <a:lnTo>
                      <a:pt x="0" y="833"/>
                    </a:lnTo>
                    <a:lnTo>
                      <a:pt x="0" y="0"/>
                    </a:lnTo>
                    <a:lnTo>
                      <a:pt x="129" y="0"/>
                    </a:ln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sp>
        <p:nvSpPr>
          <p:cNvPr id="50" name="TextBox 49"/>
          <p:cNvSpPr txBox="1"/>
          <p:nvPr/>
        </p:nvSpPr>
        <p:spPr>
          <a:xfrm>
            <a:off x="6194271" y="1914615"/>
            <a:ext cx="5584072" cy="363946"/>
          </a:xfrm>
          <a:prstGeom prst="rect">
            <a:avLst/>
          </a:prstGeom>
          <a:noFill/>
        </p:spPr>
        <p:txBody>
          <a:bodyPr wrap="square" rtlCol="0">
            <a:spAutoFit/>
          </a:bodyPr>
          <a:lstStyle/>
          <a:p>
            <a:pPr defTabSz="896386">
              <a:spcAft>
                <a:spcPts val="588"/>
              </a:spcAft>
            </a:pPr>
            <a:r>
              <a:rPr lang="en-US" sz="1765" b="1"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SECURITY</a:t>
            </a: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we’ll help you keep your data secure</a:t>
            </a:r>
          </a:p>
        </p:txBody>
      </p:sp>
      <p:grpSp>
        <p:nvGrpSpPr>
          <p:cNvPr id="51" name="Group 50"/>
          <p:cNvGrpSpPr/>
          <p:nvPr/>
        </p:nvGrpSpPr>
        <p:grpSpPr>
          <a:xfrm>
            <a:off x="5098989" y="1803815"/>
            <a:ext cx="573712" cy="573712"/>
            <a:chOff x="1347724" y="2824054"/>
            <a:chExt cx="585216" cy="585216"/>
          </a:xfrm>
        </p:grpSpPr>
        <p:sp>
          <p:nvSpPr>
            <p:cNvPr id="52" name="Oval 51"/>
            <p:cNvSpPr/>
            <p:nvPr/>
          </p:nvSpPr>
          <p:spPr bwMode="auto">
            <a:xfrm>
              <a:off x="1347724" y="282405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3" name="Freeform 16"/>
            <p:cNvSpPr>
              <a:spLocks/>
            </p:cNvSpPr>
            <p:nvPr/>
          </p:nvSpPr>
          <p:spPr bwMode="auto">
            <a:xfrm>
              <a:off x="1524889" y="3012619"/>
              <a:ext cx="230886" cy="246186"/>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nvGrpSpPr>
          <p:cNvPr id="21" name="Group 20"/>
          <p:cNvGrpSpPr/>
          <p:nvPr/>
        </p:nvGrpSpPr>
        <p:grpSpPr>
          <a:xfrm>
            <a:off x="4587847" y="356637"/>
            <a:ext cx="4491483" cy="896425"/>
            <a:chOff x="1168380" y="932806"/>
            <a:chExt cx="4491483" cy="896425"/>
          </a:xfrm>
        </p:grpSpPr>
        <p:grpSp>
          <p:nvGrpSpPr>
            <p:cNvPr id="5" name="Group 4"/>
            <p:cNvGrpSpPr/>
            <p:nvPr/>
          </p:nvGrpSpPr>
          <p:grpSpPr>
            <a:xfrm>
              <a:off x="1168380" y="932806"/>
              <a:ext cx="896425" cy="896425"/>
              <a:chOff x="3797261" y="288452"/>
              <a:chExt cx="914400" cy="914400"/>
            </a:xfrm>
          </p:grpSpPr>
          <p:sp>
            <p:nvSpPr>
              <p:cNvPr id="80" name="Oval 79"/>
              <p:cNvSpPr/>
              <p:nvPr/>
            </p:nvSpPr>
            <p:spPr>
              <a:xfrm>
                <a:off x="3797261" y="288452"/>
                <a:ext cx="914400" cy="914400"/>
              </a:xfrm>
              <a:prstGeom prst="ellipse">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27497" rIns="0" bIns="0" rtlCol="0" anchor="ctr"/>
              <a:lstStyle/>
              <a:p>
                <a:pPr algn="ctr" defTabSz="896386">
                  <a:lnSpc>
                    <a:spcPct val="90000"/>
                  </a:lnSpc>
                </a:pPr>
                <a:endParaRPr lang="en-US" sz="1961" b="1" kern="0" spc="118">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grpSp>
            <p:nvGrpSpPr>
              <p:cNvPr id="3" name="Group 2"/>
              <p:cNvGrpSpPr/>
              <p:nvPr/>
            </p:nvGrpSpPr>
            <p:grpSpPr>
              <a:xfrm>
                <a:off x="4037855" y="568517"/>
                <a:ext cx="433213" cy="354270"/>
                <a:chOff x="3422252" y="3378413"/>
                <a:chExt cx="433213" cy="354270"/>
              </a:xfrm>
            </p:grpSpPr>
            <p:sp>
              <p:nvSpPr>
                <p:cNvPr id="78" name="Freeform 5"/>
                <p:cNvSpPr>
                  <a:spLocks/>
                </p:cNvSpPr>
                <p:nvPr/>
              </p:nvSpPr>
              <p:spPr bwMode="auto">
                <a:xfrm>
                  <a:off x="3422252" y="3596499"/>
                  <a:ext cx="433213" cy="136184"/>
                </a:xfrm>
                <a:custGeom>
                  <a:avLst/>
                  <a:gdLst>
                    <a:gd name="T0" fmla="*/ 100 w 168"/>
                    <a:gd name="T1" fmla="*/ 32 h 53"/>
                    <a:gd name="T2" fmla="*/ 115 w 168"/>
                    <a:gd name="T3" fmla="*/ 34 h 53"/>
                    <a:gd name="T4" fmla="*/ 144 w 168"/>
                    <a:gd name="T5" fmla="*/ 21 h 53"/>
                    <a:gd name="T6" fmla="*/ 168 w 168"/>
                    <a:gd name="T7" fmla="*/ 30 h 53"/>
                    <a:gd name="T8" fmla="*/ 168 w 168"/>
                    <a:gd name="T9" fmla="*/ 30 h 53"/>
                    <a:gd name="T10" fmla="*/ 134 w 168"/>
                    <a:gd name="T11" fmla="*/ 47 h 53"/>
                    <a:gd name="T12" fmla="*/ 110 w 168"/>
                    <a:gd name="T13" fmla="*/ 53 h 53"/>
                    <a:gd name="T14" fmla="*/ 76 w 168"/>
                    <a:gd name="T15" fmla="*/ 53 h 53"/>
                    <a:gd name="T16" fmla="*/ 27 w 168"/>
                    <a:gd name="T17" fmla="*/ 33 h 53"/>
                    <a:gd name="T18" fmla="*/ 0 w 168"/>
                    <a:gd name="T19" fmla="*/ 33 h 53"/>
                    <a:gd name="T20" fmla="*/ 0 w 168"/>
                    <a:gd name="T21" fmla="*/ 4 h 53"/>
                    <a:gd name="T22" fmla="*/ 23 w 168"/>
                    <a:gd name="T23" fmla="*/ 4 h 53"/>
                    <a:gd name="T24" fmla="*/ 25 w 168"/>
                    <a:gd name="T25" fmla="*/ 4 h 53"/>
                    <a:gd name="T26" fmla="*/ 42 w 168"/>
                    <a:gd name="T27" fmla="*/ 0 h 53"/>
                    <a:gd name="T28" fmla="*/ 64 w 168"/>
                    <a:gd name="T29" fmla="*/ 8 h 53"/>
                    <a:gd name="T30" fmla="*/ 78 w 168"/>
                    <a:gd name="T31" fmla="*/ 22 h 53"/>
                    <a:gd name="T32" fmla="*/ 87 w 168"/>
                    <a:gd name="T33" fmla="*/ 22 h 53"/>
                    <a:gd name="T34" fmla="*/ 103 w 168"/>
                    <a:gd name="T35" fmla="*/ 38 h 53"/>
                    <a:gd name="T36" fmla="*/ 103 w 168"/>
                    <a:gd name="T37" fmla="*/ 39 h 53"/>
                    <a:gd name="T38" fmla="*/ 70 w 168"/>
                    <a:gd name="T39" fmla="*/ 39 h 53"/>
                    <a:gd name="T40" fmla="*/ 47 w 168"/>
                    <a:gd name="T41" fmla="*/ 21 h 53"/>
                    <a:gd name="T42" fmla="*/ 41 w 168"/>
                    <a:gd name="T43"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53">
                      <a:moveTo>
                        <a:pt x="100" y="32"/>
                      </a:moveTo>
                      <a:cubicBezTo>
                        <a:pt x="115" y="34"/>
                        <a:pt x="115" y="34"/>
                        <a:pt x="115" y="34"/>
                      </a:cubicBezTo>
                      <a:cubicBezTo>
                        <a:pt x="144" y="21"/>
                        <a:pt x="144" y="21"/>
                        <a:pt x="144" y="21"/>
                      </a:cubicBezTo>
                      <a:cubicBezTo>
                        <a:pt x="154" y="16"/>
                        <a:pt x="163" y="20"/>
                        <a:pt x="168" y="30"/>
                      </a:cubicBezTo>
                      <a:cubicBezTo>
                        <a:pt x="168" y="30"/>
                        <a:pt x="168" y="30"/>
                        <a:pt x="168" y="30"/>
                      </a:cubicBezTo>
                      <a:cubicBezTo>
                        <a:pt x="134" y="47"/>
                        <a:pt x="134" y="47"/>
                        <a:pt x="134" y="47"/>
                      </a:cubicBezTo>
                      <a:cubicBezTo>
                        <a:pt x="127" y="51"/>
                        <a:pt x="118" y="53"/>
                        <a:pt x="110" y="53"/>
                      </a:cubicBezTo>
                      <a:cubicBezTo>
                        <a:pt x="76" y="53"/>
                        <a:pt x="76" y="53"/>
                        <a:pt x="76" y="53"/>
                      </a:cubicBezTo>
                      <a:cubicBezTo>
                        <a:pt x="59" y="53"/>
                        <a:pt x="27" y="33"/>
                        <a:pt x="27" y="33"/>
                      </a:cubicBezTo>
                      <a:cubicBezTo>
                        <a:pt x="0" y="33"/>
                        <a:pt x="0" y="33"/>
                        <a:pt x="0" y="33"/>
                      </a:cubicBezTo>
                      <a:cubicBezTo>
                        <a:pt x="0" y="4"/>
                        <a:pt x="0" y="4"/>
                        <a:pt x="0" y="4"/>
                      </a:cubicBezTo>
                      <a:cubicBezTo>
                        <a:pt x="23" y="4"/>
                        <a:pt x="23" y="4"/>
                        <a:pt x="23" y="4"/>
                      </a:cubicBezTo>
                      <a:cubicBezTo>
                        <a:pt x="25" y="4"/>
                        <a:pt x="25" y="4"/>
                        <a:pt x="25" y="4"/>
                      </a:cubicBezTo>
                      <a:cubicBezTo>
                        <a:pt x="42" y="0"/>
                        <a:pt x="42" y="0"/>
                        <a:pt x="42" y="0"/>
                      </a:cubicBezTo>
                      <a:cubicBezTo>
                        <a:pt x="50" y="0"/>
                        <a:pt x="58" y="3"/>
                        <a:pt x="64" y="8"/>
                      </a:cubicBezTo>
                      <a:cubicBezTo>
                        <a:pt x="78" y="22"/>
                        <a:pt x="78" y="22"/>
                        <a:pt x="78" y="22"/>
                      </a:cubicBezTo>
                      <a:cubicBezTo>
                        <a:pt x="87" y="22"/>
                        <a:pt x="87" y="22"/>
                        <a:pt x="87" y="22"/>
                      </a:cubicBezTo>
                      <a:cubicBezTo>
                        <a:pt x="96" y="22"/>
                        <a:pt x="103" y="29"/>
                        <a:pt x="103" y="38"/>
                      </a:cubicBezTo>
                      <a:cubicBezTo>
                        <a:pt x="103" y="39"/>
                        <a:pt x="103" y="39"/>
                        <a:pt x="103" y="39"/>
                      </a:cubicBezTo>
                      <a:cubicBezTo>
                        <a:pt x="70" y="39"/>
                        <a:pt x="70" y="39"/>
                        <a:pt x="70" y="39"/>
                      </a:cubicBezTo>
                      <a:cubicBezTo>
                        <a:pt x="47" y="21"/>
                        <a:pt x="47" y="21"/>
                        <a:pt x="47" y="21"/>
                      </a:cubicBezTo>
                      <a:cubicBezTo>
                        <a:pt x="41" y="21"/>
                        <a:pt x="41" y="21"/>
                        <a:pt x="41" y="2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sp>
              <p:nvSpPr>
                <p:cNvPr id="79" name="Freeform 6"/>
                <p:cNvSpPr>
                  <a:spLocks noEditPoints="1"/>
                </p:cNvSpPr>
                <p:nvPr/>
              </p:nvSpPr>
              <p:spPr bwMode="auto">
                <a:xfrm>
                  <a:off x="3563565" y="3378413"/>
                  <a:ext cx="265938" cy="246942"/>
                </a:xfrm>
                <a:custGeom>
                  <a:avLst/>
                  <a:gdLst>
                    <a:gd name="T0" fmla="*/ 116 w 128"/>
                    <a:gd name="T1" fmla="*/ 11 h 119"/>
                    <a:gd name="T2" fmla="*/ 88 w 128"/>
                    <a:gd name="T3" fmla="*/ 0 h 119"/>
                    <a:gd name="T4" fmla="*/ 64 w 128"/>
                    <a:gd name="T5" fmla="*/ 8 h 119"/>
                    <a:gd name="T6" fmla="*/ 39 w 128"/>
                    <a:gd name="T7" fmla="*/ 0 h 119"/>
                    <a:gd name="T8" fmla="*/ 11 w 128"/>
                    <a:gd name="T9" fmla="*/ 11 h 119"/>
                    <a:gd name="T10" fmla="*/ 0 w 128"/>
                    <a:gd name="T11" fmla="*/ 40 h 119"/>
                    <a:gd name="T12" fmla="*/ 11 w 128"/>
                    <a:gd name="T13" fmla="*/ 68 h 119"/>
                    <a:gd name="T14" fmla="*/ 64 w 128"/>
                    <a:gd name="T15" fmla="*/ 119 h 119"/>
                    <a:gd name="T16" fmla="*/ 116 w 128"/>
                    <a:gd name="T17" fmla="*/ 68 h 119"/>
                    <a:gd name="T18" fmla="*/ 128 w 128"/>
                    <a:gd name="T19" fmla="*/ 40 h 119"/>
                    <a:gd name="T20" fmla="*/ 116 w 128"/>
                    <a:gd name="T21" fmla="*/ 11 h 119"/>
                    <a:gd name="T22" fmla="*/ 116 w 128"/>
                    <a:gd name="T23" fmla="*/ 54 h 119"/>
                    <a:gd name="T24" fmla="*/ 116 w 128"/>
                    <a:gd name="T25" fmla="*/ 55 h 119"/>
                    <a:gd name="T26" fmla="*/ 115 w 128"/>
                    <a:gd name="T27" fmla="*/ 56 h 119"/>
                    <a:gd name="T28" fmla="*/ 115 w 128"/>
                    <a:gd name="T29" fmla="*/ 56 h 119"/>
                    <a:gd name="T30" fmla="*/ 115 w 128"/>
                    <a:gd name="T31" fmla="*/ 56 h 119"/>
                    <a:gd name="T32" fmla="*/ 109 w 128"/>
                    <a:gd name="T33" fmla="*/ 64 h 119"/>
                    <a:gd name="T34" fmla="*/ 109 w 128"/>
                    <a:gd name="T35" fmla="*/ 64 h 119"/>
                    <a:gd name="T36" fmla="*/ 64 w 128"/>
                    <a:gd name="T37" fmla="*/ 108 h 119"/>
                    <a:gd name="T38" fmla="*/ 18 w 128"/>
                    <a:gd name="T39" fmla="*/ 64 h 119"/>
                    <a:gd name="T40" fmla="*/ 18 w 128"/>
                    <a:gd name="T41" fmla="*/ 64 h 119"/>
                    <a:gd name="T42" fmla="*/ 12 w 128"/>
                    <a:gd name="T43" fmla="*/ 56 h 119"/>
                    <a:gd name="T44" fmla="*/ 12 w 128"/>
                    <a:gd name="T45" fmla="*/ 56 h 119"/>
                    <a:gd name="T46" fmla="*/ 12 w 128"/>
                    <a:gd name="T47" fmla="*/ 56 h 119"/>
                    <a:gd name="T48" fmla="*/ 11 w 128"/>
                    <a:gd name="T49" fmla="*/ 55 h 119"/>
                    <a:gd name="T50" fmla="*/ 11 w 128"/>
                    <a:gd name="T51" fmla="*/ 54 h 119"/>
                    <a:gd name="T52" fmla="*/ 8 w 128"/>
                    <a:gd name="T53" fmla="*/ 40 h 119"/>
                    <a:gd name="T54" fmla="*/ 17 w 128"/>
                    <a:gd name="T55" fmla="*/ 17 h 119"/>
                    <a:gd name="T56" fmla="*/ 39 w 128"/>
                    <a:gd name="T57" fmla="*/ 8 h 119"/>
                    <a:gd name="T58" fmla="*/ 61 w 128"/>
                    <a:gd name="T59" fmla="*/ 16 h 119"/>
                    <a:gd name="T60" fmla="*/ 64 w 128"/>
                    <a:gd name="T61" fmla="*/ 18 h 119"/>
                    <a:gd name="T62" fmla="*/ 66 w 128"/>
                    <a:gd name="T63" fmla="*/ 16 h 119"/>
                    <a:gd name="T64" fmla="*/ 88 w 128"/>
                    <a:gd name="T65" fmla="*/ 8 h 119"/>
                    <a:gd name="T66" fmla="*/ 110 w 128"/>
                    <a:gd name="T67" fmla="*/ 17 h 119"/>
                    <a:gd name="T68" fmla="*/ 120 w 128"/>
                    <a:gd name="T69" fmla="*/ 40 h 119"/>
                    <a:gd name="T70" fmla="*/ 116 w 128"/>
                    <a:gd name="T71" fmla="*/ 5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19">
                      <a:moveTo>
                        <a:pt x="116" y="11"/>
                      </a:moveTo>
                      <a:cubicBezTo>
                        <a:pt x="108" y="4"/>
                        <a:pt x="98" y="0"/>
                        <a:pt x="88" y="0"/>
                      </a:cubicBezTo>
                      <a:cubicBezTo>
                        <a:pt x="79" y="0"/>
                        <a:pt x="70" y="3"/>
                        <a:pt x="64" y="8"/>
                      </a:cubicBezTo>
                      <a:cubicBezTo>
                        <a:pt x="57" y="3"/>
                        <a:pt x="48" y="0"/>
                        <a:pt x="39" y="0"/>
                      </a:cubicBezTo>
                      <a:cubicBezTo>
                        <a:pt x="29" y="0"/>
                        <a:pt x="19" y="4"/>
                        <a:pt x="11" y="11"/>
                      </a:cubicBezTo>
                      <a:cubicBezTo>
                        <a:pt x="4" y="19"/>
                        <a:pt x="0" y="29"/>
                        <a:pt x="0" y="40"/>
                      </a:cubicBezTo>
                      <a:cubicBezTo>
                        <a:pt x="0" y="50"/>
                        <a:pt x="4" y="60"/>
                        <a:pt x="11" y="68"/>
                      </a:cubicBezTo>
                      <a:cubicBezTo>
                        <a:pt x="64" y="119"/>
                        <a:pt x="64" y="119"/>
                        <a:pt x="64" y="119"/>
                      </a:cubicBezTo>
                      <a:cubicBezTo>
                        <a:pt x="116" y="68"/>
                        <a:pt x="116" y="68"/>
                        <a:pt x="116" y="68"/>
                      </a:cubicBezTo>
                      <a:cubicBezTo>
                        <a:pt x="123" y="60"/>
                        <a:pt x="128" y="50"/>
                        <a:pt x="128" y="40"/>
                      </a:cubicBezTo>
                      <a:cubicBezTo>
                        <a:pt x="128" y="29"/>
                        <a:pt x="123" y="19"/>
                        <a:pt x="116" y="11"/>
                      </a:cubicBezTo>
                      <a:close/>
                      <a:moveTo>
                        <a:pt x="116" y="54"/>
                      </a:moveTo>
                      <a:cubicBezTo>
                        <a:pt x="116" y="55"/>
                        <a:pt x="116" y="55"/>
                        <a:pt x="116" y="55"/>
                      </a:cubicBezTo>
                      <a:cubicBezTo>
                        <a:pt x="116" y="55"/>
                        <a:pt x="115" y="55"/>
                        <a:pt x="115" y="56"/>
                      </a:cubicBezTo>
                      <a:cubicBezTo>
                        <a:pt x="115" y="56"/>
                        <a:pt x="115" y="56"/>
                        <a:pt x="115" y="56"/>
                      </a:cubicBezTo>
                      <a:cubicBezTo>
                        <a:pt x="115" y="56"/>
                        <a:pt x="115" y="56"/>
                        <a:pt x="115" y="56"/>
                      </a:cubicBezTo>
                      <a:cubicBezTo>
                        <a:pt x="114" y="58"/>
                        <a:pt x="110" y="62"/>
                        <a:pt x="109" y="64"/>
                      </a:cubicBezTo>
                      <a:cubicBezTo>
                        <a:pt x="109" y="64"/>
                        <a:pt x="109" y="64"/>
                        <a:pt x="109" y="64"/>
                      </a:cubicBezTo>
                      <a:cubicBezTo>
                        <a:pt x="64" y="108"/>
                        <a:pt x="64" y="108"/>
                        <a:pt x="64" y="108"/>
                      </a:cubicBezTo>
                      <a:cubicBezTo>
                        <a:pt x="18" y="64"/>
                        <a:pt x="18" y="64"/>
                        <a:pt x="18" y="64"/>
                      </a:cubicBezTo>
                      <a:cubicBezTo>
                        <a:pt x="18" y="64"/>
                        <a:pt x="18" y="64"/>
                        <a:pt x="18" y="64"/>
                      </a:cubicBezTo>
                      <a:cubicBezTo>
                        <a:pt x="17" y="62"/>
                        <a:pt x="13" y="58"/>
                        <a:pt x="12" y="56"/>
                      </a:cubicBezTo>
                      <a:cubicBezTo>
                        <a:pt x="12" y="56"/>
                        <a:pt x="12" y="56"/>
                        <a:pt x="12" y="56"/>
                      </a:cubicBezTo>
                      <a:cubicBezTo>
                        <a:pt x="12" y="56"/>
                        <a:pt x="12" y="56"/>
                        <a:pt x="12" y="56"/>
                      </a:cubicBezTo>
                      <a:cubicBezTo>
                        <a:pt x="12" y="55"/>
                        <a:pt x="11" y="55"/>
                        <a:pt x="11" y="55"/>
                      </a:cubicBezTo>
                      <a:cubicBezTo>
                        <a:pt x="11" y="55"/>
                        <a:pt x="11" y="55"/>
                        <a:pt x="11" y="54"/>
                      </a:cubicBezTo>
                      <a:cubicBezTo>
                        <a:pt x="9" y="50"/>
                        <a:pt x="8" y="45"/>
                        <a:pt x="8" y="40"/>
                      </a:cubicBezTo>
                      <a:cubicBezTo>
                        <a:pt x="8" y="31"/>
                        <a:pt x="11" y="23"/>
                        <a:pt x="17" y="17"/>
                      </a:cubicBezTo>
                      <a:cubicBezTo>
                        <a:pt x="23" y="11"/>
                        <a:pt x="31" y="8"/>
                        <a:pt x="39" y="8"/>
                      </a:cubicBezTo>
                      <a:cubicBezTo>
                        <a:pt x="47" y="8"/>
                        <a:pt x="55" y="11"/>
                        <a:pt x="61" y="16"/>
                      </a:cubicBezTo>
                      <a:cubicBezTo>
                        <a:pt x="64" y="18"/>
                        <a:pt x="64" y="18"/>
                        <a:pt x="64" y="18"/>
                      </a:cubicBezTo>
                      <a:cubicBezTo>
                        <a:pt x="66" y="16"/>
                        <a:pt x="66" y="16"/>
                        <a:pt x="66" y="16"/>
                      </a:cubicBezTo>
                      <a:cubicBezTo>
                        <a:pt x="72" y="11"/>
                        <a:pt x="80" y="8"/>
                        <a:pt x="88" y="8"/>
                      </a:cubicBezTo>
                      <a:cubicBezTo>
                        <a:pt x="96" y="8"/>
                        <a:pt x="104" y="11"/>
                        <a:pt x="110" y="17"/>
                      </a:cubicBezTo>
                      <a:cubicBezTo>
                        <a:pt x="116" y="23"/>
                        <a:pt x="120" y="31"/>
                        <a:pt x="120" y="40"/>
                      </a:cubicBezTo>
                      <a:cubicBezTo>
                        <a:pt x="120" y="45"/>
                        <a:pt x="118" y="50"/>
                        <a:pt x="116" y="54"/>
                      </a:cubicBezTo>
                      <a:close/>
                    </a:path>
                  </a:pathLst>
                </a:custGeom>
                <a:solidFill>
                  <a:schemeClr val="bg1"/>
                </a:solidFill>
                <a:ln w="0">
                  <a:noFill/>
                  <a:round/>
                  <a:headEnd/>
                  <a:tailEnd/>
                </a:ln>
              </p:spPr>
              <p:txBody>
                <a:bodyPr vert="horz" wrap="square" lIns="89642" tIns="44821" rIns="89642" bIns="44821" numCol="1" anchor="t" anchorCtr="0" compatLnSpc="1">
                  <a:prstTxWarp prst="textNoShape">
                    <a:avLst/>
                  </a:prstTxWarp>
                </a:bodyPr>
                <a:lstStyle/>
                <a:p>
                  <a:pPr defTabSz="896386">
                    <a:defRPr/>
                  </a:pPr>
                  <a:endParaRPr lang="en-US" sz="1765">
                    <a:solidFill>
                      <a:srgbClr val="505050"/>
                    </a:solidFill>
                    <a:latin typeface="Segoe UI Semilight"/>
                  </a:endParaRPr>
                </a:p>
              </p:txBody>
            </p:sp>
          </p:grpSp>
        </p:grpSp>
        <p:sp>
          <p:nvSpPr>
            <p:cNvPr id="16" name="TextBox 15"/>
            <p:cNvSpPr txBox="1"/>
            <p:nvPr/>
          </p:nvSpPr>
          <p:spPr>
            <a:xfrm>
              <a:off x="2416513" y="967566"/>
              <a:ext cx="3243350" cy="814661"/>
            </a:xfrm>
            <a:prstGeom prst="rect">
              <a:avLst/>
            </a:prstGeom>
            <a:noFill/>
          </p:spPr>
          <p:txBody>
            <a:bodyPr wrap="square" rtlCol="0">
              <a:spAutoFit/>
            </a:bodyPr>
            <a:lstStyle/>
            <a:p>
              <a:pPr defTabSz="896386"/>
              <a:r>
                <a:rPr lang="en-US" sz="2353"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COMMITMENT TO </a:t>
              </a:r>
              <a:r>
                <a:rPr lang="en-US" sz="2353" b="1"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YOU</a:t>
              </a:r>
            </a:p>
          </p:txBody>
        </p:sp>
      </p:grpSp>
      <p:sp>
        <p:nvSpPr>
          <p:cNvPr id="120" name="TextBox 119"/>
          <p:cNvSpPr txBox="1"/>
          <p:nvPr/>
        </p:nvSpPr>
        <p:spPr>
          <a:xfrm>
            <a:off x="6188936" y="3778635"/>
            <a:ext cx="5589406" cy="984116"/>
          </a:xfrm>
          <a:prstGeom prst="rect">
            <a:avLst/>
          </a:prstGeom>
          <a:noFill/>
        </p:spPr>
        <p:txBody>
          <a:bodyPr wrap="square" rtlCol="0">
            <a:spAutoFit/>
          </a:bodyPr>
          <a:lstStyle/>
          <a:p>
            <a:pPr defTabSz="896386">
              <a:spcAft>
                <a:spcPts val="588"/>
              </a:spcAft>
            </a:pPr>
            <a:r>
              <a:rPr lang="en-US" sz="1765" b="1"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COMPLIANCE</a:t>
            </a: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we manage your data in accordance with the law</a:t>
            </a:r>
          </a:p>
          <a:p>
            <a:pPr defTabSz="896386">
              <a:spcAft>
                <a:spcPts val="588"/>
              </a:spcAft>
            </a:pP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a:t>
            </a:r>
          </a:p>
        </p:txBody>
      </p:sp>
      <p:grpSp>
        <p:nvGrpSpPr>
          <p:cNvPr id="19" name="Group 18"/>
          <p:cNvGrpSpPr/>
          <p:nvPr/>
        </p:nvGrpSpPr>
        <p:grpSpPr>
          <a:xfrm>
            <a:off x="5098989" y="3790609"/>
            <a:ext cx="573712" cy="573712"/>
            <a:chOff x="6381201" y="2829497"/>
            <a:chExt cx="585216" cy="585216"/>
          </a:xfrm>
        </p:grpSpPr>
        <p:sp>
          <p:nvSpPr>
            <p:cNvPr id="37" name="Oval 36"/>
            <p:cNvSpPr/>
            <p:nvPr/>
          </p:nvSpPr>
          <p:spPr bwMode="auto">
            <a:xfrm>
              <a:off x="6381201" y="2829497"/>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8" name="Group 17"/>
            <p:cNvGrpSpPr/>
            <p:nvPr/>
          </p:nvGrpSpPr>
          <p:grpSpPr>
            <a:xfrm>
              <a:off x="6563116" y="2993661"/>
              <a:ext cx="221387" cy="256894"/>
              <a:chOff x="4786313" y="6135688"/>
              <a:chExt cx="2187575" cy="2538412"/>
            </a:xfrm>
          </p:grpSpPr>
          <p:sp>
            <p:nvSpPr>
              <p:cNvPr id="9" name="Freeform 5"/>
              <p:cNvSpPr>
                <a:spLocks/>
              </p:cNvSpPr>
              <p:nvPr/>
            </p:nvSpPr>
            <p:spPr bwMode="auto">
              <a:xfrm>
                <a:off x="4786313" y="8315325"/>
                <a:ext cx="2187575" cy="358775"/>
              </a:xfrm>
              <a:custGeom>
                <a:avLst/>
                <a:gdLst>
                  <a:gd name="T0" fmla="*/ 0 w 91"/>
                  <a:gd name="T1" fmla="*/ 0 h 15"/>
                  <a:gd name="T2" fmla="*/ 16 w 91"/>
                  <a:gd name="T3" fmla="*/ 15 h 15"/>
                  <a:gd name="T4" fmla="*/ 31 w 91"/>
                  <a:gd name="T5" fmla="*/ 0 h 15"/>
                  <a:gd name="T6" fmla="*/ 91 w 91"/>
                  <a:gd name="T7" fmla="*/ 0 h 15"/>
                  <a:gd name="T8" fmla="*/ 75 w 91"/>
                  <a:gd name="T9" fmla="*/ 15 h 15"/>
                  <a:gd name="T10" fmla="*/ 16 w 91"/>
                  <a:gd name="T11" fmla="*/ 15 h 15"/>
                </a:gdLst>
                <a:ahLst/>
                <a:cxnLst>
                  <a:cxn ang="0">
                    <a:pos x="T0" y="T1"/>
                  </a:cxn>
                  <a:cxn ang="0">
                    <a:pos x="T2" y="T3"/>
                  </a:cxn>
                  <a:cxn ang="0">
                    <a:pos x="T4" y="T5"/>
                  </a:cxn>
                  <a:cxn ang="0">
                    <a:pos x="T6" y="T7"/>
                  </a:cxn>
                  <a:cxn ang="0">
                    <a:pos x="T8" y="T9"/>
                  </a:cxn>
                  <a:cxn ang="0">
                    <a:pos x="T10" y="T11"/>
                  </a:cxn>
                </a:cxnLst>
                <a:rect l="0" t="0" r="r" b="b"/>
                <a:pathLst>
                  <a:path w="91" h="15">
                    <a:moveTo>
                      <a:pt x="0" y="0"/>
                    </a:moveTo>
                    <a:cubicBezTo>
                      <a:pt x="0" y="8"/>
                      <a:pt x="7" y="15"/>
                      <a:pt x="16" y="15"/>
                    </a:cubicBezTo>
                    <a:cubicBezTo>
                      <a:pt x="24" y="15"/>
                      <a:pt x="31" y="8"/>
                      <a:pt x="31" y="0"/>
                    </a:cubicBezTo>
                    <a:cubicBezTo>
                      <a:pt x="91" y="0"/>
                      <a:pt x="91" y="0"/>
                      <a:pt x="91" y="0"/>
                    </a:cubicBezTo>
                    <a:cubicBezTo>
                      <a:pt x="91" y="8"/>
                      <a:pt x="84" y="15"/>
                      <a:pt x="75" y="15"/>
                    </a:cubicBezTo>
                    <a:cubicBezTo>
                      <a:pt x="16" y="15"/>
                      <a:pt x="16" y="15"/>
                      <a:pt x="16" y="15"/>
                    </a:cubicBez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0" name="Freeform 6"/>
              <p:cNvSpPr>
                <a:spLocks/>
              </p:cNvSpPr>
              <p:nvPr/>
            </p:nvSpPr>
            <p:spPr bwMode="auto">
              <a:xfrm>
                <a:off x="4786313" y="6135688"/>
                <a:ext cx="1922462" cy="2203450"/>
              </a:xfrm>
              <a:custGeom>
                <a:avLst/>
                <a:gdLst>
                  <a:gd name="T0" fmla="*/ 0 w 1211"/>
                  <a:gd name="T1" fmla="*/ 1388 h 1388"/>
                  <a:gd name="T2" fmla="*/ 0 w 1211"/>
                  <a:gd name="T3" fmla="*/ 0 h 1388"/>
                  <a:gd name="T4" fmla="*/ 1211 w 1211"/>
                  <a:gd name="T5" fmla="*/ 0 h 1388"/>
                  <a:gd name="T6" fmla="*/ 1211 w 1211"/>
                  <a:gd name="T7" fmla="*/ 1373 h 1388"/>
                </a:gdLst>
                <a:ahLst/>
                <a:cxnLst>
                  <a:cxn ang="0">
                    <a:pos x="T0" y="T1"/>
                  </a:cxn>
                  <a:cxn ang="0">
                    <a:pos x="T2" y="T3"/>
                  </a:cxn>
                  <a:cxn ang="0">
                    <a:pos x="T4" y="T5"/>
                  </a:cxn>
                  <a:cxn ang="0">
                    <a:pos x="T6" y="T7"/>
                  </a:cxn>
                </a:cxnLst>
                <a:rect l="0" t="0" r="r" b="b"/>
                <a:pathLst>
                  <a:path w="1211" h="1388">
                    <a:moveTo>
                      <a:pt x="0" y="1388"/>
                    </a:moveTo>
                    <a:lnTo>
                      <a:pt x="0" y="0"/>
                    </a:lnTo>
                    <a:lnTo>
                      <a:pt x="1211" y="0"/>
                    </a:lnTo>
                    <a:lnTo>
                      <a:pt x="1211" y="1373"/>
                    </a:ln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1" name="Line 7"/>
              <p:cNvSpPr>
                <a:spLocks noChangeShapeType="1"/>
              </p:cNvSpPr>
              <p:nvPr/>
            </p:nvSpPr>
            <p:spPr bwMode="auto">
              <a:xfrm>
                <a:off x="5554663" y="6686550"/>
                <a:ext cx="76993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2" name="Line 8"/>
              <p:cNvSpPr>
                <a:spLocks noChangeShapeType="1"/>
              </p:cNvSpPr>
              <p:nvPr/>
            </p:nvSpPr>
            <p:spPr bwMode="auto">
              <a:xfrm>
                <a:off x="5554663" y="7213600"/>
                <a:ext cx="76993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3" name="Line 9"/>
              <p:cNvSpPr>
                <a:spLocks noChangeShapeType="1"/>
              </p:cNvSpPr>
              <p:nvPr/>
            </p:nvSpPr>
            <p:spPr bwMode="auto">
              <a:xfrm>
                <a:off x="5554663" y="7764463"/>
                <a:ext cx="76993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4" name="Line 10"/>
              <p:cNvSpPr>
                <a:spLocks noChangeShapeType="1"/>
              </p:cNvSpPr>
              <p:nvPr/>
            </p:nvSpPr>
            <p:spPr bwMode="auto">
              <a:xfrm>
                <a:off x="5170488" y="6686550"/>
                <a:ext cx="19208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5" name="Line 11"/>
              <p:cNvSpPr>
                <a:spLocks noChangeShapeType="1"/>
              </p:cNvSpPr>
              <p:nvPr/>
            </p:nvSpPr>
            <p:spPr bwMode="auto">
              <a:xfrm>
                <a:off x="5170488" y="7213600"/>
                <a:ext cx="19208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17" name="Line 12"/>
              <p:cNvSpPr>
                <a:spLocks noChangeShapeType="1"/>
              </p:cNvSpPr>
              <p:nvPr/>
            </p:nvSpPr>
            <p:spPr bwMode="auto">
              <a:xfrm>
                <a:off x="5170488" y="7764463"/>
                <a:ext cx="192087" cy="0"/>
              </a:xfrm>
              <a:prstGeom prst="line">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sp>
        <p:nvSpPr>
          <p:cNvPr id="119" name="TextBox 118"/>
          <p:cNvSpPr txBox="1"/>
          <p:nvPr/>
        </p:nvSpPr>
        <p:spPr>
          <a:xfrm>
            <a:off x="6188935" y="2794519"/>
            <a:ext cx="5589407" cy="984116"/>
          </a:xfrm>
          <a:prstGeom prst="rect">
            <a:avLst/>
          </a:prstGeom>
          <a:noFill/>
        </p:spPr>
        <p:txBody>
          <a:bodyPr wrap="square" rtlCol="0">
            <a:spAutoFit/>
          </a:bodyPr>
          <a:lstStyle/>
          <a:p>
            <a:pPr defTabSz="896386">
              <a:spcAft>
                <a:spcPts val="588"/>
              </a:spcAft>
            </a:pPr>
            <a:r>
              <a:rPr lang="en-US" sz="1765" b="1"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PRIVACY &amp; CONTROL</a:t>
            </a: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your data is private and    under your control</a:t>
            </a:r>
          </a:p>
          <a:p>
            <a:pPr defTabSz="896386">
              <a:spcAft>
                <a:spcPts val="588"/>
              </a:spcAft>
            </a:pPr>
            <a:endPar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endParaRPr>
          </a:p>
        </p:txBody>
      </p:sp>
      <p:grpSp>
        <p:nvGrpSpPr>
          <p:cNvPr id="31" name="Group 30"/>
          <p:cNvGrpSpPr/>
          <p:nvPr/>
        </p:nvGrpSpPr>
        <p:grpSpPr>
          <a:xfrm>
            <a:off x="5093653" y="2797212"/>
            <a:ext cx="573712" cy="573712"/>
            <a:chOff x="1347724" y="3740033"/>
            <a:chExt cx="585216" cy="585216"/>
          </a:xfrm>
        </p:grpSpPr>
        <p:sp>
          <p:nvSpPr>
            <p:cNvPr id="59" name="Oval 58"/>
            <p:cNvSpPr/>
            <p:nvPr/>
          </p:nvSpPr>
          <p:spPr bwMode="auto">
            <a:xfrm>
              <a:off x="1347724" y="3740033"/>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30" name="Group 29"/>
            <p:cNvGrpSpPr/>
            <p:nvPr/>
          </p:nvGrpSpPr>
          <p:grpSpPr>
            <a:xfrm>
              <a:off x="1534553" y="3886928"/>
              <a:ext cx="211558" cy="286692"/>
              <a:chOff x="3584575" y="5959476"/>
              <a:chExt cx="339725" cy="460375"/>
            </a:xfrm>
          </p:grpSpPr>
          <p:sp>
            <p:nvSpPr>
              <p:cNvPr id="28" name="Rectangle 20"/>
              <p:cNvSpPr>
                <a:spLocks noChangeArrowheads="1"/>
              </p:cNvSpPr>
              <p:nvPr/>
            </p:nvSpPr>
            <p:spPr bwMode="auto">
              <a:xfrm>
                <a:off x="3584575" y="6173788"/>
                <a:ext cx="339725" cy="246063"/>
              </a:xfrm>
              <a:prstGeom prst="rect">
                <a:avLst/>
              </a:pr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sp>
            <p:nvSpPr>
              <p:cNvPr id="29" name="Freeform 21"/>
              <p:cNvSpPr>
                <a:spLocks/>
              </p:cNvSpPr>
              <p:nvPr/>
            </p:nvSpPr>
            <p:spPr bwMode="auto">
              <a:xfrm>
                <a:off x="3633788" y="5959476"/>
                <a:ext cx="241300" cy="214313"/>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5875"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endParaRPr lang="en-US" sz="1765" kern="0">
                  <a:solidFill>
                    <a:sysClr val="windowText" lastClr="000000"/>
                  </a:solidFill>
                </a:endParaRPr>
              </a:p>
            </p:txBody>
          </p:sp>
        </p:gr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235" y="0"/>
            <a:ext cx="4383315" cy="6858000"/>
          </a:xfrm>
          <a:prstGeom prst="rect">
            <a:avLst/>
          </a:prstGeom>
        </p:spPr>
      </p:pic>
      <p:sp>
        <p:nvSpPr>
          <p:cNvPr id="45" name="TextBox 44"/>
          <p:cNvSpPr txBox="1"/>
          <p:nvPr/>
        </p:nvSpPr>
        <p:spPr>
          <a:xfrm>
            <a:off x="6188935" y="5777641"/>
            <a:ext cx="5660272" cy="907171"/>
          </a:xfrm>
          <a:prstGeom prst="rect">
            <a:avLst/>
          </a:prstGeom>
          <a:noFill/>
        </p:spPr>
        <p:txBody>
          <a:bodyPr wrap="square" rtlCol="0">
            <a:spAutoFit/>
          </a:bodyPr>
          <a:lstStyle/>
          <a:p>
            <a:pPr lvl="0"/>
            <a:r>
              <a:rPr lang="en-US" sz="1765" b="1"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RELIABILITY</a:t>
            </a: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we provide enterprise grade uptime for cloud services</a:t>
            </a:r>
          </a:p>
          <a:p>
            <a:pPr defTabSz="896386">
              <a:spcAft>
                <a:spcPts val="588"/>
              </a:spcAft>
            </a:pPr>
            <a:r>
              <a:rPr lang="en-US" sz="1765" kern="0" spc="118" dirty="0">
                <a:gradFill>
                  <a:gsLst>
                    <a:gs pos="0">
                      <a:srgbClr val="4B4B4B"/>
                    </a:gs>
                    <a:gs pos="100000">
                      <a:srgbClr val="4B4B4B"/>
                    </a:gs>
                  </a:gsLst>
                  <a:lin ang="5400000" scaled="1"/>
                </a:gradFill>
                <a:latin typeface="Segoe UI Semilight" panose="020B0402040204020203" pitchFamily="34" charset="0"/>
                <a:ea typeface="Segoe UI Black" panose="020B0A02040204020203" pitchFamily="34" charset="0"/>
                <a:cs typeface="Segoe UI Semilight" panose="020B0402040204020203" pitchFamily="34" charset="0"/>
              </a:rPr>
              <a:t> </a:t>
            </a:r>
          </a:p>
        </p:txBody>
      </p:sp>
      <p:sp>
        <p:nvSpPr>
          <p:cNvPr id="47" name="Oval 46"/>
          <p:cNvSpPr/>
          <p:nvPr/>
        </p:nvSpPr>
        <p:spPr bwMode="auto">
          <a:xfrm>
            <a:off x="5098989" y="5777405"/>
            <a:ext cx="573712" cy="573712"/>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defRPr/>
            </a:pPr>
            <a:endParaRPr lang="en-US" sz="2307"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2" name="Group 4"/>
          <p:cNvGrpSpPr>
            <a:grpSpLocks noChangeAspect="1"/>
          </p:cNvGrpSpPr>
          <p:nvPr/>
        </p:nvGrpSpPr>
        <p:grpSpPr bwMode="auto">
          <a:xfrm>
            <a:off x="5217114" y="5905786"/>
            <a:ext cx="330607" cy="325441"/>
            <a:chOff x="3789" y="2077"/>
            <a:chExt cx="256" cy="252"/>
          </a:xfrm>
          <a:noFill/>
        </p:grpSpPr>
        <p:sp>
          <p:nvSpPr>
            <p:cNvPr id="73" name="Freeform 7"/>
            <p:cNvSpPr>
              <a:spLocks noEditPoints="1"/>
            </p:cNvSpPr>
            <p:nvPr/>
          </p:nvSpPr>
          <p:spPr bwMode="auto">
            <a:xfrm>
              <a:off x="3789" y="2077"/>
              <a:ext cx="256" cy="252"/>
            </a:xfrm>
            <a:custGeom>
              <a:avLst/>
              <a:gdLst>
                <a:gd name="T0" fmla="*/ 37 w 106"/>
                <a:gd name="T1" fmla="*/ 104 h 104"/>
                <a:gd name="T2" fmla="*/ 26 w 106"/>
                <a:gd name="T3" fmla="*/ 86 h 104"/>
                <a:gd name="T4" fmla="*/ 0 w 106"/>
                <a:gd name="T5" fmla="*/ 64 h 104"/>
                <a:gd name="T6" fmla="*/ 9 w 106"/>
                <a:gd name="T7" fmla="*/ 52 h 104"/>
                <a:gd name="T8" fmla="*/ 0 w 106"/>
                <a:gd name="T9" fmla="*/ 40 h 104"/>
                <a:gd name="T10" fmla="*/ 26 w 106"/>
                <a:gd name="T11" fmla="*/ 18 h 104"/>
                <a:gd name="T12" fmla="*/ 37 w 106"/>
                <a:gd name="T13" fmla="*/ 0 h 104"/>
                <a:gd name="T14" fmla="*/ 69 w 106"/>
                <a:gd name="T15" fmla="*/ 11 h 104"/>
                <a:gd name="T16" fmla="*/ 90 w 106"/>
                <a:gd name="T17" fmla="*/ 12 h 104"/>
                <a:gd name="T18" fmla="*/ 96 w 106"/>
                <a:gd name="T19" fmla="*/ 45 h 104"/>
                <a:gd name="T20" fmla="*/ 96 w 106"/>
                <a:gd name="T21" fmla="*/ 59 h 104"/>
                <a:gd name="T22" fmla="*/ 90 w 106"/>
                <a:gd name="T23" fmla="*/ 92 h 104"/>
                <a:gd name="T24" fmla="*/ 69 w 106"/>
                <a:gd name="T25" fmla="*/ 93 h 104"/>
                <a:gd name="T26" fmla="*/ 45 w 106"/>
                <a:gd name="T27" fmla="*/ 96 h 104"/>
                <a:gd name="T28" fmla="*/ 61 w 106"/>
                <a:gd name="T29" fmla="*/ 87 h 104"/>
                <a:gd name="T30" fmla="*/ 77 w 106"/>
                <a:gd name="T31" fmla="*/ 79 h 104"/>
                <a:gd name="T32" fmla="*/ 87 w 106"/>
                <a:gd name="T33" fmla="*/ 81 h 104"/>
                <a:gd name="T34" fmla="*/ 87 w 106"/>
                <a:gd name="T35" fmla="*/ 63 h 104"/>
                <a:gd name="T36" fmla="*/ 89 w 106"/>
                <a:gd name="T37" fmla="*/ 52 h 104"/>
                <a:gd name="T38" fmla="*/ 87 w 106"/>
                <a:gd name="T39" fmla="*/ 41 h 104"/>
                <a:gd name="T40" fmla="*/ 87 w 106"/>
                <a:gd name="T41" fmla="*/ 23 h 104"/>
                <a:gd name="T42" fmla="*/ 77 w 106"/>
                <a:gd name="T43" fmla="*/ 26 h 104"/>
                <a:gd name="T44" fmla="*/ 61 w 106"/>
                <a:gd name="T45" fmla="*/ 17 h 104"/>
                <a:gd name="T46" fmla="*/ 45 w 106"/>
                <a:gd name="T47" fmla="*/ 8 h 104"/>
                <a:gd name="T48" fmla="*/ 42 w 106"/>
                <a:gd name="T49" fmla="*/ 18 h 104"/>
                <a:gd name="T50" fmla="*/ 27 w 106"/>
                <a:gd name="T51" fmla="*/ 27 h 104"/>
                <a:gd name="T52" fmla="*/ 11 w 106"/>
                <a:gd name="T53" fmla="*/ 37 h 104"/>
                <a:gd name="T54" fmla="*/ 18 w 106"/>
                <a:gd name="T55" fmla="*/ 44 h 104"/>
                <a:gd name="T56" fmla="*/ 18 w 106"/>
                <a:gd name="T57" fmla="*/ 60 h 104"/>
                <a:gd name="T58" fmla="*/ 11 w 106"/>
                <a:gd name="T59" fmla="*/ 67 h 104"/>
                <a:gd name="T60" fmla="*/ 27 w 106"/>
                <a:gd name="T61" fmla="*/ 77 h 104"/>
                <a:gd name="T62" fmla="*/ 42 w 106"/>
                <a:gd name="T63" fmla="*/ 86 h 104"/>
                <a:gd name="T64" fmla="*/ 45 w 106"/>
                <a:gd name="T65"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04">
                  <a:moveTo>
                    <a:pt x="69" y="104"/>
                  </a:moveTo>
                  <a:cubicBezTo>
                    <a:pt x="37" y="104"/>
                    <a:pt x="37" y="104"/>
                    <a:pt x="37" y="104"/>
                  </a:cubicBezTo>
                  <a:cubicBezTo>
                    <a:pt x="37" y="93"/>
                    <a:pt x="37" y="93"/>
                    <a:pt x="37" y="93"/>
                  </a:cubicBezTo>
                  <a:cubicBezTo>
                    <a:pt x="33" y="91"/>
                    <a:pt x="29" y="89"/>
                    <a:pt x="26" y="86"/>
                  </a:cubicBezTo>
                  <a:cubicBezTo>
                    <a:pt x="16" y="92"/>
                    <a:pt x="16" y="92"/>
                    <a:pt x="16" y="92"/>
                  </a:cubicBezTo>
                  <a:cubicBezTo>
                    <a:pt x="0" y="64"/>
                    <a:pt x="0" y="64"/>
                    <a:pt x="0" y="64"/>
                  </a:cubicBezTo>
                  <a:cubicBezTo>
                    <a:pt x="10" y="59"/>
                    <a:pt x="10" y="59"/>
                    <a:pt x="10" y="59"/>
                  </a:cubicBezTo>
                  <a:cubicBezTo>
                    <a:pt x="9" y="56"/>
                    <a:pt x="9" y="54"/>
                    <a:pt x="9" y="52"/>
                  </a:cubicBezTo>
                  <a:cubicBezTo>
                    <a:pt x="9" y="50"/>
                    <a:pt x="9" y="48"/>
                    <a:pt x="10" y="45"/>
                  </a:cubicBezTo>
                  <a:cubicBezTo>
                    <a:pt x="0" y="40"/>
                    <a:pt x="0" y="40"/>
                    <a:pt x="0" y="40"/>
                  </a:cubicBezTo>
                  <a:cubicBezTo>
                    <a:pt x="16" y="12"/>
                    <a:pt x="16" y="12"/>
                    <a:pt x="16" y="12"/>
                  </a:cubicBezTo>
                  <a:cubicBezTo>
                    <a:pt x="26" y="18"/>
                    <a:pt x="26" y="18"/>
                    <a:pt x="26" y="18"/>
                  </a:cubicBezTo>
                  <a:cubicBezTo>
                    <a:pt x="29" y="15"/>
                    <a:pt x="33" y="13"/>
                    <a:pt x="37" y="11"/>
                  </a:cubicBezTo>
                  <a:cubicBezTo>
                    <a:pt x="37" y="0"/>
                    <a:pt x="37" y="0"/>
                    <a:pt x="37" y="0"/>
                  </a:cubicBezTo>
                  <a:cubicBezTo>
                    <a:pt x="69" y="0"/>
                    <a:pt x="69" y="0"/>
                    <a:pt x="69" y="0"/>
                  </a:cubicBezTo>
                  <a:cubicBezTo>
                    <a:pt x="69" y="11"/>
                    <a:pt x="69" y="11"/>
                    <a:pt x="69" y="11"/>
                  </a:cubicBezTo>
                  <a:cubicBezTo>
                    <a:pt x="73" y="13"/>
                    <a:pt x="77" y="15"/>
                    <a:pt x="80" y="18"/>
                  </a:cubicBezTo>
                  <a:cubicBezTo>
                    <a:pt x="90" y="12"/>
                    <a:pt x="90" y="12"/>
                    <a:pt x="90" y="12"/>
                  </a:cubicBezTo>
                  <a:cubicBezTo>
                    <a:pt x="106" y="40"/>
                    <a:pt x="106" y="40"/>
                    <a:pt x="106" y="40"/>
                  </a:cubicBezTo>
                  <a:cubicBezTo>
                    <a:pt x="96" y="45"/>
                    <a:pt x="96" y="45"/>
                    <a:pt x="96" y="45"/>
                  </a:cubicBezTo>
                  <a:cubicBezTo>
                    <a:pt x="97" y="48"/>
                    <a:pt x="97" y="50"/>
                    <a:pt x="97" y="52"/>
                  </a:cubicBezTo>
                  <a:cubicBezTo>
                    <a:pt x="97" y="54"/>
                    <a:pt x="97" y="56"/>
                    <a:pt x="96" y="59"/>
                  </a:cubicBezTo>
                  <a:cubicBezTo>
                    <a:pt x="106" y="64"/>
                    <a:pt x="106" y="64"/>
                    <a:pt x="106" y="64"/>
                  </a:cubicBezTo>
                  <a:cubicBezTo>
                    <a:pt x="90" y="92"/>
                    <a:pt x="90" y="92"/>
                    <a:pt x="90" y="92"/>
                  </a:cubicBezTo>
                  <a:cubicBezTo>
                    <a:pt x="80" y="86"/>
                    <a:pt x="80" y="86"/>
                    <a:pt x="80" y="86"/>
                  </a:cubicBezTo>
                  <a:cubicBezTo>
                    <a:pt x="77" y="89"/>
                    <a:pt x="73" y="91"/>
                    <a:pt x="69" y="93"/>
                  </a:cubicBezTo>
                  <a:lnTo>
                    <a:pt x="69" y="104"/>
                  </a:lnTo>
                  <a:close/>
                  <a:moveTo>
                    <a:pt x="45" y="96"/>
                  </a:moveTo>
                  <a:cubicBezTo>
                    <a:pt x="61" y="96"/>
                    <a:pt x="61" y="96"/>
                    <a:pt x="61" y="96"/>
                  </a:cubicBezTo>
                  <a:cubicBezTo>
                    <a:pt x="61" y="87"/>
                    <a:pt x="61" y="87"/>
                    <a:pt x="61" y="87"/>
                  </a:cubicBezTo>
                  <a:cubicBezTo>
                    <a:pt x="64" y="86"/>
                    <a:pt x="64" y="86"/>
                    <a:pt x="64" y="86"/>
                  </a:cubicBezTo>
                  <a:cubicBezTo>
                    <a:pt x="69" y="85"/>
                    <a:pt x="73" y="82"/>
                    <a:pt x="77" y="79"/>
                  </a:cubicBezTo>
                  <a:cubicBezTo>
                    <a:pt x="79" y="77"/>
                    <a:pt x="79" y="77"/>
                    <a:pt x="79" y="77"/>
                  </a:cubicBezTo>
                  <a:cubicBezTo>
                    <a:pt x="87" y="81"/>
                    <a:pt x="87" y="81"/>
                    <a:pt x="87" y="81"/>
                  </a:cubicBezTo>
                  <a:cubicBezTo>
                    <a:pt x="95" y="67"/>
                    <a:pt x="95" y="67"/>
                    <a:pt x="95" y="67"/>
                  </a:cubicBezTo>
                  <a:cubicBezTo>
                    <a:pt x="87" y="63"/>
                    <a:pt x="87" y="63"/>
                    <a:pt x="87" y="63"/>
                  </a:cubicBezTo>
                  <a:cubicBezTo>
                    <a:pt x="88" y="60"/>
                    <a:pt x="88" y="60"/>
                    <a:pt x="88" y="60"/>
                  </a:cubicBezTo>
                  <a:cubicBezTo>
                    <a:pt x="89" y="57"/>
                    <a:pt x="89" y="55"/>
                    <a:pt x="89" y="52"/>
                  </a:cubicBezTo>
                  <a:cubicBezTo>
                    <a:pt x="89" y="49"/>
                    <a:pt x="89" y="47"/>
                    <a:pt x="88" y="44"/>
                  </a:cubicBezTo>
                  <a:cubicBezTo>
                    <a:pt x="87" y="41"/>
                    <a:pt x="87" y="41"/>
                    <a:pt x="87" y="41"/>
                  </a:cubicBezTo>
                  <a:cubicBezTo>
                    <a:pt x="95" y="37"/>
                    <a:pt x="95" y="37"/>
                    <a:pt x="95" y="37"/>
                  </a:cubicBezTo>
                  <a:cubicBezTo>
                    <a:pt x="87" y="23"/>
                    <a:pt x="87" y="23"/>
                    <a:pt x="87" y="23"/>
                  </a:cubicBezTo>
                  <a:cubicBezTo>
                    <a:pt x="79" y="27"/>
                    <a:pt x="79" y="27"/>
                    <a:pt x="79" y="27"/>
                  </a:cubicBezTo>
                  <a:cubicBezTo>
                    <a:pt x="77" y="26"/>
                    <a:pt x="77" y="26"/>
                    <a:pt x="77" y="26"/>
                  </a:cubicBezTo>
                  <a:cubicBezTo>
                    <a:pt x="73" y="22"/>
                    <a:pt x="69" y="19"/>
                    <a:pt x="64" y="18"/>
                  </a:cubicBezTo>
                  <a:cubicBezTo>
                    <a:pt x="61" y="17"/>
                    <a:pt x="61" y="17"/>
                    <a:pt x="61" y="17"/>
                  </a:cubicBezTo>
                  <a:cubicBezTo>
                    <a:pt x="61" y="8"/>
                    <a:pt x="61" y="8"/>
                    <a:pt x="61" y="8"/>
                  </a:cubicBezTo>
                  <a:cubicBezTo>
                    <a:pt x="45" y="8"/>
                    <a:pt x="45" y="8"/>
                    <a:pt x="45" y="8"/>
                  </a:cubicBezTo>
                  <a:cubicBezTo>
                    <a:pt x="45" y="17"/>
                    <a:pt x="45" y="17"/>
                    <a:pt x="45" y="17"/>
                  </a:cubicBezTo>
                  <a:cubicBezTo>
                    <a:pt x="42" y="18"/>
                    <a:pt x="42" y="18"/>
                    <a:pt x="42" y="18"/>
                  </a:cubicBezTo>
                  <a:cubicBezTo>
                    <a:pt x="37" y="19"/>
                    <a:pt x="33" y="22"/>
                    <a:pt x="29" y="26"/>
                  </a:cubicBezTo>
                  <a:cubicBezTo>
                    <a:pt x="27" y="27"/>
                    <a:pt x="27" y="27"/>
                    <a:pt x="27" y="27"/>
                  </a:cubicBezTo>
                  <a:cubicBezTo>
                    <a:pt x="19" y="23"/>
                    <a:pt x="19" y="23"/>
                    <a:pt x="19" y="23"/>
                  </a:cubicBezTo>
                  <a:cubicBezTo>
                    <a:pt x="11" y="37"/>
                    <a:pt x="11" y="37"/>
                    <a:pt x="11" y="37"/>
                  </a:cubicBezTo>
                  <a:cubicBezTo>
                    <a:pt x="19" y="41"/>
                    <a:pt x="19" y="41"/>
                    <a:pt x="19" y="41"/>
                  </a:cubicBezTo>
                  <a:cubicBezTo>
                    <a:pt x="18" y="44"/>
                    <a:pt x="18" y="44"/>
                    <a:pt x="18" y="44"/>
                  </a:cubicBezTo>
                  <a:cubicBezTo>
                    <a:pt x="17" y="47"/>
                    <a:pt x="17" y="49"/>
                    <a:pt x="17" y="52"/>
                  </a:cubicBezTo>
                  <a:cubicBezTo>
                    <a:pt x="17" y="55"/>
                    <a:pt x="17" y="57"/>
                    <a:pt x="18" y="60"/>
                  </a:cubicBezTo>
                  <a:cubicBezTo>
                    <a:pt x="19" y="63"/>
                    <a:pt x="19" y="63"/>
                    <a:pt x="19" y="63"/>
                  </a:cubicBezTo>
                  <a:cubicBezTo>
                    <a:pt x="11" y="67"/>
                    <a:pt x="11" y="67"/>
                    <a:pt x="11" y="67"/>
                  </a:cubicBezTo>
                  <a:cubicBezTo>
                    <a:pt x="19" y="81"/>
                    <a:pt x="19" y="81"/>
                    <a:pt x="19" y="81"/>
                  </a:cubicBezTo>
                  <a:cubicBezTo>
                    <a:pt x="27" y="77"/>
                    <a:pt x="27" y="77"/>
                    <a:pt x="27" y="77"/>
                  </a:cubicBezTo>
                  <a:cubicBezTo>
                    <a:pt x="29" y="79"/>
                    <a:pt x="29" y="79"/>
                    <a:pt x="29" y="79"/>
                  </a:cubicBezTo>
                  <a:cubicBezTo>
                    <a:pt x="33" y="82"/>
                    <a:pt x="37" y="85"/>
                    <a:pt x="42" y="86"/>
                  </a:cubicBezTo>
                  <a:cubicBezTo>
                    <a:pt x="45" y="87"/>
                    <a:pt x="45" y="87"/>
                    <a:pt x="45" y="87"/>
                  </a:cubicBezTo>
                  <a:lnTo>
                    <a:pt x="45" y="96"/>
                  </a:lnTo>
                  <a:close/>
                </a:path>
              </a:pathLst>
            </a:custGeom>
            <a:grp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8"/>
            <p:cNvSpPr>
              <a:spLocks noEditPoints="1"/>
            </p:cNvSpPr>
            <p:nvPr/>
          </p:nvSpPr>
          <p:spPr bwMode="auto">
            <a:xfrm>
              <a:off x="3849" y="2135"/>
              <a:ext cx="136" cy="136"/>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8 h 56"/>
                <a:gd name="T12" fmla="*/ 8 w 56"/>
                <a:gd name="T13" fmla="*/ 28 h 56"/>
                <a:gd name="T14" fmla="*/ 28 w 56"/>
                <a:gd name="T15" fmla="*/ 48 h 56"/>
                <a:gd name="T16" fmla="*/ 48 w 56"/>
                <a:gd name="T17" fmla="*/ 28 h 56"/>
                <a:gd name="T18" fmla="*/ 28 w 56"/>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3" y="56"/>
                    <a:pt x="0" y="43"/>
                    <a:pt x="0" y="28"/>
                  </a:cubicBezTo>
                  <a:cubicBezTo>
                    <a:pt x="0" y="13"/>
                    <a:pt x="13" y="0"/>
                    <a:pt x="28" y="0"/>
                  </a:cubicBezTo>
                  <a:cubicBezTo>
                    <a:pt x="43" y="0"/>
                    <a:pt x="56" y="13"/>
                    <a:pt x="56" y="28"/>
                  </a:cubicBezTo>
                  <a:cubicBezTo>
                    <a:pt x="56" y="43"/>
                    <a:pt x="43" y="56"/>
                    <a:pt x="28" y="56"/>
                  </a:cubicBezTo>
                  <a:close/>
                  <a:moveTo>
                    <a:pt x="28" y="8"/>
                  </a:moveTo>
                  <a:cubicBezTo>
                    <a:pt x="17" y="8"/>
                    <a:pt x="8" y="17"/>
                    <a:pt x="8" y="28"/>
                  </a:cubicBezTo>
                  <a:cubicBezTo>
                    <a:pt x="8" y="39"/>
                    <a:pt x="17" y="48"/>
                    <a:pt x="28" y="48"/>
                  </a:cubicBezTo>
                  <a:cubicBezTo>
                    <a:pt x="39" y="48"/>
                    <a:pt x="48" y="39"/>
                    <a:pt x="48" y="28"/>
                  </a:cubicBezTo>
                  <a:cubicBezTo>
                    <a:pt x="48" y="17"/>
                    <a:pt x="39" y="8"/>
                    <a:pt x="28" y="8"/>
                  </a:cubicBezTo>
                  <a:close/>
                </a:path>
              </a:pathLst>
            </a:custGeom>
            <a:grpFill/>
            <a:ln w="9525">
              <a:solidFill>
                <a:schemeClr val="bg1">
                  <a:lumMod val="65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9239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p:cNvGraphicFramePr>
            <a:graphicFrameLocks/>
          </p:cNvGraphicFramePr>
          <p:nvPr>
            <p:extLst/>
          </p:nvPr>
        </p:nvGraphicFramePr>
        <p:xfrm>
          <a:off x="5049861" y="2155247"/>
          <a:ext cx="6572537" cy="385911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569617" y="2155247"/>
            <a:ext cx="4398839" cy="3859117"/>
            <a:chOff x="581038" y="2197968"/>
            <a:chExt cx="4487045" cy="3936500"/>
          </a:xfrm>
        </p:grpSpPr>
        <p:sp>
          <p:nvSpPr>
            <p:cNvPr id="10" name="Text Placeholder 22"/>
            <p:cNvSpPr txBox="1">
              <a:spLocks/>
            </p:cNvSpPr>
            <p:nvPr/>
          </p:nvSpPr>
          <p:spPr>
            <a:xfrm>
              <a:off x="581038" y="4214500"/>
              <a:ext cx="4423045" cy="1919968"/>
            </a:xfrm>
            <a:prstGeom prst="rect">
              <a:avLst/>
            </a:prstGeom>
            <a:solidFill>
              <a:schemeClr val="bg1"/>
            </a:solidFill>
            <a:ln w="3175">
              <a:solidFill>
                <a:schemeClr val="bg1">
                  <a:lumMod val="75000"/>
                </a:schemeClr>
              </a:solidFill>
            </a:ln>
          </p:spPr>
          <p:txBody>
            <a:bodyPr vert="horz" wrap="square" lIns="1075710" tIns="89630" rIns="89630" bIns="8963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367">
                <a:lnSpc>
                  <a:spcPct val="100000"/>
                </a:lnSpc>
                <a:spcBef>
                  <a:spcPts val="196"/>
                </a:spcBef>
                <a:buSzPct val="100000"/>
                <a:buNone/>
              </a:pPr>
              <a:r>
                <a:rPr lang="en-US" sz="2157">
                  <a:solidFill>
                    <a:schemeClr val="tx1"/>
                  </a:solidFill>
                  <a:latin typeface="+mj-lt"/>
                  <a:ea typeface="Segoe UI" pitchFamily="34" charset="0"/>
                  <a:cs typeface="Segoe UI Semibold" panose="020B0702040204020203" pitchFamily="34" charset="0"/>
                </a:rPr>
                <a:t>Compliance was ranked the second in regards to importance to cloud trust</a:t>
              </a:r>
            </a:p>
          </p:txBody>
        </p:sp>
        <p:sp>
          <p:nvSpPr>
            <p:cNvPr id="13" name="Rectangle 12"/>
            <p:cNvSpPr/>
            <p:nvPr/>
          </p:nvSpPr>
          <p:spPr bwMode="auto">
            <a:xfrm>
              <a:off x="5004084" y="4214500"/>
              <a:ext cx="63999" cy="1919968"/>
            </a:xfrm>
            <a:prstGeom prst="rect">
              <a:avLst/>
            </a:prstGeom>
            <a:solidFill>
              <a:schemeClr val="accent2"/>
            </a:solidFill>
            <a:ln w="3175" cap="flat" cmpd="sng" algn="ctr">
              <a:solidFill>
                <a:schemeClr val="accent2"/>
              </a:solidFill>
              <a:prstDash val="solid"/>
              <a:headEnd type="none" w="med" len="med"/>
              <a:tailEnd type="none" w="med" len="med"/>
            </a:ln>
            <a:effectLst/>
          </p:spPr>
          <p:txBody>
            <a:bodyPr vert="horz" wrap="square" lIns="89630" tIns="44814" rIns="89630" bIns="44814" numCol="1" rtlCol="0" anchor="t" anchorCtr="0" compatLnSpc="1">
              <a:prstTxWarp prst="textNoShape">
                <a:avLst/>
              </a:prstTxWarp>
            </a:bodyPr>
            <a:lstStyle/>
            <a:p>
              <a:pPr defTabSz="896386"/>
              <a:endParaRPr lang="en-US" sz="2157" kern="0">
                <a:solidFill>
                  <a:schemeClr val="bg1"/>
                </a:solidFill>
                <a:latin typeface="+mj-lt"/>
              </a:endParaRPr>
            </a:p>
          </p:txBody>
        </p:sp>
        <p:grpSp>
          <p:nvGrpSpPr>
            <p:cNvPr id="15" name="Group 14"/>
            <p:cNvGrpSpPr/>
            <p:nvPr/>
          </p:nvGrpSpPr>
          <p:grpSpPr>
            <a:xfrm>
              <a:off x="750531" y="4214500"/>
              <a:ext cx="695255" cy="1154645"/>
              <a:chOff x="951635" y="1227583"/>
              <a:chExt cx="695353" cy="1154809"/>
            </a:xfrm>
          </p:grpSpPr>
          <p:sp>
            <p:nvSpPr>
              <p:cNvPr id="17" name="Round Same Side Corner Rectangle 16"/>
              <p:cNvSpPr/>
              <p:nvPr/>
            </p:nvSpPr>
            <p:spPr bwMode="auto">
              <a:xfrm flipH="1" flipV="1">
                <a:off x="951635" y="1227583"/>
                <a:ext cx="695353" cy="1111051"/>
              </a:xfrm>
              <a:prstGeom prst="round2SameRect">
                <a:avLst>
                  <a:gd name="adj1" fmla="val 50000"/>
                  <a:gd name="adj2" fmla="val 0"/>
                </a:avLst>
              </a:prstGeom>
              <a:solidFill>
                <a:schemeClr val="accent2"/>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IN"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Rounded Rectangle 17"/>
              <p:cNvSpPr/>
              <p:nvPr/>
            </p:nvSpPr>
            <p:spPr bwMode="auto">
              <a:xfrm rot="2700000">
                <a:off x="969211" y="1722190"/>
                <a:ext cx="660204" cy="660200"/>
              </a:xfrm>
              <a:prstGeom prst="roundRect">
                <a:avLst/>
              </a:prstGeom>
              <a:solidFill>
                <a:srgbClr val="FFFFFF"/>
              </a:solidFill>
              <a:ln w="38100" cap="flat" cmpd="sng" algn="ctr">
                <a:solidFill>
                  <a:schemeClr val="accent2"/>
                </a:solidFill>
                <a:prstDash val="solid"/>
                <a:headEnd type="none" w="med" len="med"/>
                <a:tailEnd type="none" w="med" len="med"/>
              </a:ln>
              <a:effectLst/>
            </p:spPr>
            <p:txBody>
              <a:bodyPr rot="0" spcFirstLastPara="0" vert="horz" wrap="square" lIns="179259" tIns="143407" rIns="179259" bIns="143407" numCol="1" spcCol="0" rtlCol="0" fromWordArt="0" anchor="ctr" anchorCtr="0" forceAA="0" compatLnSpc="1">
                <a:prstTxWarp prst="textNoShape">
                  <a:avLst/>
                </a:prstTxWarp>
                <a:noAutofit/>
              </a:bodyPr>
              <a:lstStyle>
                <a:defPPr>
                  <a:defRPr lang="en-US"/>
                </a:defPPr>
                <a:lvl1pPr marL="0" algn="l" defTabSz="932445" rtl="0" eaLnBrk="1" latinLnBrk="0" hangingPunct="1">
                  <a:defRPr sz="1800" kern="1200">
                    <a:solidFill>
                      <a:schemeClr val="lt1"/>
                    </a:solidFill>
                    <a:latin typeface="+mn-lt"/>
                    <a:ea typeface="+mn-ea"/>
                    <a:cs typeface="+mn-cs"/>
                  </a:defRPr>
                </a:lvl1pPr>
                <a:lvl2pPr marL="466222" algn="l" defTabSz="932445" rtl="0" eaLnBrk="1" latinLnBrk="0" hangingPunct="1">
                  <a:defRPr sz="1800" kern="1200">
                    <a:solidFill>
                      <a:schemeClr val="lt1"/>
                    </a:solidFill>
                    <a:latin typeface="+mn-lt"/>
                    <a:ea typeface="+mn-ea"/>
                    <a:cs typeface="+mn-cs"/>
                  </a:defRPr>
                </a:lvl2pPr>
                <a:lvl3pPr marL="932445" algn="l" defTabSz="932445" rtl="0" eaLnBrk="1" latinLnBrk="0" hangingPunct="1">
                  <a:defRPr sz="1800" kern="1200">
                    <a:solidFill>
                      <a:schemeClr val="lt1"/>
                    </a:solidFill>
                    <a:latin typeface="+mn-lt"/>
                    <a:ea typeface="+mn-ea"/>
                    <a:cs typeface="+mn-cs"/>
                  </a:defRPr>
                </a:lvl3pPr>
                <a:lvl4pPr marL="1398669" algn="l" defTabSz="932445" rtl="0" eaLnBrk="1" latinLnBrk="0" hangingPunct="1">
                  <a:defRPr sz="1800" kern="1200">
                    <a:solidFill>
                      <a:schemeClr val="lt1"/>
                    </a:solidFill>
                    <a:latin typeface="+mn-lt"/>
                    <a:ea typeface="+mn-ea"/>
                    <a:cs typeface="+mn-cs"/>
                  </a:defRPr>
                </a:lvl4pPr>
                <a:lvl5pPr marL="1864890" algn="l" defTabSz="932445" rtl="0" eaLnBrk="1" latinLnBrk="0" hangingPunct="1">
                  <a:defRPr sz="1800" kern="1200">
                    <a:solidFill>
                      <a:schemeClr val="lt1"/>
                    </a:solidFill>
                    <a:latin typeface="+mn-lt"/>
                    <a:ea typeface="+mn-ea"/>
                    <a:cs typeface="+mn-cs"/>
                  </a:defRPr>
                </a:lvl5pPr>
                <a:lvl6pPr marL="2331112" algn="l" defTabSz="932445" rtl="0" eaLnBrk="1" latinLnBrk="0" hangingPunct="1">
                  <a:defRPr sz="1800" kern="1200">
                    <a:solidFill>
                      <a:schemeClr val="lt1"/>
                    </a:solidFill>
                    <a:latin typeface="+mn-lt"/>
                    <a:ea typeface="+mn-ea"/>
                    <a:cs typeface="+mn-cs"/>
                  </a:defRPr>
                </a:lvl6pPr>
                <a:lvl7pPr marL="2797333" algn="l" defTabSz="932445" rtl="0" eaLnBrk="1" latinLnBrk="0" hangingPunct="1">
                  <a:defRPr sz="1800" kern="1200">
                    <a:solidFill>
                      <a:schemeClr val="lt1"/>
                    </a:solidFill>
                    <a:latin typeface="+mn-lt"/>
                    <a:ea typeface="+mn-ea"/>
                    <a:cs typeface="+mn-cs"/>
                  </a:defRPr>
                </a:lvl7pPr>
                <a:lvl8pPr marL="3263556" algn="l" defTabSz="932445" rtl="0" eaLnBrk="1" latinLnBrk="0" hangingPunct="1">
                  <a:defRPr sz="1800" kern="1200">
                    <a:solidFill>
                      <a:schemeClr val="lt1"/>
                    </a:solidFill>
                    <a:latin typeface="+mn-lt"/>
                    <a:ea typeface="+mn-ea"/>
                    <a:cs typeface="+mn-cs"/>
                  </a:defRPr>
                </a:lvl8pPr>
                <a:lvl9pPr marL="3729778" algn="l" defTabSz="932445" rtl="0" eaLnBrk="1" latinLnBrk="0" hangingPunct="1">
                  <a:defRPr sz="1800" kern="1200">
                    <a:solidFill>
                      <a:schemeClr val="lt1"/>
                    </a:solidFill>
                    <a:latin typeface="+mn-lt"/>
                    <a:ea typeface="+mn-ea"/>
                    <a:cs typeface="+mn-cs"/>
                  </a:defRPr>
                </a:lvl9pPr>
              </a:lstStyle>
              <a:p>
                <a:pPr algn="ctr" defTabSz="913636" fontAlgn="base">
                  <a:spcBef>
                    <a:spcPct val="0"/>
                  </a:spcBef>
                  <a:spcAft>
                    <a:spcPct val="0"/>
                  </a:spcAft>
                  <a:defRPr/>
                </a:pPr>
                <a:endParaRPr lang="en-IN" sz="2745">
                  <a:solidFill>
                    <a:srgbClr val="FFFFFF"/>
                  </a:solidFill>
                  <a:latin typeface="Segoe UI Light"/>
                  <a:ea typeface="Segoe UI" pitchFamily="34" charset="0"/>
                  <a:cs typeface="Segoe UI" pitchFamily="34" charset="0"/>
                </a:endParaRPr>
              </a:p>
            </p:txBody>
          </p:sp>
        </p:grpSp>
        <p:sp>
          <p:nvSpPr>
            <p:cNvPr id="20" name="Text Placeholder 22"/>
            <p:cNvSpPr txBox="1">
              <a:spLocks/>
            </p:cNvSpPr>
            <p:nvPr/>
          </p:nvSpPr>
          <p:spPr>
            <a:xfrm>
              <a:off x="581038" y="2197968"/>
              <a:ext cx="4423045" cy="1919968"/>
            </a:xfrm>
            <a:prstGeom prst="rect">
              <a:avLst/>
            </a:prstGeom>
            <a:solidFill>
              <a:schemeClr val="bg1"/>
            </a:solidFill>
            <a:ln w="3175">
              <a:solidFill>
                <a:schemeClr val="bg1">
                  <a:lumMod val="75000"/>
                </a:schemeClr>
              </a:solidFill>
            </a:ln>
          </p:spPr>
          <p:txBody>
            <a:bodyPr vert="horz" wrap="square" lIns="1075710" tIns="89630" rIns="89630" bIns="89630" rtlCol="0" anchor="ct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14367">
                <a:lnSpc>
                  <a:spcPct val="100000"/>
                </a:lnSpc>
                <a:spcBef>
                  <a:spcPts val="196"/>
                </a:spcBef>
                <a:buSzPct val="100000"/>
                <a:buNone/>
              </a:pPr>
              <a:r>
                <a:rPr lang="en-US" sz="2157">
                  <a:solidFill>
                    <a:schemeClr val="tx1"/>
                  </a:solidFill>
                  <a:latin typeface="+mj-lt"/>
                  <a:ea typeface="Segoe UI" pitchFamily="34" charset="0"/>
                  <a:cs typeface="Segoe UI Semibold" panose="020B0702040204020203" pitchFamily="34" charset="0"/>
                </a:rPr>
                <a:t>3000 customers were asked to rank their top 20 requirements related to cloud trust</a:t>
              </a:r>
            </a:p>
          </p:txBody>
        </p:sp>
        <p:sp>
          <p:nvSpPr>
            <p:cNvPr id="22" name="Rectangle 21"/>
            <p:cNvSpPr/>
            <p:nvPr/>
          </p:nvSpPr>
          <p:spPr bwMode="auto">
            <a:xfrm>
              <a:off x="5004084" y="2197968"/>
              <a:ext cx="63999" cy="1919968"/>
            </a:xfrm>
            <a:prstGeom prst="rect">
              <a:avLst/>
            </a:prstGeom>
            <a:solidFill>
              <a:schemeClr val="accent1"/>
            </a:solidFill>
            <a:ln w="3175" cap="flat" cmpd="sng" algn="ctr">
              <a:solidFill>
                <a:schemeClr val="accent1"/>
              </a:solidFill>
              <a:prstDash val="solid"/>
              <a:headEnd type="none" w="med" len="med"/>
              <a:tailEnd type="none" w="med" len="med"/>
            </a:ln>
            <a:effectLst/>
          </p:spPr>
          <p:txBody>
            <a:bodyPr vert="horz" wrap="square" lIns="89630" tIns="44814" rIns="89630" bIns="44814" numCol="1" rtlCol="0" anchor="t" anchorCtr="0" compatLnSpc="1">
              <a:prstTxWarp prst="textNoShape">
                <a:avLst/>
              </a:prstTxWarp>
            </a:bodyPr>
            <a:lstStyle/>
            <a:p>
              <a:pPr defTabSz="896386"/>
              <a:endParaRPr lang="en-US" sz="2157" kern="0">
                <a:solidFill>
                  <a:schemeClr val="bg1"/>
                </a:solidFill>
                <a:latin typeface="+mj-lt"/>
              </a:endParaRPr>
            </a:p>
          </p:txBody>
        </p:sp>
        <p:grpSp>
          <p:nvGrpSpPr>
            <p:cNvPr id="23" name="Group 22"/>
            <p:cNvGrpSpPr/>
            <p:nvPr/>
          </p:nvGrpSpPr>
          <p:grpSpPr>
            <a:xfrm>
              <a:off x="750531" y="2197968"/>
              <a:ext cx="695255" cy="1154645"/>
              <a:chOff x="951635" y="1227583"/>
              <a:chExt cx="695353" cy="1154809"/>
            </a:xfrm>
          </p:grpSpPr>
          <p:sp>
            <p:nvSpPr>
              <p:cNvPr id="27" name="Round Same Side Corner Rectangle 26"/>
              <p:cNvSpPr/>
              <p:nvPr/>
            </p:nvSpPr>
            <p:spPr bwMode="auto">
              <a:xfrm flipH="1" flipV="1">
                <a:off x="951635" y="1227583"/>
                <a:ext cx="695353" cy="1111051"/>
              </a:xfrm>
              <a:prstGeom prst="round2SameRect">
                <a:avLst>
                  <a:gd name="adj1" fmla="val 50000"/>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defRPr/>
                </a:pPr>
                <a:endParaRPr lang="en-IN" sz="1961"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Rounded Rectangle 27"/>
              <p:cNvSpPr/>
              <p:nvPr/>
            </p:nvSpPr>
            <p:spPr bwMode="auto">
              <a:xfrm rot="2700000">
                <a:off x="969211" y="1722190"/>
                <a:ext cx="660204" cy="660200"/>
              </a:xfrm>
              <a:prstGeom prst="roundRect">
                <a:avLst/>
              </a:prstGeom>
              <a:solidFill>
                <a:srgbClr val="FFFFFF"/>
              </a:solidFill>
              <a:ln w="38100" cap="flat" cmpd="sng" algn="ctr">
                <a:solidFill>
                  <a:srgbClr val="0078D7"/>
                </a:solidFill>
                <a:prstDash val="solid"/>
                <a:headEnd type="none" w="med" len="med"/>
                <a:tailEnd type="none" w="med" len="med"/>
              </a:ln>
              <a:effectLst/>
            </p:spPr>
            <p:txBody>
              <a:bodyPr rot="0" spcFirstLastPara="0" vert="horz" wrap="square" lIns="179259" tIns="143407" rIns="179259" bIns="143407" numCol="1" spcCol="0" rtlCol="0" fromWordArt="0" anchor="ctr" anchorCtr="0" forceAA="0" compatLnSpc="1">
                <a:prstTxWarp prst="textNoShape">
                  <a:avLst/>
                </a:prstTxWarp>
                <a:noAutofit/>
              </a:bodyPr>
              <a:lstStyle>
                <a:defPPr>
                  <a:defRPr lang="en-US"/>
                </a:defPPr>
                <a:lvl1pPr marL="0" algn="l" defTabSz="932445" rtl="0" eaLnBrk="1" latinLnBrk="0" hangingPunct="1">
                  <a:defRPr sz="1800" kern="1200">
                    <a:solidFill>
                      <a:schemeClr val="lt1"/>
                    </a:solidFill>
                    <a:latin typeface="+mn-lt"/>
                    <a:ea typeface="+mn-ea"/>
                    <a:cs typeface="+mn-cs"/>
                  </a:defRPr>
                </a:lvl1pPr>
                <a:lvl2pPr marL="466222" algn="l" defTabSz="932445" rtl="0" eaLnBrk="1" latinLnBrk="0" hangingPunct="1">
                  <a:defRPr sz="1800" kern="1200">
                    <a:solidFill>
                      <a:schemeClr val="lt1"/>
                    </a:solidFill>
                    <a:latin typeface="+mn-lt"/>
                    <a:ea typeface="+mn-ea"/>
                    <a:cs typeface="+mn-cs"/>
                  </a:defRPr>
                </a:lvl2pPr>
                <a:lvl3pPr marL="932445" algn="l" defTabSz="932445" rtl="0" eaLnBrk="1" latinLnBrk="0" hangingPunct="1">
                  <a:defRPr sz="1800" kern="1200">
                    <a:solidFill>
                      <a:schemeClr val="lt1"/>
                    </a:solidFill>
                    <a:latin typeface="+mn-lt"/>
                    <a:ea typeface="+mn-ea"/>
                    <a:cs typeface="+mn-cs"/>
                  </a:defRPr>
                </a:lvl3pPr>
                <a:lvl4pPr marL="1398669" algn="l" defTabSz="932445" rtl="0" eaLnBrk="1" latinLnBrk="0" hangingPunct="1">
                  <a:defRPr sz="1800" kern="1200">
                    <a:solidFill>
                      <a:schemeClr val="lt1"/>
                    </a:solidFill>
                    <a:latin typeface="+mn-lt"/>
                    <a:ea typeface="+mn-ea"/>
                    <a:cs typeface="+mn-cs"/>
                  </a:defRPr>
                </a:lvl4pPr>
                <a:lvl5pPr marL="1864890" algn="l" defTabSz="932445" rtl="0" eaLnBrk="1" latinLnBrk="0" hangingPunct="1">
                  <a:defRPr sz="1800" kern="1200">
                    <a:solidFill>
                      <a:schemeClr val="lt1"/>
                    </a:solidFill>
                    <a:latin typeface="+mn-lt"/>
                    <a:ea typeface="+mn-ea"/>
                    <a:cs typeface="+mn-cs"/>
                  </a:defRPr>
                </a:lvl5pPr>
                <a:lvl6pPr marL="2331112" algn="l" defTabSz="932445" rtl="0" eaLnBrk="1" latinLnBrk="0" hangingPunct="1">
                  <a:defRPr sz="1800" kern="1200">
                    <a:solidFill>
                      <a:schemeClr val="lt1"/>
                    </a:solidFill>
                    <a:latin typeface="+mn-lt"/>
                    <a:ea typeface="+mn-ea"/>
                    <a:cs typeface="+mn-cs"/>
                  </a:defRPr>
                </a:lvl6pPr>
                <a:lvl7pPr marL="2797333" algn="l" defTabSz="932445" rtl="0" eaLnBrk="1" latinLnBrk="0" hangingPunct="1">
                  <a:defRPr sz="1800" kern="1200">
                    <a:solidFill>
                      <a:schemeClr val="lt1"/>
                    </a:solidFill>
                    <a:latin typeface="+mn-lt"/>
                    <a:ea typeface="+mn-ea"/>
                    <a:cs typeface="+mn-cs"/>
                  </a:defRPr>
                </a:lvl7pPr>
                <a:lvl8pPr marL="3263556" algn="l" defTabSz="932445" rtl="0" eaLnBrk="1" latinLnBrk="0" hangingPunct="1">
                  <a:defRPr sz="1800" kern="1200">
                    <a:solidFill>
                      <a:schemeClr val="lt1"/>
                    </a:solidFill>
                    <a:latin typeface="+mn-lt"/>
                    <a:ea typeface="+mn-ea"/>
                    <a:cs typeface="+mn-cs"/>
                  </a:defRPr>
                </a:lvl8pPr>
                <a:lvl9pPr marL="3729778" algn="l" defTabSz="932445" rtl="0" eaLnBrk="1" latinLnBrk="0" hangingPunct="1">
                  <a:defRPr sz="1800" kern="1200">
                    <a:solidFill>
                      <a:schemeClr val="lt1"/>
                    </a:solidFill>
                    <a:latin typeface="+mn-lt"/>
                    <a:ea typeface="+mn-ea"/>
                    <a:cs typeface="+mn-cs"/>
                  </a:defRPr>
                </a:lvl9pPr>
              </a:lstStyle>
              <a:p>
                <a:pPr algn="ctr" defTabSz="913636" fontAlgn="base">
                  <a:spcBef>
                    <a:spcPct val="0"/>
                  </a:spcBef>
                  <a:spcAft>
                    <a:spcPct val="0"/>
                  </a:spcAft>
                  <a:defRPr/>
                </a:pPr>
                <a:endParaRPr lang="en-IN" sz="2745">
                  <a:solidFill>
                    <a:srgbClr val="FFFFFF"/>
                  </a:solidFill>
                  <a:latin typeface="Segoe UI Light"/>
                  <a:ea typeface="Segoe UI" pitchFamily="34" charset="0"/>
                  <a:cs typeface="Segoe UI" pitchFamily="34" charset="0"/>
                </a:endParaRPr>
              </a:p>
            </p:txBody>
          </p:sp>
        </p:grpSp>
        <p:grpSp>
          <p:nvGrpSpPr>
            <p:cNvPr id="32" name="Group 31"/>
            <p:cNvGrpSpPr>
              <a:grpSpLocks noChangeAspect="1"/>
            </p:cNvGrpSpPr>
            <p:nvPr/>
          </p:nvGrpSpPr>
          <p:grpSpPr>
            <a:xfrm>
              <a:off x="926109" y="4804859"/>
              <a:ext cx="432874" cy="451836"/>
              <a:chOff x="-4237038" y="3530600"/>
              <a:chExt cx="4568826" cy="4568825"/>
            </a:xfrm>
            <a:solidFill>
              <a:schemeClr val="accent2"/>
            </a:solidFill>
          </p:grpSpPr>
          <p:sp>
            <p:nvSpPr>
              <p:cNvPr id="33" name="Freeform 13"/>
              <p:cNvSpPr>
                <a:spLocks/>
              </p:cNvSpPr>
              <p:nvPr/>
            </p:nvSpPr>
            <p:spPr bwMode="auto">
              <a:xfrm>
                <a:off x="-4237038" y="3530600"/>
                <a:ext cx="3424238" cy="4568825"/>
              </a:xfrm>
              <a:custGeom>
                <a:avLst/>
                <a:gdLst>
                  <a:gd name="T0" fmla="*/ 2889 w 4313"/>
                  <a:gd name="T1" fmla="*/ 2 h 5757"/>
                  <a:gd name="T2" fmla="*/ 3014 w 4313"/>
                  <a:gd name="T3" fmla="*/ 16 h 5757"/>
                  <a:gd name="T4" fmla="*/ 3128 w 4313"/>
                  <a:gd name="T5" fmla="*/ 56 h 5757"/>
                  <a:gd name="T6" fmla="*/ 3229 w 4313"/>
                  <a:gd name="T7" fmla="*/ 126 h 5757"/>
                  <a:gd name="T8" fmla="*/ 4173 w 4313"/>
                  <a:gd name="T9" fmla="*/ 1152 h 5757"/>
                  <a:gd name="T10" fmla="*/ 4248 w 4313"/>
                  <a:gd name="T11" fmla="*/ 1254 h 5757"/>
                  <a:gd name="T12" fmla="*/ 4296 w 4313"/>
                  <a:gd name="T13" fmla="*/ 1367 h 5757"/>
                  <a:gd name="T14" fmla="*/ 4313 w 4313"/>
                  <a:gd name="T15" fmla="*/ 1493 h 5757"/>
                  <a:gd name="T16" fmla="*/ 4313 w 4313"/>
                  <a:gd name="T17" fmla="*/ 2570 h 5757"/>
                  <a:gd name="T18" fmla="*/ 4310 w 4313"/>
                  <a:gd name="T19" fmla="*/ 2589 h 5757"/>
                  <a:gd name="T20" fmla="*/ 4104 w 4313"/>
                  <a:gd name="T21" fmla="*/ 2612 h 5757"/>
                  <a:gd name="T22" fmla="*/ 3995 w 4313"/>
                  <a:gd name="T23" fmla="*/ 2556 h 5757"/>
                  <a:gd name="T24" fmla="*/ 3997 w 4313"/>
                  <a:gd name="T25" fmla="*/ 1531 h 5757"/>
                  <a:gd name="T26" fmla="*/ 3990 w 4313"/>
                  <a:gd name="T27" fmla="*/ 1484 h 5757"/>
                  <a:gd name="T28" fmla="*/ 3966 w 4313"/>
                  <a:gd name="T29" fmla="*/ 1460 h 5757"/>
                  <a:gd name="T30" fmla="*/ 3917 w 4313"/>
                  <a:gd name="T31" fmla="*/ 1453 h 5757"/>
                  <a:gd name="T32" fmla="*/ 3117 w 4313"/>
                  <a:gd name="T33" fmla="*/ 1454 h 5757"/>
                  <a:gd name="T34" fmla="*/ 3027 w 4313"/>
                  <a:gd name="T35" fmla="*/ 1444 h 5757"/>
                  <a:gd name="T36" fmla="*/ 2960 w 4313"/>
                  <a:gd name="T37" fmla="*/ 1413 h 5757"/>
                  <a:gd name="T38" fmla="*/ 2918 w 4313"/>
                  <a:gd name="T39" fmla="*/ 1358 h 5757"/>
                  <a:gd name="T40" fmla="*/ 2897 w 4313"/>
                  <a:gd name="T41" fmla="*/ 1280 h 5757"/>
                  <a:gd name="T42" fmla="*/ 2894 w 4313"/>
                  <a:gd name="T43" fmla="*/ 412 h 5757"/>
                  <a:gd name="T44" fmla="*/ 2899 w 4313"/>
                  <a:gd name="T45" fmla="*/ 357 h 5757"/>
                  <a:gd name="T46" fmla="*/ 2627 w 4313"/>
                  <a:gd name="T47" fmla="*/ 322 h 5757"/>
                  <a:gd name="T48" fmla="*/ 496 w 4313"/>
                  <a:gd name="T49" fmla="*/ 323 h 5757"/>
                  <a:gd name="T50" fmla="*/ 417 w 4313"/>
                  <a:gd name="T51" fmla="*/ 337 h 5757"/>
                  <a:gd name="T52" fmla="*/ 363 w 4313"/>
                  <a:gd name="T53" fmla="*/ 374 h 5757"/>
                  <a:gd name="T54" fmla="*/ 330 w 4313"/>
                  <a:gd name="T55" fmla="*/ 430 h 5757"/>
                  <a:gd name="T56" fmla="*/ 318 w 4313"/>
                  <a:gd name="T57" fmla="*/ 510 h 5757"/>
                  <a:gd name="T58" fmla="*/ 318 w 4313"/>
                  <a:gd name="T59" fmla="*/ 4542 h 5757"/>
                  <a:gd name="T60" fmla="*/ 321 w 4313"/>
                  <a:gd name="T61" fmla="*/ 5275 h 5757"/>
                  <a:gd name="T62" fmla="*/ 339 w 4313"/>
                  <a:gd name="T63" fmla="*/ 5350 h 5757"/>
                  <a:gd name="T64" fmla="*/ 377 w 4313"/>
                  <a:gd name="T65" fmla="*/ 5401 h 5757"/>
                  <a:gd name="T66" fmla="*/ 440 w 4313"/>
                  <a:gd name="T67" fmla="*/ 5429 h 5757"/>
                  <a:gd name="T68" fmla="*/ 531 w 4313"/>
                  <a:gd name="T69" fmla="*/ 5438 h 5757"/>
                  <a:gd name="T70" fmla="*/ 2943 w 4313"/>
                  <a:gd name="T71" fmla="*/ 5439 h 5757"/>
                  <a:gd name="T72" fmla="*/ 2995 w 4313"/>
                  <a:gd name="T73" fmla="*/ 5464 h 5757"/>
                  <a:gd name="T74" fmla="*/ 3089 w 4313"/>
                  <a:gd name="T75" fmla="*/ 5562 h 5757"/>
                  <a:gd name="T76" fmla="*/ 3234 w 4313"/>
                  <a:gd name="T77" fmla="*/ 5705 h 5757"/>
                  <a:gd name="T78" fmla="*/ 3257 w 4313"/>
                  <a:gd name="T79" fmla="*/ 5727 h 5757"/>
                  <a:gd name="T80" fmla="*/ 3290 w 4313"/>
                  <a:gd name="T81" fmla="*/ 5757 h 5757"/>
                  <a:gd name="T82" fmla="*/ 3039 w 4313"/>
                  <a:gd name="T83" fmla="*/ 5757 h 5757"/>
                  <a:gd name="T84" fmla="*/ 506 w 4313"/>
                  <a:gd name="T85" fmla="*/ 5757 h 5757"/>
                  <a:gd name="T86" fmla="*/ 363 w 4313"/>
                  <a:gd name="T87" fmla="*/ 5740 h 5757"/>
                  <a:gd name="T88" fmla="*/ 237 w 4313"/>
                  <a:gd name="T89" fmla="*/ 5692 h 5757"/>
                  <a:gd name="T90" fmla="*/ 136 w 4313"/>
                  <a:gd name="T91" fmla="*/ 5616 h 5757"/>
                  <a:gd name="T92" fmla="*/ 61 w 4313"/>
                  <a:gd name="T93" fmla="*/ 5511 h 5757"/>
                  <a:gd name="T94" fmla="*/ 12 w 4313"/>
                  <a:gd name="T95" fmla="*/ 5380 h 5757"/>
                  <a:gd name="T96" fmla="*/ 2 w 4313"/>
                  <a:gd name="T97" fmla="*/ 5294 h 5757"/>
                  <a:gd name="T98" fmla="*/ 0 w 4313"/>
                  <a:gd name="T99" fmla="*/ 498 h 5757"/>
                  <a:gd name="T100" fmla="*/ 16 w 4313"/>
                  <a:gd name="T101" fmla="*/ 362 h 5757"/>
                  <a:gd name="T102" fmla="*/ 65 w 4313"/>
                  <a:gd name="T103" fmla="*/ 241 h 5757"/>
                  <a:gd name="T104" fmla="*/ 138 w 4313"/>
                  <a:gd name="T105" fmla="*/ 142 h 5757"/>
                  <a:gd name="T106" fmla="*/ 237 w 4313"/>
                  <a:gd name="T107" fmla="*/ 67 h 5757"/>
                  <a:gd name="T108" fmla="*/ 358 w 4313"/>
                  <a:gd name="T109" fmla="*/ 18 h 5757"/>
                  <a:gd name="T110" fmla="*/ 496 w 4313"/>
                  <a:gd name="T111" fmla="*/ 2 h 5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13" h="5757">
                    <a:moveTo>
                      <a:pt x="1693" y="0"/>
                    </a:moveTo>
                    <a:lnTo>
                      <a:pt x="2889" y="2"/>
                    </a:lnTo>
                    <a:lnTo>
                      <a:pt x="2953" y="6"/>
                    </a:lnTo>
                    <a:lnTo>
                      <a:pt x="3014" y="16"/>
                    </a:lnTo>
                    <a:lnTo>
                      <a:pt x="3074" y="32"/>
                    </a:lnTo>
                    <a:lnTo>
                      <a:pt x="3128" y="56"/>
                    </a:lnTo>
                    <a:lnTo>
                      <a:pt x="3180" y="88"/>
                    </a:lnTo>
                    <a:lnTo>
                      <a:pt x="3229" y="126"/>
                    </a:lnTo>
                    <a:lnTo>
                      <a:pt x="3276" y="170"/>
                    </a:lnTo>
                    <a:lnTo>
                      <a:pt x="4173" y="1152"/>
                    </a:lnTo>
                    <a:lnTo>
                      <a:pt x="4215" y="1201"/>
                    </a:lnTo>
                    <a:lnTo>
                      <a:pt x="4248" y="1254"/>
                    </a:lnTo>
                    <a:lnTo>
                      <a:pt x="4276" y="1310"/>
                    </a:lnTo>
                    <a:lnTo>
                      <a:pt x="4296" y="1367"/>
                    </a:lnTo>
                    <a:lnTo>
                      <a:pt x="4310" y="1428"/>
                    </a:lnTo>
                    <a:lnTo>
                      <a:pt x="4313" y="1493"/>
                    </a:lnTo>
                    <a:lnTo>
                      <a:pt x="4313" y="2561"/>
                    </a:lnTo>
                    <a:lnTo>
                      <a:pt x="4313" y="2570"/>
                    </a:lnTo>
                    <a:lnTo>
                      <a:pt x="4311" y="2579"/>
                    </a:lnTo>
                    <a:lnTo>
                      <a:pt x="4310" y="2589"/>
                    </a:lnTo>
                    <a:lnTo>
                      <a:pt x="4207" y="2599"/>
                    </a:lnTo>
                    <a:lnTo>
                      <a:pt x="4104" y="2612"/>
                    </a:lnTo>
                    <a:lnTo>
                      <a:pt x="3995" y="2624"/>
                    </a:lnTo>
                    <a:lnTo>
                      <a:pt x="3995" y="2556"/>
                    </a:lnTo>
                    <a:lnTo>
                      <a:pt x="3995" y="2044"/>
                    </a:lnTo>
                    <a:lnTo>
                      <a:pt x="3997" y="1531"/>
                    </a:lnTo>
                    <a:lnTo>
                      <a:pt x="3995" y="1505"/>
                    </a:lnTo>
                    <a:lnTo>
                      <a:pt x="3990" y="1484"/>
                    </a:lnTo>
                    <a:lnTo>
                      <a:pt x="3980" y="1468"/>
                    </a:lnTo>
                    <a:lnTo>
                      <a:pt x="3966" y="1460"/>
                    </a:lnTo>
                    <a:lnTo>
                      <a:pt x="3945" y="1454"/>
                    </a:lnTo>
                    <a:lnTo>
                      <a:pt x="3917" y="1453"/>
                    </a:lnTo>
                    <a:lnTo>
                      <a:pt x="3517" y="1454"/>
                    </a:lnTo>
                    <a:lnTo>
                      <a:pt x="3117" y="1454"/>
                    </a:lnTo>
                    <a:lnTo>
                      <a:pt x="3069" y="1451"/>
                    </a:lnTo>
                    <a:lnTo>
                      <a:pt x="3027" y="1444"/>
                    </a:lnTo>
                    <a:lnTo>
                      <a:pt x="2992" y="1432"/>
                    </a:lnTo>
                    <a:lnTo>
                      <a:pt x="2960" y="1413"/>
                    </a:lnTo>
                    <a:lnTo>
                      <a:pt x="2938" y="1388"/>
                    </a:lnTo>
                    <a:lnTo>
                      <a:pt x="2918" y="1358"/>
                    </a:lnTo>
                    <a:lnTo>
                      <a:pt x="2904" y="1322"/>
                    </a:lnTo>
                    <a:lnTo>
                      <a:pt x="2897" y="1280"/>
                    </a:lnTo>
                    <a:lnTo>
                      <a:pt x="2894" y="1231"/>
                    </a:lnTo>
                    <a:lnTo>
                      <a:pt x="2894" y="412"/>
                    </a:lnTo>
                    <a:lnTo>
                      <a:pt x="2896" y="384"/>
                    </a:lnTo>
                    <a:lnTo>
                      <a:pt x="2899" y="357"/>
                    </a:lnTo>
                    <a:lnTo>
                      <a:pt x="2901" y="322"/>
                    </a:lnTo>
                    <a:lnTo>
                      <a:pt x="2627" y="322"/>
                    </a:lnTo>
                    <a:lnTo>
                      <a:pt x="548" y="322"/>
                    </a:lnTo>
                    <a:lnTo>
                      <a:pt x="496" y="323"/>
                    </a:lnTo>
                    <a:lnTo>
                      <a:pt x="454" y="327"/>
                    </a:lnTo>
                    <a:lnTo>
                      <a:pt x="417" y="337"/>
                    </a:lnTo>
                    <a:lnTo>
                      <a:pt x="387" y="353"/>
                    </a:lnTo>
                    <a:lnTo>
                      <a:pt x="363" y="374"/>
                    </a:lnTo>
                    <a:lnTo>
                      <a:pt x="344" y="398"/>
                    </a:lnTo>
                    <a:lnTo>
                      <a:pt x="330" y="430"/>
                    </a:lnTo>
                    <a:lnTo>
                      <a:pt x="321" y="468"/>
                    </a:lnTo>
                    <a:lnTo>
                      <a:pt x="318" y="510"/>
                    </a:lnTo>
                    <a:lnTo>
                      <a:pt x="318" y="1655"/>
                    </a:lnTo>
                    <a:lnTo>
                      <a:pt x="318" y="4542"/>
                    </a:lnTo>
                    <a:lnTo>
                      <a:pt x="318" y="5226"/>
                    </a:lnTo>
                    <a:lnTo>
                      <a:pt x="321" y="5275"/>
                    </a:lnTo>
                    <a:lnTo>
                      <a:pt x="326" y="5315"/>
                    </a:lnTo>
                    <a:lnTo>
                      <a:pt x="339" y="5350"/>
                    </a:lnTo>
                    <a:lnTo>
                      <a:pt x="354" y="5378"/>
                    </a:lnTo>
                    <a:lnTo>
                      <a:pt x="377" y="5401"/>
                    </a:lnTo>
                    <a:lnTo>
                      <a:pt x="405" y="5418"/>
                    </a:lnTo>
                    <a:lnTo>
                      <a:pt x="440" y="5429"/>
                    </a:lnTo>
                    <a:lnTo>
                      <a:pt x="482" y="5436"/>
                    </a:lnTo>
                    <a:lnTo>
                      <a:pt x="531" y="5438"/>
                    </a:lnTo>
                    <a:lnTo>
                      <a:pt x="2911" y="5436"/>
                    </a:lnTo>
                    <a:lnTo>
                      <a:pt x="2943" y="5439"/>
                    </a:lnTo>
                    <a:lnTo>
                      <a:pt x="2971" y="5448"/>
                    </a:lnTo>
                    <a:lnTo>
                      <a:pt x="2995" y="5464"/>
                    </a:lnTo>
                    <a:lnTo>
                      <a:pt x="3020" y="5486"/>
                    </a:lnTo>
                    <a:lnTo>
                      <a:pt x="3089" y="5562"/>
                    </a:lnTo>
                    <a:lnTo>
                      <a:pt x="3161" y="5633"/>
                    </a:lnTo>
                    <a:lnTo>
                      <a:pt x="3234" y="5705"/>
                    </a:lnTo>
                    <a:lnTo>
                      <a:pt x="3245" y="5715"/>
                    </a:lnTo>
                    <a:lnTo>
                      <a:pt x="3257" y="5727"/>
                    </a:lnTo>
                    <a:lnTo>
                      <a:pt x="3273" y="5741"/>
                    </a:lnTo>
                    <a:lnTo>
                      <a:pt x="3290" y="5757"/>
                    </a:lnTo>
                    <a:lnTo>
                      <a:pt x="3161" y="5757"/>
                    </a:lnTo>
                    <a:lnTo>
                      <a:pt x="3039" y="5757"/>
                    </a:lnTo>
                    <a:lnTo>
                      <a:pt x="2920" y="5757"/>
                    </a:lnTo>
                    <a:lnTo>
                      <a:pt x="506" y="5757"/>
                    </a:lnTo>
                    <a:lnTo>
                      <a:pt x="433" y="5752"/>
                    </a:lnTo>
                    <a:lnTo>
                      <a:pt x="363" y="5740"/>
                    </a:lnTo>
                    <a:lnTo>
                      <a:pt x="298" y="5720"/>
                    </a:lnTo>
                    <a:lnTo>
                      <a:pt x="237" y="5692"/>
                    </a:lnTo>
                    <a:lnTo>
                      <a:pt x="185" y="5658"/>
                    </a:lnTo>
                    <a:lnTo>
                      <a:pt x="136" y="5616"/>
                    </a:lnTo>
                    <a:lnTo>
                      <a:pt x="96" y="5565"/>
                    </a:lnTo>
                    <a:lnTo>
                      <a:pt x="61" y="5511"/>
                    </a:lnTo>
                    <a:lnTo>
                      <a:pt x="33" y="5448"/>
                    </a:lnTo>
                    <a:lnTo>
                      <a:pt x="12" y="5380"/>
                    </a:lnTo>
                    <a:lnTo>
                      <a:pt x="5" y="5338"/>
                    </a:lnTo>
                    <a:lnTo>
                      <a:pt x="2" y="5294"/>
                    </a:lnTo>
                    <a:lnTo>
                      <a:pt x="2" y="5253"/>
                    </a:lnTo>
                    <a:lnTo>
                      <a:pt x="0" y="498"/>
                    </a:lnTo>
                    <a:lnTo>
                      <a:pt x="3" y="428"/>
                    </a:lnTo>
                    <a:lnTo>
                      <a:pt x="16" y="362"/>
                    </a:lnTo>
                    <a:lnTo>
                      <a:pt x="37" y="299"/>
                    </a:lnTo>
                    <a:lnTo>
                      <a:pt x="65" y="241"/>
                    </a:lnTo>
                    <a:lnTo>
                      <a:pt x="98" y="189"/>
                    </a:lnTo>
                    <a:lnTo>
                      <a:pt x="138" y="142"/>
                    </a:lnTo>
                    <a:lnTo>
                      <a:pt x="185" y="100"/>
                    </a:lnTo>
                    <a:lnTo>
                      <a:pt x="237" y="67"/>
                    </a:lnTo>
                    <a:lnTo>
                      <a:pt x="295" y="39"/>
                    </a:lnTo>
                    <a:lnTo>
                      <a:pt x="358" y="18"/>
                    </a:lnTo>
                    <a:lnTo>
                      <a:pt x="426" y="6"/>
                    </a:lnTo>
                    <a:lnTo>
                      <a:pt x="496" y="2"/>
                    </a:lnTo>
                    <a:lnTo>
                      <a:pt x="1693"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sp>
            <p:nvSpPr>
              <p:cNvPr id="34" name="Freeform 14"/>
              <p:cNvSpPr>
                <a:spLocks/>
              </p:cNvSpPr>
              <p:nvPr/>
            </p:nvSpPr>
            <p:spPr bwMode="auto">
              <a:xfrm>
                <a:off x="-3522663" y="5645150"/>
                <a:ext cx="2006600" cy="239713"/>
              </a:xfrm>
              <a:custGeom>
                <a:avLst/>
                <a:gdLst>
                  <a:gd name="T0" fmla="*/ 776 w 2527"/>
                  <a:gd name="T1" fmla="*/ 0 h 300"/>
                  <a:gd name="T2" fmla="*/ 2286 w 2527"/>
                  <a:gd name="T3" fmla="*/ 0 h 300"/>
                  <a:gd name="T4" fmla="*/ 2349 w 2527"/>
                  <a:gd name="T5" fmla="*/ 2 h 300"/>
                  <a:gd name="T6" fmla="*/ 2414 w 2527"/>
                  <a:gd name="T7" fmla="*/ 10 h 300"/>
                  <a:gd name="T8" fmla="*/ 2443 w 2527"/>
                  <a:gd name="T9" fmla="*/ 17 h 300"/>
                  <a:gd name="T10" fmla="*/ 2468 w 2527"/>
                  <a:gd name="T11" fmla="*/ 31 h 300"/>
                  <a:gd name="T12" fmla="*/ 2487 w 2527"/>
                  <a:gd name="T13" fmla="*/ 49 h 300"/>
                  <a:gd name="T14" fmla="*/ 2503 w 2527"/>
                  <a:gd name="T15" fmla="*/ 71 h 300"/>
                  <a:gd name="T16" fmla="*/ 2515 w 2527"/>
                  <a:gd name="T17" fmla="*/ 98 h 300"/>
                  <a:gd name="T18" fmla="*/ 2524 w 2527"/>
                  <a:gd name="T19" fmla="*/ 127 h 300"/>
                  <a:gd name="T20" fmla="*/ 2527 w 2527"/>
                  <a:gd name="T21" fmla="*/ 152 h 300"/>
                  <a:gd name="T22" fmla="*/ 2524 w 2527"/>
                  <a:gd name="T23" fmla="*/ 174 h 300"/>
                  <a:gd name="T24" fmla="*/ 2515 w 2527"/>
                  <a:gd name="T25" fmla="*/ 194 h 300"/>
                  <a:gd name="T26" fmla="*/ 2501 w 2527"/>
                  <a:gd name="T27" fmla="*/ 209 h 300"/>
                  <a:gd name="T28" fmla="*/ 2483 w 2527"/>
                  <a:gd name="T29" fmla="*/ 227 h 300"/>
                  <a:gd name="T30" fmla="*/ 2464 w 2527"/>
                  <a:gd name="T31" fmla="*/ 242 h 300"/>
                  <a:gd name="T32" fmla="*/ 2426 w 2527"/>
                  <a:gd name="T33" fmla="*/ 269 h 300"/>
                  <a:gd name="T34" fmla="*/ 2384 w 2527"/>
                  <a:gd name="T35" fmla="*/ 288 h 300"/>
                  <a:gd name="T36" fmla="*/ 2339 w 2527"/>
                  <a:gd name="T37" fmla="*/ 298 h 300"/>
                  <a:gd name="T38" fmla="*/ 2290 w 2527"/>
                  <a:gd name="T39" fmla="*/ 300 h 300"/>
                  <a:gd name="T40" fmla="*/ 1773 w 2527"/>
                  <a:gd name="T41" fmla="*/ 298 h 300"/>
                  <a:gd name="T42" fmla="*/ 1255 w 2527"/>
                  <a:gd name="T43" fmla="*/ 300 h 300"/>
                  <a:gd name="T44" fmla="*/ 1255 w 2527"/>
                  <a:gd name="T45" fmla="*/ 300 h 300"/>
                  <a:gd name="T46" fmla="*/ 186 w 2527"/>
                  <a:gd name="T47" fmla="*/ 300 h 300"/>
                  <a:gd name="T48" fmla="*/ 138 w 2527"/>
                  <a:gd name="T49" fmla="*/ 297 h 300"/>
                  <a:gd name="T50" fmla="*/ 96 w 2527"/>
                  <a:gd name="T51" fmla="*/ 284 h 300"/>
                  <a:gd name="T52" fmla="*/ 61 w 2527"/>
                  <a:gd name="T53" fmla="*/ 267 h 300"/>
                  <a:gd name="T54" fmla="*/ 33 w 2527"/>
                  <a:gd name="T55" fmla="*/ 242 h 300"/>
                  <a:gd name="T56" fmla="*/ 12 w 2527"/>
                  <a:gd name="T57" fmla="*/ 213 h 300"/>
                  <a:gd name="T58" fmla="*/ 1 w 2527"/>
                  <a:gd name="T59" fmla="*/ 180 h 300"/>
                  <a:gd name="T60" fmla="*/ 0 w 2527"/>
                  <a:gd name="T61" fmla="*/ 143 h 300"/>
                  <a:gd name="T62" fmla="*/ 8 w 2527"/>
                  <a:gd name="T63" fmla="*/ 103 h 300"/>
                  <a:gd name="T64" fmla="*/ 22 w 2527"/>
                  <a:gd name="T65" fmla="*/ 71 h 300"/>
                  <a:gd name="T66" fmla="*/ 43 w 2527"/>
                  <a:gd name="T67" fmla="*/ 47 h 300"/>
                  <a:gd name="T68" fmla="*/ 69 w 2527"/>
                  <a:gd name="T69" fmla="*/ 26 h 300"/>
                  <a:gd name="T70" fmla="*/ 101 w 2527"/>
                  <a:gd name="T71" fmla="*/ 12 h 300"/>
                  <a:gd name="T72" fmla="*/ 138 w 2527"/>
                  <a:gd name="T73" fmla="*/ 3 h 300"/>
                  <a:gd name="T74" fmla="*/ 183 w 2527"/>
                  <a:gd name="T75" fmla="*/ 0 h 300"/>
                  <a:gd name="T76" fmla="*/ 776 w 2527"/>
                  <a:gd name="T7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7" h="300">
                    <a:moveTo>
                      <a:pt x="776" y="0"/>
                    </a:moveTo>
                    <a:lnTo>
                      <a:pt x="2286" y="0"/>
                    </a:lnTo>
                    <a:lnTo>
                      <a:pt x="2349" y="2"/>
                    </a:lnTo>
                    <a:lnTo>
                      <a:pt x="2414" y="10"/>
                    </a:lnTo>
                    <a:lnTo>
                      <a:pt x="2443" y="17"/>
                    </a:lnTo>
                    <a:lnTo>
                      <a:pt x="2468" y="31"/>
                    </a:lnTo>
                    <a:lnTo>
                      <a:pt x="2487" y="49"/>
                    </a:lnTo>
                    <a:lnTo>
                      <a:pt x="2503" y="71"/>
                    </a:lnTo>
                    <a:lnTo>
                      <a:pt x="2515" y="98"/>
                    </a:lnTo>
                    <a:lnTo>
                      <a:pt x="2524" y="127"/>
                    </a:lnTo>
                    <a:lnTo>
                      <a:pt x="2527" y="152"/>
                    </a:lnTo>
                    <a:lnTo>
                      <a:pt x="2524" y="174"/>
                    </a:lnTo>
                    <a:lnTo>
                      <a:pt x="2515" y="194"/>
                    </a:lnTo>
                    <a:lnTo>
                      <a:pt x="2501" y="209"/>
                    </a:lnTo>
                    <a:lnTo>
                      <a:pt x="2483" y="227"/>
                    </a:lnTo>
                    <a:lnTo>
                      <a:pt x="2464" y="242"/>
                    </a:lnTo>
                    <a:lnTo>
                      <a:pt x="2426" y="269"/>
                    </a:lnTo>
                    <a:lnTo>
                      <a:pt x="2384" y="288"/>
                    </a:lnTo>
                    <a:lnTo>
                      <a:pt x="2339" y="298"/>
                    </a:lnTo>
                    <a:lnTo>
                      <a:pt x="2290" y="300"/>
                    </a:lnTo>
                    <a:lnTo>
                      <a:pt x="1773" y="298"/>
                    </a:lnTo>
                    <a:lnTo>
                      <a:pt x="1255" y="300"/>
                    </a:lnTo>
                    <a:lnTo>
                      <a:pt x="1255" y="300"/>
                    </a:lnTo>
                    <a:lnTo>
                      <a:pt x="186" y="300"/>
                    </a:lnTo>
                    <a:lnTo>
                      <a:pt x="138" y="297"/>
                    </a:lnTo>
                    <a:lnTo>
                      <a:pt x="96" y="284"/>
                    </a:lnTo>
                    <a:lnTo>
                      <a:pt x="61" y="267"/>
                    </a:lnTo>
                    <a:lnTo>
                      <a:pt x="33" y="242"/>
                    </a:lnTo>
                    <a:lnTo>
                      <a:pt x="12" y="213"/>
                    </a:lnTo>
                    <a:lnTo>
                      <a:pt x="1" y="180"/>
                    </a:lnTo>
                    <a:lnTo>
                      <a:pt x="0" y="143"/>
                    </a:lnTo>
                    <a:lnTo>
                      <a:pt x="8" y="103"/>
                    </a:lnTo>
                    <a:lnTo>
                      <a:pt x="22" y="71"/>
                    </a:lnTo>
                    <a:lnTo>
                      <a:pt x="43" y="47"/>
                    </a:lnTo>
                    <a:lnTo>
                      <a:pt x="69" y="26"/>
                    </a:lnTo>
                    <a:lnTo>
                      <a:pt x="101" y="12"/>
                    </a:lnTo>
                    <a:lnTo>
                      <a:pt x="138" y="3"/>
                    </a:lnTo>
                    <a:lnTo>
                      <a:pt x="183" y="0"/>
                    </a:lnTo>
                    <a:lnTo>
                      <a:pt x="776"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sp>
            <p:nvSpPr>
              <p:cNvPr id="35" name="Freeform 15"/>
              <p:cNvSpPr>
                <a:spLocks/>
              </p:cNvSpPr>
              <p:nvPr/>
            </p:nvSpPr>
            <p:spPr bwMode="auto">
              <a:xfrm>
                <a:off x="-3522663" y="6330950"/>
                <a:ext cx="1511300" cy="234950"/>
              </a:xfrm>
              <a:custGeom>
                <a:avLst/>
                <a:gdLst>
                  <a:gd name="T0" fmla="*/ 651 w 1904"/>
                  <a:gd name="T1" fmla="*/ 0 h 295"/>
                  <a:gd name="T2" fmla="*/ 1853 w 1904"/>
                  <a:gd name="T3" fmla="*/ 2 h 295"/>
                  <a:gd name="T4" fmla="*/ 1876 w 1904"/>
                  <a:gd name="T5" fmla="*/ 3 h 295"/>
                  <a:gd name="T6" fmla="*/ 1904 w 1904"/>
                  <a:gd name="T7" fmla="*/ 5 h 295"/>
                  <a:gd name="T8" fmla="*/ 1867 w 1904"/>
                  <a:gd name="T9" fmla="*/ 94 h 295"/>
                  <a:gd name="T10" fmla="*/ 1832 w 1904"/>
                  <a:gd name="T11" fmla="*/ 181 h 295"/>
                  <a:gd name="T12" fmla="*/ 1796 w 1904"/>
                  <a:gd name="T13" fmla="*/ 265 h 295"/>
                  <a:gd name="T14" fmla="*/ 1785 w 1904"/>
                  <a:gd name="T15" fmla="*/ 276 h 295"/>
                  <a:gd name="T16" fmla="*/ 1770 w 1904"/>
                  <a:gd name="T17" fmla="*/ 284 h 295"/>
                  <a:gd name="T18" fmla="*/ 1752 w 1904"/>
                  <a:gd name="T19" fmla="*/ 291 h 295"/>
                  <a:gd name="T20" fmla="*/ 1735 w 1904"/>
                  <a:gd name="T21" fmla="*/ 293 h 295"/>
                  <a:gd name="T22" fmla="*/ 1288 w 1904"/>
                  <a:gd name="T23" fmla="*/ 295 h 295"/>
                  <a:gd name="T24" fmla="*/ 839 w 1904"/>
                  <a:gd name="T25" fmla="*/ 295 h 295"/>
                  <a:gd name="T26" fmla="*/ 160 w 1904"/>
                  <a:gd name="T27" fmla="*/ 295 h 295"/>
                  <a:gd name="T28" fmla="*/ 118 w 1904"/>
                  <a:gd name="T29" fmla="*/ 290 h 295"/>
                  <a:gd name="T30" fmla="*/ 82 w 1904"/>
                  <a:gd name="T31" fmla="*/ 277 h 295"/>
                  <a:gd name="T32" fmla="*/ 50 w 1904"/>
                  <a:gd name="T33" fmla="*/ 258 h 295"/>
                  <a:gd name="T34" fmla="*/ 26 w 1904"/>
                  <a:gd name="T35" fmla="*/ 232 h 295"/>
                  <a:gd name="T36" fmla="*/ 8 w 1904"/>
                  <a:gd name="T37" fmla="*/ 202 h 295"/>
                  <a:gd name="T38" fmla="*/ 0 w 1904"/>
                  <a:gd name="T39" fmla="*/ 167 h 295"/>
                  <a:gd name="T40" fmla="*/ 1 w 1904"/>
                  <a:gd name="T41" fmla="*/ 131 h 295"/>
                  <a:gd name="T42" fmla="*/ 10 w 1904"/>
                  <a:gd name="T43" fmla="*/ 94 h 295"/>
                  <a:gd name="T44" fmla="*/ 24 w 1904"/>
                  <a:gd name="T45" fmla="*/ 66 h 295"/>
                  <a:gd name="T46" fmla="*/ 45 w 1904"/>
                  <a:gd name="T47" fmla="*/ 43 h 295"/>
                  <a:gd name="T48" fmla="*/ 69 w 1904"/>
                  <a:gd name="T49" fmla="*/ 24 h 295"/>
                  <a:gd name="T50" fmla="*/ 99 w 1904"/>
                  <a:gd name="T51" fmla="*/ 12 h 295"/>
                  <a:gd name="T52" fmla="*/ 132 w 1904"/>
                  <a:gd name="T53" fmla="*/ 3 h 295"/>
                  <a:gd name="T54" fmla="*/ 171 w 1904"/>
                  <a:gd name="T55" fmla="*/ 2 h 295"/>
                  <a:gd name="T56" fmla="*/ 651 w 1904"/>
                  <a:gd name="T5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4" h="295">
                    <a:moveTo>
                      <a:pt x="651" y="0"/>
                    </a:moveTo>
                    <a:lnTo>
                      <a:pt x="1853" y="2"/>
                    </a:lnTo>
                    <a:lnTo>
                      <a:pt x="1876" y="3"/>
                    </a:lnTo>
                    <a:lnTo>
                      <a:pt x="1904" y="5"/>
                    </a:lnTo>
                    <a:lnTo>
                      <a:pt x="1867" y="94"/>
                    </a:lnTo>
                    <a:lnTo>
                      <a:pt x="1832" y="181"/>
                    </a:lnTo>
                    <a:lnTo>
                      <a:pt x="1796" y="265"/>
                    </a:lnTo>
                    <a:lnTo>
                      <a:pt x="1785" y="276"/>
                    </a:lnTo>
                    <a:lnTo>
                      <a:pt x="1770" y="284"/>
                    </a:lnTo>
                    <a:lnTo>
                      <a:pt x="1752" y="291"/>
                    </a:lnTo>
                    <a:lnTo>
                      <a:pt x="1735" y="293"/>
                    </a:lnTo>
                    <a:lnTo>
                      <a:pt x="1288" y="295"/>
                    </a:lnTo>
                    <a:lnTo>
                      <a:pt x="839" y="295"/>
                    </a:lnTo>
                    <a:lnTo>
                      <a:pt x="160" y="295"/>
                    </a:lnTo>
                    <a:lnTo>
                      <a:pt x="118" y="290"/>
                    </a:lnTo>
                    <a:lnTo>
                      <a:pt x="82" y="277"/>
                    </a:lnTo>
                    <a:lnTo>
                      <a:pt x="50" y="258"/>
                    </a:lnTo>
                    <a:lnTo>
                      <a:pt x="26" y="232"/>
                    </a:lnTo>
                    <a:lnTo>
                      <a:pt x="8" y="202"/>
                    </a:lnTo>
                    <a:lnTo>
                      <a:pt x="0" y="167"/>
                    </a:lnTo>
                    <a:lnTo>
                      <a:pt x="1" y="131"/>
                    </a:lnTo>
                    <a:lnTo>
                      <a:pt x="10" y="94"/>
                    </a:lnTo>
                    <a:lnTo>
                      <a:pt x="24" y="66"/>
                    </a:lnTo>
                    <a:lnTo>
                      <a:pt x="45" y="43"/>
                    </a:lnTo>
                    <a:lnTo>
                      <a:pt x="69" y="24"/>
                    </a:lnTo>
                    <a:lnTo>
                      <a:pt x="99" y="12"/>
                    </a:lnTo>
                    <a:lnTo>
                      <a:pt x="132" y="3"/>
                    </a:lnTo>
                    <a:lnTo>
                      <a:pt x="171" y="2"/>
                    </a:lnTo>
                    <a:lnTo>
                      <a:pt x="651"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sp>
            <p:nvSpPr>
              <p:cNvPr id="36" name="Freeform 16"/>
              <p:cNvSpPr>
                <a:spLocks/>
              </p:cNvSpPr>
              <p:nvPr/>
            </p:nvSpPr>
            <p:spPr bwMode="auto">
              <a:xfrm>
                <a:off x="-3521075" y="7015163"/>
                <a:ext cx="1368425" cy="236538"/>
              </a:xfrm>
              <a:custGeom>
                <a:avLst/>
                <a:gdLst>
                  <a:gd name="T0" fmla="*/ 1622 w 1723"/>
                  <a:gd name="T1" fmla="*/ 0 h 299"/>
                  <a:gd name="T2" fmla="*/ 1695 w 1723"/>
                  <a:gd name="T3" fmla="*/ 0 h 299"/>
                  <a:gd name="T4" fmla="*/ 1704 w 1723"/>
                  <a:gd name="T5" fmla="*/ 98 h 299"/>
                  <a:gd name="T6" fmla="*/ 1713 w 1723"/>
                  <a:gd name="T7" fmla="*/ 196 h 299"/>
                  <a:gd name="T8" fmla="*/ 1723 w 1723"/>
                  <a:gd name="T9" fmla="*/ 299 h 299"/>
                  <a:gd name="T10" fmla="*/ 1652 w 1723"/>
                  <a:gd name="T11" fmla="*/ 299 h 299"/>
                  <a:gd name="T12" fmla="*/ 1585 w 1723"/>
                  <a:gd name="T13" fmla="*/ 299 h 299"/>
                  <a:gd name="T14" fmla="*/ 178 w 1723"/>
                  <a:gd name="T15" fmla="*/ 297 h 299"/>
                  <a:gd name="T16" fmla="*/ 135 w 1723"/>
                  <a:gd name="T17" fmla="*/ 294 h 299"/>
                  <a:gd name="T18" fmla="*/ 98 w 1723"/>
                  <a:gd name="T19" fmla="*/ 287 h 299"/>
                  <a:gd name="T20" fmla="*/ 67 w 1723"/>
                  <a:gd name="T21" fmla="*/ 273 h 299"/>
                  <a:gd name="T22" fmla="*/ 42 w 1723"/>
                  <a:gd name="T23" fmla="*/ 255 h 299"/>
                  <a:gd name="T24" fmla="*/ 23 w 1723"/>
                  <a:gd name="T25" fmla="*/ 231 h 299"/>
                  <a:gd name="T26" fmla="*/ 9 w 1723"/>
                  <a:gd name="T27" fmla="*/ 201 h 299"/>
                  <a:gd name="T28" fmla="*/ 0 w 1723"/>
                  <a:gd name="T29" fmla="*/ 163 h 299"/>
                  <a:gd name="T30" fmla="*/ 0 w 1723"/>
                  <a:gd name="T31" fmla="*/ 124 h 299"/>
                  <a:gd name="T32" fmla="*/ 9 w 1723"/>
                  <a:gd name="T33" fmla="*/ 91 h 299"/>
                  <a:gd name="T34" fmla="*/ 28 w 1723"/>
                  <a:gd name="T35" fmla="*/ 61 h 299"/>
                  <a:gd name="T36" fmla="*/ 53 w 1723"/>
                  <a:gd name="T37" fmla="*/ 37 h 299"/>
                  <a:gd name="T38" fmla="*/ 86 w 1723"/>
                  <a:gd name="T39" fmla="*/ 18 h 299"/>
                  <a:gd name="T40" fmla="*/ 124 w 1723"/>
                  <a:gd name="T41" fmla="*/ 6 h 299"/>
                  <a:gd name="T42" fmla="*/ 170 w 1723"/>
                  <a:gd name="T43" fmla="*/ 2 h 299"/>
                  <a:gd name="T44" fmla="*/ 803 w 1723"/>
                  <a:gd name="T45" fmla="*/ 0 h 299"/>
                  <a:gd name="T46" fmla="*/ 1622 w 1723"/>
                  <a:gd name="T4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3" h="299">
                    <a:moveTo>
                      <a:pt x="1622" y="0"/>
                    </a:moveTo>
                    <a:lnTo>
                      <a:pt x="1695" y="0"/>
                    </a:lnTo>
                    <a:lnTo>
                      <a:pt x="1704" y="98"/>
                    </a:lnTo>
                    <a:lnTo>
                      <a:pt x="1713" y="196"/>
                    </a:lnTo>
                    <a:lnTo>
                      <a:pt x="1723" y="299"/>
                    </a:lnTo>
                    <a:lnTo>
                      <a:pt x="1652" y="299"/>
                    </a:lnTo>
                    <a:lnTo>
                      <a:pt x="1585" y="299"/>
                    </a:lnTo>
                    <a:lnTo>
                      <a:pt x="178" y="297"/>
                    </a:lnTo>
                    <a:lnTo>
                      <a:pt x="135" y="294"/>
                    </a:lnTo>
                    <a:lnTo>
                      <a:pt x="98" y="287"/>
                    </a:lnTo>
                    <a:lnTo>
                      <a:pt x="67" y="273"/>
                    </a:lnTo>
                    <a:lnTo>
                      <a:pt x="42" y="255"/>
                    </a:lnTo>
                    <a:lnTo>
                      <a:pt x="23" y="231"/>
                    </a:lnTo>
                    <a:lnTo>
                      <a:pt x="9" y="201"/>
                    </a:lnTo>
                    <a:lnTo>
                      <a:pt x="0" y="163"/>
                    </a:lnTo>
                    <a:lnTo>
                      <a:pt x="0" y="124"/>
                    </a:lnTo>
                    <a:lnTo>
                      <a:pt x="9" y="91"/>
                    </a:lnTo>
                    <a:lnTo>
                      <a:pt x="28" y="61"/>
                    </a:lnTo>
                    <a:lnTo>
                      <a:pt x="53" y="37"/>
                    </a:lnTo>
                    <a:lnTo>
                      <a:pt x="86" y="18"/>
                    </a:lnTo>
                    <a:lnTo>
                      <a:pt x="124" y="6"/>
                    </a:lnTo>
                    <a:lnTo>
                      <a:pt x="170" y="2"/>
                    </a:lnTo>
                    <a:lnTo>
                      <a:pt x="803" y="0"/>
                    </a:lnTo>
                    <a:lnTo>
                      <a:pt x="1622"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sp>
            <p:nvSpPr>
              <p:cNvPr id="37" name="Freeform 17"/>
              <p:cNvSpPr>
                <a:spLocks/>
              </p:cNvSpPr>
              <p:nvPr/>
            </p:nvSpPr>
            <p:spPr bwMode="auto">
              <a:xfrm>
                <a:off x="-3533775" y="4962525"/>
                <a:ext cx="1152525" cy="236538"/>
              </a:xfrm>
              <a:custGeom>
                <a:avLst/>
                <a:gdLst>
                  <a:gd name="T0" fmla="*/ 370 w 1450"/>
                  <a:gd name="T1" fmla="*/ 0 h 297"/>
                  <a:gd name="T2" fmla="*/ 584 w 1450"/>
                  <a:gd name="T3" fmla="*/ 0 h 297"/>
                  <a:gd name="T4" fmla="*/ 1283 w 1450"/>
                  <a:gd name="T5" fmla="*/ 0 h 297"/>
                  <a:gd name="T6" fmla="*/ 1326 w 1450"/>
                  <a:gd name="T7" fmla="*/ 6 h 297"/>
                  <a:gd name="T8" fmla="*/ 1365 w 1450"/>
                  <a:gd name="T9" fmla="*/ 18 h 297"/>
                  <a:gd name="T10" fmla="*/ 1398 w 1450"/>
                  <a:gd name="T11" fmla="*/ 37 h 297"/>
                  <a:gd name="T12" fmla="*/ 1422 w 1450"/>
                  <a:gd name="T13" fmla="*/ 63 h 297"/>
                  <a:gd name="T14" fmla="*/ 1441 w 1450"/>
                  <a:gd name="T15" fmla="*/ 93 h 297"/>
                  <a:gd name="T16" fmla="*/ 1450 w 1450"/>
                  <a:gd name="T17" fmla="*/ 128 h 297"/>
                  <a:gd name="T18" fmla="*/ 1450 w 1450"/>
                  <a:gd name="T19" fmla="*/ 164 h 297"/>
                  <a:gd name="T20" fmla="*/ 1440 w 1450"/>
                  <a:gd name="T21" fmla="*/ 203 h 297"/>
                  <a:gd name="T22" fmla="*/ 1424 w 1450"/>
                  <a:gd name="T23" fmla="*/ 234 h 297"/>
                  <a:gd name="T24" fmla="*/ 1403 w 1450"/>
                  <a:gd name="T25" fmla="*/ 259 h 297"/>
                  <a:gd name="T26" fmla="*/ 1377 w 1450"/>
                  <a:gd name="T27" fmla="*/ 276 h 297"/>
                  <a:gd name="T28" fmla="*/ 1349 w 1450"/>
                  <a:gd name="T29" fmla="*/ 288 h 297"/>
                  <a:gd name="T30" fmla="*/ 1316 w 1450"/>
                  <a:gd name="T31" fmla="*/ 295 h 297"/>
                  <a:gd name="T32" fmla="*/ 1281 w 1450"/>
                  <a:gd name="T33" fmla="*/ 297 h 297"/>
                  <a:gd name="T34" fmla="*/ 789 w 1450"/>
                  <a:gd name="T35" fmla="*/ 297 h 297"/>
                  <a:gd name="T36" fmla="*/ 726 w 1450"/>
                  <a:gd name="T37" fmla="*/ 297 h 297"/>
                  <a:gd name="T38" fmla="*/ 726 w 1450"/>
                  <a:gd name="T39" fmla="*/ 297 h 297"/>
                  <a:gd name="T40" fmla="*/ 460 w 1450"/>
                  <a:gd name="T41" fmla="*/ 297 h 297"/>
                  <a:gd name="T42" fmla="*/ 193 w 1450"/>
                  <a:gd name="T43" fmla="*/ 295 h 297"/>
                  <a:gd name="T44" fmla="*/ 153 w 1450"/>
                  <a:gd name="T45" fmla="*/ 294 h 297"/>
                  <a:gd name="T46" fmla="*/ 115 w 1450"/>
                  <a:gd name="T47" fmla="*/ 288 h 297"/>
                  <a:gd name="T48" fmla="*/ 76 w 1450"/>
                  <a:gd name="T49" fmla="*/ 276 h 297"/>
                  <a:gd name="T50" fmla="*/ 50 w 1450"/>
                  <a:gd name="T51" fmla="*/ 260 h 297"/>
                  <a:gd name="T52" fmla="*/ 29 w 1450"/>
                  <a:gd name="T53" fmla="*/ 238 h 297"/>
                  <a:gd name="T54" fmla="*/ 14 w 1450"/>
                  <a:gd name="T55" fmla="*/ 211 h 297"/>
                  <a:gd name="T56" fmla="*/ 3 w 1450"/>
                  <a:gd name="T57" fmla="*/ 182 h 297"/>
                  <a:gd name="T58" fmla="*/ 0 w 1450"/>
                  <a:gd name="T59" fmla="*/ 150 h 297"/>
                  <a:gd name="T60" fmla="*/ 3 w 1450"/>
                  <a:gd name="T61" fmla="*/ 121 h 297"/>
                  <a:gd name="T62" fmla="*/ 15 w 1450"/>
                  <a:gd name="T63" fmla="*/ 86 h 297"/>
                  <a:gd name="T64" fmla="*/ 31 w 1450"/>
                  <a:gd name="T65" fmla="*/ 56 h 297"/>
                  <a:gd name="T66" fmla="*/ 56 w 1450"/>
                  <a:gd name="T67" fmla="*/ 33 h 297"/>
                  <a:gd name="T68" fmla="*/ 83 w 1450"/>
                  <a:gd name="T69" fmla="*/ 16 h 297"/>
                  <a:gd name="T70" fmla="*/ 117 w 1450"/>
                  <a:gd name="T71" fmla="*/ 6 h 297"/>
                  <a:gd name="T72" fmla="*/ 155 w 1450"/>
                  <a:gd name="T73" fmla="*/ 2 h 297"/>
                  <a:gd name="T74" fmla="*/ 370 w 1450"/>
                  <a:gd name="T7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0" h="297">
                    <a:moveTo>
                      <a:pt x="370" y="0"/>
                    </a:moveTo>
                    <a:lnTo>
                      <a:pt x="584" y="0"/>
                    </a:lnTo>
                    <a:lnTo>
                      <a:pt x="1283" y="0"/>
                    </a:lnTo>
                    <a:lnTo>
                      <a:pt x="1326" y="6"/>
                    </a:lnTo>
                    <a:lnTo>
                      <a:pt x="1365" y="18"/>
                    </a:lnTo>
                    <a:lnTo>
                      <a:pt x="1398" y="37"/>
                    </a:lnTo>
                    <a:lnTo>
                      <a:pt x="1422" y="63"/>
                    </a:lnTo>
                    <a:lnTo>
                      <a:pt x="1441" y="93"/>
                    </a:lnTo>
                    <a:lnTo>
                      <a:pt x="1450" y="128"/>
                    </a:lnTo>
                    <a:lnTo>
                      <a:pt x="1450" y="164"/>
                    </a:lnTo>
                    <a:lnTo>
                      <a:pt x="1440" y="203"/>
                    </a:lnTo>
                    <a:lnTo>
                      <a:pt x="1424" y="234"/>
                    </a:lnTo>
                    <a:lnTo>
                      <a:pt x="1403" y="259"/>
                    </a:lnTo>
                    <a:lnTo>
                      <a:pt x="1377" y="276"/>
                    </a:lnTo>
                    <a:lnTo>
                      <a:pt x="1349" y="288"/>
                    </a:lnTo>
                    <a:lnTo>
                      <a:pt x="1316" y="295"/>
                    </a:lnTo>
                    <a:lnTo>
                      <a:pt x="1281" y="297"/>
                    </a:lnTo>
                    <a:lnTo>
                      <a:pt x="789" y="297"/>
                    </a:lnTo>
                    <a:lnTo>
                      <a:pt x="726" y="297"/>
                    </a:lnTo>
                    <a:lnTo>
                      <a:pt x="726" y="297"/>
                    </a:lnTo>
                    <a:lnTo>
                      <a:pt x="460" y="297"/>
                    </a:lnTo>
                    <a:lnTo>
                      <a:pt x="193" y="295"/>
                    </a:lnTo>
                    <a:lnTo>
                      <a:pt x="153" y="294"/>
                    </a:lnTo>
                    <a:lnTo>
                      <a:pt x="115" y="288"/>
                    </a:lnTo>
                    <a:lnTo>
                      <a:pt x="76" y="276"/>
                    </a:lnTo>
                    <a:lnTo>
                      <a:pt x="50" y="260"/>
                    </a:lnTo>
                    <a:lnTo>
                      <a:pt x="29" y="238"/>
                    </a:lnTo>
                    <a:lnTo>
                      <a:pt x="14" y="211"/>
                    </a:lnTo>
                    <a:lnTo>
                      <a:pt x="3" y="182"/>
                    </a:lnTo>
                    <a:lnTo>
                      <a:pt x="0" y="150"/>
                    </a:lnTo>
                    <a:lnTo>
                      <a:pt x="3" y="121"/>
                    </a:lnTo>
                    <a:lnTo>
                      <a:pt x="15" y="86"/>
                    </a:lnTo>
                    <a:lnTo>
                      <a:pt x="31" y="56"/>
                    </a:lnTo>
                    <a:lnTo>
                      <a:pt x="56" y="33"/>
                    </a:lnTo>
                    <a:lnTo>
                      <a:pt x="83" y="16"/>
                    </a:lnTo>
                    <a:lnTo>
                      <a:pt x="117" y="6"/>
                    </a:lnTo>
                    <a:lnTo>
                      <a:pt x="155" y="2"/>
                    </a:lnTo>
                    <a:lnTo>
                      <a:pt x="370"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sp>
            <p:nvSpPr>
              <p:cNvPr id="38" name="Freeform 18"/>
              <p:cNvSpPr>
                <a:spLocks noEditPoints="1"/>
              </p:cNvSpPr>
              <p:nvPr/>
            </p:nvSpPr>
            <p:spPr bwMode="auto">
              <a:xfrm>
                <a:off x="-1879600" y="5867400"/>
                <a:ext cx="2211388" cy="2211388"/>
              </a:xfrm>
              <a:custGeom>
                <a:avLst/>
                <a:gdLst>
                  <a:gd name="T0" fmla="*/ 1195 w 2786"/>
                  <a:gd name="T1" fmla="*/ 1597 h 2786"/>
                  <a:gd name="T2" fmla="*/ 532 w 2786"/>
                  <a:gd name="T3" fmla="*/ 1540 h 2786"/>
                  <a:gd name="T4" fmla="*/ 1195 w 2786"/>
                  <a:gd name="T5" fmla="*/ 2203 h 2786"/>
                  <a:gd name="T6" fmla="*/ 2100 w 2786"/>
                  <a:gd name="T7" fmla="*/ 695 h 2786"/>
                  <a:gd name="T8" fmla="*/ 1522 w 2786"/>
                  <a:gd name="T9" fmla="*/ 5 h 2786"/>
                  <a:gd name="T10" fmla="*/ 1752 w 2786"/>
                  <a:gd name="T11" fmla="*/ 47 h 2786"/>
                  <a:gd name="T12" fmla="*/ 1967 w 2786"/>
                  <a:gd name="T13" fmla="*/ 124 h 2786"/>
                  <a:gd name="T14" fmla="*/ 2166 w 2786"/>
                  <a:gd name="T15" fmla="*/ 236 h 2786"/>
                  <a:gd name="T16" fmla="*/ 2342 w 2786"/>
                  <a:gd name="T17" fmla="*/ 375 h 2786"/>
                  <a:gd name="T18" fmla="*/ 2494 w 2786"/>
                  <a:gd name="T19" fmla="*/ 543 h 2786"/>
                  <a:gd name="T20" fmla="*/ 2618 w 2786"/>
                  <a:gd name="T21" fmla="*/ 731 h 2786"/>
                  <a:gd name="T22" fmla="*/ 2710 w 2786"/>
                  <a:gd name="T23" fmla="*/ 939 h 2786"/>
                  <a:gd name="T24" fmla="*/ 2768 w 2786"/>
                  <a:gd name="T25" fmla="*/ 1163 h 2786"/>
                  <a:gd name="T26" fmla="*/ 2786 w 2786"/>
                  <a:gd name="T27" fmla="*/ 1400 h 2786"/>
                  <a:gd name="T28" fmla="*/ 2765 w 2786"/>
                  <a:gd name="T29" fmla="*/ 1637 h 2786"/>
                  <a:gd name="T30" fmla="*/ 2703 w 2786"/>
                  <a:gd name="T31" fmla="*/ 1862 h 2786"/>
                  <a:gd name="T32" fmla="*/ 2609 w 2786"/>
                  <a:gd name="T33" fmla="*/ 2070 h 2786"/>
                  <a:gd name="T34" fmla="*/ 2484 w 2786"/>
                  <a:gd name="T35" fmla="*/ 2257 h 2786"/>
                  <a:gd name="T36" fmla="*/ 2330 w 2786"/>
                  <a:gd name="T37" fmla="*/ 2423 h 2786"/>
                  <a:gd name="T38" fmla="*/ 2150 w 2786"/>
                  <a:gd name="T39" fmla="*/ 2561 h 2786"/>
                  <a:gd name="T40" fmla="*/ 1951 w 2786"/>
                  <a:gd name="T41" fmla="*/ 2669 h 2786"/>
                  <a:gd name="T42" fmla="*/ 1733 w 2786"/>
                  <a:gd name="T43" fmla="*/ 2744 h 2786"/>
                  <a:gd name="T44" fmla="*/ 1503 w 2786"/>
                  <a:gd name="T45" fmla="*/ 2782 h 2786"/>
                  <a:gd name="T46" fmla="*/ 1262 w 2786"/>
                  <a:gd name="T47" fmla="*/ 2781 h 2786"/>
                  <a:gd name="T48" fmla="*/ 1031 w 2786"/>
                  <a:gd name="T49" fmla="*/ 2739 h 2786"/>
                  <a:gd name="T50" fmla="*/ 815 w 2786"/>
                  <a:gd name="T51" fmla="*/ 2662 h 2786"/>
                  <a:gd name="T52" fmla="*/ 618 w 2786"/>
                  <a:gd name="T53" fmla="*/ 2552 h 2786"/>
                  <a:gd name="T54" fmla="*/ 441 w 2786"/>
                  <a:gd name="T55" fmla="*/ 2412 h 2786"/>
                  <a:gd name="T56" fmla="*/ 290 w 2786"/>
                  <a:gd name="T57" fmla="*/ 2245 h 2786"/>
                  <a:gd name="T58" fmla="*/ 167 w 2786"/>
                  <a:gd name="T59" fmla="*/ 2056 h 2786"/>
                  <a:gd name="T60" fmla="*/ 75 w 2786"/>
                  <a:gd name="T61" fmla="*/ 1849 h 2786"/>
                  <a:gd name="T62" fmla="*/ 17 w 2786"/>
                  <a:gd name="T63" fmla="*/ 1623 h 2786"/>
                  <a:gd name="T64" fmla="*/ 0 w 2786"/>
                  <a:gd name="T65" fmla="*/ 1386 h 2786"/>
                  <a:gd name="T66" fmla="*/ 21 w 2786"/>
                  <a:gd name="T67" fmla="*/ 1149 h 2786"/>
                  <a:gd name="T68" fmla="*/ 80 w 2786"/>
                  <a:gd name="T69" fmla="*/ 923 h 2786"/>
                  <a:gd name="T70" fmla="*/ 174 w 2786"/>
                  <a:gd name="T71" fmla="*/ 716 h 2786"/>
                  <a:gd name="T72" fmla="*/ 300 w 2786"/>
                  <a:gd name="T73" fmla="*/ 527 h 2786"/>
                  <a:gd name="T74" fmla="*/ 454 w 2786"/>
                  <a:gd name="T75" fmla="*/ 363 h 2786"/>
                  <a:gd name="T76" fmla="*/ 632 w 2786"/>
                  <a:gd name="T77" fmla="*/ 225 h 2786"/>
                  <a:gd name="T78" fmla="*/ 831 w 2786"/>
                  <a:gd name="T79" fmla="*/ 117 h 2786"/>
                  <a:gd name="T80" fmla="*/ 1049 w 2786"/>
                  <a:gd name="T81" fmla="*/ 42 h 2786"/>
                  <a:gd name="T82" fmla="*/ 1281 w 2786"/>
                  <a:gd name="T83" fmla="*/ 4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6" h="2786">
                    <a:moveTo>
                      <a:pt x="2100" y="695"/>
                    </a:moveTo>
                    <a:lnTo>
                      <a:pt x="1195" y="1597"/>
                    </a:lnTo>
                    <a:lnTo>
                      <a:pt x="834" y="1236"/>
                    </a:lnTo>
                    <a:lnTo>
                      <a:pt x="532" y="1540"/>
                    </a:lnTo>
                    <a:lnTo>
                      <a:pt x="1195" y="2203"/>
                    </a:lnTo>
                    <a:lnTo>
                      <a:pt x="1195" y="2203"/>
                    </a:lnTo>
                    <a:lnTo>
                      <a:pt x="2402" y="997"/>
                    </a:lnTo>
                    <a:lnTo>
                      <a:pt x="2100" y="695"/>
                    </a:lnTo>
                    <a:close/>
                    <a:moveTo>
                      <a:pt x="1401" y="0"/>
                    </a:moveTo>
                    <a:lnTo>
                      <a:pt x="1522" y="5"/>
                    </a:lnTo>
                    <a:lnTo>
                      <a:pt x="1639" y="21"/>
                    </a:lnTo>
                    <a:lnTo>
                      <a:pt x="1752" y="47"/>
                    </a:lnTo>
                    <a:lnTo>
                      <a:pt x="1862" y="82"/>
                    </a:lnTo>
                    <a:lnTo>
                      <a:pt x="1967" y="124"/>
                    </a:lnTo>
                    <a:lnTo>
                      <a:pt x="2070" y="176"/>
                    </a:lnTo>
                    <a:lnTo>
                      <a:pt x="2166" y="236"/>
                    </a:lnTo>
                    <a:lnTo>
                      <a:pt x="2257" y="302"/>
                    </a:lnTo>
                    <a:lnTo>
                      <a:pt x="2342" y="375"/>
                    </a:lnTo>
                    <a:lnTo>
                      <a:pt x="2422" y="456"/>
                    </a:lnTo>
                    <a:lnTo>
                      <a:pt x="2494" y="543"/>
                    </a:lnTo>
                    <a:lnTo>
                      <a:pt x="2560" y="634"/>
                    </a:lnTo>
                    <a:lnTo>
                      <a:pt x="2618" y="731"/>
                    </a:lnTo>
                    <a:lnTo>
                      <a:pt x="2669" y="833"/>
                    </a:lnTo>
                    <a:lnTo>
                      <a:pt x="2710" y="939"/>
                    </a:lnTo>
                    <a:lnTo>
                      <a:pt x="2744" y="1049"/>
                    </a:lnTo>
                    <a:lnTo>
                      <a:pt x="2768" y="1163"/>
                    </a:lnTo>
                    <a:lnTo>
                      <a:pt x="2782" y="1279"/>
                    </a:lnTo>
                    <a:lnTo>
                      <a:pt x="2786" y="1400"/>
                    </a:lnTo>
                    <a:lnTo>
                      <a:pt x="2780" y="1520"/>
                    </a:lnTo>
                    <a:lnTo>
                      <a:pt x="2765" y="1637"/>
                    </a:lnTo>
                    <a:lnTo>
                      <a:pt x="2738" y="1751"/>
                    </a:lnTo>
                    <a:lnTo>
                      <a:pt x="2703" y="1862"/>
                    </a:lnTo>
                    <a:lnTo>
                      <a:pt x="2662" y="1967"/>
                    </a:lnTo>
                    <a:lnTo>
                      <a:pt x="2609" y="2070"/>
                    </a:lnTo>
                    <a:lnTo>
                      <a:pt x="2550" y="2166"/>
                    </a:lnTo>
                    <a:lnTo>
                      <a:pt x="2484" y="2257"/>
                    </a:lnTo>
                    <a:lnTo>
                      <a:pt x="2410" y="2342"/>
                    </a:lnTo>
                    <a:lnTo>
                      <a:pt x="2330" y="2423"/>
                    </a:lnTo>
                    <a:lnTo>
                      <a:pt x="2243" y="2494"/>
                    </a:lnTo>
                    <a:lnTo>
                      <a:pt x="2150" y="2561"/>
                    </a:lnTo>
                    <a:lnTo>
                      <a:pt x="2054" y="2618"/>
                    </a:lnTo>
                    <a:lnTo>
                      <a:pt x="1951" y="2669"/>
                    </a:lnTo>
                    <a:lnTo>
                      <a:pt x="1845" y="2711"/>
                    </a:lnTo>
                    <a:lnTo>
                      <a:pt x="1733" y="2744"/>
                    </a:lnTo>
                    <a:lnTo>
                      <a:pt x="1620" y="2767"/>
                    </a:lnTo>
                    <a:lnTo>
                      <a:pt x="1503" y="2782"/>
                    </a:lnTo>
                    <a:lnTo>
                      <a:pt x="1382" y="2786"/>
                    </a:lnTo>
                    <a:lnTo>
                      <a:pt x="1262" y="2781"/>
                    </a:lnTo>
                    <a:lnTo>
                      <a:pt x="1145" y="2765"/>
                    </a:lnTo>
                    <a:lnTo>
                      <a:pt x="1031" y="2739"/>
                    </a:lnTo>
                    <a:lnTo>
                      <a:pt x="921" y="2704"/>
                    </a:lnTo>
                    <a:lnTo>
                      <a:pt x="815" y="2662"/>
                    </a:lnTo>
                    <a:lnTo>
                      <a:pt x="714" y="2610"/>
                    </a:lnTo>
                    <a:lnTo>
                      <a:pt x="618" y="2552"/>
                    </a:lnTo>
                    <a:lnTo>
                      <a:pt x="525" y="2486"/>
                    </a:lnTo>
                    <a:lnTo>
                      <a:pt x="441" y="2412"/>
                    </a:lnTo>
                    <a:lnTo>
                      <a:pt x="361" y="2332"/>
                    </a:lnTo>
                    <a:lnTo>
                      <a:pt x="290" y="2245"/>
                    </a:lnTo>
                    <a:lnTo>
                      <a:pt x="225" y="2154"/>
                    </a:lnTo>
                    <a:lnTo>
                      <a:pt x="167" y="2056"/>
                    </a:lnTo>
                    <a:lnTo>
                      <a:pt x="117" y="1955"/>
                    </a:lnTo>
                    <a:lnTo>
                      <a:pt x="75" y="1849"/>
                    </a:lnTo>
                    <a:lnTo>
                      <a:pt x="42" y="1739"/>
                    </a:lnTo>
                    <a:lnTo>
                      <a:pt x="17" y="1623"/>
                    </a:lnTo>
                    <a:lnTo>
                      <a:pt x="3" y="1506"/>
                    </a:lnTo>
                    <a:lnTo>
                      <a:pt x="0" y="1386"/>
                    </a:lnTo>
                    <a:lnTo>
                      <a:pt x="5" y="1266"/>
                    </a:lnTo>
                    <a:lnTo>
                      <a:pt x="21" y="1149"/>
                    </a:lnTo>
                    <a:lnTo>
                      <a:pt x="45" y="1033"/>
                    </a:lnTo>
                    <a:lnTo>
                      <a:pt x="80" y="923"/>
                    </a:lnTo>
                    <a:lnTo>
                      <a:pt x="124" y="817"/>
                    </a:lnTo>
                    <a:lnTo>
                      <a:pt x="174" y="716"/>
                    </a:lnTo>
                    <a:lnTo>
                      <a:pt x="234" y="618"/>
                    </a:lnTo>
                    <a:lnTo>
                      <a:pt x="300" y="527"/>
                    </a:lnTo>
                    <a:lnTo>
                      <a:pt x="373" y="442"/>
                    </a:lnTo>
                    <a:lnTo>
                      <a:pt x="454" y="363"/>
                    </a:lnTo>
                    <a:lnTo>
                      <a:pt x="539" y="290"/>
                    </a:lnTo>
                    <a:lnTo>
                      <a:pt x="632" y="225"/>
                    </a:lnTo>
                    <a:lnTo>
                      <a:pt x="729" y="168"/>
                    </a:lnTo>
                    <a:lnTo>
                      <a:pt x="831" y="117"/>
                    </a:lnTo>
                    <a:lnTo>
                      <a:pt x="937" y="75"/>
                    </a:lnTo>
                    <a:lnTo>
                      <a:pt x="1049" y="42"/>
                    </a:lnTo>
                    <a:lnTo>
                      <a:pt x="1162" y="19"/>
                    </a:lnTo>
                    <a:lnTo>
                      <a:pt x="1281" y="4"/>
                    </a:lnTo>
                    <a:lnTo>
                      <a:pt x="1401" y="0"/>
                    </a:lnTo>
                    <a:close/>
                  </a:path>
                </a:pathLst>
              </a:custGeom>
              <a:grpFill/>
              <a:ln w="0">
                <a:noFill/>
                <a:prstDash val="solid"/>
                <a:round/>
                <a:headEnd/>
                <a:tailEnd/>
              </a:ln>
            </p:spPr>
            <p:txBody>
              <a:bodyPr vert="horz" wrap="square" lIns="87867" tIns="43934" rIns="87867" bIns="43934" numCol="1" anchor="t" anchorCtr="0" compatLnSpc="1">
                <a:prstTxWarp prst="textNoShape">
                  <a:avLst/>
                </a:prstTxWarp>
              </a:bodyPr>
              <a:lstStyle/>
              <a:p>
                <a:pPr algn="ctr" defTabSz="914192"/>
                <a:endParaRPr lang="en-US" sz="1765" kern="0">
                  <a:solidFill>
                    <a:srgbClr val="505050"/>
                  </a:solidFill>
                  <a:latin typeface="Segoe UI"/>
                </a:endParaRPr>
              </a:p>
            </p:txBody>
          </p:sp>
        </p:grpSp>
        <p:grpSp>
          <p:nvGrpSpPr>
            <p:cNvPr id="29" name="Group 28"/>
            <p:cNvGrpSpPr/>
            <p:nvPr/>
          </p:nvGrpSpPr>
          <p:grpSpPr>
            <a:xfrm>
              <a:off x="940856" y="2776503"/>
              <a:ext cx="322160" cy="450516"/>
              <a:chOff x="809169" y="4460030"/>
              <a:chExt cx="1034306" cy="1499136"/>
            </a:xfrm>
            <a:solidFill>
              <a:schemeClr val="accent1"/>
            </a:solidFill>
          </p:grpSpPr>
          <p:sp>
            <p:nvSpPr>
              <p:cNvPr id="30" name="Rectangle 29"/>
              <p:cNvSpPr/>
              <p:nvPr/>
            </p:nvSpPr>
            <p:spPr>
              <a:xfrm>
                <a:off x="809169" y="4907897"/>
                <a:ext cx="262021" cy="6624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sz="392" kern="0">
                  <a:solidFill>
                    <a:srgbClr val="FFFFFF"/>
                  </a:solidFill>
                </a:endParaRPr>
              </a:p>
            </p:txBody>
          </p:sp>
          <p:sp>
            <p:nvSpPr>
              <p:cNvPr id="31" name="Rectangle 30"/>
              <p:cNvSpPr/>
              <p:nvPr/>
            </p:nvSpPr>
            <p:spPr>
              <a:xfrm>
                <a:off x="1195309" y="4460030"/>
                <a:ext cx="262021" cy="11103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sz="392" b="1" kern="0">
                  <a:solidFill>
                    <a:srgbClr val="FFFFFF"/>
                  </a:solidFill>
                </a:endParaRPr>
              </a:p>
            </p:txBody>
          </p:sp>
          <p:sp>
            <p:nvSpPr>
              <p:cNvPr id="39" name="Rectangle 38"/>
              <p:cNvSpPr/>
              <p:nvPr/>
            </p:nvSpPr>
            <p:spPr>
              <a:xfrm>
                <a:off x="1581454" y="5239135"/>
                <a:ext cx="262021" cy="331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sz="392" kern="0">
                  <a:solidFill>
                    <a:srgbClr val="FFFFFF"/>
                  </a:solidFill>
                </a:endParaRPr>
              </a:p>
            </p:txBody>
          </p:sp>
          <p:sp>
            <p:nvSpPr>
              <p:cNvPr id="40" name="Rectangle 39"/>
              <p:cNvSpPr/>
              <p:nvPr/>
            </p:nvSpPr>
            <p:spPr>
              <a:xfrm>
                <a:off x="809169" y="5573914"/>
                <a:ext cx="262021" cy="3852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896386"/>
                <a:r>
                  <a:rPr lang="en-US" sz="392" kern="0">
                    <a:solidFill>
                      <a:srgbClr val="FFFFFF"/>
                    </a:solidFill>
                  </a:rPr>
                  <a:t>1</a:t>
                </a:r>
              </a:p>
            </p:txBody>
          </p:sp>
          <p:sp>
            <p:nvSpPr>
              <p:cNvPr id="41" name="Rectangle 40"/>
              <p:cNvSpPr/>
              <p:nvPr/>
            </p:nvSpPr>
            <p:spPr>
              <a:xfrm>
                <a:off x="1195304" y="5573914"/>
                <a:ext cx="262021" cy="3852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896386"/>
                <a:r>
                  <a:rPr lang="en-US" sz="392" kern="0">
                    <a:solidFill>
                      <a:srgbClr val="FFFFFF"/>
                    </a:solidFill>
                  </a:rPr>
                  <a:t>2</a:t>
                </a:r>
              </a:p>
            </p:txBody>
          </p:sp>
          <p:sp>
            <p:nvSpPr>
              <p:cNvPr id="42" name="Rectangle 41"/>
              <p:cNvSpPr/>
              <p:nvPr/>
            </p:nvSpPr>
            <p:spPr>
              <a:xfrm>
                <a:off x="1581454" y="5573919"/>
                <a:ext cx="262021" cy="3852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896386"/>
                <a:r>
                  <a:rPr lang="en-US" sz="392" kern="0">
                    <a:solidFill>
                      <a:srgbClr val="FFFFFF"/>
                    </a:solidFill>
                  </a:rPr>
                  <a:t>3</a:t>
                </a:r>
              </a:p>
            </p:txBody>
          </p:sp>
        </p:grpSp>
      </p:grpSp>
      <p:sp>
        <p:nvSpPr>
          <p:cNvPr id="43" name="TextBox 42"/>
          <p:cNvSpPr txBox="1"/>
          <p:nvPr/>
        </p:nvSpPr>
        <p:spPr>
          <a:xfrm>
            <a:off x="1126870" y="1611924"/>
            <a:ext cx="11046084" cy="307777"/>
          </a:xfrm>
          <a:prstGeom prst="rect">
            <a:avLst/>
          </a:prstGeom>
          <a:solidFill>
            <a:schemeClr val="bg1"/>
          </a:solidFill>
        </p:spPr>
        <p:txBody>
          <a:bodyPr wrap="square" lIns="0" tIns="0" rIns="0" bIns="0" rtlCol="0">
            <a:spAutoFit/>
          </a:bodyPr>
          <a:lstStyle/>
          <a:p>
            <a:pPr defTabSz="913460" fontAlgn="base">
              <a:spcBef>
                <a:spcPct val="0"/>
              </a:spcBef>
              <a:spcAft>
                <a:spcPct val="0"/>
              </a:spcAft>
            </a:pPr>
            <a:r>
              <a:rPr lang="en-US" sz="2000" kern="0">
                <a:latin typeface="+mj-lt"/>
                <a:ea typeface="Segoe UI" pitchFamily="34" charset="0"/>
                <a:cs typeface="Segoe UI" pitchFamily="34" charset="0"/>
              </a:rPr>
              <a:t>Security and privacy are stated most important considerations while compliance drives behavior </a:t>
            </a:r>
          </a:p>
        </p:txBody>
      </p:sp>
      <p:sp>
        <p:nvSpPr>
          <p:cNvPr id="44" name="Rectangle 43"/>
          <p:cNvSpPr/>
          <p:nvPr/>
        </p:nvSpPr>
        <p:spPr bwMode="auto">
          <a:xfrm>
            <a:off x="867" y="1264123"/>
            <a:ext cx="511377" cy="51654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11680624" y="1264123"/>
            <a:ext cx="511377" cy="51654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spcBef>
                <a:spcPct val="0"/>
              </a:spcBef>
              <a:spcAft>
                <a:spcPct val="0"/>
              </a:spcAft>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46" name="Footer Placeholder 4"/>
          <p:cNvSpPr txBox="1">
            <a:spLocks/>
          </p:cNvSpPr>
          <p:nvPr/>
        </p:nvSpPr>
        <p:spPr>
          <a:xfrm>
            <a:off x="569617" y="6289721"/>
            <a:ext cx="2102655" cy="150863"/>
          </a:xfrm>
          <a:prstGeom prst="rect">
            <a:avLst/>
          </a:prstGeom>
        </p:spPr>
        <p:txBody>
          <a:bodyPr vert="horz" wrap="square" lIns="0" tIns="0" rIns="0" bIns="0" rtlCol="0" anchor="ctr" anchorCtr="0">
            <a:noAutofit/>
          </a:bodyPr>
          <a:lstStyle>
            <a:defPPr>
              <a:defRPr lang="en-US"/>
            </a:defPPr>
            <a:lvl1pPr marL="0" algn="l" defTabSz="932742" rtl="0" eaLnBrk="1" latinLnBrk="0" hangingPunct="1">
              <a:defRPr lang="en-US" sz="900" kern="1200">
                <a:solidFill>
                  <a:schemeClr val="tx2"/>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63">
              <a:defRPr/>
            </a:pPr>
            <a:r>
              <a:rPr lang="en-US" sz="980"/>
              <a:t>Microsoft: Trusted Cloud Survey, 2016</a:t>
            </a:r>
          </a:p>
        </p:txBody>
      </p:sp>
      <p:sp>
        <p:nvSpPr>
          <p:cNvPr id="47"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COMPLIANCE &amp; DATA RESIDENCY A KEY FACTOR IN </a:t>
            </a:r>
            <a:r>
              <a:rPr lang="en-US" sz="2400" b="1"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CLOUD ADOPTION </a:t>
            </a:r>
            <a:endParaRPr lang="en-US" sz="2400" b="1" kern="0"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5413079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0-#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76445" y="3413014"/>
            <a:ext cx="9567343" cy="2974501"/>
          </a:xfrm>
          <a:prstGeom prst="rect">
            <a:avLst/>
          </a:prstGeom>
          <a:solidFill>
            <a:srgbClr val="F8F8F8"/>
          </a:solidFill>
          <a:ln w="3175">
            <a:solidFill>
              <a:schemeClr val="bg1">
                <a:lumMod val="75000"/>
              </a:schemeClr>
            </a:solidFill>
          </a:ln>
        </p:spPr>
        <p:txBody>
          <a:bodyPr wrap="square" lIns="134464" tIns="62750" rIns="134464" rtlCol="0" anchor="t">
            <a:noAutofit/>
          </a:bodyPr>
          <a:lstStyle/>
          <a:p>
            <a:pPr defTabSz="896214">
              <a:defRPr/>
            </a:pPr>
            <a:r>
              <a:rPr lang="en-US" sz="2745" kern="0">
                <a:solidFill>
                  <a:schemeClr val="accent3"/>
                </a:solidFill>
                <a:latin typeface="Segoe UI Light"/>
                <a:cs typeface="Segoe UI Light"/>
              </a:rPr>
              <a:t>What we’re doing about it</a:t>
            </a:r>
          </a:p>
          <a:p>
            <a:pPr marL="336145" indent="-224097" defTabSz="896214">
              <a:spcBef>
                <a:spcPts val="196"/>
              </a:spcBef>
              <a:spcAft>
                <a:spcPts val="392"/>
              </a:spcAft>
              <a:buFont typeface="Arial" panose="020B0604020202020204" pitchFamily="34" charset="0"/>
              <a:buChar char="•"/>
              <a:defRPr/>
            </a:pPr>
            <a:r>
              <a:rPr lang="en-US" sz="1765" kern="0">
                <a:cs typeface="Segoe UI Light"/>
              </a:rPr>
              <a:t>We lead the industry in pursuing compliance with the latest standards for data privacy and security, such as ISO 27018.</a:t>
            </a:r>
          </a:p>
          <a:p>
            <a:pPr marL="336145" indent="-224097" defTabSz="896214">
              <a:spcBef>
                <a:spcPts val="196"/>
              </a:spcBef>
              <a:spcAft>
                <a:spcPts val="392"/>
              </a:spcAft>
              <a:buFont typeface="Arial" panose="020B0604020202020204" pitchFamily="34" charset="0"/>
              <a:buChar char="•"/>
              <a:defRPr/>
            </a:pPr>
            <a:r>
              <a:rPr lang="en-US" sz="1765" kern="0">
                <a:cs typeface="Segoe UI Light"/>
              </a:rPr>
              <a:t>Our global infrastructure investments enables us to meet unique data residency, sovereignty and compliance requirements.</a:t>
            </a:r>
          </a:p>
          <a:p>
            <a:pPr marL="336145" indent="-224097" defTabSz="896214">
              <a:spcBef>
                <a:spcPts val="196"/>
              </a:spcBef>
              <a:spcAft>
                <a:spcPts val="392"/>
              </a:spcAft>
              <a:buFont typeface="Arial" panose="020B0604020202020204" pitchFamily="34" charset="0"/>
              <a:buChar char="•"/>
              <a:defRPr/>
            </a:pPr>
            <a:r>
              <a:rPr lang="en-US" sz="1765" kern="0">
                <a:cs typeface="Segoe UI Light"/>
              </a:rPr>
              <a:t>We regularly undergo independent audits to certify our compliance.</a:t>
            </a:r>
          </a:p>
          <a:p>
            <a:pPr marL="336145" indent="-224097" defTabSz="896214">
              <a:spcBef>
                <a:spcPts val="196"/>
              </a:spcBef>
              <a:spcAft>
                <a:spcPts val="392"/>
              </a:spcAft>
              <a:buFont typeface="Arial" panose="020B0604020202020204" pitchFamily="34" charset="0"/>
              <a:buChar char="•"/>
              <a:defRPr/>
            </a:pPr>
            <a:r>
              <a:rPr lang="en-US" sz="1765" kern="0">
                <a:cs typeface="Segoe UI Light"/>
              </a:rPr>
              <a:t>We collaborate with our partners, when requested, to work with their customers and regulators to help them meet their compliance requirements.</a:t>
            </a:r>
          </a:p>
        </p:txBody>
      </p:sp>
      <p:sp>
        <p:nvSpPr>
          <p:cNvPr id="17" name="Isosceles Triangle 16"/>
          <p:cNvSpPr/>
          <p:nvPr/>
        </p:nvSpPr>
        <p:spPr bwMode="auto">
          <a:xfrm rot="10800000">
            <a:off x="11049411" y="3267705"/>
            <a:ext cx="437745" cy="275605"/>
          </a:xfrm>
          <a:prstGeom prst="triangle">
            <a:avLst/>
          </a:prstGeom>
          <a:solidFill>
            <a:schemeClr val="accent2"/>
          </a:solidFill>
          <a:ln w="28575">
            <a:solidFill>
              <a:schemeClr val="bg1"/>
            </a:solidFill>
            <a:miter lim="800000"/>
            <a:headEnd type="none" w="med" len="med"/>
            <a:tailEnd type="none" w="med" len="med"/>
          </a:ln>
          <a:effectLst>
            <a:outerShdw dist="38100" dir="5400000" algn="t" rotWithShape="0">
              <a:schemeClr val="accent2">
                <a:lumMod val="7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pPr>
            <a:endParaRPr lang="en-US" sz="2353" kern="0" err="1">
              <a:gradFill>
                <a:gsLst>
                  <a:gs pos="0">
                    <a:srgbClr val="FFFFFF"/>
                  </a:gs>
                  <a:gs pos="100000">
                    <a:srgbClr val="FFFFFF"/>
                  </a:gs>
                </a:gsLst>
                <a:lin ang="5400000" scaled="0"/>
              </a:gradFill>
              <a:ea typeface="Segoe UI" pitchFamily="34" charset="0"/>
              <a:cs typeface="Segoe UI" pitchFamily="34" charset="0"/>
            </a:endParaRPr>
          </a:p>
        </p:txBody>
      </p:sp>
      <p:sp>
        <p:nvSpPr>
          <p:cNvPr id="25" name="Isosceles Triangle 24"/>
          <p:cNvSpPr/>
          <p:nvPr/>
        </p:nvSpPr>
        <p:spPr bwMode="auto">
          <a:xfrm rot="16200000">
            <a:off x="-930859" y="3376071"/>
            <a:ext cx="5267775" cy="946832"/>
          </a:xfrm>
          <a:prstGeom prst="triangle">
            <a:avLst>
              <a:gd name="adj" fmla="val 597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386"/>
            <a:endParaRPr lang="en-US" sz="1765" kern="0">
              <a:solidFill>
                <a:sysClr val="windowText" lastClr="000000"/>
              </a:solidFill>
            </a:endParaRPr>
          </a:p>
        </p:txBody>
      </p:sp>
      <p:sp>
        <p:nvSpPr>
          <p:cNvPr id="26" name="Oval 25"/>
          <p:cNvSpPr>
            <a:spLocks/>
          </p:cNvSpPr>
          <p:nvPr/>
        </p:nvSpPr>
        <p:spPr bwMode="auto">
          <a:xfrm>
            <a:off x="465863" y="2640200"/>
            <a:ext cx="1453949" cy="145394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z="1568" kern="0" cap="all">
              <a:solidFill>
                <a:srgbClr val="FFFFFF"/>
              </a:solidFill>
              <a:latin typeface="Segoe UI Semibold" panose="020B0702040204020203" pitchFamily="34" charset="0"/>
              <a:ea typeface="Segoe UI" pitchFamily="34" charset="0"/>
              <a:cs typeface="Segoe UI Semibold" panose="020B0702040204020203" pitchFamily="34" charset="0"/>
            </a:endParaRPr>
          </a:p>
        </p:txBody>
      </p:sp>
      <p:grpSp>
        <p:nvGrpSpPr>
          <p:cNvPr id="42" name="Group 41"/>
          <p:cNvGrpSpPr>
            <a:grpSpLocks noChangeAspect="1"/>
          </p:cNvGrpSpPr>
          <p:nvPr/>
        </p:nvGrpSpPr>
        <p:grpSpPr>
          <a:xfrm>
            <a:off x="829365" y="3003702"/>
            <a:ext cx="726945" cy="726945"/>
            <a:chOff x="-4237038" y="3530600"/>
            <a:chExt cx="4568826" cy="4568825"/>
          </a:xfrm>
          <a:solidFill>
            <a:schemeClr val="bg1"/>
          </a:solidFill>
        </p:grpSpPr>
        <p:sp>
          <p:nvSpPr>
            <p:cNvPr id="43" name="Freeform 13"/>
            <p:cNvSpPr>
              <a:spLocks/>
            </p:cNvSpPr>
            <p:nvPr/>
          </p:nvSpPr>
          <p:spPr bwMode="auto">
            <a:xfrm>
              <a:off x="-4237038" y="3530600"/>
              <a:ext cx="3424238" cy="4568825"/>
            </a:xfrm>
            <a:custGeom>
              <a:avLst/>
              <a:gdLst>
                <a:gd name="T0" fmla="*/ 2889 w 4313"/>
                <a:gd name="T1" fmla="*/ 2 h 5757"/>
                <a:gd name="T2" fmla="*/ 3014 w 4313"/>
                <a:gd name="T3" fmla="*/ 16 h 5757"/>
                <a:gd name="T4" fmla="*/ 3128 w 4313"/>
                <a:gd name="T5" fmla="*/ 56 h 5757"/>
                <a:gd name="T6" fmla="*/ 3229 w 4313"/>
                <a:gd name="T7" fmla="*/ 126 h 5757"/>
                <a:gd name="T8" fmla="*/ 4173 w 4313"/>
                <a:gd name="T9" fmla="*/ 1152 h 5757"/>
                <a:gd name="T10" fmla="*/ 4248 w 4313"/>
                <a:gd name="T11" fmla="*/ 1254 h 5757"/>
                <a:gd name="T12" fmla="*/ 4296 w 4313"/>
                <a:gd name="T13" fmla="*/ 1367 h 5757"/>
                <a:gd name="T14" fmla="*/ 4313 w 4313"/>
                <a:gd name="T15" fmla="*/ 1493 h 5757"/>
                <a:gd name="T16" fmla="*/ 4313 w 4313"/>
                <a:gd name="T17" fmla="*/ 2570 h 5757"/>
                <a:gd name="T18" fmla="*/ 4310 w 4313"/>
                <a:gd name="T19" fmla="*/ 2589 h 5757"/>
                <a:gd name="T20" fmla="*/ 4104 w 4313"/>
                <a:gd name="T21" fmla="*/ 2612 h 5757"/>
                <a:gd name="T22" fmla="*/ 3995 w 4313"/>
                <a:gd name="T23" fmla="*/ 2556 h 5757"/>
                <a:gd name="T24" fmla="*/ 3997 w 4313"/>
                <a:gd name="T25" fmla="*/ 1531 h 5757"/>
                <a:gd name="T26" fmla="*/ 3990 w 4313"/>
                <a:gd name="T27" fmla="*/ 1484 h 5757"/>
                <a:gd name="T28" fmla="*/ 3966 w 4313"/>
                <a:gd name="T29" fmla="*/ 1460 h 5757"/>
                <a:gd name="T30" fmla="*/ 3917 w 4313"/>
                <a:gd name="T31" fmla="*/ 1453 h 5757"/>
                <a:gd name="T32" fmla="*/ 3117 w 4313"/>
                <a:gd name="T33" fmla="*/ 1454 h 5757"/>
                <a:gd name="T34" fmla="*/ 3027 w 4313"/>
                <a:gd name="T35" fmla="*/ 1444 h 5757"/>
                <a:gd name="T36" fmla="*/ 2960 w 4313"/>
                <a:gd name="T37" fmla="*/ 1413 h 5757"/>
                <a:gd name="T38" fmla="*/ 2918 w 4313"/>
                <a:gd name="T39" fmla="*/ 1358 h 5757"/>
                <a:gd name="T40" fmla="*/ 2897 w 4313"/>
                <a:gd name="T41" fmla="*/ 1280 h 5757"/>
                <a:gd name="T42" fmla="*/ 2894 w 4313"/>
                <a:gd name="T43" fmla="*/ 412 h 5757"/>
                <a:gd name="T44" fmla="*/ 2899 w 4313"/>
                <a:gd name="T45" fmla="*/ 357 h 5757"/>
                <a:gd name="T46" fmla="*/ 2627 w 4313"/>
                <a:gd name="T47" fmla="*/ 322 h 5757"/>
                <a:gd name="T48" fmla="*/ 496 w 4313"/>
                <a:gd name="T49" fmla="*/ 323 h 5757"/>
                <a:gd name="T50" fmla="*/ 417 w 4313"/>
                <a:gd name="T51" fmla="*/ 337 h 5757"/>
                <a:gd name="T52" fmla="*/ 363 w 4313"/>
                <a:gd name="T53" fmla="*/ 374 h 5757"/>
                <a:gd name="T54" fmla="*/ 330 w 4313"/>
                <a:gd name="T55" fmla="*/ 430 h 5757"/>
                <a:gd name="T56" fmla="*/ 318 w 4313"/>
                <a:gd name="T57" fmla="*/ 510 h 5757"/>
                <a:gd name="T58" fmla="*/ 318 w 4313"/>
                <a:gd name="T59" fmla="*/ 4542 h 5757"/>
                <a:gd name="T60" fmla="*/ 321 w 4313"/>
                <a:gd name="T61" fmla="*/ 5275 h 5757"/>
                <a:gd name="T62" fmla="*/ 339 w 4313"/>
                <a:gd name="T63" fmla="*/ 5350 h 5757"/>
                <a:gd name="T64" fmla="*/ 377 w 4313"/>
                <a:gd name="T65" fmla="*/ 5401 h 5757"/>
                <a:gd name="T66" fmla="*/ 440 w 4313"/>
                <a:gd name="T67" fmla="*/ 5429 h 5757"/>
                <a:gd name="T68" fmla="*/ 531 w 4313"/>
                <a:gd name="T69" fmla="*/ 5438 h 5757"/>
                <a:gd name="T70" fmla="*/ 2943 w 4313"/>
                <a:gd name="T71" fmla="*/ 5439 h 5757"/>
                <a:gd name="T72" fmla="*/ 2995 w 4313"/>
                <a:gd name="T73" fmla="*/ 5464 h 5757"/>
                <a:gd name="T74" fmla="*/ 3089 w 4313"/>
                <a:gd name="T75" fmla="*/ 5562 h 5757"/>
                <a:gd name="T76" fmla="*/ 3234 w 4313"/>
                <a:gd name="T77" fmla="*/ 5705 h 5757"/>
                <a:gd name="T78" fmla="*/ 3257 w 4313"/>
                <a:gd name="T79" fmla="*/ 5727 h 5757"/>
                <a:gd name="T80" fmla="*/ 3290 w 4313"/>
                <a:gd name="T81" fmla="*/ 5757 h 5757"/>
                <a:gd name="T82" fmla="*/ 3039 w 4313"/>
                <a:gd name="T83" fmla="*/ 5757 h 5757"/>
                <a:gd name="T84" fmla="*/ 506 w 4313"/>
                <a:gd name="T85" fmla="*/ 5757 h 5757"/>
                <a:gd name="T86" fmla="*/ 363 w 4313"/>
                <a:gd name="T87" fmla="*/ 5740 h 5757"/>
                <a:gd name="T88" fmla="*/ 237 w 4313"/>
                <a:gd name="T89" fmla="*/ 5692 h 5757"/>
                <a:gd name="T90" fmla="*/ 136 w 4313"/>
                <a:gd name="T91" fmla="*/ 5616 h 5757"/>
                <a:gd name="T92" fmla="*/ 61 w 4313"/>
                <a:gd name="T93" fmla="*/ 5511 h 5757"/>
                <a:gd name="T94" fmla="*/ 12 w 4313"/>
                <a:gd name="T95" fmla="*/ 5380 h 5757"/>
                <a:gd name="T96" fmla="*/ 2 w 4313"/>
                <a:gd name="T97" fmla="*/ 5294 h 5757"/>
                <a:gd name="T98" fmla="*/ 0 w 4313"/>
                <a:gd name="T99" fmla="*/ 498 h 5757"/>
                <a:gd name="T100" fmla="*/ 16 w 4313"/>
                <a:gd name="T101" fmla="*/ 362 h 5757"/>
                <a:gd name="T102" fmla="*/ 65 w 4313"/>
                <a:gd name="T103" fmla="*/ 241 h 5757"/>
                <a:gd name="T104" fmla="*/ 138 w 4313"/>
                <a:gd name="T105" fmla="*/ 142 h 5757"/>
                <a:gd name="T106" fmla="*/ 237 w 4313"/>
                <a:gd name="T107" fmla="*/ 67 h 5757"/>
                <a:gd name="T108" fmla="*/ 358 w 4313"/>
                <a:gd name="T109" fmla="*/ 18 h 5757"/>
                <a:gd name="T110" fmla="*/ 496 w 4313"/>
                <a:gd name="T111" fmla="*/ 2 h 5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13" h="5757">
                  <a:moveTo>
                    <a:pt x="1693" y="0"/>
                  </a:moveTo>
                  <a:lnTo>
                    <a:pt x="2889" y="2"/>
                  </a:lnTo>
                  <a:lnTo>
                    <a:pt x="2953" y="6"/>
                  </a:lnTo>
                  <a:lnTo>
                    <a:pt x="3014" y="16"/>
                  </a:lnTo>
                  <a:lnTo>
                    <a:pt x="3074" y="32"/>
                  </a:lnTo>
                  <a:lnTo>
                    <a:pt x="3128" y="56"/>
                  </a:lnTo>
                  <a:lnTo>
                    <a:pt x="3180" y="88"/>
                  </a:lnTo>
                  <a:lnTo>
                    <a:pt x="3229" y="126"/>
                  </a:lnTo>
                  <a:lnTo>
                    <a:pt x="3276" y="170"/>
                  </a:lnTo>
                  <a:lnTo>
                    <a:pt x="4173" y="1152"/>
                  </a:lnTo>
                  <a:lnTo>
                    <a:pt x="4215" y="1201"/>
                  </a:lnTo>
                  <a:lnTo>
                    <a:pt x="4248" y="1254"/>
                  </a:lnTo>
                  <a:lnTo>
                    <a:pt x="4276" y="1310"/>
                  </a:lnTo>
                  <a:lnTo>
                    <a:pt x="4296" y="1367"/>
                  </a:lnTo>
                  <a:lnTo>
                    <a:pt x="4310" y="1428"/>
                  </a:lnTo>
                  <a:lnTo>
                    <a:pt x="4313" y="1493"/>
                  </a:lnTo>
                  <a:lnTo>
                    <a:pt x="4313" y="2561"/>
                  </a:lnTo>
                  <a:lnTo>
                    <a:pt x="4313" y="2570"/>
                  </a:lnTo>
                  <a:lnTo>
                    <a:pt x="4311" y="2579"/>
                  </a:lnTo>
                  <a:lnTo>
                    <a:pt x="4310" y="2589"/>
                  </a:lnTo>
                  <a:lnTo>
                    <a:pt x="4207" y="2599"/>
                  </a:lnTo>
                  <a:lnTo>
                    <a:pt x="4104" y="2612"/>
                  </a:lnTo>
                  <a:lnTo>
                    <a:pt x="3995" y="2624"/>
                  </a:lnTo>
                  <a:lnTo>
                    <a:pt x="3995" y="2556"/>
                  </a:lnTo>
                  <a:lnTo>
                    <a:pt x="3995" y="2044"/>
                  </a:lnTo>
                  <a:lnTo>
                    <a:pt x="3997" y="1531"/>
                  </a:lnTo>
                  <a:lnTo>
                    <a:pt x="3995" y="1505"/>
                  </a:lnTo>
                  <a:lnTo>
                    <a:pt x="3990" y="1484"/>
                  </a:lnTo>
                  <a:lnTo>
                    <a:pt x="3980" y="1468"/>
                  </a:lnTo>
                  <a:lnTo>
                    <a:pt x="3966" y="1460"/>
                  </a:lnTo>
                  <a:lnTo>
                    <a:pt x="3945" y="1454"/>
                  </a:lnTo>
                  <a:lnTo>
                    <a:pt x="3917" y="1453"/>
                  </a:lnTo>
                  <a:lnTo>
                    <a:pt x="3517" y="1454"/>
                  </a:lnTo>
                  <a:lnTo>
                    <a:pt x="3117" y="1454"/>
                  </a:lnTo>
                  <a:lnTo>
                    <a:pt x="3069" y="1451"/>
                  </a:lnTo>
                  <a:lnTo>
                    <a:pt x="3027" y="1444"/>
                  </a:lnTo>
                  <a:lnTo>
                    <a:pt x="2992" y="1432"/>
                  </a:lnTo>
                  <a:lnTo>
                    <a:pt x="2960" y="1413"/>
                  </a:lnTo>
                  <a:lnTo>
                    <a:pt x="2938" y="1388"/>
                  </a:lnTo>
                  <a:lnTo>
                    <a:pt x="2918" y="1358"/>
                  </a:lnTo>
                  <a:lnTo>
                    <a:pt x="2904" y="1322"/>
                  </a:lnTo>
                  <a:lnTo>
                    <a:pt x="2897" y="1280"/>
                  </a:lnTo>
                  <a:lnTo>
                    <a:pt x="2894" y="1231"/>
                  </a:lnTo>
                  <a:lnTo>
                    <a:pt x="2894" y="412"/>
                  </a:lnTo>
                  <a:lnTo>
                    <a:pt x="2896" y="384"/>
                  </a:lnTo>
                  <a:lnTo>
                    <a:pt x="2899" y="357"/>
                  </a:lnTo>
                  <a:lnTo>
                    <a:pt x="2901" y="322"/>
                  </a:lnTo>
                  <a:lnTo>
                    <a:pt x="2627" y="322"/>
                  </a:lnTo>
                  <a:lnTo>
                    <a:pt x="548" y="322"/>
                  </a:lnTo>
                  <a:lnTo>
                    <a:pt x="496" y="323"/>
                  </a:lnTo>
                  <a:lnTo>
                    <a:pt x="454" y="327"/>
                  </a:lnTo>
                  <a:lnTo>
                    <a:pt x="417" y="337"/>
                  </a:lnTo>
                  <a:lnTo>
                    <a:pt x="387" y="353"/>
                  </a:lnTo>
                  <a:lnTo>
                    <a:pt x="363" y="374"/>
                  </a:lnTo>
                  <a:lnTo>
                    <a:pt x="344" y="398"/>
                  </a:lnTo>
                  <a:lnTo>
                    <a:pt x="330" y="430"/>
                  </a:lnTo>
                  <a:lnTo>
                    <a:pt x="321" y="468"/>
                  </a:lnTo>
                  <a:lnTo>
                    <a:pt x="318" y="510"/>
                  </a:lnTo>
                  <a:lnTo>
                    <a:pt x="318" y="1655"/>
                  </a:lnTo>
                  <a:lnTo>
                    <a:pt x="318" y="4542"/>
                  </a:lnTo>
                  <a:lnTo>
                    <a:pt x="318" y="5226"/>
                  </a:lnTo>
                  <a:lnTo>
                    <a:pt x="321" y="5275"/>
                  </a:lnTo>
                  <a:lnTo>
                    <a:pt x="326" y="5315"/>
                  </a:lnTo>
                  <a:lnTo>
                    <a:pt x="339" y="5350"/>
                  </a:lnTo>
                  <a:lnTo>
                    <a:pt x="354" y="5378"/>
                  </a:lnTo>
                  <a:lnTo>
                    <a:pt x="377" y="5401"/>
                  </a:lnTo>
                  <a:lnTo>
                    <a:pt x="405" y="5418"/>
                  </a:lnTo>
                  <a:lnTo>
                    <a:pt x="440" y="5429"/>
                  </a:lnTo>
                  <a:lnTo>
                    <a:pt x="482" y="5436"/>
                  </a:lnTo>
                  <a:lnTo>
                    <a:pt x="531" y="5438"/>
                  </a:lnTo>
                  <a:lnTo>
                    <a:pt x="2911" y="5436"/>
                  </a:lnTo>
                  <a:lnTo>
                    <a:pt x="2943" y="5439"/>
                  </a:lnTo>
                  <a:lnTo>
                    <a:pt x="2971" y="5448"/>
                  </a:lnTo>
                  <a:lnTo>
                    <a:pt x="2995" y="5464"/>
                  </a:lnTo>
                  <a:lnTo>
                    <a:pt x="3020" y="5486"/>
                  </a:lnTo>
                  <a:lnTo>
                    <a:pt x="3089" y="5562"/>
                  </a:lnTo>
                  <a:lnTo>
                    <a:pt x="3161" y="5633"/>
                  </a:lnTo>
                  <a:lnTo>
                    <a:pt x="3234" y="5705"/>
                  </a:lnTo>
                  <a:lnTo>
                    <a:pt x="3245" y="5715"/>
                  </a:lnTo>
                  <a:lnTo>
                    <a:pt x="3257" y="5727"/>
                  </a:lnTo>
                  <a:lnTo>
                    <a:pt x="3273" y="5741"/>
                  </a:lnTo>
                  <a:lnTo>
                    <a:pt x="3290" y="5757"/>
                  </a:lnTo>
                  <a:lnTo>
                    <a:pt x="3161" y="5757"/>
                  </a:lnTo>
                  <a:lnTo>
                    <a:pt x="3039" y="5757"/>
                  </a:lnTo>
                  <a:lnTo>
                    <a:pt x="2920" y="5757"/>
                  </a:lnTo>
                  <a:lnTo>
                    <a:pt x="506" y="5757"/>
                  </a:lnTo>
                  <a:lnTo>
                    <a:pt x="433" y="5752"/>
                  </a:lnTo>
                  <a:lnTo>
                    <a:pt x="363" y="5740"/>
                  </a:lnTo>
                  <a:lnTo>
                    <a:pt x="298" y="5720"/>
                  </a:lnTo>
                  <a:lnTo>
                    <a:pt x="237" y="5692"/>
                  </a:lnTo>
                  <a:lnTo>
                    <a:pt x="185" y="5658"/>
                  </a:lnTo>
                  <a:lnTo>
                    <a:pt x="136" y="5616"/>
                  </a:lnTo>
                  <a:lnTo>
                    <a:pt x="96" y="5565"/>
                  </a:lnTo>
                  <a:lnTo>
                    <a:pt x="61" y="5511"/>
                  </a:lnTo>
                  <a:lnTo>
                    <a:pt x="33" y="5448"/>
                  </a:lnTo>
                  <a:lnTo>
                    <a:pt x="12" y="5380"/>
                  </a:lnTo>
                  <a:lnTo>
                    <a:pt x="5" y="5338"/>
                  </a:lnTo>
                  <a:lnTo>
                    <a:pt x="2" y="5294"/>
                  </a:lnTo>
                  <a:lnTo>
                    <a:pt x="2" y="5253"/>
                  </a:lnTo>
                  <a:lnTo>
                    <a:pt x="0" y="498"/>
                  </a:lnTo>
                  <a:lnTo>
                    <a:pt x="3" y="428"/>
                  </a:lnTo>
                  <a:lnTo>
                    <a:pt x="16" y="362"/>
                  </a:lnTo>
                  <a:lnTo>
                    <a:pt x="37" y="299"/>
                  </a:lnTo>
                  <a:lnTo>
                    <a:pt x="65" y="241"/>
                  </a:lnTo>
                  <a:lnTo>
                    <a:pt x="98" y="189"/>
                  </a:lnTo>
                  <a:lnTo>
                    <a:pt x="138" y="142"/>
                  </a:lnTo>
                  <a:lnTo>
                    <a:pt x="185" y="100"/>
                  </a:lnTo>
                  <a:lnTo>
                    <a:pt x="237" y="67"/>
                  </a:lnTo>
                  <a:lnTo>
                    <a:pt x="295" y="39"/>
                  </a:lnTo>
                  <a:lnTo>
                    <a:pt x="358" y="18"/>
                  </a:lnTo>
                  <a:lnTo>
                    <a:pt x="426" y="6"/>
                  </a:lnTo>
                  <a:lnTo>
                    <a:pt x="496" y="2"/>
                  </a:lnTo>
                  <a:lnTo>
                    <a:pt x="1693"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sp>
          <p:nvSpPr>
            <p:cNvPr id="44" name="Freeform 14"/>
            <p:cNvSpPr>
              <a:spLocks/>
            </p:cNvSpPr>
            <p:nvPr/>
          </p:nvSpPr>
          <p:spPr bwMode="auto">
            <a:xfrm>
              <a:off x="-3522663" y="5645150"/>
              <a:ext cx="2006600" cy="239713"/>
            </a:xfrm>
            <a:custGeom>
              <a:avLst/>
              <a:gdLst>
                <a:gd name="T0" fmla="*/ 776 w 2527"/>
                <a:gd name="T1" fmla="*/ 0 h 300"/>
                <a:gd name="T2" fmla="*/ 2286 w 2527"/>
                <a:gd name="T3" fmla="*/ 0 h 300"/>
                <a:gd name="T4" fmla="*/ 2349 w 2527"/>
                <a:gd name="T5" fmla="*/ 2 h 300"/>
                <a:gd name="T6" fmla="*/ 2414 w 2527"/>
                <a:gd name="T7" fmla="*/ 10 h 300"/>
                <a:gd name="T8" fmla="*/ 2443 w 2527"/>
                <a:gd name="T9" fmla="*/ 17 h 300"/>
                <a:gd name="T10" fmla="*/ 2468 w 2527"/>
                <a:gd name="T11" fmla="*/ 31 h 300"/>
                <a:gd name="T12" fmla="*/ 2487 w 2527"/>
                <a:gd name="T13" fmla="*/ 49 h 300"/>
                <a:gd name="T14" fmla="*/ 2503 w 2527"/>
                <a:gd name="T15" fmla="*/ 71 h 300"/>
                <a:gd name="T16" fmla="*/ 2515 w 2527"/>
                <a:gd name="T17" fmla="*/ 98 h 300"/>
                <a:gd name="T18" fmla="*/ 2524 w 2527"/>
                <a:gd name="T19" fmla="*/ 127 h 300"/>
                <a:gd name="T20" fmla="*/ 2527 w 2527"/>
                <a:gd name="T21" fmla="*/ 152 h 300"/>
                <a:gd name="T22" fmla="*/ 2524 w 2527"/>
                <a:gd name="T23" fmla="*/ 174 h 300"/>
                <a:gd name="T24" fmla="*/ 2515 w 2527"/>
                <a:gd name="T25" fmla="*/ 194 h 300"/>
                <a:gd name="T26" fmla="*/ 2501 w 2527"/>
                <a:gd name="T27" fmla="*/ 209 h 300"/>
                <a:gd name="T28" fmla="*/ 2483 w 2527"/>
                <a:gd name="T29" fmla="*/ 227 h 300"/>
                <a:gd name="T30" fmla="*/ 2464 w 2527"/>
                <a:gd name="T31" fmla="*/ 242 h 300"/>
                <a:gd name="T32" fmla="*/ 2426 w 2527"/>
                <a:gd name="T33" fmla="*/ 269 h 300"/>
                <a:gd name="T34" fmla="*/ 2384 w 2527"/>
                <a:gd name="T35" fmla="*/ 288 h 300"/>
                <a:gd name="T36" fmla="*/ 2339 w 2527"/>
                <a:gd name="T37" fmla="*/ 298 h 300"/>
                <a:gd name="T38" fmla="*/ 2290 w 2527"/>
                <a:gd name="T39" fmla="*/ 300 h 300"/>
                <a:gd name="T40" fmla="*/ 1773 w 2527"/>
                <a:gd name="T41" fmla="*/ 298 h 300"/>
                <a:gd name="T42" fmla="*/ 1255 w 2527"/>
                <a:gd name="T43" fmla="*/ 300 h 300"/>
                <a:gd name="T44" fmla="*/ 1255 w 2527"/>
                <a:gd name="T45" fmla="*/ 300 h 300"/>
                <a:gd name="T46" fmla="*/ 186 w 2527"/>
                <a:gd name="T47" fmla="*/ 300 h 300"/>
                <a:gd name="T48" fmla="*/ 138 w 2527"/>
                <a:gd name="T49" fmla="*/ 297 h 300"/>
                <a:gd name="T50" fmla="*/ 96 w 2527"/>
                <a:gd name="T51" fmla="*/ 284 h 300"/>
                <a:gd name="T52" fmla="*/ 61 w 2527"/>
                <a:gd name="T53" fmla="*/ 267 h 300"/>
                <a:gd name="T54" fmla="*/ 33 w 2527"/>
                <a:gd name="T55" fmla="*/ 242 h 300"/>
                <a:gd name="T56" fmla="*/ 12 w 2527"/>
                <a:gd name="T57" fmla="*/ 213 h 300"/>
                <a:gd name="T58" fmla="*/ 1 w 2527"/>
                <a:gd name="T59" fmla="*/ 180 h 300"/>
                <a:gd name="T60" fmla="*/ 0 w 2527"/>
                <a:gd name="T61" fmla="*/ 143 h 300"/>
                <a:gd name="T62" fmla="*/ 8 w 2527"/>
                <a:gd name="T63" fmla="*/ 103 h 300"/>
                <a:gd name="T64" fmla="*/ 22 w 2527"/>
                <a:gd name="T65" fmla="*/ 71 h 300"/>
                <a:gd name="T66" fmla="*/ 43 w 2527"/>
                <a:gd name="T67" fmla="*/ 47 h 300"/>
                <a:gd name="T68" fmla="*/ 69 w 2527"/>
                <a:gd name="T69" fmla="*/ 26 h 300"/>
                <a:gd name="T70" fmla="*/ 101 w 2527"/>
                <a:gd name="T71" fmla="*/ 12 h 300"/>
                <a:gd name="T72" fmla="*/ 138 w 2527"/>
                <a:gd name="T73" fmla="*/ 3 h 300"/>
                <a:gd name="T74" fmla="*/ 183 w 2527"/>
                <a:gd name="T75" fmla="*/ 0 h 300"/>
                <a:gd name="T76" fmla="*/ 776 w 2527"/>
                <a:gd name="T7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27" h="300">
                  <a:moveTo>
                    <a:pt x="776" y="0"/>
                  </a:moveTo>
                  <a:lnTo>
                    <a:pt x="2286" y="0"/>
                  </a:lnTo>
                  <a:lnTo>
                    <a:pt x="2349" y="2"/>
                  </a:lnTo>
                  <a:lnTo>
                    <a:pt x="2414" y="10"/>
                  </a:lnTo>
                  <a:lnTo>
                    <a:pt x="2443" y="17"/>
                  </a:lnTo>
                  <a:lnTo>
                    <a:pt x="2468" y="31"/>
                  </a:lnTo>
                  <a:lnTo>
                    <a:pt x="2487" y="49"/>
                  </a:lnTo>
                  <a:lnTo>
                    <a:pt x="2503" y="71"/>
                  </a:lnTo>
                  <a:lnTo>
                    <a:pt x="2515" y="98"/>
                  </a:lnTo>
                  <a:lnTo>
                    <a:pt x="2524" y="127"/>
                  </a:lnTo>
                  <a:lnTo>
                    <a:pt x="2527" y="152"/>
                  </a:lnTo>
                  <a:lnTo>
                    <a:pt x="2524" y="174"/>
                  </a:lnTo>
                  <a:lnTo>
                    <a:pt x="2515" y="194"/>
                  </a:lnTo>
                  <a:lnTo>
                    <a:pt x="2501" y="209"/>
                  </a:lnTo>
                  <a:lnTo>
                    <a:pt x="2483" y="227"/>
                  </a:lnTo>
                  <a:lnTo>
                    <a:pt x="2464" y="242"/>
                  </a:lnTo>
                  <a:lnTo>
                    <a:pt x="2426" y="269"/>
                  </a:lnTo>
                  <a:lnTo>
                    <a:pt x="2384" y="288"/>
                  </a:lnTo>
                  <a:lnTo>
                    <a:pt x="2339" y="298"/>
                  </a:lnTo>
                  <a:lnTo>
                    <a:pt x="2290" y="300"/>
                  </a:lnTo>
                  <a:lnTo>
                    <a:pt x="1773" y="298"/>
                  </a:lnTo>
                  <a:lnTo>
                    <a:pt x="1255" y="300"/>
                  </a:lnTo>
                  <a:lnTo>
                    <a:pt x="1255" y="300"/>
                  </a:lnTo>
                  <a:lnTo>
                    <a:pt x="186" y="300"/>
                  </a:lnTo>
                  <a:lnTo>
                    <a:pt x="138" y="297"/>
                  </a:lnTo>
                  <a:lnTo>
                    <a:pt x="96" y="284"/>
                  </a:lnTo>
                  <a:lnTo>
                    <a:pt x="61" y="267"/>
                  </a:lnTo>
                  <a:lnTo>
                    <a:pt x="33" y="242"/>
                  </a:lnTo>
                  <a:lnTo>
                    <a:pt x="12" y="213"/>
                  </a:lnTo>
                  <a:lnTo>
                    <a:pt x="1" y="180"/>
                  </a:lnTo>
                  <a:lnTo>
                    <a:pt x="0" y="143"/>
                  </a:lnTo>
                  <a:lnTo>
                    <a:pt x="8" y="103"/>
                  </a:lnTo>
                  <a:lnTo>
                    <a:pt x="22" y="71"/>
                  </a:lnTo>
                  <a:lnTo>
                    <a:pt x="43" y="47"/>
                  </a:lnTo>
                  <a:lnTo>
                    <a:pt x="69" y="26"/>
                  </a:lnTo>
                  <a:lnTo>
                    <a:pt x="101" y="12"/>
                  </a:lnTo>
                  <a:lnTo>
                    <a:pt x="138" y="3"/>
                  </a:lnTo>
                  <a:lnTo>
                    <a:pt x="183" y="0"/>
                  </a:lnTo>
                  <a:lnTo>
                    <a:pt x="776"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sp>
          <p:nvSpPr>
            <p:cNvPr id="45" name="Freeform 15"/>
            <p:cNvSpPr>
              <a:spLocks/>
            </p:cNvSpPr>
            <p:nvPr/>
          </p:nvSpPr>
          <p:spPr bwMode="auto">
            <a:xfrm>
              <a:off x="-3522663" y="6330950"/>
              <a:ext cx="1511300" cy="234950"/>
            </a:xfrm>
            <a:custGeom>
              <a:avLst/>
              <a:gdLst>
                <a:gd name="T0" fmla="*/ 651 w 1904"/>
                <a:gd name="T1" fmla="*/ 0 h 295"/>
                <a:gd name="T2" fmla="*/ 1853 w 1904"/>
                <a:gd name="T3" fmla="*/ 2 h 295"/>
                <a:gd name="T4" fmla="*/ 1876 w 1904"/>
                <a:gd name="T5" fmla="*/ 3 h 295"/>
                <a:gd name="T6" fmla="*/ 1904 w 1904"/>
                <a:gd name="T7" fmla="*/ 5 h 295"/>
                <a:gd name="T8" fmla="*/ 1867 w 1904"/>
                <a:gd name="T9" fmla="*/ 94 h 295"/>
                <a:gd name="T10" fmla="*/ 1832 w 1904"/>
                <a:gd name="T11" fmla="*/ 181 h 295"/>
                <a:gd name="T12" fmla="*/ 1796 w 1904"/>
                <a:gd name="T13" fmla="*/ 265 h 295"/>
                <a:gd name="T14" fmla="*/ 1785 w 1904"/>
                <a:gd name="T15" fmla="*/ 276 h 295"/>
                <a:gd name="T16" fmla="*/ 1770 w 1904"/>
                <a:gd name="T17" fmla="*/ 284 h 295"/>
                <a:gd name="T18" fmla="*/ 1752 w 1904"/>
                <a:gd name="T19" fmla="*/ 291 h 295"/>
                <a:gd name="T20" fmla="*/ 1735 w 1904"/>
                <a:gd name="T21" fmla="*/ 293 h 295"/>
                <a:gd name="T22" fmla="*/ 1288 w 1904"/>
                <a:gd name="T23" fmla="*/ 295 h 295"/>
                <a:gd name="T24" fmla="*/ 839 w 1904"/>
                <a:gd name="T25" fmla="*/ 295 h 295"/>
                <a:gd name="T26" fmla="*/ 160 w 1904"/>
                <a:gd name="T27" fmla="*/ 295 h 295"/>
                <a:gd name="T28" fmla="*/ 118 w 1904"/>
                <a:gd name="T29" fmla="*/ 290 h 295"/>
                <a:gd name="T30" fmla="*/ 82 w 1904"/>
                <a:gd name="T31" fmla="*/ 277 h 295"/>
                <a:gd name="T32" fmla="*/ 50 w 1904"/>
                <a:gd name="T33" fmla="*/ 258 h 295"/>
                <a:gd name="T34" fmla="*/ 26 w 1904"/>
                <a:gd name="T35" fmla="*/ 232 h 295"/>
                <a:gd name="T36" fmla="*/ 8 w 1904"/>
                <a:gd name="T37" fmla="*/ 202 h 295"/>
                <a:gd name="T38" fmla="*/ 0 w 1904"/>
                <a:gd name="T39" fmla="*/ 167 h 295"/>
                <a:gd name="T40" fmla="*/ 1 w 1904"/>
                <a:gd name="T41" fmla="*/ 131 h 295"/>
                <a:gd name="T42" fmla="*/ 10 w 1904"/>
                <a:gd name="T43" fmla="*/ 94 h 295"/>
                <a:gd name="T44" fmla="*/ 24 w 1904"/>
                <a:gd name="T45" fmla="*/ 66 h 295"/>
                <a:gd name="T46" fmla="*/ 45 w 1904"/>
                <a:gd name="T47" fmla="*/ 43 h 295"/>
                <a:gd name="T48" fmla="*/ 69 w 1904"/>
                <a:gd name="T49" fmla="*/ 24 h 295"/>
                <a:gd name="T50" fmla="*/ 99 w 1904"/>
                <a:gd name="T51" fmla="*/ 12 h 295"/>
                <a:gd name="T52" fmla="*/ 132 w 1904"/>
                <a:gd name="T53" fmla="*/ 3 h 295"/>
                <a:gd name="T54" fmla="*/ 171 w 1904"/>
                <a:gd name="T55" fmla="*/ 2 h 295"/>
                <a:gd name="T56" fmla="*/ 651 w 1904"/>
                <a:gd name="T5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4" h="295">
                  <a:moveTo>
                    <a:pt x="651" y="0"/>
                  </a:moveTo>
                  <a:lnTo>
                    <a:pt x="1853" y="2"/>
                  </a:lnTo>
                  <a:lnTo>
                    <a:pt x="1876" y="3"/>
                  </a:lnTo>
                  <a:lnTo>
                    <a:pt x="1904" y="5"/>
                  </a:lnTo>
                  <a:lnTo>
                    <a:pt x="1867" y="94"/>
                  </a:lnTo>
                  <a:lnTo>
                    <a:pt x="1832" y="181"/>
                  </a:lnTo>
                  <a:lnTo>
                    <a:pt x="1796" y="265"/>
                  </a:lnTo>
                  <a:lnTo>
                    <a:pt x="1785" y="276"/>
                  </a:lnTo>
                  <a:lnTo>
                    <a:pt x="1770" y="284"/>
                  </a:lnTo>
                  <a:lnTo>
                    <a:pt x="1752" y="291"/>
                  </a:lnTo>
                  <a:lnTo>
                    <a:pt x="1735" y="293"/>
                  </a:lnTo>
                  <a:lnTo>
                    <a:pt x="1288" y="295"/>
                  </a:lnTo>
                  <a:lnTo>
                    <a:pt x="839" y="295"/>
                  </a:lnTo>
                  <a:lnTo>
                    <a:pt x="160" y="295"/>
                  </a:lnTo>
                  <a:lnTo>
                    <a:pt x="118" y="290"/>
                  </a:lnTo>
                  <a:lnTo>
                    <a:pt x="82" y="277"/>
                  </a:lnTo>
                  <a:lnTo>
                    <a:pt x="50" y="258"/>
                  </a:lnTo>
                  <a:lnTo>
                    <a:pt x="26" y="232"/>
                  </a:lnTo>
                  <a:lnTo>
                    <a:pt x="8" y="202"/>
                  </a:lnTo>
                  <a:lnTo>
                    <a:pt x="0" y="167"/>
                  </a:lnTo>
                  <a:lnTo>
                    <a:pt x="1" y="131"/>
                  </a:lnTo>
                  <a:lnTo>
                    <a:pt x="10" y="94"/>
                  </a:lnTo>
                  <a:lnTo>
                    <a:pt x="24" y="66"/>
                  </a:lnTo>
                  <a:lnTo>
                    <a:pt x="45" y="43"/>
                  </a:lnTo>
                  <a:lnTo>
                    <a:pt x="69" y="24"/>
                  </a:lnTo>
                  <a:lnTo>
                    <a:pt x="99" y="12"/>
                  </a:lnTo>
                  <a:lnTo>
                    <a:pt x="132" y="3"/>
                  </a:lnTo>
                  <a:lnTo>
                    <a:pt x="171" y="2"/>
                  </a:lnTo>
                  <a:lnTo>
                    <a:pt x="651"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sp>
          <p:nvSpPr>
            <p:cNvPr id="46" name="Freeform 16"/>
            <p:cNvSpPr>
              <a:spLocks/>
            </p:cNvSpPr>
            <p:nvPr/>
          </p:nvSpPr>
          <p:spPr bwMode="auto">
            <a:xfrm>
              <a:off x="-3521075" y="7015163"/>
              <a:ext cx="1368425" cy="236538"/>
            </a:xfrm>
            <a:custGeom>
              <a:avLst/>
              <a:gdLst>
                <a:gd name="T0" fmla="*/ 1622 w 1723"/>
                <a:gd name="T1" fmla="*/ 0 h 299"/>
                <a:gd name="T2" fmla="*/ 1695 w 1723"/>
                <a:gd name="T3" fmla="*/ 0 h 299"/>
                <a:gd name="T4" fmla="*/ 1704 w 1723"/>
                <a:gd name="T5" fmla="*/ 98 h 299"/>
                <a:gd name="T6" fmla="*/ 1713 w 1723"/>
                <a:gd name="T7" fmla="*/ 196 h 299"/>
                <a:gd name="T8" fmla="*/ 1723 w 1723"/>
                <a:gd name="T9" fmla="*/ 299 h 299"/>
                <a:gd name="T10" fmla="*/ 1652 w 1723"/>
                <a:gd name="T11" fmla="*/ 299 h 299"/>
                <a:gd name="T12" fmla="*/ 1585 w 1723"/>
                <a:gd name="T13" fmla="*/ 299 h 299"/>
                <a:gd name="T14" fmla="*/ 178 w 1723"/>
                <a:gd name="T15" fmla="*/ 297 h 299"/>
                <a:gd name="T16" fmla="*/ 135 w 1723"/>
                <a:gd name="T17" fmla="*/ 294 h 299"/>
                <a:gd name="T18" fmla="*/ 98 w 1723"/>
                <a:gd name="T19" fmla="*/ 287 h 299"/>
                <a:gd name="T20" fmla="*/ 67 w 1723"/>
                <a:gd name="T21" fmla="*/ 273 h 299"/>
                <a:gd name="T22" fmla="*/ 42 w 1723"/>
                <a:gd name="T23" fmla="*/ 255 h 299"/>
                <a:gd name="T24" fmla="*/ 23 w 1723"/>
                <a:gd name="T25" fmla="*/ 231 h 299"/>
                <a:gd name="T26" fmla="*/ 9 w 1723"/>
                <a:gd name="T27" fmla="*/ 201 h 299"/>
                <a:gd name="T28" fmla="*/ 0 w 1723"/>
                <a:gd name="T29" fmla="*/ 163 h 299"/>
                <a:gd name="T30" fmla="*/ 0 w 1723"/>
                <a:gd name="T31" fmla="*/ 124 h 299"/>
                <a:gd name="T32" fmla="*/ 9 w 1723"/>
                <a:gd name="T33" fmla="*/ 91 h 299"/>
                <a:gd name="T34" fmla="*/ 28 w 1723"/>
                <a:gd name="T35" fmla="*/ 61 h 299"/>
                <a:gd name="T36" fmla="*/ 53 w 1723"/>
                <a:gd name="T37" fmla="*/ 37 h 299"/>
                <a:gd name="T38" fmla="*/ 86 w 1723"/>
                <a:gd name="T39" fmla="*/ 18 h 299"/>
                <a:gd name="T40" fmla="*/ 124 w 1723"/>
                <a:gd name="T41" fmla="*/ 6 h 299"/>
                <a:gd name="T42" fmla="*/ 170 w 1723"/>
                <a:gd name="T43" fmla="*/ 2 h 299"/>
                <a:gd name="T44" fmla="*/ 803 w 1723"/>
                <a:gd name="T45" fmla="*/ 0 h 299"/>
                <a:gd name="T46" fmla="*/ 1622 w 1723"/>
                <a:gd name="T4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3" h="299">
                  <a:moveTo>
                    <a:pt x="1622" y="0"/>
                  </a:moveTo>
                  <a:lnTo>
                    <a:pt x="1695" y="0"/>
                  </a:lnTo>
                  <a:lnTo>
                    <a:pt x="1704" y="98"/>
                  </a:lnTo>
                  <a:lnTo>
                    <a:pt x="1713" y="196"/>
                  </a:lnTo>
                  <a:lnTo>
                    <a:pt x="1723" y="299"/>
                  </a:lnTo>
                  <a:lnTo>
                    <a:pt x="1652" y="299"/>
                  </a:lnTo>
                  <a:lnTo>
                    <a:pt x="1585" y="299"/>
                  </a:lnTo>
                  <a:lnTo>
                    <a:pt x="178" y="297"/>
                  </a:lnTo>
                  <a:lnTo>
                    <a:pt x="135" y="294"/>
                  </a:lnTo>
                  <a:lnTo>
                    <a:pt x="98" y="287"/>
                  </a:lnTo>
                  <a:lnTo>
                    <a:pt x="67" y="273"/>
                  </a:lnTo>
                  <a:lnTo>
                    <a:pt x="42" y="255"/>
                  </a:lnTo>
                  <a:lnTo>
                    <a:pt x="23" y="231"/>
                  </a:lnTo>
                  <a:lnTo>
                    <a:pt x="9" y="201"/>
                  </a:lnTo>
                  <a:lnTo>
                    <a:pt x="0" y="163"/>
                  </a:lnTo>
                  <a:lnTo>
                    <a:pt x="0" y="124"/>
                  </a:lnTo>
                  <a:lnTo>
                    <a:pt x="9" y="91"/>
                  </a:lnTo>
                  <a:lnTo>
                    <a:pt x="28" y="61"/>
                  </a:lnTo>
                  <a:lnTo>
                    <a:pt x="53" y="37"/>
                  </a:lnTo>
                  <a:lnTo>
                    <a:pt x="86" y="18"/>
                  </a:lnTo>
                  <a:lnTo>
                    <a:pt x="124" y="6"/>
                  </a:lnTo>
                  <a:lnTo>
                    <a:pt x="170" y="2"/>
                  </a:lnTo>
                  <a:lnTo>
                    <a:pt x="803" y="0"/>
                  </a:lnTo>
                  <a:lnTo>
                    <a:pt x="1622"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sp>
          <p:nvSpPr>
            <p:cNvPr id="47" name="Freeform 17"/>
            <p:cNvSpPr>
              <a:spLocks/>
            </p:cNvSpPr>
            <p:nvPr/>
          </p:nvSpPr>
          <p:spPr bwMode="auto">
            <a:xfrm>
              <a:off x="-3533775" y="4962525"/>
              <a:ext cx="1152525" cy="236538"/>
            </a:xfrm>
            <a:custGeom>
              <a:avLst/>
              <a:gdLst>
                <a:gd name="T0" fmla="*/ 370 w 1450"/>
                <a:gd name="T1" fmla="*/ 0 h 297"/>
                <a:gd name="T2" fmla="*/ 584 w 1450"/>
                <a:gd name="T3" fmla="*/ 0 h 297"/>
                <a:gd name="T4" fmla="*/ 1283 w 1450"/>
                <a:gd name="T5" fmla="*/ 0 h 297"/>
                <a:gd name="T6" fmla="*/ 1326 w 1450"/>
                <a:gd name="T7" fmla="*/ 6 h 297"/>
                <a:gd name="T8" fmla="*/ 1365 w 1450"/>
                <a:gd name="T9" fmla="*/ 18 h 297"/>
                <a:gd name="T10" fmla="*/ 1398 w 1450"/>
                <a:gd name="T11" fmla="*/ 37 h 297"/>
                <a:gd name="T12" fmla="*/ 1422 w 1450"/>
                <a:gd name="T13" fmla="*/ 63 h 297"/>
                <a:gd name="T14" fmla="*/ 1441 w 1450"/>
                <a:gd name="T15" fmla="*/ 93 h 297"/>
                <a:gd name="T16" fmla="*/ 1450 w 1450"/>
                <a:gd name="T17" fmla="*/ 128 h 297"/>
                <a:gd name="T18" fmla="*/ 1450 w 1450"/>
                <a:gd name="T19" fmla="*/ 164 h 297"/>
                <a:gd name="T20" fmla="*/ 1440 w 1450"/>
                <a:gd name="T21" fmla="*/ 203 h 297"/>
                <a:gd name="T22" fmla="*/ 1424 w 1450"/>
                <a:gd name="T23" fmla="*/ 234 h 297"/>
                <a:gd name="T24" fmla="*/ 1403 w 1450"/>
                <a:gd name="T25" fmla="*/ 259 h 297"/>
                <a:gd name="T26" fmla="*/ 1377 w 1450"/>
                <a:gd name="T27" fmla="*/ 276 h 297"/>
                <a:gd name="T28" fmla="*/ 1349 w 1450"/>
                <a:gd name="T29" fmla="*/ 288 h 297"/>
                <a:gd name="T30" fmla="*/ 1316 w 1450"/>
                <a:gd name="T31" fmla="*/ 295 h 297"/>
                <a:gd name="T32" fmla="*/ 1281 w 1450"/>
                <a:gd name="T33" fmla="*/ 297 h 297"/>
                <a:gd name="T34" fmla="*/ 789 w 1450"/>
                <a:gd name="T35" fmla="*/ 297 h 297"/>
                <a:gd name="T36" fmla="*/ 726 w 1450"/>
                <a:gd name="T37" fmla="*/ 297 h 297"/>
                <a:gd name="T38" fmla="*/ 726 w 1450"/>
                <a:gd name="T39" fmla="*/ 297 h 297"/>
                <a:gd name="T40" fmla="*/ 460 w 1450"/>
                <a:gd name="T41" fmla="*/ 297 h 297"/>
                <a:gd name="T42" fmla="*/ 193 w 1450"/>
                <a:gd name="T43" fmla="*/ 295 h 297"/>
                <a:gd name="T44" fmla="*/ 153 w 1450"/>
                <a:gd name="T45" fmla="*/ 294 h 297"/>
                <a:gd name="T46" fmla="*/ 115 w 1450"/>
                <a:gd name="T47" fmla="*/ 288 h 297"/>
                <a:gd name="T48" fmla="*/ 76 w 1450"/>
                <a:gd name="T49" fmla="*/ 276 h 297"/>
                <a:gd name="T50" fmla="*/ 50 w 1450"/>
                <a:gd name="T51" fmla="*/ 260 h 297"/>
                <a:gd name="T52" fmla="*/ 29 w 1450"/>
                <a:gd name="T53" fmla="*/ 238 h 297"/>
                <a:gd name="T54" fmla="*/ 14 w 1450"/>
                <a:gd name="T55" fmla="*/ 211 h 297"/>
                <a:gd name="T56" fmla="*/ 3 w 1450"/>
                <a:gd name="T57" fmla="*/ 182 h 297"/>
                <a:gd name="T58" fmla="*/ 0 w 1450"/>
                <a:gd name="T59" fmla="*/ 150 h 297"/>
                <a:gd name="T60" fmla="*/ 3 w 1450"/>
                <a:gd name="T61" fmla="*/ 121 h 297"/>
                <a:gd name="T62" fmla="*/ 15 w 1450"/>
                <a:gd name="T63" fmla="*/ 86 h 297"/>
                <a:gd name="T64" fmla="*/ 31 w 1450"/>
                <a:gd name="T65" fmla="*/ 56 h 297"/>
                <a:gd name="T66" fmla="*/ 56 w 1450"/>
                <a:gd name="T67" fmla="*/ 33 h 297"/>
                <a:gd name="T68" fmla="*/ 83 w 1450"/>
                <a:gd name="T69" fmla="*/ 16 h 297"/>
                <a:gd name="T70" fmla="*/ 117 w 1450"/>
                <a:gd name="T71" fmla="*/ 6 h 297"/>
                <a:gd name="T72" fmla="*/ 155 w 1450"/>
                <a:gd name="T73" fmla="*/ 2 h 297"/>
                <a:gd name="T74" fmla="*/ 370 w 1450"/>
                <a:gd name="T7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0" h="297">
                  <a:moveTo>
                    <a:pt x="370" y="0"/>
                  </a:moveTo>
                  <a:lnTo>
                    <a:pt x="584" y="0"/>
                  </a:lnTo>
                  <a:lnTo>
                    <a:pt x="1283" y="0"/>
                  </a:lnTo>
                  <a:lnTo>
                    <a:pt x="1326" y="6"/>
                  </a:lnTo>
                  <a:lnTo>
                    <a:pt x="1365" y="18"/>
                  </a:lnTo>
                  <a:lnTo>
                    <a:pt x="1398" y="37"/>
                  </a:lnTo>
                  <a:lnTo>
                    <a:pt x="1422" y="63"/>
                  </a:lnTo>
                  <a:lnTo>
                    <a:pt x="1441" y="93"/>
                  </a:lnTo>
                  <a:lnTo>
                    <a:pt x="1450" y="128"/>
                  </a:lnTo>
                  <a:lnTo>
                    <a:pt x="1450" y="164"/>
                  </a:lnTo>
                  <a:lnTo>
                    <a:pt x="1440" y="203"/>
                  </a:lnTo>
                  <a:lnTo>
                    <a:pt x="1424" y="234"/>
                  </a:lnTo>
                  <a:lnTo>
                    <a:pt x="1403" y="259"/>
                  </a:lnTo>
                  <a:lnTo>
                    <a:pt x="1377" y="276"/>
                  </a:lnTo>
                  <a:lnTo>
                    <a:pt x="1349" y="288"/>
                  </a:lnTo>
                  <a:lnTo>
                    <a:pt x="1316" y="295"/>
                  </a:lnTo>
                  <a:lnTo>
                    <a:pt x="1281" y="297"/>
                  </a:lnTo>
                  <a:lnTo>
                    <a:pt x="789" y="297"/>
                  </a:lnTo>
                  <a:lnTo>
                    <a:pt x="726" y="297"/>
                  </a:lnTo>
                  <a:lnTo>
                    <a:pt x="726" y="297"/>
                  </a:lnTo>
                  <a:lnTo>
                    <a:pt x="460" y="297"/>
                  </a:lnTo>
                  <a:lnTo>
                    <a:pt x="193" y="295"/>
                  </a:lnTo>
                  <a:lnTo>
                    <a:pt x="153" y="294"/>
                  </a:lnTo>
                  <a:lnTo>
                    <a:pt x="115" y="288"/>
                  </a:lnTo>
                  <a:lnTo>
                    <a:pt x="76" y="276"/>
                  </a:lnTo>
                  <a:lnTo>
                    <a:pt x="50" y="260"/>
                  </a:lnTo>
                  <a:lnTo>
                    <a:pt x="29" y="238"/>
                  </a:lnTo>
                  <a:lnTo>
                    <a:pt x="14" y="211"/>
                  </a:lnTo>
                  <a:lnTo>
                    <a:pt x="3" y="182"/>
                  </a:lnTo>
                  <a:lnTo>
                    <a:pt x="0" y="150"/>
                  </a:lnTo>
                  <a:lnTo>
                    <a:pt x="3" y="121"/>
                  </a:lnTo>
                  <a:lnTo>
                    <a:pt x="15" y="86"/>
                  </a:lnTo>
                  <a:lnTo>
                    <a:pt x="31" y="56"/>
                  </a:lnTo>
                  <a:lnTo>
                    <a:pt x="56" y="33"/>
                  </a:lnTo>
                  <a:lnTo>
                    <a:pt x="83" y="16"/>
                  </a:lnTo>
                  <a:lnTo>
                    <a:pt x="117" y="6"/>
                  </a:lnTo>
                  <a:lnTo>
                    <a:pt x="155" y="2"/>
                  </a:lnTo>
                  <a:lnTo>
                    <a:pt x="370"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sp>
          <p:nvSpPr>
            <p:cNvPr id="48" name="Freeform 18"/>
            <p:cNvSpPr>
              <a:spLocks noEditPoints="1"/>
            </p:cNvSpPr>
            <p:nvPr/>
          </p:nvSpPr>
          <p:spPr bwMode="auto">
            <a:xfrm>
              <a:off x="-1879600" y="5867400"/>
              <a:ext cx="2211388" cy="2211388"/>
            </a:xfrm>
            <a:custGeom>
              <a:avLst/>
              <a:gdLst>
                <a:gd name="T0" fmla="*/ 1195 w 2786"/>
                <a:gd name="T1" fmla="*/ 1597 h 2786"/>
                <a:gd name="T2" fmla="*/ 532 w 2786"/>
                <a:gd name="T3" fmla="*/ 1540 h 2786"/>
                <a:gd name="T4" fmla="*/ 1195 w 2786"/>
                <a:gd name="T5" fmla="*/ 2203 h 2786"/>
                <a:gd name="T6" fmla="*/ 2100 w 2786"/>
                <a:gd name="T7" fmla="*/ 695 h 2786"/>
                <a:gd name="T8" fmla="*/ 1522 w 2786"/>
                <a:gd name="T9" fmla="*/ 5 h 2786"/>
                <a:gd name="T10" fmla="*/ 1752 w 2786"/>
                <a:gd name="T11" fmla="*/ 47 h 2786"/>
                <a:gd name="T12" fmla="*/ 1967 w 2786"/>
                <a:gd name="T13" fmla="*/ 124 h 2786"/>
                <a:gd name="T14" fmla="*/ 2166 w 2786"/>
                <a:gd name="T15" fmla="*/ 236 h 2786"/>
                <a:gd name="T16" fmla="*/ 2342 w 2786"/>
                <a:gd name="T17" fmla="*/ 375 h 2786"/>
                <a:gd name="T18" fmla="*/ 2494 w 2786"/>
                <a:gd name="T19" fmla="*/ 543 h 2786"/>
                <a:gd name="T20" fmla="*/ 2618 w 2786"/>
                <a:gd name="T21" fmla="*/ 731 h 2786"/>
                <a:gd name="T22" fmla="*/ 2710 w 2786"/>
                <a:gd name="T23" fmla="*/ 939 h 2786"/>
                <a:gd name="T24" fmla="*/ 2768 w 2786"/>
                <a:gd name="T25" fmla="*/ 1163 h 2786"/>
                <a:gd name="T26" fmla="*/ 2786 w 2786"/>
                <a:gd name="T27" fmla="*/ 1400 h 2786"/>
                <a:gd name="T28" fmla="*/ 2765 w 2786"/>
                <a:gd name="T29" fmla="*/ 1637 h 2786"/>
                <a:gd name="T30" fmla="*/ 2703 w 2786"/>
                <a:gd name="T31" fmla="*/ 1862 h 2786"/>
                <a:gd name="T32" fmla="*/ 2609 w 2786"/>
                <a:gd name="T33" fmla="*/ 2070 h 2786"/>
                <a:gd name="T34" fmla="*/ 2484 w 2786"/>
                <a:gd name="T35" fmla="*/ 2257 h 2786"/>
                <a:gd name="T36" fmla="*/ 2330 w 2786"/>
                <a:gd name="T37" fmla="*/ 2423 h 2786"/>
                <a:gd name="T38" fmla="*/ 2150 w 2786"/>
                <a:gd name="T39" fmla="*/ 2561 h 2786"/>
                <a:gd name="T40" fmla="*/ 1951 w 2786"/>
                <a:gd name="T41" fmla="*/ 2669 h 2786"/>
                <a:gd name="T42" fmla="*/ 1733 w 2786"/>
                <a:gd name="T43" fmla="*/ 2744 h 2786"/>
                <a:gd name="T44" fmla="*/ 1503 w 2786"/>
                <a:gd name="T45" fmla="*/ 2782 h 2786"/>
                <a:gd name="T46" fmla="*/ 1262 w 2786"/>
                <a:gd name="T47" fmla="*/ 2781 h 2786"/>
                <a:gd name="T48" fmla="*/ 1031 w 2786"/>
                <a:gd name="T49" fmla="*/ 2739 h 2786"/>
                <a:gd name="T50" fmla="*/ 815 w 2786"/>
                <a:gd name="T51" fmla="*/ 2662 h 2786"/>
                <a:gd name="T52" fmla="*/ 618 w 2786"/>
                <a:gd name="T53" fmla="*/ 2552 h 2786"/>
                <a:gd name="T54" fmla="*/ 441 w 2786"/>
                <a:gd name="T55" fmla="*/ 2412 h 2786"/>
                <a:gd name="T56" fmla="*/ 290 w 2786"/>
                <a:gd name="T57" fmla="*/ 2245 h 2786"/>
                <a:gd name="T58" fmla="*/ 167 w 2786"/>
                <a:gd name="T59" fmla="*/ 2056 h 2786"/>
                <a:gd name="T60" fmla="*/ 75 w 2786"/>
                <a:gd name="T61" fmla="*/ 1849 h 2786"/>
                <a:gd name="T62" fmla="*/ 17 w 2786"/>
                <a:gd name="T63" fmla="*/ 1623 h 2786"/>
                <a:gd name="T64" fmla="*/ 0 w 2786"/>
                <a:gd name="T65" fmla="*/ 1386 h 2786"/>
                <a:gd name="T66" fmla="*/ 21 w 2786"/>
                <a:gd name="T67" fmla="*/ 1149 h 2786"/>
                <a:gd name="T68" fmla="*/ 80 w 2786"/>
                <a:gd name="T69" fmla="*/ 923 h 2786"/>
                <a:gd name="T70" fmla="*/ 174 w 2786"/>
                <a:gd name="T71" fmla="*/ 716 h 2786"/>
                <a:gd name="T72" fmla="*/ 300 w 2786"/>
                <a:gd name="T73" fmla="*/ 527 h 2786"/>
                <a:gd name="T74" fmla="*/ 454 w 2786"/>
                <a:gd name="T75" fmla="*/ 363 h 2786"/>
                <a:gd name="T76" fmla="*/ 632 w 2786"/>
                <a:gd name="T77" fmla="*/ 225 h 2786"/>
                <a:gd name="T78" fmla="*/ 831 w 2786"/>
                <a:gd name="T79" fmla="*/ 117 h 2786"/>
                <a:gd name="T80" fmla="*/ 1049 w 2786"/>
                <a:gd name="T81" fmla="*/ 42 h 2786"/>
                <a:gd name="T82" fmla="*/ 1281 w 2786"/>
                <a:gd name="T83" fmla="*/ 4 h 2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6" h="2786">
                  <a:moveTo>
                    <a:pt x="2100" y="695"/>
                  </a:moveTo>
                  <a:lnTo>
                    <a:pt x="1195" y="1597"/>
                  </a:lnTo>
                  <a:lnTo>
                    <a:pt x="834" y="1236"/>
                  </a:lnTo>
                  <a:lnTo>
                    <a:pt x="532" y="1540"/>
                  </a:lnTo>
                  <a:lnTo>
                    <a:pt x="1195" y="2203"/>
                  </a:lnTo>
                  <a:lnTo>
                    <a:pt x="1195" y="2203"/>
                  </a:lnTo>
                  <a:lnTo>
                    <a:pt x="2402" y="997"/>
                  </a:lnTo>
                  <a:lnTo>
                    <a:pt x="2100" y="695"/>
                  </a:lnTo>
                  <a:close/>
                  <a:moveTo>
                    <a:pt x="1401" y="0"/>
                  </a:moveTo>
                  <a:lnTo>
                    <a:pt x="1522" y="5"/>
                  </a:lnTo>
                  <a:lnTo>
                    <a:pt x="1639" y="21"/>
                  </a:lnTo>
                  <a:lnTo>
                    <a:pt x="1752" y="47"/>
                  </a:lnTo>
                  <a:lnTo>
                    <a:pt x="1862" y="82"/>
                  </a:lnTo>
                  <a:lnTo>
                    <a:pt x="1967" y="124"/>
                  </a:lnTo>
                  <a:lnTo>
                    <a:pt x="2070" y="176"/>
                  </a:lnTo>
                  <a:lnTo>
                    <a:pt x="2166" y="236"/>
                  </a:lnTo>
                  <a:lnTo>
                    <a:pt x="2257" y="302"/>
                  </a:lnTo>
                  <a:lnTo>
                    <a:pt x="2342" y="375"/>
                  </a:lnTo>
                  <a:lnTo>
                    <a:pt x="2422" y="456"/>
                  </a:lnTo>
                  <a:lnTo>
                    <a:pt x="2494" y="543"/>
                  </a:lnTo>
                  <a:lnTo>
                    <a:pt x="2560" y="634"/>
                  </a:lnTo>
                  <a:lnTo>
                    <a:pt x="2618" y="731"/>
                  </a:lnTo>
                  <a:lnTo>
                    <a:pt x="2669" y="833"/>
                  </a:lnTo>
                  <a:lnTo>
                    <a:pt x="2710" y="939"/>
                  </a:lnTo>
                  <a:lnTo>
                    <a:pt x="2744" y="1049"/>
                  </a:lnTo>
                  <a:lnTo>
                    <a:pt x="2768" y="1163"/>
                  </a:lnTo>
                  <a:lnTo>
                    <a:pt x="2782" y="1279"/>
                  </a:lnTo>
                  <a:lnTo>
                    <a:pt x="2786" y="1400"/>
                  </a:lnTo>
                  <a:lnTo>
                    <a:pt x="2780" y="1520"/>
                  </a:lnTo>
                  <a:lnTo>
                    <a:pt x="2765" y="1637"/>
                  </a:lnTo>
                  <a:lnTo>
                    <a:pt x="2738" y="1751"/>
                  </a:lnTo>
                  <a:lnTo>
                    <a:pt x="2703" y="1862"/>
                  </a:lnTo>
                  <a:lnTo>
                    <a:pt x="2662" y="1967"/>
                  </a:lnTo>
                  <a:lnTo>
                    <a:pt x="2609" y="2070"/>
                  </a:lnTo>
                  <a:lnTo>
                    <a:pt x="2550" y="2166"/>
                  </a:lnTo>
                  <a:lnTo>
                    <a:pt x="2484" y="2257"/>
                  </a:lnTo>
                  <a:lnTo>
                    <a:pt x="2410" y="2342"/>
                  </a:lnTo>
                  <a:lnTo>
                    <a:pt x="2330" y="2423"/>
                  </a:lnTo>
                  <a:lnTo>
                    <a:pt x="2243" y="2494"/>
                  </a:lnTo>
                  <a:lnTo>
                    <a:pt x="2150" y="2561"/>
                  </a:lnTo>
                  <a:lnTo>
                    <a:pt x="2054" y="2618"/>
                  </a:lnTo>
                  <a:lnTo>
                    <a:pt x="1951" y="2669"/>
                  </a:lnTo>
                  <a:lnTo>
                    <a:pt x="1845" y="2711"/>
                  </a:lnTo>
                  <a:lnTo>
                    <a:pt x="1733" y="2744"/>
                  </a:lnTo>
                  <a:lnTo>
                    <a:pt x="1620" y="2767"/>
                  </a:lnTo>
                  <a:lnTo>
                    <a:pt x="1503" y="2782"/>
                  </a:lnTo>
                  <a:lnTo>
                    <a:pt x="1382" y="2786"/>
                  </a:lnTo>
                  <a:lnTo>
                    <a:pt x="1262" y="2781"/>
                  </a:lnTo>
                  <a:lnTo>
                    <a:pt x="1145" y="2765"/>
                  </a:lnTo>
                  <a:lnTo>
                    <a:pt x="1031" y="2739"/>
                  </a:lnTo>
                  <a:lnTo>
                    <a:pt x="921" y="2704"/>
                  </a:lnTo>
                  <a:lnTo>
                    <a:pt x="815" y="2662"/>
                  </a:lnTo>
                  <a:lnTo>
                    <a:pt x="714" y="2610"/>
                  </a:lnTo>
                  <a:lnTo>
                    <a:pt x="618" y="2552"/>
                  </a:lnTo>
                  <a:lnTo>
                    <a:pt x="525" y="2486"/>
                  </a:lnTo>
                  <a:lnTo>
                    <a:pt x="441" y="2412"/>
                  </a:lnTo>
                  <a:lnTo>
                    <a:pt x="361" y="2332"/>
                  </a:lnTo>
                  <a:lnTo>
                    <a:pt x="290" y="2245"/>
                  </a:lnTo>
                  <a:lnTo>
                    <a:pt x="225" y="2154"/>
                  </a:lnTo>
                  <a:lnTo>
                    <a:pt x="167" y="2056"/>
                  </a:lnTo>
                  <a:lnTo>
                    <a:pt x="117" y="1955"/>
                  </a:lnTo>
                  <a:lnTo>
                    <a:pt x="75" y="1849"/>
                  </a:lnTo>
                  <a:lnTo>
                    <a:pt x="42" y="1739"/>
                  </a:lnTo>
                  <a:lnTo>
                    <a:pt x="17" y="1623"/>
                  </a:lnTo>
                  <a:lnTo>
                    <a:pt x="3" y="1506"/>
                  </a:lnTo>
                  <a:lnTo>
                    <a:pt x="0" y="1386"/>
                  </a:lnTo>
                  <a:lnTo>
                    <a:pt x="5" y="1266"/>
                  </a:lnTo>
                  <a:lnTo>
                    <a:pt x="21" y="1149"/>
                  </a:lnTo>
                  <a:lnTo>
                    <a:pt x="45" y="1033"/>
                  </a:lnTo>
                  <a:lnTo>
                    <a:pt x="80" y="923"/>
                  </a:lnTo>
                  <a:lnTo>
                    <a:pt x="124" y="817"/>
                  </a:lnTo>
                  <a:lnTo>
                    <a:pt x="174" y="716"/>
                  </a:lnTo>
                  <a:lnTo>
                    <a:pt x="234" y="618"/>
                  </a:lnTo>
                  <a:lnTo>
                    <a:pt x="300" y="527"/>
                  </a:lnTo>
                  <a:lnTo>
                    <a:pt x="373" y="442"/>
                  </a:lnTo>
                  <a:lnTo>
                    <a:pt x="454" y="363"/>
                  </a:lnTo>
                  <a:lnTo>
                    <a:pt x="539" y="290"/>
                  </a:lnTo>
                  <a:lnTo>
                    <a:pt x="632" y="225"/>
                  </a:lnTo>
                  <a:lnTo>
                    <a:pt x="729" y="168"/>
                  </a:lnTo>
                  <a:lnTo>
                    <a:pt x="831" y="117"/>
                  </a:lnTo>
                  <a:lnTo>
                    <a:pt x="937" y="75"/>
                  </a:lnTo>
                  <a:lnTo>
                    <a:pt x="1049" y="42"/>
                  </a:lnTo>
                  <a:lnTo>
                    <a:pt x="1162" y="19"/>
                  </a:lnTo>
                  <a:lnTo>
                    <a:pt x="1281" y="4"/>
                  </a:lnTo>
                  <a:lnTo>
                    <a:pt x="1401" y="0"/>
                  </a:lnTo>
                  <a:close/>
                </a:path>
              </a:pathLst>
            </a:custGeom>
            <a:grpFill/>
            <a:ln w="0">
              <a:noFill/>
              <a:prstDash val="solid"/>
              <a:round/>
              <a:headEnd/>
              <a:tailEnd/>
            </a:ln>
          </p:spPr>
          <p:txBody>
            <a:bodyPr vert="horz" wrap="square" lIns="87880" tIns="43940" rIns="87880" bIns="43940" numCol="1" anchor="t" anchorCtr="0" compatLnSpc="1">
              <a:prstTxWarp prst="textNoShape">
                <a:avLst/>
              </a:prstTxWarp>
            </a:bodyPr>
            <a:lstStyle/>
            <a:p>
              <a:pPr algn="ctr" defTabSz="914367"/>
              <a:endParaRPr lang="en-US" sz="1634" kern="0">
                <a:solidFill>
                  <a:srgbClr val="505050"/>
                </a:solidFill>
                <a:latin typeface="Segoe UI"/>
              </a:endParaRPr>
            </a:p>
          </p:txBody>
        </p:sp>
      </p:grpSp>
      <p:sp>
        <p:nvSpPr>
          <p:cNvPr id="24" name="Rectangle 23"/>
          <p:cNvSpPr/>
          <p:nvPr/>
        </p:nvSpPr>
        <p:spPr bwMode="auto">
          <a:xfrm>
            <a:off x="2176445" y="1215600"/>
            <a:ext cx="9567343" cy="2105735"/>
          </a:xfrm>
          <a:prstGeom prst="rect">
            <a:avLst/>
          </a:prstGeom>
          <a:solidFill>
            <a:srgbClr val="F8F8F8"/>
          </a:solidFill>
          <a:ln w="317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wrap="square" lIns="134464" tIns="62750" rIns="134464" rtlCol="0" anchor="t"/>
          <a:lstStyle/>
          <a:p>
            <a:pPr defTabSz="896214">
              <a:defRPr/>
            </a:pPr>
            <a:r>
              <a:rPr lang="en-US" sz="2745" kern="0">
                <a:solidFill>
                  <a:schemeClr val="accent3"/>
                </a:solidFill>
                <a:latin typeface="Segoe UI Light"/>
                <a:cs typeface="Segoe UI Light"/>
              </a:rPr>
              <a:t>Customers expect</a:t>
            </a:r>
          </a:p>
          <a:p>
            <a:pPr marL="336145" indent="-224097" defTabSz="896214">
              <a:spcBef>
                <a:spcPts val="196"/>
              </a:spcBef>
              <a:spcAft>
                <a:spcPts val="392"/>
              </a:spcAft>
              <a:buFont typeface="Arial" panose="020B0604020202020204" pitchFamily="34" charset="0"/>
              <a:buChar char="•"/>
            </a:pPr>
            <a:r>
              <a:rPr lang="en-US" sz="1765" kern="0">
                <a:solidFill>
                  <a:schemeClr val="tx1"/>
                </a:solidFill>
                <a:cs typeface="Segoe UI Light"/>
              </a:rPr>
              <a:t>Cloud services to enable compliance by adhering to international standards, certifications and applicable regulatory requirements.</a:t>
            </a:r>
          </a:p>
          <a:p>
            <a:pPr marL="336145" indent="-224097" defTabSz="896214">
              <a:spcBef>
                <a:spcPts val="196"/>
              </a:spcBef>
              <a:spcAft>
                <a:spcPts val="392"/>
              </a:spcAft>
              <a:buFont typeface="Arial" panose="020B0604020202020204" pitchFamily="34" charset="0"/>
              <a:buChar char="•"/>
            </a:pPr>
            <a:r>
              <a:rPr lang="en-US" sz="1765" kern="0">
                <a:solidFill>
                  <a:schemeClr val="tx1"/>
                </a:solidFill>
                <a:cs typeface="Segoe UI Light"/>
              </a:rPr>
              <a:t>Ability to see the certifications for each of their cloud provider’s cloud service.</a:t>
            </a:r>
          </a:p>
        </p:txBody>
      </p:sp>
      <p:sp>
        <p:nvSpPr>
          <p:cNvPr id="16" name="Title 3"/>
          <p:cNvSpPr txBox="1">
            <a:spLocks/>
          </p:cNvSpPr>
          <p:nvPr/>
        </p:nvSpPr>
        <p:spPr>
          <a:xfrm>
            <a:off x="1035646" y="662057"/>
            <a:ext cx="10387202" cy="503961"/>
          </a:xfrm>
          <a:prstGeom prst="rect">
            <a:avLst/>
          </a:prstGeom>
        </p:spPr>
        <p:txBody>
          <a:bodyPr vert="horz" wrap="square" lIns="91440" tIns="45720" rIns="91440" bIns="4572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400"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ENABLING YOUR </a:t>
            </a:r>
            <a:r>
              <a:rPr lang="en-US" sz="2400" b="1" kern="0" spc="118">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COMPLIANCE</a:t>
            </a:r>
            <a:endParaRPr lang="en-US" sz="2400" b="1" kern="0" spc="120">
              <a:ln>
                <a:noFill/>
              </a:ln>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90105901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IGHT COLOR TEMPLATE">
  <a:themeElements>
    <a:clrScheme name="Custom 2">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2.xml><?xml version="1.0" encoding="utf-8"?>
<a:theme xmlns:a="http://schemas.openxmlformats.org/drawingml/2006/main" name="WHITE TEMPLATE">
  <a:themeElements>
    <a:clrScheme name="Custom 5">
      <a:dk1>
        <a:srgbClr val="505050"/>
      </a:dk1>
      <a:lt1>
        <a:srgbClr val="FFFFFF"/>
      </a:lt1>
      <a:dk2>
        <a:srgbClr val="0078D7"/>
      </a:dk2>
      <a:lt2>
        <a:srgbClr val="00BCF2"/>
      </a:lt2>
      <a:accent1>
        <a:srgbClr val="002050"/>
      </a:accent1>
      <a:accent2>
        <a:srgbClr val="0078D7"/>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1.potx" id="{D492926E-EC08-4AFD-807A-4127C70CFD99}" vid="{4C9C3234-2339-4DAF-A47B-F3F7479B742D}"/>
    </a:ext>
  </a:extLst>
</a:theme>
</file>

<file path=ppt/theme/theme3.xml><?xml version="1.0" encoding="utf-8"?>
<a:theme xmlns:a="http://schemas.openxmlformats.org/drawingml/2006/main" name="USETHIS_1_6-50001_WPC 2016 Keynote Template">
  <a:themeElements>
    <a:clrScheme name="Custom 2">
      <a:dk1>
        <a:srgbClr val="323232"/>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Keynote_16x9_Template_final" id="{E85712C3-8B1E-400D-9829-4AEF54889F3A}" vid="{D2EA5704-0536-4342-A8F5-1DFFC4917057}"/>
    </a:ext>
  </a:extLst>
</a:theme>
</file>

<file path=ppt/theme/theme4.xml><?xml version="1.0" encoding="utf-8"?>
<a:theme xmlns:a="http://schemas.openxmlformats.org/drawingml/2006/main" name="1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potx" id="{085148F9-3FB5-45CD-9508-2D9F57AE2938}" vid="{2AB61A27-A5F8-4D15-B4C3-BC1FC60C2EA2}"/>
    </a:ext>
  </a:extLst>
</a:theme>
</file>

<file path=ppt/theme/theme5.xml><?xml version="1.0" encoding="utf-8"?>
<a:theme xmlns:a="http://schemas.openxmlformats.org/drawingml/2006/main" name="2_Azure 2015">
  <a:themeElements>
    <a:clrScheme name="Custom 46">
      <a:dk1>
        <a:srgbClr val="FFFFFF"/>
      </a:dk1>
      <a:lt1>
        <a:srgbClr val="FFFFFF"/>
      </a:lt1>
      <a:dk2>
        <a:srgbClr val="505050"/>
      </a:dk2>
      <a:lt2>
        <a:srgbClr val="00BCF2"/>
      </a:lt2>
      <a:accent1>
        <a:srgbClr val="0078D7"/>
      </a:accent1>
      <a:accent2>
        <a:srgbClr val="00188F"/>
      </a:accent2>
      <a:accent3>
        <a:srgbClr val="FFB900"/>
      </a:accent3>
      <a:accent4>
        <a:srgbClr val="00BCF2"/>
      </a:accent4>
      <a:accent5>
        <a:srgbClr val="0078D7"/>
      </a:accent5>
      <a:accent6>
        <a:srgbClr val="6A3F9A"/>
      </a:accent6>
      <a:hlink>
        <a:srgbClr val="0078D7"/>
      </a:hlink>
      <a:folHlink>
        <a:srgbClr val="FFB90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1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7.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095C3C3858D547857AAC6A0F75A271" ma:contentTypeVersion="4" ma:contentTypeDescription="Create a new document." ma:contentTypeScope="" ma:versionID="09396efdd79da5dbeb07cbc42a2f6783">
  <xsd:schema xmlns:xsd="http://www.w3.org/2001/XMLSchema" xmlns:xs="http://www.w3.org/2001/XMLSchema" xmlns:p="http://schemas.microsoft.com/office/2006/metadata/properties" xmlns:ns2="8d9f4e4e-b8d2-42b0-ac6a-577d79d0f348" targetNamespace="http://schemas.microsoft.com/office/2006/metadata/properties" ma:root="true" ma:fieldsID="691fd448d8fc401535c62f1592730d1b" ns2:_="">
    <xsd:import namespace="8d9f4e4e-b8d2-42b0-ac6a-577d79d0f34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9f4e4e-b8d2-42b0-ac6a-577d79d0f3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stSharedByUser xmlns="8d9f4e4e-b8d2-42b0-ac6a-577d79d0f348">rucraig@microsoft.com</LastSharedByUser>
    <LastSharedByTime xmlns="8d9f4e4e-b8d2-42b0-ac6a-577d79d0f348">2016-10-18T12:29:57+00:00</LastSharedByTime>
    <SharedWithUsers xmlns="8d9f4e4e-b8d2-42b0-ac6a-577d79d0f348">
      <UserInfo>
        <DisplayName>Michael Brick (CELA)</DisplayName>
        <AccountId>20</AccountId>
        <AccountType/>
      </UserInfo>
    </SharedWithUsers>
  </documentManagement>
</p:properties>
</file>

<file path=customXml/itemProps1.xml><?xml version="1.0" encoding="utf-8"?>
<ds:datastoreItem xmlns:ds="http://schemas.openxmlformats.org/officeDocument/2006/customXml" ds:itemID="{4835722B-4DF6-4082-8F81-36B627650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9f4e4e-b8d2-42b0-ac6a-577d79d0f3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A859F5-7481-4A78-9D89-BD5AB7C6E19F}">
  <ds:schemaRefs>
    <ds:schemaRef ds:uri="http://schemas.microsoft.com/sharepoint/v3/contenttype/forms"/>
  </ds:schemaRefs>
</ds:datastoreItem>
</file>

<file path=customXml/itemProps3.xml><?xml version="1.0" encoding="utf-8"?>
<ds:datastoreItem xmlns:ds="http://schemas.openxmlformats.org/officeDocument/2006/customXml" ds:itemID="{EA9AD207-0884-4DEE-8C1B-DF2C18D719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d9f4e4e-b8d2-42b0-ac6a-577d79d0f34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1958</Words>
  <Application>Microsoft Office PowerPoint</Application>
  <PresentationFormat>Widescreen</PresentationFormat>
  <Paragraphs>369</Paragraphs>
  <Slides>30</Slides>
  <Notes>30</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2</vt:i4>
      </vt:variant>
      <vt:variant>
        <vt:lpstr>Slide Titles</vt:lpstr>
      </vt:variant>
      <vt:variant>
        <vt:i4>30</vt:i4>
      </vt:variant>
    </vt:vector>
  </HeadingPairs>
  <TitlesOfParts>
    <vt:vector size="50" baseType="lpstr">
      <vt:lpstr>MS PGothic</vt:lpstr>
      <vt:lpstr>MS PGothic</vt:lpstr>
      <vt:lpstr>Arial</vt:lpstr>
      <vt:lpstr>Calibri</vt:lpstr>
      <vt:lpstr>Consolas</vt:lpstr>
      <vt:lpstr>Segoe UI</vt:lpstr>
      <vt:lpstr>Segoe UI Black</vt:lpstr>
      <vt:lpstr>Segoe UI Light</vt:lpstr>
      <vt:lpstr>Segoe UI Semibold</vt:lpstr>
      <vt:lpstr>Segoe UI Semilight</vt:lpstr>
      <vt:lpstr>Wingdings</vt:lpstr>
      <vt:lpstr>LIGHT COLOR TEMPLATE</vt:lpstr>
      <vt:lpstr>WHITE TEMPLATE</vt:lpstr>
      <vt:lpstr>USETHIS_1_6-50001_WPC 2016 Keynote Template</vt:lpstr>
      <vt:lpstr>1_6-50001_WPC 2016 Breakout Template</vt:lpstr>
      <vt:lpstr>2_Azure 2015</vt:lpstr>
      <vt:lpstr>1_LIGHT COLOR TEMPLATE</vt:lpstr>
      <vt:lpstr>5-50002_Ignite_Breakout_Template</vt:lpstr>
      <vt:lpstr>think-cell Slide</vt:lpstr>
      <vt:lpstr>Image</vt:lpstr>
      <vt:lpstr>Microsoft Ignite NZ</vt:lpstr>
      <vt:lpstr>Microsoft’s Trusted and Secure Cloud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Microsoft’s Commitment  to Data Privacy &amp;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Trusted Cloud FY17 Customer Presentation - October</dc:title>
  <dc:creator/>
  <cp:lastModifiedBy/>
  <cp:revision>1</cp:revision>
  <dcterms:modified xsi:type="dcterms:W3CDTF">2016-10-26T21:58:03Z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0x010100EE095C3C3858D547857AAC6A0F75A271</vt:lpwstr>
  </property>
  <property fmtid="{D5CDD505-2E9C-101B-9397-08002B2CF9AE}" pid="3" name="p1cd454bacc149bfbcfd764edd279de7">
    <vt:lpwstr/>
  </property>
  <property fmtid="{D5CDD505-2E9C-101B-9397-08002B2CF9AE}" pid="4" name="of67e5d4b76f4a9db8769983fda9cec0">
    <vt:lpwstr/>
  </property>
  <property fmtid="{D5CDD505-2E9C-101B-9397-08002B2CF9AE}" pid="5" name="TaxKeyword">
    <vt:lpwstr/>
  </property>
  <property fmtid="{D5CDD505-2E9C-101B-9397-08002B2CF9AE}" pid="6" name="NewsType">
    <vt:lpwstr/>
  </property>
  <property fmtid="{D5CDD505-2E9C-101B-9397-08002B2CF9AE}" pid="7" name="_dlc_policyId">
    <vt:lpwstr/>
  </property>
  <property fmtid="{D5CDD505-2E9C-101B-9397-08002B2CF9AE}" pid="8" name="Region">
    <vt:lpwstr>310;#China|0f275d9d-9fcb-4bdb-9fdc-f425e5d35066</vt:lpwstr>
  </property>
  <property fmtid="{D5CDD505-2E9C-101B-9397-08002B2CF9AE}" pid="9" name="ItemType">
    <vt:lpwstr>108;#sales presentations|355751b2-6406-4ba2-8a81-0ca1b45d0070;#16;#customer presentations|18e9ae94-e321-4eea-82d2-ad5b2f470f3c;#351;#feedback requests|00ce1828-98a3-430e-af54-eda270e1be04</vt:lpwstr>
  </property>
  <property fmtid="{D5CDD505-2E9C-101B-9397-08002B2CF9AE}" pid="10" name="Confidentiality">
    <vt:lpwstr>14;#customer ready|8986c41d-21c5-4f8f-8a12-ea4625b46858</vt:lpwstr>
  </property>
  <property fmtid="{D5CDD505-2E9C-101B-9397-08002B2CF9AE}" pid="11" name="bc28b5f076654a3b96073bbbebfeb8c9">
    <vt:lpwstr/>
  </property>
  <property fmtid="{D5CDD505-2E9C-101B-9397-08002B2CF9AE}" pid="12" name="ga0c0bf70a6644469c61b3efa7025301">
    <vt:lpwstr/>
  </property>
  <property fmtid="{D5CDD505-2E9C-101B-9397-08002B2CF9AE}" pid="13" name="Industries">
    <vt:lpwstr/>
  </property>
  <property fmtid="{D5CDD505-2E9C-101B-9397-08002B2CF9AE}" pid="14" name="j4d667fb28274e85b2214f6e751c8d1f">
    <vt:lpwstr/>
  </property>
  <property fmtid="{D5CDD505-2E9C-101B-9397-08002B2CF9AE}" pid="15" name="MSProducts">
    <vt:lpwstr/>
  </property>
  <property fmtid="{D5CDD505-2E9C-101B-9397-08002B2CF9AE}" pid="16" name="Competitors">
    <vt:lpwstr/>
  </property>
  <property fmtid="{D5CDD505-2E9C-101B-9397-08002B2CF9AE}" pid="17" name="SMSGDomain">
    <vt:lpwstr>393;#Trustworthy Cloud Domain|8e91b8d0-5066-480f-bafe-1e15735c4523;#20;#Microsoft Azure Domain|d600a391-d529-4311-892b-2c05c1ab2538;#21;#Cloud and Enterprise|adc2fe87-c79a-4ded-a449-3f86b954069d;#309;#China Market Domain|01326006-a657-42bf-b23e-048a7db282</vt:lpwstr>
  </property>
  <property fmtid="{D5CDD505-2E9C-101B-9397-08002B2CF9AE}" pid="18" name="ExperienceContentType">
    <vt:lpwstr/>
  </property>
  <property fmtid="{D5CDD505-2E9C-101B-9397-08002B2CF9AE}" pid="19" name="BusinessArchitecture">
    <vt:lpwstr>32;#Cloud Platform (sales theme)|ec248454-62d9-485e-995d-0cfad61f7f4c</vt:lpwstr>
  </property>
  <property fmtid="{D5CDD505-2E9C-101B-9397-08002B2CF9AE}" pid="20" name="j031aa32f4154c8c9a646efae715ebde">
    <vt:lpwstr/>
  </property>
  <property fmtid="{D5CDD505-2E9C-101B-9397-08002B2CF9AE}" pid="21" name="Products">
    <vt:lpwstr>26;#Microsoft Azure|669a3112-5edf-444b-a003-630063601f07;#315;#Enterprise Mobility + Security|6c8571aa-4aec-45ea-b08c-efee21dcaa6e;#1317;#Microsoft Advanced Threat Analytics|f4f9888a-9bd5-46d5-9383-2e6cc9cc3981</vt:lpwstr>
  </property>
  <property fmtid="{D5CDD505-2E9C-101B-9397-08002B2CF9AE}" pid="22" name="WorkflowChangePath">
    <vt:lpwstr>4c942473-d120-4286-a51a-b65ad3d92ffb,10;4c942473-d120-4286-a51a-b65ad3d92ffb,11;</vt:lpwstr>
  </property>
  <property fmtid="{D5CDD505-2E9C-101B-9397-08002B2CF9AE}" pid="23" name="ContentExtensions">
    <vt:lpwstr/>
  </property>
  <property fmtid="{D5CDD505-2E9C-101B-9397-08002B2CF9AE}" pid="24" name="l6f004f21209409da86a713c0f24627d">
    <vt:lpwstr/>
  </property>
  <property fmtid="{D5CDD505-2E9C-101B-9397-08002B2CF9AE}" pid="25" name="MSProductsTaxHTField0">
    <vt:lpwstr/>
  </property>
  <property fmtid="{D5CDD505-2E9C-101B-9397-08002B2CF9AE}" pid="26" name="_docset_NoMedatataSyncRequired">
    <vt:lpwstr>False</vt:lpwstr>
  </property>
  <property fmtid="{D5CDD505-2E9C-101B-9397-08002B2CF9AE}" pid="27" name="MSLanguage">
    <vt:lpwstr/>
  </property>
  <property fmtid="{D5CDD505-2E9C-101B-9397-08002B2CF9AE}" pid="28" name="e8080b0481964c759b2c36ae49591b31">
    <vt:lpwstr/>
  </property>
  <property fmtid="{D5CDD505-2E9C-101B-9397-08002B2CF9AE}" pid="29" name="Languages">
    <vt:lpwstr/>
  </property>
  <property fmtid="{D5CDD505-2E9C-101B-9397-08002B2CF9AE}" pid="30" name="messageframeworktype">
    <vt:lpwstr/>
  </property>
  <property fmtid="{D5CDD505-2E9C-101B-9397-08002B2CF9AE}" pid="31" name="cb7870d3641f4a52807a63577a9c1b08">
    <vt:lpwstr/>
  </property>
  <property fmtid="{D5CDD505-2E9C-101B-9397-08002B2CF9AE}" pid="32" name="TechnicalLevel">
    <vt:lpwstr/>
  </property>
  <property fmtid="{D5CDD505-2E9C-101B-9397-08002B2CF9AE}" pid="33" name="Audiences">
    <vt:lpwstr/>
  </property>
  <property fmtid="{D5CDD505-2E9C-101B-9397-08002B2CF9AE}" pid="34" name="LearningOrganization">
    <vt:lpwstr/>
  </property>
  <property fmtid="{D5CDD505-2E9C-101B-9397-08002B2CF9AE}" pid="35" name="ldac8aee9d1f469e8cd8c3f8d6a615f2">
    <vt:lpwstr/>
  </property>
  <property fmtid="{D5CDD505-2E9C-101B-9397-08002B2CF9AE}" pid="36" name="EmployeeRole">
    <vt:lpwstr/>
  </property>
  <property fmtid="{D5CDD505-2E9C-101B-9397-08002B2CF9AE}" pid="37" name="SharedWithUsers">
    <vt:lpwstr>16282;#Esther Auf dem Brinke;#3432;#Shagun Lal;#51500;#India O365 Crusaders;#9934;#Marc Chopin;#10754;#Marc Antoine Goguenheim;#27271;#Stephane Attali;#43457;#Jochen Van de Wiele</vt:lpwstr>
  </property>
  <property fmtid="{D5CDD505-2E9C-101B-9397-08002B2CF9AE}" pid="38" name="NewsTopic">
    <vt:lpwstr/>
  </property>
  <property fmtid="{D5CDD505-2E9C-101B-9397-08002B2CF9AE}" pid="39" name="LearningDeliveryMethod">
    <vt:lpwstr/>
  </property>
  <property fmtid="{D5CDD505-2E9C-101B-9397-08002B2CF9AE}" pid="40" name="SalesGeography">
    <vt:lpwstr/>
  </property>
  <property fmtid="{D5CDD505-2E9C-101B-9397-08002B2CF9AE}" pid="41" name="Roles">
    <vt:lpwstr/>
  </property>
  <property fmtid="{D5CDD505-2E9C-101B-9397-08002B2CF9AE}" pid="42" name="ItemRetentionFormula">
    <vt:lpwstr/>
  </property>
  <property fmtid="{D5CDD505-2E9C-101B-9397-08002B2CF9AE}" pid="43" name="NewsSource">
    <vt:lpwstr/>
  </property>
  <property fmtid="{D5CDD505-2E9C-101B-9397-08002B2CF9AE}" pid="44" name="SMSGTags">
    <vt:lpwstr/>
  </property>
  <property fmtid="{D5CDD505-2E9C-101B-9397-08002B2CF9AE}" pid="45" name="_dlc_DocIdItemGuid">
    <vt:lpwstr>6bbc495b-bfdb-40c9-8c63-51afa9e77d0a</vt:lpwstr>
  </property>
  <property fmtid="{D5CDD505-2E9C-101B-9397-08002B2CF9AE}" pid="46" name="MSPhysicalGeography">
    <vt:lpwstr/>
  </property>
  <property fmtid="{D5CDD505-2E9C-101B-9397-08002B2CF9AE}" pid="47" name="EnterpriseDomainTags">
    <vt:lpwstr/>
  </property>
  <property fmtid="{D5CDD505-2E9C-101B-9397-08002B2CF9AE}" pid="48" name="l311460e3fdf46688abc31ddb7bdc05a">
    <vt:lpwstr/>
  </property>
  <property fmtid="{D5CDD505-2E9C-101B-9397-08002B2CF9AE}" pid="49" name="j3562c58ee414e028925bc902cfc01a1">
    <vt:lpwstr/>
  </property>
  <property fmtid="{D5CDD505-2E9C-101B-9397-08002B2CF9AE}" pid="50" name="ActivitiesAndPrograms">
    <vt:lpwstr>395;#Trustworthy Cloud Initiative|aced8b3a-e496-4107-aa2d-cf26ace22358;#396;#Trustworthy Computing|a0d4083f-7e36-418c-91ce-79b5cb0de986;#913;#Microsoft Cloud Story|02075cd3-eab5-4d4f-94e4-91290ee12827</vt:lpwstr>
  </property>
  <property fmtid="{D5CDD505-2E9C-101B-9397-08002B2CF9AE}" pid="51" name="Segments">
    <vt:lpwstr>1421;#Advanced Strategy|808c1374-96cf-40e6-a97c-dbb4f537c1ff</vt:lpwstr>
  </property>
  <property fmtid="{D5CDD505-2E9C-101B-9397-08002B2CF9AE}" pid="52" name="Partners">
    <vt:lpwstr/>
  </property>
  <property fmtid="{D5CDD505-2E9C-101B-9397-08002B2CF9AE}" pid="53" name="la4444b61d19467597d63190b69ac227">
    <vt:lpwstr/>
  </property>
  <property fmtid="{D5CDD505-2E9C-101B-9397-08002B2CF9AE}" pid="54" name="Topics">
    <vt:lpwstr>30;#hub subset|c6bfd112-b986-4a0a-aa8d-90e767bfdfa6;#568;#security|b5961085-1b64-4cb4-bb19-f7d6c2123e76</vt:lpwstr>
  </property>
  <property fmtid="{D5CDD505-2E9C-101B-9397-08002B2CF9AE}" pid="55" name="Groups">
    <vt:lpwstr>394;#Trustworthy Computing Group|06807e8c-40b0-47ac-b766-e826189b3939;#34;#SMSG Readiness|c6595b84-b463-470a-bb46-2a47364645be</vt:lpwstr>
  </property>
  <property fmtid="{D5CDD505-2E9C-101B-9397-08002B2CF9AE}" pid="56" name="MSIP_Label_87867195-f2b8-4ac2-b0b6-6bb73cb33afc_Enabled">
    <vt:lpwstr>True</vt:lpwstr>
  </property>
  <property fmtid="{D5CDD505-2E9C-101B-9397-08002B2CF9AE}" pid="57" name="MSIP_Label_87867195-f2b8-4ac2-b0b6-6bb73cb33afc_Ref">
    <vt:lpwstr>https://api.informationprotection.azure.com/api/72f988bf-86f1-41af-91ab-2d7cd011db47</vt:lpwstr>
  </property>
  <property fmtid="{D5CDD505-2E9C-101B-9397-08002B2CF9AE}" pid="58" name="MSIP_Label_87867195-f2b8-4ac2-b0b6-6bb73cb33afc_AssignedBy">
    <vt:lpwstr>rucraig@microsoft.com</vt:lpwstr>
  </property>
  <property fmtid="{D5CDD505-2E9C-101B-9397-08002B2CF9AE}" pid="59" name="MSIP_Label_87867195-f2b8-4ac2-b0b6-6bb73cb33afc_DateCreated">
    <vt:lpwstr>2016-10-18T13:48:57.3918599+13:00</vt:lpwstr>
  </property>
  <property fmtid="{D5CDD505-2E9C-101B-9397-08002B2CF9AE}" pid="60" name="MSIP_Label_87867195-f2b8-4ac2-b0b6-6bb73cb33afc_Name">
    <vt:lpwstr>Public</vt:lpwstr>
  </property>
  <property fmtid="{D5CDD505-2E9C-101B-9397-08002B2CF9AE}" pid="61" name="MSIP_Label_87867195-f2b8-4ac2-b0b6-6bb73cb33afc_Extended_MSFT_Method">
    <vt:lpwstr>Manual</vt:lpwstr>
  </property>
  <property fmtid="{D5CDD505-2E9C-101B-9397-08002B2CF9AE}" pid="62" name="Sensitivity">
    <vt:lpwstr>Public</vt:lpwstr>
  </property>
</Properties>
</file>