
<file path=[Content_Types].xml><?xml version="1.0" encoding="utf-8"?>
<Types xmlns="http://schemas.openxmlformats.org/package/2006/content-types">
  <Default Extension="bin" ContentType="application/vnd.openxmlformats-officedocument.oleObject"/>
  <Default Extension="png" ContentType="image/png"/>
  <Default Extension="cohesiveFT" ContentType="image/jpeg"/>
  <Default Extension="wmf" ContentType="image/x-wmf"/>
  <Default Extension="emf" ContentType="image/x-emf"/>
  <Default Extension="jpeg" ContentType="image/jpeg"/>
  <Default Extension="rels" ContentType="application/vnd.openxmlformats-package.relationships+xml"/>
  <Default Extension="xml" ContentType="application/xml"/>
  <Default Extension="aiscaler" ContentType="image/jpeg"/>
  <Default Extension="wdp" ContentType="image/vnd.ms-photo"/>
  <Default Extension="alertlogic" ContentType="image/jpeg"/>
  <Default Extension="scalearc" ContentType="image/jpeg"/>
  <Default Extension="vml" ContentType="application/vnd.openxmlformats-officedocument.vmlDrawing"/>
  <Default Extension="jpg" ContentType="image/jpeg"/>
  <Default Extension="apprenda"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229" r:id="rId1"/>
    <p:sldMasterId id="2147484343" r:id="rId2"/>
    <p:sldMasterId id="2147484356" r:id="rId3"/>
  </p:sldMasterIdLst>
  <p:notesMasterIdLst>
    <p:notesMasterId r:id="rId45"/>
  </p:notesMasterIdLst>
  <p:handoutMasterIdLst>
    <p:handoutMasterId r:id="rId46"/>
  </p:handoutMasterIdLst>
  <p:sldIdLst>
    <p:sldId id="1408" r:id="rId4"/>
    <p:sldId id="1411" r:id="rId5"/>
    <p:sldId id="1451" r:id="rId6"/>
    <p:sldId id="1468" r:id="rId7"/>
    <p:sldId id="1472" r:id="rId8"/>
    <p:sldId id="1413" r:id="rId9"/>
    <p:sldId id="1415" r:id="rId10"/>
    <p:sldId id="1416" r:id="rId11"/>
    <p:sldId id="1417" r:id="rId12"/>
    <p:sldId id="1418" r:id="rId13"/>
    <p:sldId id="1420" r:id="rId14"/>
    <p:sldId id="1452" r:id="rId15"/>
    <p:sldId id="1422" r:id="rId16"/>
    <p:sldId id="1423" r:id="rId17"/>
    <p:sldId id="1424" r:id="rId18"/>
    <p:sldId id="1426" r:id="rId19"/>
    <p:sldId id="1469" r:id="rId20"/>
    <p:sldId id="1427" r:id="rId21"/>
    <p:sldId id="1453" r:id="rId22"/>
    <p:sldId id="1429" r:id="rId23"/>
    <p:sldId id="1430" r:id="rId24"/>
    <p:sldId id="1431" r:id="rId25"/>
    <p:sldId id="1470" r:id="rId26"/>
    <p:sldId id="1435" r:id="rId27"/>
    <p:sldId id="1438" r:id="rId28"/>
    <p:sldId id="1454" r:id="rId29"/>
    <p:sldId id="1441" r:id="rId30"/>
    <p:sldId id="1442" r:id="rId31"/>
    <p:sldId id="1455" r:id="rId32"/>
    <p:sldId id="1444" r:id="rId33"/>
    <p:sldId id="1445" r:id="rId34"/>
    <p:sldId id="1471" r:id="rId35"/>
    <p:sldId id="1446" r:id="rId36"/>
    <p:sldId id="1447" r:id="rId37"/>
    <p:sldId id="1456" r:id="rId38"/>
    <p:sldId id="1457" r:id="rId39"/>
    <p:sldId id="1473" r:id="rId40"/>
    <p:sldId id="1474" r:id="rId41"/>
    <p:sldId id="1450" r:id="rId42"/>
    <p:sldId id="1405" r:id="rId43"/>
    <p:sldId id="1326" r:id="rId44"/>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gnite 2016 Template Light" id="{A073DAE3-B461-442F-A3D3-6642BD875E45}">
          <p14:sldIdLst>
            <p14:sldId id="1408"/>
            <p14:sldId id="1411"/>
            <p14:sldId id="1451"/>
            <p14:sldId id="1468"/>
            <p14:sldId id="1472"/>
            <p14:sldId id="1413"/>
            <p14:sldId id="1415"/>
            <p14:sldId id="1416"/>
            <p14:sldId id="1417"/>
            <p14:sldId id="1418"/>
            <p14:sldId id="1420"/>
            <p14:sldId id="1452"/>
            <p14:sldId id="1422"/>
            <p14:sldId id="1423"/>
            <p14:sldId id="1424"/>
            <p14:sldId id="1426"/>
            <p14:sldId id="1469"/>
            <p14:sldId id="1427"/>
            <p14:sldId id="1453"/>
            <p14:sldId id="1429"/>
            <p14:sldId id="1430"/>
            <p14:sldId id="1431"/>
            <p14:sldId id="1470"/>
            <p14:sldId id="1435"/>
            <p14:sldId id="1438"/>
            <p14:sldId id="1454"/>
            <p14:sldId id="1441"/>
            <p14:sldId id="1442"/>
            <p14:sldId id="1455"/>
            <p14:sldId id="1444"/>
            <p14:sldId id="1445"/>
            <p14:sldId id="1471"/>
            <p14:sldId id="1446"/>
            <p14:sldId id="1447"/>
            <p14:sldId id="1456"/>
            <p14:sldId id="1457"/>
            <p14:sldId id="1473"/>
            <p14:sldId id="1474"/>
            <p14:sldId id="1450"/>
            <p14:sldId id="1405"/>
            <p14:sldId id="132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3B01"/>
    <a:srgbClr val="505050"/>
    <a:srgbClr val="FFB900"/>
    <a:srgbClr val="292929"/>
    <a:srgbClr val="FFFFFF"/>
    <a:srgbClr val="BAD80A"/>
    <a:srgbClr val="A80000"/>
    <a:srgbClr val="5C2D91"/>
    <a:srgbClr val="0078D7"/>
    <a:srgbClr val="107C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84" autoAdjust="0"/>
    <p:restoredTop sz="96215" autoAdjust="0"/>
  </p:normalViewPr>
  <p:slideViewPr>
    <p:cSldViewPr>
      <p:cViewPr varScale="1">
        <p:scale>
          <a:sx n="95" d="100"/>
          <a:sy n="95" d="100"/>
        </p:scale>
        <p:origin x="66" y="168"/>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122"/>
    </p:cViewPr>
  </p:sorterViewPr>
  <p:notesViewPr>
    <p:cSldViewPr showGuides="1">
      <p:cViewPr varScale="1">
        <p:scale>
          <a:sx n="73" d="100"/>
          <a:sy n="73" d="100"/>
        </p:scale>
        <p:origin x="3174" y="5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a:latin typeface="Segoe UI" pitchFamily="34" charset="0"/>
              </a:rPr>
              <a:t>Microsoft Ignite 2016</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10/25/2016 3:38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a:t>Microsoft Ignite 2016</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10/25/2016 3:36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10/25/2016 3:36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a:t>
            </a:fld>
            <a:endParaRPr lang="en-US" dirty="0"/>
          </a:p>
        </p:txBody>
      </p:sp>
    </p:spTree>
    <p:extLst>
      <p:ext uri="{BB962C8B-B14F-4D97-AF65-F5344CB8AC3E}">
        <p14:creationId xmlns:p14="http://schemas.microsoft.com/office/powerpoint/2010/main" val="2945673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10/25/2016 3:36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23</a:t>
            </a:fld>
            <a:endParaRPr lang="en-US" dirty="0"/>
          </a:p>
        </p:txBody>
      </p:sp>
    </p:spTree>
    <p:extLst>
      <p:ext uri="{BB962C8B-B14F-4D97-AF65-F5344CB8AC3E}">
        <p14:creationId xmlns:p14="http://schemas.microsoft.com/office/powerpoint/2010/main" val="1757055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a:ln>
                  <a:noFill/>
                </a:ln>
                <a:solidFill>
                  <a:sysClr val="windowText" lastClr="000000"/>
                </a:solidFill>
                <a:effectLst/>
                <a:uLnTx/>
                <a:uFillTx/>
                <a:latin typeface="Calibri"/>
                <a:ea typeface="+mn-ea"/>
                <a:cs typeface="+mn-cs"/>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B3C87-3D8D-4CFE-9DF8-ACB5F82F8CF7}" type="datetime8">
              <a:rPr kumimoji="0" lang="en-US" alt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10/25/2016 3:36 PM</a:t>
            </a:fld>
            <a:endParaRPr kumimoji="0" lang="en-US" alt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72FC2E-5954-4E65-BEEE-BF75C4846817}" type="slidenum">
              <a:rPr kumimoji="0" lang="en-US" alt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4112868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a:ln>
                  <a:noFill/>
                </a:ln>
                <a:solidFill>
                  <a:sysClr val="windowText" lastClr="000000"/>
                </a:solidFill>
                <a:effectLst/>
                <a:uLnTx/>
                <a:uFillTx/>
                <a:latin typeface="Calibri"/>
                <a:ea typeface="+mn-ea"/>
                <a:cs typeface="+mn-cs"/>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B3C87-3D8D-4CFE-9DF8-ACB5F82F8CF7}" type="datetime8">
              <a:rPr kumimoji="0" lang="en-US" alt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10/25/2016 3:36 PM</a:t>
            </a:fld>
            <a:endParaRPr kumimoji="0" lang="en-US" alt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72FC2E-5954-4E65-BEEE-BF75C4846817}" type="slidenum">
              <a:rPr kumimoji="0" lang="en-US" alt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1290363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a:ln>
                  <a:noFill/>
                </a:ln>
                <a:solidFill>
                  <a:sysClr val="windowText" lastClr="000000"/>
                </a:solidFill>
                <a:effectLst/>
                <a:uLnTx/>
                <a:uFillTx/>
                <a:latin typeface="Calibri"/>
                <a:ea typeface="+mn-ea"/>
                <a:cs typeface="+mn-cs"/>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B3C87-3D8D-4CFE-9DF8-ACB5F82F8CF7}" type="datetime8">
              <a:rPr kumimoji="0" lang="en-US" alt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10/25/2016 3:36 PM</a:t>
            </a:fld>
            <a:endParaRPr kumimoji="0" lang="en-US" alt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72FC2E-5954-4E65-BEEE-BF75C4846817}" type="slidenum">
              <a:rPr kumimoji="0" lang="en-US" alt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400719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a:ln>
                  <a:noFill/>
                </a:ln>
                <a:solidFill>
                  <a:sysClr val="windowText" lastClr="000000"/>
                </a:solidFill>
                <a:effectLst/>
                <a:uLnTx/>
                <a:uFillTx/>
                <a:latin typeface="Calibri"/>
                <a:ea typeface="+mn-ea"/>
                <a:cs typeface="+mn-cs"/>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B3C87-3D8D-4CFE-9DF8-ACB5F82F8CF7}" type="datetime8">
              <a:rPr kumimoji="0" lang="en-US" alt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10/25/2016 3:36 PM</a:t>
            </a:fld>
            <a:endParaRPr kumimoji="0" lang="en-US" alt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72FC2E-5954-4E65-BEEE-BF75C4846817}" type="slidenum">
              <a:rPr kumimoji="0" lang="en-US" alt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998583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93268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32688" rtl="0" eaLnBrk="1" fontAlgn="base" latinLnBrk="0" hangingPunct="1">
              <a:lnSpc>
                <a:spcPct val="100000"/>
              </a:lnSpc>
              <a:spcBef>
                <a:spcPct val="0"/>
              </a:spcBef>
              <a:spcAft>
                <a:spcPct val="0"/>
              </a:spcAft>
              <a:buClrTx/>
              <a:buSzTx/>
              <a:buFontTx/>
              <a:buNone/>
              <a:tabLst/>
              <a:defRPr/>
            </a:pPr>
            <a:fld id="{D87653DB-B31F-428D-9506-C3E312885146}" type="slidenum">
              <a:rPr kumimoji="0" lang="en-US" sz="12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932688"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3294373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a:ln>
                  <a:noFill/>
                </a:ln>
                <a:solidFill>
                  <a:sysClr val="windowText" lastClr="000000"/>
                </a:solidFill>
                <a:effectLst/>
                <a:uLnTx/>
                <a:uFillTx/>
                <a:latin typeface="Calibri"/>
                <a:ea typeface="+mn-ea"/>
                <a:cs typeface="+mn-cs"/>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B3C87-3D8D-4CFE-9DF8-ACB5F82F8CF7}" type="datetime8">
              <a:rPr kumimoji="0" lang="en-US" alt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10/25/2016 3:36 PM</a:t>
            </a:fld>
            <a:endParaRPr kumimoji="0" lang="en-US" alt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72FC2E-5954-4E65-BEEE-BF75C4846817}" type="slidenum">
              <a:rPr kumimoji="0" lang="en-US" alt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3811235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a:ln>
                  <a:noFill/>
                </a:ln>
                <a:solidFill>
                  <a:sysClr val="windowText" lastClr="000000"/>
                </a:solidFill>
                <a:effectLst/>
                <a:uLnTx/>
                <a:uFillTx/>
                <a:latin typeface="Calibri"/>
                <a:ea typeface="+mn-ea"/>
                <a:cs typeface="+mn-cs"/>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B3C87-3D8D-4CFE-9DF8-ACB5F82F8CF7}" type="datetime8">
              <a:rPr kumimoji="0" lang="en-US" alt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10/25/2016 3:36 PM</a:t>
            </a:fld>
            <a:endParaRPr kumimoji="0" lang="en-US" alt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72FC2E-5954-4E65-BEEE-BF75C4846817}" type="slidenum">
              <a:rPr kumimoji="0" lang="en-US" alt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467219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10/25/2016 3:36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35</a:t>
            </a:fld>
            <a:endParaRPr lang="en-US" dirty="0"/>
          </a:p>
        </p:txBody>
      </p:sp>
    </p:spTree>
    <p:extLst>
      <p:ext uri="{BB962C8B-B14F-4D97-AF65-F5344CB8AC3E}">
        <p14:creationId xmlns:p14="http://schemas.microsoft.com/office/powerpoint/2010/main" val="682514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10/25/2016 3:36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040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5046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0156" rtl="0" eaLnBrk="0" fontAlgn="base" latinLnBrk="0" hangingPunct="0">
              <a:lnSpc>
                <a:spcPct val="100000"/>
              </a:lnSpc>
              <a:spcBef>
                <a:spcPct val="0"/>
              </a:spcBef>
              <a:spcAft>
                <a:spcPct val="0"/>
              </a:spcAft>
              <a:buClrTx/>
              <a:buSzTx/>
              <a:buFontTx/>
              <a:buNone/>
              <a:tabLst/>
              <a:defRPr/>
            </a:pPr>
            <a:r>
              <a:rPr kumimoji="0" lang="en-US" altLang="en-US" sz="400" b="0" i="0" u="none" strike="noStrike" kern="1200" cap="none" spc="0" normalizeH="0" baseline="0" noProof="0">
                <a:ln>
                  <a:noFill/>
                </a:ln>
                <a:solidFill>
                  <a:prstClr val="black"/>
                </a:solidFill>
                <a:effectLst/>
                <a:uLnTx/>
                <a:uFillTx/>
                <a:latin typeface="Segoe UI" panose="020B0502040204020203" pitchFamily="34" charset="0"/>
                <a:ea typeface="MS PGothic" panose="020B0600070205080204" pitchFamily="34" charset="-128"/>
                <a:cs typeface="Segoe UI" panose="020B0502040204020203"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504B3C87-3D8D-4CFE-9DF8-ACB5F82F8CF7}" type="datetime8">
              <a:rPr kumimoji="0" lang="en-US" altLang="en-US" sz="1200" b="0" i="0" u="none" strike="noStrike" kern="1200" cap="none" spc="0" normalizeH="0" baseline="0" noProof="0" smtClean="0">
                <a:ln>
                  <a:noFill/>
                </a:ln>
                <a:solidFill>
                  <a:prstClr val="black"/>
                </a:solidFill>
                <a:effectLst/>
                <a:uLnTx/>
                <a:uFillTx/>
                <a:latin typeface="Segoe UI" panose="020B0502040204020203" pitchFamily="34" charset="0"/>
                <a:ea typeface="MS PGothic" panose="020B0600070205080204" pitchFamily="34"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10/25/2016 3:36 PM</a:t>
            </a:fld>
            <a:endParaRPr kumimoji="0" lang="en-US" altLang="en-US" sz="1200" b="0" i="0" u="none" strike="noStrike" kern="1200" cap="none" spc="0" normalizeH="0" baseline="0" noProof="0">
              <a:ln>
                <a:noFill/>
              </a:ln>
              <a:solidFill>
                <a:prstClr val="black"/>
              </a:solidFill>
              <a:effectLst/>
              <a:uLnTx/>
              <a:uFillTx/>
              <a:latin typeface="Segoe UI" panose="020B0502040204020203" pitchFamily="34" charset="0"/>
              <a:ea typeface="MS PGothic" panose="020B0600070205080204" pitchFamily="34" charset="-128"/>
              <a:cs typeface="+mn-cs"/>
            </a:endParaRPr>
          </a:p>
        </p:txBody>
      </p:sp>
      <p:sp>
        <p:nvSpPr>
          <p:cNvPr id="7" name="Slide Number Placeholder 6"/>
          <p:cNvSpPr>
            <a:spLocks noGrp="1"/>
          </p:cNvSpPr>
          <p:nvPr>
            <p:ph type="sldNum" sz="quarter" idx="13"/>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9672FC2E-5954-4E65-BEEE-BF75C4846817}" type="slidenum">
              <a:rPr kumimoji="0" lang="en-US" altLang="en-US" sz="1200" b="0" i="0" u="none" strike="noStrike" kern="1200" cap="none" spc="0" normalizeH="0" baseline="0" noProof="0" smtClean="0">
                <a:ln>
                  <a:noFill/>
                </a:ln>
                <a:solidFill>
                  <a:prstClr val="black"/>
                </a:solidFill>
                <a:effectLst/>
                <a:uLnTx/>
                <a:uFillTx/>
                <a:latin typeface="Segoe UI" panose="020B0502040204020203" pitchFamily="34" charset="0"/>
                <a:ea typeface="MS PGothic" panose="020B0600070205080204" pitchFamily="34"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Segoe UI" panose="020B0502040204020203" pitchFamily="34" charset="0"/>
              <a:ea typeface="MS PGothic" panose="020B0600070205080204" pitchFamily="34" charset="-128"/>
              <a:cs typeface="+mn-cs"/>
            </a:endParaRPr>
          </a:p>
        </p:txBody>
      </p:sp>
    </p:spTree>
    <p:extLst>
      <p:ext uri="{BB962C8B-B14F-4D97-AF65-F5344CB8AC3E}">
        <p14:creationId xmlns:p14="http://schemas.microsoft.com/office/powerpoint/2010/main" val="41838345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a:ln>
                  <a:noFill/>
                </a:ln>
                <a:solidFill>
                  <a:sysClr val="windowText" lastClr="000000"/>
                </a:solidFill>
                <a:effectLst/>
                <a:uLnTx/>
                <a:uFillTx/>
                <a:latin typeface="Calibri"/>
                <a:ea typeface="+mn-ea"/>
                <a:cs typeface="+mn-cs"/>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B3C87-3D8D-4CFE-9DF8-ACB5F82F8CF7}" type="datetime8">
              <a:rPr kumimoji="0" lang="en-US" alt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10/25/2016 3:36 PM</a:t>
            </a:fld>
            <a:endParaRPr kumimoji="0" lang="en-US" alt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72FC2E-5954-4E65-BEEE-BF75C4846817}" type="slidenum">
              <a:rPr kumimoji="0" lang="en-US" alt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alt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4089774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t>10/25/2016 3:36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40</a:t>
            </a:fld>
            <a:endParaRPr lang="en-US" dirty="0"/>
          </a:p>
        </p:txBody>
      </p:sp>
    </p:spTree>
    <p:extLst>
      <p:ext uri="{BB962C8B-B14F-4D97-AF65-F5344CB8AC3E}">
        <p14:creationId xmlns:p14="http://schemas.microsoft.com/office/powerpoint/2010/main" val="2835967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A17D118-1690-458F-B4D2-F9DA5D6F5033}" type="datetime8">
              <a:rPr lang="en-US" smtClean="0">
                <a:solidFill>
                  <a:prstClr val="black"/>
                </a:solidFill>
              </a:rPr>
              <a:t>10/25/2016 3:36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41</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861498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10/25/2016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3862189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a:ln>
                  <a:noFill/>
                </a:ln>
                <a:solidFill>
                  <a:sysClr val="windowText" lastClr="000000"/>
                </a:solidFill>
                <a:effectLst/>
                <a:uLnTx/>
                <a:uFillTx/>
                <a:latin typeface="Calibri"/>
                <a:ea typeface="+mn-ea"/>
                <a:cs typeface="+mn-cs"/>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B3C87-3D8D-4CFE-9DF8-ACB5F82F8CF7}" type="datetime8">
              <a:rPr kumimoji="0" lang="en-US" alt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10/25/2016 3:36 PM</a:t>
            </a:fld>
            <a:endParaRPr kumimoji="0" lang="en-US" alt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72FC2E-5954-4E65-BEEE-BF75C4846817}" type="slidenum">
              <a:rPr kumimoji="0" lang="en-US" alt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2055203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095CD6-0A44-4E02-9A31-9477FA89C6CC}"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324029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2813" rtl="0" eaLnBrk="0" fontAlgn="base" latinLnBrk="0" hangingPunct="0">
              <a:lnSpc>
                <a:spcPct val="100000"/>
              </a:lnSpc>
              <a:spcBef>
                <a:spcPct val="0"/>
              </a:spcBef>
              <a:spcAft>
                <a:spcPct val="0"/>
              </a:spcAft>
              <a:buClrTx/>
              <a:buSzTx/>
              <a:buFontTx/>
              <a:buNone/>
              <a:tabLst/>
              <a:defRPr/>
            </a:pPr>
            <a:r>
              <a:rPr kumimoji="0" lang="en-US" altLang="en-US" sz="400" b="0" i="0" u="none" strike="noStrike" kern="0" cap="none" spc="0" normalizeH="0" baseline="0" noProof="0">
                <a:ln>
                  <a:noFill/>
                </a:ln>
                <a:solidFill>
                  <a:prstClr val="black"/>
                </a:solidFill>
                <a:effectLst/>
                <a:uLnTx/>
                <a:uFillTx/>
                <a:latin typeface="Segoe UI" panose="020B0502040204020203" pitchFamily="34" charset="0"/>
                <a:ea typeface="MS PGothic" panose="020B0600070205080204" pitchFamily="34" charset="-128"/>
                <a:cs typeface="Segoe UI" panose="020B0502040204020203"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EC0EFBC5-EFC8-4C83-8EB1-BF3F69A97706}" type="datetime8">
              <a:rPr kumimoji="0" lang="en-US" altLang="en-US" sz="1800" b="0" i="0" u="none" strike="noStrike" kern="0" cap="none" spc="0" normalizeH="0" baseline="0" noProof="0" smtClean="0">
                <a:ln>
                  <a:noFill/>
                </a:ln>
                <a:solidFill>
                  <a:prstClr val="black"/>
                </a:solidFill>
                <a:effectLst/>
                <a:uLnTx/>
                <a:uFillTx/>
                <a:latin typeface="Segoe UI" panose="020B0502040204020203" pitchFamily="34" charset="0"/>
                <a:ea typeface="MS PGothic" panose="020B0600070205080204" pitchFamily="34"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10/25/2016 3:36 PM</a:t>
            </a:fld>
            <a:endParaRPr kumimoji="0" lang="en-US" altLang="en-US" sz="1800" b="0" i="0" u="none" strike="noStrike" kern="0" cap="none" spc="0" normalizeH="0" baseline="0" noProof="0">
              <a:ln>
                <a:noFill/>
              </a:ln>
              <a:solidFill>
                <a:prstClr val="black"/>
              </a:solidFill>
              <a:effectLst/>
              <a:uLnTx/>
              <a:uFillTx/>
              <a:latin typeface="Segoe UI" panose="020B0502040204020203" pitchFamily="34" charset="0"/>
              <a:ea typeface="MS PGothic" panose="020B0600070205080204" pitchFamily="34" charset="-128"/>
              <a:cs typeface="+mn-cs"/>
            </a:endParaRPr>
          </a:p>
        </p:txBody>
      </p:sp>
      <p:sp>
        <p:nvSpPr>
          <p:cNvPr id="7" name="Slide Number Placeholder 6"/>
          <p:cNvSpPr>
            <a:spLocks noGrp="1"/>
          </p:cNvSpPr>
          <p:nvPr>
            <p:ph type="sldNum" sz="quarter" idx="13"/>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A843FFF4-B3C3-4CAC-852D-FD5D209A36F7}" type="slidenum">
              <a:rPr kumimoji="0" lang="en-US" altLang="en-US" sz="1800" b="0" i="0" u="none" strike="noStrike" kern="0" cap="none" spc="0" normalizeH="0" baseline="0" noProof="0" smtClean="0">
                <a:ln>
                  <a:noFill/>
                </a:ln>
                <a:solidFill>
                  <a:prstClr val="black"/>
                </a:solidFill>
                <a:effectLst/>
                <a:uLnTx/>
                <a:uFillTx/>
                <a:latin typeface="Segoe UI" panose="020B0502040204020203" pitchFamily="34" charset="0"/>
                <a:ea typeface="MS PGothic" panose="020B0600070205080204" pitchFamily="34"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15</a:t>
            </a:fld>
            <a:endParaRPr kumimoji="0" lang="en-US" altLang="en-US" sz="1800" b="0" i="0" u="none" strike="noStrike" kern="0" cap="none" spc="0" normalizeH="0" baseline="0" noProof="0">
              <a:ln>
                <a:noFill/>
              </a:ln>
              <a:solidFill>
                <a:prstClr val="black"/>
              </a:solidFill>
              <a:effectLst/>
              <a:uLnTx/>
              <a:uFillTx/>
              <a:latin typeface="Segoe UI" panose="020B0502040204020203" pitchFamily="34" charset="0"/>
              <a:ea typeface="MS PGothic" panose="020B0600070205080204" pitchFamily="34" charset="-128"/>
              <a:cs typeface="+mn-cs"/>
            </a:endParaRPr>
          </a:p>
        </p:txBody>
      </p:sp>
    </p:spTree>
    <p:extLst>
      <p:ext uri="{BB962C8B-B14F-4D97-AF65-F5344CB8AC3E}">
        <p14:creationId xmlns:p14="http://schemas.microsoft.com/office/powerpoint/2010/main" val="2701939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a:ln>
                  <a:noFill/>
                </a:ln>
                <a:solidFill>
                  <a:sysClr val="windowText" lastClr="000000"/>
                </a:solidFill>
                <a:effectLst/>
                <a:uLnTx/>
                <a:uFillTx/>
                <a:latin typeface="Calibri"/>
                <a:ea typeface="+mn-ea"/>
                <a:cs typeface="+mn-cs"/>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B3C87-3D8D-4CFE-9DF8-ACB5F82F8CF7}" type="datetime8">
              <a:rPr kumimoji="0" lang="en-US" alt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10/25/2016 3:36 PM</a:t>
            </a:fld>
            <a:endParaRPr kumimoji="0" lang="en-US" alt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72FC2E-5954-4E65-BEEE-BF75C4846817}" type="slidenum">
              <a:rPr kumimoji="0" lang="en-US" alt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4191734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10/25/2016 3:36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17</a:t>
            </a:fld>
            <a:endParaRPr lang="en-US" dirty="0"/>
          </a:p>
        </p:txBody>
      </p:sp>
    </p:spTree>
    <p:extLst>
      <p:ext uri="{BB962C8B-B14F-4D97-AF65-F5344CB8AC3E}">
        <p14:creationId xmlns:p14="http://schemas.microsoft.com/office/powerpoint/2010/main" val="3641156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a:ln>
                  <a:noFill/>
                </a:ln>
                <a:solidFill>
                  <a:sysClr val="windowText" lastClr="000000"/>
                </a:solidFill>
                <a:effectLst/>
                <a:uLnTx/>
                <a:uFillTx/>
                <a:latin typeface="Calibri"/>
                <a:ea typeface="+mn-ea"/>
                <a:cs typeface="+mn-cs"/>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B3C87-3D8D-4CFE-9DF8-ACB5F82F8CF7}" type="datetime8">
              <a:rPr kumimoji="0" lang="en-US" alt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10/25/2016 3:36 PM</a:t>
            </a:fld>
            <a:endParaRPr kumimoji="0" lang="en-US" alt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72FC2E-5954-4E65-BEEE-BF75C4846817}" type="slidenum">
              <a:rPr kumimoji="0" lang="en-US" alt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13593933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w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w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_Walk_in">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userDrawn="1">
            <p:extLst>
              <p:ext uri="{D42A27DB-BD31-4B8C-83A1-F6EECF244321}">
                <p14:modId xmlns:p14="http://schemas.microsoft.com/office/powerpoint/2010/main" val="1331019803"/>
              </p:ext>
            </p:extLst>
          </p:nvPr>
        </p:nvGraphicFramePr>
        <p:xfrm>
          <a:off x="0" y="0"/>
          <a:ext cx="12435839" cy="5999384"/>
        </p:xfrm>
        <a:graphic>
          <a:graphicData uri="http://schemas.openxmlformats.org/presentationml/2006/ole">
            <mc:AlternateContent xmlns:mc="http://schemas.openxmlformats.org/markup-compatibility/2006">
              <mc:Choice xmlns:v="urn:schemas-microsoft-com:vml" Requires="v">
                <p:oleObj spid="_x0000_s1028" name="Image" r:id="rId3" imgW="24380640" imgH="15238080" progId="Photoshop.Image.12">
                  <p:embed/>
                </p:oleObj>
              </mc:Choice>
              <mc:Fallback>
                <p:oleObj name="Image" r:id="rId3" imgW="24380640" imgH="15238080" progId="Photoshop.Image.12">
                  <p:embed/>
                  <p:pic>
                    <p:nvPicPr>
                      <p:cNvPr id="2" name="Object 1"/>
                      <p:cNvPicPr/>
                      <p:nvPr/>
                    </p:nvPicPr>
                    <p:blipFill>
                      <a:blip r:embed="rId4"/>
                      <a:stretch>
                        <a:fillRect/>
                      </a:stretch>
                    </p:blipFill>
                    <p:spPr>
                      <a:xfrm>
                        <a:off x="0" y="0"/>
                        <a:ext cx="12435839" cy="5999384"/>
                      </a:xfrm>
                      <a:prstGeom prst="rect">
                        <a:avLst/>
                      </a:prstGeom>
                    </p:spPr>
                  </p:pic>
                </p:oleObj>
              </mc:Fallback>
            </mc:AlternateContent>
          </a:graphicData>
        </a:graphic>
      </p:graphicFrame>
      <p:pic>
        <p:nvPicPr>
          <p:cNvPr id="11" name="Picture 10"/>
          <p:cNvPicPr>
            <a:picLocks noChangeAspect="1"/>
          </p:cNvPicPr>
          <p:nvPr userDrawn="1"/>
        </p:nvPicPr>
        <p:blipFill>
          <a:blip r:embed="rId5"/>
          <a:stretch>
            <a:fillRect/>
          </a:stretch>
        </p:blipFill>
        <p:spPr>
          <a:xfrm>
            <a:off x="385589" y="6233566"/>
            <a:ext cx="1456418" cy="310896"/>
          </a:xfrm>
          <a:prstGeom prst="rect">
            <a:avLst/>
          </a:prstGeom>
        </p:spPr>
      </p:pic>
      <p:pic>
        <p:nvPicPr>
          <p:cNvPr id="16" name="Picture 15" hidden="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3" name="TextBox 2"/>
          <p:cNvSpPr txBox="1"/>
          <p:nvPr userDrawn="1"/>
        </p:nvSpPr>
        <p:spPr>
          <a:xfrm>
            <a:off x="241573" y="1913086"/>
            <a:ext cx="8568952" cy="1264962"/>
          </a:xfrm>
          <a:prstGeom prst="rect">
            <a:avLst/>
          </a:prstGeom>
          <a:noFill/>
        </p:spPr>
        <p:txBody>
          <a:bodyPr wrap="square" lIns="182880" tIns="146304" rIns="182880" bIns="146304" rtlCol="0">
            <a:spAutoFit/>
          </a:bodyPr>
          <a:lstStyle/>
          <a:p>
            <a:pPr>
              <a:lnSpc>
                <a:spcPct val="90000"/>
              </a:lnSpc>
              <a:spcAft>
                <a:spcPts val="600"/>
              </a:spcAft>
            </a:pPr>
            <a:r>
              <a:rPr lang="en-NZ" sz="7000" dirty="0">
                <a:solidFill>
                  <a:schemeClr val="bg1"/>
                </a:solidFill>
                <a:latin typeface="+mn-lt"/>
              </a:rPr>
              <a:t>Microsoft Ignite</a:t>
            </a:r>
            <a:r>
              <a:rPr lang="en-NZ" sz="7000" baseline="0" dirty="0">
                <a:solidFill>
                  <a:schemeClr val="bg1"/>
                </a:solidFill>
                <a:latin typeface="+mn-lt"/>
              </a:rPr>
              <a:t> NZ</a:t>
            </a:r>
            <a:endParaRPr lang="en-NZ" sz="7000" dirty="0">
              <a:solidFill>
                <a:schemeClr val="bg1"/>
              </a:solidFill>
              <a:latin typeface="+mn-lt"/>
            </a:endParaRPr>
          </a:p>
        </p:txBody>
      </p:sp>
      <p:sp>
        <p:nvSpPr>
          <p:cNvPr id="5" name="TextBox 4"/>
          <p:cNvSpPr txBox="1"/>
          <p:nvPr userDrawn="1"/>
        </p:nvSpPr>
        <p:spPr>
          <a:xfrm>
            <a:off x="241573" y="2921198"/>
            <a:ext cx="8208912" cy="1480405"/>
          </a:xfrm>
          <a:prstGeom prst="rect">
            <a:avLst/>
          </a:prstGeom>
          <a:noFill/>
        </p:spPr>
        <p:txBody>
          <a:bodyPr wrap="square" lIns="182880" tIns="146304" rIns="182880" bIns="146304" rtlCol="0">
            <a:spAutoFit/>
          </a:bodyPr>
          <a:lstStyle/>
          <a:p>
            <a:pPr>
              <a:lnSpc>
                <a:spcPct val="90000"/>
              </a:lnSpc>
              <a:spcAft>
                <a:spcPts val="600"/>
              </a:spcAft>
            </a:pPr>
            <a:r>
              <a:rPr lang="en-NZ" sz="4000" dirty="0">
                <a:solidFill>
                  <a:schemeClr val="bg1"/>
                </a:solidFill>
                <a:latin typeface="+mn-lt"/>
              </a:rPr>
              <a:t>25-28</a:t>
            </a:r>
            <a:r>
              <a:rPr lang="en-NZ" sz="4000" baseline="0" dirty="0">
                <a:solidFill>
                  <a:schemeClr val="bg1"/>
                </a:solidFill>
                <a:latin typeface="+mn-lt"/>
              </a:rPr>
              <a:t> October 2016</a:t>
            </a:r>
          </a:p>
          <a:p>
            <a:pPr>
              <a:lnSpc>
                <a:spcPct val="90000"/>
              </a:lnSpc>
              <a:spcAft>
                <a:spcPts val="600"/>
              </a:spcAft>
            </a:pPr>
            <a:r>
              <a:rPr lang="en-NZ" sz="4000" baseline="0" dirty="0">
                <a:solidFill>
                  <a:schemeClr val="bg1"/>
                </a:solidFill>
                <a:latin typeface="+mn-lt"/>
              </a:rPr>
              <a:t>SKYCITY, Auckland</a:t>
            </a:r>
            <a:endParaRPr lang="en-NZ" sz="4000" dirty="0">
              <a:solidFill>
                <a:schemeClr val="bg1"/>
              </a:solidFill>
              <a:latin typeface="+mn-lt"/>
            </a:endParaRPr>
          </a:p>
        </p:txBody>
      </p:sp>
      <p:pic>
        <p:nvPicPr>
          <p:cNvPr id="8" name="Picture 7"/>
          <p:cNvPicPr>
            <a:picLocks noChangeAspect="1"/>
          </p:cNvPicPr>
          <p:nvPr userDrawn="1"/>
        </p:nvPicPr>
        <p:blipFill>
          <a:blip r:embed="rId7"/>
          <a:stretch>
            <a:fillRect/>
          </a:stretch>
        </p:blipFill>
        <p:spPr>
          <a:xfrm>
            <a:off x="31410" y="-234182"/>
            <a:ext cx="12405065" cy="2205345"/>
          </a:xfrm>
          <a:prstGeom prst="rect">
            <a:avLst/>
          </a:prstGeom>
        </p:spPr>
      </p:pic>
    </p:spTree>
    <p:extLst>
      <p:ext uri="{BB962C8B-B14F-4D97-AF65-F5344CB8AC3E}">
        <p14:creationId xmlns:p14="http://schemas.microsoft.com/office/powerpoint/2010/main" val="215290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99467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893355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750802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784147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3669745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userDrawn="1">
            <p:extLst>
              <p:ext uri="{D42A27DB-BD31-4B8C-83A1-F6EECF244321}">
                <p14:modId xmlns:p14="http://schemas.microsoft.com/office/powerpoint/2010/main" val="1740786856"/>
              </p:ext>
            </p:extLst>
          </p:nvPr>
        </p:nvGraphicFramePr>
        <p:xfrm>
          <a:off x="636" y="0"/>
          <a:ext cx="12435839" cy="6080284"/>
        </p:xfrm>
        <a:graphic>
          <a:graphicData uri="http://schemas.openxmlformats.org/presentationml/2006/ole">
            <mc:AlternateContent xmlns:mc="http://schemas.openxmlformats.org/markup-compatibility/2006">
              <mc:Choice xmlns:v="urn:schemas-microsoft-com:vml" Requires="v">
                <p:oleObj spid="_x0000_s2052" name="Image" r:id="rId3" imgW="24380640" imgH="15238080" progId="Photoshop.Image.12">
                  <p:embed/>
                </p:oleObj>
              </mc:Choice>
              <mc:Fallback>
                <p:oleObj name="Image" r:id="rId3" imgW="24380640" imgH="15238080" progId="Photoshop.Image.12">
                  <p:embed/>
                  <p:pic>
                    <p:nvPicPr>
                      <p:cNvPr id="2" name="Object 1"/>
                      <p:cNvPicPr/>
                      <p:nvPr/>
                    </p:nvPicPr>
                    <p:blipFill>
                      <a:blip r:embed="rId4"/>
                      <a:stretch>
                        <a:fillRect/>
                      </a:stretch>
                    </p:blipFill>
                    <p:spPr>
                      <a:xfrm>
                        <a:off x="636" y="0"/>
                        <a:ext cx="12435839" cy="6080284"/>
                      </a:xfrm>
                      <a:prstGeom prst="rect">
                        <a:avLst/>
                      </a:prstGeom>
                    </p:spPr>
                  </p:pic>
                </p:oleObj>
              </mc:Fallback>
            </mc:AlternateContent>
          </a:graphicData>
        </a:graphic>
      </p:graphicFrame>
      <p:pic>
        <p:nvPicPr>
          <p:cNvPr id="11" name="Picture 10"/>
          <p:cNvPicPr>
            <a:picLocks noChangeAspect="1"/>
          </p:cNvPicPr>
          <p:nvPr userDrawn="1"/>
        </p:nvPicPr>
        <p:blipFill>
          <a:blip r:embed="rId5"/>
          <a:stretch>
            <a:fillRect/>
          </a:stretch>
        </p:blipFill>
        <p:spPr>
          <a:xfrm>
            <a:off x="457597" y="6285063"/>
            <a:ext cx="1456418" cy="310896"/>
          </a:xfrm>
          <a:prstGeom prst="rect">
            <a:avLst/>
          </a:prstGeom>
        </p:spPr>
      </p:pic>
      <p:pic>
        <p:nvPicPr>
          <p:cNvPr id="16" name="Picture 15" hidden="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87481" y="182554"/>
            <a:ext cx="11672947" cy="2119277"/>
          </a:xfrm>
          <a:noFill/>
        </p:spPr>
        <p:txBody>
          <a:bodyPr lIns="146304" tIns="91440" rIns="146304" bIns="91440" anchor="t" anchorCtr="0"/>
          <a:lstStyle>
            <a:lvl1pPr>
              <a:defRPr sz="6000" spc="-100" baseline="0">
                <a:solidFill>
                  <a:schemeClr val="bg1"/>
                </a:soli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003" y="3497262"/>
            <a:ext cx="7640499" cy="829612"/>
          </a:xfrm>
          <a:noFill/>
        </p:spPr>
        <p:txBody>
          <a:bodyPr lIns="146304" tIns="109728" rIns="146304" bIns="109728">
            <a:noAutofit/>
          </a:bodyPr>
          <a:lstStyle>
            <a:lvl1pPr marL="0" indent="0">
              <a:spcBef>
                <a:spcPts val="0"/>
              </a:spcBef>
              <a:buNone/>
              <a:defRPr sz="3200" spc="0" baseline="0">
                <a:solidFill>
                  <a:schemeClr val="bg1"/>
                </a:solidFill>
                <a:latin typeface="+mj-lt"/>
              </a:defRPr>
            </a:lvl1pPr>
          </a:lstStyle>
          <a:p>
            <a:pPr lvl="0"/>
            <a:r>
              <a:rPr lang="en-US" dirty="0"/>
              <a:t>Speaker Name</a:t>
            </a:r>
          </a:p>
        </p:txBody>
      </p:sp>
      <p:sp>
        <p:nvSpPr>
          <p:cNvPr id="12" name="Text Placeholder 4"/>
          <p:cNvSpPr>
            <a:spLocks noGrp="1"/>
          </p:cNvSpPr>
          <p:nvPr>
            <p:ph type="body" sz="quarter" idx="13" hasCustomPrompt="1"/>
          </p:nvPr>
        </p:nvSpPr>
        <p:spPr bwMode="white">
          <a:xfrm>
            <a:off x="287481" y="2506609"/>
            <a:ext cx="7382067" cy="888264"/>
          </a:xfrm>
          <a:noFill/>
        </p:spPr>
        <p:txBody>
          <a:bodyPr lIns="146304" tIns="109728" rIns="146304" bIns="109728">
            <a:noAutofit/>
          </a:bodyPr>
          <a:lstStyle>
            <a:lvl1pPr marL="0" indent="0">
              <a:spcBef>
                <a:spcPts val="0"/>
              </a:spcBef>
              <a:buNone/>
              <a:defRPr sz="3200" spc="0" baseline="0">
                <a:solidFill>
                  <a:schemeClr val="bg1"/>
                </a:solidFill>
                <a:latin typeface="+mj-lt"/>
              </a:defRPr>
            </a:lvl1pPr>
          </a:lstStyle>
          <a:p>
            <a:pPr lvl="0"/>
            <a:r>
              <a:rPr lang="en-US" dirty="0"/>
              <a:t>Session Code</a:t>
            </a:r>
          </a:p>
        </p:txBody>
      </p:sp>
    </p:spTree>
    <p:extLst>
      <p:ext uri="{BB962C8B-B14F-4D97-AF65-F5344CB8AC3E}">
        <p14:creationId xmlns:p14="http://schemas.microsoft.com/office/powerpoint/2010/main" val="1685010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1084912"/>
          </a:xfrm>
          <a:noFill/>
        </p:spPr>
        <p:txBody>
          <a:bodyPr tIns="91440" bIns="91440" anchor="t" anchorCtr="0">
            <a:spAutoFit/>
          </a:bodyPr>
          <a:lstStyle>
            <a:lvl1pPr>
              <a:defRPr sz="6499"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3954463"/>
            <a:ext cx="10058401" cy="738664"/>
          </a:xfrm>
          <a:noFill/>
        </p:spPr>
        <p:txBody>
          <a:bodyPr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dirty="0"/>
              <a:t>Speaker Name</a:t>
            </a:r>
          </a:p>
        </p:txBody>
      </p:sp>
    </p:spTree>
    <p:extLst>
      <p:ext uri="{BB962C8B-B14F-4D97-AF65-F5344CB8AC3E}">
        <p14:creationId xmlns:p14="http://schemas.microsoft.com/office/powerpoint/2010/main" val="33889215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457200" y="6121400"/>
            <a:ext cx="18288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274702" y="2125678"/>
            <a:ext cx="9143936" cy="1828786"/>
          </a:xfrm>
          <a:noFill/>
        </p:spPr>
        <p:txBody>
          <a:bodyPr anchorCtr="0"/>
          <a:lstStyle>
            <a:lvl1pPr>
              <a:defRPr sz="5400" spc="-100" baseline="0">
                <a:gradFill>
                  <a:gsLst>
                    <a:gs pos="91000">
                      <a:schemeClr val="tx1"/>
                    </a:gs>
                    <a:gs pos="0">
                      <a:schemeClr val="tx1"/>
                    </a:gs>
                  </a:gsLst>
                  <a:lin ang="5400000" scaled="0"/>
                </a:gradFill>
              </a:defRPr>
            </a:lvl1pPr>
          </a:lstStyle>
          <a:p>
            <a:r>
              <a:rPr lang="en-US"/>
              <a:t>Click to edit Master title style</a:t>
            </a:r>
            <a:endParaRPr lang="en-US" dirty="0"/>
          </a:p>
        </p:txBody>
      </p:sp>
      <p:sp>
        <p:nvSpPr>
          <p:cNvPr id="5" name="Text Placeholder 4"/>
          <p:cNvSpPr>
            <a:spLocks noGrp="1"/>
          </p:cNvSpPr>
          <p:nvPr>
            <p:ph type="body" sz="quarter" idx="12"/>
          </p:nvPr>
        </p:nvSpPr>
        <p:spPr>
          <a:xfrm>
            <a:off x="274701" y="3955786"/>
            <a:ext cx="7315137" cy="1828007"/>
          </a:xfrm>
          <a:noFill/>
        </p:spPr>
        <p:txBody>
          <a:bodyPr tIns="109728"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a:t>Click to edit Master text styles</a:t>
            </a:r>
          </a:p>
        </p:txBody>
      </p:sp>
    </p:spTree>
    <p:extLst>
      <p:ext uri="{BB962C8B-B14F-4D97-AF65-F5344CB8AC3E}">
        <p14:creationId xmlns:p14="http://schemas.microsoft.com/office/powerpoint/2010/main" val="3235535159"/>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384263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lstStyle>
            <a:lvl1pPr>
              <a:defRPr sz="3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7722482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128069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433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lank - Dark Gra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586883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10562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40" y="1212852"/>
            <a:ext cx="11887200" cy="2091819"/>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32" indent="0">
              <a:buNone/>
              <a:defRPr/>
            </a:lvl3pPr>
            <a:lvl4pPr marL="457064" indent="0">
              <a:buNone/>
              <a:defRPr/>
            </a:lvl4pPr>
            <a:lvl5pPr marL="685596"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259545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9498553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Announcing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75399" y="2284961"/>
            <a:ext cx="7086439" cy="1015663"/>
          </a:xfrm>
          <a:noFill/>
        </p:spPr>
        <p:txBody>
          <a:bodyPr wrap="square" tIns="91440" bIns="91440" anchor="b" anchorCtr="0">
            <a:spAutoFit/>
          </a:bodyPr>
          <a:lstStyle>
            <a:lvl1pPr>
              <a:defRPr sz="6000" spc="-100" baseline="0">
                <a:gradFill>
                  <a:gsLst>
                    <a:gs pos="0">
                      <a:schemeClr val="tx1"/>
                    </a:gs>
                    <a:gs pos="100000">
                      <a:schemeClr val="tx1"/>
                    </a:gs>
                  </a:gsLst>
                  <a:lin ang="5400000" scaled="0"/>
                </a:gradFill>
              </a:defRPr>
            </a:lvl1pPr>
          </a:lstStyle>
          <a:p>
            <a:r>
              <a:rPr lang="en-US" dirty="0"/>
              <a:t>Announcing title</a:t>
            </a:r>
          </a:p>
        </p:txBody>
      </p:sp>
      <p:sp>
        <p:nvSpPr>
          <p:cNvPr id="5" name="Text Placeholder 4"/>
          <p:cNvSpPr>
            <a:spLocks noGrp="1"/>
          </p:cNvSpPr>
          <p:nvPr>
            <p:ph type="body" sz="quarter" idx="12" hasCustomPrompt="1"/>
          </p:nvPr>
        </p:nvSpPr>
        <p:spPr>
          <a:xfrm>
            <a:off x="5096036" y="3768007"/>
            <a:ext cx="7087559" cy="683264"/>
          </a:xfrm>
          <a:noFill/>
        </p:spPr>
        <p:txBody>
          <a:bodyPr wrap="square" lIns="182880" tIns="146304" rIns="182880" bIns="146304">
            <a:spAutoFit/>
          </a:bodyPr>
          <a:lstStyle>
            <a:lvl1pPr marL="0" indent="0">
              <a:spcBef>
                <a:spcPts val="0"/>
              </a:spcBef>
              <a:buNone/>
              <a:defRPr sz="2800" spc="0" baseline="0">
                <a:gradFill>
                  <a:gsLst>
                    <a:gs pos="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dirty="0"/>
              <a:t>Content placeholder</a:t>
            </a:r>
          </a:p>
        </p:txBody>
      </p:sp>
    </p:spTree>
    <p:extLst>
      <p:ext uri="{BB962C8B-B14F-4D97-AF65-F5344CB8AC3E}">
        <p14:creationId xmlns:p14="http://schemas.microsoft.com/office/powerpoint/2010/main" val="26680449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42" presetClass="path" presetSubtype="0" decel="100000" fill="hold" grpId="1" nodeType="withEffect">
                                  <p:stCondLst>
                                    <p:cond delay="500"/>
                                  </p:stCondLst>
                                  <p:childTnLst>
                                    <p:animMotion origin="layout" path="M -0.03944 -0.00046 L -4.28389E-6 2.19246E-6 " pathEditMode="relative" rAng="0" ptsTypes="AA">
                                      <p:cBhvr>
                                        <p:cTn id="12" dur="600" fill="hold"/>
                                        <p:tgtEl>
                                          <p:spTgt spid="5"/>
                                        </p:tgtEl>
                                        <p:attrNameLst>
                                          <p:attrName>ppt_x</p:attrName>
                                          <p:attrName>ppt_y</p:attrName>
                                        </p:attrNameLst>
                                      </p:cBhvr>
                                      <p:rCtr x="1966"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tmplLst>
          <p:tmpl>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tmplLst>
          <p:tmpl>
            <p:tnLst>
              <p:par>
                <p:cTn presetID="42" presetClass="path" presetSubtype="0" decel="100000" fill="hold" nodeType="withEffect">
                  <p:stCondLst>
                    <p:cond delay="500"/>
                  </p:stCondLst>
                  <p:childTnLst>
                    <p:animMotion origin="layout" path="M -0.03944 -0.00046 L -4.28389E-6 2.19246E-6 " pathEditMode="relative" rAng="0" ptsTypes="AA">
                      <p:cBhvr>
                        <p:cTn dur="600" fill="hold"/>
                        <p:tgtEl>
                          <p:spTgt spid="5"/>
                        </p:tgtEl>
                        <p:attrNameLst>
                          <p:attrName>ppt_x</p:attrName>
                          <p:attrName>ppt_y</p:attrName>
                        </p:attrNameLst>
                      </p:cBhvr>
                      <p:rCtr x="1966" y="23"/>
                    </p:animMotion>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Subtitle, and Content - NO LOGO &amp; PAGE NUMBER">
    <p:spTree>
      <p:nvGrpSpPr>
        <p:cNvPr id="1" name=""/>
        <p:cNvGrpSpPr/>
        <p:nvPr/>
      </p:nvGrpSpPr>
      <p:grpSpPr>
        <a:xfrm>
          <a:off x="0" y="0"/>
          <a:ext cx="0" cy="0"/>
          <a:chOff x="0" y="0"/>
          <a:chExt cx="0" cy="0"/>
        </a:xfrm>
      </p:grpSpPr>
      <p:sp>
        <p:nvSpPr>
          <p:cNvPr id="4" name="Rectangle 3"/>
          <p:cNvSpPr/>
          <p:nvPr userDrawn="1"/>
        </p:nvSpPr>
        <p:spPr>
          <a:xfrm>
            <a:off x="0" y="0"/>
            <a:ext cx="12436475" cy="6994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64823" y="749322"/>
            <a:ext cx="11306829" cy="669661"/>
          </a:xfrm>
        </p:spPr>
        <p:txBody>
          <a:bodyPr/>
          <a:lstStyle>
            <a:lvl1pPr algn="ct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80369" y="2383223"/>
            <a:ext cx="11275737" cy="1189043"/>
          </a:xfrm>
        </p:spPr>
        <p:txBody>
          <a:bodyPr/>
          <a:lstStyle>
            <a:lvl1pPr marL="0" indent="0">
              <a:buClr>
                <a:schemeClr val="bg2"/>
              </a:buClr>
              <a:buSzPct val="100000"/>
              <a:buFontTx/>
              <a:buNone/>
              <a:defRPr sz="2266">
                <a:solidFill>
                  <a:schemeClr val="bg1"/>
                </a:solidFill>
              </a:defRPr>
            </a:lvl1pPr>
            <a:lvl2pPr marL="647624" indent="0">
              <a:buClr>
                <a:schemeClr val="bg2"/>
              </a:buClr>
              <a:buSzPct val="100000"/>
              <a:buFontTx/>
              <a:buNone/>
              <a:defRPr sz="2040">
                <a:solidFill>
                  <a:schemeClr val="bg1"/>
                </a:solidFill>
              </a:defRPr>
            </a:lvl2pPr>
            <a:lvl3pPr marL="1234083" indent="0">
              <a:buClr>
                <a:schemeClr val="bg2"/>
              </a:buClr>
              <a:buSzPct val="100000"/>
              <a:buFontTx/>
              <a:buNone/>
              <a:defRPr sz="2040">
                <a:solidFill>
                  <a:schemeClr val="bg1"/>
                </a:solidFill>
              </a:defRPr>
            </a:lvl3pPr>
            <a:lvl4pPr marL="2011232" indent="-259050">
              <a:buClr>
                <a:schemeClr val="bg2"/>
              </a:buClr>
              <a:buFont typeface="Wingdings" panose="05000000000000000000" pitchFamily="2" charset="2"/>
              <a:buChar char="§"/>
              <a:defRPr sz="2040">
                <a:solidFill>
                  <a:schemeClr val="tx1"/>
                </a:solidFill>
              </a:defRPr>
            </a:lvl4pPr>
            <a:lvl5pPr marL="2399806" indent="-25905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564823" y="1340989"/>
            <a:ext cx="11306829" cy="561372"/>
          </a:xfrm>
        </p:spPr>
        <p:txBody>
          <a:bodyPr/>
          <a:lstStyle>
            <a:lvl1pPr marL="0" indent="0" algn="ctr">
              <a:buFontTx/>
              <a:buNone/>
              <a:defRPr sz="2720" b="0">
                <a:solidFill>
                  <a:schemeClr val="tx2"/>
                </a:solidFill>
                <a:latin typeface="Trebuchet MS" panose="020B0603020202020204" pitchFamily="34" charset="0"/>
              </a:defRPr>
            </a:lvl1pPr>
            <a:lvl2pPr marL="647624" indent="0" algn="ctr">
              <a:buFontTx/>
              <a:buNone/>
              <a:defRPr sz="3173">
                <a:solidFill>
                  <a:schemeClr val="tx2"/>
                </a:solidFill>
                <a:latin typeface="Trebuchet MS" panose="020B0603020202020204" pitchFamily="34" charset="0"/>
              </a:defRPr>
            </a:lvl2pPr>
            <a:lvl3pPr marL="1234083" indent="0" algn="ctr">
              <a:buFontTx/>
              <a:buNone/>
              <a:defRPr sz="3173">
                <a:solidFill>
                  <a:schemeClr val="tx2"/>
                </a:solidFill>
                <a:latin typeface="Trebuchet MS" panose="020B0603020202020204" pitchFamily="34" charset="0"/>
              </a:defRPr>
            </a:lvl3pPr>
            <a:lvl4pPr marL="1752182" indent="0" algn="ctr">
              <a:buFontTx/>
              <a:buNone/>
              <a:defRPr sz="3173">
                <a:solidFill>
                  <a:schemeClr val="tx2"/>
                </a:solidFill>
                <a:latin typeface="Trebuchet MS" panose="020B0603020202020204" pitchFamily="34" charset="0"/>
              </a:defRPr>
            </a:lvl4pPr>
            <a:lvl5pPr marL="2140756" indent="0" algn="ctr">
              <a:buFontTx/>
              <a:buNone/>
              <a:defRPr sz="3173">
                <a:solidFill>
                  <a:schemeClr val="tx2"/>
                </a:solidFill>
                <a:latin typeface="Trebuchet MS" panose="020B0603020202020204" pitchFamily="34" charset="0"/>
              </a:defRPr>
            </a:lvl5pPr>
          </a:lstStyle>
          <a:p>
            <a:pPr lvl="0"/>
            <a:r>
              <a:rPr lang="en-US" dirty="0"/>
              <a:t>Click to edit Master text styles</a:t>
            </a:r>
          </a:p>
        </p:txBody>
      </p:sp>
      <p:grpSp>
        <p:nvGrpSpPr>
          <p:cNvPr id="6" name="Group 5"/>
          <p:cNvGrpSpPr/>
          <p:nvPr userDrawn="1"/>
        </p:nvGrpSpPr>
        <p:grpSpPr>
          <a:xfrm>
            <a:off x="11508121" y="6647998"/>
            <a:ext cx="661336" cy="122141"/>
            <a:chOff x="677492" y="-1417931"/>
            <a:chExt cx="3154606" cy="582700"/>
          </a:xfrm>
        </p:grpSpPr>
        <p:sp>
          <p:nvSpPr>
            <p:cNvPr id="7" name="Freeform 5"/>
            <p:cNvSpPr>
              <a:spLocks noEditPoints="1"/>
            </p:cNvSpPr>
            <p:nvPr userDrawn="1"/>
          </p:nvSpPr>
          <p:spPr bwMode="auto">
            <a:xfrm>
              <a:off x="3761772" y="-980905"/>
              <a:ext cx="70326" cy="68652"/>
            </a:xfrm>
            <a:custGeom>
              <a:avLst/>
              <a:gdLst>
                <a:gd name="T0" fmla="*/ 36 w 87"/>
                <a:gd name="T1" fmla="*/ 37 h 83"/>
                <a:gd name="T2" fmla="*/ 36 w 87"/>
                <a:gd name="T3" fmla="*/ 26 h 83"/>
                <a:gd name="T4" fmla="*/ 43 w 87"/>
                <a:gd name="T5" fmla="*/ 26 h 83"/>
                <a:gd name="T6" fmla="*/ 52 w 87"/>
                <a:gd name="T7" fmla="*/ 31 h 83"/>
                <a:gd name="T8" fmla="*/ 45 w 87"/>
                <a:gd name="T9" fmla="*/ 37 h 83"/>
                <a:gd name="T10" fmla="*/ 36 w 87"/>
                <a:gd name="T11" fmla="*/ 37 h 83"/>
                <a:gd name="T12" fmla="*/ 36 w 87"/>
                <a:gd name="T13" fmla="*/ 45 h 83"/>
                <a:gd name="T14" fmla="*/ 41 w 87"/>
                <a:gd name="T15" fmla="*/ 45 h 83"/>
                <a:gd name="T16" fmla="*/ 52 w 87"/>
                <a:gd name="T17" fmla="*/ 63 h 83"/>
                <a:gd name="T18" fmla="*/ 63 w 87"/>
                <a:gd name="T19" fmla="*/ 63 h 83"/>
                <a:gd name="T20" fmla="*/ 52 w 87"/>
                <a:gd name="T21" fmla="*/ 44 h 83"/>
                <a:gd name="T22" fmla="*/ 63 w 87"/>
                <a:gd name="T23" fmla="*/ 32 h 83"/>
                <a:gd name="T24" fmla="*/ 44 w 87"/>
                <a:gd name="T25" fmla="*/ 19 h 83"/>
                <a:gd name="T26" fmla="*/ 26 w 87"/>
                <a:gd name="T27" fmla="*/ 19 h 83"/>
                <a:gd name="T28" fmla="*/ 26 w 87"/>
                <a:gd name="T29" fmla="*/ 63 h 83"/>
                <a:gd name="T30" fmla="*/ 36 w 87"/>
                <a:gd name="T31" fmla="*/ 63 h 83"/>
                <a:gd name="T32" fmla="*/ 36 w 87"/>
                <a:gd name="T33" fmla="*/ 45 h 83"/>
                <a:gd name="T34" fmla="*/ 87 w 87"/>
                <a:gd name="T35" fmla="*/ 41 h 83"/>
                <a:gd name="T36" fmla="*/ 44 w 87"/>
                <a:gd name="T37" fmla="*/ 0 h 83"/>
                <a:gd name="T38" fmla="*/ 0 w 87"/>
                <a:gd name="T39" fmla="*/ 41 h 83"/>
                <a:gd name="T40" fmla="*/ 44 w 87"/>
                <a:gd name="T41" fmla="*/ 83 h 83"/>
                <a:gd name="T42" fmla="*/ 87 w 87"/>
                <a:gd name="T43" fmla="*/ 41 h 83"/>
                <a:gd name="T44" fmla="*/ 74 w 87"/>
                <a:gd name="T45" fmla="*/ 41 h 83"/>
                <a:gd name="T46" fmla="*/ 44 w 87"/>
                <a:gd name="T47" fmla="*/ 73 h 83"/>
                <a:gd name="T48" fmla="*/ 44 w 87"/>
                <a:gd name="T49" fmla="*/ 73 h 83"/>
                <a:gd name="T50" fmla="*/ 13 w 87"/>
                <a:gd name="T51" fmla="*/ 41 h 83"/>
                <a:gd name="T52" fmla="*/ 44 w 87"/>
                <a:gd name="T53" fmla="*/ 9 h 83"/>
                <a:gd name="T54" fmla="*/ 74 w 87"/>
                <a:gd name="T55"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83">
                  <a:moveTo>
                    <a:pt x="36" y="37"/>
                  </a:moveTo>
                  <a:cubicBezTo>
                    <a:pt x="36" y="26"/>
                    <a:pt x="36" y="26"/>
                    <a:pt x="36" y="26"/>
                  </a:cubicBezTo>
                  <a:cubicBezTo>
                    <a:pt x="43" y="26"/>
                    <a:pt x="43" y="26"/>
                    <a:pt x="43" y="26"/>
                  </a:cubicBezTo>
                  <a:cubicBezTo>
                    <a:pt x="47" y="26"/>
                    <a:pt x="52" y="27"/>
                    <a:pt x="52" y="31"/>
                  </a:cubicBezTo>
                  <a:cubicBezTo>
                    <a:pt x="52" y="36"/>
                    <a:pt x="50" y="37"/>
                    <a:pt x="45" y="37"/>
                  </a:cubicBezTo>
                  <a:cubicBezTo>
                    <a:pt x="36" y="37"/>
                    <a:pt x="36" y="37"/>
                    <a:pt x="36" y="37"/>
                  </a:cubicBezTo>
                  <a:moveTo>
                    <a:pt x="36" y="45"/>
                  </a:moveTo>
                  <a:cubicBezTo>
                    <a:pt x="41" y="45"/>
                    <a:pt x="41" y="45"/>
                    <a:pt x="41" y="45"/>
                  </a:cubicBezTo>
                  <a:cubicBezTo>
                    <a:pt x="52" y="63"/>
                    <a:pt x="52" y="63"/>
                    <a:pt x="52" y="63"/>
                  </a:cubicBezTo>
                  <a:cubicBezTo>
                    <a:pt x="63" y="63"/>
                    <a:pt x="63" y="63"/>
                    <a:pt x="63" y="63"/>
                  </a:cubicBezTo>
                  <a:cubicBezTo>
                    <a:pt x="52" y="44"/>
                    <a:pt x="52" y="44"/>
                    <a:pt x="52" y="44"/>
                  </a:cubicBezTo>
                  <a:cubicBezTo>
                    <a:pt x="58" y="43"/>
                    <a:pt x="63" y="41"/>
                    <a:pt x="63" y="32"/>
                  </a:cubicBezTo>
                  <a:cubicBezTo>
                    <a:pt x="63" y="22"/>
                    <a:pt x="56" y="19"/>
                    <a:pt x="44" y="19"/>
                  </a:cubicBezTo>
                  <a:cubicBezTo>
                    <a:pt x="26" y="19"/>
                    <a:pt x="26" y="19"/>
                    <a:pt x="26" y="19"/>
                  </a:cubicBezTo>
                  <a:cubicBezTo>
                    <a:pt x="26" y="63"/>
                    <a:pt x="26" y="63"/>
                    <a:pt x="26" y="63"/>
                  </a:cubicBezTo>
                  <a:cubicBezTo>
                    <a:pt x="36" y="63"/>
                    <a:pt x="36" y="63"/>
                    <a:pt x="36" y="63"/>
                  </a:cubicBezTo>
                  <a:cubicBezTo>
                    <a:pt x="36" y="45"/>
                    <a:pt x="36" y="45"/>
                    <a:pt x="36" y="45"/>
                  </a:cubicBezTo>
                  <a:moveTo>
                    <a:pt x="87" y="41"/>
                  </a:moveTo>
                  <a:cubicBezTo>
                    <a:pt x="87" y="15"/>
                    <a:pt x="66" y="0"/>
                    <a:pt x="44" y="0"/>
                  </a:cubicBezTo>
                  <a:cubicBezTo>
                    <a:pt x="21" y="0"/>
                    <a:pt x="0" y="15"/>
                    <a:pt x="0" y="41"/>
                  </a:cubicBezTo>
                  <a:cubicBezTo>
                    <a:pt x="0" y="67"/>
                    <a:pt x="21" y="83"/>
                    <a:pt x="44" y="83"/>
                  </a:cubicBezTo>
                  <a:cubicBezTo>
                    <a:pt x="66" y="83"/>
                    <a:pt x="87" y="67"/>
                    <a:pt x="87" y="41"/>
                  </a:cubicBezTo>
                  <a:moveTo>
                    <a:pt x="74" y="41"/>
                  </a:moveTo>
                  <a:cubicBezTo>
                    <a:pt x="74" y="60"/>
                    <a:pt x="60" y="73"/>
                    <a:pt x="44" y="73"/>
                  </a:cubicBezTo>
                  <a:cubicBezTo>
                    <a:pt x="44" y="73"/>
                    <a:pt x="44" y="73"/>
                    <a:pt x="44" y="73"/>
                  </a:cubicBezTo>
                  <a:cubicBezTo>
                    <a:pt x="26" y="73"/>
                    <a:pt x="13" y="60"/>
                    <a:pt x="13" y="41"/>
                  </a:cubicBezTo>
                  <a:cubicBezTo>
                    <a:pt x="13" y="22"/>
                    <a:pt x="26" y="9"/>
                    <a:pt x="44" y="9"/>
                  </a:cubicBezTo>
                  <a:cubicBezTo>
                    <a:pt x="60" y="9"/>
                    <a:pt x="74" y="22"/>
                    <a:pt x="74" y="4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6"/>
            <p:cNvSpPr>
              <a:spLocks noEditPoints="1"/>
            </p:cNvSpPr>
            <p:nvPr userDrawn="1"/>
          </p:nvSpPr>
          <p:spPr bwMode="auto">
            <a:xfrm>
              <a:off x="1700563" y="-1309093"/>
              <a:ext cx="2039443" cy="385118"/>
            </a:xfrm>
            <a:custGeom>
              <a:avLst/>
              <a:gdLst>
                <a:gd name="T0" fmla="*/ 1048 w 2520"/>
                <a:gd name="T1" fmla="*/ 0 h 472"/>
                <a:gd name="T2" fmla="*/ 1048 w 2520"/>
                <a:gd name="T3" fmla="*/ 472 h 472"/>
                <a:gd name="T4" fmla="*/ 1181 w 2520"/>
                <a:gd name="T5" fmla="*/ 472 h 472"/>
                <a:gd name="T6" fmla="*/ 1181 w 2520"/>
                <a:gd name="T7" fmla="*/ 0 h 472"/>
                <a:gd name="T8" fmla="*/ 1048 w 2520"/>
                <a:gd name="T9" fmla="*/ 0 h 472"/>
                <a:gd name="T10" fmla="*/ 0 w 2520"/>
                <a:gd name="T11" fmla="*/ 0 h 472"/>
                <a:gd name="T12" fmla="*/ 0 w 2520"/>
                <a:gd name="T13" fmla="*/ 472 h 472"/>
                <a:gd name="T14" fmla="*/ 134 w 2520"/>
                <a:gd name="T15" fmla="*/ 472 h 472"/>
                <a:gd name="T16" fmla="*/ 134 w 2520"/>
                <a:gd name="T17" fmla="*/ 105 h 472"/>
                <a:gd name="T18" fmla="*/ 239 w 2520"/>
                <a:gd name="T19" fmla="*/ 106 h 472"/>
                <a:gd name="T20" fmla="*/ 314 w 2520"/>
                <a:gd name="T21" fmla="*/ 132 h 472"/>
                <a:gd name="T22" fmla="*/ 344 w 2520"/>
                <a:gd name="T23" fmla="*/ 257 h 472"/>
                <a:gd name="T24" fmla="*/ 344 w 2520"/>
                <a:gd name="T25" fmla="*/ 472 h 472"/>
                <a:gd name="T26" fmla="*/ 474 w 2520"/>
                <a:gd name="T27" fmla="*/ 472 h 472"/>
                <a:gd name="T28" fmla="*/ 474 w 2520"/>
                <a:gd name="T29" fmla="*/ 211 h 472"/>
                <a:gd name="T30" fmla="*/ 239 w 2520"/>
                <a:gd name="T31" fmla="*/ 0 h 472"/>
                <a:gd name="T32" fmla="*/ 0 w 2520"/>
                <a:gd name="T33" fmla="*/ 0 h 472"/>
                <a:gd name="T34" fmla="*/ 1262 w 2520"/>
                <a:gd name="T35" fmla="*/ 0 h 472"/>
                <a:gd name="T36" fmla="*/ 1262 w 2520"/>
                <a:gd name="T37" fmla="*/ 472 h 472"/>
                <a:gd name="T38" fmla="*/ 1479 w 2520"/>
                <a:gd name="T39" fmla="*/ 472 h 472"/>
                <a:gd name="T40" fmla="*/ 1672 w 2520"/>
                <a:gd name="T41" fmla="*/ 410 h 472"/>
                <a:gd name="T42" fmla="*/ 1719 w 2520"/>
                <a:gd name="T43" fmla="*/ 242 h 472"/>
                <a:gd name="T44" fmla="*/ 1676 w 2520"/>
                <a:gd name="T45" fmla="*/ 79 h 472"/>
                <a:gd name="T46" fmla="*/ 1449 w 2520"/>
                <a:gd name="T47" fmla="*/ 0 h 472"/>
                <a:gd name="T48" fmla="*/ 1262 w 2520"/>
                <a:gd name="T49" fmla="*/ 0 h 472"/>
                <a:gd name="T50" fmla="*/ 1395 w 2520"/>
                <a:gd name="T51" fmla="*/ 103 h 472"/>
                <a:gd name="T52" fmla="*/ 1452 w 2520"/>
                <a:gd name="T53" fmla="*/ 103 h 472"/>
                <a:gd name="T54" fmla="*/ 1589 w 2520"/>
                <a:gd name="T55" fmla="*/ 237 h 472"/>
                <a:gd name="T56" fmla="*/ 1452 w 2520"/>
                <a:gd name="T57" fmla="*/ 372 h 472"/>
                <a:gd name="T58" fmla="*/ 1395 w 2520"/>
                <a:gd name="T59" fmla="*/ 372 h 472"/>
                <a:gd name="T60" fmla="*/ 1395 w 2520"/>
                <a:gd name="T61" fmla="*/ 103 h 472"/>
                <a:gd name="T62" fmla="*/ 856 w 2520"/>
                <a:gd name="T63" fmla="*/ 0 h 472"/>
                <a:gd name="T64" fmla="*/ 745 w 2520"/>
                <a:gd name="T65" fmla="*/ 374 h 472"/>
                <a:gd name="T66" fmla="*/ 638 w 2520"/>
                <a:gd name="T67" fmla="*/ 0 h 472"/>
                <a:gd name="T68" fmla="*/ 494 w 2520"/>
                <a:gd name="T69" fmla="*/ 0 h 472"/>
                <a:gd name="T70" fmla="*/ 646 w 2520"/>
                <a:gd name="T71" fmla="*/ 472 h 472"/>
                <a:gd name="T72" fmla="*/ 838 w 2520"/>
                <a:gd name="T73" fmla="*/ 472 h 472"/>
                <a:gd name="T74" fmla="*/ 992 w 2520"/>
                <a:gd name="T75" fmla="*/ 0 h 472"/>
                <a:gd name="T76" fmla="*/ 856 w 2520"/>
                <a:gd name="T77" fmla="*/ 0 h 472"/>
                <a:gd name="T78" fmla="*/ 1781 w 2520"/>
                <a:gd name="T79" fmla="*/ 472 h 472"/>
                <a:gd name="T80" fmla="*/ 1915 w 2520"/>
                <a:gd name="T81" fmla="*/ 472 h 472"/>
                <a:gd name="T82" fmla="*/ 1915 w 2520"/>
                <a:gd name="T83" fmla="*/ 0 h 472"/>
                <a:gd name="T84" fmla="*/ 1781 w 2520"/>
                <a:gd name="T85" fmla="*/ 0 h 472"/>
                <a:gd name="T86" fmla="*/ 1781 w 2520"/>
                <a:gd name="T87" fmla="*/ 472 h 472"/>
                <a:gd name="T88" fmla="*/ 2155 w 2520"/>
                <a:gd name="T89" fmla="*/ 1 h 472"/>
                <a:gd name="T90" fmla="*/ 1969 w 2520"/>
                <a:gd name="T91" fmla="*/ 472 h 472"/>
                <a:gd name="T92" fmla="*/ 2100 w 2520"/>
                <a:gd name="T93" fmla="*/ 472 h 472"/>
                <a:gd name="T94" fmla="*/ 2130 w 2520"/>
                <a:gd name="T95" fmla="*/ 389 h 472"/>
                <a:gd name="T96" fmla="*/ 2350 w 2520"/>
                <a:gd name="T97" fmla="*/ 389 h 472"/>
                <a:gd name="T98" fmla="*/ 2378 w 2520"/>
                <a:gd name="T99" fmla="*/ 472 h 472"/>
                <a:gd name="T100" fmla="*/ 2520 w 2520"/>
                <a:gd name="T101" fmla="*/ 472 h 472"/>
                <a:gd name="T102" fmla="*/ 2333 w 2520"/>
                <a:gd name="T103" fmla="*/ 1 h 472"/>
                <a:gd name="T104" fmla="*/ 2155 w 2520"/>
                <a:gd name="T105" fmla="*/ 1 h 472"/>
                <a:gd name="T106" fmla="*/ 2241 w 2520"/>
                <a:gd name="T107" fmla="*/ 87 h 472"/>
                <a:gd name="T108" fmla="*/ 2322 w 2520"/>
                <a:gd name="T109" fmla="*/ 307 h 472"/>
                <a:gd name="T110" fmla="*/ 2158 w 2520"/>
                <a:gd name="T111" fmla="*/ 307 h 472"/>
                <a:gd name="T112" fmla="*/ 2241 w 2520"/>
                <a:gd name="T113" fmla="*/ 87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20" h="472">
                  <a:moveTo>
                    <a:pt x="1048" y="0"/>
                  </a:moveTo>
                  <a:cubicBezTo>
                    <a:pt x="1048" y="472"/>
                    <a:pt x="1048" y="472"/>
                    <a:pt x="1048" y="472"/>
                  </a:cubicBezTo>
                  <a:cubicBezTo>
                    <a:pt x="1181" y="472"/>
                    <a:pt x="1181" y="472"/>
                    <a:pt x="1181" y="472"/>
                  </a:cubicBezTo>
                  <a:cubicBezTo>
                    <a:pt x="1181" y="0"/>
                    <a:pt x="1181" y="0"/>
                    <a:pt x="1181" y="0"/>
                  </a:cubicBezTo>
                  <a:lnTo>
                    <a:pt x="1048" y="0"/>
                  </a:lnTo>
                  <a:close/>
                  <a:moveTo>
                    <a:pt x="0" y="0"/>
                  </a:moveTo>
                  <a:cubicBezTo>
                    <a:pt x="0" y="472"/>
                    <a:pt x="0" y="472"/>
                    <a:pt x="0" y="472"/>
                  </a:cubicBezTo>
                  <a:cubicBezTo>
                    <a:pt x="134" y="472"/>
                    <a:pt x="134" y="472"/>
                    <a:pt x="134" y="472"/>
                  </a:cubicBezTo>
                  <a:cubicBezTo>
                    <a:pt x="134" y="105"/>
                    <a:pt x="134" y="105"/>
                    <a:pt x="134" y="105"/>
                  </a:cubicBezTo>
                  <a:cubicBezTo>
                    <a:pt x="239" y="106"/>
                    <a:pt x="239" y="106"/>
                    <a:pt x="239" y="106"/>
                  </a:cubicBezTo>
                  <a:cubicBezTo>
                    <a:pt x="273" y="106"/>
                    <a:pt x="297" y="114"/>
                    <a:pt x="314" y="132"/>
                  </a:cubicBezTo>
                  <a:cubicBezTo>
                    <a:pt x="335" y="154"/>
                    <a:pt x="344" y="191"/>
                    <a:pt x="344" y="257"/>
                  </a:cubicBezTo>
                  <a:cubicBezTo>
                    <a:pt x="344" y="472"/>
                    <a:pt x="344" y="472"/>
                    <a:pt x="344" y="472"/>
                  </a:cubicBezTo>
                  <a:cubicBezTo>
                    <a:pt x="474" y="472"/>
                    <a:pt x="474" y="472"/>
                    <a:pt x="474" y="472"/>
                  </a:cubicBezTo>
                  <a:cubicBezTo>
                    <a:pt x="474" y="211"/>
                    <a:pt x="474" y="211"/>
                    <a:pt x="474" y="211"/>
                  </a:cubicBezTo>
                  <a:cubicBezTo>
                    <a:pt x="474" y="25"/>
                    <a:pt x="355" y="0"/>
                    <a:pt x="239" y="0"/>
                  </a:cubicBezTo>
                  <a:lnTo>
                    <a:pt x="0" y="0"/>
                  </a:lnTo>
                  <a:close/>
                  <a:moveTo>
                    <a:pt x="1262" y="0"/>
                  </a:moveTo>
                  <a:cubicBezTo>
                    <a:pt x="1262" y="472"/>
                    <a:pt x="1262" y="472"/>
                    <a:pt x="1262" y="472"/>
                  </a:cubicBezTo>
                  <a:cubicBezTo>
                    <a:pt x="1479" y="472"/>
                    <a:pt x="1479" y="472"/>
                    <a:pt x="1479" y="472"/>
                  </a:cubicBezTo>
                  <a:cubicBezTo>
                    <a:pt x="1594" y="472"/>
                    <a:pt x="1631" y="453"/>
                    <a:pt x="1672" y="410"/>
                  </a:cubicBezTo>
                  <a:cubicBezTo>
                    <a:pt x="1701" y="380"/>
                    <a:pt x="1719" y="314"/>
                    <a:pt x="1719" y="242"/>
                  </a:cubicBezTo>
                  <a:cubicBezTo>
                    <a:pt x="1719" y="175"/>
                    <a:pt x="1704" y="116"/>
                    <a:pt x="1676" y="79"/>
                  </a:cubicBezTo>
                  <a:cubicBezTo>
                    <a:pt x="1627" y="13"/>
                    <a:pt x="1556" y="0"/>
                    <a:pt x="1449" y="0"/>
                  </a:cubicBezTo>
                  <a:lnTo>
                    <a:pt x="1262" y="0"/>
                  </a:lnTo>
                  <a:close/>
                  <a:moveTo>
                    <a:pt x="1395" y="103"/>
                  </a:moveTo>
                  <a:cubicBezTo>
                    <a:pt x="1452" y="103"/>
                    <a:pt x="1452" y="103"/>
                    <a:pt x="1452" y="103"/>
                  </a:cubicBezTo>
                  <a:cubicBezTo>
                    <a:pt x="1535" y="103"/>
                    <a:pt x="1589" y="140"/>
                    <a:pt x="1589" y="237"/>
                  </a:cubicBezTo>
                  <a:cubicBezTo>
                    <a:pt x="1589" y="334"/>
                    <a:pt x="1535" y="372"/>
                    <a:pt x="1452" y="372"/>
                  </a:cubicBezTo>
                  <a:cubicBezTo>
                    <a:pt x="1395" y="372"/>
                    <a:pt x="1395" y="372"/>
                    <a:pt x="1395" y="372"/>
                  </a:cubicBezTo>
                  <a:lnTo>
                    <a:pt x="1395" y="103"/>
                  </a:lnTo>
                  <a:close/>
                  <a:moveTo>
                    <a:pt x="856" y="0"/>
                  </a:moveTo>
                  <a:cubicBezTo>
                    <a:pt x="745" y="374"/>
                    <a:pt x="745" y="374"/>
                    <a:pt x="745" y="374"/>
                  </a:cubicBezTo>
                  <a:cubicBezTo>
                    <a:pt x="638" y="0"/>
                    <a:pt x="638" y="0"/>
                    <a:pt x="638" y="0"/>
                  </a:cubicBezTo>
                  <a:cubicBezTo>
                    <a:pt x="494" y="0"/>
                    <a:pt x="494" y="0"/>
                    <a:pt x="494" y="0"/>
                  </a:cubicBezTo>
                  <a:cubicBezTo>
                    <a:pt x="646" y="472"/>
                    <a:pt x="646" y="472"/>
                    <a:pt x="646" y="472"/>
                  </a:cubicBezTo>
                  <a:cubicBezTo>
                    <a:pt x="838" y="472"/>
                    <a:pt x="838" y="472"/>
                    <a:pt x="838" y="472"/>
                  </a:cubicBezTo>
                  <a:cubicBezTo>
                    <a:pt x="992" y="0"/>
                    <a:pt x="992" y="0"/>
                    <a:pt x="992" y="0"/>
                  </a:cubicBezTo>
                  <a:lnTo>
                    <a:pt x="856" y="0"/>
                  </a:lnTo>
                  <a:close/>
                  <a:moveTo>
                    <a:pt x="1781" y="472"/>
                  </a:moveTo>
                  <a:cubicBezTo>
                    <a:pt x="1915" y="472"/>
                    <a:pt x="1915" y="472"/>
                    <a:pt x="1915" y="472"/>
                  </a:cubicBezTo>
                  <a:cubicBezTo>
                    <a:pt x="1915" y="0"/>
                    <a:pt x="1915" y="0"/>
                    <a:pt x="1915" y="0"/>
                  </a:cubicBezTo>
                  <a:cubicBezTo>
                    <a:pt x="1781" y="0"/>
                    <a:pt x="1781" y="0"/>
                    <a:pt x="1781" y="0"/>
                  </a:cubicBezTo>
                  <a:lnTo>
                    <a:pt x="1781" y="472"/>
                  </a:lnTo>
                  <a:close/>
                  <a:moveTo>
                    <a:pt x="2155" y="1"/>
                  </a:moveTo>
                  <a:cubicBezTo>
                    <a:pt x="1969" y="472"/>
                    <a:pt x="1969" y="472"/>
                    <a:pt x="1969" y="472"/>
                  </a:cubicBezTo>
                  <a:cubicBezTo>
                    <a:pt x="2100" y="472"/>
                    <a:pt x="2100" y="472"/>
                    <a:pt x="2100" y="472"/>
                  </a:cubicBezTo>
                  <a:cubicBezTo>
                    <a:pt x="2130" y="389"/>
                    <a:pt x="2130" y="389"/>
                    <a:pt x="2130" y="389"/>
                  </a:cubicBezTo>
                  <a:cubicBezTo>
                    <a:pt x="2350" y="389"/>
                    <a:pt x="2350" y="389"/>
                    <a:pt x="2350" y="389"/>
                  </a:cubicBezTo>
                  <a:cubicBezTo>
                    <a:pt x="2378" y="472"/>
                    <a:pt x="2378" y="472"/>
                    <a:pt x="2378" y="472"/>
                  </a:cubicBezTo>
                  <a:cubicBezTo>
                    <a:pt x="2520" y="472"/>
                    <a:pt x="2520" y="472"/>
                    <a:pt x="2520" y="472"/>
                  </a:cubicBezTo>
                  <a:cubicBezTo>
                    <a:pt x="2333" y="1"/>
                    <a:pt x="2333" y="1"/>
                    <a:pt x="2333" y="1"/>
                  </a:cubicBezTo>
                  <a:lnTo>
                    <a:pt x="2155" y="1"/>
                  </a:lnTo>
                  <a:close/>
                  <a:moveTo>
                    <a:pt x="2241" y="87"/>
                  </a:moveTo>
                  <a:cubicBezTo>
                    <a:pt x="2322" y="307"/>
                    <a:pt x="2322" y="307"/>
                    <a:pt x="2322" y="307"/>
                  </a:cubicBezTo>
                  <a:cubicBezTo>
                    <a:pt x="2158" y="307"/>
                    <a:pt x="2158" y="307"/>
                    <a:pt x="2158" y="307"/>
                  </a:cubicBezTo>
                  <a:lnTo>
                    <a:pt x="2241" y="8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p:cNvSpPr>
              <a:spLocks noEditPoints="1"/>
            </p:cNvSpPr>
            <p:nvPr userDrawn="1"/>
          </p:nvSpPr>
          <p:spPr bwMode="auto">
            <a:xfrm>
              <a:off x="677492" y="-1417931"/>
              <a:ext cx="877396" cy="582700"/>
            </a:xfrm>
            <a:custGeom>
              <a:avLst/>
              <a:gdLst>
                <a:gd name="T0" fmla="*/ 405 w 1086"/>
                <a:gd name="T1" fmla="*/ 214 h 718"/>
                <a:gd name="T2" fmla="*/ 405 w 1086"/>
                <a:gd name="T3" fmla="*/ 149 h 718"/>
                <a:gd name="T4" fmla="*/ 424 w 1086"/>
                <a:gd name="T5" fmla="*/ 148 h 718"/>
                <a:gd name="T6" fmla="*/ 719 w 1086"/>
                <a:gd name="T7" fmla="*/ 301 h 718"/>
                <a:gd name="T8" fmla="*/ 458 w 1086"/>
                <a:gd name="T9" fmla="*/ 476 h 718"/>
                <a:gd name="T10" fmla="*/ 405 w 1086"/>
                <a:gd name="T11" fmla="*/ 467 h 718"/>
                <a:gd name="T12" fmla="*/ 405 w 1086"/>
                <a:gd name="T13" fmla="*/ 270 h 718"/>
                <a:gd name="T14" fmla="*/ 530 w 1086"/>
                <a:gd name="T15" fmla="*/ 378 h 718"/>
                <a:gd name="T16" fmla="*/ 622 w 1086"/>
                <a:gd name="T17" fmla="*/ 300 h 718"/>
                <a:gd name="T18" fmla="*/ 441 w 1086"/>
                <a:gd name="T19" fmla="*/ 212 h 718"/>
                <a:gd name="T20" fmla="*/ 405 w 1086"/>
                <a:gd name="T21" fmla="*/ 214 h 718"/>
                <a:gd name="T22" fmla="*/ 405 w 1086"/>
                <a:gd name="T23" fmla="*/ 0 h 718"/>
                <a:gd name="T24" fmla="*/ 405 w 1086"/>
                <a:gd name="T25" fmla="*/ 97 h 718"/>
                <a:gd name="T26" fmla="*/ 424 w 1086"/>
                <a:gd name="T27" fmla="*/ 95 h 718"/>
                <a:gd name="T28" fmla="*/ 832 w 1086"/>
                <a:gd name="T29" fmla="*/ 298 h 718"/>
                <a:gd name="T30" fmla="*/ 455 w 1086"/>
                <a:gd name="T31" fmla="*/ 523 h 718"/>
                <a:gd name="T32" fmla="*/ 405 w 1086"/>
                <a:gd name="T33" fmla="*/ 518 h 718"/>
                <a:gd name="T34" fmla="*/ 405 w 1086"/>
                <a:gd name="T35" fmla="*/ 578 h 718"/>
                <a:gd name="T36" fmla="*/ 447 w 1086"/>
                <a:gd name="T37" fmla="*/ 581 h 718"/>
                <a:gd name="T38" fmla="*/ 881 w 1086"/>
                <a:gd name="T39" fmla="*/ 381 h 718"/>
                <a:gd name="T40" fmla="*/ 1004 w 1086"/>
                <a:gd name="T41" fmla="*/ 456 h 718"/>
                <a:gd name="T42" fmla="*/ 449 w 1086"/>
                <a:gd name="T43" fmla="*/ 636 h 718"/>
                <a:gd name="T44" fmla="*/ 405 w 1086"/>
                <a:gd name="T45" fmla="*/ 634 h 718"/>
                <a:gd name="T46" fmla="*/ 405 w 1086"/>
                <a:gd name="T47" fmla="*/ 718 h 718"/>
                <a:gd name="T48" fmla="*/ 1086 w 1086"/>
                <a:gd name="T49" fmla="*/ 718 h 718"/>
                <a:gd name="T50" fmla="*/ 1086 w 1086"/>
                <a:gd name="T51" fmla="*/ 0 h 718"/>
                <a:gd name="T52" fmla="*/ 405 w 1086"/>
                <a:gd name="T53" fmla="*/ 0 h 718"/>
                <a:gd name="T54" fmla="*/ 405 w 1086"/>
                <a:gd name="T55" fmla="*/ 467 h 718"/>
                <a:gd name="T56" fmla="*/ 405 w 1086"/>
                <a:gd name="T57" fmla="*/ 518 h 718"/>
                <a:gd name="T58" fmla="*/ 194 w 1086"/>
                <a:gd name="T59" fmla="*/ 317 h 718"/>
                <a:gd name="T60" fmla="*/ 405 w 1086"/>
                <a:gd name="T61" fmla="*/ 214 h 718"/>
                <a:gd name="T62" fmla="*/ 405 w 1086"/>
                <a:gd name="T63" fmla="*/ 270 h 718"/>
                <a:gd name="T64" fmla="*/ 405 w 1086"/>
                <a:gd name="T65" fmla="*/ 270 h 718"/>
                <a:gd name="T66" fmla="*/ 281 w 1086"/>
                <a:gd name="T67" fmla="*/ 327 h 718"/>
                <a:gd name="T68" fmla="*/ 405 w 1086"/>
                <a:gd name="T69" fmla="*/ 467 h 718"/>
                <a:gd name="T70" fmla="*/ 111 w 1086"/>
                <a:gd name="T71" fmla="*/ 309 h 718"/>
                <a:gd name="T72" fmla="*/ 405 w 1086"/>
                <a:gd name="T73" fmla="*/ 149 h 718"/>
                <a:gd name="T74" fmla="*/ 405 w 1086"/>
                <a:gd name="T75" fmla="*/ 97 h 718"/>
                <a:gd name="T76" fmla="*/ 0 w 1086"/>
                <a:gd name="T77" fmla="*/ 298 h 718"/>
                <a:gd name="T78" fmla="*/ 405 w 1086"/>
                <a:gd name="T79" fmla="*/ 634 h 718"/>
                <a:gd name="T80" fmla="*/ 405 w 1086"/>
                <a:gd name="T81" fmla="*/ 578 h 718"/>
                <a:gd name="T82" fmla="*/ 111 w 1086"/>
                <a:gd name="T83" fmla="*/ 309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86" h="718">
                  <a:moveTo>
                    <a:pt x="405" y="214"/>
                  </a:moveTo>
                  <a:cubicBezTo>
                    <a:pt x="405" y="149"/>
                    <a:pt x="405" y="149"/>
                    <a:pt x="405" y="149"/>
                  </a:cubicBezTo>
                  <a:cubicBezTo>
                    <a:pt x="412" y="149"/>
                    <a:pt x="418" y="148"/>
                    <a:pt x="424" y="148"/>
                  </a:cubicBezTo>
                  <a:cubicBezTo>
                    <a:pt x="602" y="143"/>
                    <a:pt x="719" y="301"/>
                    <a:pt x="719" y="301"/>
                  </a:cubicBezTo>
                  <a:cubicBezTo>
                    <a:pt x="719" y="301"/>
                    <a:pt x="593" y="476"/>
                    <a:pt x="458" y="476"/>
                  </a:cubicBezTo>
                  <a:cubicBezTo>
                    <a:pt x="438" y="476"/>
                    <a:pt x="421" y="472"/>
                    <a:pt x="405" y="467"/>
                  </a:cubicBezTo>
                  <a:cubicBezTo>
                    <a:pt x="405" y="270"/>
                    <a:pt x="405" y="270"/>
                    <a:pt x="405" y="270"/>
                  </a:cubicBezTo>
                  <a:cubicBezTo>
                    <a:pt x="474" y="279"/>
                    <a:pt x="488" y="309"/>
                    <a:pt x="530" y="378"/>
                  </a:cubicBezTo>
                  <a:cubicBezTo>
                    <a:pt x="622" y="300"/>
                    <a:pt x="622" y="300"/>
                    <a:pt x="622" y="300"/>
                  </a:cubicBezTo>
                  <a:cubicBezTo>
                    <a:pt x="622" y="300"/>
                    <a:pt x="555" y="212"/>
                    <a:pt x="441" y="212"/>
                  </a:cubicBezTo>
                  <a:cubicBezTo>
                    <a:pt x="429" y="212"/>
                    <a:pt x="417" y="213"/>
                    <a:pt x="405" y="214"/>
                  </a:cubicBezTo>
                  <a:moveTo>
                    <a:pt x="405" y="0"/>
                  </a:moveTo>
                  <a:cubicBezTo>
                    <a:pt x="405" y="97"/>
                    <a:pt x="405" y="97"/>
                    <a:pt x="405" y="97"/>
                  </a:cubicBezTo>
                  <a:cubicBezTo>
                    <a:pt x="412" y="96"/>
                    <a:pt x="418" y="96"/>
                    <a:pt x="424" y="95"/>
                  </a:cubicBezTo>
                  <a:cubicBezTo>
                    <a:pt x="671" y="87"/>
                    <a:pt x="832" y="298"/>
                    <a:pt x="832" y="298"/>
                  </a:cubicBezTo>
                  <a:cubicBezTo>
                    <a:pt x="832" y="298"/>
                    <a:pt x="647" y="523"/>
                    <a:pt x="455" y="523"/>
                  </a:cubicBezTo>
                  <a:cubicBezTo>
                    <a:pt x="437" y="523"/>
                    <a:pt x="421" y="521"/>
                    <a:pt x="405" y="518"/>
                  </a:cubicBezTo>
                  <a:cubicBezTo>
                    <a:pt x="405" y="578"/>
                    <a:pt x="405" y="578"/>
                    <a:pt x="405" y="578"/>
                  </a:cubicBezTo>
                  <a:cubicBezTo>
                    <a:pt x="419" y="580"/>
                    <a:pt x="432" y="581"/>
                    <a:pt x="447" y="581"/>
                  </a:cubicBezTo>
                  <a:cubicBezTo>
                    <a:pt x="626" y="581"/>
                    <a:pt x="755" y="489"/>
                    <a:pt x="881" y="381"/>
                  </a:cubicBezTo>
                  <a:cubicBezTo>
                    <a:pt x="902" y="398"/>
                    <a:pt x="987" y="438"/>
                    <a:pt x="1004" y="456"/>
                  </a:cubicBezTo>
                  <a:cubicBezTo>
                    <a:pt x="885" y="556"/>
                    <a:pt x="607" y="636"/>
                    <a:pt x="449" y="636"/>
                  </a:cubicBezTo>
                  <a:cubicBezTo>
                    <a:pt x="434" y="636"/>
                    <a:pt x="420" y="636"/>
                    <a:pt x="405" y="634"/>
                  </a:cubicBezTo>
                  <a:cubicBezTo>
                    <a:pt x="405" y="718"/>
                    <a:pt x="405" y="718"/>
                    <a:pt x="405" y="718"/>
                  </a:cubicBezTo>
                  <a:cubicBezTo>
                    <a:pt x="1086" y="718"/>
                    <a:pt x="1086" y="718"/>
                    <a:pt x="1086" y="718"/>
                  </a:cubicBezTo>
                  <a:cubicBezTo>
                    <a:pt x="1086" y="0"/>
                    <a:pt x="1086" y="0"/>
                    <a:pt x="1086" y="0"/>
                  </a:cubicBezTo>
                  <a:lnTo>
                    <a:pt x="405" y="0"/>
                  </a:lnTo>
                  <a:close/>
                  <a:moveTo>
                    <a:pt x="405" y="467"/>
                  </a:moveTo>
                  <a:cubicBezTo>
                    <a:pt x="405" y="518"/>
                    <a:pt x="405" y="518"/>
                    <a:pt x="405" y="518"/>
                  </a:cubicBezTo>
                  <a:cubicBezTo>
                    <a:pt x="240" y="489"/>
                    <a:pt x="194" y="317"/>
                    <a:pt x="194" y="317"/>
                  </a:cubicBezTo>
                  <a:cubicBezTo>
                    <a:pt x="194" y="317"/>
                    <a:pt x="273" y="228"/>
                    <a:pt x="405" y="214"/>
                  </a:cubicBezTo>
                  <a:cubicBezTo>
                    <a:pt x="405" y="270"/>
                    <a:pt x="405" y="270"/>
                    <a:pt x="405" y="270"/>
                  </a:cubicBezTo>
                  <a:cubicBezTo>
                    <a:pt x="405" y="270"/>
                    <a:pt x="405" y="270"/>
                    <a:pt x="405" y="270"/>
                  </a:cubicBezTo>
                  <a:cubicBezTo>
                    <a:pt x="336" y="262"/>
                    <a:pt x="281" y="327"/>
                    <a:pt x="281" y="327"/>
                  </a:cubicBezTo>
                  <a:cubicBezTo>
                    <a:pt x="281" y="327"/>
                    <a:pt x="312" y="436"/>
                    <a:pt x="405" y="467"/>
                  </a:cubicBezTo>
                  <a:moveTo>
                    <a:pt x="111" y="309"/>
                  </a:moveTo>
                  <a:cubicBezTo>
                    <a:pt x="111" y="309"/>
                    <a:pt x="209" y="164"/>
                    <a:pt x="405" y="149"/>
                  </a:cubicBezTo>
                  <a:cubicBezTo>
                    <a:pt x="405" y="97"/>
                    <a:pt x="405" y="97"/>
                    <a:pt x="405" y="97"/>
                  </a:cubicBezTo>
                  <a:cubicBezTo>
                    <a:pt x="188" y="114"/>
                    <a:pt x="0" y="298"/>
                    <a:pt x="0" y="298"/>
                  </a:cubicBezTo>
                  <a:cubicBezTo>
                    <a:pt x="0" y="298"/>
                    <a:pt x="106" y="606"/>
                    <a:pt x="405" y="634"/>
                  </a:cubicBezTo>
                  <a:cubicBezTo>
                    <a:pt x="405" y="578"/>
                    <a:pt x="405" y="578"/>
                    <a:pt x="405" y="578"/>
                  </a:cubicBezTo>
                  <a:cubicBezTo>
                    <a:pt x="186" y="551"/>
                    <a:pt x="111" y="309"/>
                    <a:pt x="111" y="30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45678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560" y="1144706"/>
            <a:ext cx="9327356" cy="2435131"/>
          </a:xfrm>
        </p:spPr>
        <p:txBody>
          <a:bodyPr anchor="b"/>
          <a:lstStyle>
            <a:lvl1pPr algn="ctr">
              <a:defRPr sz="6119"/>
            </a:lvl1pPr>
          </a:lstStyle>
          <a:p>
            <a:r>
              <a:rPr lang="en-US"/>
              <a:t>Click to edit Master title style</a:t>
            </a:r>
            <a:endParaRPr lang="en-US" dirty="0"/>
          </a:p>
        </p:txBody>
      </p:sp>
      <p:sp>
        <p:nvSpPr>
          <p:cNvPr id="3" name="Subtitle 2"/>
          <p:cNvSpPr>
            <a:spLocks noGrp="1"/>
          </p:cNvSpPr>
          <p:nvPr>
            <p:ph type="subTitle" idx="1"/>
          </p:nvPr>
        </p:nvSpPr>
        <p:spPr>
          <a:xfrm>
            <a:off x="1554560" y="3673745"/>
            <a:ext cx="9327356" cy="1688724"/>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766A36-5CBE-4BCF-A319-A2369EABD10D}" type="datetimeFigureOut">
              <a:rPr lang="sv-SE" smtClean="0"/>
              <a:t>2016-10-25</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906DD1D4-6C39-4C84-BC66-14D85FEB23DC}" type="slidenum">
              <a:rPr lang="sv-SE" smtClean="0"/>
              <a:t>‹#›</a:t>
            </a:fld>
            <a:endParaRPr lang="sv-SE"/>
          </a:p>
        </p:txBody>
      </p:sp>
    </p:spTree>
    <p:extLst>
      <p:ext uri="{BB962C8B-B14F-4D97-AF65-F5344CB8AC3E}">
        <p14:creationId xmlns:p14="http://schemas.microsoft.com/office/powerpoint/2010/main" val="1270477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766A36-5CBE-4BCF-A319-A2369EABD10D}" type="datetimeFigureOut">
              <a:rPr lang="sv-SE" smtClean="0"/>
              <a:t>2016-10-25</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906DD1D4-6C39-4C84-BC66-14D85FEB23DC}" type="slidenum">
              <a:rPr lang="sv-SE" smtClean="0"/>
              <a:t>‹#›</a:t>
            </a:fld>
            <a:endParaRPr lang="sv-SE"/>
          </a:p>
        </p:txBody>
      </p:sp>
    </p:spTree>
    <p:extLst>
      <p:ext uri="{BB962C8B-B14F-4D97-AF65-F5344CB8AC3E}">
        <p14:creationId xmlns:p14="http://schemas.microsoft.com/office/powerpoint/2010/main" val="11006031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8530" y="1743775"/>
            <a:ext cx="10726460" cy="2909528"/>
          </a:xfrm>
        </p:spPr>
        <p:txBody>
          <a:bodyPr anchor="b"/>
          <a:lstStyle>
            <a:lvl1pPr>
              <a:defRPr sz="6119"/>
            </a:lvl1pPr>
          </a:lstStyle>
          <a:p>
            <a:r>
              <a:rPr lang="en-US"/>
              <a:t>Click to edit Master title style</a:t>
            </a:r>
            <a:endParaRPr lang="en-US" dirty="0"/>
          </a:p>
        </p:txBody>
      </p:sp>
      <p:sp>
        <p:nvSpPr>
          <p:cNvPr id="3" name="Text Placeholder 2"/>
          <p:cNvSpPr>
            <a:spLocks noGrp="1"/>
          </p:cNvSpPr>
          <p:nvPr>
            <p:ph type="body" idx="1"/>
          </p:nvPr>
        </p:nvSpPr>
        <p:spPr>
          <a:xfrm>
            <a:off x="848530" y="4680828"/>
            <a:ext cx="10726460" cy="1530052"/>
          </a:xfrm>
        </p:spPr>
        <p:txBody>
          <a:bodyPr/>
          <a:lstStyle>
            <a:lvl1pPr marL="0" indent="0">
              <a:buNone/>
              <a:defRPr sz="2448">
                <a:solidFill>
                  <a:schemeClr val="tx1">
                    <a:tint val="75000"/>
                  </a:schemeClr>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7766A36-5CBE-4BCF-A319-A2369EABD10D}" type="datetimeFigureOut">
              <a:rPr lang="sv-SE" smtClean="0"/>
              <a:t>2016-10-25</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906DD1D4-6C39-4C84-BC66-14D85FEB23DC}" type="slidenum">
              <a:rPr lang="sv-SE" smtClean="0"/>
              <a:t>‹#›</a:t>
            </a:fld>
            <a:endParaRPr lang="sv-SE"/>
          </a:p>
        </p:txBody>
      </p:sp>
    </p:spTree>
    <p:extLst>
      <p:ext uri="{BB962C8B-B14F-4D97-AF65-F5344CB8AC3E}">
        <p14:creationId xmlns:p14="http://schemas.microsoft.com/office/powerpoint/2010/main" val="24647963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5008" y="1861968"/>
            <a:ext cx="5285502" cy="4437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5965" y="1861968"/>
            <a:ext cx="5285502" cy="4437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766A36-5CBE-4BCF-A319-A2369EABD10D}" type="datetimeFigureOut">
              <a:rPr lang="sv-SE" smtClean="0"/>
              <a:t>2016-10-25</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906DD1D4-6C39-4C84-BC66-14D85FEB23DC}" type="slidenum">
              <a:rPr lang="sv-SE" smtClean="0"/>
              <a:t>‹#›</a:t>
            </a:fld>
            <a:endParaRPr lang="sv-SE"/>
          </a:p>
        </p:txBody>
      </p:sp>
    </p:spTree>
    <p:extLst>
      <p:ext uri="{BB962C8B-B14F-4D97-AF65-F5344CB8AC3E}">
        <p14:creationId xmlns:p14="http://schemas.microsoft.com/office/powerpoint/2010/main" val="38955022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6627" y="372394"/>
            <a:ext cx="10726460" cy="135195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6628" y="1714631"/>
            <a:ext cx="5261211"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Edit Master text styles</a:t>
            </a:r>
          </a:p>
        </p:txBody>
      </p:sp>
      <p:sp>
        <p:nvSpPr>
          <p:cNvPr id="4" name="Content Placeholder 3"/>
          <p:cNvSpPr>
            <a:spLocks noGrp="1"/>
          </p:cNvSpPr>
          <p:nvPr>
            <p:ph sz="half" idx="2"/>
          </p:nvPr>
        </p:nvSpPr>
        <p:spPr>
          <a:xfrm>
            <a:off x="856628" y="2554944"/>
            <a:ext cx="5261211" cy="3757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5965" y="1714631"/>
            <a:ext cx="5287122"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Edit Master text styles</a:t>
            </a:r>
          </a:p>
        </p:txBody>
      </p:sp>
      <p:sp>
        <p:nvSpPr>
          <p:cNvPr id="6" name="Content Placeholder 5"/>
          <p:cNvSpPr>
            <a:spLocks noGrp="1"/>
          </p:cNvSpPr>
          <p:nvPr>
            <p:ph sz="quarter" idx="4"/>
          </p:nvPr>
        </p:nvSpPr>
        <p:spPr>
          <a:xfrm>
            <a:off x="6295965" y="2554944"/>
            <a:ext cx="5287122" cy="3757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766A36-5CBE-4BCF-A319-A2369EABD10D}" type="datetimeFigureOut">
              <a:rPr lang="sv-SE" smtClean="0"/>
              <a:t>2016-10-25</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906DD1D4-6C39-4C84-BC66-14D85FEB23DC}" type="slidenum">
              <a:rPr lang="sv-SE" smtClean="0"/>
              <a:t>‹#›</a:t>
            </a:fld>
            <a:endParaRPr lang="sv-SE"/>
          </a:p>
        </p:txBody>
      </p:sp>
    </p:spTree>
    <p:extLst>
      <p:ext uri="{BB962C8B-B14F-4D97-AF65-F5344CB8AC3E}">
        <p14:creationId xmlns:p14="http://schemas.microsoft.com/office/powerpoint/2010/main" val="13059212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766A36-5CBE-4BCF-A319-A2369EABD10D}" type="datetimeFigureOut">
              <a:rPr lang="sv-SE" smtClean="0"/>
              <a:t>2016-10-25</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906DD1D4-6C39-4C84-BC66-14D85FEB23DC}" type="slidenum">
              <a:rPr lang="sv-SE" smtClean="0"/>
              <a:t>‹#›</a:t>
            </a:fld>
            <a:endParaRPr lang="sv-SE"/>
          </a:p>
        </p:txBody>
      </p:sp>
    </p:spTree>
    <p:extLst>
      <p:ext uri="{BB962C8B-B14F-4D97-AF65-F5344CB8AC3E}">
        <p14:creationId xmlns:p14="http://schemas.microsoft.com/office/powerpoint/2010/main" val="162387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3373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766A36-5CBE-4BCF-A319-A2369EABD10D}" type="datetimeFigureOut">
              <a:rPr lang="sv-SE" smtClean="0"/>
              <a:t>2016-10-25</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906DD1D4-6C39-4C84-BC66-14D85FEB23DC}" type="slidenum">
              <a:rPr lang="sv-SE" smtClean="0"/>
              <a:t>‹#›</a:t>
            </a:fld>
            <a:endParaRPr lang="sv-SE"/>
          </a:p>
        </p:txBody>
      </p:sp>
    </p:spTree>
    <p:extLst>
      <p:ext uri="{BB962C8B-B14F-4D97-AF65-F5344CB8AC3E}">
        <p14:creationId xmlns:p14="http://schemas.microsoft.com/office/powerpoint/2010/main" val="9930704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628" y="466302"/>
            <a:ext cx="4011087" cy="1632056"/>
          </a:xfrm>
        </p:spPr>
        <p:txBody>
          <a:bodyPr anchor="b"/>
          <a:lstStyle>
            <a:lvl1pPr>
              <a:defRPr sz="3264"/>
            </a:lvl1pPr>
          </a:lstStyle>
          <a:p>
            <a:r>
              <a:rPr lang="en-US"/>
              <a:t>Click to edit Master title style</a:t>
            </a:r>
            <a:endParaRPr lang="en-US" dirty="0"/>
          </a:p>
        </p:txBody>
      </p:sp>
      <p:sp>
        <p:nvSpPr>
          <p:cNvPr id="3" name="Content Placeholder 2"/>
          <p:cNvSpPr>
            <a:spLocks noGrp="1"/>
          </p:cNvSpPr>
          <p:nvPr>
            <p:ph idx="1"/>
          </p:nvPr>
        </p:nvSpPr>
        <p:spPr>
          <a:xfrm>
            <a:off x="5287122" y="1007083"/>
            <a:ext cx="6295965" cy="4970646"/>
          </a:xfrm>
        </p:spPr>
        <p:txBody>
          <a:bodyPr/>
          <a:lstStyle>
            <a:lvl1pPr>
              <a:defRPr sz="3264"/>
            </a:lvl1pPr>
            <a:lvl2pPr>
              <a:defRPr sz="2856"/>
            </a:lvl2pPr>
            <a:lvl3pPr>
              <a:defRPr sz="2448"/>
            </a:lvl3pPr>
            <a:lvl4pPr>
              <a:defRPr sz="2040"/>
            </a:lvl4pPr>
            <a:lvl5pPr>
              <a:defRPr sz="2040"/>
            </a:lvl5pPr>
            <a:lvl6pPr>
              <a:defRPr sz="2040"/>
            </a:lvl6pPr>
            <a:lvl7pPr>
              <a:defRPr sz="2040"/>
            </a:lvl7pPr>
            <a:lvl8pPr>
              <a:defRPr sz="2040"/>
            </a:lvl8pPr>
            <a:lvl9pPr>
              <a:defRPr sz="204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a:t>Edit Master text styles</a:t>
            </a:r>
          </a:p>
        </p:txBody>
      </p:sp>
      <p:sp>
        <p:nvSpPr>
          <p:cNvPr id="5" name="Date Placeholder 4"/>
          <p:cNvSpPr>
            <a:spLocks noGrp="1"/>
          </p:cNvSpPr>
          <p:nvPr>
            <p:ph type="dt" sz="half" idx="10"/>
          </p:nvPr>
        </p:nvSpPr>
        <p:spPr/>
        <p:txBody>
          <a:bodyPr/>
          <a:lstStyle/>
          <a:p>
            <a:fld id="{77766A36-5CBE-4BCF-A319-A2369EABD10D}" type="datetimeFigureOut">
              <a:rPr lang="sv-SE" smtClean="0"/>
              <a:t>2016-10-25</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906DD1D4-6C39-4C84-BC66-14D85FEB23DC}" type="slidenum">
              <a:rPr lang="sv-SE" smtClean="0"/>
              <a:t>‹#›</a:t>
            </a:fld>
            <a:endParaRPr lang="sv-SE"/>
          </a:p>
        </p:txBody>
      </p:sp>
    </p:spTree>
    <p:extLst>
      <p:ext uri="{BB962C8B-B14F-4D97-AF65-F5344CB8AC3E}">
        <p14:creationId xmlns:p14="http://schemas.microsoft.com/office/powerpoint/2010/main" val="28109241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628" y="466302"/>
            <a:ext cx="4011087" cy="1632056"/>
          </a:xfrm>
        </p:spPr>
        <p:txBody>
          <a:bodyPr anchor="b"/>
          <a:lstStyle>
            <a:lvl1pPr>
              <a:defRPr sz="3264"/>
            </a:lvl1pPr>
          </a:lstStyle>
          <a:p>
            <a:r>
              <a:rPr lang="en-US"/>
              <a:t>Click to edit Master title style</a:t>
            </a:r>
            <a:endParaRPr lang="en-US" dirty="0"/>
          </a:p>
        </p:txBody>
      </p:sp>
      <p:sp>
        <p:nvSpPr>
          <p:cNvPr id="3" name="Picture Placeholder 2"/>
          <p:cNvSpPr>
            <a:spLocks noGrp="1" noChangeAspect="1"/>
          </p:cNvSpPr>
          <p:nvPr>
            <p:ph type="pic" idx="1"/>
          </p:nvPr>
        </p:nvSpPr>
        <p:spPr>
          <a:xfrm>
            <a:off x="5287122" y="1007083"/>
            <a:ext cx="6295965" cy="4970646"/>
          </a:xfrm>
        </p:spPr>
        <p:txBody>
          <a:bodyPr anchor="t"/>
          <a:lstStyle>
            <a:lvl1pPr marL="0" indent="0">
              <a:buNone/>
              <a:defRPr sz="3264"/>
            </a:lvl1pPr>
            <a:lvl2pPr marL="466298" indent="0">
              <a:buNone/>
              <a:defRPr sz="2856"/>
            </a:lvl2pPr>
            <a:lvl3pPr marL="932597" indent="0">
              <a:buNone/>
              <a:defRPr sz="2448"/>
            </a:lvl3pPr>
            <a:lvl4pPr marL="1398895" indent="0">
              <a:buNone/>
              <a:defRPr sz="2040"/>
            </a:lvl4pPr>
            <a:lvl5pPr marL="1865193" indent="0">
              <a:buNone/>
              <a:defRPr sz="2040"/>
            </a:lvl5pPr>
            <a:lvl6pPr marL="2331491" indent="0">
              <a:buNone/>
              <a:defRPr sz="2040"/>
            </a:lvl6pPr>
            <a:lvl7pPr marL="2797790" indent="0">
              <a:buNone/>
              <a:defRPr sz="2040"/>
            </a:lvl7pPr>
            <a:lvl8pPr marL="3264088" indent="0">
              <a:buNone/>
              <a:defRPr sz="2040"/>
            </a:lvl8pPr>
            <a:lvl9pPr marL="3730386" indent="0">
              <a:buNone/>
              <a:defRPr sz="2040"/>
            </a:lvl9pPr>
          </a:lstStyle>
          <a:p>
            <a:r>
              <a:rPr lang="en-US"/>
              <a:t>Click icon to add picture</a:t>
            </a:r>
            <a:endParaRPr lang="en-US" dirty="0"/>
          </a:p>
        </p:txBody>
      </p:sp>
      <p:sp>
        <p:nvSpPr>
          <p:cNvPr id="4" name="Text Placeholder 3"/>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a:t>Edit Master text styles</a:t>
            </a:r>
          </a:p>
        </p:txBody>
      </p:sp>
      <p:sp>
        <p:nvSpPr>
          <p:cNvPr id="5" name="Date Placeholder 4"/>
          <p:cNvSpPr>
            <a:spLocks noGrp="1"/>
          </p:cNvSpPr>
          <p:nvPr>
            <p:ph type="dt" sz="half" idx="10"/>
          </p:nvPr>
        </p:nvSpPr>
        <p:spPr/>
        <p:txBody>
          <a:bodyPr/>
          <a:lstStyle/>
          <a:p>
            <a:fld id="{77766A36-5CBE-4BCF-A319-A2369EABD10D}" type="datetimeFigureOut">
              <a:rPr lang="sv-SE" smtClean="0"/>
              <a:t>2016-10-25</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906DD1D4-6C39-4C84-BC66-14D85FEB23DC}" type="slidenum">
              <a:rPr lang="sv-SE" smtClean="0"/>
              <a:t>‹#›</a:t>
            </a:fld>
            <a:endParaRPr lang="sv-SE"/>
          </a:p>
        </p:txBody>
      </p:sp>
    </p:spTree>
    <p:extLst>
      <p:ext uri="{BB962C8B-B14F-4D97-AF65-F5344CB8AC3E}">
        <p14:creationId xmlns:p14="http://schemas.microsoft.com/office/powerpoint/2010/main" val="382521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766A36-5CBE-4BCF-A319-A2369EABD10D}" type="datetimeFigureOut">
              <a:rPr lang="sv-SE" smtClean="0"/>
              <a:t>2016-10-25</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906DD1D4-6C39-4C84-BC66-14D85FEB23DC}" type="slidenum">
              <a:rPr lang="sv-SE" smtClean="0"/>
              <a:t>‹#›</a:t>
            </a:fld>
            <a:endParaRPr lang="sv-SE"/>
          </a:p>
        </p:txBody>
      </p:sp>
    </p:spTree>
    <p:extLst>
      <p:ext uri="{BB962C8B-B14F-4D97-AF65-F5344CB8AC3E}">
        <p14:creationId xmlns:p14="http://schemas.microsoft.com/office/powerpoint/2010/main" val="6000722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9852" y="372394"/>
            <a:ext cx="2681615" cy="592753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55008" y="372394"/>
            <a:ext cx="7889389" cy="592753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766A36-5CBE-4BCF-A319-A2369EABD10D}" type="datetimeFigureOut">
              <a:rPr lang="sv-SE" smtClean="0"/>
              <a:t>2016-10-25</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906DD1D4-6C39-4C84-BC66-14D85FEB23DC}" type="slidenum">
              <a:rPr lang="sv-SE" smtClean="0"/>
              <a:t>‹#›</a:t>
            </a:fld>
            <a:endParaRPr lang="sv-SE"/>
          </a:p>
        </p:txBody>
      </p:sp>
    </p:spTree>
    <p:extLst>
      <p:ext uri="{BB962C8B-B14F-4D97-AF65-F5344CB8AC3E}">
        <p14:creationId xmlns:p14="http://schemas.microsoft.com/office/powerpoint/2010/main" val="3728357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24043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32684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39778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959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0568471"/>
      </p:ext>
    </p:extLst>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341" r:id="rId1"/>
    <p:sldLayoutId id="2147484300" r:id="rId2"/>
    <p:sldLayoutId id="2147484295" r:id="rId3"/>
    <p:sldLayoutId id="2147484240" r:id="rId4"/>
    <p:sldLayoutId id="2147484296" r:id="rId5"/>
    <p:sldLayoutId id="2147484241" r:id="rId6"/>
    <p:sldLayoutId id="2147484297" r:id="rId7"/>
    <p:sldLayoutId id="2147484244" r:id="rId8"/>
    <p:sldLayoutId id="2147484298" r:id="rId9"/>
    <p:sldLayoutId id="2147484245" r:id="rId10"/>
    <p:sldLayoutId id="2147484247" r:id="rId11"/>
    <p:sldLayoutId id="2147484331" r:id="rId12"/>
    <p:sldLayoutId id="2147484249" r:id="rId13"/>
    <p:sldLayoutId id="2147484301" r:id="rId14"/>
    <p:sldLayoutId id="2147484251" r:id="rId15"/>
    <p:sldLayoutId id="2147484252" r:id="rId16"/>
    <p:sldLayoutId id="2147484254" r:id="rId17"/>
    <p:sldLayoutId id="2147484257" r:id="rId18"/>
    <p:sldLayoutId id="2147484258" r:id="rId19"/>
    <p:sldLayoutId id="2147484260" r:id="rId20"/>
    <p:sldLayoutId id="2147484299" r:id="rId21"/>
    <p:sldLayoutId id="2147484263"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Pr>
        <a:solidFill>
          <a:srgbClr val="21212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9149175"/>
      </p:ext>
    </p:extLst>
  </p:cSld>
  <p:clrMap bg1="dk1" tx1="lt1" bg2="dk2" tx2="lt2" accent1="accent1" accent2="accent2" accent3="accent3" accent4="accent4" accent5="accent5" accent6="accent6" hlink="hlink" folHlink="folHlink"/>
  <p:sldLayoutIdLst>
    <p:sldLayoutId id="2147484344" r:id="rId1"/>
    <p:sldLayoutId id="2147484345" r:id="rId2"/>
    <p:sldLayoutId id="2147484346" r:id="rId3"/>
    <p:sldLayoutId id="2147484347" r:id="rId4"/>
    <p:sldLayoutId id="2147484348" r:id="rId5"/>
    <p:sldLayoutId id="2147484349" r:id="rId6"/>
    <p:sldLayoutId id="2147484350" r:id="rId7"/>
    <p:sldLayoutId id="2147484351" r:id="rId8"/>
    <p:sldLayoutId id="2147484352" r:id="rId9"/>
    <p:sldLayoutId id="2147484354" r:id="rId10"/>
    <p:sldLayoutId id="2147484355" r:id="rId11"/>
  </p:sldLayoutIdLst>
  <p:transition>
    <p:fade/>
  </p:transition>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799"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5008" y="372394"/>
            <a:ext cx="10726460" cy="135195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55008" y="1861968"/>
            <a:ext cx="10726460" cy="4437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5008" y="6482889"/>
            <a:ext cx="2798207" cy="372394"/>
          </a:xfrm>
          <a:prstGeom prst="rect">
            <a:avLst/>
          </a:prstGeom>
        </p:spPr>
        <p:txBody>
          <a:bodyPr vert="horz" lIns="91440" tIns="45720" rIns="91440" bIns="45720" rtlCol="0" anchor="ctr"/>
          <a:lstStyle>
            <a:lvl1pPr algn="l">
              <a:defRPr sz="1224">
                <a:solidFill>
                  <a:schemeClr val="tx1">
                    <a:tint val="75000"/>
                  </a:schemeClr>
                </a:solidFill>
              </a:defRPr>
            </a:lvl1pPr>
          </a:lstStyle>
          <a:p>
            <a:fld id="{77766A36-5CBE-4BCF-A319-A2369EABD10D}" type="datetimeFigureOut">
              <a:rPr lang="sv-SE" smtClean="0"/>
              <a:t>2016-10-25</a:t>
            </a:fld>
            <a:endParaRPr lang="sv-SE"/>
          </a:p>
        </p:txBody>
      </p:sp>
      <p:sp>
        <p:nvSpPr>
          <p:cNvPr id="5" name="Footer Placeholder 4"/>
          <p:cNvSpPr>
            <a:spLocks noGrp="1"/>
          </p:cNvSpPr>
          <p:nvPr>
            <p:ph type="ftr" sz="quarter" idx="3"/>
          </p:nvPr>
        </p:nvSpPr>
        <p:spPr>
          <a:xfrm>
            <a:off x="4119583" y="6482889"/>
            <a:ext cx="4197310" cy="372394"/>
          </a:xfrm>
          <a:prstGeom prst="rect">
            <a:avLst/>
          </a:prstGeom>
        </p:spPr>
        <p:txBody>
          <a:bodyPr vert="horz" lIns="91440" tIns="45720" rIns="91440" bIns="45720" rtlCol="0" anchor="ctr"/>
          <a:lstStyle>
            <a:lvl1pPr algn="ctr">
              <a:defRPr sz="1224">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8783260" y="6482889"/>
            <a:ext cx="2798207" cy="372394"/>
          </a:xfrm>
          <a:prstGeom prst="rect">
            <a:avLst/>
          </a:prstGeom>
        </p:spPr>
        <p:txBody>
          <a:bodyPr vert="horz" lIns="91440" tIns="45720" rIns="91440" bIns="45720" rtlCol="0" anchor="ctr"/>
          <a:lstStyle>
            <a:lvl1pPr algn="r">
              <a:defRPr sz="1224">
                <a:solidFill>
                  <a:schemeClr val="tx1">
                    <a:tint val="75000"/>
                  </a:schemeClr>
                </a:solidFill>
              </a:defRPr>
            </a:lvl1pPr>
          </a:lstStyle>
          <a:p>
            <a:fld id="{906DD1D4-6C39-4C84-BC66-14D85FEB23DC}" type="slidenum">
              <a:rPr lang="sv-SE" smtClean="0"/>
              <a:t>‹#›</a:t>
            </a:fld>
            <a:endParaRPr lang="sv-SE"/>
          </a:p>
        </p:txBody>
      </p:sp>
    </p:spTree>
    <p:extLst>
      <p:ext uri="{BB962C8B-B14F-4D97-AF65-F5344CB8AC3E}">
        <p14:creationId xmlns:p14="http://schemas.microsoft.com/office/powerpoint/2010/main" val="4121583824"/>
      </p:ext>
    </p:extLst>
  </p:cSld>
  <p:clrMap bg1="dk1" tx1="lt1" bg2="dk2" tx2="lt2" accent1="accent1" accent2="accent2" accent3="accent3" accent4="accent4" accent5="accent5" accent6="accent6" hlink="hlink" folHlink="folHlink"/>
  <p:sldLayoutIdLst>
    <p:sldLayoutId id="2147484357" r:id="rId1"/>
    <p:sldLayoutId id="2147484358" r:id="rId2"/>
    <p:sldLayoutId id="2147484359" r:id="rId3"/>
    <p:sldLayoutId id="2147484360" r:id="rId4"/>
    <p:sldLayoutId id="2147484361" r:id="rId5"/>
    <p:sldLayoutId id="2147484362" r:id="rId6"/>
    <p:sldLayoutId id="2147484363" r:id="rId7"/>
    <p:sldLayoutId id="2147484364" r:id="rId8"/>
    <p:sldLayoutId id="2147484365" r:id="rId9"/>
    <p:sldLayoutId id="2147484366" r:id="rId10"/>
    <p:sldLayoutId id="2147484367" r:id="rId11"/>
  </p:sldLayoutIdLst>
  <p:txStyles>
    <p:titleStyle>
      <a:lvl1pPr algn="l" defTabSz="932597" rtl="0" eaLnBrk="1" latinLnBrk="0" hangingPunct="1">
        <a:lnSpc>
          <a:spcPct val="90000"/>
        </a:lnSpc>
        <a:spcBef>
          <a:spcPct val="0"/>
        </a:spcBef>
        <a:buNone/>
        <a:defRPr sz="4488" kern="1200">
          <a:solidFill>
            <a:schemeClr val="tx1"/>
          </a:solidFill>
          <a:latin typeface="+mj-lt"/>
          <a:ea typeface="+mj-ea"/>
          <a:cs typeface="+mj-cs"/>
        </a:defRPr>
      </a:lvl1pPr>
    </p:titleStyle>
    <p:bodyStyle>
      <a:lvl1pPr marL="233149" indent="-233149" algn="l" defTabSz="932597" rtl="0" eaLnBrk="1" latinLnBrk="0" hangingPunct="1">
        <a:lnSpc>
          <a:spcPct val="90000"/>
        </a:lnSpc>
        <a:spcBef>
          <a:spcPts val="1020"/>
        </a:spcBef>
        <a:buFont typeface="Arial" panose="020B0604020202020204" pitchFamily="34" charset="0"/>
        <a:buChar char="•"/>
        <a:defRPr sz="2856" kern="1200">
          <a:solidFill>
            <a:schemeClr val="tx1"/>
          </a:solidFill>
          <a:latin typeface="+mn-lt"/>
          <a:ea typeface="+mn-ea"/>
          <a:cs typeface="+mn-cs"/>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tx1"/>
          </a:solidFill>
          <a:latin typeface="+mn-lt"/>
          <a:ea typeface="+mn-ea"/>
          <a:cs typeface="+mn-cs"/>
        </a:defRPr>
      </a:lvl2pPr>
      <a:lvl3pPr marL="1165746" indent="-233149" algn="l" defTabSz="932597" rtl="0" eaLnBrk="1" latinLnBrk="0" hangingPunct="1">
        <a:lnSpc>
          <a:spcPct val="90000"/>
        </a:lnSpc>
        <a:spcBef>
          <a:spcPts val="510"/>
        </a:spcBef>
        <a:buFont typeface="Arial" panose="020B0604020202020204" pitchFamily="34" charset="0"/>
        <a:buChar char="•"/>
        <a:defRPr sz="2040" kern="1200">
          <a:solidFill>
            <a:schemeClr val="tx1"/>
          </a:solidFill>
          <a:latin typeface="+mn-lt"/>
          <a:ea typeface="+mn-ea"/>
          <a:cs typeface="+mn-cs"/>
        </a:defRPr>
      </a:lvl3pPr>
      <a:lvl4pPr marL="1632044"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4pPr>
      <a:lvl5pPr marL="2098342"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7.xml"/><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9.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13" Type="http://schemas.openxmlformats.org/officeDocument/2006/relationships/image" Target="../media/image37.jpeg"/><Relationship Id="rId18" Type="http://schemas.openxmlformats.org/officeDocument/2006/relationships/image" Target="../media/image42.png"/><Relationship Id="rId26" Type="http://schemas.openxmlformats.org/officeDocument/2006/relationships/image" Target="../media/image50.png"/><Relationship Id="rId39" Type="http://schemas.openxmlformats.org/officeDocument/2006/relationships/image" Target="../media/image63.jpg"/><Relationship Id="rId21" Type="http://schemas.openxmlformats.org/officeDocument/2006/relationships/image" Target="../media/image45.aiscaler"/><Relationship Id="rId34" Type="http://schemas.openxmlformats.org/officeDocument/2006/relationships/image" Target="../media/image58.jpeg"/><Relationship Id="rId42" Type="http://schemas.openxmlformats.org/officeDocument/2006/relationships/image" Target="../media/image66.png"/><Relationship Id="rId47" Type="http://schemas.openxmlformats.org/officeDocument/2006/relationships/image" Target="../media/image71.png"/><Relationship Id="rId50" Type="http://schemas.openxmlformats.org/officeDocument/2006/relationships/image" Target="../media/image74.png"/><Relationship Id="rId55" Type="http://schemas.openxmlformats.org/officeDocument/2006/relationships/image" Target="../media/image79.png"/><Relationship Id="rId63" Type="http://schemas.openxmlformats.org/officeDocument/2006/relationships/image" Target="../media/image87.png"/><Relationship Id="rId68" Type="http://schemas.openxmlformats.org/officeDocument/2006/relationships/image" Target="../media/image92.png"/><Relationship Id="rId7" Type="http://schemas.openxmlformats.org/officeDocument/2006/relationships/image" Target="../media/image31.png"/><Relationship Id="rId71" Type="http://schemas.openxmlformats.org/officeDocument/2006/relationships/image" Target="../media/image95.png"/><Relationship Id="rId2" Type="http://schemas.openxmlformats.org/officeDocument/2006/relationships/notesSlide" Target="../notesSlides/notesSlide5.xml"/><Relationship Id="rId16" Type="http://schemas.openxmlformats.org/officeDocument/2006/relationships/image" Target="../media/image40.png"/><Relationship Id="rId29" Type="http://schemas.openxmlformats.org/officeDocument/2006/relationships/image" Target="../media/image53.alertlogic"/><Relationship Id="rId1" Type="http://schemas.openxmlformats.org/officeDocument/2006/relationships/slideLayout" Target="../slideLayouts/slideLayout25.xml"/><Relationship Id="rId6" Type="http://schemas.openxmlformats.org/officeDocument/2006/relationships/image" Target="../media/image30.png"/><Relationship Id="rId11" Type="http://schemas.openxmlformats.org/officeDocument/2006/relationships/image" Target="../media/image35.jpeg"/><Relationship Id="rId24" Type="http://schemas.openxmlformats.org/officeDocument/2006/relationships/image" Target="../media/image48.jpeg"/><Relationship Id="rId32" Type="http://schemas.openxmlformats.org/officeDocument/2006/relationships/image" Target="../media/image56.jpg"/><Relationship Id="rId37" Type="http://schemas.openxmlformats.org/officeDocument/2006/relationships/image" Target="../media/image61.jpg"/><Relationship Id="rId40" Type="http://schemas.openxmlformats.org/officeDocument/2006/relationships/image" Target="../media/image64.jpeg"/><Relationship Id="rId45" Type="http://schemas.openxmlformats.org/officeDocument/2006/relationships/image" Target="../media/image69.jpeg"/><Relationship Id="rId53" Type="http://schemas.openxmlformats.org/officeDocument/2006/relationships/image" Target="../media/image77.png"/><Relationship Id="rId58" Type="http://schemas.openxmlformats.org/officeDocument/2006/relationships/image" Target="../media/image82.png"/><Relationship Id="rId66" Type="http://schemas.openxmlformats.org/officeDocument/2006/relationships/image" Target="../media/image90.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cohesiveFT"/><Relationship Id="rId28" Type="http://schemas.openxmlformats.org/officeDocument/2006/relationships/image" Target="../media/image52.jpeg"/><Relationship Id="rId36" Type="http://schemas.openxmlformats.org/officeDocument/2006/relationships/image" Target="../media/image60.jpeg"/><Relationship Id="rId49" Type="http://schemas.openxmlformats.org/officeDocument/2006/relationships/image" Target="../media/image73.png"/><Relationship Id="rId57" Type="http://schemas.openxmlformats.org/officeDocument/2006/relationships/image" Target="../media/image81.png"/><Relationship Id="rId61" Type="http://schemas.openxmlformats.org/officeDocument/2006/relationships/image" Target="../media/image85.png"/><Relationship Id="rId10" Type="http://schemas.openxmlformats.org/officeDocument/2006/relationships/image" Target="../media/image34.jpeg"/><Relationship Id="rId19" Type="http://schemas.openxmlformats.org/officeDocument/2006/relationships/image" Target="../media/image43.png"/><Relationship Id="rId31" Type="http://schemas.openxmlformats.org/officeDocument/2006/relationships/image" Target="../media/image55.scalearc"/><Relationship Id="rId44" Type="http://schemas.openxmlformats.org/officeDocument/2006/relationships/image" Target="../media/image68.jpg"/><Relationship Id="rId52" Type="http://schemas.openxmlformats.org/officeDocument/2006/relationships/image" Target="../media/image76.png"/><Relationship Id="rId60" Type="http://schemas.openxmlformats.org/officeDocument/2006/relationships/image" Target="../media/image84.png"/><Relationship Id="rId65" Type="http://schemas.openxmlformats.org/officeDocument/2006/relationships/image" Target="../media/image89.png"/><Relationship Id="rId4" Type="http://schemas.openxmlformats.org/officeDocument/2006/relationships/image" Target="../media/image28.png"/><Relationship Id="rId9" Type="http://schemas.openxmlformats.org/officeDocument/2006/relationships/image" Target="../media/image33.jpeg"/><Relationship Id="rId14" Type="http://schemas.openxmlformats.org/officeDocument/2006/relationships/image" Target="../media/image38.png"/><Relationship Id="rId22" Type="http://schemas.openxmlformats.org/officeDocument/2006/relationships/image" Target="../media/image46.jpeg"/><Relationship Id="rId27" Type="http://schemas.openxmlformats.org/officeDocument/2006/relationships/image" Target="../media/image51.jpg"/><Relationship Id="rId30" Type="http://schemas.openxmlformats.org/officeDocument/2006/relationships/image" Target="../media/image54.jpg"/><Relationship Id="rId35" Type="http://schemas.openxmlformats.org/officeDocument/2006/relationships/image" Target="../media/image59.jpg"/><Relationship Id="rId43" Type="http://schemas.openxmlformats.org/officeDocument/2006/relationships/image" Target="../media/image67.png"/><Relationship Id="rId48" Type="http://schemas.openxmlformats.org/officeDocument/2006/relationships/image" Target="../media/image72.png"/><Relationship Id="rId56" Type="http://schemas.openxmlformats.org/officeDocument/2006/relationships/image" Target="../media/image80.png"/><Relationship Id="rId64" Type="http://schemas.openxmlformats.org/officeDocument/2006/relationships/image" Target="../media/image88.png"/><Relationship Id="rId69" Type="http://schemas.openxmlformats.org/officeDocument/2006/relationships/image" Target="../media/image93.png"/><Relationship Id="rId8" Type="http://schemas.openxmlformats.org/officeDocument/2006/relationships/image" Target="../media/image32.jpeg"/><Relationship Id="rId51" Type="http://schemas.openxmlformats.org/officeDocument/2006/relationships/image" Target="../media/image75.png"/><Relationship Id="rId3" Type="http://schemas.openxmlformats.org/officeDocument/2006/relationships/image" Target="../media/image27.pn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49.apprenda"/><Relationship Id="rId33" Type="http://schemas.openxmlformats.org/officeDocument/2006/relationships/image" Target="../media/image57.png"/><Relationship Id="rId38" Type="http://schemas.openxmlformats.org/officeDocument/2006/relationships/image" Target="../media/image62.jpeg"/><Relationship Id="rId46" Type="http://schemas.openxmlformats.org/officeDocument/2006/relationships/image" Target="../media/image70.jpeg"/><Relationship Id="rId59" Type="http://schemas.openxmlformats.org/officeDocument/2006/relationships/image" Target="../media/image83.png"/><Relationship Id="rId67" Type="http://schemas.openxmlformats.org/officeDocument/2006/relationships/image" Target="../media/image91.png"/><Relationship Id="rId20" Type="http://schemas.openxmlformats.org/officeDocument/2006/relationships/image" Target="../media/image44.jpeg"/><Relationship Id="rId41" Type="http://schemas.openxmlformats.org/officeDocument/2006/relationships/image" Target="../media/image65.png"/><Relationship Id="rId54" Type="http://schemas.openxmlformats.org/officeDocument/2006/relationships/image" Target="../media/image78.png"/><Relationship Id="rId62" Type="http://schemas.openxmlformats.org/officeDocument/2006/relationships/image" Target="../media/image86.png"/><Relationship Id="rId70" Type="http://schemas.openxmlformats.org/officeDocument/2006/relationships/image" Target="../media/image94.png"/></Relationships>
</file>

<file path=ppt/slides/_rels/slide15.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6.xml"/><Relationship Id="rId1" Type="http://schemas.openxmlformats.org/officeDocument/2006/relationships/slideLayout" Target="../slideLayouts/slideLayout40.xml"/><Relationship Id="rId4" Type="http://schemas.openxmlformats.org/officeDocument/2006/relationships/image" Target="../media/image97.emf"/></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6.xml"/><Relationship Id="rId4" Type="http://schemas.openxmlformats.org/officeDocument/2006/relationships/image" Target="../media/image101.png"/></Relationships>
</file>

<file path=ppt/slides/_rels/slide2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10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image" Target="../media/image110.jpeg"/><Relationship Id="rId13" Type="http://schemas.openxmlformats.org/officeDocument/2006/relationships/image" Target="../media/image115.png"/><Relationship Id="rId18" Type="http://schemas.openxmlformats.org/officeDocument/2006/relationships/image" Target="../media/image120.png"/><Relationship Id="rId26" Type="http://schemas.openxmlformats.org/officeDocument/2006/relationships/image" Target="../media/image128.png"/><Relationship Id="rId3" Type="http://schemas.openxmlformats.org/officeDocument/2006/relationships/image" Target="../media/image105.png"/><Relationship Id="rId21" Type="http://schemas.openxmlformats.org/officeDocument/2006/relationships/image" Target="../media/image123.png"/><Relationship Id="rId7" Type="http://schemas.openxmlformats.org/officeDocument/2006/relationships/image" Target="../media/image109.png"/><Relationship Id="rId12" Type="http://schemas.openxmlformats.org/officeDocument/2006/relationships/image" Target="../media/image114.png"/><Relationship Id="rId17" Type="http://schemas.openxmlformats.org/officeDocument/2006/relationships/image" Target="../media/image119.png"/><Relationship Id="rId25" Type="http://schemas.openxmlformats.org/officeDocument/2006/relationships/image" Target="../media/image127.png"/><Relationship Id="rId2" Type="http://schemas.openxmlformats.org/officeDocument/2006/relationships/notesSlide" Target="../notesSlides/notesSlide11.xml"/><Relationship Id="rId16" Type="http://schemas.openxmlformats.org/officeDocument/2006/relationships/image" Target="../media/image118.jpg"/><Relationship Id="rId20" Type="http://schemas.openxmlformats.org/officeDocument/2006/relationships/image" Target="../media/image122.png"/><Relationship Id="rId29" Type="http://schemas.openxmlformats.org/officeDocument/2006/relationships/image" Target="../media/image131.png"/><Relationship Id="rId1" Type="http://schemas.openxmlformats.org/officeDocument/2006/relationships/slideLayout" Target="../slideLayouts/slideLayout28.xml"/><Relationship Id="rId6" Type="http://schemas.openxmlformats.org/officeDocument/2006/relationships/image" Target="../media/image108.png"/><Relationship Id="rId11" Type="http://schemas.openxmlformats.org/officeDocument/2006/relationships/image" Target="../media/image113.png"/><Relationship Id="rId24" Type="http://schemas.openxmlformats.org/officeDocument/2006/relationships/image" Target="../media/image126.png"/><Relationship Id="rId5" Type="http://schemas.openxmlformats.org/officeDocument/2006/relationships/image" Target="../media/image107.png"/><Relationship Id="rId15" Type="http://schemas.openxmlformats.org/officeDocument/2006/relationships/image" Target="../media/image117.png"/><Relationship Id="rId23" Type="http://schemas.openxmlformats.org/officeDocument/2006/relationships/image" Target="../media/image125.png"/><Relationship Id="rId28" Type="http://schemas.openxmlformats.org/officeDocument/2006/relationships/image" Target="../media/image130.png"/><Relationship Id="rId10" Type="http://schemas.openxmlformats.org/officeDocument/2006/relationships/image" Target="../media/image112.png"/><Relationship Id="rId19" Type="http://schemas.openxmlformats.org/officeDocument/2006/relationships/image" Target="../media/image121.png"/><Relationship Id="rId4" Type="http://schemas.openxmlformats.org/officeDocument/2006/relationships/image" Target="../media/image106.png"/><Relationship Id="rId9" Type="http://schemas.openxmlformats.org/officeDocument/2006/relationships/image" Target="../media/image111.png"/><Relationship Id="rId14" Type="http://schemas.openxmlformats.org/officeDocument/2006/relationships/image" Target="../media/image116.png"/><Relationship Id="rId22" Type="http://schemas.openxmlformats.org/officeDocument/2006/relationships/image" Target="../media/image124.jpeg"/><Relationship Id="rId27" Type="http://schemas.openxmlformats.org/officeDocument/2006/relationships/image" Target="../media/image129.png"/><Relationship Id="rId30" Type="http://schemas.openxmlformats.org/officeDocument/2006/relationships/image" Target="../media/image132.png"/></Relationships>
</file>

<file path=ppt/slides/_rels/slide2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139.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44.emf"/><Relationship Id="rId2" Type="http://schemas.openxmlformats.org/officeDocument/2006/relationships/notesSlide" Target="../notesSlides/notesSlide15.xml"/><Relationship Id="rId1" Type="http://schemas.openxmlformats.org/officeDocument/2006/relationships/slideLayout" Target="../slideLayouts/slideLayout31.xml"/><Relationship Id="rId6" Type="http://schemas.openxmlformats.org/officeDocument/2006/relationships/image" Target="../media/image143.emf"/><Relationship Id="rId5" Type="http://schemas.openxmlformats.org/officeDocument/2006/relationships/image" Target="../media/image142.emf"/><Relationship Id="rId4" Type="http://schemas.openxmlformats.org/officeDocument/2006/relationships/image" Target="../media/image141.png"/></Relationships>
</file>

<file path=ppt/slides/_rels/slide31.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oleObject" Target="../embeddings/oleObject3.bin"/><Relationship Id="rId7" Type="http://schemas.openxmlformats.org/officeDocument/2006/relationships/image" Target="../media/image148.png"/><Relationship Id="rId2" Type="http://schemas.openxmlformats.org/officeDocument/2006/relationships/slideLayout" Target="../slideLayouts/slideLayout29.xml"/><Relationship Id="rId1" Type="http://schemas.openxmlformats.org/officeDocument/2006/relationships/vmlDrawing" Target="../drawings/vmlDrawing3.v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w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6.xml"/><Relationship Id="rId1" Type="http://schemas.openxmlformats.org/officeDocument/2006/relationships/slideLayout" Target="../slideLayouts/slideLayout28.xml"/><Relationship Id="rId5" Type="http://schemas.openxmlformats.org/officeDocument/2006/relationships/image" Target="../media/image16.png"/><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50.emf"/><Relationship Id="rId7" Type="http://schemas.openxmlformats.org/officeDocument/2006/relationships/image" Target="../media/image15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0.png"/><Relationship Id="rId9" Type="http://schemas.openxmlformats.org/officeDocument/2006/relationships/image" Target="../media/image15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hyperlink" Target="http://msignite.nz/my-ignite" TargetMode="External"/><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156.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533" y="1974535"/>
            <a:ext cx="9143936" cy="1828786"/>
          </a:xfrm>
        </p:spPr>
        <p:txBody>
          <a:bodyPr/>
          <a:lstStyle/>
          <a:p>
            <a:r>
              <a:rPr lang="en-NZ" sz="8000" dirty="0">
                <a:latin typeface="+mn-lt"/>
              </a:rPr>
              <a:t>Microsoft Ignite NZ</a:t>
            </a:r>
          </a:p>
        </p:txBody>
      </p:sp>
      <p:sp>
        <p:nvSpPr>
          <p:cNvPr id="4" name="TextBox 3"/>
          <p:cNvSpPr txBox="1"/>
          <p:nvPr/>
        </p:nvSpPr>
        <p:spPr>
          <a:xfrm>
            <a:off x="259500" y="3083633"/>
            <a:ext cx="8208912" cy="1480405"/>
          </a:xfrm>
          <a:prstGeom prst="rect">
            <a:avLst/>
          </a:prstGeom>
          <a:noFill/>
        </p:spPr>
        <p:txBody>
          <a:bodyPr wrap="square" lIns="182880" tIns="146304" rIns="182880" bIns="146304" rtlCol="0">
            <a:spAutoFit/>
          </a:bodyPr>
          <a:lstStyle/>
          <a:p>
            <a:pPr>
              <a:lnSpc>
                <a:spcPct val="90000"/>
              </a:lnSpc>
              <a:spcAft>
                <a:spcPts val="600"/>
              </a:spcAft>
            </a:pPr>
            <a:r>
              <a:rPr lang="en-NZ" sz="4000" dirty="0">
                <a:solidFill>
                  <a:schemeClr val="bg1"/>
                </a:solidFill>
                <a:latin typeface="+mn-lt"/>
              </a:rPr>
              <a:t>25-28</a:t>
            </a:r>
            <a:r>
              <a:rPr lang="en-NZ" sz="4000" baseline="0" dirty="0">
                <a:solidFill>
                  <a:schemeClr val="bg1"/>
                </a:solidFill>
                <a:latin typeface="+mn-lt"/>
              </a:rPr>
              <a:t> October 2016</a:t>
            </a:r>
          </a:p>
          <a:p>
            <a:pPr>
              <a:lnSpc>
                <a:spcPct val="90000"/>
              </a:lnSpc>
              <a:spcAft>
                <a:spcPts val="600"/>
              </a:spcAft>
            </a:pPr>
            <a:r>
              <a:rPr lang="en-NZ" sz="4000" baseline="0" dirty="0">
                <a:solidFill>
                  <a:schemeClr val="bg1"/>
                </a:solidFill>
                <a:latin typeface="+mn-lt"/>
              </a:rPr>
              <a:t>SKYCITY, Auckland</a:t>
            </a:r>
            <a:endParaRPr lang="en-NZ" sz="4000" dirty="0">
              <a:solidFill>
                <a:schemeClr val="bg1"/>
              </a:solidFill>
              <a:latin typeface="+mn-lt"/>
            </a:endParaRPr>
          </a:p>
        </p:txBody>
      </p:sp>
      <p:pic>
        <p:nvPicPr>
          <p:cNvPr id="3" name="Picture 2"/>
          <p:cNvPicPr>
            <a:picLocks noChangeAspect="1"/>
          </p:cNvPicPr>
          <p:nvPr/>
        </p:nvPicPr>
        <p:blipFill>
          <a:blip r:embed="rId2"/>
          <a:stretch>
            <a:fillRect/>
          </a:stretch>
        </p:blipFill>
        <p:spPr>
          <a:xfrm>
            <a:off x="0" y="-205224"/>
            <a:ext cx="12436475" cy="2210929"/>
          </a:xfrm>
          <a:prstGeom prst="rect">
            <a:avLst/>
          </a:prstGeom>
        </p:spPr>
      </p:pic>
    </p:spTree>
    <p:extLst>
      <p:ext uri="{BB962C8B-B14F-4D97-AF65-F5344CB8AC3E}">
        <p14:creationId xmlns:p14="http://schemas.microsoft.com/office/powerpoint/2010/main" val="219345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6502"/>
                    </a14:imgEffect>
                    <a14:imgEffect>
                      <a14:saturation sat="107000"/>
                    </a14:imgEffect>
                    <a14:imgEffect>
                      <a14:brightnessContrast bright="-5000" contrast="10000"/>
                    </a14:imgEffect>
                  </a14:imgLayer>
                </a14:imgProps>
              </a:ext>
              <a:ext uri="{28A0092B-C50C-407E-A947-70E740481C1C}">
                <a14:useLocalDpi xmlns:a14="http://schemas.microsoft.com/office/drawing/2010/main" val="0"/>
              </a:ext>
            </a:extLst>
          </a:blip>
          <a:srcRect t="11000" b="4658"/>
          <a:stretch/>
        </p:blipFill>
        <p:spPr>
          <a:xfrm>
            <a:off x="-1" y="-7938"/>
            <a:ext cx="12514511" cy="7010400"/>
          </a:xfrm>
          <a:prstGeom prst="rect">
            <a:avLst/>
          </a:prstGeom>
        </p:spPr>
      </p:pic>
      <p:pic>
        <p:nvPicPr>
          <p:cNvPr id="5" name="Picture 4"/>
          <p:cNvPicPr>
            <a:picLocks noChangeAspect="1"/>
          </p:cNvPicPr>
          <p:nvPr/>
        </p:nvPicPr>
        <p:blipFill>
          <a:blip r:embed="rId4"/>
          <a:stretch>
            <a:fillRect/>
          </a:stretch>
        </p:blipFill>
        <p:spPr>
          <a:xfrm>
            <a:off x="2027237" y="1287462"/>
            <a:ext cx="10819652" cy="5290017"/>
          </a:xfrm>
          <a:prstGeom prst="rect">
            <a:avLst/>
          </a:prstGeom>
        </p:spPr>
      </p:pic>
    </p:spTree>
    <p:extLst>
      <p:ext uri="{BB962C8B-B14F-4D97-AF65-F5344CB8AC3E}">
        <p14:creationId xmlns:p14="http://schemas.microsoft.com/office/powerpoint/2010/main" val="85513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1090246"/>
            <a:ext cx="12436475" cy="1312825"/>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44" name="Picture 43"/>
          <p:cNvPicPr>
            <a:picLocks noChangeAspect="1"/>
          </p:cNvPicPr>
          <p:nvPr/>
        </p:nvPicPr>
        <p:blipFill>
          <a:blip r:embed="rId2"/>
          <a:stretch>
            <a:fillRect/>
          </a:stretch>
        </p:blipFill>
        <p:spPr>
          <a:xfrm>
            <a:off x="11555" y="52071"/>
            <a:ext cx="3083410" cy="2239079"/>
          </a:xfrm>
          <a:prstGeom prst="rect">
            <a:avLst/>
          </a:prstGeom>
        </p:spPr>
      </p:pic>
      <p:pic>
        <p:nvPicPr>
          <p:cNvPr id="45" name="Picture 44"/>
          <p:cNvPicPr>
            <a:picLocks noChangeAspect="1"/>
          </p:cNvPicPr>
          <p:nvPr/>
        </p:nvPicPr>
        <p:blipFill>
          <a:blip r:embed="rId3"/>
          <a:stretch>
            <a:fillRect/>
          </a:stretch>
        </p:blipFill>
        <p:spPr>
          <a:xfrm>
            <a:off x="2898741" y="27911"/>
            <a:ext cx="3359213" cy="2398606"/>
          </a:xfrm>
          <a:prstGeom prst="rect">
            <a:avLst/>
          </a:prstGeom>
        </p:spPr>
      </p:pic>
      <p:pic>
        <p:nvPicPr>
          <p:cNvPr id="51" name="Picture 50"/>
          <p:cNvPicPr>
            <a:picLocks noChangeAspect="1"/>
          </p:cNvPicPr>
          <p:nvPr/>
        </p:nvPicPr>
        <p:blipFill>
          <a:blip r:embed="rId4"/>
          <a:stretch>
            <a:fillRect/>
          </a:stretch>
        </p:blipFill>
        <p:spPr>
          <a:xfrm>
            <a:off x="9209917" y="28625"/>
            <a:ext cx="3427709" cy="2295023"/>
          </a:xfrm>
          <a:prstGeom prst="rect">
            <a:avLst/>
          </a:prstGeom>
        </p:spPr>
      </p:pic>
      <p:pic>
        <p:nvPicPr>
          <p:cNvPr id="53" name="Picture 52"/>
          <p:cNvPicPr>
            <a:picLocks noChangeAspect="1"/>
          </p:cNvPicPr>
          <p:nvPr/>
        </p:nvPicPr>
        <p:blipFill>
          <a:blip r:embed="rId5"/>
          <a:stretch>
            <a:fillRect/>
          </a:stretch>
        </p:blipFill>
        <p:spPr>
          <a:xfrm>
            <a:off x="5958705" y="40348"/>
            <a:ext cx="3306929" cy="2270162"/>
          </a:xfrm>
          <a:prstGeom prst="rect">
            <a:avLst/>
          </a:prstGeom>
        </p:spPr>
      </p:pic>
      <p:sp>
        <p:nvSpPr>
          <p:cNvPr id="66" name="Rectangle 65"/>
          <p:cNvSpPr/>
          <p:nvPr/>
        </p:nvSpPr>
        <p:spPr>
          <a:xfrm>
            <a:off x="883" y="4653909"/>
            <a:ext cx="12494353" cy="958518"/>
          </a:xfrm>
          <a:prstGeom prst="rect">
            <a:avLst/>
          </a:prstGeom>
          <a:solidFill>
            <a:schemeClr val="tx2">
              <a:lumMod val="60000"/>
              <a:lumOff val="40000"/>
            </a:schemeClr>
          </a:solidFill>
        </p:spPr>
        <p:txBody>
          <a:bodyPr wrap="square">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5507" b="0" i="0" u="none" strike="noStrike" kern="0" cap="none" spc="0" normalizeH="0" baseline="0" noProof="0" dirty="0">
                <a:ln>
                  <a:noFill/>
                </a:ln>
                <a:solidFill>
                  <a:sysClr val="windowText" lastClr="000000"/>
                </a:solidFill>
                <a:effectLst/>
                <a:uLnTx/>
                <a:uFillTx/>
                <a:latin typeface="Segoe UI Semilight"/>
                <a:ea typeface="+mn-ea"/>
                <a:cs typeface="+mn-cs"/>
              </a:rPr>
              <a:t>Infrastructure Compute</a:t>
            </a:r>
          </a:p>
        </p:txBody>
      </p:sp>
    </p:spTree>
    <p:extLst>
      <p:ext uri="{BB962C8B-B14F-4D97-AF65-F5344CB8AC3E}">
        <p14:creationId xmlns:p14="http://schemas.microsoft.com/office/powerpoint/2010/main" val="3037136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000"/>
                                        <p:tgtEl>
                                          <p:spTgt spid="66"/>
                                        </p:tgtEl>
                                      </p:cBhvr>
                                    </p:animEffect>
                                    <p:anim calcmode="lin" valueType="num">
                                      <p:cBhvr>
                                        <p:cTn id="8" dur="1000" fill="hold"/>
                                        <p:tgtEl>
                                          <p:spTgt spid="66"/>
                                        </p:tgtEl>
                                        <p:attrNameLst>
                                          <p:attrName>ppt_x</p:attrName>
                                        </p:attrNameLst>
                                      </p:cBhvr>
                                      <p:tavLst>
                                        <p:tav tm="0">
                                          <p:val>
                                            <p:strVal val="#ppt_x"/>
                                          </p:val>
                                        </p:tav>
                                        <p:tav tm="100000">
                                          <p:val>
                                            <p:strVal val="#ppt_x"/>
                                          </p:val>
                                        </p:tav>
                                      </p:tavLst>
                                    </p:anim>
                                    <p:anim calcmode="lin" valueType="num">
                                      <p:cBhvr>
                                        <p:cTn id="9" dur="1000" fill="hold"/>
                                        <p:tgtEl>
                                          <p:spTgt spid="6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000"/>
                                        <p:tgtEl>
                                          <p:spTgt spid="44"/>
                                        </p:tgtEl>
                                      </p:cBhvr>
                                    </p:animEffect>
                                    <p:anim calcmode="lin" valueType="num">
                                      <p:cBhvr>
                                        <p:cTn id="14" dur="1000" fill="hold"/>
                                        <p:tgtEl>
                                          <p:spTgt spid="44"/>
                                        </p:tgtEl>
                                        <p:attrNameLst>
                                          <p:attrName>ppt_x</p:attrName>
                                        </p:attrNameLst>
                                      </p:cBhvr>
                                      <p:tavLst>
                                        <p:tav tm="0">
                                          <p:val>
                                            <p:strVal val="#ppt_x"/>
                                          </p:val>
                                        </p:tav>
                                        <p:tav tm="100000">
                                          <p:val>
                                            <p:strVal val="#ppt_x"/>
                                          </p:val>
                                        </p:tav>
                                      </p:tavLst>
                                    </p:anim>
                                    <p:anim calcmode="lin" valueType="num">
                                      <p:cBhvr>
                                        <p:cTn id="15" dur="1000" fill="hold"/>
                                        <p:tgtEl>
                                          <p:spTgt spid="4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1000"/>
                                        <p:tgtEl>
                                          <p:spTgt spid="45"/>
                                        </p:tgtEl>
                                      </p:cBhvr>
                                    </p:animEffect>
                                    <p:anim calcmode="lin" valueType="num">
                                      <p:cBhvr>
                                        <p:cTn id="20" dur="1000" fill="hold"/>
                                        <p:tgtEl>
                                          <p:spTgt spid="45"/>
                                        </p:tgtEl>
                                        <p:attrNameLst>
                                          <p:attrName>ppt_x</p:attrName>
                                        </p:attrNameLst>
                                      </p:cBhvr>
                                      <p:tavLst>
                                        <p:tav tm="0">
                                          <p:val>
                                            <p:strVal val="#ppt_x"/>
                                          </p:val>
                                        </p:tav>
                                        <p:tav tm="100000">
                                          <p:val>
                                            <p:strVal val="#ppt_x"/>
                                          </p:val>
                                        </p:tav>
                                      </p:tavLst>
                                    </p:anim>
                                    <p:anim calcmode="lin" valueType="num">
                                      <p:cBhvr>
                                        <p:cTn id="21" dur="1000" fill="hold"/>
                                        <p:tgtEl>
                                          <p:spTgt spid="4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1000"/>
                                        <p:tgtEl>
                                          <p:spTgt spid="51"/>
                                        </p:tgtEl>
                                      </p:cBhvr>
                                    </p:animEffect>
                                    <p:anim calcmode="lin" valueType="num">
                                      <p:cBhvr>
                                        <p:cTn id="26" dur="1000" fill="hold"/>
                                        <p:tgtEl>
                                          <p:spTgt spid="51"/>
                                        </p:tgtEl>
                                        <p:attrNameLst>
                                          <p:attrName>ppt_x</p:attrName>
                                        </p:attrNameLst>
                                      </p:cBhvr>
                                      <p:tavLst>
                                        <p:tav tm="0">
                                          <p:val>
                                            <p:strVal val="#ppt_x"/>
                                          </p:val>
                                        </p:tav>
                                        <p:tav tm="100000">
                                          <p:val>
                                            <p:strVal val="#ppt_x"/>
                                          </p:val>
                                        </p:tav>
                                      </p:tavLst>
                                    </p:anim>
                                    <p:anim calcmode="lin" valueType="num">
                                      <p:cBhvr>
                                        <p:cTn id="27" dur="1000" fill="hold"/>
                                        <p:tgtEl>
                                          <p:spTgt spid="51"/>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1000"/>
                                        <p:tgtEl>
                                          <p:spTgt spid="53"/>
                                        </p:tgtEl>
                                      </p:cBhvr>
                                    </p:animEffect>
                                    <p:anim calcmode="lin" valueType="num">
                                      <p:cBhvr>
                                        <p:cTn id="32" dur="1000" fill="hold"/>
                                        <p:tgtEl>
                                          <p:spTgt spid="53"/>
                                        </p:tgtEl>
                                        <p:attrNameLst>
                                          <p:attrName>ppt_x</p:attrName>
                                        </p:attrNameLst>
                                      </p:cBhvr>
                                      <p:tavLst>
                                        <p:tav tm="0">
                                          <p:val>
                                            <p:strVal val="#ppt_x"/>
                                          </p:val>
                                        </p:tav>
                                        <p:tav tm="100000">
                                          <p:val>
                                            <p:strVal val="#ppt_x"/>
                                          </p:val>
                                        </p:tav>
                                      </p:tavLst>
                                    </p:anim>
                                    <p:anim calcmode="lin" valueType="num">
                                      <p:cBhvr>
                                        <p:cTn id="33"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Virtual Machines</a:t>
            </a:r>
          </a:p>
        </p:txBody>
      </p:sp>
    </p:spTree>
    <p:extLst>
      <p:ext uri="{BB962C8B-B14F-4D97-AF65-F5344CB8AC3E}">
        <p14:creationId xmlns:p14="http://schemas.microsoft.com/office/powerpoint/2010/main" val="318373661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23232"/>
        </a:solidFill>
        <a:effectLst/>
      </p:bgPr>
    </p:bg>
    <p:spTree>
      <p:nvGrpSpPr>
        <p:cNvPr id="1" name=""/>
        <p:cNvGrpSpPr/>
        <p:nvPr/>
      </p:nvGrpSpPr>
      <p:grpSpPr>
        <a:xfrm>
          <a:off x="0" y="0"/>
          <a:ext cx="0" cy="0"/>
          <a:chOff x="0" y="0"/>
          <a:chExt cx="0" cy="0"/>
        </a:xfrm>
      </p:grpSpPr>
      <p:sp>
        <p:nvSpPr>
          <p:cNvPr id="22" name="Rounded Rectangle 21"/>
          <p:cNvSpPr/>
          <p:nvPr/>
        </p:nvSpPr>
        <p:spPr bwMode="auto">
          <a:xfrm>
            <a:off x="7434848" y="1200150"/>
            <a:ext cx="4614863" cy="4614863"/>
          </a:xfrm>
          <a:prstGeom prst="roundRect">
            <a:avLst>
              <a:gd name="adj" fmla="val 5367"/>
            </a:avLst>
          </a:prstGeom>
          <a:solidFill>
            <a:srgbClr val="2828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4" name="Content Placeholder 2"/>
          <p:cNvSpPr txBox="1">
            <a:spLocks/>
          </p:cNvSpPr>
          <p:nvPr/>
        </p:nvSpPr>
        <p:spPr>
          <a:xfrm>
            <a:off x="288626" y="3014032"/>
            <a:ext cx="7549566" cy="2449901"/>
          </a:xfrm>
          <a:prstGeom prst="rect">
            <a:avLst/>
          </a:prstGeom>
          <a:noFill/>
        </p:spPr>
        <p:txBody>
          <a:bodyPr vert="horz" wrap="square" lIns="182880" tIns="146304" rIns="182880" bIns="146304" rtlCol="0">
            <a:spAutoFit/>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503" rtl="0" eaLnBrk="1" fontAlgn="auto" latinLnBrk="0" hangingPunct="1">
              <a:lnSpc>
                <a:spcPct val="100000"/>
              </a:lnSpc>
              <a:spcBef>
                <a:spcPts val="0"/>
              </a:spcBef>
              <a:spcAft>
                <a:spcPts val="1200"/>
              </a:spcAft>
              <a:buClr>
                <a:srgbClr val="FFFFFF"/>
              </a:buClr>
              <a:buSzPct val="90000"/>
              <a:buFont typeface="Wingdings" panose="05000000000000000000" pitchFamily="2" charset="2"/>
              <a:buNone/>
              <a:tabLst/>
              <a:defRPr/>
            </a:pPr>
            <a:r>
              <a:rPr kumimoji="0" lang="en-US" sz="20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Ubuntu, Red Hat, Windows, SUSE, CoreOS</a:t>
            </a:r>
          </a:p>
          <a:p>
            <a:pPr marL="0" marR="0" lvl="0" indent="0" algn="l" defTabSz="932503" rtl="0" eaLnBrk="1" fontAlgn="auto" latinLnBrk="0" hangingPunct="1">
              <a:lnSpc>
                <a:spcPct val="100000"/>
              </a:lnSpc>
              <a:spcBef>
                <a:spcPts val="0"/>
              </a:spcBef>
              <a:spcAft>
                <a:spcPts val="1200"/>
              </a:spcAft>
              <a:buClr>
                <a:srgbClr val="FFFFFF"/>
              </a:buClr>
              <a:buSzPct val="90000"/>
              <a:buFont typeface="Wingdings" panose="05000000000000000000" pitchFamily="2" charset="2"/>
              <a:buNone/>
              <a:tabLst/>
              <a:defRPr/>
            </a:pPr>
            <a:r>
              <a:rPr kumimoji="0" lang="en-US" sz="20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DevOps Extensions with Chef and Puppet</a:t>
            </a:r>
          </a:p>
          <a:p>
            <a:pPr marL="0" marR="0" lvl="0" indent="0" algn="l" defTabSz="932503" rtl="0" eaLnBrk="1" fontAlgn="auto" latinLnBrk="0" hangingPunct="1">
              <a:lnSpc>
                <a:spcPct val="100000"/>
              </a:lnSpc>
              <a:spcBef>
                <a:spcPts val="0"/>
              </a:spcBef>
              <a:spcAft>
                <a:spcPts val="1200"/>
              </a:spcAft>
              <a:buClr>
                <a:srgbClr val="FFFFFF"/>
              </a:buClr>
              <a:buSzPct val="90000"/>
              <a:buFont typeface="Wingdings" panose="05000000000000000000" pitchFamily="2" charset="2"/>
              <a:buNone/>
              <a:tabLst/>
              <a:defRPr/>
            </a:pPr>
            <a:r>
              <a:rPr kumimoji="0" lang="en-US" sz="20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Multiple sizes </a:t>
            </a:r>
          </a:p>
          <a:p>
            <a:pPr marL="0" marR="0" lvl="0" indent="0" algn="l" defTabSz="932503" rtl="0" eaLnBrk="1" fontAlgn="auto" latinLnBrk="0" hangingPunct="1">
              <a:lnSpc>
                <a:spcPct val="100000"/>
              </a:lnSpc>
              <a:spcBef>
                <a:spcPts val="0"/>
              </a:spcBef>
              <a:spcAft>
                <a:spcPts val="1200"/>
              </a:spcAft>
              <a:buClr>
                <a:srgbClr val="FFFFFF"/>
              </a:buClr>
              <a:buSzPct val="90000"/>
              <a:buFont typeface="Wingdings" panose="05000000000000000000" pitchFamily="2" charset="2"/>
              <a:buNone/>
              <a:tabLst/>
              <a:defRPr/>
            </a:pPr>
            <a:r>
              <a:rPr kumimoji="0" lang="en-US" sz="20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Hundreds of items in marketplace</a:t>
            </a:r>
          </a:p>
          <a:p>
            <a:pPr marL="0" marR="0" lvl="0" indent="0" algn="l" defTabSz="932503" rtl="0" eaLnBrk="1" fontAlgn="auto" latinLnBrk="0" hangingPunct="1">
              <a:lnSpc>
                <a:spcPct val="100000"/>
              </a:lnSpc>
              <a:spcBef>
                <a:spcPts val="0"/>
              </a:spcBef>
              <a:spcAft>
                <a:spcPts val="1200"/>
              </a:spcAft>
              <a:buClr>
                <a:srgbClr val="FFFFFF"/>
              </a:buClr>
              <a:buSzPct val="90000"/>
              <a:buFont typeface="Wingdings" panose="05000000000000000000" pitchFamily="2" charset="2"/>
              <a:buNone/>
              <a:tabLst/>
              <a:defRPr/>
            </a:pPr>
            <a:endParaRPr kumimoji="0" lang="en-US" sz="20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5" name="Title 1"/>
          <p:cNvSpPr txBox="1">
            <a:spLocks/>
          </p:cNvSpPr>
          <p:nvPr/>
        </p:nvSpPr>
        <p:spPr>
          <a:xfrm>
            <a:off x="261159" y="1473201"/>
            <a:ext cx="11183414" cy="1047262"/>
          </a:xfrm>
          <a:prstGeom prst="rect">
            <a:avLst/>
          </a:prstGeom>
        </p:spPr>
        <p:txBody>
          <a:bodyPr vert="horz" wrap="square" lIns="182880" tIns="146304" rIns="182880" bIns="146304"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base" latinLnBrk="0" hangingPunct="1">
              <a:lnSpc>
                <a:spcPct val="90000"/>
              </a:lnSpc>
              <a:spcBef>
                <a:spcPts val="1200"/>
              </a:spcBef>
              <a:spcAft>
                <a:spcPct val="0"/>
              </a:spcAft>
              <a:buClrTx/>
              <a:buSzTx/>
              <a:buFontTx/>
              <a:buNone/>
              <a:tabLst/>
              <a:defRPr/>
            </a:pPr>
            <a:r>
              <a:rPr kumimoji="0" lang="en-US" sz="4800" b="0" i="0" u="none" strike="noStrike" kern="1200" cap="none" spc="-102" normalizeH="0" baseline="0" noProof="0" dirty="0">
                <a:ln w="3175">
                  <a:noFill/>
                </a:ln>
                <a:gradFill>
                  <a:gsLst>
                    <a:gs pos="1250">
                      <a:srgbClr val="FFFFFF"/>
                    </a:gs>
                    <a:gs pos="100000">
                      <a:srgbClr val="FFFFFF"/>
                    </a:gs>
                  </a:gsLst>
                  <a:lin ang="5400000" scaled="0"/>
                </a:gradFill>
                <a:effectLst/>
                <a:uLnTx/>
                <a:uFillTx/>
                <a:latin typeface="Segoe UI Light"/>
                <a:ea typeface="+mn-ea"/>
                <a:cs typeface="Segoe UI" pitchFamily="34" charset="0"/>
              </a:rPr>
              <a:t>Virtual Machines</a:t>
            </a:r>
          </a:p>
        </p:txBody>
      </p:sp>
      <p:sp>
        <p:nvSpPr>
          <p:cNvPr id="6" name="AutoShape 3"/>
          <p:cNvSpPr>
            <a:spLocks noChangeAspect="1" noChangeArrowheads="1" noTextEdit="1"/>
          </p:cNvSpPr>
          <p:nvPr/>
        </p:nvSpPr>
        <p:spPr bwMode="auto">
          <a:xfrm>
            <a:off x="8101013" y="957264"/>
            <a:ext cx="404495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7" name="Freeform 5"/>
          <p:cNvSpPr>
            <a:spLocks/>
          </p:cNvSpPr>
          <p:nvPr/>
        </p:nvSpPr>
        <p:spPr bwMode="auto">
          <a:xfrm>
            <a:off x="7871244" y="1483560"/>
            <a:ext cx="3704740" cy="2248164"/>
          </a:xfrm>
          <a:custGeom>
            <a:avLst/>
            <a:gdLst>
              <a:gd name="T0" fmla="*/ 1309 w 1309"/>
              <a:gd name="T1" fmla="*/ 660 h 812"/>
              <a:gd name="T2" fmla="*/ 1157 w 1309"/>
              <a:gd name="T3" fmla="*/ 509 h 812"/>
              <a:gd name="T4" fmla="*/ 1139 w 1309"/>
              <a:gd name="T5" fmla="*/ 510 h 812"/>
              <a:gd name="T6" fmla="*/ 1153 w 1309"/>
              <a:gd name="T7" fmla="*/ 403 h 812"/>
              <a:gd name="T8" fmla="*/ 749 w 1309"/>
              <a:gd name="T9" fmla="*/ 0 h 812"/>
              <a:gd name="T10" fmla="*/ 367 w 1309"/>
              <a:gd name="T11" fmla="*/ 275 h 812"/>
              <a:gd name="T12" fmla="*/ 276 w 1309"/>
              <a:gd name="T13" fmla="*/ 260 h 812"/>
              <a:gd name="T14" fmla="*/ 0 w 1309"/>
              <a:gd name="T15" fmla="*/ 536 h 812"/>
              <a:gd name="T16" fmla="*/ 276 w 1309"/>
              <a:gd name="T17" fmla="*/ 812 h 812"/>
              <a:gd name="T18" fmla="*/ 277 w 1309"/>
              <a:gd name="T19" fmla="*/ 812 h 812"/>
              <a:gd name="T20" fmla="*/ 277 w 1309"/>
              <a:gd name="T21" fmla="*/ 812 h 812"/>
              <a:gd name="T22" fmla="*/ 1170 w 1309"/>
              <a:gd name="T23" fmla="*/ 812 h 812"/>
              <a:gd name="T24" fmla="*/ 1169 w 1309"/>
              <a:gd name="T25" fmla="*/ 811 h 812"/>
              <a:gd name="T26" fmla="*/ 1309 w 1309"/>
              <a:gd name="T27" fmla="*/ 660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09" h="812">
                <a:moveTo>
                  <a:pt x="1309" y="660"/>
                </a:moveTo>
                <a:cubicBezTo>
                  <a:pt x="1309" y="577"/>
                  <a:pt x="1241" y="509"/>
                  <a:pt x="1157" y="509"/>
                </a:cubicBezTo>
                <a:cubicBezTo>
                  <a:pt x="1151" y="509"/>
                  <a:pt x="1145" y="509"/>
                  <a:pt x="1139" y="510"/>
                </a:cubicBezTo>
                <a:cubicBezTo>
                  <a:pt x="1148" y="476"/>
                  <a:pt x="1153" y="440"/>
                  <a:pt x="1153" y="403"/>
                </a:cubicBezTo>
                <a:cubicBezTo>
                  <a:pt x="1153" y="180"/>
                  <a:pt x="972" y="0"/>
                  <a:pt x="749" y="0"/>
                </a:cubicBezTo>
                <a:cubicBezTo>
                  <a:pt x="571" y="0"/>
                  <a:pt x="420" y="115"/>
                  <a:pt x="367" y="275"/>
                </a:cubicBezTo>
                <a:cubicBezTo>
                  <a:pt x="338" y="265"/>
                  <a:pt x="308" y="260"/>
                  <a:pt x="276" y="260"/>
                </a:cubicBezTo>
                <a:cubicBezTo>
                  <a:pt x="124" y="260"/>
                  <a:pt x="0" y="383"/>
                  <a:pt x="0" y="536"/>
                </a:cubicBezTo>
                <a:cubicBezTo>
                  <a:pt x="0" y="688"/>
                  <a:pt x="124" y="812"/>
                  <a:pt x="276" y="812"/>
                </a:cubicBezTo>
                <a:cubicBezTo>
                  <a:pt x="277" y="812"/>
                  <a:pt x="277" y="812"/>
                  <a:pt x="277" y="812"/>
                </a:cubicBezTo>
                <a:cubicBezTo>
                  <a:pt x="277" y="812"/>
                  <a:pt x="277" y="812"/>
                  <a:pt x="277" y="812"/>
                </a:cubicBezTo>
                <a:cubicBezTo>
                  <a:pt x="1170" y="812"/>
                  <a:pt x="1170" y="812"/>
                  <a:pt x="1170" y="812"/>
                </a:cubicBezTo>
                <a:cubicBezTo>
                  <a:pt x="1169" y="811"/>
                  <a:pt x="1169" y="811"/>
                  <a:pt x="1169" y="811"/>
                </a:cubicBezTo>
                <a:cubicBezTo>
                  <a:pt x="1247" y="805"/>
                  <a:pt x="1309" y="740"/>
                  <a:pt x="1309" y="6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Semilight"/>
              <a:ea typeface="+mn-ea"/>
              <a:cs typeface="+mn-cs"/>
            </a:endParaRPr>
          </a:p>
        </p:txBody>
      </p:sp>
      <p:pic>
        <p:nvPicPr>
          <p:cNvPr id="34" name="Picture 33"/>
          <p:cNvPicPr>
            <a:picLocks noChangeAspect="1"/>
          </p:cNvPicPr>
          <p:nvPr/>
        </p:nvPicPr>
        <p:blipFill>
          <a:blip r:embed="rId3">
            <a:extLst>
              <a:ext uri="{BEBA8EAE-BF5A-486C-A8C5-ECC9F3942E4B}">
                <a14:imgProps xmlns:a14="http://schemas.microsoft.com/office/drawing/2010/main">
                  <a14:imgLayer r:embed="rId4">
                    <a14:imgEffect>
                      <a14:artisticPaintBrush/>
                    </a14:imgEffect>
                  </a14:imgLayer>
                </a14:imgProps>
              </a:ext>
            </a:extLst>
          </a:blip>
          <a:stretch>
            <a:fillRect/>
          </a:stretch>
        </p:blipFill>
        <p:spPr>
          <a:xfrm>
            <a:off x="8787444" y="2842008"/>
            <a:ext cx="1931089" cy="1779432"/>
          </a:xfrm>
          <a:prstGeom prst="rect">
            <a:avLst/>
          </a:prstGeom>
        </p:spPr>
      </p:pic>
    </p:spTree>
    <p:extLst>
      <p:ext uri="{BB962C8B-B14F-4D97-AF65-F5344CB8AC3E}">
        <p14:creationId xmlns:p14="http://schemas.microsoft.com/office/powerpoint/2010/main" val="37895872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35" presetClass="path" presetSubtype="0" decel="100000" fill="hold" grpId="1" nodeType="withEffect">
                                  <p:stCondLst>
                                    <p:cond delay="0"/>
                                  </p:stCondLst>
                                  <p:childTnLst>
                                    <p:animMotion origin="layout" path="M -7.96528E-7 2.54199E-7 L -0.05285 2.54199E-7 " pathEditMode="relative" rAng="0" ptsTypes="AA">
                                      <p:cBhvr>
                                        <p:cTn id="9" dur="750" spd="-100000" fill="hold"/>
                                        <p:tgtEl>
                                          <p:spTgt spid="5"/>
                                        </p:tgtEl>
                                        <p:attrNameLst>
                                          <p:attrName>ppt_x</p:attrName>
                                          <p:attrName>ppt_y</p:attrName>
                                        </p:attrNameLst>
                                      </p:cBhvr>
                                      <p:rCtr x="-2642" y="0"/>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35" presetClass="path" presetSubtype="0" decel="100000" fill="hold" grpId="1" nodeType="withEffect">
                                  <p:stCondLst>
                                    <p:cond delay="0"/>
                                  </p:stCondLst>
                                  <p:childTnLst>
                                    <p:animMotion origin="layout" path="M -3.0508E-6 -1.82932E-6 L -0.05284 -1.82932E-6 " pathEditMode="relative" rAng="0" ptsTypes="AA">
                                      <p:cBhvr>
                                        <p:cTn id="14" dur="750" spd="-100000" fill="hold"/>
                                        <p:tgtEl>
                                          <p:spTgt spid="4"/>
                                        </p:tgtEl>
                                        <p:attrNameLst>
                                          <p:attrName>ppt_x</p:attrName>
                                          <p:attrName>ppt_y</p:attrName>
                                        </p:attrNameLst>
                                      </p:cBhvr>
                                      <p:rCtr x="-2642" y="0"/>
                                    </p:animMotion>
                                  </p:childTnLst>
                                </p:cTn>
                              </p:par>
                            </p:childTnLst>
                          </p:cTn>
                        </p:par>
                        <p:par>
                          <p:cTn id="15" fill="hold">
                            <p:stCondLst>
                              <p:cond delay="750"/>
                            </p:stCondLst>
                            <p:childTnLst>
                              <p:par>
                                <p:cTn id="16" presetID="42" presetClass="entr" presetSubtype="0" fill="hold"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1000"/>
                                        <p:tgtEl>
                                          <p:spTgt spid="34"/>
                                        </p:tgtEl>
                                      </p:cBhvr>
                                    </p:animEffect>
                                    <p:anim calcmode="lin" valueType="num">
                                      <p:cBhvr>
                                        <p:cTn id="19" dur="1000" fill="hold"/>
                                        <p:tgtEl>
                                          <p:spTgt spid="34"/>
                                        </p:tgtEl>
                                        <p:attrNameLst>
                                          <p:attrName>ppt_x</p:attrName>
                                        </p:attrNameLst>
                                      </p:cBhvr>
                                      <p:tavLst>
                                        <p:tav tm="0">
                                          <p:val>
                                            <p:strVal val="#ppt_x"/>
                                          </p:val>
                                        </p:tav>
                                        <p:tav tm="100000">
                                          <p:val>
                                            <p:strVal val="#ppt_x"/>
                                          </p:val>
                                        </p:tav>
                                      </p:tavLst>
                                    </p:anim>
                                    <p:anim calcmode="lin" valueType="num">
                                      <p:cBhvr>
                                        <p:cTn id="2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Picture 109"/>
          <p:cNvPicPr>
            <a:picLocks noChangeAspect="1"/>
          </p:cNvPicPr>
          <p:nvPr/>
        </p:nvPicPr>
        <p:blipFill>
          <a:blip r:embed="rId3">
            <a:clrChange>
              <a:clrFrom>
                <a:srgbClr val="FFFFFF"/>
              </a:clrFrom>
              <a:clrTo>
                <a:srgbClr val="FFFFFF">
                  <a:alpha val="0"/>
                </a:srgbClr>
              </a:clrTo>
            </a:clrChange>
          </a:blip>
          <a:stretch>
            <a:fillRect/>
          </a:stretch>
        </p:blipFill>
        <p:spPr>
          <a:xfrm>
            <a:off x="973806" y="4346539"/>
            <a:ext cx="1415942" cy="474414"/>
          </a:xfrm>
          <a:prstGeom prst="rect">
            <a:avLst/>
          </a:prstGeom>
        </p:spPr>
      </p:pic>
      <p:pic>
        <p:nvPicPr>
          <p:cNvPr id="111" name="Picture 110"/>
          <p:cNvPicPr>
            <a:picLocks noChangeAspect="1"/>
          </p:cNvPicPr>
          <p:nvPr/>
        </p:nvPicPr>
        <p:blipFill>
          <a:blip r:embed="rId4">
            <a:clrChange>
              <a:clrFrom>
                <a:srgbClr val="FFFFFF"/>
              </a:clrFrom>
              <a:clrTo>
                <a:srgbClr val="FFFFFF">
                  <a:alpha val="0"/>
                </a:srgbClr>
              </a:clrTo>
            </a:clrChange>
          </a:blip>
          <a:stretch>
            <a:fillRect/>
          </a:stretch>
        </p:blipFill>
        <p:spPr>
          <a:xfrm>
            <a:off x="3560059" y="2956207"/>
            <a:ext cx="1608355" cy="379460"/>
          </a:xfrm>
          <a:prstGeom prst="rect">
            <a:avLst/>
          </a:prstGeom>
        </p:spPr>
      </p:pic>
      <p:pic>
        <p:nvPicPr>
          <p:cNvPr id="112" name="Picture 111"/>
          <p:cNvPicPr>
            <a:picLocks noChangeAspect="1"/>
          </p:cNvPicPr>
          <p:nvPr/>
        </p:nvPicPr>
        <p:blipFill>
          <a:blip r:embed="rId5">
            <a:clrChange>
              <a:clrFrom>
                <a:srgbClr val="FFFFFF"/>
              </a:clrFrom>
              <a:clrTo>
                <a:srgbClr val="FFFFFF">
                  <a:alpha val="0"/>
                </a:srgbClr>
              </a:clrTo>
            </a:clrChange>
          </a:blip>
          <a:stretch>
            <a:fillRect/>
          </a:stretch>
        </p:blipFill>
        <p:spPr>
          <a:xfrm>
            <a:off x="1412166" y="5008096"/>
            <a:ext cx="1381653" cy="522379"/>
          </a:xfrm>
          <a:prstGeom prst="rect">
            <a:avLst/>
          </a:prstGeom>
        </p:spPr>
      </p:pic>
      <p:pic>
        <p:nvPicPr>
          <p:cNvPr id="113" name="Picture 112"/>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21745" b="32540"/>
          <a:stretch/>
        </p:blipFill>
        <p:spPr>
          <a:xfrm>
            <a:off x="10762045" y="2688288"/>
            <a:ext cx="1723823" cy="570067"/>
          </a:xfrm>
          <a:prstGeom prst="rect">
            <a:avLst/>
          </a:prstGeom>
        </p:spPr>
      </p:pic>
      <p:pic>
        <p:nvPicPr>
          <p:cNvPr id="114" name="Picture 113"/>
          <p:cNvPicPr>
            <a:picLocks noChangeAspect="1"/>
          </p:cNvPicPr>
          <p:nvPr/>
        </p:nvPicPr>
        <p:blipFill>
          <a:blip r:embed="rId7">
            <a:clrChange>
              <a:clrFrom>
                <a:srgbClr val="FFFFFF"/>
              </a:clrFrom>
              <a:clrTo>
                <a:srgbClr val="FFFFFF">
                  <a:alpha val="0"/>
                </a:srgbClr>
              </a:clrTo>
            </a:clrChange>
          </a:blip>
          <a:stretch>
            <a:fillRect/>
          </a:stretch>
        </p:blipFill>
        <p:spPr>
          <a:xfrm>
            <a:off x="472247" y="1941042"/>
            <a:ext cx="1978572" cy="408530"/>
          </a:xfrm>
          <a:prstGeom prst="rect">
            <a:avLst/>
          </a:prstGeom>
        </p:spPr>
      </p:pic>
      <p:pic>
        <p:nvPicPr>
          <p:cNvPr id="115" name="Picture 114"/>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7014" b="6823"/>
          <a:stretch/>
        </p:blipFill>
        <p:spPr>
          <a:xfrm>
            <a:off x="3444959" y="5607002"/>
            <a:ext cx="2029538" cy="740028"/>
          </a:xfrm>
          <a:prstGeom prst="rect">
            <a:avLst/>
          </a:prstGeom>
        </p:spPr>
      </p:pic>
      <p:pic>
        <p:nvPicPr>
          <p:cNvPr id="116" name="Picture 115"/>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90990" y="1556015"/>
            <a:ext cx="1510945" cy="606088"/>
          </a:xfrm>
          <a:prstGeom prst="rect">
            <a:avLst/>
          </a:prstGeom>
        </p:spPr>
      </p:pic>
      <p:pic>
        <p:nvPicPr>
          <p:cNvPr id="117" name="Picture 116"/>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10328" y="1181647"/>
            <a:ext cx="1336131" cy="503007"/>
          </a:xfrm>
          <a:prstGeom prst="rect">
            <a:avLst/>
          </a:prstGeom>
        </p:spPr>
      </p:pic>
      <p:pic>
        <p:nvPicPr>
          <p:cNvPr id="118" name="Picture 117"/>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60455" y="979821"/>
            <a:ext cx="1615658" cy="626571"/>
          </a:xfrm>
          <a:prstGeom prst="rect">
            <a:avLst/>
          </a:prstGeom>
        </p:spPr>
      </p:pic>
      <p:pic>
        <p:nvPicPr>
          <p:cNvPr id="119" name="Picture 118"/>
          <p:cNvPicPr>
            <a:picLocks noChangeAspect="1"/>
          </p:cNvPicPr>
          <p:nvPr/>
        </p:nvPicPr>
        <p:blipFill>
          <a:blip r:embed="rId12">
            <a:clrChange>
              <a:clrFrom>
                <a:srgbClr val="FFFFFF"/>
              </a:clrFrom>
              <a:clrTo>
                <a:srgbClr val="FFFFFF">
                  <a:alpha val="0"/>
                </a:srgbClr>
              </a:clrTo>
            </a:clrChange>
          </a:blip>
          <a:stretch>
            <a:fillRect/>
          </a:stretch>
        </p:blipFill>
        <p:spPr>
          <a:xfrm>
            <a:off x="874453" y="2690210"/>
            <a:ext cx="1342042" cy="246153"/>
          </a:xfrm>
          <a:prstGeom prst="rect">
            <a:avLst/>
          </a:prstGeom>
        </p:spPr>
      </p:pic>
      <p:pic>
        <p:nvPicPr>
          <p:cNvPr id="120" name="Picture 119"/>
          <p:cNvPicPr>
            <a:picLocks noChangeAspect="1"/>
          </p:cNvPicPr>
          <p:nvPr/>
        </p:nvPicPr>
        <p:blipFill>
          <a:blip r:embed="rId13" cstate="print">
            <a:clrChange>
              <a:clrFrom>
                <a:srgbClr val="FEFDFF"/>
              </a:clrFrom>
              <a:clrTo>
                <a:srgbClr val="FEFDFF">
                  <a:alpha val="0"/>
                </a:srgbClr>
              </a:clrTo>
            </a:clrChange>
            <a:extLst>
              <a:ext uri="{28A0092B-C50C-407E-A947-70E740481C1C}">
                <a14:useLocalDpi xmlns:a14="http://schemas.microsoft.com/office/drawing/2010/main" val="0"/>
              </a:ext>
            </a:extLst>
          </a:blip>
          <a:stretch>
            <a:fillRect/>
          </a:stretch>
        </p:blipFill>
        <p:spPr>
          <a:xfrm>
            <a:off x="11101189" y="1069780"/>
            <a:ext cx="1045534" cy="223735"/>
          </a:xfrm>
          <a:prstGeom prst="rect">
            <a:avLst/>
          </a:prstGeom>
        </p:spPr>
      </p:pic>
      <p:pic>
        <p:nvPicPr>
          <p:cNvPr id="121" name="Picture 120"/>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661358" y="1572192"/>
            <a:ext cx="1594492" cy="380761"/>
          </a:xfrm>
          <a:prstGeom prst="rect">
            <a:avLst/>
          </a:prstGeom>
          <a:noFill/>
          <a:ln>
            <a:noFill/>
          </a:ln>
        </p:spPr>
      </p:pic>
      <p:pic>
        <p:nvPicPr>
          <p:cNvPr id="122" name="Picture 121"/>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88898" y="573312"/>
            <a:ext cx="907637" cy="447290"/>
          </a:xfrm>
          <a:prstGeom prst="rect">
            <a:avLst/>
          </a:prstGeom>
          <a:noFill/>
          <a:ln>
            <a:noFill/>
          </a:ln>
        </p:spPr>
      </p:pic>
      <p:pic>
        <p:nvPicPr>
          <p:cNvPr id="123" name="Picture 122"/>
          <p:cNvPicPr>
            <a:picLocks noChangeAspect="1"/>
          </p:cNvPicPr>
          <p:nvPr/>
        </p:nvPicPr>
        <p:blipFill>
          <a:blip r:embed="rId16">
            <a:clrChange>
              <a:clrFrom>
                <a:srgbClr val="FFFFFF"/>
              </a:clrFrom>
              <a:clrTo>
                <a:srgbClr val="FFFFFF">
                  <a:alpha val="0"/>
                </a:srgbClr>
              </a:clrTo>
            </a:clrChange>
          </a:blip>
          <a:stretch>
            <a:fillRect/>
          </a:stretch>
        </p:blipFill>
        <p:spPr>
          <a:xfrm>
            <a:off x="7740861" y="2222364"/>
            <a:ext cx="1446714" cy="328662"/>
          </a:xfrm>
          <a:prstGeom prst="rect">
            <a:avLst/>
          </a:prstGeom>
        </p:spPr>
      </p:pic>
      <p:pic>
        <p:nvPicPr>
          <p:cNvPr id="124" name="Picture 2" descr="http://hophacks.com/logos/sendgrid_white.png"/>
          <p:cNvPicPr>
            <a:picLocks noChangeAspect="1" noChangeArrowheads="1"/>
          </p:cNvPicPr>
          <p:nvPr/>
        </p:nvPicPr>
        <p:blipFill>
          <a:blip r:embed="rId17" cstate="print">
            <a:extLst>
              <a:ext uri="{28A0092B-C50C-407E-A947-70E740481C1C}">
                <a14:useLocalDpi xmlns:a14="http://schemas.microsoft.com/office/drawing/2010/main" val="0"/>
              </a:ext>
            </a:extLst>
          </a:blip>
          <a:stretch>
            <a:fillRect/>
          </a:stretch>
        </p:blipFill>
        <p:spPr bwMode="auto">
          <a:xfrm>
            <a:off x="7668291" y="4811821"/>
            <a:ext cx="1315759" cy="44387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5"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10164" y="634904"/>
            <a:ext cx="1516540" cy="264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6" name="Picture 6" descr="http://res.cloudinary.com/octopusdeploy/image/upload/v1411729274/Logo-Text-BlueBlackWhite-400_f6zxbu.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294101" y="3545132"/>
            <a:ext cx="1941504" cy="378593"/>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8" descr="http://himss.eu/sites/default/files/ibm-logo.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293314" y="549471"/>
            <a:ext cx="1085277" cy="423456"/>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27"/>
          <p:cNvPicPr>
            <a:picLocks noChangeAspect="1"/>
          </p:cNvPicPr>
          <p:nvPr/>
        </p:nvPicPr>
        <p:blipFill>
          <a:blip r:embed="rId21" cstate="print">
            <a:clrChange>
              <a:clrFrom>
                <a:srgbClr val="FCFCFC"/>
              </a:clrFrom>
              <a:clrTo>
                <a:srgbClr val="FCFCFC">
                  <a:alpha val="0"/>
                </a:srgbClr>
              </a:clrTo>
            </a:clrChange>
            <a:extLst>
              <a:ext uri="{28A0092B-C50C-407E-A947-70E740481C1C}">
                <a14:useLocalDpi xmlns:a14="http://schemas.microsoft.com/office/drawing/2010/main" val="0"/>
              </a:ext>
            </a:extLst>
          </a:blip>
          <a:stretch>
            <a:fillRect/>
          </a:stretch>
        </p:blipFill>
        <p:spPr>
          <a:xfrm>
            <a:off x="7701731" y="6113409"/>
            <a:ext cx="1165252" cy="303979"/>
          </a:xfrm>
          <a:prstGeom prst="rect">
            <a:avLst/>
          </a:prstGeom>
        </p:spPr>
      </p:pic>
      <p:pic>
        <p:nvPicPr>
          <p:cNvPr id="129" name="Picture 128"/>
          <p:cNvPicPr>
            <a:picLocks noChangeAspect="1"/>
          </p:cNvPicPr>
          <p:nvPr/>
        </p:nvPicPr>
        <p:blipFill rotWithShape="1">
          <a:blip r:embed="rId22" cstate="print">
            <a:clrChange>
              <a:clrFrom>
                <a:srgbClr val="FFFFFD"/>
              </a:clrFrom>
              <a:clrTo>
                <a:srgbClr val="FFFFFD">
                  <a:alpha val="0"/>
                </a:srgbClr>
              </a:clrTo>
            </a:clrChange>
            <a:extLst>
              <a:ext uri="{28A0092B-C50C-407E-A947-70E740481C1C}">
                <a14:useLocalDpi xmlns:a14="http://schemas.microsoft.com/office/drawing/2010/main" val="0"/>
              </a:ext>
            </a:extLst>
          </a:blip>
          <a:srcRect r="3889"/>
          <a:stretch/>
        </p:blipFill>
        <p:spPr>
          <a:xfrm>
            <a:off x="2299516" y="2441936"/>
            <a:ext cx="1479994" cy="330203"/>
          </a:xfrm>
          <a:prstGeom prst="rect">
            <a:avLst/>
          </a:prstGeom>
        </p:spPr>
      </p:pic>
      <p:pic>
        <p:nvPicPr>
          <p:cNvPr id="130" name="Picture 129"/>
          <p:cNvPicPr>
            <a:picLocks noChangeAspect="1"/>
          </p:cNvPicPr>
          <p:nvPr/>
        </p:nvPicPr>
        <p:blipFill rotWithShape="1">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t="35054" b="34474"/>
          <a:stretch/>
        </p:blipFill>
        <p:spPr>
          <a:xfrm>
            <a:off x="3117303" y="1727438"/>
            <a:ext cx="1494557" cy="455415"/>
          </a:xfrm>
          <a:prstGeom prst="rect">
            <a:avLst/>
          </a:prstGeom>
        </p:spPr>
      </p:pic>
      <p:pic>
        <p:nvPicPr>
          <p:cNvPr id="131" name="Picture 130"/>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31608" y="2257297"/>
            <a:ext cx="1670123" cy="301908"/>
          </a:xfrm>
          <a:prstGeom prst="rect">
            <a:avLst/>
          </a:prstGeom>
        </p:spPr>
      </p:pic>
      <p:pic>
        <p:nvPicPr>
          <p:cNvPr id="132" name="Picture 131"/>
          <p:cNvPicPr>
            <a:picLocks noChangeAspect="1"/>
          </p:cNvPicPr>
          <p:nvPr/>
        </p:nvPicPr>
        <p:blipFill>
          <a:blip r:embed="rId2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304316" y="5181357"/>
            <a:ext cx="1517155" cy="326678"/>
          </a:xfrm>
          <a:prstGeom prst="rect">
            <a:avLst/>
          </a:prstGeom>
        </p:spPr>
      </p:pic>
      <p:pic>
        <p:nvPicPr>
          <p:cNvPr id="133" name="Picture 132"/>
          <p:cNvPicPr>
            <a:picLocks noChangeAspect="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74497" y="4405349"/>
            <a:ext cx="1399217" cy="455725"/>
          </a:xfrm>
          <a:prstGeom prst="rect">
            <a:avLst/>
          </a:prstGeom>
        </p:spPr>
      </p:pic>
      <p:pic>
        <p:nvPicPr>
          <p:cNvPr id="134" name="Picture 133"/>
          <p:cNvPicPr>
            <a:picLocks noChangeAspect="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96569" y="2625702"/>
            <a:ext cx="1456284" cy="408472"/>
          </a:xfrm>
          <a:prstGeom prst="rect">
            <a:avLst/>
          </a:prstGeom>
        </p:spPr>
      </p:pic>
      <p:pic>
        <p:nvPicPr>
          <p:cNvPr id="135" name="Picture 134"/>
          <p:cNvPicPr>
            <a:picLocks noChangeAspect="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17206" y="5651597"/>
            <a:ext cx="603312" cy="603312"/>
          </a:xfrm>
          <a:prstGeom prst="rect">
            <a:avLst/>
          </a:prstGeom>
        </p:spPr>
      </p:pic>
      <p:pic>
        <p:nvPicPr>
          <p:cNvPr id="136" name="Picture 135"/>
          <p:cNvPicPr>
            <a:picLocks noChangeAspect="1"/>
          </p:cNvPicPr>
          <p:nvPr/>
        </p:nvPicPr>
        <p:blipFill>
          <a:blip r:embed="rId2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29170" y="4154214"/>
            <a:ext cx="1958440" cy="542596"/>
          </a:xfrm>
          <a:prstGeom prst="rect">
            <a:avLst/>
          </a:prstGeom>
        </p:spPr>
      </p:pic>
      <p:pic>
        <p:nvPicPr>
          <p:cNvPr id="137" name="Picture 136"/>
          <p:cNvPicPr>
            <a:picLocks noChangeAspect="1"/>
          </p:cNvPicPr>
          <p:nvPr/>
        </p:nvPicPr>
        <p:blipFill rotWithShape="1">
          <a:blip r:embed="rId30" cstate="print">
            <a:clrChange>
              <a:clrFrom>
                <a:srgbClr val="F2FFFF"/>
              </a:clrFrom>
              <a:clrTo>
                <a:srgbClr val="F2FFFF">
                  <a:alpha val="0"/>
                </a:srgbClr>
              </a:clrTo>
            </a:clrChange>
            <a:extLst>
              <a:ext uri="{28A0092B-C50C-407E-A947-70E740481C1C}">
                <a14:useLocalDpi xmlns:a14="http://schemas.microsoft.com/office/drawing/2010/main" val="0"/>
              </a:ext>
            </a:extLst>
          </a:blip>
          <a:srcRect t="26550" b="31411"/>
          <a:stretch/>
        </p:blipFill>
        <p:spPr>
          <a:xfrm>
            <a:off x="9599331" y="854187"/>
            <a:ext cx="1355504" cy="569841"/>
          </a:xfrm>
          <a:prstGeom prst="rect">
            <a:avLst/>
          </a:prstGeom>
        </p:spPr>
      </p:pic>
      <p:pic>
        <p:nvPicPr>
          <p:cNvPr id="138" name="Picture 137"/>
          <p:cNvPicPr>
            <a:picLocks noChangeAspect="1"/>
          </p:cNvPicPr>
          <p:nvPr/>
        </p:nvPicPr>
        <p:blipFill>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21624" y="2117582"/>
            <a:ext cx="1686767" cy="524494"/>
          </a:xfrm>
          <a:prstGeom prst="rect">
            <a:avLst/>
          </a:prstGeom>
        </p:spPr>
      </p:pic>
      <p:pic>
        <p:nvPicPr>
          <p:cNvPr id="139" name="Picture 138"/>
          <p:cNvPicPr>
            <a:picLocks noChangeAspect="1"/>
          </p:cNvPicPr>
          <p:nvPr/>
        </p:nvPicPr>
        <p:blipFill>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5016" y="5152398"/>
            <a:ext cx="1366916" cy="347940"/>
          </a:xfrm>
          <a:prstGeom prst="rect">
            <a:avLst/>
          </a:prstGeom>
        </p:spPr>
      </p:pic>
      <p:pic>
        <p:nvPicPr>
          <p:cNvPr id="140" name="Picture 139"/>
          <p:cNvPicPr>
            <a:picLocks noChangeAspect="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5720" y="1400384"/>
            <a:ext cx="1345969" cy="387605"/>
          </a:xfrm>
          <a:prstGeom prst="rect">
            <a:avLst/>
          </a:prstGeom>
        </p:spPr>
      </p:pic>
      <p:pic>
        <p:nvPicPr>
          <p:cNvPr id="141" name="Picture 140"/>
          <p:cNvPicPr>
            <a:picLocks noChangeAspect="1"/>
          </p:cNvPicPr>
          <p:nvPr/>
        </p:nvPicPr>
        <p:blipFill>
          <a:blip r:embed="rId3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644824" y="1517919"/>
            <a:ext cx="1356719" cy="432456"/>
          </a:xfrm>
          <a:prstGeom prst="rect">
            <a:avLst/>
          </a:prstGeom>
        </p:spPr>
      </p:pic>
      <p:pic>
        <p:nvPicPr>
          <p:cNvPr id="142" name="Picture 141"/>
          <p:cNvPicPr>
            <a:picLocks noChangeAspect="1"/>
          </p:cNvPicPr>
          <p:nvPr/>
        </p:nvPicPr>
        <p:blipFill>
          <a:blip r:embed="rId3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29553" y="2401771"/>
            <a:ext cx="1782927" cy="389790"/>
          </a:xfrm>
          <a:prstGeom prst="rect">
            <a:avLst/>
          </a:prstGeom>
        </p:spPr>
      </p:pic>
      <p:pic>
        <p:nvPicPr>
          <p:cNvPr id="143" name="Picture 142"/>
          <p:cNvPicPr>
            <a:picLocks noChangeAspect="1"/>
          </p:cNvPicPr>
          <p:nvPr/>
        </p:nvPicPr>
        <p:blipFill rotWithShape="1">
          <a:blip r:embed="rId36" cstate="print">
            <a:clrChange>
              <a:clrFrom>
                <a:srgbClr val="FFFFFF"/>
              </a:clrFrom>
              <a:clrTo>
                <a:srgbClr val="FFFFFF">
                  <a:alpha val="0"/>
                </a:srgbClr>
              </a:clrTo>
            </a:clrChange>
            <a:extLst>
              <a:ext uri="{28A0092B-C50C-407E-A947-70E740481C1C}">
                <a14:useLocalDpi xmlns:a14="http://schemas.microsoft.com/office/drawing/2010/main" val="0"/>
              </a:ext>
            </a:extLst>
          </a:blip>
          <a:srcRect t="15709" r="4558" b="24173"/>
          <a:stretch/>
        </p:blipFill>
        <p:spPr>
          <a:xfrm>
            <a:off x="9651900" y="528279"/>
            <a:ext cx="1717885" cy="505925"/>
          </a:xfrm>
          <a:prstGeom prst="rect">
            <a:avLst/>
          </a:prstGeom>
        </p:spPr>
      </p:pic>
      <p:pic>
        <p:nvPicPr>
          <p:cNvPr id="144" name="Picture 143"/>
          <p:cNvPicPr>
            <a:picLocks noChangeAspect="1"/>
          </p:cNvPicPr>
          <p:nvPr/>
        </p:nvPicPr>
        <p:blipFill>
          <a:blip r:embed="rId37" cstate="print">
            <a:clrChange>
              <a:clrFrom>
                <a:srgbClr val="FFFFFD"/>
              </a:clrFrom>
              <a:clrTo>
                <a:srgbClr val="FFFFFD">
                  <a:alpha val="0"/>
                </a:srgbClr>
              </a:clrTo>
            </a:clrChange>
            <a:extLst>
              <a:ext uri="{28A0092B-C50C-407E-A947-70E740481C1C}">
                <a14:useLocalDpi xmlns:a14="http://schemas.microsoft.com/office/drawing/2010/main" val="0"/>
              </a:ext>
            </a:extLst>
          </a:blip>
          <a:stretch>
            <a:fillRect/>
          </a:stretch>
        </p:blipFill>
        <p:spPr>
          <a:xfrm>
            <a:off x="8090108" y="959599"/>
            <a:ext cx="1322527" cy="359019"/>
          </a:xfrm>
          <a:prstGeom prst="rect">
            <a:avLst/>
          </a:prstGeom>
        </p:spPr>
      </p:pic>
      <p:pic>
        <p:nvPicPr>
          <p:cNvPr id="145" name="Picture 144"/>
          <p:cNvPicPr>
            <a:picLocks noChangeAspect="1"/>
          </p:cNvPicPr>
          <p:nvPr/>
        </p:nvPicPr>
        <p:blipFill rotWithShape="1">
          <a:blip r:embed="rId38" cstate="print">
            <a:clrChange>
              <a:clrFrom>
                <a:srgbClr val="FFFFFF"/>
              </a:clrFrom>
              <a:clrTo>
                <a:srgbClr val="FFFFFF">
                  <a:alpha val="0"/>
                </a:srgbClr>
              </a:clrTo>
            </a:clrChange>
            <a:extLst>
              <a:ext uri="{28A0092B-C50C-407E-A947-70E740481C1C}">
                <a14:useLocalDpi xmlns:a14="http://schemas.microsoft.com/office/drawing/2010/main" val="0"/>
              </a:ext>
            </a:extLst>
          </a:blip>
          <a:srcRect t="7295" b="8644"/>
          <a:stretch/>
        </p:blipFill>
        <p:spPr>
          <a:xfrm>
            <a:off x="2306557" y="5701009"/>
            <a:ext cx="1174202" cy="481259"/>
          </a:xfrm>
          <a:prstGeom prst="rect">
            <a:avLst/>
          </a:prstGeom>
        </p:spPr>
      </p:pic>
      <p:pic>
        <p:nvPicPr>
          <p:cNvPr id="146" name="Picture 145"/>
          <p:cNvPicPr>
            <a:picLocks noChangeAspect="1"/>
          </p:cNvPicPr>
          <p:nvPr/>
        </p:nvPicPr>
        <p:blipFill rotWithShape="1">
          <a:blip r:embed="rId39" cstate="print">
            <a:clrChange>
              <a:clrFrom>
                <a:srgbClr val="FFFFFF"/>
              </a:clrFrom>
              <a:clrTo>
                <a:srgbClr val="FFFFFF">
                  <a:alpha val="0"/>
                </a:srgbClr>
              </a:clrTo>
            </a:clrChange>
            <a:extLst>
              <a:ext uri="{28A0092B-C50C-407E-A947-70E740481C1C}">
                <a14:useLocalDpi xmlns:a14="http://schemas.microsoft.com/office/drawing/2010/main" val="0"/>
              </a:ext>
            </a:extLst>
          </a:blip>
          <a:srcRect t="12690" b="17711"/>
          <a:stretch/>
        </p:blipFill>
        <p:spPr>
          <a:xfrm>
            <a:off x="8184949" y="1630427"/>
            <a:ext cx="1457188" cy="417956"/>
          </a:xfrm>
          <a:prstGeom prst="rect">
            <a:avLst/>
          </a:prstGeom>
        </p:spPr>
      </p:pic>
      <p:pic>
        <p:nvPicPr>
          <p:cNvPr id="147" name="Picture 146"/>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4161922" y="4480968"/>
            <a:ext cx="1136259" cy="427695"/>
          </a:xfrm>
          <a:prstGeom prst="rect">
            <a:avLst/>
          </a:prstGeom>
        </p:spPr>
      </p:pic>
      <p:pic>
        <p:nvPicPr>
          <p:cNvPr id="148" name="Picture 2" descr="MyFileBridge"/>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4528596" y="4989892"/>
            <a:ext cx="1440151" cy="53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 name="Picture 148"/>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6356583" y="5607918"/>
            <a:ext cx="1562041" cy="555819"/>
          </a:xfrm>
          <a:prstGeom prst="rect">
            <a:avLst/>
          </a:prstGeom>
        </p:spPr>
      </p:pic>
      <p:pic>
        <p:nvPicPr>
          <p:cNvPr id="150" name="Picture 149"/>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1021975" y="3382267"/>
            <a:ext cx="1737103" cy="312642"/>
          </a:xfrm>
          <a:prstGeom prst="rect">
            <a:avLst/>
          </a:prstGeom>
        </p:spPr>
      </p:pic>
      <p:pic>
        <p:nvPicPr>
          <p:cNvPr id="151" name="Picture 150"/>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9968104" y="5521490"/>
            <a:ext cx="1386507" cy="483004"/>
          </a:xfrm>
          <a:prstGeom prst="rect">
            <a:avLst/>
          </a:prstGeom>
        </p:spPr>
      </p:pic>
      <p:pic>
        <p:nvPicPr>
          <p:cNvPr id="152" name="Picture 151"/>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9852894" y="4898815"/>
            <a:ext cx="1185574" cy="640605"/>
          </a:xfrm>
          <a:prstGeom prst="rect">
            <a:avLst/>
          </a:prstGeom>
        </p:spPr>
      </p:pic>
      <p:pic>
        <p:nvPicPr>
          <p:cNvPr id="153" name="Picture 152"/>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156959" y="5938544"/>
            <a:ext cx="1971517" cy="326855"/>
          </a:xfrm>
          <a:prstGeom prst="rect">
            <a:avLst/>
          </a:prstGeom>
        </p:spPr>
      </p:pic>
      <p:pic>
        <p:nvPicPr>
          <p:cNvPr id="154" name="Picture 2" descr="http://www.appzero.com/sites/default/files/content/appzero_logo_.pngforweb.png"/>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4222422" y="1262037"/>
            <a:ext cx="1824040" cy="237024"/>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4" descr="http://www.metavistech.com/sites/all/themes/custom/metavistech_design/img/logo.png"/>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11047520" y="2224162"/>
            <a:ext cx="1155749" cy="328831"/>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155"/>
          <p:cNvPicPr>
            <a:picLocks noChangeAspect="1"/>
          </p:cNvPicPr>
          <p:nvPr/>
        </p:nvPicPr>
        <p:blipFill>
          <a:blip r:embed="rId4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49846" y="5636312"/>
            <a:ext cx="1449268" cy="348075"/>
          </a:xfrm>
          <a:prstGeom prst="rect">
            <a:avLst/>
          </a:prstGeom>
        </p:spPr>
      </p:pic>
      <p:pic>
        <p:nvPicPr>
          <p:cNvPr id="157" name="Picture 156"/>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2837108" y="3270338"/>
            <a:ext cx="855126" cy="844569"/>
          </a:xfrm>
          <a:prstGeom prst="rect">
            <a:avLst/>
          </a:prstGeom>
        </p:spPr>
      </p:pic>
      <p:pic>
        <p:nvPicPr>
          <p:cNvPr id="158" name="Picture 157"/>
          <p:cNvPicPr>
            <a:picLocks noChangeAspect="1"/>
          </p:cNvPicPr>
          <p:nvPr/>
        </p:nvPicPr>
        <p:blipFill rotWithShape="1">
          <a:blip r:embed="rId51" cstate="print">
            <a:clrChange>
              <a:clrFrom>
                <a:srgbClr val="FFFFFF"/>
              </a:clrFrom>
              <a:clrTo>
                <a:srgbClr val="FFFFFF">
                  <a:alpha val="0"/>
                </a:srgbClr>
              </a:clrTo>
            </a:clrChange>
            <a:extLst>
              <a:ext uri="{28A0092B-C50C-407E-A947-70E740481C1C}">
                <a14:useLocalDpi xmlns:a14="http://schemas.microsoft.com/office/drawing/2010/main" val="0"/>
              </a:ext>
            </a:extLst>
          </a:blip>
          <a:srcRect t="25992" b="25674"/>
          <a:stretch/>
        </p:blipFill>
        <p:spPr>
          <a:xfrm>
            <a:off x="6876176" y="4336077"/>
            <a:ext cx="1182289" cy="571452"/>
          </a:xfrm>
          <a:prstGeom prst="rect">
            <a:avLst/>
          </a:prstGeom>
        </p:spPr>
      </p:pic>
      <p:pic>
        <p:nvPicPr>
          <p:cNvPr id="160" name="Picture 74" descr="http://www.filecluster.com/news/wp-content/uploads/2014/05/Symantec-Logo.png"/>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6612810" y="3272873"/>
            <a:ext cx="1567681" cy="495387"/>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78" descr="http://www.kuali.org/sites/default/files/foundation/images/AppDynamics_Logo.png"/>
          <p:cNvPicPr>
            <a:picLocks noChangeAspect="1" noChangeArrowheads="1"/>
          </p:cNvPicPr>
          <p:nvPr/>
        </p:nvPicPr>
        <p:blipFill>
          <a:blip r:embed="rId53" cstate="print">
            <a:extLst>
              <a:ext uri="{28A0092B-C50C-407E-A947-70E740481C1C}">
                <a14:useLocalDpi xmlns:a14="http://schemas.microsoft.com/office/drawing/2010/main" val="0"/>
              </a:ext>
            </a:extLst>
          </a:blip>
          <a:srcRect/>
          <a:stretch>
            <a:fillRect/>
          </a:stretch>
        </p:blipFill>
        <p:spPr bwMode="auto">
          <a:xfrm>
            <a:off x="312419" y="4886954"/>
            <a:ext cx="931762" cy="757830"/>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84" descr="http://ayende.com/blog/Images/Windows-Live-Writer/RavenDB-2.5-is-out--about_BA68/RavenDB_Logo_5.png"/>
          <p:cNvPicPr>
            <a:picLocks noChangeAspect="1" noChangeArrowheads="1"/>
          </p:cNvPicPr>
          <p:nvPr/>
        </p:nvPicPr>
        <p:blipFill>
          <a:blip r:embed="rId54" cstate="print">
            <a:extLst>
              <a:ext uri="{28A0092B-C50C-407E-A947-70E740481C1C}">
                <a14:useLocalDpi xmlns:a14="http://schemas.microsoft.com/office/drawing/2010/main" val="0"/>
              </a:ext>
            </a:extLst>
          </a:blip>
          <a:srcRect/>
          <a:stretch>
            <a:fillRect/>
          </a:stretch>
        </p:blipFill>
        <p:spPr bwMode="auto">
          <a:xfrm>
            <a:off x="9095366" y="2688218"/>
            <a:ext cx="1677444" cy="364522"/>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162" descr="http://wordimpress.com/assets/wordpressIcon2.png"/>
          <p:cNvPicPr>
            <a:picLocks noChangeAspect="1" noChangeArrowheads="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5287395" y="3104574"/>
            <a:ext cx="660206" cy="589470"/>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88" descr="http://www.analystone.com/wp-content/uploads/2013/03/cloudant.png"/>
          <p:cNvPicPr>
            <a:picLocks noChangeAspect="1" noChangeArrowheads="1"/>
          </p:cNvPicPr>
          <p:nvPr/>
        </p:nvPicPr>
        <p:blipFill>
          <a:blip r:embed="rId56" cstate="print">
            <a:extLst>
              <a:ext uri="{28A0092B-C50C-407E-A947-70E740481C1C}">
                <a14:useLocalDpi xmlns:a14="http://schemas.microsoft.com/office/drawing/2010/main" val="0"/>
              </a:ext>
            </a:extLst>
          </a:blip>
          <a:srcRect/>
          <a:stretch>
            <a:fillRect/>
          </a:stretch>
        </p:blipFill>
        <p:spPr bwMode="auto">
          <a:xfrm>
            <a:off x="3776339" y="3472175"/>
            <a:ext cx="614100" cy="615331"/>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90" descr="http://res.cloudinary.com/cloudinary/image/upload/p2ntnbwskfy47lnc6quu.png"/>
          <p:cNvPicPr>
            <a:picLocks noChangeAspect="1" noChangeArrowheads="1"/>
          </p:cNvPicPr>
          <p:nvPr/>
        </p:nvPicPr>
        <p:blipFill>
          <a:blip r:embed="rId57" cstate="print">
            <a:extLst>
              <a:ext uri="{28A0092B-C50C-407E-A947-70E740481C1C}">
                <a14:useLocalDpi xmlns:a14="http://schemas.microsoft.com/office/drawing/2010/main" val="0"/>
              </a:ext>
            </a:extLst>
          </a:blip>
          <a:srcRect/>
          <a:stretch>
            <a:fillRect/>
          </a:stretch>
        </p:blipFill>
        <p:spPr bwMode="auto">
          <a:xfrm>
            <a:off x="9476381" y="3190752"/>
            <a:ext cx="626304" cy="1024548"/>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94" descr="https://www.memcachier.com/assets/logo.png"/>
          <p:cNvPicPr>
            <a:picLocks noChangeAspect="1" noChangeArrowheads="1"/>
          </p:cNvPicPr>
          <p:nvPr/>
        </p:nvPicPr>
        <p:blipFill>
          <a:blip r:embed="rId58" cstate="print">
            <a:extLst>
              <a:ext uri="{28A0092B-C50C-407E-A947-70E740481C1C}">
                <a14:useLocalDpi xmlns:a14="http://schemas.microsoft.com/office/drawing/2010/main" val="0"/>
              </a:ext>
            </a:extLst>
          </a:blip>
          <a:srcRect/>
          <a:stretch>
            <a:fillRect/>
          </a:stretch>
        </p:blipFill>
        <p:spPr bwMode="auto">
          <a:xfrm>
            <a:off x="10633197" y="3222953"/>
            <a:ext cx="1545173" cy="231777"/>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8" descr="https://www.percona.com/live/mysql-conference-2013/sites/default/files/clearDB.png"/>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8209800" y="4338584"/>
            <a:ext cx="1439875" cy="539953"/>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12" descr="http://design.ubuntu.com/wp-content/uploads/logo-ubuntu_st_no%C2%AE-orange-hex.png"/>
          <p:cNvPicPr>
            <a:picLocks noChangeAspect="1" noChangeArrowheads="1"/>
          </p:cNvPicPr>
          <p:nvPr/>
        </p:nvPicPr>
        <p:blipFill>
          <a:blip r:embed="rId60" cstate="print">
            <a:extLst>
              <a:ext uri="{28A0092B-C50C-407E-A947-70E740481C1C}">
                <a14:useLocalDpi xmlns:a14="http://schemas.microsoft.com/office/drawing/2010/main" val="0"/>
              </a:ext>
            </a:extLst>
          </a:blip>
          <a:srcRect/>
          <a:stretch>
            <a:fillRect/>
          </a:stretch>
        </p:blipFill>
        <p:spPr bwMode="auto">
          <a:xfrm>
            <a:off x="4123059" y="3264489"/>
            <a:ext cx="1728914" cy="1222288"/>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14" descr="https://wiki.videolan.org/images/archive/20111228204602!Centos.png"/>
          <p:cNvPicPr>
            <a:picLocks noChangeAspect="1" noChangeArrowheads="1"/>
          </p:cNvPicPr>
          <p:nvPr/>
        </p:nvPicPr>
        <p:blipFill>
          <a:blip r:embed="rId61" cstate="print">
            <a:extLst>
              <a:ext uri="{28A0092B-C50C-407E-A947-70E740481C1C}">
                <a14:useLocalDpi xmlns:a14="http://schemas.microsoft.com/office/drawing/2010/main" val="0"/>
              </a:ext>
            </a:extLst>
          </a:blip>
          <a:srcRect/>
          <a:stretch>
            <a:fillRect/>
          </a:stretch>
        </p:blipFill>
        <p:spPr bwMode="auto">
          <a:xfrm>
            <a:off x="7296871" y="3707607"/>
            <a:ext cx="1406753" cy="537507"/>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16" descr="http://www.lex-web.net/wp2012/wordpress/wp-content/uploads/2011/02/Linux_Logo.png"/>
          <p:cNvPicPr>
            <a:picLocks noChangeAspect="1" noChangeArrowheads="1"/>
          </p:cNvPicPr>
          <p:nvPr/>
        </p:nvPicPr>
        <p:blipFill>
          <a:blip r:embed="rId62" cstate="print">
            <a:extLst>
              <a:ext uri="{28A0092B-C50C-407E-A947-70E740481C1C}">
                <a14:useLocalDpi xmlns:a14="http://schemas.microsoft.com/office/drawing/2010/main" val="0"/>
              </a:ext>
            </a:extLst>
          </a:blip>
          <a:srcRect/>
          <a:stretch>
            <a:fillRect/>
          </a:stretch>
        </p:blipFill>
        <p:spPr bwMode="auto">
          <a:xfrm>
            <a:off x="9752196" y="1490161"/>
            <a:ext cx="517079" cy="608419"/>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18" descr="http://www.comunidadtic.com.ar/wp/wp-content/subidas/2012/05/suse.png"/>
          <p:cNvPicPr>
            <a:picLocks noChangeAspect="1" noChangeArrowheads="1"/>
          </p:cNvPicPr>
          <p:nvPr/>
        </p:nvPicPr>
        <p:blipFill>
          <a:blip r:embed="rId63" cstate="print">
            <a:extLst>
              <a:ext uri="{28A0092B-C50C-407E-A947-70E740481C1C}">
                <a14:useLocalDpi xmlns:a14="http://schemas.microsoft.com/office/drawing/2010/main" val="0"/>
              </a:ext>
            </a:extLst>
          </a:blip>
          <a:srcRect/>
          <a:stretch>
            <a:fillRect/>
          </a:stretch>
        </p:blipFill>
        <p:spPr bwMode="auto">
          <a:xfrm>
            <a:off x="5119185" y="3161283"/>
            <a:ext cx="2261590" cy="1747593"/>
          </a:xfrm>
          <a:prstGeom prst="rect">
            <a:avLst/>
          </a:prstGeom>
          <a:noFill/>
          <a:extLst>
            <a:ext uri="{909E8E84-426E-40DD-AFC4-6F175D3DCCD1}">
              <a14:hiddenFill xmlns:a14="http://schemas.microsoft.com/office/drawing/2010/main">
                <a:solidFill>
                  <a:srgbClr val="FFFFFF"/>
                </a:solidFill>
              </a14:hiddenFill>
            </a:ext>
          </a:extLst>
        </p:spPr>
      </p:pic>
      <p:pic>
        <p:nvPicPr>
          <p:cNvPr id="172" name="Picture 22" descr="http://kinlane-productions.s3.amazonaws.com/api-evangelist-site/company/logos/dreamfactory.png"/>
          <p:cNvPicPr>
            <a:picLocks noChangeAspect="1" noChangeArrowheads="1"/>
          </p:cNvPicPr>
          <p:nvPr/>
        </p:nvPicPr>
        <p:blipFill rotWithShape="1">
          <a:blip r:embed="rId64" cstate="print">
            <a:extLst>
              <a:ext uri="{28A0092B-C50C-407E-A947-70E740481C1C}">
                <a14:useLocalDpi xmlns:a14="http://schemas.microsoft.com/office/drawing/2010/main" val="0"/>
              </a:ext>
            </a:extLst>
          </a:blip>
          <a:srcRect b="29226"/>
          <a:stretch/>
        </p:blipFill>
        <p:spPr bwMode="auto">
          <a:xfrm>
            <a:off x="7854146" y="3288444"/>
            <a:ext cx="1496030" cy="635280"/>
          </a:xfrm>
          <a:prstGeom prst="rect">
            <a:avLst/>
          </a:prstGeom>
          <a:noFill/>
          <a:extLst>
            <a:ext uri="{909E8E84-426E-40DD-AFC4-6F175D3DCCD1}">
              <a14:hiddenFill xmlns:a14="http://schemas.microsoft.com/office/drawing/2010/main">
                <a:solidFill>
                  <a:srgbClr val="FFFFFF"/>
                </a:solidFill>
              </a14:hiddenFill>
            </a:ext>
          </a:extLst>
        </p:spPr>
      </p:pic>
      <p:pic>
        <p:nvPicPr>
          <p:cNvPr id="173" name="Picture 24" descr="https://d33np9n32j53g7.cloudfront.net/assets/stacks/rubystack/img/rubystack-stack-110x117-cdb307d10e46a746b64be8523a5b228f.png"/>
          <p:cNvPicPr>
            <a:picLocks noChangeAspect="1" noChangeArrowheads="1"/>
          </p:cNvPicPr>
          <p:nvPr/>
        </p:nvPicPr>
        <p:blipFill>
          <a:blip r:embed="rId65" cstate="print">
            <a:extLst>
              <a:ext uri="{28A0092B-C50C-407E-A947-70E740481C1C}">
                <a14:useLocalDpi xmlns:a14="http://schemas.microsoft.com/office/drawing/2010/main" val="0"/>
              </a:ext>
            </a:extLst>
          </a:blip>
          <a:srcRect/>
          <a:stretch>
            <a:fillRect/>
          </a:stretch>
        </p:blipFill>
        <p:spPr bwMode="auto">
          <a:xfrm>
            <a:off x="11047520" y="4744112"/>
            <a:ext cx="822168" cy="874489"/>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26" descr="http://www.microwebworld.naukrihire.com/images/tec/cakephp.png"/>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2715439" y="4439565"/>
            <a:ext cx="1433580" cy="423557"/>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2" descr="http://newrelic.com/assets/newrelic/logo_NR-fb.png"/>
          <p:cNvPicPr>
            <a:picLocks noChangeAspect="1" noChangeArrowheads="1"/>
          </p:cNvPicPr>
          <p:nvPr/>
        </p:nvPicPr>
        <p:blipFill>
          <a:blip r:embed="rId67" cstate="print">
            <a:extLst>
              <a:ext uri="{28A0092B-C50C-407E-A947-70E740481C1C}">
                <a14:useLocalDpi xmlns:a14="http://schemas.microsoft.com/office/drawing/2010/main" val="0"/>
              </a:ext>
            </a:extLst>
          </a:blip>
          <a:srcRect/>
          <a:stretch>
            <a:fillRect/>
          </a:stretch>
        </p:blipFill>
        <p:spPr bwMode="auto">
          <a:xfrm>
            <a:off x="6732700" y="141102"/>
            <a:ext cx="1782428" cy="1188286"/>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12" descr="http://www.puppetlabs.com/wp-content/uploads/2010/07/Puppet-Labs-horizontal.png"/>
          <p:cNvPicPr>
            <a:picLocks noChangeAspect="1" noChangeArrowheads="1"/>
          </p:cNvPicPr>
          <p:nvPr/>
        </p:nvPicPr>
        <p:blipFill>
          <a:blip r:embed="rId68" cstate="print">
            <a:extLst>
              <a:ext uri="{28A0092B-C50C-407E-A947-70E740481C1C}">
                <a14:useLocalDpi xmlns:a14="http://schemas.microsoft.com/office/drawing/2010/main" val="0"/>
              </a:ext>
            </a:extLst>
          </a:blip>
          <a:srcRect/>
          <a:stretch>
            <a:fillRect/>
          </a:stretch>
        </p:blipFill>
        <p:spPr bwMode="auto">
          <a:xfrm>
            <a:off x="8005368" y="4908714"/>
            <a:ext cx="1329798" cy="620806"/>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4" descr="http://upload.wikimedia.org/wikipedia/en/thumb/e/eb/MongoDB_Logo.png/640px-MongoDB_Logo.png"/>
          <p:cNvPicPr>
            <a:picLocks noChangeAspect="1" noChangeArrowheads="1"/>
          </p:cNvPicPr>
          <p:nvPr/>
        </p:nvPicPr>
        <p:blipFill>
          <a:blip r:embed="rId69" cstate="print">
            <a:extLst>
              <a:ext uri="{28A0092B-C50C-407E-A947-70E740481C1C}">
                <a14:useLocalDpi xmlns:a14="http://schemas.microsoft.com/office/drawing/2010/main" val="0"/>
              </a:ext>
            </a:extLst>
          </a:blip>
          <a:srcRect/>
          <a:stretch>
            <a:fillRect/>
          </a:stretch>
        </p:blipFill>
        <p:spPr bwMode="auto">
          <a:xfrm>
            <a:off x="7225378" y="2646218"/>
            <a:ext cx="1758672" cy="516610"/>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28" descr="http://2yj23r14cytosbxol4cavq337g.wpengine.netdna-cdn.com/wp-content/uploads/2014/12/docker.png"/>
          <p:cNvPicPr>
            <a:picLocks noChangeAspect="1" noChangeArrowheads="1"/>
          </p:cNvPicPr>
          <p:nvPr/>
        </p:nvPicPr>
        <p:blipFill>
          <a:blip r:embed="rId70" cstate="print">
            <a:extLst>
              <a:ext uri="{28A0092B-C50C-407E-A947-70E740481C1C}">
                <a14:useLocalDpi xmlns:a14="http://schemas.microsoft.com/office/drawing/2010/main" val="0"/>
              </a:ext>
            </a:extLst>
          </a:blip>
          <a:srcRect/>
          <a:stretch>
            <a:fillRect/>
          </a:stretch>
        </p:blipFill>
        <p:spPr bwMode="auto">
          <a:xfrm>
            <a:off x="801312" y="3712386"/>
            <a:ext cx="2120640" cy="7184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logonoid.com/images/splunk-logo.png"/>
          <p:cNvPicPr>
            <a:picLocks noChangeAspect="1" noChangeArrowheads="1"/>
          </p:cNvPicPr>
          <p:nvPr/>
        </p:nvPicPr>
        <p:blipFill>
          <a:blip r:embed="rId7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80759" y="600867"/>
            <a:ext cx="1458446" cy="506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430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200"/>
                                        <p:tgtEl>
                                          <p:spTgt spid="122"/>
                                        </p:tgtEl>
                                      </p:cBhvr>
                                    </p:animEffect>
                                  </p:childTnLst>
                                </p:cTn>
                              </p:par>
                            </p:childTnLst>
                          </p:cTn>
                        </p:par>
                        <p:par>
                          <p:cTn id="8" fill="hold">
                            <p:stCondLst>
                              <p:cond delay="200"/>
                            </p:stCondLst>
                            <p:childTnLst>
                              <p:par>
                                <p:cTn id="9" presetID="10" presetClass="entr" presetSubtype="0" fill="hold" nodeType="afterEffect">
                                  <p:stCondLst>
                                    <p:cond delay="0"/>
                                  </p:stCondLst>
                                  <p:childTnLst>
                                    <p:set>
                                      <p:cBhvr>
                                        <p:cTn id="10" dur="1" fill="hold">
                                          <p:stCondLst>
                                            <p:cond delay="0"/>
                                          </p:stCondLst>
                                        </p:cTn>
                                        <p:tgtEl>
                                          <p:spTgt spid="146"/>
                                        </p:tgtEl>
                                        <p:attrNameLst>
                                          <p:attrName>style.visibility</p:attrName>
                                        </p:attrNameLst>
                                      </p:cBhvr>
                                      <p:to>
                                        <p:strVal val="visible"/>
                                      </p:to>
                                    </p:set>
                                    <p:animEffect transition="in" filter="fade">
                                      <p:cBhvr>
                                        <p:cTn id="11" dur="100"/>
                                        <p:tgtEl>
                                          <p:spTgt spid="146"/>
                                        </p:tgtEl>
                                      </p:cBhvr>
                                    </p:animEffect>
                                  </p:childTnLst>
                                </p:cTn>
                              </p:par>
                            </p:childTnLst>
                          </p:cTn>
                        </p:par>
                        <p:par>
                          <p:cTn id="12" fill="hold">
                            <p:stCondLst>
                              <p:cond delay="300"/>
                            </p:stCondLst>
                            <p:childTnLst>
                              <p:par>
                                <p:cTn id="13" presetID="10" presetClass="entr" presetSubtype="0" fill="hold" nodeType="afterEffect">
                                  <p:stCondLst>
                                    <p:cond delay="0"/>
                                  </p:stCondLst>
                                  <p:childTnLst>
                                    <p:set>
                                      <p:cBhvr>
                                        <p:cTn id="14" dur="1" fill="hold">
                                          <p:stCondLst>
                                            <p:cond delay="0"/>
                                          </p:stCondLst>
                                        </p:cTn>
                                        <p:tgtEl>
                                          <p:spTgt spid="134"/>
                                        </p:tgtEl>
                                        <p:attrNameLst>
                                          <p:attrName>style.visibility</p:attrName>
                                        </p:attrNameLst>
                                      </p:cBhvr>
                                      <p:to>
                                        <p:strVal val="visible"/>
                                      </p:to>
                                    </p:set>
                                    <p:animEffect transition="in" filter="fade">
                                      <p:cBhvr>
                                        <p:cTn id="15" dur="100"/>
                                        <p:tgtEl>
                                          <p:spTgt spid="134"/>
                                        </p:tgtEl>
                                      </p:cBhvr>
                                    </p:animEffect>
                                  </p:childTnLst>
                                </p:cTn>
                              </p:par>
                            </p:childTnLst>
                          </p:cTn>
                        </p:par>
                        <p:par>
                          <p:cTn id="16" fill="hold">
                            <p:stCondLst>
                              <p:cond delay="400"/>
                            </p:stCondLst>
                            <p:childTnLst>
                              <p:par>
                                <p:cTn id="17" presetID="10" presetClass="entr" presetSubtype="0" fill="hold" nodeType="afterEffect">
                                  <p:stCondLst>
                                    <p:cond delay="0"/>
                                  </p:stCondLst>
                                  <p:childTnLst>
                                    <p:set>
                                      <p:cBhvr>
                                        <p:cTn id="18" dur="1" fill="hold">
                                          <p:stCondLst>
                                            <p:cond delay="0"/>
                                          </p:stCondLst>
                                        </p:cTn>
                                        <p:tgtEl>
                                          <p:spTgt spid="133"/>
                                        </p:tgtEl>
                                        <p:attrNameLst>
                                          <p:attrName>style.visibility</p:attrName>
                                        </p:attrNameLst>
                                      </p:cBhvr>
                                      <p:to>
                                        <p:strVal val="visible"/>
                                      </p:to>
                                    </p:set>
                                    <p:animEffect transition="in" filter="fade">
                                      <p:cBhvr>
                                        <p:cTn id="19" dur="100"/>
                                        <p:tgtEl>
                                          <p:spTgt spid="133"/>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50"/>
                                        </p:tgtEl>
                                        <p:attrNameLst>
                                          <p:attrName>style.visibility</p:attrName>
                                        </p:attrNameLst>
                                      </p:cBhvr>
                                      <p:to>
                                        <p:strVal val="visible"/>
                                      </p:to>
                                    </p:set>
                                    <p:animEffect transition="in" filter="fade">
                                      <p:cBhvr>
                                        <p:cTn id="23" dur="100"/>
                                        <p:tgtEl>
                                          <p:spTgt spid="150"/>
                                        </p:tgtEl>
                                      </p:cBhvr>
                                    </p:animEffect>
                                  </p:childTnLst>
                                </p:cTn>
                              </p:par>
                            </p:childTnLst>
                          </p:cTn>
                        </p:par>
                        <p:par>
                          <p:cTn id="24" fill="hold">
                            <p:stCondLst>
                              <p:cond delay="600"/>
                            </p:stCondLst>
                            <p:childTnLst>
                              <p:par>
                                <p:cTn id="25" presetID="10" presetClass="entr" presetSubtype="0" fill="hold" nodeType="afterEffect">
                                  <p:stCondLst>
                                    <p:cond delay="0"/>
                                  </p:stCondLst>
                                  <p:childTnLst>
                                    <p:set>
                                      <p:cBhvr>
                                        <p:cTn id="26" dur="1" fill="hold">
                                          <p:stCondLst>
                                            <p:cond delay="0"/>
                                          </p:stCondLst>
                                        </p:cTn>
                                        <p:tgtEl>
                                          <p:spTgt spid="156"/>
                                        </p:tgtEl>
                                        <p:attrNameLst>
                                          <p:attrName>style.visibility</p:attrName>
                                        </p:attrNameLst>
                                      </p:cBhvr>
                                      <p:to>
                                        <p:strVal val="visible"/>
                                      </p:to>
                                    </p:set>
                                    <p:animEffect transition="in" filter="fade">
                                      <p:cBhvr>
                                        <p:cTn id="27" dur="100"/>
                                        <p:tgtEl>
                                          <p:spTgt spid="156"/>
                                        </p:tgtEl>
                                      </p:cBhvr>
                                    </p:animEffect>
                                  </p:childTnLst>
                                </p:cTn>
                              </p:par>
                            </p:childTnLst>
                          </p:cTn>
                        </p:par>
                        <p:par>
                          <p:cTn id="28" fill="hold">
                            <p:stCondLst>
                              <p:cond delay="700"/>
                            </p:stCondLst>
                            <p:childTnLst>
                              <p:par>
                                <p:cTn id="29" presetID="10" presetClass="entr" presetSubtype="0" fill="hold" nodeType="afterEffect">
                                  <p:stCondLst>
                                    <p:cond delay="0"/>
                                  </p:stCondLst>
                                  <p:childTnLst>
                                    <p:set>
                                      <p:cBhvr>
                                        <p:cTn id="30" dur="1" fill="hold">
                                          <p:stCondLst>
                                            <p:cond delay="0"/>
                                          </p:stCondLst>
                                        </p:cTn>
                                        <p:tgtEl>
                                          <p:spTgt spid="158"/>
                                        </p:tgtEl>
                                        <p:attrNameLst>
                                          <p:attrName>style.visibility</p:attrName>
                                        </p:attrNameLst>
                                      </p:cBhvr>
                                      <p:to>
                                        <p:strVal val="visible"/>
                                      </p:to>
                                    </p:set>
                                    <p:animEffect transition="in" filter="fade">
                                      <p:cBhvr>
                                        <p:cTn id="31" dur="100"/>
                                        <p:tgtEl>
                                          <p:spTgt spid="158"/>
                                        </p:tgtEl>
                                      </p:cBhvr>
                                    </p:animEffect>
                                  </p:childTnLst>
                                </p:cTn>
                              </p:par>
                            </p:childTnLst>
                          </p:cTn>
                        </p:par>
                        <p:par>
                          <p:cTn id="32" fill="hold">
                            <p:stCondLst>
                              <p:cond delay="800"/>
                            </p:stCondLst>
                            <p:childTnLst>
                              <p:par>
                                <p:cTn id="33" presetID="10" presetClass="entr" presetSubtype="0" fill="hold" nodeType="afterEffect">
                                  <p:stCondLst>
                                    <p:cond delay="0"/>
                                  </p:stCondLst>
                                  <p:childTnLst>
                                    <p:set>
                                      <p:cBhvr>
                                        <p:cTn id="34" dur="1" fill="hold">
                                          <p:stCondLst>
                                            <p:cond delay="0"/>
                                          </p:stCondLst>
                                        </p:cTn>
                                        <p:tgtEl>
                                          <p:spTgt spid="173"/>
                                        </p:tgtEl>
                                        <p:attrNameLst>
                                          <p:attrName>style.visibility</p:attrName>
                                        </p:attrNameLst>
                                      </p:cBhvr>
                                      <p:to>
                                        <p:strVal val="visible"/>
                                      </p:to>
                                    </p:set>
                                    <p:animEffect transition="in" filter="fade">
                                      <p:cBhvr>
                                        <p:cTn id="35" dur="100"/>
                                        <p:tgtEl>
                                          <p:spTgt spid="173"/>
                                        </p:tgtEl>
                                      </p:cBhvr>
                                    </p:animEffect>
                                  </p:childTnLst>
                                </p:cTn>
                              </p:par>
                            </p:childTnLst>
                          </p:cTn>
                        </p:par>
                        <p:par>
                          <p:cTn id="36" fill="hold">
                            <p:stCondLst>
                              <p:cond delay="900"/>
                            </p:stCondLst>
                            <p:childTnLst>
                              <p:par>
                                <p:cTn id="37" presetID="10" presetClass="entr" presetSubtype="0" fill="hold" nodeType="afterEffect">
                                  <p:stCondLst>
                                    <p:cond delay="0"/>
                                  </p:stCondLst>
                                  <p:childTnLst>
                                    <p:set>
                                      <p:cBhvr>
                                        <p:cTn id="38" dur="1" fill="hold">
                                          <p:stCondLst>
                                            <p:cond delay="0"/>
                                          </p:stCondLst>
                                        </p:cTn>
                                        <p:tgtEl>
                                          <p:spTgt spid="136"/>
                                        </p:tgtEl>
                                        <p:attrNameLst>
                                          <p:attrName>style.visibility</p:attrName>
                                        </p:attrNameLst>
                                      </p:cBhvr>
                                      <p:to>
                                        <p:strVal val="visible"/>
                                      </p:to>
                                    </p:set>
                                    <p:animEffect transition="in" filter="fade">
                                      <p:cBhvr>
                                        <p:cTn id="39" dur="100"/>
                                        <p:tgtEl>
                                          <p:spTgt spid="136"/>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127"/>
                                        </p:tgtEl>
                                        <p:attrNameLst>
                                          <p:attrName>style.visibility</p:attrName>
                                        </p:attrNameLst>
                                      </p:cBhvr>
                                      <p:to>
                                        <p:strVal val="visible"/>
                                      </p:to>
                                    </p:set>
                                    <p:animEffect transition="in" filter="fade">
                                      <p:cBhvr>
                                        <p:cTn id="43" dur="100"/>
                                        <p:tgtEl>
                                          <p:spTgt spid="127"/>
                                        </p:tgtEl>
                                      </p:cBhvr>
                                    </p:animEffect>
                                  </p:childTnLst>
                                </p:cTn>
                              </p:par>
                            </p:childTnLst>
                          </p:cTn>
                        </p:par>
                        <p:par>
                          <p:cTn id="44" fill="hold">
                            <p:stCondLst>
                              <p:cond delay="1100"/>
                            </p:stCondLst>
                            <p:childTnLst>
                              <p:par>
                                <p:cTn id="45" presetID="10" presetClass="entr" presetSubtype="0" fill="hold" nodeType="afterEffect">
                                  <p:stCondLst>
                                    <p:cond delay="0"/>
                                  </p:stCondLst>
                                  <p:childTnLst>
                                    <p:set>
                                      <p:cBhvr>
                                        <p:cTn id="46" dur="1" fill="hold">
                                          <p:stCondLst>
                                            <p:cond delay="0"/>
                                          </p:stCondLst>
                                        </p:cTn>
                                        <p:tgtEl>
                                          <p:spTgt spid="117"/>
                                        </p:tgtEl>
                                        <p:attrNameLst>
                                          <p:attrName>style.visibility</p:attrName>
                                        </p:attrNameLst>
                                      </p:cBhvr>
                                      <p:to>
                                        <p:strVal val="visible"/>
                                      </p:to>
                                    </p:set>
                                    <p:animEffect transition="in" filter="fade">
                                      <p:cBhvr>
                                        <p:cTn id="47" dur="100"/>
                                        <p:tgtEl>
                                          <p:spTgt spid="117"/>
                                        </p:tgtEl>
                                      </p:cBhvr>
                                    </p:animEffect>
                                  </p:childTnLst>
                                </p:cTn>
                              </p:par>
                            </p:childTnLst>
                          </p:cTn>
                        </p:par>
                        <p:par>
                          <p:cTn id="48" fill="hold">
                            <p:stCondLst>
                              <p:cond delay="1200"/>
                            </p:stCondLst>
                            <p:childTnLst>
                              <p:par>
                                <p:cTn id="49" presetID="10" presetClass="entr" presetSubtype="0" fill="hold" nodeType="afterEffect">
                                  <p:stCondLst>
                                    <p:cond delay="0"/>
                                  </p:stCondLst>
                                  <p:childTnLst>
                                    <p:set>
                                      <p:cBhvr>
                                        <p:cTn id="50" dur="1" fill="hold">
                                          <p:stCondLst>
                                            <p:cond delay="0"/>
                                          </p:stCondLst>
                                        </p:cTn>
                                        <p:tgtEl>
                                          <p:spTgt spid="128"/>
                                        </p:tgtEl>
                                        <p:attrNameLst>
                                          <p:attrName>style.visibility</p:attrName>
                                        </p:attrNameLst>
                                      </p:cBhvr>
                                      <p:to>
                                        <p:strVal val="visible"/>
                                      </p:to>
                                    </p:set>
                                    <p:animEffect transition="in" filter="fade">
                                      <p:cBhvr>
                                        <p:cTn id="51" dur="100"/>
                                        <p:tgtEl>
                                          <p:spTgt spid="128"/>
                                        </p:tgtEl>
                                      </p:cBhvr>
                                    </p:animEffect>
                                  </p:childTnLst>
                                </p:cTn>
                              </p:par>
                            </p:childTnLst>
                          </p:cTn>
                        </p:par>
                        <p:par>
                          <p:cTn id="52" fill="hold">
                            <p:stCondLst>
                              <p:cond delay="1300"/>
                            </p:stCondLst>
                            <p:childTnLst>
                              <p:par>
                                <p:cTn id="53" presetID="10" presetClass="entr" presetSubtype="0" fill="hold" nodeType="afterEffect">
                                  <p:stCondLst>
                                    <p:cond delay="0"/>
                                  </p:stCondLst>
                                  <p:childTnLst>
                                    <p:set>
                                      <p:cBhvr>
                                        <p:cTn id="54" dur="1" fill="hold">
                                          <p:stCondLst>
                                            <p:cond delay="0"/>
                                          </p:stCondLst>
                                        </p:cTn>
                                        <p:tgtEl>
                                          <p:spTgt spid="121"/>
                                        </p:tgtEl>
                                        <p:attrNameLst>
                                          <p:attrName>style.visibility</p:attrName>
                                        </p:attrNameLst>
                                      </p:cBhvr>
                                      <p:to>
                                        <p:strVal val="visible"/>
                                      </p:to>
                                    </p:set>
                                    <p:animEffect transition="in" filter="fade">
                                      <p:cBhvr>
                                        <p:cTn id="55" dur="100"/>
                                        <p:tgtEl>
                                          <p:spTgt spid="121"/>
                                        </p:tgtEl>
                                      </p:cBhvr>
                                    </p:animEffect>
                                  </p:childTnLst>
                                </p:cTn>
                              </p:par>
                            </p:childTnLst>
                          </p:cTn>
                        </p:par>
                        <p:par>
                          <p:cTn id="56" fill="hold">
                            <p:stCondLst>
                              <p:cond delay="1400"/>
                            </p:stCondLst>
                            <p:childTnLst>
                              <p:par>
                                <p:cTn id="57" presetID="10" presetClass="entr" presetSubtype="0" fill="hold" nodeType="afterEffect">
                                  <p:stCondLst>
                                    <p:cond delay="0"/>
                                  </p:stCondLst>
                                  <p:childTnLst>
                                    <p:set>
                                      <p:cBhvr>
                                        <p:cTn id="58" dur="1" fill="hold">
                                          <p:stCondLst>
                                            <p:cond delay="0"/>
                                          </p:stCondLst>
                                        </p:cTn>
                                        <p:tgtEl>
                                          <p:spTgt spid="144"/>
                                        </p:tgtEl>
                                        <p:attrNameLst>
                                          <p:attrName>style.visibility</p:attrName>
                                        </p:attrNameLst>
                                      </p:cBhvr>
                                      <p:to>
                                        <p:strVal val="visible"/>
                                      </p:to>
                                    </p:set>
                                    <p:animEffect transition="in" filter="fade">
                                      <p:cBhvr>
                                        <p:cTn id="59" dur="100"/>
                                        <p:tgtEl>
                                          <p:spTgt spid="144"/>
                                        </p:tgtEl>
                                      </p:cBhvr>
                                    </p:animEffect>
                                  </p:childTnLst>
                                </p:cTn>
                              </p:par>
                            </p:childTnLst>
                          </p:cTn>
                        </p:par>
                        <p:par>
                          <p:cTn id="60" fill="hold">
                            <p:stCondLst>
                              <p:cond delay="1500"/>
                            </p:stCondLst>
                            <p:childTnLst>
                              <p:par>
                                <p:cTn id="61" presetID="10" presetClass="entr" presetSubtype="0" fill="hold" nodeType="afterEffect">
                                  <p:stCondLst>
                                    <p:cond delay="0"/>
                                  </p:stCondLst>
                                  <p:childTnLst>
                                    <p:set>
                                      <p:cBhvr>
                                        <p:cTn id="62" dur="1" fill="hold">
                                          <p:stCondLst>
                                            <p:cond delay="0"/>
                                          </p:stCondLst>
                                        </p:cTn>
                                        <p:tgtEl>
                                          <p:spTgt spid="175"/>
                                        </p:tgtEl>
                                        <p:attrNameLst>
                                          <p:attrName>style.visibility</p:attrName>
                                        </p:attrNameLst>
                                      </p:cBhvr>
                                      <p:to>
                                        <p:strVal val="visible"/>
                                      </p:to>
                                    </p:set>
                                    <p:animEffect transition="in" filter="fade">
                                      <p:cBhvr>
                                        <p:cTn id="63" dur="100"/>
                                        <p:tgtEl>
                                          <p:spTgt spid="175"/>
                                        </p:tgtEl>
                                      </p:cBhvr>
                                    </p:animEffect>
                                  </p:childTnLst>
                                </p:cTn>
                              </p:par>
                            </p:childTnLst>
                          </p:cTn>
                        </p:par>
                        <p:par>
                          <p:cTn id="64" fill="hold">
                            <p:stCondLst>
                              <p:cond delay="1600"/>
                            </p:stCondLst>
                            <p:childTnLst>
                              <p:par>
                                <p:cTn id="65" presetID="10" presetClass="entr" presetSubtype="0" fill="hold" nodeType="afterEffect">
                                  <p:stCondLst>
                                    <p:cond delay="0"/>
                                  </p:stCondLst>
                                  <p:childTnLst>
                                    <p:set>
                                      <p:cBhvr>
                                        <p:cTn id="66" dur="1" fill="hold">
                                          <p:stCondLst>
                                            <p:cond delay="0"/>
                                          </p:stCondLst>
                                        </p:cTn>
                                        <p:tgtEl>
                                          <p:spTgt spid="168"/>
                                        </p:tgtEl>
                                        <p:attrNameLst>
                                          <p:attrName>style.visibility</p:attrName>
                                        </p:attrNameLst>
                                      </p:cBhvr>
                                      <p:to>
                                        <p:strVal val="visible"/>
                                      </p:to>
                                    </p:set>
                                    <p:animEffect transition="in" filter="fade">
                                      <p:cBhvr>
                                        <p:cTn id="67" dur="100"/>
                                        <p:tgtEl>
                                          <p:spTgt spid="168"/>
                                        </p:tgtEl>
                                      </p:cBhvr>
                                    </p:animEffect>
                                  </p:childTnLst>
                                </p:cTn>
                              </p:par>
                            </p:childTnLst>
                          </p:cTn>
                        </p:par>
                        <p:par>
                          <p:cTn id="68" fill="hold">
                            <p:stCondLst>
                              <p:cond delay="1700"/>
                            </p:stCondLst>
                            <p:childTnLst>
                              <p:par>
                                <p:cTn id="69" presetID="10" presetClass="entr" presetSubtype="0" fill="hold" nodeType="afterEffect">
                                  <p:stCondLst>
                                    <p:cond delay="0"/>
                                  </p:stCondLst>
                                  <p:childTnLst>
                                    <p:set>
                                      <p:cBhvr>
                                        <p:cTn id="70" dur="1" fill="hold">
                                          <p:stCondLst>
                                            <p:cond delay="0"/>
                                          </p:stCondLst>
                                        </p:cTn>
                                        <p:tgtEl>
                                          <p:spTgt spid="164"/>
                                        </p:tgtEl>
                                        <p:attrNameLst>
                                          <p:attrName>style.visibility</p:attrName>
                                        </p:attrNameLst>
                                      </p:cBhvr>
                                      <p:to>
                                        <p:strVal val="visible"/>
                                      </p:to>
                                    </p:set>
                                    <p:animEffect transition="in" filter="fade">
                                      <p:cBhvr>
                                        <p:cTn id="71" dur="100"/>
                                        <p:tgtEl>
                                          <p:spTgt spid="164"/>
                                        </p:tgtEl>
                                      </p:cBhvr>
                                    </p:animEffect>
                                  </p:childTnLst>
                                </p:cTn>
                              </p:par>
                            </p:childTnLst>
                          </p:cTn>
                        </p:par>
                        <p:par>
                          <p:cTn id="72" fill="hold">
                            <p:stCondLst>
                              <p:cond delay="1800"/>
                            </p:stCondLst>
                            <p:childTnLst>
                              <p:par>
                                <p:cTn id="73" presetID="10" presetClass="entr" presetSubtype="0" fill="hold" nodeType="afterEffect">
                                  <p:stCondLst>
                                    <p:cond delay="0"/>
                                  </p:stCondLst>
                                  <p:childTnLst>
                                    <p:set>
                                      <p:cBhvr>
                                        <p:cTn id="74" dur="1" fill="hold">
                                          <p:stCondLst>
                                            <p:cond delay="0"/>
                                          </p:stCondLst>
                                        </p:cTn>
                                        <p:tgtEl>
                                          <p:spTgt spid="137"/>
                                        </p:tgtEl>
                                        <p:attrNameLst>
                                          <p:attrName>style.visibility</p:attrName>
                                        </p:attrNameLst>
                                      </p:cBhvr>
                                      <p:to>
                                        <p:strVal val="visible"/>
                                      </p:to>
                                    </p:set>
                                    <p:animEffect transition="in" filter="fade">
                                      <p:cBhvr>
                                        <p:cTn id="75" dur="100"/>
                                        <p:tgtEl>
                                          <p:spTgt spid="137"/>
                                        </p:tgtEl>
                                      </p:cBhvr>
                                    </p:animEffect>
                                  </p:childTnLst>
                                </p:cTn>
                              </p:par>
                            </p:childTnLst>
                          </p:cTn>
                        </p:par>
                        <p:par>
                          <p:cTn id="76" fill="hold">
                            <p:stCondLst>
                              <p:cond delay="1900"/>
                            </p:stCondLst>
                            <p:childTnLst>
                              <p:par>
                                <p:cTn id="77" presetID="10" presetClass="entr" presetSubtype="0" fill="hold" nodeType="afterEffect">
                                  <p:stCondLst>
                                    <p:cond delay="0"/>
                                  </p:stCondLst>
                                  <p:childTnLst>
                                    <p:set>
                                      <p:cBhvr>
                                        <p:cTn id="78" dur="1" fill="hold">
                                          <p:stCondLst>
                                            <p:cond delay="0"/>
                                          </p:stCondLst>
                                        </p:cTn>
                                        <p:tgtEl>
                                          <p:spTgt spid="130"/>
                                        </p:tgtEl>
                                        <p:attrNameLst>
                                          <p:attrName>style.visibility</p:attrName>
                                        </p:attrNameLst>
                                      </p:cBhvr>
                                      <p:to>
                                        <p:strVal val="visible"/>
                                      </p:to>
                                    </p:set>
                                    <p:animEffect transition="in" filter="fade">
                                      <p:cBhvr>
                                        <p:cTn id="79" dur="100"/>
                                        <p:tgtEl>
                                          <p:spTgt spid="130"/>
                                        </p:tgtEl>
                                      </p:cBhvr>
                                    </p:animEffect>
                                  </p:childTnLst>
                                </p:cTn>
                              </p:par>
                            </p:childTnLst>
                          </p:cTn>
                        </p:par>
                        <p:par>
                          <p:cTn id="80" fill="hold">
                            <p:stCondLst>
                              <p:cond delay="2000"/>
                            </p:stCondLst>
                            <p:childTnLst>
                              <p:par>
                                <p:cTn id="81" presetID="10" presetClass="entr" presetSubtype="0" fill="hold" nodeType="afterEffect">
                                  <p:stCondLst>
                                    <p:cond delay="0"/>
                                  </p:stCondLst>
                                  <p:childTnLst>
                                    <p:set>
                                      <p:cBhvr>
                                        <p:cTn id="82" dur="1" fill="hold">
                                          <p:stCondLst>
                                            <p:cond delay="0"/>
                                          </p:stCondLst>
                                        </p:cTn>
                                        <p:tgtEl>
                                          <p:spTgt spid="145"/>
                                        </p:tgtEl>
                                        <p:attrNameLst>
                                          <p:attrName>style.visibility</p:attrName>
                                        </p:attrNameLst>
                                      </p:cBhvr>
                                      <p:to>
                                        <p:strVal val="visible"/>
                                      </p:to>
                                    </p:set>
                                    <p:animEffect transition="in" filter="fade">
                                      <p:cBhvr>
                                        <p:cTn id="83" dur="100"/>
                                        <p:tgtEl>
                                          <p:spTgt spid="145"/>
                                        </p:tgtEl>
                                      </p:cBhvr>
                                    </p:animEffect>
                                  </p:childTnLst>
                                </p:cTn>
                              </p:par>
                            </p:childTnLst>
                          </p:cTn>
                        </p:par>
                        <p:par>
                          <p:cTn id="84" fill="hold">
                            <p:stCondLst>
                              <p:cond delay="2100"/>
                            </p:stCondLst>
                            <p:childTnLst>
                              <p:par>
                                <p:cTn id="85" presetID="10" presetClass="entr" presetSubtype="0" fill="hold" nodeType="afterEffect">
                                  <p:stCondLst>
                                    <p:cond delay="0"/>
                                  </p:stCondLst>
                                  <p:childTnLst>
                                    <p:set>
                                      <p:cBhvr>
                                        <p:cTn id="86" dur="1" fill="hold">
                                          <p:stCondLst>
                                            <p:cond delay="0"/>
                                          </p:stCondLst>
                                        </p:cTn>
                                        <p:tgtEl>
                                          <p:spTgt spid="112"/>
                                        </p:tgtEl>
                                        <p:attrNameLst>
                                          <p:attrName>style.visibility</p:attrName>
                                        </p:attrNameLst>
                                      </p:cBhvr>
                                      <p:to>
                                        <p:strVal val="visible"/>
                                      </p:to>
                                    </p:set>
                                    <p:animEffect transition="in" filter="fade">
                                      <p:cBhvr>
                                        <p:cTn id="87" dur="100"/>
                                        <p:tgtEl>
                                          <p:spTgt spid="112"/>
                                        </p:tgtEl>
                                      </p:cBhvr>
                                    </p:animEffect>
                                  </p:childTnLst>
                                </p:cTn>
                              </p:par>
                            </p:childTnLst>
                          </p:cTn>
                        </p:par>
                        <p:par>
                          <p:cTn id="88" fill="hold">
                            <p:stCondLst>
                              <p:cond delay="2200"/>
                            </p:stCondLst>
                            <p:childTnLst>
                              <p:par>
                                <p:cTn id="89" presetID="10" presetClass="entr" presetSubtype="0" fill="hold" nodeType="afterEffect">
                                  <p:stCondLst>
                                    <p:cond delay="0"/>
                                  </p:stCondLst>
                                  <p:childTnLst>
                                    <p:set>
                                      <p:cBhvr>
                                        <p:cTn id="90" dur="1" fill="hold">
                                          <p:stCondLst>
                                            <p:cond delay="0"/>
                                          </p:stCondLst>
                                        </p:cTn>
                                        <p:tgtEl>
                                          <p:spTgt spid="119"/>
                                        </p:tgtEl>
                                        <p:attrNameLst>
                                          <p:attrName>style.visibility</p:attrName>
                                        </p:attrNameLst>
                                      </p:cBhvr>
                                      <p:to>
                                        <p:strVal val="visible"/>
                                      </p:to>
                                    </p:set>
                                    <p:animEffect transition="in" filter="fade">
                                      <p:cBhvr>
                                        <p:cTn id="91" dur="100"/>
                                        <p:tgtEl>
                                          <p:spTgt spid="119"/>
                                        </p:tgtEl>
                                      </p:cBhvr>
                                    </p:animEffect>
                                  </p:childTnLst>
                                </p:cTn>
                              </p:par>
                            </p:childTnLst>
                          </p:cTn>
                        </p:par>
                        <p:par>
                          <p:cTn id="92" fill="hold">
                            <p:stCondLst>
                              <p:cond delay="2300"/>
                            </p:stCondLst>
                            <p:childTnLst>
                              <p:par>
                                <p:cTn id="93" presetID="10" presetClass="entr" presetSubtype="0" fill="hold" nodeType="afterEffect">
                                  <p:stCondLst>
                                    <p:cond delay="0"/>
                                  </p:stCondLst>
                                  <p:childTnLst>
                                    <p:set>
                                      <p:cBhvr>
                                        <p:cTn id="94" dur="1" fill="hold">
                                          <p:stCondLst>
                                            <p:cond delay="0"/>
                                          </p:stCondLst>
                                        </p:cTn>
                                        <p:tgtEl>
                                          <p:spTgt spid="154"/>
                                        </p:tgtEl>
                                        <p:attrNameLst>
                                          <p:attrName>style.visibility</p:attrName>
                                        </p:attrNameLst>
                                      </p:cBhvr>
                                      <p:to>
                                        <p:strVal val="visible"/>
                                      </p:to>
                                    </p:set>
                                    <p:animEffect transition="in" filter="fade">
                                      <p:cBhvr>
                                        <p:cTn id="95" dur="100"/>
                                        <p:tgtEl>
                                          <p:spTgt spid="154"/>
                                        </p:tgtEl>
                                      </p:cBhvr>
                                    </p:animEffect>
                                  </p:childTnLst>
                                </p:cTn>
                              </p:par>
                            </p:childTnLst>
                          </p:cTn>
                        </p:par>
                        <p:par>
                          <p:cTn id="96" fill="hold">
                            <p:stCondLst>
                              <p:cond delay="2400"/>
                            </p:stCondLst>
                            <p:childTnLst>
                              <p:par>
                                <p:cTn id="97" presetID="10" presetClass="entr" presetSubtype="0" fill="hold" nodeType="afterEffect">
                                  <p:stCondLst>
                                    <p:cond delay="0"/>
                                  </p:stCondLst>
                                  <p:childTnLst>
                                    <p:set>
                                      <p:cBhvr>
                                        <p:cTn id="98" dur="1" fill="hold">
                                          <p:stCondLst>
                                            <p:cond delay="0"/>
                                          </p:stCondLst>
                                        </p:cTn>
                                        <p:tgtEl>
                                          <p:spTgt spid="125"/>
                                        </p:tgtEl>
                                        <p:attrNameLst>
                                          <p:attrName>style.visibility</p:attrName>
                                        </p:attrNameLst>
                                      </p:cBhvr>
                                      <p:to>
                                        <p:strVal val="visible"/>
                                      </p:to>
                                    </p:set>
                                    <p:animEffect transition="in" filter="fade">
                                      <p:cBhvr>
                                        <p:cTn id="99" dur="100"/>
                                        <p:tgtEl>
                                          <p:spTgt spid="125"/>
                                        </p:tgtEl>
                                      </p:cBhvr>
                                    </p:animEffect>
                                  </p:childTnLst>
                                </p:cTn>
                              </p:par>
                            </p:childTnLst>
                          </p:cTn>
                        </p:par>
                        <p:par>
                          <p:cTn id="100" fill="hold">
                            <p:stCondLst>
                              <p:cond delay="2500"/>
                            </p:stCondLst>
                            <p:childTnLst>
                              <p:par>
                                <p:cTn id="101" presetID="10" presetClass="entr" presetSubtype="0" fill="hold" nodeType="afterEffect">
                                  <p:stCondLst>
                                    <p:cond delay="0"/>
                                  </p:stCondLst>
                                  <p:childTnLst>
                                    <p:set>
                                      <p:cBhvr>
                                        <p:cTn id="102" dur="1" fill="hold">
                                          <p:stCondLst>
                                            <p:cond delay="0"/>
                                          </p:stCondLst>
                                        </p:cTn>
                                        <p:tgtEl>
                                          <p:spTgt spid="129"/>
                                        </p:tgtEl>
                                        <p:attrNameLst>
                                          <p:attrName>style.visibility</p:attrName>
                                        </p:attrNameLst>
                                      </p:cBhvr>
                                      <p:to>
                                        <p:strVal val="visible"/>
                                      </p:to>
                                    </p:set>
                                    <p:animEffect transition="in" filter="fade">
                                      <p:cBhvr>
                                        <p:cTn id="103" dur="100"/>
                                        <p:tgtEl>
                                          <p:spTgt spid="129"/>
                                        </p:tgtEl>
                                      </p:cBhvr>
                                    </p:animEffect>
                                  </p:childTnLst>
                                </p:cTn>
                              </p:par>
                            </p:childTnLst>
                          </p:cTn>
                        </p:par>
                        <p:par>
                          <p:cTn id="104" fill="hold">
                            <p:stCondLst>
                              <p:cond delay="2600"/>
                            </p:stCondLst>
                            <p:childTnLst>
                              <p:par>
                                <p:cTn id="105" presetID="10" presetClass="entr" presetSubtype="0" fill="hold" nodeType="afterEffect">
                                  <p:stCondLst>
                                    <p:cond delay="0"/>
                                  </p:stCondLst>
                                  <p:childTnLst>
                                    <p:set>
                                      <p:cBhvr>
                                        <p:cTn id="106" dur="1" fill="hold">
                                          <p:stCondLst>
                                            <p:cond delay="0"/>
                                          </p:stCondLst>
                                        </p:cTn>
                                        <p:tgtEl>
                                          <p:spTgt spid="160"/>
                                        </p:tgtEl>
                                        <p:attrNameLst>
                                          <p:attrName>style.visibility</p:attrName>
                                        </p:attrNameLst>
                                      </p:cBhvr>
                                      <p:to>
                                        <p:strVal val="visible"/>
                                      </p:to>
                                    </p:set>
                                    <p:animEffect transition="in" filter="fade">
                                      <p:cBhvr>
                                        <p:cTn id="107" dur="100"/>
                                        <p:tgtEl>
                                          <p:spTgt spid="160"/>
                                        </p:tgtEl>
                                      </p:cBhvr>
                                    </p:animEffect>
                                  </p:childTnLst>
                                </p:cTn>
                              </p:par>
                            </p:childTnLst>
                          </p:cTn>
                        </p:par>
                        <p:par>
                          <p:cTn id="108" fill="hold">
                            <p:stCondLst>
                              <p:cond delay="2700"/>
                            </p:stCondLst>
                            <p:childTnLst>
                              <p:par>
                                <p:cTn id="109" presetID="10" presetClass="entr" presetSubtype="0" fill="hold" nodeType="afterEffect">
                                  <p:stCondLst>
                                    <p:cond delay="0"/>
                                  </p:stCondLst>
                                  <p:childTnLst>
                                    <p:set>
                                      <p:cBhvr>
                                        <p:cTn id="110" dur="1" fill="hold">
                                          <p:stCondLst>
                                            <p:cond delay="0"/>
                                          </p:stCondLst>
                                        </p:cTn>
                                        <p:tgtEl>
                                          <p:spTgt spid="177"/>
                                        </p:tgtEl>
                                        <p:attrNameLst>
                                          <p:attrName>style.visibility</p:attrName>
                                        </p:attrNameLst>
                                      </p:cBhvr>
                                      <p:to>
                                        <p:strVal val="visible"/>
                                      </p:to>
                                    </p:set>
                                    <p:animEffect transition="in" filter="fade">
                                      <p:cBhvr>
                                        <p:cTn id="111" dur="100"/>
                                        <p:tgtEl>
                                          <p:spTgt spid="177"/>
                                        </p:tgtEl>
                                      </p:cBhvr>
                                    </p:animEffect>
                                  </p:childTnLst>
                                </p:cTn>
                              </p:par>
                            </p:childTnLst>
                          </p:cTn>
                        </p:par>
                        <p:par>
                          <p:cTn id="112" fill="hold">
                            <p:stCondLst>
                              <p:cond delay="2800"/>
                            </p:stCondLst>
                            <p:childTnLst>
                              <p:par>
                                <p:cTn id="113" presetID="10" presetClass="entr" presetSubtype="0" fill="hold" nodeType="afterEffect">
                                  <p:stCondLst>
                                    <p:cond delay="0"/>
                                  </p:stCondLst>
                                  <p:childTnLst>
                                    <p:set>
                                      <p:cBhvr>
                                        <p:cTn id="114" dur="1" fill="hold">
                                          <p:stCondLst>
                                            <p:cond delay="0"/>
                                          </p:stCondLst>
                                        </p:cTn>
                                        <p:tgtEl>
                                          <p:spTgt spid="138"/>
                                        </p:tgtEl>
                                        <p:attrNameLst>
                                          <p:attrName>style.visibility</p:attrName>
                                        </p:attrNameLst>
                                      </p:cBhvr>
                                      <p:to>
                                        <p:strVal val="visible"/>
                                      </p:to>
                                    </p:set>
                                    <p:animEffect transition="in" filter="fade">
                                      <p:cBhvr>
                                        <p:cTn id="115" dur="100"/>
                                        <p:tgtEl>
                                          <p:spTgt spid="138"/>
                                        </p:tgtEl>
                                      </p:cBhvr>
                                    </p:animEffect>
                                  </p:childTnLst>
                                </p:cTn>
                              </p:par>
                            </p:childTnLst>
                          </p:cTn>
                        </p:par>
                        <p:par>
                          <p:cTn id="116" fill="hold">
                            <p:stCondLst>
                              <p:cond delay="2900"/>
                            </p:stCondLst>
                            <p:childTnLst>
                              <p:par>
                                <p:cTn id="117" presetID="10" presetClass="entr" presetSubtype="0" fill="hold" nodeType="afterEffect">
                                  <p:stCondLst>
                                    <p:cond delay="0"/>
                                  </p:stCondLst>
                                  <p:childTnLst>
                                    <p:set>
                                      <p:cBhvr>
                                        <p:cTn id="118" dur="1" fill="hold">
                                          <p:stCondLst>
                                            <p:cond delay="0"/>
                                          </p:stCondLst>
                                        </p:cTn>
                                        <p:tgtEl>
                                          <p:spTgt spid="111"/>
                                        </p:tgtEl>
                                        <p:attrNameLst>
                                          <p:attrName>style.visibility</p:attrName>
                                        </p:attrNameLst>
                                      </p:cBhvr>
                                      <p:to>
                                        <p:strVal val="visible"/>
                                      </p:to>
                                    </p:set>
                                    <p:animEffect transition="in" filter="fade">
                                      <p:cBhvr>
                                        <p:cTn id="119" dur="100"/>
                                        <p:tgtEl>
                                          <p:spTgt spid="111"/>
                                        </p:tgtEl>
                                      </p:cBhvr>
                                    </p:animEffect>
                                  </p:childTnLst>
                                </p:cTn>
                              </p:par>
                            </p:childTnLst>
                          </p:cTn>
                        </p:par>
                        <p:par>
                          <p:cTn id="120" fill="hold">
                            <p:stCondLst>
                              <p:cond delay="3000"/>
                            </p:stCondLst>
                            <p:childTnLst>
                              <p:par>
                                <p:cTn id="121" presetID="10" presetClass="entr" presetSubtype="0" fill="hold" nodeType="afterEffect">
                                  <p:stCondLst>
                                    <p:cond delay="0"/>
                                  </p:stCondLst>
                                  <p:childTnLst>
                                    <p:set>
                                      <p:cBhvr>
                                        <p:cTn id="122" dur="1" fill="hold">
                                          <p:stCondLst>
                                            <p:cond delay="0"/>
                                          </p:stCondLst>
                                        </p:cTn>
                                        <p:tgtEl>
                                          <p:spTgt spid="118"/>
                                        </p:tgtEl>
                                        <p:attrNameLst>
                                          <p:attrName>style.visibility</p:attrName>
                                        </p:attrNameLst>
                                      </p:cBhvr>
                                      <p:to>
                                        <p:strVal val="visible"/>
                                      </p:to>
                                    </p:set>
                                    <p:animEffect transition="in" filter="fade">
                                      <p:cBhvr>
                                        <p:cTn id="123" dur="100"/>
                                        <p:tgtEl>
                                          <p:spTgt spid="118"/>
                                        </p:tgtEl>
                                      </p:cBhvr>
                                    </p:animEffect>
                                  </p:childTnLst>
                                </p:cTn>
                              </p:par>
                            </p:childTnLst>
                          </p:cTn>
                        </p:par>
                        <p:par>
                          <p:cTn id="124" fill="hold">
                            <p:stCondLst>
                              <p:cond delay="3100"/>
                            </p:stCondLst>
                            <p:childTnLst>
                              <p:par>
                                <p:cTn id="125" presetID="10" presetClass="entr" presetSubtype="0" fill="hold" nodeType="afterEffect">
                                  <p:stCondLst>
                                    <p:cond delay="0"/>
                                  </p:stCondLst>
                                  <p:childTnLst>
                                    <p:set>
                                      <p:cBhvr>
                                        <p:cTn id="126" dur="1" fill="hold">
                                          <p:stCondLst>
                                            <p:cond delay="0"/>
                                          </p:stCondLst>
                                        </p:cTn>
                                        <p:tgtEl>
                                          <p:spTgt spid="132"/>
                                        </p:tgtEl>
                                        <p:attrNameLst>
                                          <p:attrName>style.visibility</p:attrName>
                                        </p:attrNameLst>
                                      </p:cBhvr>
                                      <p:to>
                                        <p:strVal val="visible"/>
                                      </p:to>
                                    </p:set>
                                    <p:animEffect transition="in" filter="fade">
                                      <p:cBhvr>
                                        <p:cTn id="127" dur="100"/>
                                        <p:tgtEl>
                                          <p:spTgt spid="132"/>
                                        </p:tgtEl>
                                      </p:cBhvr>
                                    </p:animEffect>
                                  </p:childTnLst>
                                </p:cTn>
                              </p:par>
                            </p:childTnLst>
                          </p:cTn>
                        </p:par>
                        <p:par>
                          <p:cTn id="128" fill="hold">
                            <p:stCondLst>
                              <p:cond delay="3200"/>
                            </p:stCondLst>
                            <p:childTnLst>
                              <p:par>
                                <p:cTn id="129" presetID="10" presetClass="entr" presetSubtype="0" fill="hold" nodeType="afterEffect">
                                  <p:stCondLst>
                                    <p:cond delay="0"/>
                                  </p:stCondLst>
                                  <p:childTnLst>
                                    <p:set>
                                      <p:cBhvr>
                                        <p:cTn id="130" dur="1" fill="hold">
                                          <p:stCondLst>
                                            <p:cond delay="0"/>
                                          </p:stCondLst>
                                        </p:cTn>
                                        <p:tgtEl>
                                          <p:spTgt spid="123"/>
                                        </p:tgtEl>
                                        <p:attrNameLst>
                                          <p:attrName>style.visibility</p:attrName>
                                        </p:attrNameLst>
                                      </p:cBhvr>
                                      <p:to>
                                        <p:strVal val="visible"/>
                                      </p:to>
                                    </p:set>
                                    <p:animEffect transition="in" filter="fade">
                                      <p:cBhvr>
                                        <p:cTn id="131" dur="100"/>
                                        <p:tgtEl>
                                          <p:spTgt spid="123"/>
                                        </p:tgtEl>
                                      </p:cBhvr>
                                    </p:animEffect>
                                  </p:childTnLst>
                                </p:cTn>
                              </p:par>
                            </p:childTnLst>
                          </p:cTn>
                        </p:par>
                        <p:par>
                          <p:cTn id="132" fill="hold">
                            <p:stCondLst>
                              <p:cond delay="3300"/>
                            </p:stCondLst>
                            <p:childTnLst>
                              <p:par>
                                <p:cTn id="133" presetID="10" presetClass="entr" presetSubtype="0" fill="hold" nodeType="afterEffect">
                                  <p:stCondLst>
                                    <p:cond delay="0"/>
                                  </p:stCondLst>
                                  <p:childTnLst>
                                    <p:set>
                                      <p:cBhvr>
                                        <p:cTn id="134" dur="1" fill="hold">
                                          <p:stCondLst>
                                            <p:cond delay="0"/>
                                          </p:stCondLst>
                                        </p:cTn>
                                        <p:tgtEl>
                                          <p:spTgt spid="151"/>
                                        </p:tgtEl>
                                        <p:attrNameLst>
                                          <p:attrName>style.visibility</p:attrName>
                                        </p:attrNameLst>
                                      </p:cBhvr>
                                      <p:to>
                                        <p:strVal val="visible"/>
                                      </p:to>
                                    </p:set>
                                    <p:animEffect transition="in" filter="fade">
                                      <p:cBhvr>
                                        <p:cTn id="135" dur="100"/>
                                        <p:tgtEl>
                                          <p:spTgt spid="151"/>
                                        </p:tgtEl>
                                      </p:cBhvr>
                                    </p:animEffect>
                                  </p:childTnLst>
                                </p:cTn>
                              </p:par>
                            </p:childTnLst>
                          </p:cTn>
                        </p:par>
                        <p:par>
                          <p:cTn id="136" fill="hold">
                            <p:stCondLst>
                              <p:cond delay="3400"/>
                            </p:stCondLst>
                            <p:childTnLst>
                              <p:par>
                                <p:cTn id="137" presetID="10" presetClass="entr" presetSubtype="0" fill="hold" nodeType="afterEffect">
                                  <p:stCondLst>
                                    <p:cond delay="0"/>
                                  </p:stCondLst>
                                  <p:childTnLst>
                                    <p:set>
                                      <p:cBhvr>
                                        <p:cTn id="138" dur="1" fill="hold">
                                          <p:stCondLst>
                                            <p:cond delay="0"/>
                                          </p:stCondLst>
                                        </p:cTn>
                                        <p:tgtEl>
                                          <p:spTgt spid="155"/>
                                        </p:tgtEl>
                                        <p:attrNameLst>
                                          <p:attrName>style.visibility</p:attrName>
                                        </p:attrNameLst>
                                      </p:cBhvr>
                                      <p:to>
                                        <p:strVal val="visible"/>
                                      </p:to>
                                    </p:set>
                                    <p:animEffect transition="in" filter="fade">
                                      <p:cBhvr>
                                        <p:cTn id="139" dur="100"/>
                                        <p:tgtEl>
                                          <p:spTgt spid="155"/>
                                        </p:tgtEl>
                                      </p:cBhvr>
                                    </p:animEffect>
                                  </p:childTnLst>
                                </p:cTn>
                              </p:par>
                            </p:childTnLst>
                          </p:cTn>
                        </p:par>
                        <p:par>
                          <p:cTn id="140" fill="hold">
                            <p:stCondLst>
                              <p:cond delay="3500"/>
                            </p:stCondLst>
                            <p:childTnLst>
                              <p:par>
                                <p:cTn id="141" presetID="10" presetClass="entr" presetSubtype="0" fill="hold" nodeType="afterEffect">
                                  <p:stCondLst>
                                    <p:cond delay="0"/>
                                  </p:stCondLst>
                                  <p:childTnLst>
                                    <p:set>
                                      <p:cBhvr>
                                        <p:cTn id="142" dur="1" fill="hold">
                                          <p:stCondLst>
                                            <p:cond delay="0"/>
                                          </p:stCondLst>
                                        </p:cTn>
                                        <p:tgtEl>
                                          <p:spTgt spid="113"/>
                                        </p:tgtEl>
                                        <p:attrNameLst>
                                          <p:attrName>style.visibility</p:attrName>
                                        </p:attrNameLst>
                                      </p:cBhvr>
                                      <p:to>
                                        <p:strVal val="visible"/>
                                      </p:to>
                                    </p:set>
                                    <p:animEffect transition="in" filter="fade">
                                      <p:cBhvr>
                                        <p:cTn id="143" dur="100"/>
                                        <p:tgtEl>
                                          <p:spTgt spid="113"/>
                                        </p:tgtEl>
                                      </p:cBhvr>
                                    </p:animEffect>
                                  </p:childTnLst>
                                </p:cTn>
                              </p:par>
                            </p:childTnLst>
                          </p:cTn>
                        </p:par>
                        <p:par>
                          <p:cTn id="144" fill="hold">
                            <p:stCondLst>
                              <p:cond delay="3600"/>
                            </p:stCondLst>
                            <p:childTnLst>
                              <p:par>
                                <p:cTn id="145" presetID="10" presetClass="entr" presetSubtype="0" fill="hold" nodeType="afterEffect">
                                  <p:stCondLst>
                                    <p:cond delay="0"/>
                                  </p:stCondLst>
                                  <p:childTnLst>
                                    <p:set>
                                      <p:cBhvr>
                                        <p:cTn id="146" dur="1" fill="hold">
                                          <p:stCondLst>
                                            <p:cond delay="0"/>
                                          </p:stCondLst>
                                        </p:cTn>
                                        <p:tgtEl>
                                          <p:spTgt spid="110"/>
                                        </p:tgtEl>
                                        <p:attrNameLst>
                                          <p:attrName>style.visibility</p:attrName>
                                        </p:attrNameLst>
                                      </p:cBhvr>
                                      <p:to>
                                        <p:strVal val="visible"/>
                                      </p:to>
                                    </p:set>
                                    <p:animEffect transition="in" filter="fade">
                                      <p:cBhvr>
                                        <p:cTn id="147" dur="100"/>
                                        <p:tgtEl>
                                          <p:spTgt spid="110"/>
                                        </p:tgtEl>
                                      </p:cBhvr>
                                    </p:animEffect>
                                  </p:childTnLst>
                                </p:cTn>
                              </p:par>
                            </p:childTnLst>
                          </p:cTn>
                        </p:par>
                        <p:par>
                          <p:cTn id="148" fill="hold">
                            <p:stCondLst>
                              <p:cond delay="3700"/>
                            </p:stCondLst>
                            <p:childTnLst>
                              <p:par>
                                <p:cTn id="149" presetID="10" presetClass="entr" presetSubtype="0" fill="hold" nodeType="afterEffect">
                                  <p:stCondLst>
                                    <p:cond delay="0"/>
                                  </p:stCondLst>
                                  <p:childTnLst>
                                    <p:set>
                                      <p:cBhvr>
                                        <p:cTn id="150" dur="1" fill="hold">
                                          <p:stCondLst>
                                            <p:cond delay="0"/>
                                          </p:stCondLst>
                                        </p:cTn>
                                        <p:tgtEl>
                                          <p:spTgt spid="120"/>
                                        </p:tgtEl>
                                        <p:attrNameLst>
                                          <p:attrName>style.visibility</p:attrName>
                                        </p:attrNameLst>
                                      </p:cBhvr>
                                      <p:to>
                                        <p:strVal val="visible"/>
                                      </p:to>
                                    </p:set>
                                    <p:animEffect transition="in" filter="fade">
                                      <p:cBhvr>
                                        <p:cTn id="151" dur="100"/>
                                        <p:tgtEl>
                                          <p:spTgt spid="120"/>
                                        </p:tgtEl>
                                      </p:cBhvr>
                                    </p:animEffect>
                                  </p:childTnLst>
                                </p:cTn>
                              </p:par>
                            </p:childTnLst>
                          </p:cTn>
                        </p:par>
                        <p:par>
                          <p:cTn id="152" fill="hold">
                            <p:stCondLst>
                              <p:cond delay="3800"/>
                            </p:stCondLst>
                            <p:childTnLst>
                              <p:par>
                                <p:cTn id="153" presetID="10" presetClass="entr" presetSubtype="0" fill="hold" nodeType="afterEffect">
                                  <p:stCondLst>
                                    <p:cond delay="0"/>
                                  </p:stCondLst>
                                  <p:childTnLst>
                                    <p:set>
                                      <p:cBhvr>
                                        <p:cTn id="154" dur="1" fill="hold">
                                          <p:stCondLst>
                                            <p:cond delay="0"/>
                                          </p:stCondLst>
                                        </p:cTn>
                                        <p:tgtEl>
                                          <p:spTgt spid="167"/>
                                        </p:tgtEl>
                                        <p:attrNameLst>
                                          <p:attrName>style.visibility</p:attrName>
                                        </p:attrNameLst>
                                      </p:cBhvr>
                                      <p:to>
                                        <p:strVal val="visible"/>
                                      </p:to>
                                    </p:set>
                                    <p:animEffect transition="in" filter="fade">
                                      <p:cBhvr>
                                        <p:cTn id="155" dur="100"/>
                                        <p:tgtEl>
                                          <p:spTgt spid="167"/>
                                        </p:tgtEl>
                                      </p:cBhvr>
                                    </p:animEffect>
                                  </p:childTnLst>
                                </p:cTn>
                              </p:par>
                            </p:childTnLst>
                          </p:cTn>
                        </p:par>
                        <p:par>
                          <p:cTn id="156" fill="hold">
                            <p:stCondLst>
                              <p:cond delay="3900"/>
                            </p:stCondLst>
                            <p:childTnLst>
                              <p:par>
                                <p:cTn id="157" presetID="10" presetClass="entr" presetSubtype="0" fill="hold" nodeType="afterEffect">
                                  <p:stCondLst>
                                    <p:cond delay="0"/>
                                  </p:stCondLst>
                                  <p:childTnLst>
                                    <p:set>
                                      <p:cBhvr>
                                        <p:cTn id="158" dur="1" fill="hold">
                                          <p:stCondLst>
                                            <p:cond delay="0"/>
                                          </p:stCondLst>
                                        </p:cTn>
                                        <p:tgtEl>
                                          <p:spTgt spid="163"/>
                                        </p:tgtEl>
                                        <p:attrNameLst>
                                          <p:attrName>style.visibility</p:attrName>
                                        </p:attrNameLst>
                                      </p:cBhvr>
                                      <p:to>
                                        <p:strVal val="visible"/>
                                      </p:to>
                                    </p:set>
                                    <p:animEffect transition="in" filter="fade">
                                      <p:cBhvr>
                                        <p:cTn id="159" dur="100"/>
                                        <p:tgtEl>
                                          <p:spTgt spid="163"/>
                                        </p:tgtEl>
                                      </p:cBhvr>
                                    </p:animEffect>
                                  </p:childTnLst>
                                </p:cTn>
                              </p:par>
                            </p:childTnLst>
                          </p:cTn>
                        </p:par>
                        <p:par>
                          <p:cTn id="160" fill="hold">
                            <p:stCondLst>
                              <p:cond delay="4000"/>
                            </p:stCondLst>
                            <p:childTnLst>
                              <p:par>
                                <p:cTn id="161" presetID="10" presetClass="entr" presetSubtype="0" fill="hold" nodeType="afterEffect">
                                  <p:stCondLst>
                                    <p:cond delay="0"/>
                                  </p:stCondLst>
                                  <p:childTnLst>
                                    <p:set>
                                      <p:cBhvr>
                                        <p:cTn id="162" dur="1" fill="hold">
                                          <p:stCondLst>
                                            <p:cond delay="0"/>
                                          </p:stCondLst>
                                        </p:cTn>
                                        <p:tgtEl>
                                          <p:spTgt spid="157"/>
                                        </p:tgtEl>
                                        <p:attrNameLst>
                                          <p:attrName>style.visibility</p:attrName>
                                        </p:attrNameLst>
                                      </p:cBhvr>
                                      <p:to>
                                        <p:strVal val="visible"/>
                                      </p:to>
                                    </p:set>
                                    <p:animEffect transition="in" filter="fade">
                                      <p:cBhvr>
                                        <p:cTn id="163" dur="100"/>
                                        <p:tgtEl>
                                          <p:spTgt spid="157"/>
                                        </p:tgtEl>
                                      </p:cBhvr>
                                    </p:animEffect>
                                  </p:childTnLst>
                                </p:cTn>
                              </p:par>
                            </p:childTnLst>
                          </p:cTn>
                        </p:par>
                        <p:par>
                          <p:cTn id="164" fill="hold">
                            <p:stCondLst>
                              <p:cond delay="4100"/>
                            </p:stCondLst>
                            <p:childTnLst>
                              <p:par>
                                <p:cTn id="165" presetID="10" presetClass="entr" presetSubtype="0" fill="hold" nodeType="afterEffect">
                                  <p:stCondLst>
                                    <p:cond delay="0"/>
                                  </p:stCondLst>
                                  <p:childTnLst>
                                    <p:set>
                                      <p:cBhvr>
                                        <p:cTn id="166" dur="1" fill="hold">
                                          <p:stCondLst>
                                            <p:cond delay="0"/>
                                          </p:stCondLst>
                                        </p:cTn>
                                        <p:tgtEl>
                                          <p:spTgt spid="174"/>
                                        </p:tgtEl>
                                        <p:attrNameLst>
                                          <p:attrName>style.visibility</p:attrName>
                                        </p:attrNameLst>
                                      </p:cBhvr>
                                      <p:to>
                                        <p:strVal val="visible"/>
                                      </p:to>
                                    </p:set>
                                    <p:animEffect transition="in" filter="fade">
                                      <p:cBhvr>
                                        <p:cTn id="167" dur="100"/>
                                        <p:tgtEl>
                                          <p:spTgt spid="174"/>
                                        </p:tgtEl>
                                      </p:cBhvr>
                                    </p:animEffect>
                                  </p:childTnLst>
                                </p:cTn>
                              </p:par>
                            </p:childTnLst>
                          </p:cTn>
                        </p:par>
                        <p:par>
                          <p:cTn id="168" fill="hold">
                            <p:stCondLst>
                              <p:cond delay="4200"/>
                            </p:stCondLst>
                            <p:childTnLst>
                              <p:par>
                                <p:cTn id="169" presetID="10" presetClass="entr" presetSubtype="0" fill="hold" nodeType="afterEffect">
                                  <p:stCondLst>
                                    <p:cond delay="0"/>
                                  </p:stCondLst>
                                  <p:childTnLst>
                                    <p:set>
                                      <p:cBhvr>
                                        <p:cTn id="170" dur="1" fill="hold">
                                          <p:stCondLst>
                                            <p:cond delay="0"/>
                                          </p:stCondLst>
                                        </p:cTn>
                                        <p:tgtEl>
                                          <p:spTgt spid="162"/>
                                        </p:tgtEl>
                                        <p:attrNameLst>
                                          <p:attrName>style.visibility</p:attrName>
                                        </p:attrNameLst>
                                      </p:cBhvr>
                                      <p:to>
                                        <p:strVal val="visible"/>
                                      </p:to>
                                    </p:set>
                                    <p:animEffect transition="in" filter="fade">
                                      <p:cBhvr>
                                        <p:cTn id="171" dur="100"/>
                                        <p:tgtEl>
                                          <p:spTgt spid="162"/>
                                        </p:tgtEl>
                                      </p:cBhvr>
                                    </p:animEffect>
                                  </p:childTnLst>
                                </p:cTn>
                              </p:par>
                            </p:childTnLst>
                          </p:cTn>
                        </p:par>
                        <p:par>
                          <p:cTn id="172" fill="hold">
                            <p:stCondLst>
                              <p:cond delay="4300"/>
                            </p:stCondLst>
                            <p:childTnLst>
                              <p:par>
                                <p:cTn id="173" presetID="10" presetClass="entr" presetSubtype="0" fill="hold" nodeType="afterEffect">
                                  <p:stCondLst>
                                    <p:cond delay="0"/>
                                  </p:stCondLst>
                                  <p:childTnLst>
                                    <p:set>
                                      <p:cBhvr>
                                        <p:cTn id="174" dur="1" fill="hold">
                                          <p:stCondLst>
                                            <p:cond delay="0"/>
                                          </p:stCondLst>
                                        </p:cTn>
                                        <p:tgtEl>
                                          <p:spTgt spid="115"/>
                                        </p:tgtEl>
                                        <p:attrNameLst>
                                          <p:attrName>style.visibility</p:attrName>
                                        </p:attrNameLst>
                                      </p:cBhvr>
                                      <p:to>
                                        <p:strVal val="visible"/>
                                      </p:to>
                                    </p:set>
                                    <p:animEffect transition="in" filter="fade">
                                      <p:cBhvr>
                                        <p:cTn id="175" dur="100"/>
                                        <p:tgtEl>
                                          <p:spTgt spid="115"/>
                                        </p:tgtEl>
                                      </p:cBhvr>
                                    </p:animEffect>
                                  </p:childTnLst>
                                </p:cTn>
                              </p:par>
                            </p:childTnLst>
                          </p:cTn>
                        </p:par>
                        <p:par>
                          <p:cTn id="176" fill="hold">
                            <p:stCondLst>
                              <p:cond delay="4400"/>
                            </p:stCondLst>
                            <p:childTnLst>
                              <p:par>
                                <p:cTn id="177" presetID="10" presetClass="entr" presetSubtype="0" fill="hold" nodeType="afterEffect">
                                  <p:stCondLst>
                                    <p:cond delay="0"/>
                                  </p:stCondLst>
                                  <p:childTnLst>
                                    <p:set>
                                      <p:cBhvr>
                                        <p:cTn id="178" dur="1" fill="hold">
                                          <p:stCondLst>
                                            <p:cond delay="0"/>
                                          </p:stCondLst>
                                        </p:cTn>
                                        <p:tgtEl>
                                          <p:spTgt spid="116"/>
                                        </p:tgtEl>
                                        <p:attrNameLst>
                                          <p:attrName>style.visibility</p:attrName>
                                        </p:attrNameLst>
                                      </p:cBhvr>
                                      <p:to>
                                        <p:strVal val="visible"/>
                                      </p:to>
                                    </p:set>
                                    <p:animEffect transition="in" filter="fade">
                                      <p:cBhvr>
                                        <p:cTn id="179" dur="100"/>
                                        <p:tgtEl>
                                          <p:spTgt spid="116"/>
                                        </p:tgtEl>
                                      </p:cBhvr>
                                    </p:animEffect>
                                  </p:childTnLst>
                                </p:cTn>
                              </p:par>
                              <p:par>
                                <p:cTn id="180" presetID="10" presetClass="entr" presetSubtype="0" fill="hold" nodeType="withEffect">
                                  <p:stCondLst>
                                    <p:cond delay="0"/>
                                  </p:stCondLst>
                                  <p:childTnLst>
                                    <p:set>
                                      <p:cBhvr>
                                        <p:cTn id="181" dur="1" fill="hold">
                                          <p:stCondLst>
                                            <p:cond delay="0"/>
                                          </p:stCondLst>
                                        </p:cTn>
                                        <p:tgtEl>
                                          <p:spTgt spid="1026"/>
                                        </p:tgtEl>
                                        <p:attrNameLst>
                                          <p:attrName>style.visibility</p:attrName>
                                        </p:attrNameLst>
                                      </p:cBhvr>
                                      <p:to>
                                        <p:strVal val="visible"/>
                                      </p:to>
                                    </p:set>
                                    <p:animEffect transition="in" filter="fade">
                                      <p:cBhvr>
                                        <p:cTn id="182" dur="100"/>
                                        <p:tgtEl>
                                          <p:spTgt spid="1026"/>
                                        </p:tgtEl>
                                      </p:cBhvr>
                                    </p:animEffect>
                                  </p:childTnLst>
                                </p:cTn>
                              </p:par>
                            </p:childTnLst>
                          </p:cTn>
                        </p:par>
                        <p:par>
                          <p:cTn id="183" fill="hold">
                            <p:stCondLst>
                              <p:cond delay="4500"/>
                            </p:stCondLst>
                            <p:childTnLst>
                              <p:par>
                                <p:cTn id="184" presetID="10" presetClass="entr" presetSubtype="0" fill="hold" nodeType="afterEffect">
                                  <p:stCondLst>
                                    <p:cond delay="0"/>
                                  </p:stCondLst>
                                  <p:childTnLst>
                                    <p:set>
                                      <p:cBhvr>
                                        <p:cTn id="185" dur="1" fill="hold">
                                          <p:stCondLst>
                                            <p:cond delay="0"/>
                                          </p:stCondLst>
                                        </p:cTn>
                                        <p:tgtEl>
                                          <p:spTgt spid="126"/>
                                        </p:tgtEl>
                                        <p:attrNameLst>
                                          <p:attrName>style.visibility</p:attrName>
                                        </p:attrNameLst>
                                      </p:cBhvr>
                                      <p:to>
                                        <p:strVal val="visible"/>
                                      </p:to>
                                    </p:set>
                                    <p:animEffect transition="in" filter="fade">
                                      <p:cBhvr>
                                        <p:cTn id="186" dur="100"/>
                                        <p:tgtEl>
                                          <p:spTgt spid="126"/>
                                        </p:tgtEl>
                                      </p:cBhvr>
                                    </p:animEffect>
                                  </p:childTnLst>
                                </p:cTn>
                              </p:par>
                            </p:childTnLst>
                          </p:cTn>
                        </p:par>
                        <p:par>
                          <p:cTn id="187" fill="hold">
                            <p:stCondLst>
                              <p:cond delay="4600"/>
                            </p:stCondLst>
                            <p:childTnLst>
                              <p:par>
                                <p:cTn id="188" presetID="10" presetClass="entr" presetSubtype="0" fill="hold" nodeType="afterEffect">
                                  <p:stCondLst>
                                    <p:cond delay="0"/>
                                  </p:stCondLst>
                                  <p:childTnLst>
                                    <p:set>
                                      <p:cBhvr>
                                        <p:cTn id="189" dur="1" fill="hold">
                                          <p:stCondLst>
                                            <p:cond delay="0"/>
                                          </p:stCondLst>
                                        </p:cTn>
                                        <p:tgtEl>
                                          <p:spTgt spid="131"/>
                                        </p:tgtEl>
                                        <p:attrNameLst>
                                          <p:attrName>style.visibility</p:attrName>
                                        </p:attrNameLst>
                                      </p:cBhvr>
                                      <p:to>
                                        <p:strVal val="visible"/>
                                      </p:to>
                                    </p:set>
                                    <p:animEffect transition="in" filter="fade">
                                      <p:cBhvr>
                                        <p:cTn id="190" dur="100"/>
                                        <p:tgtEl>
                                          <p:spTgt spid="131"/>
                                        </p:tgtEl>
                                      </p:cBhvr>
                                    </p:animEffect>
                                  </p:childTnLst>
                                </p:cTn>
                              </p:par>
                            </p:childTnLst>
                          </p:cTn>
                        </p:par>
                        <p:par>
                          <p:cTn id="191" fill="hold">
                            <p:stCondLst>
                              <p:cond delay="4700"/>
                            </p:stCondLst>
                            <p:childTnLst>
                              <p:par>
                                <p:cTn id="192" presetID="10" presetClass="entr" presetSubtype="0" fill="hold" nodeType="afterEffect">
                                  <p:stCondLst>
                                    <p:cond delay="0"/>
                                  </p:stCondLst>
                                  <p:childTnLst>
                                    <p:set>
                                      <p:cBhvr>
                                        <p:cTn id="193" dur="1" fill="hold">
                                          <p:stCondLst>
                                            <p:cond delay="0"/>
                                          </p:stCondLst>
                                        </p:cTn>
                                        <p:tgtEl>
                                          <p:spTgt spid="140"/>
                                        </p:tgtEl>
                                        <p:attrNameLst>
                                          <p:attrName>style.visibility</p:attrName>
                                        </p:attrNameLst>
                                      </p:cBhvr>
                                      <p:to>
                                        <p:strVal val="visible"/>
                                      </p:to>
                                    </p:set>
                                    <p:animEffect transition="in" filter="fade">
                                      <p:cBhvr>
                                        <p:cTn id="194" dur="100"/>
                                        <p:tgtEl>
                                          <p:spTgt spid="140"/>
                                        </p:tgtEl>
                                      </p:cBhvr>
                                    </p:animEffect>
                                  </p:childTnLst>
                                </p:cTn>
                              </p:par>
                            </p:childTnLst>
                          </p:cTn>
                        </p:par>
                        <p:par>
                          <p:cTn id="195" fill="hold">
                            <p:stCondLst>
                              <p:cond delay="4800"/>
                            </p:stCondLst>
                            <p:childTnLst>
                              <p:par>
                                <p:cTn id="196" presetID="10" presetClass="entr" presetSubtype="0" fill="hold" nodeType="afterEffect">
                                  <p:stCondLst>
                                    <p:cond delay="0"/>
                                  </p:stCondLst>
                                  <p:childTnLst>
                                    <p:set>
                                      <p:cBhvr>
                                        <p:cTn id="197" dur="1" fill="hold">
                                          <p:stCondLst>
                                            <p:cond delay="0"/>
                                          </p:stCondLst>
                                        </p:cTn>
                                        <p:tgtEl>
                                          <p:spTgt spid="169"/>
                                        </p:tgtEl>
                                        <p:attrNameLst>
                                          <p:attrName>style.visibility</p:attrName>
                                        </p:attrNameLst>
                                      </p:cBhvr>
                                      <p:to>
                                        <p:strVal val="visible"/>
                                      </p:to>
                                    </p:set>
                                    <p:animEffect transition="in" filter="fade">
                                      <p:cBhvr>
                                        <p:cTn id="198" dur="100"/>
                                        <p:tgtEl>
                                          <p:spTgt spid="169"/>
                                        </p:tgtEl>
                                      </p:cBhvr>
                                    </p:animEffect>
                                  </p:childTnLst>
                                </p:cTn>
                              </p:par>
                            </p:childTnLst>
                          </p:cTn>
                        </p:par>
                        <p:par>
                          <p:cTn id="199" fill="hold">
                            <p:stCondLst>
                              <p:cond delay="4900"/>
                            </p:stCondLst>
                            <p:childTnLst>
                              <p:par>
                                <p:cTn id="200" presetID="10" presetClass="entr" presetSubtype="0" fill="hold" nodeType="afterEffect">
                                  <p:stCondLst>
                                    <p:cond delay="0"/>
                                  </p:stCondLst>
                                  <p:childTnLst>
                                    <p:set>
                                      <p:cBhvr>
                                        <p:cTn id="201" dur="1" fill="hold">
                                          <p:stCondLst>
                                            <p:cond delay="0"/>
                                          </p:stCondLst>
                                        </p:cTn>
                                        <p:tgtEl>
                                          <p:spTgt spid="161"/>
                                        </p:tgtEl>
                                        <p:attrNameLst>
                                          <p:attrName>style.visibility</p:attrName>
                                        </p:attrNameLst>
                                      </p:cBhvr>
                                      <p:to>
                                        <p:strVal val="visible"/>
                                      </p:to>
                                    </p:set>
                                    <p:animEffect transition="in" filter="fade">
                                      <p:cBhvr>
                                        <p:cTn id="202" dur="100"/>
                                        <p:tgtEl>
                                          <p:spTgt spid="161"/>
                                        </p:tgtEl>
                                      </p:cBhvr>
                                    </p:animEffect>
                                  </p:childTnLst>
                                </p:cTn>
                              </p:par>
                            </p:childTnLst>
                          </p:cTn>
                        </p:par>
                        <p:par>
                          <p:cTn id="203" fill="hold">
                            <p:stCondLst>
                              <p:cond delay="5000"/>
                            </p:stCondLst>
                            <p:childTnLst>
                              <p:par>
                                <p:cTn id="204" presetID="10" presetClass="entr" presetSubtype="0" fill="hold" nodeType="afterEffect">
                                  <p:stCondLst>
                                    <p:cond delay="0"/>
                                  </p:stCondLst>
                                  <p:childTnLst>
                                    <p:set>
                                      <p:cBhvr>
                                        <p:cTn id="205" dur="1" fill="hold">
                                          <p:stCondLst>
                                            <p:cond delay="0"/>
                                          </p:stCondLst>
                                        </p:cTn>
                                        <p:tgtEl>
                                          <p:spTgt spid="141"/>
                                        </p:tgtEl>
                                        <p:attrNameLst>
                                          <p:attrName>style.visibility</p:attrName>
                                        </p:attrNameLst>
                                      </p:cBhvr>
                                      <p:to>
                                        <p:strVal val="visible"/>
                                      </p:to>
                                    </p:set>
                                    <p:animEffect transition="in" filter="fade">
                                      <p:cBhvr>
                                        <p:cTn id="206" dur="100"/>
                                        <p:tgtEl>
                                          <p:spTgt spid="141"/>
                                        </p:tgtEl>
                                      </p:cBhvr>
                                    </p:animEffect>
                                  </p:childTnLst>
                                </p:cTn>
                              </p:par>
                            </p:childTnLst>
                          </p:cTn>
                        </p:par>
                        <p:par>
                          <p:cTn id="207" fill="hold">
                            <p:stCondLst>
                              <p:cond delay="5100"/>
                            </p:stCondLst>
                            <p:childTnLst>
                              <p:par>
                                <p:cTn id="208" presetID="10" presetClass="entr" presetSubtype="0" fill="hold" nodeType="afterEffect">
                                  <p:stCondLst>
                                    <p:cond delay="0"/>
                                  </p:stCondLst>
                                  <p:childTnLst>
                                    <p:set>
                                      <p:cBhvr>
                                        <p:cTn id="209" dur="1" fill="hold">
                                          <p:stCondLst>
                                            <p:cond delay="0"/>
                                          </p:stCondLst>
                                        </p:cTn>
                                        <p:tgtEl>
                                          <p:spTgt spid="152"/>
                                        </p:tgtEl>
                                        <p:attrNameLst>
                                          <p:attrName>style.visibility</p:attrName>
                                        </p:attrNameLst>
                                      </p:cBhvr>
                                      <p:to>
                                        <p:strVal val="visible"/>
                                      </p:to>
                                    </p:set>
                                    <p:animEffect transition="in" filter="fade">
                                      <p:cBhvr>
                                        <p:cTn id="210" dur="100"/>
                                        <p:tgtEl>
                                          <p:spTgt spid="152"/>
                                        </p:tgtEl>
                                      </p:cBhvr>
                                    </p:animEffect>
                                  </p:childTnLst>
                                </p:cTn>
                              </p:par>
                            </p:childTnLst>
                          </p:cTn>
                        </p:par>
                        <p:par>
                          <p:cTn id="211" fill="hold">
                            <p:stCondLst>
                              <p:cond delay="5200"/>
                            </p:stCondLst>
                            <p:childTnLst>
                              <p:par>
                                <p:cTn id="212" presetID="10" presetClass="entr" presetSubtype="0" fill="hold" nodeType="afterEffect">
                                  <p:stCondLst>
                                    <p:cond delay="0"/>
                                  </p:stCondLst>
                                  <p:childTnLst>
                                    <p:set>
                                      <p:cBhvr>
                                        <p:cTn id="213" dur="1" fill="hold">
                                          <p:stCondLst>
                                            <p:cond delay="0"/>
                                          </p:stCondLst>
                                        </p:cTn>
                                        <p:tgtEl>
                                          <p:spTgt spid="153"/>
                                        </p:tgtEl>
                                        <p:attrNameLst>
                                          <p:attrName>style.visibility</p:attrName>
                                        </p:attrNameLst>
                                      </p:cBhvr>
                                      <p:to>
                                        <p:strVal val="visible"/>
                                      </p:to>
                                    </p:set>
                                    <p:animEffect transition="in" filter="fade">
                                      <p:cBhvr>
                                        <p:cTn id="214" dur="100"/>
                                        <p:tgtEl>
                                          <p:spTgt spid="153"/>
                                        </p:tgtEl>
                                      </p:cBhvr>
                                    </p:animEffect>
                                  </p:childTnLst>
                                </p:cTn>
                              </p:par>
                            </p:childTnLst>
                          </p:cTn>
                        </p:par>
                        <p:par>
                          <p:cTn id="215" fill="hold">
                            <p:stCondLst>
                              <p:cond delay="5300"/>
                            </p:stCondLst>
                            <p:childTnLst>
                              <p:par>
                                <p:cTn id="216" presetID="10" presetClass="entr" presetSubtype="0" fill="hold" nodeType="afterEffect">
                                  <p:stCondLst>
                                    <p:cond delay="0"/>
                                  </p:stCondLst>
                                  <p:childTnLst>
                                    <p:set>
                                      <p:cBhvr>
                                        <p:cTn id="217" dur="1" fill="hold">
                                          <p:stCondLst>
                                            <p:cond delay="0"/>
                                          </p:stCondLst>
                                        </p:cTn>
                                        <p:tgtEl>
                                          <p:spTgt spid="149"/>
                                        </p:tgtEl>
                                        <p:attrNameLst>
                                          <p:attrName>style.visibility</p:attrName>
                                        </p:attrNameLst>
                                      </p:cBhvr>
                                      <p:to>
                                        <p:strVal val="visible"/>
                                      </p:to>
                                    </p:set>
                                    <p:animEffect transition="in" filter="fade">
                                      <p:cBhvr>
                                        <p:cTn id="218" dur="100"/>
                                        <p:tgtEl>
                                          <p:spTgt spid="149"/>
                                        </p:tgtEl>
                                      </p:cBhvr>
                                    </p:animEffect>
                                  </p:childTnLst>
                                </p:cTn>
                              </p:par>
                            </p:childTnLst>
                          </p:cTn>
                        </p:par>
                        <p:par>
                          <p:cTn id="219" fill="hold">
                            <p:stCondLst>
                              <p:cond delay="5400"/>
                            </p:stCondLst>
                            <p:childTnLst>
                              <p:par>
                                <p:cTn id="220" presetID="10" presetClass="entr" presetSubtype="0" fill="hold" nodeType="afterEffect">
                                  <p:stCondLst>
                                    <p:cond delay="0"/>
                                  </p:stCondLst>
                                  <p:childTnLst>
                                    <p:set>
                                      <p:cBhvr>
                                        <p:cTn id="221" dur="1" fill="hold">
                                          <p:stCondLst>
                                            <p:cond delay="0"/>
                                          </p:stCondLst>
                                        </p:cTn>
                                        <p:tgtEl>
                                          <p:spTgt spid="176"/>
                                        </p:tgtEl>
                                        <p:attrNameLst>
                                          <p:attrName>style.visibility</p:attrName>
                                        </p:attrNameLst>
                                      </p:cBhvr>
                                      <p:to>
                                        <p:strVal val="visible"/>
                                      </p:to>
                                    </p:set>
                                    <p:animEffect transition="in" filter="fade">
                                      <p:cBhvr>
                                        <p:cTn id="222" dur="100"/>
                                        <p:tgtEl>
                                          <p:spTgt spid="176"/>
                                        </p:tgtEl>
                                      </p:cBhvr>
                                    </p:animEffect>
                                  </p:childTnLst>
                                </p:cTn>
                              </p:par>
                            </p:childTnLst>
                          </p:cTn>
                        </p:par>
                        <p:par>
                          <p:cTn id="223" fill="hold">
                            <p:stCondLst>
                              <p:cond delay="5500"/>
                            </p:stCondLst>
                            <p:childTnLst>
                              <p:par>
                                <p:cTn id="224" presetID="10" presetClass="entr" presetSubtype="0" fill="hold" nodeType="afterEffect">
                                  <p:stCondLst>
                                    <p:cond delay="0"/>
                                  </p:stCondLst>
                                  <p:childTnLst>
                                    <p:set>
                                      <p:cBhvr>
                                        <p:cTn id="225" dur="1" fill="hold">
                                          <p:stCondLst>
                                            <p:cond delay="0"/>
                                          </p:stCondLst>
                                        </p:cTn>
                                        <p:tgtEl>
                                          <p:spTgt spid="135"/>
                                        </p:tgtEl>
                                        <p:attrNameLst>
                                          <p:attrName>style.visibility</p:attrName>
                                        </p:attrNameLst>
                                      </p:cBhvr>
                                      <p:to>
                                        <p:strVal val="visible"/>
                                      </p:to>
                                    </p:set>
                                    <p:animEffect transition="in" filter="fade">
                                      <p:cBhvr>
                                        <p:cTn id="226" dur="100"/>
                                        <p:tgtEl>
                                          <p:spTgt spid="135"/>
                                        </p:tgtEl>
                                      </p:cBhvr>
                                    </p:animEffect>
                                  </p:childTnLst>
                                </p:cTn>
                              </p:par>
                            </p:childTnLst>
                          </p:cTn>
                        </p:par>
                        <p:par>
                          <p:cTn id="227" fill="hold">
                            <p:stCondLst>
                              <p:cond delay="5600"/>
                            </p:stCondLst>
                            <p:childTnLst>
                              <p:par>
                                <p:cTn id="228" presetID="10" presetClass="entr" presetSubtype="0" fill="hold" nodeType="afterEffect">
                                  <p:stCondLst>
                                    <p:cond delay="0"/>
                                  </p:stCondLst>
                                  <p:childTnLst>
                                    <p:set>
                                      <p:cBhvr>
                                        <p:cTn id="229" dur="1" fill="hold">
                                          <p:stCondLst>
                                            <p:cond delay="0"/>
                                          </p:stCondLst>
                                        </p:cTn>
                                        <p:tgtEl>
                                          <p:spTgt spid="147"/>
                                        </p:tgtEl>
                                        <p:attrNameLst>
                                          <p:attrName>style.visibility</p:attrName>
                                        </p:attrNameLst>
                                      </p:cBhvr>
                                      <p:to>
                                        <p:strVal val="visible"/>
                                      </p:to>
                                    </p:set>
                                    <p:animEffect transition="in" filter="fade">
                                      <p:cBhvr>
                                        <p:cTn id="230" dur="100"/>
                                        <p:tgtEl>
                                          <p:spTgt spid="147"/>
                                        </p:tgtEl>
                                      </p:cBhvr>
                                    </p:animEffect>
                                  </p:childTnLst>
                                </p:cTn>
                              </p:par>
                            </p:childTnLst>
                          </p:cTn>
                        </p:par>
                        <p:par>
                          <p:cTn id="231" fill="hold">
                            <p:stCondLst>
                              <p:cond delay="5700"/>
                            </p:stCondLst>
                            <p:childTnLst>
                              <p:par>
                                <p:cTn id="232" presetID="10" presetClass="entr" presetSubtype="0" fill="hold" nodeType="afterEffect">
                                  <p:stCondLst>
                                    <p:cond delay="0"/>
                                  </p:stCondLst>
                                  <p:childTnLst>
                                    <p:set>
                                      <p:cBhvr>
                                        <p:cTn id="233" dur="1" fill="hold">
                                          <p:stCondLst>
                                            <p:cond delay="0"/>
                                          </p:stCondLst>
                                        </p:cTn>
                                        <p:tgtEl>
                                          <p:spTgt spid="114"/>
                                        </p:tgtEl>
                                        <p:attrNameLst>
                                          <p:attrName>style.visibility</p:attrName>
                                        </p:attrNameLst>
                                      </p:cBhvr>
                                      <p:to>
                                        <p:strVal val="visible"/>
                                      </p:to>
                                    </p:set>
                                    <p:animEffect transition="in" filter="fade">
                                      <p:cBhvr>
                                        <p:cTn id="234" dur="100"/>
                                        <p:tgtEl>
                                          <p:spTgt spid="114"/>
                                        </p:tgtEl>
                                      </p:cBhvr>
                                    </p:animEffect>
                                  </p:childTnLst>
                                </p:cTn>
                              </p:par>
                            </p:childTnLst>
                          </p:cTn>
                        </p:par>
                        <p:par>
                          <p:cTn id="235" fill="hold">
                            <p:stCondLst>
                              <p:cond delay="5800"/>
                            </p:stCondLst>
                            <p:childTnLst>
                              <p:par>
                                <p:cTn id="236" presetID="10" presetClass="entr" presetSubtype="0" fill="hold" nodeType="afterEffect">
                                  <p:stCondLst>
                                    <p:cond delay="0"/>
                                  </p:stCondLst>
                                  <p:childTnLst>
                                    <p:set>
                                      <p:cBhvr>
                                        <p:cTn id="237" dur="1" fill="hold">
                                          <p:stCondLst>
                                            <p:cond delay="0"/>
                                          </p:stCondLst>
                                        </p:cTn>
                                        <p:tgtEl>
                                          <p:spTgt spid="142"/>
                                        </p:tgtEl>
                                        <p:attrNameLst>
                                          <p:attrName>style.visibility</p:attrName>
                                        </p:attrNameLst>
                                      </p:cBhvr>
                                      <p:to>
                                        <p:strVal val="visible"/>
                                      </p:to>
                                    </p:set>
                                    <p:animEffect transition="in" filter="fade">
                                      <p:cBhvr>
                                        <p:cTn id="238" dur="100"/>
                                        <p:tgtEl>
                                          <p:spTgt spid="142"/>
                                        </p:tgtEl>
                                      </p:cBhvr>
                                    </p:animEffect>
                                  </p:childTnLst>
                                </p:cTn>
                              </p:par>
                            </p:childTnLst>
                          </p:cTn>
                        </p:par>
                        <p:par>
                          <p:cTn id="239" fill="hold">
                            <p:stCondLst>
                              <p:cond delay="5900"/>
                            </p:stCondLst>
                            <p:childTnLst>
                              <p:par>
                                <p:cTn id="240" presetID="10" presetClass="entr" presetSubtype="0" fill="hold" nodeType="afterEffect">
                                  <p:stCondLst>
                                    <p:cond delay="0"/>
                                  </p:stCondLst>
                                  <p:childTnLst>
                                    <p:set>
                                      <p:cBhvr>
                                        <p:cTn id="241" dur="1" fill="hold">
                                          <p:stCondLst>
                                            <p:cond delay="0"/>
                                          </p:stCondLst>
                                        </p:cTn>
                                        <p:tgtEl>
                                          <p:spTgt spid="143"/>
                                        </p:tgtEl>
                                        <p:attrNameLst>
                                          <p:attrName>style.visibility</p:attrName>
                                        </p:attrNameLst>
                                      </p:cBhvr>
                                      <p:to>
                                        <p:strVal val="visible"/>
                                      </p:to>
                                    </p:set>
                                    <p:animEffect transition="in" filter="fade">
                                      <p:cBhvr>
                                        <p:cTn id="242" dur="100"/>
                                        <p:tgtEl>
                                          <p:spTgt spid="143"/>
                                        </p:tgtEl>
                                      </p:cBhvr>
                                    </p:animEffect>
                                  </p:childTnLst>
                                </p:cTn>
                              </p:par>
                            </p:childTnLst>
                          </p:cTn>
                        </p:par>
                        <p:par>
                          <p:cTn id="243" fill="hold">
                            <p:stCondLst>
                              <p:cond delay="6000"/>
                            </p:stCondLst>
                            <p:childTnLst>
                              <p:par>
                                <p:cTn id="244" presetID="10" presetClass="entr" presetSubtype="0" fill="hold" nodeType="afterEffect">
                                  <p:stCondLst>
                                    <p:cond delay="0"/>
                                  </p:stCondLst>
                                  <p:childTnLst>
                                    <p:set>
                                      <p:cBhvr>
                                        <p:cTn id="245" dur="1" fill="hold">
                                          <p:stCondLst>
                                            <p:cond delay="0"/>
                                          </p:stCondLst>
                                        </p:cTn>
                                        <p:tgtEl>
                                          <p:spTgt spid="170"/>
                                        </p:tgtEl>
                                        <p:attrNameLst>
                                          <p:attrName>style.visibility</p:attrName>
                                        </p:attrNameLst>
                                      </p:cBhvr>
                                      <p:to>
                                        <p:strVal val="visible"/>
                                      </p:to>
                                    </p:set>
                                    <p:animEffect transition="in" filter="fade">
                                      <p:cBhvr>
                                        <p:cTn id="246" dur="100"/>
                                        <p:tgtEl>
                                          <p:spTgt spid="170"/>
                                        </p:tgtEl>
                                      </p:cBhvr>
                                    </p:animEffect>
                                  </p:childTnLst>
                                </p:cTn>
                              </p:par>
                            </p:childTnLst>
                          </p:cTn>
                        </p:par>
                        <p:par>
                          <p:cTn id="247" fill="hold">
                            <p:stCondLst>
                              <p:cond delay="6100"/>
                            </p:stCondLst>
                            <p:childTnLst>
                              <p:par>
                                <p:cTn id="248" presetID="10" presetClass="entr" presetSubtype="0" fill="hold" nodeType="afterEffect">
                                  <p:stCondLst>
                                    <p:cond delay="0"/>
                                  </p:stCondLst>
                                  <p:childTnLst>
                                    <p:set>
                                      <p:cBhvr>
                                        <p:cTn id="249" dur="1" fill="hold">
                                          <p:stCondLst>
                                            <p:cond delay="0"/>
                                          </p:stCondLst>
                                        </p:cTn>
                                        <p:tgtEl>
                                          <p:spTgt spid="139"/>
                                        </p:tgtEl>
                                        <p:attrNameLst>
                                          <p:attrName>style.visibility</p:attrName>
                                        </p:attrNameLst>
                                      </p:cBhvr>
                                      <p:to>
                                        <p:strVal val="visible"/>
                                      </p:to>
                                    </p:set>
                                    <p:animEffect transition="in" filter="fade">
                                      <p:cBhvr>
                                        <p:cTn id="250" dur="100"/>
                                        <p:tgtEl>
                                          <p:spTgt spid="139"/>
                                        </p:tgtEl>
                                      </p:cBhvr>
                                    </p:animEffect>
                                  </p:childTnLst>
                                </p:cTn>
                              </p:par>
                            </p:childTnLst>
                          </p:cTn>
                        </p:par>
                        <p:par>
                          <p:cTn id="251" fill="hold">
                            <p:stCondLst>
                              <p:cond delay="6200"/>
                            </p:stCondLst>
                            <p:childTnLst>
                              <p:par>
                                <p:cTn id="252" presetID="10" presetClass="entr" presetSubtype="0" fill="hold" nodeType="afterEffect">
                                  <p:stCondLst>
                                    <p:cond delay="0"/>
                                  </p:stCondLst>
                                  <p:childTnLst>
                                    <p:set>
                                      <p:cBhvr>
                                        <p:cTn id="253" dur="1" fill="hold">
                                          <p:stCondLst>
                                            <p:cond delay="0"/>
                                          </p:stCondLst>
                                        </p:cTn>
                                        <p:tgtEl>
                                          <p:spTgt spid="148"/>
                                        </p:tgtEl>
                                        <p:attrNameLst>
                                          <p:attrName>style.visibility</p:attrName>
                                        </p:attrNameLst>
                                      </p:cBhvr>
                                      <p:to>
                                        <p:strVal val="visible"/>
                                      </p:to>
                                    </p:set>
                                    <p:animEffect transition="in" filter="fade">
                                      <p:cBhvr>
                                        <p:cTn id="254" dur="100"/>
                                        <p:tgtEl>
                                          <p:spTgt spid="148"/>
                                        </p:tgtEl>
                                      </p:cBhvr>
                                    </p:animEffect>
                                  </p:childTnLst>
                                </p:cTn>
                              </p:par>
                            </p:childTnLst>
                          </p:cTn>
                        </p:par>
                        <p:par>
                          <p:cTn id="255" fill="hold">
                            <p:stCondLst>
                              <p:cond delay="6300"/>
                            </p:stCondLst>
                            <p:childTnLst>
                              <p:par>
                                <p:cTn id="256" presetID="10" presetClass="entr" presetSubtype="0" fill="hold" nodeType="afterEffect">
                                  <p:stCondLst>
                                    <p:cond delay="0"/>
                                  </p:stCondLst>
                                  <p:childTnLst>
                                    <p:set>
                                      <p:cBhvr>
                                        <p:cTn id="257" dur="1" fill="hold">
                                          <p:stCondLst>
                                            <p:cond delay="0"/>
                                          </p:stCondLst>
                                        </p:cTn>
                                        <p:tgtEl>
                                          <p:spTgt spid="166"/>
                                        </p:tgtEl>
                                        <p:attrNameLst>
                                          <p:attrName>style.visibility</p:attrName>
                                        </p:attrNameLst>
                                      </p:cBhvr>
                                      <p:to>
                                        <p:strVal val="visible"/>
                                      </p:to>
                                    </p:set>
                                    <p:animEffect transition="in" filter="fade">
                                      <p:cBhvr>
                                        <p:cTn id="258" dur="100"/>
                                        <p:tgtEl>
                                          <p:spTgt spid="166"/>
                                        </p:tgtEl>
                                      </p:cBhvr>
                                    </p:animEffect>
                                  </p:childTnLst>
                                </p:cTn>
                              </p:par>
                            </p:childTnLst>
                          </p:cTn>
                        </p:par>
                        <p:par>
                          <p:cTn id="259" fill="hold">
                            <p:stCondLst>
                              <p:cond delay="6400"/>
                            </p:stCondLst>
                            <p:childTnLst>
                              <p:par>
                                <p:cTn id="260" presetID="10" presetClass="entr" presetSubtype="0" fill="hold" nodeType="afterEffect">
                                  <p:stCondLst>
                                    <p:cond delay="0"/>
                                  </p:stCondLst>
                                  <p:childTnLst>
                                    <p:set>
                                      <p:cBhvr>
                                        <p:cTn id="261" dur="1" fill="hold">
                                          <p:stCondLst>
                                            <p:cond delay="0"/>
                                          </p:stCondLst>
                                        </p:cTn>
                                        <p:tgtEl>
                                          <p:spTgt spid="171"/>
                                        </p:tgtEl>
                                        <p:attrNameLst>
                                          <p:attrName>style.visibility</p:attrName>
                                        </p:attrNameLst>
                                      </p:cBhvr>
                                      <p:to>
                                        <p:strVal val="visible"/>
                                      </p:to>
                                    </p:set>
                                    <p:animEffect transition="in" filter="fade">
                                      <p:cBhvr>
                                        <p:cTn id="262" dur="100"/>
                                        <p:tgtEl>
                                          <p:spTgt spid="171"/>
                                        </p:tgtEl>
                                      </p:cBhvr>
                                    </p:animEffect>
                                  </p:childTnLst>
                                </p:cTn>
                              </p:par>
                            </p:childTnLst>
                          </p:cTn>
                        </p:par>
                        <p:par>
                          <p:cTn id="263" fill="hold">
                            <p:stCondLst>
                              <p:cond delay="6500"/>
                            </p:stCondLst>
                            <p:childTnLst>
                              <p:par>
                                <p:cTn id="264" presetID="10" presetClass="entr" presetSubtype="0" fill="hold" nodeType="afterEffect">
                                  <p:stCondLst>
                                    <p:cond delay="0"/>
                                  </p:stCondLst>
                                  <p:childTnLst>
                                    <p:set>
                                      <p:cBhvr>
                                        <p:cTn id="265" dur="1" fill="hold">
                                          <p:stCondLst>
                                            <p:cond delay="0"/>
                                          </p:stCondLst>
                                        </p:cTn>
                                        <p:tgtEl>
                                          <p:spTgt spid="165"/>
                                        </p:tgtEl>
                                        <p:attrNameLst>
                                          <p:attrName>style.visibility</p:attrName>
                                        </p:attrNameLst>
                                      </p:cBhvr>
                                      <p:to>
                                        <p:strVal val="visible"/>
                                      </p:to>
                                    </p:set>
                                    <p:animEffect transition="in" filter="fade">
                                      <p:cBhvr>
                                        <p:cTn id="266" dur="100"/>
                                        <p:tgtEl>
                                          <p:spTgt spid="165"/>
                                        </p:tgtEl>
                                      </p:cBhvr>
                                    </p:animEffect>
                                  </p:childTnLst>
                                </p:cTn>
                              </p:par>
                            </p:childTnLst>
                          </p:cTn>
                        </p:par>
                        <p:par>
                          <p:cTn id="267" fill="hold">
                            <p:stCondLst>
                              <p:cond delay="6600"/>
                            </p:stCondLst>
                            <p:childTnLst>
                              <p:par>
                                <p:cTn id="268" presetID="10" presetClass="entr" presetSubtype="0" fill="hold" nodeType="afterEffect">
                                  <p:stCondLst>
                                    <p:cond delay="0"/>
                                  </p:stCondLst>
                                  <p:childTnLst>
                                    <p:set>
                                      <p:cBhvr>
                                        <p:cTn id="269" dur="1" fill="hold">
                                          <p:stCondLst>
                                            <p:cond delay="0"/>
                                          </p:stCondLst>
                                        </p:cTn>
                                        <p:tgtEl>
                                          <p:spTgt spid="172"/>
                                        </p:tgtEl>
                                        <p:attrNameLst>
                                          <p:attrName>style.visibility</p:attrName>
                                        </p:attrNameLst>
                                      </p:cBhvr>
                                      <p:to>
                                        <p:strVal val="visible"/>
                                      </p:to>
                                    </p:set>
                                    <p:animEffect transition="in" filter="fade">
                                      <p:cBhvr>
                                        <p:cTn id="270" dur="100"/>
                                        <p:tgtEl>
                                          <p:spTgt spid="172"/>
                                        </p:tgtEl>
                                      </p:cBhvr>
                                    </p:animEffect>
                                  </p:childTnLst>
                                </p:cTn>
                              </p:par>
                            </p:childTnLst>
                          </p:cTn>
                        </p:par>
                        <p:par>
                          <p:cTn id="271" fill="hold">
                            <p:stCondLst>
                              <p:cond delay="6700"/>
                            </p:stCondLst>
                            <p:childTnLst>
                              <p:par>
                                <p:cTn id="272" presetID="10" presetClass="entr" presetSubtype="0" fill="hold" nodeType="afterEffect">
                                  <p:stCondLst>
                                    <p:cond delay="0"/>
                                  </p:stCondLst>
                                  <p:childTnLst>
                                    <p:set>
                                      <p:cBhvr>
                                        <p:cTn id="273" dur="1" fill="hold">
                                          <p:stCondLst>
                                            <p:cond delay="0"/>
                                          </p:stCondLst>
                                        </p:cTn>
                                        <p:tgtEl>
                                          <p:spTgt spid="179"/>
                                        </p:tgtEl>
                                        <p:attrNameLst>
                                          <p:attrName>style.visibility</p:attrName>
                                        </p:attrNameLst>
                                      </p:cBhvr>
                                      <p:to>
                                        <p:strVal val="visible"/>
                                      </p:to>
                                    </p:set>
                                    <p:animEffect transition="in" filter="fade">
                                      <p:cBhvr>
                                        <p:cTn id="274" dur="5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372610" y="1462762"/>
          <a:ext cx="11940762" cy="4758424"/>
        </p:xfrm>
        <a:graphic>
          <a:graphicData uri="http://schemas.openxmlformats.org/drawingml/2006/table">
            <a:tbl>
              <a:tblPr firstRow="1" bandRow="1">
                <a:tableStyleId>{5C22544A-7EE6-4342-B048-85BDC9FD1C3A}</a:tableStyleId>
              </a:tblPr>
              <a:tblGrid>
                <a:gridCol w="1990127">
                  <a:extLst>
                    <a:ext uri="{9D8B030D-6E8A-4147-A177-3AD203B41FA5}">
                      <a16:colId xmlns:a16="http://schemas.microsoft.com/office/drawing/2014/main" val="3343220613"/>
                    </a:ext>
                  </a:extLst>
                </a:gridCol>
                <a:gridCol w="1990127">
                  <a:extLst>
                    <a:ext uri="{9D8B030D-6E8A-4147-A177-3AD203B41FA5}">
                      <a16:colId xmlns:a16="http://schemas.microsoft.com/office/drawing/2014/main" val="3245494395"/>
                    </a:ext>
                  </a:extLst>
                </a:gridCol>
                <a:gridCol w="1990127">
                  <a:extLst>
                    <a:ext uri="{9D8B030D-6E8A-4147-A177-3AD203B41FA5}">
                      <a16:colId xmlns:a16="http://schemas.microsoft.com/office/drawing/2014/main" val="2870826767"/>
                    </a:ext>
                  </a:extLst>
                </a:gridCol>
                <a:gridCol w="1990127">
                  <a:extLst>
                    <a:ext uri="{9D8B030D-6E8A-4147-A177-3AD203B41FA5}">
                      <a16:colId xmlns:a16="http://schemas.microsoft.com/office/drawing/2014/main" val="3052319419"/>
                    </a:ext>
                  </a:extLst>
                </a:gridCol>
                <a:gridCol w="1990127">
                  <a:extLst>
                    <a:ext uri="{9D8B030D-6E8A-4147-A177-3AD203B41FA5}">
                      <a16:colId xmlns:a16="http://schemas.microsoft.com/office/drawing/2014/main" val="4270810954"/>
                    </a:ext>
                  </a:extLst>
                </a:gridCol>
                <a:gridCol w="1990127">
                  <a:extLst>
                    <a:ext uri="{9D8B030D-6E8A-4147-A177-3AD203B41FA5}">
                      <a16:colId xmlns:a16="http://schemas.microsoft.com/office/drawing/2014/main" val="628797399"/>
                    </a:ext>
                  </a:extLst>
                </a:gridCol>
              </a:tblGrid>
              <a:tr h="2379212">
                <a:tc>
                  <a:txBody>
                    <a:bodyPr/>
                    <a:lstStyle/>
                    <a:p>
                      <a:endParaRPr lang="en-US" sz="1700" dirty="0"/>
                    </a:p>
                  </a:txBody>
                  <a:tcPr marL="91427" marR="91427"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dirty="0"/>
                    </a:p>
                  </a:txBody>
                  <a:tcPr marL="91427" marR="91427"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91427" marR="91427"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91427" marR="91427"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dirty="0"/>
                    </a:p>
                  </a:txBody>
                  <a:tcPr marL="91427" marR="91427"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dirty="0"/>
                    </a:p>
                  </a:txBody>
                  <a:tcPr marL="91427" marR="91427"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41442843"/>
                  </a:ext>
                </a:extLst>
              </a:tr>
              <a:tr h="2379212">
                <a:tc>
                  <a:txBody>
                    <a:bodyPr/>
                    <a:lstStyle/>
                    <a:p>
                      <a:endParaRPr lang="en-US" sz="1700" dirty="0"/>
                    </a:p>
                  </a:txBody>
                  <a:tcPr marL="91427" marR="91427"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91427" marR="91427"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dirty="0"/>
                    </a:p>
                  </a:txBody>
                  <a:tcPr marL="91427" marR="91427"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dirty="0"/>
                    </a:p>
                  </a:txBody>
                  <a:tcPr marL="91427" marR="91427"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dirty="0"/>
                    </a:p>
                  </a:txBody>
                  <a:tcPr marL="91427" marR="91427"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dirty="0"/>
                    </a:p>
                  </a:txBody>
                  <a:tcPr marL="91427" marR="91427"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4152213"/>
                  </a:ext>
                </a:extLst>
              </a:tr>
            </a:tbl>
          </a:graphicData>
        </a:graphic>
      </p:graphicFrame>
      <p:grpSp>
        <p:nvGrpSpPr>
          <p:cNvPr id="5" name="Group 4"/>
          <p:cNvGrpSpPr/>
          <p:nvPr/>
        </p:nvGrpSpPr>
        <p:grpSpPr>
          <a:xfrm>
            <a:off x="4234633" y="1680684"/>
            <a:ext cx="2181886" cy="2304425"/>
            <a:chOff x="66528" y="1779460"/>
            <a:chExt cx="2182814" cy="2305406"/>
          </a:xfrm>
        </p:grpSpPr>
        <p:sp>
          <p:nvSpPr>
            <p:cNvPr id="31" name="Rectangle 30"/>
            <p:cNvSpPr/>
            <p:nvPr/>
          </p:nvSpPr>
          <p:spPr bwMode="auto">
            <a:xfrm>
              <a:off x="66528" y="3418116"/>
              <a:ext cx="2182814" cy="6667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1935" rtl="0" eaLnBrk="1" fontAlgn="auto" latinLnBrk="0" hangingPunct="1">
                <a:lnSpc>
                  <a:spcPct val="90000"/>
                </a:lnSpc>
                <a:spcBef>
                  <a:spcPts val="0"/>
                </a:spcBef>
                <a:spcAft>
                  <a:spcPts val="0"/>
                </a:spcAft>
                <a:buClrTx/>
                <a:buSzTx/>
                <a:buFontTx/>
                <a:buNone/>
                <a:tabLst/>
                <a:defRPr/>
              </a:pPr>
              <a:r>
                <a:rPr kumimoji="0" lang="en-US" sz="1598"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New generation</a:t>
              </a:r>
              <a:br>
                <a:rPr kumimoji="0" lang="en-US" sz="1598"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br>
              <a:r>
                <a:rPr kumimoji="0" lang="en-US" sz="1598"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of D family VMs</a:t>
              </a:r>
            </a:p>
          </p:txBody>
        </p:sp>
        <p:grpSp>
          <p:nvGrpSpPr>
            <p:cNvPr id="95" name="Group 94"/>
            <p:cNvGrpSpPr/>
            <p:nvPr/>
          </p:nvGrpSpPr>
          <p:grpSpPr>
            <a:xfrm>
              <a:off x="567975" y="1779460"/>
              <a:ext cx="1179920" cy="1538737"/>
              <a:chOff x="406421" y="2432376"/>
              <a:chExt cx="2059118" cy="2685303"/>
            </a:xfrm>
          </p:grpSpPr>
          <p:grpSp>
            <p:nvGrpSpPr>
              <p:cNvPr id="96" name="Group 95"/>
              <p:cNvGrpSpPr/>
              <p:nvPr/>
            </p:nvGrpSpPr>
            <p:grpSpPr>
              <a:xfrm>
                <a:off x="406421" y="2432376"/>
                <a:ext cx="2059118" cy="2685303"/>
                <a:chOff x="6982264" y="1006524"/>
                <a:chExt cx="4480135" cy="5829701"/>
              </a:xfrm>
            </p:grpSpPr>
            <p:pic>
              <p:nvPicPr>
                <p:cNvPr id="98" name="Picture 97"/>
                <p:cNvPicPr>
                  <a:picLocks noChangeAspect="1"/>
                </p:cNvPicPr>
                <p:nvPr/>
              </p:nvPicPr>
              <p:blipFill>
                <a:blip r:embed="rId3"/>
                <a:stretch>
                  <a:fillRect/>
                </a:stretch>
              </p:blipFill>
              <p:spPr>
                <a:xfrm>
                  <a:off x="7199561" y="1172781"/>
                  <a:ext cx="4182166" cy="3848482"/>
                </a:xfrm>
                <a:prstGeom prst="rect">
                  <a:avLst/>
                </a:prstGeom>
              </p:spPr>
            </p:pic>
            <p:pic>
              <p:nvPicPr>
                <p:cNvPr id="99" name="Picture 98"/>
                <p:cNvPicPr>
                  <a:picLocks noChangeAspect="1"/>
                </p:cNvPicPr>
                <p:nvPr/>
              </p:nvPicPr>
              <p:blipFill>
                <a:blip r:embed="rId4"/>
                <a:stretch>
                  <a:fillRect/>
                </a:stretch>
              </p:blipFill>
              <p:spPr>
                <a:xfrm>
                  <a:off x="6982264" y="4945062"/>
                  <a:ext cx="4480135" cy="1891163"/>
                </a:xfrm>
                <a:prstGeom prst="rect">
                  <a:avLst/>
                </a:prstGeom>
              </p:spPr>
            </p:pic>
            <p:sp>
              <p:nvSpPr>
                <p:cNvPr id="100" name="AutoShape 3"/>
                <p:cNvSpPr>
                  <a:spLocks noChangeAspect="1" noChangeArrowheads="1" noTextEdit="1"/>
                </p:cNvSpPr>
                <p:nvPr/>
              </p:nvSpPr>
              <p:spPr bwMode="auto">
                <a:xfrm>
                  <a:off x="7132637" y="1006524"/>
                  <a:ext cx="4304244" cy="3898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8" tIns="45694" rIns="91388" bIns="45694" numCol="1" anchor="t" anchorCtr="0" compatLnSpc="1">
                  <a:prstTxWarp prst="textNoShape">
                    <a:avLst/>
                  </a:prstTxWarp>
                </a:bodyPr>
                <a:lstStyle/>
                <a:p>
                  <a:pPr marL="0" marR="0" lvl="0" indent="0" algn="l" defTabSz="932239"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B0F0"/>
                    </a:solidFill>
                    <a:effectLst/>
                    <a:uLnTx/>
                    <a:uFillTx/>
                    <a:latin typeface="Calibri" panose="020F0502020204030204"/>
                    <a:ea typeface="+mn-ea"/>
                    <a:cs typeface="+mn-cs"/>
                  </a:endParaRPr>
                </a:p>
              </p:txBody>
            </p:sp>
          </p:grpSp>
          <p:sp>
            <p:nvSpPr>
              <p:cNvPr id="97" name="TextBox 96"/>
              <p:cNvSpPr txBox="1"/>
              <p:nvPr/>
            </p:nvSpPr>
            <p:spPr>
              <a:xfrm>
                <a:off x="639096" y="2638279"/>
                <a:ext cx="1632155" cy="1127477"/>
              </a:xfrm>
              <a:prstGeom prst="rect">
                <a:avLst/>
              </a:prstGeom>
              <a:solidFill>
                <a:schemeClr val="bg1">
                  <a:lumMod val="50000"/>
                </a:schemeClr>
              </a:solidFill>
            </p:spPr>
            <p:txBody>
              <a:bodyPr wrap="square" lIns="0" tIns="127961" rIns="0" bIns="146220" rtlCol="0">
                <a:noAutofit/>
              </a:bodyPr>
              <a:lstStyle/>
              <a:p>
                <a:pPr marL="0" marR="0" lvl="0" indent="0" algn="ctr" defTabSz="931935" rtl="0" eaLnBrk="1" fontAlgn="auto" latinLnBrk="0" hangingPunct="1">
                  <a:lnSpc>
                    <a:spcPct val="90000"/>
                  </a:lnSpc>
                  <a:spcBef>
                    <a:spcPts val="0"/>
                  </a:spcBef>
                  <a:spcAft>
                    <a:spcPts val="0"/>
                  </a:spcAft>
                  <a:buClrTx/>
                  <a:buSzTx/>
                  <a:buFontTx/>
                  <a:buNone/>
                  <a:tabLst/>
                  <a:defRPr/>
                </a:pPr>
                <a:r>
                  <a:rPr kumimoji="0" lang="en-US" sz="3197" b="1"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Dv2</a:t>
                </a:r>
              </a:p>
            </p:txBody>
          </p:sp>
        </p:grpSp>
      </p:grpSp>
      <p:grpSp>
        <p:nvGrpSpPr>
          <p:cNvPr id="4" name="D Group"/>
          <p:cNvGrpSpPr/>
          <p:nvPr/>
        </p:nvGrpSpPr>
        <p:grpSpPr>
          <a:xfrm>
            <a:off x="2196332" y="1680684"/>
            <a:ext cx="2181886" cy="2304425"/>
            <a:chOff x="166180" y="1779460"/>
            <a:chExt cx="2182814" cy="2305406"/>
          </a:xfrm>
        </p:grpSpPr>
        <p:sp>
          <p:nvSpPr>
            <p:cNvPr id="48" name="Rectangle 47"/>
            <p:cNvSpPr/>
            <p:nvPr/>
          </p:nvSpPr>
          <p:spPr bwMode="auto">
            <a:xfrm>
              <a:off x="166180" y="3418116"/>
              <a:ext cx="2182814" cy="6667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1935" rtl="0" eaLnBrk="1" fontAlgn="auto" latinLnBrk="0" hangingPunct="1">
                <a:lnSpc>
                  <a:spcPct val="90000"/>
                </a:lnSpc>
                <a:spcBef>
                  <a:spcPts val="0"/>
                </a:spcBef>
                <a:spcAft>
                  <a:spcPts val="0"/>
                </a:spcAft>
                <a:buClrTx/>
                <a:buSzTx/>
                <a:buFontTx/>
                <a:buNone/>
                <a:tabLst/>
                <a:defRPr/>
              </a:pPr>
              <a:r>
                <a:rPr kumimoji="0" lang="en-US" sz="1598" b="0" i="0" u="none" strike="noStrike" kern="0" cap="none" spc="0" normalizeH="0" baseline="0" noProof="0" dirty="0">
                  <a:ln>
                    <a:noFill/>
                  </a:ln>
                  <a:gradFill>
                    <a:gsLst>
                      <a:gs pos="1250">
                        <a:srgbClr val="FFFFFF"/>
                      </a:gs>
                      <a:gs pos="100000">
                        <a:srgbClr val="FFFFFF"/>
                      </a:gs>
                    </a:gsLst>
                    <a:lin ang="5400000" scaled="0"/>
                  </a:gradFill>
                  <a:effectLst/>
                  <a:uLnTx/>
                  <a:uFillTx/>
                  <a:latin typeface="Calibri" panose="020F0502020204030204"/>
                  <a:ea typeface="Segoe UI" pitchFamily="34" charset="0"/>
                  <a:cs typeface="Segoe UI" pitchFamily="34" charset="0"/>
                </a:rPr>
                <a:t>SSD Storage </a:t>
              </a:r>
              <a:br>
                <a:rPr kumimoji="0" lang="en-US" sz="1598" b="0" i="0" u="none" strike="noStrike" kern="0" cap="none" spc="0" normalizeH="0" baseline="0" noProof="0" dirty="0">
                  <a:ln>
                    <a:noFill/>
                  </a:ln>
                  <a:gradFill>
                    <a:gsLst>
                      <a:gs pos="1250">
                        <a:srgbClr val="FFFFFF"/>
                      </a:gs>
                      <a:gs pos="100000">
                        <a:srgbClr val="FFFFFF"/>
                      </a:gs>
                    </a:gsLst>
                    <a:lin ang="5400000" scaled="0"/>
                  </a:gradFill>
                  <a:effectLst/>
                  <a:uLnTx/>
                  <a:uFillTx/>
                  <a:latin typeface="Calibri" panose="020F0502020204030204"/>
                  <a:ea typeface="Segoe UI" pitchFamily="34" charset="0"/>
                  <a:cs typeface="Segoe UI" pitchFamily="34" charset="0"/>
                </a:rPr>
              </a:br>
              <a:r>
                <a:rPr kumimoji="0" lang="en-US" sz="1598" b="0" i="0" u="none" strike="noStrike" kern="0" cap="none" spc="0" normalizeH="0" baseline="0" noProof="0" dirty="0">
                  <a:ln>
                    <a:noFill/>
                  </a:ln>
                  <a:gradFill>
                    <a:gsLst>
                      <a:gs pos="1250">
                        <a:srgbClr val="FFFFFF"/>
                      </a:gs>
                      <a:gs pos="100000">
                        <a:srgbClr val="FFFFFF"/>
                      </a:gs>
                    </a:gsLst>
                    <a:lin ang="5400000" scaled="0"/>
                  </a:gradFill>
                  <a:effectLst/>
                  <a:uLnTx/>
                  <a:uFillTx/>
                  <a:latin typeface="Calibri" panose="020F0502020204030204"/>
                  <a:ea typeface="Segoe UI" pitchFamily="34" charset="0"/>
                  <a:cs typeface="Segoe UI" pitchFamily="34" charset="0"/>
                </a:rPr>
                <a:t>Fast CPUs</a:t>
              </a:r>
            </a:p>
          </p:txBody>
        </p:sp>
        <p:grpSp>
          <p:nvGrpSpPr>
            <p:cNvPr id="66" name="Group 65"/>
            <p:cNvGrpSpPr/>
            <p:nvPr/>
          </p:nvGrpSpPr>
          <p:grpSpPr>
            <a:xfrm>
              <a:off x="667627" y="1779460"/>
              <a:ext cx="1179920" cy="1538737"/>
              <a:chOff x="406421" y="2432376"/>
              <a:chExt cx="2059118" cy="2685303"/>
            </a:xfrm>
          </p:grpSpPr>
          <p:grpSp>
            <p:nvGrpSpPr>
              <p:cNvPr id="67" name="Group 66"/>
              <p:cNvGrpSpPr/>
              <p:nvPr/>
            </p:nvGrpSpPr>
            <p:grpSpPr>
              <a:xfrm>
                <a:off x="406421" y="2432376"/>
                <a:ext cx="2059118" cy="2685303"/>
                <a:chOff x="6982264" y="1006524"/>
                <a:chExt cx="4480135" cy="5829701"/>
              </a:xfrm>
            </p:grpSpPr>
            <p:pic>
              <p:nvPicPr>
                <p:cNvPr id="69" name="Picture 68"/>
                <p:cNvPicPr>
                  <a:picLocks noChangeAspect="1"/>
                </p:cNvPicPr>
                <p:nvPr/>
              </p:nvPicPr>
              <p:blipFill>
                <a:blip r:embed="rId3"/>
                <a:stretch>
                  <a:fillRect/>
                </a:stretch>
              </p:blipFill>
              <p:spPr>
                <a:xfrm>
                  <a:off x="7199561" y="1172781"/>
                  <a:ext cx="4182166" cy="3848482"/>
                </a:xfrm>
                <a:prstGeom prst="rect">
                  <a:avLst/>
                </a:prstGeom>
              </p:spPr>
            </p:pic>
            <p:pic>
              <p:nvPicPr>
                <p:cNvPr id="70" name="Picture 69"/>
                <p:cNvPicPr>
                  <a:picLocks noChangeAspect="1"/>
                </p:cNvPicPr>
                <p:nvPr/>
              </p:nvPicPr>
              <p:blipFill>
                <a:blip r:embed="rId4"/>
                <a:stretch>
                  <a:fillRect/>
                </a:stretch>
              </p:blipFill>
              <p:spPr>
                <a:xfrm>
                  <a:off x="6982264" y="4945062"/>
                  <a:ext cx="4480135" cy="1891163"/>
                </a:xfrm>
                <a:prstGeom prst="rect">
                  <a:avLst/>
                </a:prstGeom>
              </p:spPr>
            </p:pic>
            <p:sp>
              <p:nvSpPr>
                <p:cNvPr id="71" name="AutoShape 3"/>
                <p:cNvSpPr>
                  <a:spLocks noChangeAspect="1" noChangeArrowheads="1" noTextEdit="1"/>
                </p:cNvSpPr>
                <p:nvPr/>
              </p:nvSpPr>
              <p:spPr bwMode="auto">
                <a:xfrm>
                  <a:off x="7132637" y="1006524"/>
                  <a:ext cx="4304244" cy="3898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8" tIns="45694" rIns="91388" bIns="45694" numCol="1" anchor="t" anchorCtr="0" compatLnSpc="1">
                  <a:prstTxWarp prst="textNoShape">
                    <a:avLst/>
                  </a:prstTxWarp>
                </a:bodyPr>
                <a:lstStyle/>
                <a:p>
                  <a:pPr marL="0" marR="0" lvl="0" indent="0" algn="l" defTabSz="932239"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B0F0"/>
                    </a:solidFill>
                    <a:effectLst/>
                    <a:uLnTx/>
                    <a:uFillTx/>
                    <a:latin typeface="Calibri" panose="020F0502020204030204"/>
                    <a:ea typeface="+mn-ea"/>
                    <a:cs typeface="+mn-cs"/>
                  </a:endParaRPr>
                </a:p>
              </p:txBody>
            </p:sp>
          </p:grpSp>
          <p:sp>
            <p:nvSpPr>
              <p:cNvPr id="68" name="TextBox 67"/>
              <p:cNvSpPr txBox="1"/>
              <p:nvPr/>
            </p:nvSpPr>
            <p:spPr>
              <a:xfrm>
                <a:off x="639096" y="2638279"/>
                <a:ext cx="1632155" cy="1127477"/>
              </a:xfrm>
              <a:prstGeom prst="rect">
                <a:avLst/>
              </a:prstGeom>
              <a:solidFill>
                <a:schemeClr val="bg1">
                  <a:lumMod val="50000"/>
                </a:schemeClr>
              </a:solidFill>
            </p:spPr>
            <p:txBody>
              <a:bodyPr wrap="square" lIns="182776" tIns="127961" rIns="182776" bIns="146220" rtlCol="0">
                <a:noAutofit/>
              </a:bodyPr>
              <a:lstStyle/>
              <a:p>
                <a:pPr marL="0" marR="0" lvl="0" indent="0" algn="ctr" defTabSz="931935" rtl="0" eaLnBrk="1" fontAlgn="auto" latinLnBrk="0" hangingPunct="1">
                  <a:lnSpc>
                    <a:spcPct val="90000"/>
                  </a:lnSpc>
                  <a:spcBef>
                    <a:spcPts val="0"/>
                  </a:spcBef>
                  <a:spcAft>
                    <a:spcPts val="0"/>
                  </a:spcAft>
                  <a:buClrTx/>
                  <a:buSzTx/>
                  <a:buFontTx/>
                  <a:buNone/>
                  <a:tabLst/>
                  <a:defRPr/>
                </a:pPr>
                <a:r>
                  <a:rPr kumimoji="0" lang="en-US" sz="3197" b="1"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D</a:t>
                </a:r>
              </a:p>
            </p:txBody>
          </p:sp>
        </p:grpSp>
      </p:grpSp>
      <p:sp>
        <p:nvSpPr>
          <p:cNvPr id="3" name="Title 2"/>
          <p:cNvSpPr>
            <a:spLocks noGrp="1"/>
          </p:cNvSpPr>
          <p:nvPr>
            <p:ph type="title" idx="4294967295"/>
          </p:nvPr>
        </p:nvSpPr>
        <p:spPr>
          <a:xfrm>
            <a:off x="554038" y="341313"/>
            <a:ext cx="11882437" cy="915987"/>
          </a:xfrm>
        </p:spPr>
        <p:txBody>
          <a:bodyPr/>
          <a:lstStyle/>
          <a:p>
            <a:r>
              <a:rPr lang="en-US" dirty="0"/>
              <a:t>Azure VM Sizes</a:t>
            </a:r>
          </a:p>
        </p:txBody>
      </p:sp>
      <p:sp>
        <p:nvSpPr>
          <p:cNvPr id="34" name="Rectangle 33"/>
          <p:cNvSpPr/>
          <p:nvPr/>
        </p:nvSpPr>
        <p:spPr bwMode="auto">
          <a:xfrm>
            <a:off x="8086959" y="4361046"/>
            <a:ext cx="2181886" cy="124917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1935" rtl="0" eaLnBrk="1" fontAlgn="auto" latinLnBrk="0" hangingPunct="1">
              <a:lnSpc>
                <a:spcPct val="90000"/>
              </a:lnSpc>
              <a:spcBef>
                <a:spcPts val="0"/>
              </a:spcBef>
              <a:spcAft>
                <a:spcPts val="1197"/>
              </a:spcAft>
              <a:buClrTx/>
              <a:buSzTx/>
              <a:buFontTx/>
              <a:buNone/>
              <a:tabLst/>
              <a:defRPr/>
            </a:pPr>
            <a:endParaRPr kumimoji="0" lang="en-US" sz="1598" b="0" i="0" u="none" strike="noStrike" kern="0" cap="none" spc="0" normalizeH="0" baseline="0" noProof="0" dirty="0">
              <a:ln>
                <a:noFill/>
              </a:ln>
              <a:solidFill>
                <a:srgbClr val="FFFFFF"/>
              </a:solidFill>
              <a:effectLst/>
              <a:uLnTx/>
              <a:uFillTx/>
              <a:latin typeface="Calibri" panose="020F0502020204030204"/>
              <a:ea typeface="Segoe UI" pitchFamily="34" charset="0"/>
              <a:cs typeface="Segoe UI" pitchFamily="34" charset="0"/>
            </a:endParaRPr>
          </a:p>
        </p:txBody>
      </p:sp>
      <p:grpSp>
        <p:nvGrpSpPr>
          <p:cNvPr id="6" name="Group 5"/>
          <p:cNvGrpSpPr/>
          <p:nvPr/>
        </p:nvGrpSpPr>
        <p:grpSpPr>
          <a:xfrm>
            <a:off x="6206722" y="1711059"/>
            <a:ext cx="2181886" cy="2304425"/>
            <a:chOff x="6179555" y="1779460"/>
            <a:chExt cx="2182814" cy="2305406"/>
          </a:xfrm>
        </p:grpSpPr>
        <p:sp>
          <p:nvSpPr>
            <p:cNvPr id="16" name="Rectangle 15"/>
            <p:cNvSpPr/>
            <p:nvPr/>
          </p:nvSpPr>
          <p:spPr bwMode="auto">
            <a:xfrm>
              <a:off x="6179555" y="3418116"/>
              <a:ext cx="2182814" cy="6667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1935" rtl="0" eaLnBrk="1" fontAlgn="auto" latinLnBrk="0" hangingPunct="1">
                <a:lnSpc>
                  <a:spcPct val="90000"/>
                </a:lnSpc>
                <a:spcBef>
                  <a:spcPts val="0"/>
                </a:spcBef>
                <a:spcAft>
                  <a:spcPts val="0"/>
                </a:spcAft>
                <a:buClrTx/>
                <a:buSzTx/>
                <a:buFontTx/>
                <a:buNone/>
                <a:tabLst/>
                <a:defRPr/>
              </a:pPr>
              <a:r>
                <a:rPr kumimoji="0" lang="en-US" sz="1598" b="0" i="0" u="none" strike="noStrike" kern="0" cap="none" spc="0" normalizeH="0" baseline="0" noProof="0" dirty="0">
                  <a:ln>
                    <a:noFill/>
                  </a:ln>
                  <a:gradFill>
                    <a:gsLst>
                      <a:gs pos="1250">
                        <a:srgbClr val="FFFFFF"/>
                      </a:gs>
                      <a:gs pos="100000">
                        <a:srgbClr val="FFFFFF"/>
                      </a:gs>
                    </a:gsLst>
                    <a:lin ang="5400000" scaled="0"/>
                  </a:gradFill>
                  <a:effectLst/>
                  <a:uLnTx/>
                  <a:uFillTx/>
                  <a:latin typeface="Calibri" panose="020F0502020204030204"/>
                  <a:ea typeface="Segoe UI" pitchFamily="34" charset="0"/>
                  <a:cs typeface="Segoe UI" pitchFamily="34" charset="0"/>
                </a:rPr>
                <a:t>High memory and</a:t>
              </a:r>
            </a:p>
            <a:p>
              <a:pPr marL="0" marR="0" lvl="0" indent="0" algn="ctr" defTabSz="931935" rtl="0" eaLnBrk="1" fontAlgn="auto" latinLnBrk="0" hangingPunct="1">
                <a:lnSpc>
                  <a:spcPct val="90000"/>
                </a:lnSpc>
                <a:spcBef>
                  <a:spcPts val="0"/>
                </a:spcBef>
                <a:spcAft>
                  <a:spcPts val="0"/>
                </a:spcAft>
                <a:buClrTx/>
                <a:buSzTx/>
                <a:buFontTx/>
                <a:buNone/>
                <a:tabLst/>
                <a:defRPr/>
              </a:pPr>
              <a:r>
                <a:rPr kumimoji="0" lang="en-US" sz="1598" b="0" i="0" u="none" strike="noStrike" kern="0" cap="none" spc="0" normalizeH="0" baseline="0" noProof="0" dirty="0">
                  <a:ln>
                    <a:noFill/>
                  </a:ln>
                  <a:gradFill>
                    <a:gsLst>
                      <a:gs pos="1250">
                        <a:srgbClr val="FFFFFF"/>
                      </a:gs>
                      <a:gs pos="100000">
                        <a:srgbClr val="FFFFFF"/>
                      </a:gs>
                    </a:gsLst>
                    <a:lin ang="5400000" scaled="0"/>
                  </a:gradFill>
                  <a:effectLst/>
                  <a:uLnTx/>
                  <a:uFillTx/>
                  <a:latin typeface="Calibri" panose="020F0502020204030204"/>
                  <a:ea typeface="Segoe UI" pitchFamily="34" charset="0"/>
                  <a:cs typeface="Segoe UI" pitchFamily="34" charset="0"/>
                </a:rPr>
                <a:t>Large SSDs</a:t>
              </a:r>
            </a:p>
          </p:txBody>
        </p:sp>
        <p:grpSp>
          <p:nvGrpSpPr>
            <p:cNvPr id="78" name="Group 77"/>
            <p:cNvGrpSpPr/>
            <p:nvPr/>
          </p:nvGrpSpPr>
          <p:grpSpPr>
            <a:xfrm>
              <a:off x="6679492" y="1779460"/>
              <a:ext cx="1179920" cy="1538737"/>
              <a:chOff x="406421" y="2432376"/>
              <a:chExt cx="2059118" cy="2685303"/>
            </a:xfrm>
          </p:grpSpPr>
          <p:grpSp>
            <p:nvGrpSpPr>
              <p:cNvPr id="79" name="Group 78"/>
              <p:cNvGrpSpPr/>
              <p:nvPr/>
            </p:nvGrpSpPr>
            <p:grpSpPr>
              <a:xfrm>
                <a:off x="406421" y="2432376"/>
                <a:ext cx="2059118" cy="2685303"/>
                <a:chOff x="6982264" y="1006524"/>
                <a:chExt cx="4480135" cy="5829701"/>
              </a:xfrm>
            </p:grpSpPr>
            <p:pic>
              <p:nvPicPr>
                <p:cNvPr id="81" name="Picture 80"/>
                <p:cNvPicPr>
                  <a:picLocks noChangeAspect="1"/>
                </p:cNvPicPr>
                <p:nvPr/>
              </p:nvPicPr>
              <p:blipFill>
                <a:blip r:embed="rId3"/>
                <a:stretch>
                  <a:fillRect/>
                </a:stretch>
              </p:blipFill>
              <p:spPr>
                <a:xfrm>
                  <a:off x="7199561" y="1172781"/>
                  <a:ext cx="4182166" cy="3848482"/>
                </a:xfrm>
                <a:prstGeom prst="rect">
                  <a:avLst/>
                </a:prstGeom>
              </p:spPr>
            </p:pic>
            <p:pic>
              <p:nvPicPr>
                <p:cNvPr id="82" name="Picture 81"/>
                <p:cNvPicPr>
                  <a:picLocks noChangeAspect="1"/>
                </p:cNvPicPr>
                <p:nvPr/>
              </p:nvPicPr>
              <p:blipFill>
                <a:blip r:embed="rId4"/>
                <a:stretch>
                  <a:fillRect/>
                </a:stretch>
              </p:blipFill>
              <p:spPr>
                <a:xfrm>
                  <a:off x="6982264" y="4945062"/>
                  <a:ext cx="4480135" cy="1891163"/>
                </a:xfrm>
                <a:prstGeom prst="rect">
                  <a:avLst/>
                </a:prstGeom>
              </p:spPr>
            </p:pic>
            <p:sp>
              <p:nvSpPr>
                <p:cNvPr id="83" name="AutoShape 3"/>
                <p:cNvSpPr>
                  <a:spLocks noChangeAspect="1" noChangeArrowheads="1" noTextEdit="1"/>
                </p:cNvSpPr>
                <p:nvPr/>
              </p:nvSpPr>
              <p:spPr bwMode="auto">
                <a:xfrm>
                  <a:off x="7132637" y="1006524"/>
                  <a:ext cx="4304244" cy="3898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8" tIns="45694" rIns="91388" bIns="45694" numCol="1" anchor="t" anchorCtr="0" compatLnSpc="1">
                  <a:prstTxWarp prst="textNoShape">
                    <a:avLst/>
                  </a:prstTxWarp>
                </a:bodyPr>
                <a:lstStyle/>
                <a:p>
                  <a:pPr marL="0" marR="0" lvl="0" indent="0" algn="l" defTabSz="932239"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B0F0"/>
                    </a:solidFill>
                    <a:effectLst/>
                    <a:uLnTx/>
                    <a:uFillTx/>
                    <a:latin typeface="Calibri" panose="020F0502020204030204"/>
                    <a:ea typeface="+mn-ea"/>
                    <a:cs typeface="+mn-cs"/>
                  </a:endParaRPr>
                </a:p>
              </p:txBody>
            </p:sp>
          </p:grpSp>
          <p:sp>
            <p:nvSpPr>
              <p:cNvPr id="80" name="TextBox 79"/>
              <p:cNvSpPr txBox="1"/>
              <p:nvPr/>
            </p:nvSpPr>
            <p:spPr>
              <a:xfrm>
                <a:off x="639096" y="2638279"/>
                <a:ext cx="1632155" cy="1127477"/>
              </a:xfrm>
              <a:prstGeom prst="rect">
                <a:avLst/>
              </a:prstGeom>
              <a:solidFill>
                <a:schemeClr val="bg1">
                  <a:lumMod val="50000"/>
                </a:schemeClr>
              </a:solidFill>
            </p:spPr>
            <p:txBody>
              <a:bodyPr wrap="square" lIns="182776" tIns="127961" rIns="182776" bIns="146220" rtlCol="0">
                <a:noAutofit/>
              </a:bodyPr>
              <a:lstStyle/>
              <a:p>
                <a:pPr marL="0" marR="0" lvl="0" indent="0" algn="ctr" defTabSz="931935" rtl="0" eaLnBrk="1" fontAlgn="auto" latinLnBrk="0" hangingPunct="1">
                  <a:lnSpc>
                    <a:spcPct val="90000"/>
                  </a:lnSpc>
                  <a:spcBef>
                    <a:spcPts val="0"/>
                  </a:spcBef>
                  <a:spcAft>
                    <a:spcPts val="0"/>
                  </a:spcAft>
                  <a:buClrTx/>
                  <a:buSzTx/>
                  <a:buFontTx/>
                  <a:buNone/>
                  <a:tabLst/>
                  <a:defRPr/>
                </a:pPr>
                <a:r>
                  <a:rPr kumimoji="0" lang="en-US" sz="3197" b="1"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G</a:t>
                </a:r>
              </a:p>
            </p:txBody>
          </p:sp>
        </p:grpSp>
      </p:grpSp>
      <p:grpSp>
        <p:nvGrpSpPr>
          <p:cNvPr id="11" name="N group 1"/>
          <p:cNvGrpSpPr/>
          <p:nvPr/>
        </p:nvGrpSpPr>
        <p:grpSpPr>
          <a:xfrm>
            <a:off x="2196332" y="4059187"/>
            <a:ext cx="2181886" cy="2304425"/>
            <a:chOff x="8250476" y="1779460"/>
            <a:chExt cx="2182814" cy="2305406"/>
          </a:xfrm>
        </p:grpSpPr>
        <p:sp>
          <p:nvSpPr>
            <p:cNvPr id="32" name="Rectangle 31"/>
            <p:cNvSpPr/>
            <p:nvPr/>
          </p:nvSpPr>
          <p:spPr bwMode="auto">
            <a:xfrm>
              <a:off x="8250476" y="3418116"/>
              <a:ext cx="2182814" cy="6667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1935" rtl="0" eaLnBrk="1" fontAlgn="auto" latinLnBrk="0" hangingPunct="1">
                <a:lnSpc>
                  <a:spcPct val="90000"/>
                </a:lnSpc>
                <a:spcBef>
                  <a:spcPts val="0"/>
                </a:spcBef>
                <a:spcAft>
                  <a:spcPts val="0"/>
                </a:spcAft>
                <a:buClrTx/>
                <a:buSzTx/>
                <a:buFontTx/>
                <a:buNone/>
                <a:tabLst/>
                <a:defRPr/>
              </a:pPr>
              <a:r>
                <a:rPr kumimoji="0" lang="en-US" sz="1598"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NVIDIA GPUs</a:t>
              </a:r>
            </a:p>
            <a:p>
              <a:pPr marL="0" marR="0" lvl="0" indent="0" algn="ctr" defTabSz="931935" rtl="0" eaLnBrk="1" fontAlgn="auto" latinLnBrk="0" hangingPunct="1">
                <a:lnSpc>
                  <a:spcPct val="90000"/>
                </a:lnSpc>
                <a:spcBef>
                  <a:spcPts val="0"/>
                </a:spcBef>
                <a:spcAft>
                  <a:spcPts val="0"/>
                </a:spcAft>
                <a:buClrTx/>
                <a:buSzTx/>
                <a:buFontTx/>
                <a:buNone/>
                <a:tabLst/>
                <a:defRPr/>
              </a:pPr>
              <a:r>
                <a:rPr kumimoji="0" lang="en-US" sz="1598"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K80 Compute</a:t>
              </a:r>
            </a:p>
          </p:txBody>
        </p:sp>
        <p:grpSp>
          <p:nvGrpSpPr>
            <p:cNvPr id="101" name="Group 100"/>
            <p:cNvGrpSpPr/>
            <p:nvPr/>
          </p:nvGrpSpPr>
          <p:grpSpPr>
            <a:xfrm>
              <a:off x="8747354" y="1779460"/>
              <a:ext cx="1179920" cy="1538737"/>
              <a:chOff x="406421" y="2432376"/>
              <a:chExt cx="2059118" cy="2685303"/>
            </a:xfrm>
          </p:grpSpPr>
          <p:grpSp>
            <p:nvGrpSpPr>
              <p:cNvPr id="102" name="Group 101"/>
              <p:cNvGrpSpPr/>
              <p:nvPr/>
            </p:nvGrpSpPr>
            <p:grpSpPr>
              <a:xfrm>
                <a:off x="406421" y="2432376"/>
                <a:ext cx="2059118" cy="2685303"/>
                <a:chOff x="6982264" y="1006524"/>
                <a:chExt cx="4480135" cy="5829701"/>
              </a:xfrm>
            </p:grpSpPr>
            <p:pic>
              <p:nvPicPr>
                <p:cNvPr id="104" name="Picture 103"/>
                <p:cNvPicPr>
                  <a:picLocks noChangeAspect="1"/>
                </p:cNvPicPr>
                <p:nvPr/>
              </p:nvPicPr>
              <p:blipFill>
                <a:blip r:embed="rId3"/>
                <a:stretch>
                  <a:fillRect/>
                </a:stretch>
              </p:blipFill>
              <p:spPr>
                <a:xfrm>
                  <a:off x="7199561" y="1172781"/>
                  <a:ext cx="4182166" cy="3848482"/>
                </a:xfrm>
                <a:prstGeom prst="rect">
                  <a:avLst/>
                </a:prstGeom>
              </p:spPr>
            </p:pic>
            <p:pic>
              <p:nvPicPr>
                <p:cNvPr id="105" name="Picture 104"/>
                <p:cNvPicPr>
                  <a:picLocks noChangeAspect="1"/>
                </p:cNvPicPr>
                <p:nvPr/>
              </p:nvPicPr>
              <p:blipFill>
                <a:blip r:embed="rId4"/>
                <a:stretch>
                  <a:fillRect/>
                </a:stretch>
              </p:blipFill>
              <p:spPr>
                <a:xfrm>
                  <a:off x="6982264" y="4945062"/>
                  <a:ext cx="4480135" cy="1891163"/>
                </a:xfrm>
                <a:prstGeom prst="rect">
                  <a:avLst/>
                </a:prstGeom>
              </p:spPr>
            </p:pic>
            <p:sp>
              <p:nvSpPr>
                <p:cNvPr id="106" name="AutoShape 3"/>
                <p:cNvSpPr>
                  <a:spLocks noChangeAspect="1" noChangeArrowheads="1" noTextEdit="1"/>
                </p:cNvSpPr>
                <p:nvPr/>
              </p:nvSpPr>
              <p:spPr bwMode="auto">
                <a:xfrm>
                  <a:off x="7132637" y="1006524"/>
                  <a:ext cx="4304244" cy="3898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8" tIns="45694" rIns="91388" bIns="45694" numCol="1" anchor="t" anchorCtr="0" compatLnSpc="1">
                  <a:prstTxWarp prst="textNoShape">
                    <a:avLst/>
                  </a:prstTxWarp>
                </a:bodyPr>
                <a:lstStyle/>
                <a:p>
                  <a:pPr marL="0" marR="0" lvl="0" indent="0" algn="l" defTabSz="932239"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B0F0"/>
                    </a:solidFill>
                    <a:effectLst/>
                    <a:uLnTx/>
                    <a:uFillTx/>
                    <a:latin typeface="Calibri" panose="020F0502020204030204"/>
                    <a:ea typeface="+mn-ea"/>
                    <a:cs typeface="+mn-cs"/>
                  </a:endParaRPr>
                </a:p>
              </p:txBody>
            </p:sp>
          </p:grpSp>
          <p:sp>
            <p:nvSpPr>
              <p:cNvPr id="103" name="TextBox 102"/>
              <p:cNvSpPr txBox="1"/>
              <p:nvPr/>
            </p:nvSpPr>
            <p:spPr>
              <a:xfrm>
                <a:off x="639096" y="2638280"/>
                <a:ext cx="1681062" cy="1127477"/>
              </a:xfrm>
              <a:prstGeom prst="rect">
                <a:avLst/>
              </a:prstGeom>
              <a:solidFill>
                <a:schemeClr val="bg1">
                  <a:lumMod val="50000"/>
                </a:schemeClr>
              </a:solidFill>
            </p:spPr>
            <p:txBody>
              <a:bodyPr wrap="square" lIns="182776" tIns="127961" rIns="182776" bIns="146220" rtlCol="0">
                <a:noAutofit/>
              </a:bodyPr>
              <a:lstStyle/>
              <a:p>
                <a:pPr marL="0" marR="0" lvl="0" indent="0" algn="ctr" defTabSz="931935" rtl="0" eaLnBrk="1" fontAlgn="auto" latinLnBrk="0" hangingPunct="1">
                  <a:lnSpc>
                    <a:spcPct val="90000"/>
                  </a:lnSpc>
                  <a:spcBef>
                    <a:spcPts val="0"/>
                  </a:spcBef>
                  <a:spcAft>
                    <a:spcPts val="0"/>
                  </a:spcAft>
                  <a:buClrTx/>
                  <a:buSzTx/>
                  <a:buFontTx/>
                  <a:buNone/>
                  <a:tabLst/>
                  <a:defRPr/>
                </a:pPr>
                <a:r>
                  <a:rPr kumimoji="0" lang="en-US" sz="3197" b="1"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NC</a:t>
                </a:r>
              </a:p>
            </p:txBody>
          </p:sp>
        </p:grpSp>
      </p:grpSp>
      <p:grpSp>
        <p:nvGrpSpPr>
          <p:cNvPr id="76" name="A Group"/>
          <p:cNvGrpSpPr/>
          <p:nvPr/>
        </p:nvGrpSpPr>
        <p:grpSpPr>
          <a:xfrm>
            <a:off x="297719" y="4115080"/>
            <a:ext cx="2181886" cy="2304425"/>
            <a:chOff x="2034704" y="1779460"/>
            <a:chExt cx="2182814" cy="2305406"/>
          </a:xfrm>
        </p:grpSpPr>
        <p:sp>
          <p:nvSpPr>
            <p:cNvPr id="77" name="Rectangle 76"/>
            <p:cNvSpPr/>
            <p:nvPr/>
          </p:nvSpPr>
          <p:spPr bwMode="auto">
            <a:xfrm>
              <a:off x="2034704" y="3418116"/>
              <a:ext cx="2182814" cy="6667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1935" rtl="0" eaLnBrk="1" fontAlgn="auto" latinLnBrk="0" hangingPunct="1">
                <a:lnSpc>
                  <a:spcPct val="90000"/>
                </a:lnSpc>
                <a:spcBef>
                  <a:spcPts val="0"/>
                </a:spcBef>
                <a:spcAft>
                  <a:spcPts val="0"/>
                </a:spcAft>
                <a:buClrTx/>
                <a:buSzTx/>
                <a:buFontTx/>
                <a:buNone/>
                <a:tabLst/>
                <a:defRPr/>
              </a:pPr>
              <a:r>
                <a:rPr kumimoji="0" lang="en-US" sz="1598" b="0" i="0" u="none" strike="noStrike" kern="0" cap="none" spc="0" normalizeH="0" baseline="0" noProof="0" dirty="0">
                  <a:ln>
                    <a:noFill/>
                  </a:ln>
                  <a:gradFill>
                    <a:gsLst>
                      <a:gs pos="1250">
                        <a:srgbClr val="FFFFFF"/>
                      </a:gs>
                      <a:gs pos="100000">
                        <a:srgbClr val="FFFFFF"/>
                      </a:gs>
                    </a:gsLst>
                    <a:lin ang="5400000" scaled="0"/>
                  </a:gradFill>
                  <a:effectLst/>
                  <a:uLnTx/>
                  <a:uFillTx/>
                  <a:latin typeface="Calibri" panose="020F0502020204030204"/>
                  <a:ea typeface="Segoe UI" pitchFamily="34" charset="0"/>
                  <a:cs typeface="Segoe UI" pitchFamily="34" charset="0"/>
                </a:rPr>
                <a:t>Compute Intensive</a:t>
              </a:r>
            </a:p>
          </p:txBody>
        </p:sp>
        <p:grpSp>
          <p:nvGrpSpPr>
            <p:cNvPr id="84" name="Group 83"/>
            <p:cNvGrpSpPr/>
            <p:nvPr/>
          </p:nvGrpSpPr>
          <p:grpSpPr>
            <a:xfrm>
              <a:off x="2536151" y="1779460"/>
              <a:ext cx="1179920" cy="1538737"/>
              <a:chOff x="406421" y="2432376"/>
              <a:chExt cx="2059118" cy="2685303"/>
            </a:xfrm>
          </p:grpSpPr>
          <p:grpSp>
            <p:nvGrpSpPr>
              <p:cNvPr id="85" name="Group 84"/>
              <p:cNvGrpSpPr/>
              <p:nvPr/>
            </p:nvGrpSpPr>
            <p:grpSpPr>
              <a:xfrm>
                <a:off x="406421" y="2432376"/>
                <a:ext cx="2059118" cy="2685303"/>
                <a:chOff x="6982264" y="1006524"/>
                <a:chExt cx="4480135" cy="5829701"/>
              </a:xfrm>
            </p:grpSpPr>
            <p:pic>
              <p:nvPicPr>
                <p:cNvPr id="87" name="Picture 86"/>
                <p:cNvPicPr>
                  <a:picLocks noChangeAspect="1"/>
                </p:cNvPicPr>
                <p:nvPr/>
              </p:nvPicPr>
              <p:blipFill>
                <a:blip r:embed="rId3"/>
                <a:stretch>
                  <a:fillRect/>
                </a:stretch>
              </p:blipFill>
              <p:spPr>
                <a:xfrm>
                  <a:off x="7199561" y="1172781"/>
                  <a:ext cx="4182166" cy="3848482"/>
                </a:xfrm>
                <a:prstGeom prst="rect">
                  <a:avLst/>
                </a:prstGeom>
              </p:spPr>
            </p:pic>
            <p:pic>
              <p:nvPicPr>
                <p:cNvPr id="88" name="Picture 87"/>
                <p:cNvPicPr>
                  <a:picLocks noChangeAspect="1"/>
                </p:cNvPicPr>
                <p:nvPr/>
              </p:nvPicPr>
              <p:blipFill>
                <a:blip r:embed="rId4"/>
                <a:stretch>
                  <a:fillRect/>
                </a:stretch>
              </p:blipFill>
              <p:spPr>
                <a:xfrm>
                  <a:off x="6982264" y="4945062"/>
                  <a:ext cx="4480135" cy="1891163"/>
                </a:xfrm>
                <a:prstGeom prst="rect">
                  <a:avLst/>
                </a:prstGeom>
              </p:spPr>
            </p:pic>
            <p:sp>
              <p:nvSpPr>
                <p:cNvPr id="89" name="AutoShape 3"/>
                <p:cNvSpPr>
                  <a:spLocks noChangeAspect="1" noChangeArrowheads="1" noTextEdit="1"/>
                </p:cNvSpPr>
                <p:nvPr/>
              </p:nvSpPr>
              <p:spPr bwMode="auto">
                <a:xfrm>
                  <a:off x="7132637" y="1006524"/>
                  <a:ext cx="4304244" cy="3898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8" tIns="45694" rIns="91388" bIns="45694" numCol="1" anchor="t" anchorCtr="0" compatLnSpc="1">
                  <a:prstTxWarp prst="textNoShape">
                    <a:avLst/>
                  </a:prstTxWarp>
                </a:bodyPr>
                <a:lstStyle/>
                <a:p>
                  <a:pPr marL="0" marR="0" lvl="0" indent="0" algn="l" defTabSz="932239"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B0F0"/>
                    </a:solidFill>
                    <a:effectLst/>
                    <a:uLnTx/>
                    <a:uFillTx/>
                    <a:latin typeface="Calibri" panose="020F0502020204030204"/>
                    <a:ea typeface="+mn-ea"/>
                    <a:cs typeface="+mn-cs"/>
                  </a:endParaRPr>
                </a:p>
              </p:txBody>
            </p:sp>
          </p:grpSp>
          <p:sp>
            <p:nvSpPr>
              <p:cNvPr id="86" name="TextBox 85"/>
              <p:cNvSpPr txBox="1"/>
              <p:nvPr/>
            </p:nvSpPr>
            <p:spPr>
              <a:xfrm>
                <a:off x="639096" y="2638279"/>
                <a:ext cx="1632155" cy="1127477"/>
              </a:xfrm>
              <a:prstGeom prst="rect">
                <a:avLst/>
              </a:prstGeom>
              <a:solidFill>
                <a:schemeClr val="bg1">
                  <a:lumMod val="50000"/>
                </a:schemeClr>
              </a:solidFill>
            </p:spPr>
            <p:txBody>
              <a:bodyPr wrap="square" lIns="182776" tIns="127961" rIns="182776" bIns="146220" rtlCol="0">
                <a:noAutofit/>
              </a:bodyPr>
              <a:lstStyle/>
              <a:p>
                <a:pPr marL="0" marR="0" lvl="0" indent="0" algn="ctr" defTabSz="931935" rtl="0" eaLnBrk="1" fontAlgn="auto" latinLnBrk="0" hangingPunct="1">
                  <a:lnSpc>
                    <a:spcPct val="90000"/>
                  </a:lnSpc>
                  <a:spcBef>
                    <a:spcPts val="0"/>
                  </a:spcBef>
                  <a:spcAft>
                    <a:spcPts val="0"/>
                  </a:spcAft>
                  <a:buClrTx/>
                  <a:buSzTx/>
                  <a:buFontTx/>
                  <a:buNone/>
                  <a:tabLst/>
                  <a:defRPr/>
                </a:pPr>
                <a:r>
                  <a:rPr kumimoji="0" lang="en-US" sz="2856" b="1"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F</a:t>
                </a:r>
              </a:p>
            </p:txBody>
          </p:sp>
        </p:grpSp>
      </p:grpSp>
      <p:grpSp>
        <p:nvGrpSpPr>
          <p:cNvPr id="72" name="A Group"/>
          <p:cNvGrpSpPr/>
          <p:nvPr/>
        </p:nvGrpSpPr>
        <p:grpSpPr>
          <a:xfrm>
            <a:off x="6231184" y="4101760"/>
            <a:ext cx="2181886" cy="2304425"/>
            <a:chOff x="2034704" y="1779460"/>
            <a:chExt cx="2182814" cy="2305406"/>
          </a:xfrm>
        </p:grpSpPr>
        <p:sp>
          <p:nvSpPr>
            <p:cNvPr id="73" name="Rectangle 72"/>
            <p:cNvSpPr/>
            <p:nvPr/>
          </p:nvSpPr>
          <p:spPr bwMode="auto">
            <a:xfrm>
              <a:off x="2034704" y="3418116"/>
              <a:ext cx="2182814" cy="6667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1935" rtl="0" eaLnBrk="1" fontAlgn="auto" latinLnBrk="0" hangingPunct="1">
                <a:lnSpc>
                  <a:spcPct val="90000"/>
                </a:lnSpc>
                <a:spcBef>
                  <a:spcPts val="0"/>
                </a:spcBef>
                <a:spcAft>
                  <a:spcPts val="0"/>
                </a:spcAft>
                <a:buClrTx/>
                <a:buSzTx/>
                <a:buFontTx/>
                <a:buNone/>
                <a:tabLst/>
                <a:defRPr/>
              </a:pPr>
              <a:r>
                <a:rPr kumimoji="0" lang="en-US" sz="1598" b="0" i="0" u="none" strike="noStrike" kern="0" cap="none" spc="0" normalizeH="0" baseline="0" noProof="0" dirty="0">
                  <a:ln>
                    <a:noFill/>
                  </a:ln>
                  <a:gradFill>
                    <a:gsLst>
                      <a:gs pos="1250">
                        <a:srgbClr val="FFFFFF"/>
                      </a:gs>
                      <a:gs pos="100000">
                        <a:srgbClr val="FFFFFF"/>
                      </a:gs>
                    </a:gsLst>
                    <a:lin ang="5400000" scaled="0"/>
                  </a:gradFill>
                  <a:effectLst/>
                  <a:uLnTx/>
                  <a:uFillTx/>
                  <a:latin typeface="Calibri" panose="020F0502020204030204"/>
                  <a:ea typeface="Segoe UI" pitchFamily="34" charset="0"/>
                  <a:cs typeface="Segoe UI" pitchFamily="34" charset="0"/>
                </a:rPr>
                <a:t>Fastest CPU</a:t>
              </a:r>
            </a:p>
            <a:p>
              <a:pPr marL="0" marR="0" lvl="0" indent="0" algn="ctr" defTabSz="931935" rtl="0" eaLnBrk="1" fontAlgn="auto" latinLnBrk="0" hangingPunct="1">
                <a:lnSpc>
                  <a:spcPct val="90000"/>
                </a:lnSpc>
                <a:spcBef>
                  <a:spcPts val="0"/>
                </a:spcBef>
                <a:spcAft>
                  <a:spcPts val="0"/>
                </a:spcAft>
                <a:buClrTx/>
                <a:buSzTx/>
                <a:buFontTx/>
                <a:buNone/>
                <a:tabLst/>
                <a:defRPr/>
              </a:pPr>
              <a:r>
                <a:rPr kumimoji="0" lang="en-US" sz="1598" b="0" i="0" u="none" strike="noStrike" kern="0" cap="none" spc="0" normalizeH="0" baseline="0" noProof="0" dirty="0">
                  <a:ln>
                    <a:noFill/>
                  </a:ln>
                  <a:gradFill>
                    <a:gsLst>
                      <a:gs pos="1250">
                        <a:srgbClr val="FFFFFF"/>
                      </a:gs>
                      <a:gs pos="100000">
                        <a:srgbClr val="FFFFFF"/>
                      </a:gs>
                    </a:gsLst>
                    <a:lin ang="5400000" scaled="0"/>
                  </a:gradFill>
                  <a:effectLst/>
                  <a:uLnTx/>
                  <a:uFillTx/>
                  <a:latin typeface="Calibri" panose="020F0502020204030204"/>
                  <a:ea typeface="Segoe UI" pitchFamily="34" charset="0"/>
                  <a:cs typeface="Segoe UI" pitchFamily="34" charset="0"/>
                </a:rPr>
                <a:t>IB Connectivity</a:t>
              </a:r>
            </a:p>
          </p:txBody>
        </p:sp>
        <p:grpSp>
          <p:nvGrpSpPr>
            <p:cNvPr id="74" name="Group 73"/>
            <p:cNvGrpSpPr/>
            <p:nvPr/>
          </p:nvGrpSpPr>
          <p:grpSpPr>
            <a:xfrm>
              <a:off x="2536151" y="1779460"/>
              <a:ext cx="1179920" cy="1538737"/>
              <a:chOff x="406421" y="2432376"/>
              <a:chExt cx="2059118" cy="2685303"/>
            </a:xfrm>
          </p:grpSpPr>
          <p:grpSp>
            <p:nvGrpSpPr>
              <p:cNvPr id="75" name="Group 74"/>
              <p:cNvGrpSpPr/>
              <p:nvPr/>
            </p:nvGrpSpPr>
            <p:grpSpPr>
              <a:xfrm>
                <a:off x="406421" y="2432376"/>
                <a:ext cx="2059118" cy="2685303"/>
                <a:chOff x="6982264" y="1006524"/>
                <a:chExt cx="4480135" cy="5829701"/>
              </a:xfrm>
            </p:grpSpPr>
            <p:pic>
              <p:nvPicPr>
                <p:cNvPr id="117" name="Picture 116"/>
                <p:cNvPicPr>
                  <a:picLocks noChangeAspect="1"/>
                </p:cNvPicPr>
                <p:nvPr/>
              </p:nvPicPr>
              <p:blipFill>
                <a:blip r:embed="rId3"/>
                <a:stretch>
                  <a:fillRect/>
                </a:stretch>
              </p:blipFill>
              <p:spPr>
                <a:xfrm>
                  <a:off x="7199561" y="1172781"/>
                  <a:ext cx="4182166" cy="3848482"/>
                </a:xfrm>
                <a:prstGeom prst="rect">
                  <a:avLst/>
                </a:prstGeom>
              </p:spPr>
            </p:pic>
            <p:pic>
              <p:nvPicPr>
                <p:cNvPr id="118" name="Picture 117"/>
                <p:cNvPicPr>
                  <a:picLocks noChangeAspect="1"/>
                </p:cNvPicPr>
                <p:nvPr/>
              </p:nvPicPr>
              <p:blipFill>
                <a:blip r:embed="rId4"/>
                <a:stretch>
                  <a:fillRect/>
                </a:stretch>
              </p:blipFill>
              <p:spPr>
                <a:xfrm>
                  <a:off x="6982264" y="4945062"/>
                  <a:ext cx="4480135" cy="1891163"/>
                </a:xfrm>
                <a:prstGeom prst="rect">
                  <a:avLst/>
                </a:prstGeom>
              </p:spPr>
            </p:pic>
            <p:sp>
              <p:nvSpPr>
                <p:cNvPr id="119" name="AutoShape 3"/>
                <p:cNvSpPr>
                  <a:spLocks noChangeAspect="1" noChangeArrowheads="1" noTextEdit="1"/>
                </p:cNvSpPr>
                <p:nvPr/>
              </p:nvSpPr>
              <p:spPr bwMode="auto">
                <a:xfrm>
                  <a:off x="7132637" y="1006524"/>
                  <a:ext cx="4304244" cy="3898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8" tIns="45694" rIns="91388" bIns="45694" numCol="1" anchor="t" anchorCtr="0" compatLnSpc="1">
                  <a:prstTxWarp prst="textNoShape">
                    <a:avLst/>
                  </a:prstTxWarp>
                </a:bodyPr>
                <a:lstStyle/>
                <a:p>
                  <a:pPr marL="0" marR="0" lvl="0" indent="0" algn="l" defTabSz="932239"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B0F0"/>
                    </a:solidFill>
                    <a:effectLst/>
                    <a:uLnTx/>
                    <a:uFillTx/>
                    <a:latin typeface="Calibri" panose="020F0502020204030204"/>
                    <a:ea typeface="+mn-ea"/>
                    <a:cs typeface="+mn-cs"/>
                  </a:endParaRPr>
                </a:p>
              </p:txBody>
            </p:sp>
          </p:grpSp>
          <p:sp>
            <p:nvSpPr>
              <p:cNvPr id="107" name="TextBox 106"/>
              <p:cNvSpPr txBox="1"/>
              <p:nvPr/>
            </p:nvSpPr>
            <p:spPr>
              <a:xfrm>
                <a:off x="639096" y="2638279"/>
                <a:ext cx="1632155" cy="1127477"/>
              </a:xfrm>
              <a:prstGeom prst="rect">
                <a:avLst/>
              </a:prstGeom>
              <a:solidFill>
                <a:schemeClr val="bg1">
                  <a:lumMod val="50000"/>
                </a:schemeClr>
              </a:solidFill>
            </p:spPr>
            <p:txBody>
              <a:bodyPr wrap="square" lIns="182776" tIns="127961" rIns="182776" bIns="146220" rtlCol="0">
                <a:noAutofit/>
              </a:bodyPr>
              <a:lstStyle/>
              <a:p>
                <a:pPr marL="0" marR="0" lvl="0" indent="0" algn="ctr" defTabSz="931935" rtl="0" eaLnBrk="1" fontAlgn="auto" latinLnBrk="0" hangingPunct="1">
                  <a:lnSpc>
                    <a:spcPct val="90000"/>
                  </a:lnSpc>
                  <a:spcBef>
                    <a:spcPts val="0"/>
                  </a:spcBef>
                  <a:spcAft>
                    <a:spcPts val="0"/>
                  </a:spcAft>
                  <a:buClrTx/>
                  <a:buSzTx/>
                  <a:buFontTx/>
                  <a:buNone/>
                  <a:tabLst/>
                  <a:defRPr/>
                </a:pPr>
                <a:r>
                  <a:rPr kumimoji="0" lang="en-US" sz="2856" b="1"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H</a:t>
                </a:r>
              </a:p>
            </p:txBody>
          </p:sp>
        </p:grpSp>
      </p:grpSp>
      <p:grpSp>
        <p:nvGrpSpPr>
          <p:cNvPr id="108" name="A Group"/>
          <p:cNvGrpSpPr/>
          <p:nvPr/>
        </p:nvGrpSpPr>
        <p:grpSpPr>
          <a:xfrm>
            <a:off x="8211401" y="4092600"/>
            <a:ext cx="2181886" cy="2304425"/>
            <a:chOff x="2034704" y="1779460"/>
            <a:chExt cx="2182814" cy="2305406"/>
          </a:xfrm>
        </p:grpSpPr>
        <p:sp>
          <p:nvSpPr>
            <p:cNvPr id="128" name="Rectangle 127"/>
            <p:cNvSpPr/>
            <p:nvPr/>
          </p:nvSpPr>
          <p:spPr bwMode="auto">
            <a:xfrm>
              <a:off x="2034704" y="3418116"/>
              <a:ext cx="2182814" cy="6667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1935" rtl="0" eaLnBrk="1" fontAlgn="auto" latinLnBrk="0" hangingPunct="1">
                <a:lnSpc>
                  <a:spcPct val="90000"/>
                </a:lnSpc>
                <a:spcBef>
                  <a:spcPts val="0"/>
                </a:spcBef>
                <a:spcAft>
                  <a:spcPts val="0"/>
                </a:spcAft>
                <a:buClrTx/>
                <a:buSzTx/>
                <a:buFontTx/>
                <a:buNone/>
                <a:tabLst/>
                <a:defRPr/>
              </a:pPr>
              <a:r>
                <a:rPr kumimoji="0" lang="en-US" sz="1598" b="0" i="0" u="none" strike="noStrike" kern="0" cap="none" spc="0" normalizeH="0" baseline="0" noProof="0" dirty="0">
                  <a:ln>
                    <a:noFill/>
                  </a:ln>
                  <a:gradFill>
                    <a:gsLst>
                      <a:gs pos="1250">
                        <a:srgbClr val="FFFFFF"/>
                      </a:gs>
                      <a:gs pos="100000">
                        <a:srgbClr val="FFFFFF"/>
                      </a:gs>
                    </a:gsLst>
                    <a:lin ang="5400000" scaled="0"/>
                  </a:gradFill>
                  <a:effectLst/>
                  <a:uLnTx/>
                  <a:uFillTx/>
                  <a:latin typeface="Calibri" panose="020F0502020204030204"/>
                  <a:ea typeface="Segoe UI" pitchFamily="34" charset="0"/>
                  <a:cs typeface="Segoe UI" pitchFamily="34" charset="0"/>
                </a:rPr>
                <a:t>Large SSDs</a:t>
              </a:r>
            </a:p>
          </p:txBody>
        </p:sp>
        <p:grpSp>
          <p:nvGrpSpPr>
            <p:cNvPr id="129" name="Group 128"/>
            <p:cNvGrpSpPr/>
            <p:nvPr/>
          </p:nvGrpSpPr>
          <p:grpSpPr>
            <a:xfrm>
              <a:off x="2536151" y="1779460"/>
              <a:ext cx="1179920" cy="1538737"/>
              <a:chOff x="406421" y="2432376"/>
              <a:chExt cx="2059118" cy="2685303"/>
            </a:xfrm>
          </p:grpSpPr>
          <p:grpSp>
            <p:nvGrpSpPr>
              <p:cNvPr id="130" name="Group 129"/>
              <p:cNvGrpSpPr/>
              <p:nvPr/>
            </p:nvGrpSpPr>
            <p:grpSpPr>
              <a:xfrm>
                <a:off x="406421" y="2432376"/>
                <a:ext cx="2059118" cy="2685303"/>
                <a:chOff x="6982264" y="1006524"/>
                <a:chExt cx="4480135" cy="5829701"/>
              </a:xfrm>
            </p:grpSpPr>
            <p:pic>
              <p:nvPicPr>
                <p:cNvPr id="132" name="Picture 131"/>
                <p:cNvPicPr>
                  <a:picLocks noChangeAspect="1"/>
                </p:cNvPicPr>
                <p:nvPr/>
              </p:nvPicPr>
              <p:blipFill>
                <a:blip r:embed="rId3"/>
                <a:stretch>
                  <a:fillRect/>
                </a:stretch>
              </p:blipFill>
              <p:spPr>
                <a:xfrm>
                  <a:off x="7199561" y="1172781"/>
                  <a:ext cx="4182166" cy="3848482"/>
                </a:xfrm>
                <a:prstGeom prst="rect">
                  <a:avLst/>
                </a:prstGeom>
              </p:spPr>
            </p:pic>
            <p:pic>
              <p:nvPicPr>
                <p:cNvPr id="133" name="Picture 132"/>
                <p:cNvPicPr>
                  <a:picLocks noChangeAspect="1"/>
                </p:cNvPicPr>
                <p:nvPr/>
              </p:nvPicPr>
              <p:blipFill>
                <a:blip r:embed="rId4"/>
                <a:stretch>
                  <a:fillRect/>
                </a:stretch>
              </p:blipFill>
              <p:spPr>
                <a:xfrm>
                  <a:off x="6982264" y="4945062"/>
                  <a:ext cx="4480135" cy="1891163"/>
                </a:xfrm>
                <a:prstGeom prst="rect">
                  <a:avLst/>
                </a:prstGeom>
              </p:spPr>
            </p:pic>
            <p:sp>
              <p:nvSpPr>
                <p:cNvPr id="134" name="AutoShape 3"/>
                <p:cNvSpPr>
                  <a:spLocks noChangeAspect="1" noChangeArrowheads="1" noTextEdit="1"/>
                </p:cNvSpPr>
                <p:nvPr/>
              </p:nvSpPr>
              <p:spPr bwMode="auto">
                <a:xfrm>
                  <a:off x="7132637" y="1006524"/>
                  <a:ext cx="4304244" cy="3898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8" tIns="45694" rIns="91388" bIns="45694" numCol="1" anchor="t" anchorCtr="0" compatLnSpc="1">
                  <a:prstTxWarp prst="textNoShape">
                    <a:avLst/>
                  </a:prstTxWarp>
                </a:bodyPr>
                <a:lstStyle/>
                <a:p>
                  <a:pPr marL="0" marR="0" lvl="0" indent="0" algn="l" defTabSz="932239"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B0F0"/>
                    </a:solidFill>
                    <a:effectLst/>
                    <a:uLnTx/>
                    <a:uFillTx/>
                    <a:latin typeface="Calibri" panose="020F0502020204030204"/>
                    <a:ea typeface="+mn-ea"/>
                    <a:cs typeface="+mn-cs"/>
                  </a:endParaRPr>
                </a:p>
              </p:txBody>
            </p:sp>
          </p:grpSp>
          <p:sp>
            <p:nvSpPr>
              <p:cNvPr id="131" name="TextBox 130"/>
              <p:cNvSpPr txBox="1"/>
              <p:nvPr/>
            </p:nvSpPr>
            <p:spPr>
              <a:xfrm>
                <a:off x="609390" y="2623656"/>
                <a:ext cx="1593961" cy="1127477"/>
              </a:xfrm>
              <a:prstGeom prst="rect">
                <a:avLst/>
              </a:prstGeom>
              <a:solidFill>
                <a:schemeClr val="bg1">
                  <a:lumMod val="50000"/>
                </a:schemeClr>
              </a:solidFill>
            </p:spPr>
            <p:txBody>
              <a:bodyPr wrap="square" lIns="182776" tIns="127961" rIns="182776" bIns="146220" rtlCol="0">
                <a:noAutofit/>
              </a:bodyPr>
              <a:lstStyle/>
              <a:p>
                <a:pPr marL="0" marR="0" lvl="0" indent="0" algn="ctr" defTabSz="931935" rtl="0" eaLnBrk="1" fontAlgn="auto" latinLnBrk="0" hangingPunct="1">
                  <a:lnSpc>
                    <a:spcPct val="90000"/>
                  </a:lnSpc>
                  <a:spcBef>
                    <a:spcPts val="0"/>
                  </a:spcBef>
                  <a:spcAft>
                    <a:spcPts val="0"/>
                  </a:spcAft>
                  <a:buClrTx/>
                  <a:buSzTx/>
                  <a:buFontTx/>
                  <a:buNone/>
                  <a:tabLst/>
                  <a:defRPr/>
                </a:pPr>
                <a:r>
                  <a:rPr kumimoji="0" lang="en-US" sz="3197" b="1"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L</a:t>
                </a:r>
              </a:p>
            </p:txBody>
          </p:sp>
        </p:grpSp>
      </p:grpSp>
      <p:grpSp>
        <p:nvGrpSpPr>
          <p:cNvPr id="135" name="A Group"/>
          <p:cNvGrpSpPr/>
          <p:nvPr/>
        </p:nvGrpSpPr>
        <p:grpSpPr>
          <a:xfrm>
            <a:off x="262890" y="1692129"/>
            <a:ext cx="2181886" cy="2304425"/>
            <a:chOff x="2034704" y="1779460"/>
            <a:chExt cx="2182814" cy="2305406"/>
          </a:xfrm>
        </p:grpSpPr>
        <p:sp>
          <p:nvSpPr>
            <p:cNvPr id="136" name="Rectangle 135"/>
            <p:cNvSpPr/>
            <p:nvPr/>
          </p:nvSpPr>
          <p:spPr bwMode="auto">
            <a:xfrm>
              <a:off x="2034704" y="3418116"/>
              <a:ext cx="2182814" cy="6667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1935" rtl="0" eaLnBrk="1" fontAlgn="auto" latinLnBrk="0" hangingPunct="1">
                <a:lnSpc>
                  <a:spcPct val="90000"/>
                </a:lnSpc>
                <a:spcBef>
                  <a:spcPts val="0"/>
                </a:spcBef>
                <a:spcAft>
                  <a:spcPts val="0"/>
                </a:spcAft>
                <a:buClrTx/>
                <a:buSzTx/>
                <a:buFontTx/>
                <a:buNone/>
                <a:tabLst/>
                <a:defRPr/>
              </a:pPr>
              <a:r>
                <a:rPr kumimoji="0" lang="en-US" sz="1598" b="0" i="0" u="none" strike="noStrike" kern="0" cap="none" spc="0" normalizeH="0" baseline="0" noProof="0" dirty="0">
                  <a:ln>
                    <a:noFill/>
                  </a:ln>
                  <a:gradFill>
                    <a:gsLst>
                      <a:gs pos="1250">
                        <a:srgbClr val="FFFFFF"/>
                      </a:gs>
                      <a:gs pos="100000">
                        <a:srgbClr val="FFFFFF"/>
                      </a:gs>
                    </a:gsLst>
                    <a:lin ang="5400000" scaled="0"/>
                  </a:gradFill>
                  <a:effectLst/>
                  <a:uLnTx/>
                  <a:uFillTx/>
                  <a:latin typeface="Calibri" panose="020F0502020204030204"/>
                  <a:ea typeface="Segoe UI" pitchFamily="34" charset="0"/>
                  <a:cs typeface="Segoe UI" pitchFamily="34" charset="0"/>
                </a:rPr>
                <a:t>Lowest Price</a:t>
              </a:r>
            </a:p>
          </p:txBody>
        </p:sp>
        <p:grpSp>
          <p:nvGrpSpPr>
            <p:cNvPr id="137" name="Group 136"/>
            <p:cNvGrpSpPr/>
            <p:nvPr/>
          </p:nvGrpSpPr>
          <p:grpSpPr>
            <a:xfrm>
              <a:off x="2536151" y="1779460"/>
              <a:ext cx="1179920" cy="1538737"/>
              <a:chOff x="406421" y="2432376"/>
              <a:chExt cx="2059118" cy="2685303"/>
            </a:xfrm>
          </p:grpSpPr>
          <p:grpSp>
            <p:nvGrpSpPr>
              <p:cNvPr id="138" name="Group 137"/>
              <p:cNvGrpSpPr/>
              <p:nvPr/>
            </p:nvGrpSpPr>
            <p:grpSpPr>
              <a:xfrm>
                <a:off x="406421" y="2432376"/>
                <a:ext cx="2059118" cy="2685303"/>
                <a:chOff x="6982264" y="1006524"/>
                <a:chExt cx="4480135" cy="5829701"/>
              </a:xfrm>
            </p:grpSpPr>
            <p:pic>
              <p:nvPicPr>
                <p:cNvPr id="140" name="Picture 139"/>
                <p:cNvPicPr>
                  <a:picLocks noChangeAspect="1"/>
                </p:cNvPicPr>
                <p:nvPr/>
              </p:nvPicPr>
              <p:blipFill>
                <a:blip r:embed="rId3"/>
                <a:stretch>
                  <a:fillRect/>
                </a:stretch>
              </p:blipFill>
              <p:spPr>
                <a:xfrm>
                  <a:off x="7199561" y="1172781"/>
                  <a:ext cx="4182166" cy="3848482"/>
                </a:xfrm>
                <a:prstGeom prst="rect">
                  <a:avLst/>
                </a:prstGeom>
              </p:spPr>
            </p:pic>
            <p:pic>
              <p:nvPicPr>
                <p:cNvPr id="141" name="Picture 140"/>
                <p:cNvPicPr>
                  <a:picLocks noChangeAspect="1"/>
                </p:cNvPicPr>
                <p:nvPr/>
              </p:nvPicPr>
              <p:blipFill>
                <a:blip r:embed="rId4"/>
                <a:stretch>
                  <a:fillRect/>
                </a:stretch>
              </p:blipFill>
              <p:spPr>
                <a:xfrm>
                  <a:off x="6982264" y="4945062"/>
                  <a:ext cx="4480135" cy="1891163"/>
                </a:xfrm>
                <a:prstGeom prst="rect">
                  <a:avLst/>
                </a:prstGeom>
              </p:spPr>
            </p:pic>
            <p:sp>
              <p:nvSpPr>
                <p:cNvPr id="142" name="AutoShape 3"/>
                <p:cNvSpPr>
                  <a:spLocks noChangeAspect="1" noChangeArrowheads="1" noTextEdit="1"/>
                </p:cNvSpPr>
                <p:nvPr/>
              </p:nvSpPr>
              <p:spPr bwMode="auto">
                <a:xfrm>
                  <a:off x="7132637" y="1006524"/>
                  <a:ext cx="4304244" cy="3898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8" tIns="45694" rIns="91388" bIns="45694" numCol="1" anchor="t" anchorCtr="0" compatLnSpc="1">
                  <a:prstTxWarp prst="textNoShape">
                    <a:avLst/>
                  </a:prstTxWarp>
                </a:bodyPr>
                <a:lstStyle/>
                <a:p>
                  <a:pPr marL="0" marR="0" lvl="0" indent="0" algn="l" defTabSz="932239"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B0F0"/>
                    </a:solidFill>
                    <a:effectLst/>
                    <a:uLnTx/>
                    <a:uFillTx/>
                    <a:latin typeface="Calibri" panose="020F0502020204030204"/>
                    <a:ea typeface="+mn-ea"/>
                    <a:cs typeface="+mn-cs"/>
                  </a:endParaRPr>
                </a:p>
              </p:txBody>
            </p:sp>
          </p:grpSp>
          <p:sp>
            <p:nvSpPr>
              <p:cNvPr id="139" name="TextBox 138"/>
              <p:cNvSpPr txBox="1"/>
              <p:nvPr/>
            </p:nvSpPr>
            <p:spPr>
              <a:xfrm>
                <a:off x="639096" y="2638279"/>
                <a:ext cx="1632155" cy="1127477"/>
              </a:xfrm>
              <a:prstGeom prst="rect">
                <a:avLst/>
              </a:prstGeom>
              <a:solidFill>
                <a:schemeClr val="bg1">
                  <a:lumMod val="50000"/>
                </a:schemeClr>
              </a:solidFill>
            </p:spPr>
            <p:txBody>
              <a:bodyPr wrap="square" lIns="182776" tIns="127961" rIns="182776" bIns="146220" rtlCol="0">
                <a:noAutofit/>
              </a:bodyPr>
              <a:lstStyle/>
              <a:p>
                <a:pPr marL="0" marR="0" lvl="0" indent="0" algn="ctr" defTabSz="931935" rtl="0" eaLnBrk="1" fontAlgn="auto" latinLnBrk="0" hangingPunct="1">
                  <a:lnSpc>
                    <a:spcPct val="90000"/>
                  </a:lnSpc>
                  <a:spcBef>
                    <a:spcPts val="0"/>
                  </a:spcBef>
                  <a:spcAft>
                    <a:spcPts val="0"/>
                  </a:spcAft>
                  <a:buClrTx/>
                  <a:buSzTx/>
                  <a:buFontTx/>
                  <a:buNone/>
                  <a:tabLst/>
                  <a:defRPr/>
                </a:pPr>
                <a:r>
                  <a:rPr kumimoji="0" lang="en-US" sz="3197" b="1"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A</a:t>
                </a:r>
              </a:p>
            </p:txBody>
          </p:sp>
        </p:grpSp>
      </p:grpSp>
      <p:grpSp>
        <p:nvGrpSpPr>
          <p:cNvPr id="8" name="Group 7"/>
          <p:cNvGrpSpPr/>
          <p:nvPr/>
        </p:nvGrpSpPr>
        <p:grpSpPr>
          <a:xfrm>
            <a:off x="10194398" y="4110458"/>
            <a:ext cx="2181886" cy="2304425"/>
            <a:chOff x="10195154" y="1666794"/>
            <a:chExt cx="2182195" cy="2304752"/>
          </a:xfrm>
        </p:grpSpPr>
        <p:grpSp>
          <p:nvGrpSpPr>
            <p:cNvPr id="151" name="A Group"/>
            <p:cNvGrpSpPr/>
            <p:nvPr/>
          </p:nvGrpSpPr>
          <p:grpSpPr>
            <a:xfrm>
              <a:off x="10195154" y="1666794"/>
              <a:ext cx="2182195" cy="2304752"/>
              <a:chOff x="2034704" y="1779460"/>
              <a:chExt cx="2182814" cy="2305406"/>
            </a:xfrm>
          </p:grpSpPr>
          <p:sp>
            <p:nvSpPr>
              <p:cNvPr id="152" name="Rectangle 151"/>
              <p:cNvSpPr/>
              <p:nvPr/>
            </p:nvSpPr>
            <p:spPr bwMode="auto">
              <a:xfrm>
                <a:off x="2034704" y="3418116"/>
                <a:ext cx="2182814" cy="6667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1935" rtl="0" eaLnBrk="1" fontAlgn="auto" latinLnBrk="0" hangingPunct="1">
                  <a:lnSpc>
                    <a:spcPct val="90000"/>
                  </a:lnSpc>
                  <a:spcBef>
                    <a:spcPts val="0"/>
                  </a:spcBef>
                  <a:spcAft>
                    <a:spcPts val="0"/>
                  </a:spcAft>
                  <a:buClrTx/>
                  <a:buSzTx/>
                  <a:buFontTx/>
                  <a:buNone/>
                  <a:tabLst/>
                  <a:defRPr/>
                </a:pPr>
                <a:r>
                  <a:rPr kumimoji="0" lang="en-US" sz="1598" b="0" i="0" u="none" strike="noStrike" kern="0" cap="none" spc="0" normalizeH="0" baseline="0" noProof="0" dirty="0">
                    <a:ln>
                      <a:noFill/>
                    </a:ln>
                    <a:gradFill>
                      <a:gsLst>
                        <a:gs pos="1250">
                          <a:srgbClr val="FFFFFF"/>
                        </a:gs>
                        <a:gs pos="100000">
                          <a:srgbClr val="FFFFFF"/>
                        </a:gs>
                      </a:gsLst>
                      <a:lin ang="5400000" scaled="0"/>
                    </a:gradFill>
                    <a:effectLst/>
                    <a:uLnTx/>
                    <a:uFillTx/>
                    <a:latin typeface="Calibri" panose="020F0502020204030204"/>
                    <a:ea typeface="Segoe UI" pitchFamily="34" charset="0"/>
                    <a:cs typeface="Segoe UI" pitchFamily="34" charset="0"/>
                  </a:rPr>
                  <a:t>New A-Series</a:t>
                </a:r>
              </a:p>
              <a:p>
                <a:pPr marL="0" marR="0" lvl="0" indent="0" algn="ctr" defTabSz="931935" rtl="0" eaLnBrk="1" fontAlgn="auto" latinLnBrk="0" hangingPunct="1">
                  <a:lnSpc>
                    <a:spcPct val="90000"/>
                  </a:lnSpc>
                  <a:spcBef>
                    <a:spcPts val="0"/>
                  </a:spcBef>
                  <a:spcAft>
                    <a:spcPts val="0"/>
                  </a:spcAft>
                  <a:buClrTx/>
                  <a:buSzTx/>
                  <a:buFontTx/>
                  <a:buNone/>
                  <a:tabLst/>
                  <a:defRPr/>
                </a:pPr>
                <a:r>
                  <a:rPr kumimoji="0" lang="en-US" sz="1598" b="0" i="1" u="none" strike="noStrike" kern="0" cap="none" spc="0" normalizeH="0" baseline="0" noProof="0" dirty="0">
                    <a:ln>
                      <a:noFill/>
                    </a:ln>
                    <a:gradFill>
                      <a:gsLst>
                        <a:gs pos="1250">
                          <a:srgbClr val="FFFFFF"/>
                        </a:gs>
                        <a:gs pos="100000">
                          <a:srgbClr val="FFFFFF"/>
                        </a:gs>
                      </a:gsLst>
                      <a:lin ang="5400000" scaled="0"/>
                    </a:gradFill>
                    <a:effectLst/>
                    <a:uLnTx/>
                    <a:uFillTx/>
                    <a:latin typeface="Calibri" panose="020F0502020204030204"/>
                    <a:ea typeface="Segoe UI" pitchFamily="34" charset="0"/>
                    <a:cs typeface="Segoe UI" pitchFamily="34" charset="0"/>
                  </a:rPr>
                  <a:t>November</a:t>
                </a:r>
              </a:p>
              <a:p>
                <a:pPr marL="0" marR="0" lvl="0" indent="0" algn="ctr" defTabSz="931935" rtl="0" eaLnBrk="1" fontAlgn="auto" latinLnBrk="0" hangingPunct="1">
                  <a:lnSpc>
                    <a:spcPct val="90000"/>
                  </a:lnSpc>
                  <a:spcBef>
                    <a:spcPts val="0"/>
                  </a:spcBef>
                  <a:spcAft>
                    <a:spcPts val="0"/>
                  </a:spcAft>
                  <a:buClrTx/>
                  <a:buSzTx/>
                  <a:buFontTx/>
                  <a:buNone/>
                  <a:tabLst/>
                  <a:defRPr/>
                </a:pPr>
                <a:endParaRPr kumimoji="0" lang="en-US" sz="1598" b="0" i="0" u="none" strike="noStrike" kern="0" cap="none" spc="0" normalizeH="0" baseline="0" noProof="0" dirty="0">
                  <a:ln>
                    <a:noFill/>
                  </a:ln>
                  <a:gradFill>
                    <a:gsLst>
                      <a:gs pos="125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nvGrpSpPr>
              <p:cNvPr id="153" name="Group 152"/>
              <p:cNvGrpSpPr/>
              <p:nvPr/>
            </p:nvGrpSpPr>
            <p:grpSpPr>
              <a:xfrm>
                <a:off x="2536151" y="1779460"/>
                <a:ext cx="1179920" cy="1538737"/>
                <a:chOff x="406421" y="2432376"/>
                <a:chExt cx="2059118" cy="2685303"/>
              </a:xfrm>
            </p:grpSpPr>
            <p:grpSp>
              <p:nvGrpSpPr>
                <p:cNvPr id="154" name="Group 153"/>
                <p:cNvGrpSpPr/>
                <p:nvPr/>
              </p:nvGrpSpPr>
              <p:grpSpPr>
                <a:xfrm>
                  <a:off x="406421" y="2432376"/>
                  <a:ext cx="2059118" cy="2685303"/>
                  <a:chOff x="6982264" y="1006524"/>
                  <a:chExt cx="4480135" cy="5829701"/>
                </a:xfrm>
              </p:grpSpPr>
              <p:pic>
                <p:nvPicPr>
                  <p:cNvPr id="156" name="Picture 155"/>
                  <p:cNvPicPr>
                    <a:picLocks noChangeAspect="1"/>
                  </p:cNvPicPr>
                  <p:nvPr/>
                </p:nvPicPr>
                <p:blipFill>
                  <a:blip r:embed="rId3"/>
                  <a:stretch>
                    <a:fillRect/>
                  </a:stretch>
                </p:blipFill>
                <p:spPr>
                  <a:xfrm>
                    <a:off x="7199561" y="1172781"/>
                    <a:ext cx="4182166" cy="3848482"/>
                  </a:xfrm>
                  <a:prstGeom prst="rect">
                    <a:avLst/>
                  </a:prstGeom>
                </p:spPr>
              </p:pic>
              <p:pic>
                <p:nvPicPr>
                  <p:cNvPr id="157" name="Picture 156"/>
                  <p:cNvPicPr>
                    <a:picLocks noChangeAspect="1"/>
                  </p:cNvPicPr>
                  <p:nvPr/>
                </p:nvPicPr>
                <p:blipFill>
                  <a:blip r:embed="rId4"/>
                  <a:stretch>
                    <a:fillRect/>
                  </a:stretch>
                </p:blipFill>
                <p:spPr>
                  <a:xfrm>
                    <a:off x="6982264" y="4945062"/>
                    <a:ext cx="4480135" cy="1891163"/>
                  </a:xfrm>
                  <a:prstGeom prst="rect">
                    <a:avLst/>
                  </a:prstGeom>
                </p:spPr>
              </p:pic>
              <p:sp>
                <p:nvSpPr>
                  <p:cNvPr id="158" name="AutoShape 3"/>
                  <p:cNvSpPr>
                    <a:spLocks noChangeAspect="1" noChangeArrowheads="1" noTextEdit="1"/>
                  </p:cNvSpPr>
                  <p:nvPr/>
                </p:nvSpPr>
                <p:spPr bwMode="auto">
                  <a:xfrm>
                    <a:off x="7132637" y="1006524"/>
                    <a:ext cx="4304244" cy="3898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8" tIns="45694" rIns="91388" bIns="45694" numCol="1" anchor="t" anchorCtr="0" compatLnSpc="1">
                    <a:prstTxWarp prst="textNoShape">
                      <a:avLst/>
                    </a:prstTxWarp>
                  </a:bodyPr>
                  <a:lstStyle/>
                  <a:p>
                    <a:pPr marL="0" marR="0" lvl="0" indent="0" algn="l" defTabSz="932239"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B0F0"/>
                      </a:solidFill>
                      <a:effectLst/>
                      <a:uLnTx/>
                      <a:uFillTx/>
                      <a:latin typeface="Calibri" panose="020F0502020204030204"/>
                      <a:ea typeface="+mn-ea"/>
                      <a:cs typeface="+mn-cs"/>
                    </a:endParaRPr>
                  </a:p>
                </p:txBody>
              </p:sp>
            </p:grpSp>
            <p:sp>
              <p:nvSpPr>
                <p:cNvPr id="155" name="TextBox 154"/>
                <p:cNvSpPr txBox="1"/>
                <p:nvPr/>
              </p:nvSpPr>
              <p:spPr>
                <a:xfrm>
                  <a:off x="641800" y="2623655"/>
                  <a:ext cx="1614759" cy="1127476"/>
                </a:xfrm>
                <a:prstGeom prst="rect">
                  <a:avLst/>
                </a:prstGeom>
                <a:solidFill>
                  <a:schemeClr val="bg1">
                    <a:lumMod val="50000"/>
                  </a:schemeClr>
                </a:solidFill>
              </p:spPr>
              <p:txBody>
                <a:bodyPr wrap="square" lIns="182776" tIns="127961" rIns="182776" bIns="146220" rtlCol="0">
                  <a:noAutofit/>
                </a:bodyPr>
                <a:lstStyle/>
                <a:p>
                  <a:pPr marL="0" marR="0" lvl="0" indent="0" algn="ctr" defTabSz="931935" rtl="0" eaLnBrk="1" fontAlgn="auto" latinLnBrk="0" hangingPunct="1">
                    <a:lnSpc>
                      <a:spcPct val="90000"/>
                    </a:lnSpc>
                    <a:spcBef>
                      <a:spcPts val="0"/>
                    </a:spcBef>
                    <a:spcAft>
                      <a:spcPts val="0"/>
                    </a:spcAft>
                    <a:buClrTx/>
                    <a:buSzTx/>
                    <a:buFontTx/>
                    <a:buNone/>
                    <a:tabLst/>
                    <a:defRPr/>
                  </a:pPr>
                  <a:endParaRPr kumimoji="0" lang="en-US" sz="2800" b="1"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grpSp>
        <p:sp>
          <p:nvSpPr>
            <p:cNvPr id="2" name="Rectangle 1"/>
            <p:cNvSpPr/>
            <p:nvPr/>
          </p:nvSpPr>
          <p:spPr>
            <a:xfrm>
              <a:off x="10809958" y="1858859"/>
              <a:ext cx="950348" cy="546139"/>
            </a:xfrm>
            <a:prstGeom prst="rect">
              <a:avLst/>
            </a:prstGeom>
          </p:spPr>
          <p:txBody>
            <a:bodyPr wrap="none">
              <a:spAutoFit/>
            </a:bodyPr>
            <a:lstStyle/>
            <a:p>
              <a:pPr marL="0" marR="0" lvl="0" indent="0" algn="ctr" defTabSz="931935" rtl="0" eaLnBrk="1" fontAlgn="auto" latinLnBrk="0" hangingPunct="1">
                <a:lnSpc>
                  <a:spcPct val="90000"/>
                </a:lnSpc>
                <a:spcBef>
                  <a:spcPts val="0"/>
                </a:spcBef>
                <a:spcAft>
                  <a:spcPts val="0"/>
                </a:spcAft>
                <a:buClrTx/>
                <a:buSzTx/>
                <a:buFontTx/>
                <a:buNone/>
                <a:tabLst/>
                <a:defRPr/>
              </a:pPr>
              <a:r>
                <a:rPr kumimoji="0" lang="en-US" sz="3199" b="1"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Av2</a:t>
              </a:r>
            </a:p>
          </p:txBody>
        </p:sp>
      </p:grpSp>
      <p:grpSp>
        <p:nvGrpSpPr>
          <p:cNvPr id="112" name="N group 1"/>
          <p:cNvGrpSpPr/>
          <p:nvPr/>
        </p:nvGrpSpPr>
        <p:grpSpPr>
          <a:xfrm>
            <a:off x="4224227" y="4083757"/>
            <a:ext cx="2181886" cy="2304425"/>
            <a:chOff x="8250476" y="1779460"/>
            <a:chExt cx="2182814" cy="2305406"/>
          </a:xfrm>
        </p:grpSpPr>
        <p:sp>
          <p:nvSpPr>
            <p:cNvPr id="113" name="Rectangle 112"/>
            <p:cNvSpPr/>
            <p:nvPr/>
          </p:nvSpPr>
          <p:spPr bwMode="auto">
            <a:xfrm>
              <a:off x="8250476" y="3418116"/>
              <a:ext cx="2182814" cy="6667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1935" rtl="0" eaLnBrk="1" fontAlgn="auto" latinLnBrk="0" hangingPunct="1">
                <a:lnSpc>
                  <a:spcPct val="90000"/>
                </a:lnSpc>
                <a:spcBef>
                  <a:spcPts val="0"/>
                </a:spcBef>
                <a:spcAft>
                  <a:spcPts val="0"/>
                </a:spcAft>
                <a:buClrTx/>
                <a:buSzTx/>
                <a:buFontTx/>
                <a:buNone/>
                <a:tabLst/>
                <a:defRPr/>
              </a:pPr>
              <a:r>
                <a:rPr kumimoji="0" lang="en-US" sz="1598"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NVIDIA GPUs</a:t>
              </a:r>
            </a:p>
            <a:p>
              <a:pPr marL="0" marR="0" lvl="0" indent="0" algn="ctr" defTabSz="931935" rtl="0" eaLnBrk="1" fontAlgn="auto" latinLnBrk="0" hangingPunct="1">
                <a:lnSpc>
                  <a:spcPct val="90000"/>
                </a:lnSpc>
                <a:spcBef>
                  <a:spcPts val="0"/>
                </a:spcBef>
                <a:spcAft>
                  <a:spcPts val="0"/>
                </a:spcAft>
                <a:buClrTx/>
                <a:buSzTx/>
                <a:buFontTx/>
                <a:buNone/>
                <a:tabLst/>
                <a:defRPr/>
              </a:pPr>
              <a:r>
                <a:rPr kumimoji="0" lang="en-US" sz="1598"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M60 Visualization</a:t>
              </a:r>
            </a:p>
          </p:txBody>
        </p:sp>
        <p:grpSp>
          <p:nvGrpSpPr>
            <p:cNvPr id="114" name="Group 113"/>
            <p:cNvGrpSpPr/>
            <p:nvPr/>
          </p:nvGrpSpPr>
          <p:grpSpPr>
            <a:xfrm>
              <a:off x="8747354" y="1779460"/>
              <a:ext cx="1179920" cy="1538737"/>
              <a:chOff x="406421" y="2432376"/>
              <a:chExt cx="2059118" cy="2685303"/>
            </a:xfrm>
          </p:grpSpPr>
          <p:grpSp>
            <p:nvGrpSpPr>
              <p:cNvPr id="115" name="Group 114"/>
              <p:cNvGrpSpPr/>
              <p:nvPr/>
            </p:nvGrpSpPr>
            <p:grpSpPr>
              <a:xfrm>
                <a:off x="406421" y="2432376"/>
                <a:ext cx="2059118" cy="2685303"/>
                <a:chOff x="6982264" y="1006524"/>
                <a:chExt cx="4480135" cy="5829701"/>
              </a:xfrm>
            </p:grpSpPr>
            <p:pic>
              <p:nvPicPr>
                <p:cNvPr id="120" name="Picture 119"/>
                <p:cNvPicPr>
                  <a:picLocks noChangeAspect="1"/>
                </p:cNvPicPr>
                <p:nvPr/>
              </p:nvPicPr>
              <p:blipFill>
                <a:blip r:embed="rId3"/>
                <a:stretch>
                  <a:fillRect/>
                </a:stretch>
              </p:blipFill>
              <p:spPr>
                <a:xfrm>
                  <a:off x="7199561" y="1172781"/>
                  <a:ext cx="4182166" cy="3848482"/>
                </a:xfrm>
                <a:prstGeom prst="rect">
                  <a:avLst/>
                </a:prstGeom>
              </p:spPr>
            </p:pic>
            <p:pic>
              <p:nvPicPr>
                <p:cNvPr id="121" name="Picture 120"/>
                <p:cNvPicPr>
                  <a:picLocks noChangeAspect="1"/>
                </p:cNvPicPr>
                <p:nvPr/>
              </p:nvPicPr>
              <p:blipFill>
                <a:blip r:embed="rId4"/>
                <a:stretch>
                  <a:fillRect/>
                </a:stretch>
              </p:blipFill>
              <p:spPr>
                <a:xfrm>
                  <a:off x="6982264" y="4945062"/>
                  <a:ext cx="4480135" cy="1891163"/>
                </a:xfrm>
                <a:prstGeom prst="rect">
                  <a:avLst/>
                </a:prstGeom>
              </p:spPr>
            </p:pic>
            <p:sp>
              <p:nvSpPr>
                <p:cNvPr id="122" name="AutoShape 3"/>
                <p:cNvSpPr>
                  <a:spLocks noChangeAspect="1" noChangeArrowheads="1" noTextEdit="1"/>
                </p:cNvSpPr>
                <p:nvPr/>
              </p:nvSpPr>
              <p:spPr bwMode="auto">
                <a:xfrm>
                  <a:off x="7132637" y="1006524"/>
                  <a:ext cx="4304244" cy="3898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8" tIns="45694" rIns="91388" bIns="45694" numCol="1" anchor="t" anchorCtr="0" compatLnSpc="1">
                  <a:prstTxWarp prst="textNoShape">
                    <a:avLst/>
                  </a:prstTxWarp>
                </a:bodyPr>
                <a:lstStyle/>
                <a:p>
                  <a:pPr marL="0" marR="0" lvl="0" indent="0" algn="l" defTabSz="932239"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B0F0"/>
                    </a:solidFill>
                    <a:effectLst/>
                    <a:uLnTx/>
                    <a:uFillTx/>
                    <a:latin typeface="Calibri" panose="020F0502020204030204"/>
                    <a:ea typeface="+mn-ea"/>
                    <a:cs typeface="+mn-cs"/>
                  </a:endParaRPr>
                </a:p>
              </p:txBody>
            </p:sp>
          </p:grpSp>
          <p:sp>
            <p:nvSpPr>
              <p:cNvPr id="116" name="TextBox 115"/>
              <p:cNvSpPr txBox="1"/>
              <p:nvPr/>
            </p:nvSpPr>
            <p:spPr>
              <a:xfrm>
                <a:off x="597395" y="2639095"/>
                <a:ext cx="1699998" cy="1127477"/>
              </a:xfrm>
              <a:prstGeom prst="rect">
                <a:avLst/>
              </a:prstGeom>
              <a:solidFill>
                <a:schemeClr val="bg1">
                  <a:lumMod val="50000"/>
                </a:schemeClr>
              </a:solidFill>
            </p:spPr>
            <p:txBody>
              <a:bodyPr wrap="square" lIns="182776" tIns="127961" rIns="182776" bIns="146220" rtlCol="0">
                <a:noAutofit/>
              </a:bodyPr>
              <a:lstStyle/>
              <a:p>
                <a:pPr marL="0" marR="0" lvl="0" indent="0" algn="ctr" defTabSz="931935" rtl="0" eaLnBrk="1" fontAlgn="auto" latinLnBrk="0" hangingPunct="1">
                  <a:lnSpc>
                    <a:spcPct val="90000"/>
                  </a:lnSpc>
                  <a:spcBef>
                    <a:spcPts val="0"/>
                  </a:spcBef>
                  <a:spcAft>
                    <a:spcPts val="0"/>
                  </a:spcAft>
                  <a:buClrTx/>
                  <a:buSzTx/>
                  <a:buFontTx/>
                  <a:buNone/>
                  <a:tabLst/>
                  <a:defRPr/>
                </a:pPr>
                <a:r>
                  <a:rPr kumimoji="0" lang="en-US" sz="3197" b="1"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NV</a:t>
                </a:r>
              </a:p>
            </p:txBody>
          </p:sp>
        </p:grpSp>
      </p:grpSp>
      <p:sp>
        <p:nvSpPr>
          <p:cNvPr id="12" name="Rectangle: Rounded Corners 11"/>
          <p:cNvSpPr/>
          <p:nvPr/>
        </p:nvSpPr>
        <p:spPr>
          <a:xfrm>
            <a:off x="8250182" y="384540"/>
            <a:ext cx="3888432" cy="1296144"/>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NZ" dirty="0"/>
              <a:t>Learn more!</a:t>
            </a:r>
          </a:p>
          <a:p>
            <a:pPr algn="ctr"/>
            <a:r>
              <a:rPr lang="en-NZ" dirty="0"/>
              <a:t>M215 – Wednesday 10:30</a:t>
            </a:r>
          </a:p>
          <a:p>
            <a:pPr algn="ctr"/>
            <a:r>
              <a:rPr lang="en-NZ" dirty="0"/>
              <a:t>Azure GPU</a:t>
            </a:r>
          </a:p>
        </p:txBody>
      </p:sp>
    </p:spTree>
    <p:extLst>
      <p:ext uri="{BB962C8B-B14F-4D97-AF65-F5344CB8AC3E}">
        <p14:creationId xmlns:p14="http://schemas.microsoft.com/office/powerpoint/2010/main" val="20595516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2"/>
                                        </p:tgtEl>
                                        <p:attrNameLst>
                                          <p:attrName>style.visibility</p:attrName>
                                        </p:attrNameLst>
                                      </p:cBhvr>
                                      <p:to>
                                        <p:strVal val="visible"/>
                                      </p:to>
                                    </p:set>
                                    <p:animEffect transition="in" filter="fade">
                                      <p:cBhvr>
                                        <p:cTn id="15" dur="500"/>
                                        <p:tgtEl>
                                          <p:spTgt spid="1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fade">
                                      <p:cBhvr>
                                        <p:cTn id="19" dur="500"/>
                                        <p:tgtEl>
                                          <p:spTgt spid="7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8"/>
                                        </p:tgtEl>
                                        <p:attrNameLst>
                                          <p:attrName>style.visibility</p:attrName>
                                        </p:attrNameLst>
                                      </p:cBhvr>
                                      <p:to>
                                        <p:strVal val="visible"/>
                                      </p:to>
                                    </p:set>
                                    <p:animEffect transition="in" filter="fade">
                                      <p:cBhvr>
                                        <p:cTn id="23" dur="500"/>
                                        <p:tgtEl>
                                          <p:spTgt spid="10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23232"/>
        </a:solidFill>
        <a:effectLst/>
      </p:bgPr>
    </p:bg>
    <p:spTree>
      <p:nvGrpSpPr>
        <p:cNvPr id="1" name=""/>
        <p:cNvGrpSpPr/>
        <p:nvPr/>
      </p:nvGrpSpPr>
      <p:grpSpPr>
        <a:xfrm>
          <a:off x="0" y="0"/>
          <a:ext cx="0" cy="0"/>
          <a:chOff x="0" y="0"/>
          <a:chExt cx="0" cy="0"/>
        </a:xfrm>
      </p:grpSpPr>
      <p:sp>
        <p:nvSpPr>
          <p:cNvPr id="22" name="Rounded Rectangle 21"/>
          <p:cNvSpPr/>
          <p:nvPr/>
        </p:nvSpPr>
        <p:spPr bwMode="auto">
          <a:xfrm>
            <a:off x="7434848" y="1200150"/>
            <a:ext cx="4614863" cy="4614863"/>
          </a:xfrm>
          <a:prstGeom prst="roundRect">
            <a:avLst>
              <a:gd name="adj" fmla="val 5367"/>
            </a:avLst>
          </a:prstGeom>
          <a:solidFill>
            <a:srgbClr val="2828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4" name="Content Placeholder 2"/>
          <p:cNvSpPr txBox="1">
            <a:spLocks/>
          </p:cNvSpPr>
          <p:nvPr/>
        </p:nvSpPr>
        <p:spPr>
          <a:xfrm>
            <a:off x="288626" y="3014032"/>
            <a:ext cx="7549566" cy="2449901"/>
          </a:xfrm>
          <a:prstGeom prst="rect">
            <a:avLst/>
          </a:prstGeom>
          <a:noFill/>
        </p:spPr>
        <p:txBody>
          <a:bodyPr vert="horz" wrap="square" lIns="182880" tIns="146304" rIns="182880" bIns="146304" rtlCol="0">
            <a:spAutoFit/>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503" rtl="0" eaLnBrk="1" fontAlgn="auto" latinLnBrk="0" hangingPunct="1">
              <a:lnSpc>
                <a:spcPct val="100000"/>
              </a:lnSpc>
              <a:spcBef>
                <a:spcPts val="0"/>
              </a:spcBef>
              <a:spcAft>
                <a:spcPts val="1200"/>
              </a:spcAft>
              <a:buClr>
                <a:srgbClr val="FFFFFF"/>
              </a:buClr>
              <a:buSzPct val="90000"/>
              <a:buFont typeface="Wingdings" panose="05000000000000000000" pitchFamily="2" charset="2"/>
              <a:buNone/>
              <a:tabLst/>
              <a:defRPr/>
            </a:pPr>
            <a:r>
              <a:rPr kumimoji="0" lang="en-US" sz="20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Auto-configuration at scale</a:t>
            </a:r>
          </a:p>
          <a:p>
            <a:pPr marL="0" marR="0" lvl="0" indent="0" algn="l" defTabSz="932503" rtl="0" eaLnBrk="1" fontAlgn="auto" latinLnBrk="0" hangingPunct="1">
              <a:lnSpc>
                <a:spcPct val="100000"/>
              </a:lnSpc>
              <a:spcBef>
                <a:spcPts val="0"/>
              </a:spcBef>
              <a:spcAft>
                <a:spcPts val="1200"/>
              </a:spcAft>
              <a:buClr>
                <a:srgbClr val="FFFFFF"/>
              </a:buClr>
              <a:buSzPct val="90000"/>
              <a:buFont typeface="Wingdings" panose="05000000000000000000" pitchFamily="2" charset="2"/>
              <a:buNone/>
              <a:tabLst/>
              <a:defRPr/>
            </a:pPr>
            <a:r>
              <a:rPr kumimoji="0" lang="en-US" sz="20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Auto-scale using preconfigured size</a:t>
            </a:r>
          </a:p>
          <a:p>
            <a:pPr marL="0" marR="0" lvl="0" indent="0" algn="l" defTabSz="932503" rtl="0" eaLnBrk="1" fontAlgn="auto" latinLnBrk="0" hangingPunct="1">
              <a:lnSpc>
                <a:spcPct val="100000"/>
              </a:lnSpc>
              <a:spcBef>
                <a:spcPts val="0"/>
              </a:spcBef>
              <a:spcAft>
                <a:spcPts val="1200"/>
              </a:spcAft>
              <a:buClr>
                <a:srgbClr val="FFFFFF"/>
              </a:buClr>
              <a:buSzPct val="90000"/>
              <a:buFont typeface="Wingdings" panose="05000000000000000000" pitchFamily="2" charset="2"/>
              <a:buNone/>
              <a:tabLst/>
              <a:defRPr/>
            </a:pPr>
            <a:r>
              <a:rPr kumimoji="0" lang="en-US" sz="20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Easy updates at scale</a:t>
            </a:r>
          </a:p>
          <a:p>
            <a:pPr marL="0" marR="0" lvl="0" indent="0" algn="l" defTabSz="932503" rtl="0" eaLnBrk="1" fontAlgn="auto" latinLnBrk="0" hangingPunct="1">
              <a:lnSpc>
                <a:spcPct val="100000"/>
              </a:lnSpc>
              <a:spcBef>
                <a:spcPts val="0"/>
              </a:spcBef>
              <a:spcAft>
                <a:spcPts val="1200"/>
              </a:spcAft>
              <a:buClr>
                <a:srgbClr val="FFFFFF"/>
              </a:buClr>
              <a:buSzPct val="90000"/>
              <a:buFont typeface="Wingdings" panose="05000000000000000000" pitchFamily="2" charset="2"/>
              <a:buNone/>
              <a:tabLst/>
              <a:defRPr/>
            </a:pPr>
            <a:r>
              <a:rPr kumimoji="0" lang="en-US" sz="20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Simple Portal Integration</a:t>
            </a:r>
          </a:p>
          <a:p>
            <a:pPr marL="0" marR="0" lvl="0" indent="0" algn="l" defTabSz="932503" rtl="0" eaLnBrk="1" fontAlgn="auto" latinLnBrk="0" hangingPunct="1">
              <a:lnSpc>
                <a:spcPct val="100000"/>
              </a:lnSpc>
              <a:spcBef>
                <a:spcPts val="0"/>
              </a:spcBef>
              <a:spcAft>
                <a:spcPts val="1200"/>
              </a:spcAft>
              <a:buClr>
                <a:srgbClr val="FFFFFF"/>
              </a:buClr>
              <a:buSzPct val="90000"/>
              <a:buFont typeface="Wingdings" panose="05000000000000000000" pitchFamily="2" charset="2"/>
              <a:buNone/>
              <a:tabLst/>
              <a:defRPr/>
            </a:pPr>
            <a:endParaRPr kumimoji="0" lang="en-US" sz="20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5" name="Title 1"/>
          <p:cNvSpPr txBox="1">
            <a:spLocks/>
          </p:cNvSpPr>
          <p:nvPr/>
        </p:nvSpPr>
        <p:spPr>
          <a:xfrm>
            <a:off x="261159" y="1473200"/>
            <a:ext cx="11183414" cy="1641475"/>
          </a:xfrm>
          <a:prstGeom prst="rect">
            <a:avLst/>
          </a:prstGeom>
        </p:spPr>
        <p:txBody>
          <a:bodyPr vert="horz" wrap="square" lIns="182880" tIns="146304" rIns="182880" bIns="146304"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base" latinLnBrk="0" hangingPunct="1">
              <a:lnSpc>
                <a:spcPct val="90000"/>
              </a:lnSpc>
              <a:spcBef>
                <a:spcPts val="1200"/>
              </a:spcBef>
              <a:spcAft>
                <a:spcPct val="0"/>
              </a:spcAft>
              <a:buClrTx/>
              <a:buSzTx/>
              <a:buFontTx/>
              <a:buNone/>
              <a:tabLst/>
              <a:defRPr/>
            </a:pPr>
            <a:r>
              <a:rPr kumimoji="0" lang="en-US" sz="4800" b="0" i="0" u="none" strike="noStrike" kern="1200" cap="none" spc="-102" normalizeH="0" baseline="0" noProof="0" dirty="0">
                <a:ln w="3175">
                  <a:noFill/>
                </a:ln>
                <a:gradFill>
                  <a:gsLst>
                    <a:gs pos="1250">
                      <a:srgbClr val="FFFFFF"/>
                    </a:gs>
                    <a:gs pos="100000">
                      <a:srgbClr val="FFFFFF"/>
                    </a:gs>
                  </a:gsLst>
                  <a:lin ang="5400000" scaled="0"/>
                </a:gradFill>
                <a:effectLst/>
                <a:uLnTx/>
                <a:uFillTx/>
                <a:latin typeface="Segoe UI Light"/>
                <a:ea typeface="+mn-ea"/>
                <a:cs typeface="Segoe UI" pitchFamily="34" charset="0"/>
              </a:rPr>
              <a:t>VM Scale Sets</a:t>
            </a:r>
          </a:p>
        </p:txBody>
      </p:sp>
      <p:sp>
        <p:nvSpPr>
          <p:cNvPr id="6" name="AutoShape 3"/>
          <p:cNvSpPr>
            <a:spLocks noChangeAspect="1" noChangeArrowheads="1" noTextEdit="1"/>
          </p:cNvSpPr>
          <p:nvPr/>
        </p:nvSpPr>
        <p:spPr bwMode="auto">
          <a:xfrm>
            <a:off x="8101013" y="957264"/>
            <a:ext cx="404495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7" name="Freeform 5"/>
          <p:cNvSpPr>
            <a:spLocks/>
          </p:cNvSpPr>
          <p:nvPr/>
        </p:nvSpPr>
        <p:spPr bwMode="auto">
          <a:xfrm>
            <a:off x="7860534" y="623625"/>
            <a:ext cx="3704740" cy="2248164"/>
          </a:xfrm>
          <a:custGeom>
            <a:avLst/>
            <a:gdLst>
              <a:gd name="T0" fmla="*/ 1309 w 1309"/>
              <a:gd name="T1" fmla="*/ 660 h 812"/>
              <a:gd name="T2" fmla="*/ 1157 w 1309"/>
              <a:gd name="T3" fmla="*/ 509 h 812"/>
              <a:gd name="T4" fmla="*/ 1139 w 1309"/>
              <a:gd name="T5" fmla="*/ 510 h 812"/>
              <a:gd name="T6" fmla="*/ 1153 w 1309"/>
              <a:gd name="T7" fmla="*/ 403 h 812"/>
              <a:gd name="T8" fmla="*/ 749 w 1309"/>
              <a:gd name="T9" fmla="*/ 0 h 812"/>
              <a:gd name="T10" fmla="*/ 367 w 1309"/>
              <a:gd name="T11" fmla="*/ 275 h 812"/>
              <a:gd name="T12" fmla="*/ 276 w 1309"/>
              <a:gd name="T13" fmla="*/ 260 h 812"/>
              <a:gd name="T14" fmla="*/ 0 w 1309"/>
              <a:gd name="T15" fmla="*/ 536 h 812"/>
              <a:gd name="T16" fmla="*/ 276 w 1309"/>
              <a:gd name="T17" fmla="*/ 812 h 812"/>
              <a:gd name="T18" fmla="*/ 277 w 1309"/>
              <a:gd name="T19" fmla="*/ 812 h 812"/>
              <a:gd name="T20" fmla="*/ 277 w 1309"/>
              <a:gd name="T21" fmla="*/ 812 h 812"/>
              <a:gd name="T22" fmla="*/ 1170 w 1309"/>
              <a:gd name="T23" fmla="*/ 812 h 812"/>
              <a:gd name="T24" fmla="*/ 1169 w 1309"/>
              <a:gd name="T25" fmla="*/ 811 h 812"/>
              <a:gd name="T26" fmla="*/ 1309 w 1309"/>
              <a:gd name="T27" fmla="*/ 660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09" h="812">
                <a:moveTo>
                  <a:pt x="1309" y="660"/>
                </a:moveTo>
                <a:cubicBezTo>
                  <a:pt x="1309" y="577"/>
                  <a:pt x="1241" y="509"/>
                  <a:pt x="1157" y="509"/>
                </a:cubicBezTo>
                <a:cubicBezTo>
                  <a:pt x="1151" y="509"/>
                  <a:pt x="1145" y="509"/>
                  <a:pt x="1139" y="510"/>
                </a:cubicBezTo>
                <a:cubicBezTo>
                  <a:pt x="1148" y="476"/>
                  <a:pt x="1153" y="440"/>
                  <a:pt x="1153" y="403"/>
                </a:cubicBezTo>
                <a:cubicBezTo>
                  <a:pt x="1153" y="180"/>
                  <a:pt x="972" y="0"/>
                  <a:pt x="749" y="0"/>
                </a:cubicBezTo>
                <a:cubicBezTo>
                  <a:pt x="571" y="0"/>
                  <a:pt x="420" y="115"/>
                  <a:pt x="367" y="275"/>
                </a:cubicBezTo>
                <a:cubicBezTo>
                  <a:pt x="338" y="265"/>
                  <a:pt x="308" y="260"/>
                  <a:pt x="276" y="260"/>
                </a:cubicBezTo>
                <a:cubicBezTo>
                  <a:pt x="124" y="260"/>
                  <a:pt x="0" y="383"/>
                  <a:pt x="0" y="536"/>
                </a:cubicBezTo>
                <a:cubicBezTo>
                  <a:pt x="0" y="688"/>
                  <a:pt x="124" y="812"/>
                  <a:pt x="276" y="812"/>
                </a:cubicBezTo>
                <a:cubicBezTo>
                  <a:pt x="277" y="812"/>
                  <a:pt x="277" y="812"/>
                  <a:pt x="277" y="812"/>
                </a:cubicBezTo>
                <a:cubicBezTo>
                  <a:pt x="277" y="812"/>
                  <a:pt x="277" y="812"/>
                  <a:pt x="277" y="812"/>
                </a:cubicBezTo>
                <a:cubicBezTo>
                  <a:pt x="1170" y="812"/>
                  <a:pt x="1170" y="812"/>
                  <a:pt x="1170" y="812"/>
                </a:cubicBezTo>
                <a:cubicBezTo>
                  <a:pt x="1169" y="811"/>
                  <a:pt x="1169" y="811"/>
                  <a:pt x="1169" y="811"/>
                </a:cubicBezTo>
                <a:cubicBezTo>
                  <a:pt x="1247" y="805"/>
                  <a:pt x="1309" y="740"/>
                  <a:pt x="1309" y="6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Semilight"/>
              <a:ea typeface="+mn-ea"/>
              <a:cs typeface="+mn-cs"/>
            </a:endParaRPr>
          </a:p>
        </p:txBody>
      </p:sp>
      <p:pic>
        <p:nvPicPr>
          <p:cNvPr id="34" name="Picture 33"/>
          <p:cNvPicPr>
            <a:picLocks noChangeAspect="1"/>
          </p:cNvPicPr>
          <p:nvPr/>
        </p:nvPicPr>
        <p:blipFill>
          <a:blip r:embed="rId3">
            <a:extLst>
              <a:ext uri="{BEBA8EAE-BF5A-486C-A8C5-ECC9F3942E4B}">
                <a14:imgProps xmlns:a14="http://schemas.microsoft.com/office/drawing/2010/main">
                  <a14:imgLayer r:embed="rId4">
                    <a14:imgEffect>
                      <a14:artisticPaintBrush/>
                    </a14:imgEffect>
                  </a14:imgLayer>
                </a14:imgProps>
              </a:ext>
            </a:extLst>
          </a:blip>
          <a:stretch>
            <a:fillRect/>
          </a:stretch>
        </p:blipFill>
        <p:spPr>
          <a:xfrm>
            <a:off x="8776734" y="1982073"/>
            <a:ext cx="1931089" cy="1779432"/>
          </a:xfrm>
          <a:prstGeom prst="rect">
            <a:avLst/>
          </a:prstGeom>
        </p:spPr>
      </p:pic>
      <p:pic>
        <p:nvPicPr>
          <p:cNvPr id="35" name="Picture 34"/>
          <p:cNvPicPr>
            <a:picLocks noChangeAspect="1"/>
          </p:cNvPicPr>
          <p:nvPr/>
        </p:nvPicPr>
        <p:blipFill>
          <a:blip r:embed="rId3">
            <a:extLst>
              <a:ext uri="{BEBA8EAE-BF5A-486C-A8C5-ECC9F3942E4B}">
                <a14:imgProps xmlns:a14="http://schemas.microsoft.com/office/drawing/2010/main">
                  <a14:imgLayer r:embed="rId4">
                    <a14:imgEffect>
                      <a14:artisticPaintBrush/>
                    </a14:imgEffect>
                  </a14:imgLayer>
                </a14:imgProps>
              </a:ext>
            </a:extLst>
          </a:blip>
          <a:stretch>
            <a:fillRect/>
          </a:stretch>
        </p:blipFill>
        <p:spPr>
          <a:xfrm>
            <a:off x="7559079" y="3788805"/>
            <a:ext cx="1050532" cy="968029"/>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artisticPaintBrush/>
                    </a14:imgEffect>
                  </a14:imgLayer>
                </a14:imgProps>
              </a:ext>
            </a:extLst>
          </a:blip>
          <a:stretch>
            <a:fillRect/>
          </a:stretch>
        </p:blipFill>
        <p:spPr>
          <a:xfrm>
            <a:off x="8662372" y="3788804"/>
            <a:ext cx="1050532" cy="968029"/>
          </a:xfrm>
          <a:prstGeom prst="rect">
            <a:avLst/>
          </a:prstGeo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artisticPaintBrush/>
                    </a14:imgEffect>
                  </a14:imgLayer>
                </a14:imgProps>
              </a:ext>
            </a:extLst>
          </a:blip>
          <a:stretch>
            <a:fillRect/>
          </a:stretch>
        </p:blipFill>
        <p:spPr>
          <a:xfrm>
            <a:off x="9765665" y="3789067"/>
            <a:ext cx="1050532" cy="968029"/>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artisticPaintBrush/>
                    </a14:imgEffect>
                  </a14:imgLayer>
                </a14:imgProps>
              </a:ext>
            </a:extLst>
          </a:blip>
          <a:stretch>
            <a:fillRect/>
          </a:stretch>
        </p:blipFill>
        <p:spPr>
          <a:xfrm>
            <a:off x="10868958" y="3775720"/>
            <a:ext cx="1050532" cy="968029"/>
          </a:xfrm>
          <a:prstGeom prst="rect">
            <a:avLst/>
          </a:prstGeom>
        </p:spPr>
      </p:pic>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artisticPaintBrush/>
                    </a14:imgEffect>
                  </a14:imgLayer>
                </a14:imgProps>
              </a:ext>
            </a:extLst>
          </a:blip>
          <a:stretch>
            <a:fillRect/>
          </a:stretch>
        </p:blipFill>
        <p:spPr>
          <a:xfrm>
            <a:off x="7559079" y="4782735"/>
            <a:ext cx="1050532" cy="968029"/>
          </a:xfrm>
          <a:prstGeom prst="rect">
            <a:avLst/>
          </a:prstGeom>
        </p:spPr>
      </p:pic>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artisticPaintBrush/>
                    </a14:imgEffect>
                  </a14:imgLayer>
                </a14:imgProps>
              </a:ext>
            </a:extLst>
          </a:blip>
          <a:stretch>
            <a:fillRect/>
          </a:stretch>
        </p:blipFill>
        <p:spPr>
          <a:xfrm>
            <a:off x="8662372" y="4782734"/>
            <a:ext cx="1050532" cy="968029"/>
          </a:xfrm>
          <a:prstGeom prst="rect">
            <a:avLst/>
          </a:prstGeom>
        </p:spPr>
      </p:pic>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artisticPaintBrush/>
                    </a14:imgEffect>
                  </a14:imgLayer>
                </a14:imgProps>
              </a:ext>
            </a:extLst>
          </a:blip>
          <a:stretch>
            <a:fillRect/>
          </a:stretch>
        </p:blipFill>
        <p:spPr>
          <a:xfrm>
            <a:off x="9765665" y="4782997"/>
            <a:ext cx="1050532" cy="968029"/>
          </a:xfrm>
          <a:prstGeom prst="rect">
            <a:avLst/>
          </a:prstGeom>
        </p:spPr>
      </p:pic>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artisticPaintBrush/>
                    </a14:imgEffect>
                  </a14:imgLayer>
                </a14:imgProps>
              </a:ext>
            </a:extLst>
          </a:blip>
          <a:stretch>
            <a:fillRect/>
          </a:stretch>
        </p:blipFill>
        <p:spPr>
          <a:xfrm>
            <a:off x="10868958" y="4769650"/>
            <a:ext cx="1050532" cy="968029"/>
          </a:xfrm>
          <a:prstGeom prst="rect">
            <a:avLst/>
          </a:prstGeom>
        </p:spPr>
      </p:pic>
      <p:sp>
        <p:nvSpPr>
          <p:cNvPr id="16" name="Rectangle: Rounded Corners 15"/>
          <p:cNvSpPr/>
          <p:nvPr/>
        </p:nvSpPr>
        <p:spPr>
          <a:xfrm>
            <a:off x="3283595" y="5266748"/>
            <a:ext cx="3888432" cy="1296144"/>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NZ" dirty="0"/>
              <a:t>Learn more!</a:t>
            </a:r>
          </a:p>
          <a:p>
            <a:pPr algn="ctr"/>
            <a:r>
              <a:rPr lang="en-NZ" dirty="0"/>
              <a:t>M378 – Thursday 4:15</a:t>
            </a:r>
          </a:p>
        </p:txBody>
      </p:sp>
    </p:spTree>
    <p:extLst>
      <p:ext uri="{BB962C8B-B14F-4D97-AF65-F5344CB8AC3E}">
        <p14:creationId xmlns:p14="http://schemas.microsoft.com/office/powerpoint/2010/main" val="2029614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35" presetClass="path" presetSubtype="0" decel="100000" fill="hold" grpId="1" nodeType="withEffect">
                                  <p:stCondLst>
                                    <p:cond delay="0"/>
                                  </p:stCondLst>
                                  <p:childTnLst>
                                    <p:animMotion origin="layout" path="M -7.96528E-7 -1.87018E-6 L -0.05285 -1.87018E-6 " pathEditMode="relative" rAng="0" ptsTypes="AA">
                                      <p:cBhvr>
                                        <p:cTn id="9" dur="750" spd="-100000" fill="hold"/>
                                        <p:tgtEl>
                                          <p:spTgt spid="5"/>
                                        </p:tgtEl>
                                        <p:attrNameLst>
                                          <p:attrName>ppt_x</p:attrName>
                                          <p:attrName>ppt_y</p:attrName>
                                        </p:attrNameLst>
                                      </p:cBhvr>
                                      <p:rCtr x="-2642" y="0"/>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35" presetClass="path" presetSubtype="0" decel="100000" fill="hold" grpId="1" nodeType="withEffect">
                                  <p:stCondLst>
                                    <p:cond delay="0"/>
                                  </p:stCondLst>
                                  <p:childTnLst>
                                    <p:animMotion origin="layout" path="M -3.0508E-6 -1.82932E-6 L -0.05284 -1.82932E-6 " pathEditMode="relative" rAng="0" ptsTypes="AA">
                                      <p:cBhvr>
                                        <p:cTn id="14" dur="750" spd="-100000" fill="hold"/>
                                        <p:tgtEl>
                                          <p:spTgt spid="4"/>
                                        </p:tgtEl>
                                        <p:attrNameLst>
                                          <p:attrName>ppt_x</p:attrName>
                                          <p:attrName>ppt_y</p:attrName>
                                        </p:attrNameLst>
                                      </p:cBhvr>
                                      <p:rCtr x="-2642" y="0"/>
                                    </p:animMotion>
                                  </p:childTnLst>
                                </p:cTn>
                              </p:par>
                            </p:childTnLst>
                          </p:cTn>
                        </p:par>
                        <p:par>
                          <p:cTn id="15" fill="hold">
                            <p:stCondLst>
                              <p:cond delay="750"/>
                            </p:stCondLst>
                            <p:childTnLst>
                              <p:par>
                                <p:cTn id="16" presetID="42" presetClass="entr" presetSubtype="0" fill="hold"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1000"/>
                                        <p:tgtEl>
                                          <p:spTgt spid="34"/>
                                        </p:tgtEl>
                                      </p:cBhvr>
                                    </p:animEffect>
                                    <p:anim calcmode="lin" valueType="num">
                                      <p:cBhvr>
                                        <p:cTn id="19" dur="1000" fill="hold"/>
                                        <p:tgtEl>
                                          <p:spTgt spid="34"/>
                                        </p:tgtEl>
                                        <p:attrNameLst>
                                          <p:attrName>ppt_x</p:attrName>
                                        </p:attrNameLst>
                                      </p:cBhvr>
                                      <p:tavLst>
                                        <p:tav tm="0">
                                          <p:val>
                                            <p:strVal val="#ppt_x"/>
                                          </p:val>
                                        </p:tav>
                                        <p:tav tm="100000">
                                          <p:val>
                                            <p:strVal val="#ppt_x"/>
                                          </p:val>
                                        </p:tav>
                                      </p:tavLst>
                                    </p:anim>
                                    <p:anim calcmode="lin" valueType="num">
                                      <p:cBhvr>
                                        <p:cTn id="20" dur="1000" fill="hold"/>
                                        <p:tgtEl>
                                          <p:spTgt spid="34"/>
                                        </p:tgtEl>
                                        <p:attrNameLst>
                                          <p:attrName>ppt_y</p:attrName>
                                        </p:attrNameLst>
                                      </p:cBhvr>
                                      <p:tavLst>
                                        <p:tav tm="0">
                                          <p:val>
                                            <p:strVal val="#ppt_y+.1"/>
                                          </p:val>
                                        </p:tav>
                                        <p:tav tm="100000">
                                          <p:val>
                                            <p:strVal val="#ppt_y"/>
                                          </p:val>
                                        </p:tav>
                                      </p:tavLst>
                                    </p:anim>
                                  </p:childTnLst>
                                </p:cTn>
                              </p:par>
                            </p:childTnLst>
                          </p:cTn>
                        </p:par>
                        <p:par>
                          <p:cTn id="21" fill="hold">
                            <p:stCondLst>
                              <p:cond delay="1750"/>
                            </p:stCondLst>
                            <p:childTnLst>
                              <p:par>
                                <p:cTn id="22" presetID="22" presetClass="entr" presetSubtype="4" fill="hold"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down)">
                                      <p:cBhvr>
                                        <p:cTn id="24" dur="300"/>
                                        <p:tgtEl>
                                          <p:spTgt spid="35"/>
                                        </p:tgtEl>
                                      </p:cBhvr>
                                    </p:animEffect>
                                  </p:childTnLst>
                                </p:cTn>
                              </p:par>
                            </p:childTnLst>
                          </p:cTn>
                        </p:par>
                        <p:par>
                          <p:cTn id="25" fill="hold">
                            <p:stCondLst>
                              <p:cond delay="2050"/>
                            </p:stCondLst>
                            <p:childTnLst>
                              <p:par>
                                <p:cTn id="26" presetID="22" presetClass="entr" presetSubtype="4"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300"/>
                                        <p:tgtEl>
                                          <p:spTgt spid="9"/>
                                        </p:tgtEl>
                                      </p:cBhvr>
                                    </p:animEffect>
                                  </p:childTnLst>
                                </p:cTn>
                              </p:par>
                            </p:childTnLst>
                          </p:cTn>
                        </p:par>
                        <p:par>
                          <p:cTn id="29" fill="hold">
                            <p:stCondLst>
                              <p:cond delay="2350"/>
                            </p:stCondLst>
                            <p:childTnLst>
                              <p:par>
                                <p:cTn id="30" presetID="22" presetClass="entr" presetSubtype="4"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300"/>
                                        <p:tgtEl>
                                          <p:spTgt spid="10"/>
                                        </p:tgtEl>
                                      </p:cBhvr>
                                    </p:animEffect>
                                  </p:childTnLst>
                                </p:cTn>
                              </p:par>
                            </p:childTnLst>
                          </p:cTn>
                        </p:par>
                        <p:par>
                          <p:cTn id="33" fill="hold">
                            <p:stCondLst>
                              <p:cond delay="2650"/>
                            </p:stCondLst>
                            <p:childTnLst>
                              <p:par>
                                <p:cTn id="34" presetID="22" presetClass="entr" presetSubtype="4"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300"/>
                                        <p:tgtEl>
                                          <p:spTgt spid="11"/>
                                        </p:tgtEl>
                                      </p:cBhvr>
                                    </p:animEffect>
                                  </p:childTnLst>
                                </p:cTn>
                              </p:par>
                            </p:childTnLst>
                          </p:cTn>
                        </p:par>
                        <p:par>
                          <p:cTn id="37" fill="hold">
                            <p:stCondLst>
                              <p:cond delay="2950"/>
                            </p:stCondLst>
                            <p:childTnLst>
                              <p:par>
                                <p:cTn id="38" presetID="22" presetClass="entr" presetSubtype="4"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down)">
                                      <p:cBhvr>
                                        <p:cTn id="40" dur="300"/>
                                        <p:tgtEl>
                                          <p:spTgt spid="12"/>
                                        </p:tgtEl>
                                      </p:cBhvr>
                                    </p:animEffect>
                                  </p:childTnLst>
                                </p:cTn>
                              </p:par>
                            </p:childTnLst>
                          </p:cTn>
                        </p:par>
                        <p:par>
                          <p:cTn id="41" fill="hold">
                            <p:stCondLst>
                              <p:cond delay="3250"/>
                            </p:stCondLst>
                            <p:childTnLst>
                              <p:par>
                                <p:cTn id="42" presetID="22" presetClass="entr" presetSubtype="4"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300"/>
                                        <p:tgtEl>
                                          <p:spTgt spid="13"/>
                                        </p:tgtEl>
                                      </p:cBhvr>
                                    </p:animEffect>
                                  </p:childTnLst>
                                </p:cTn>
                              </p:par>
                            </p:childTnLst>
                          </p:cTn>
                        </p:par>
                        <p:par>
                          <p:cTn id="45" fill="hold">
                            <p:stCondLst>
                              <p:cond delay="3550"/>
                            </p:stCondLst>
                            <p:childTnLst>
                              <p:par>
                                <p:cTn id="46" presetID="22" presetClass="entr" presetSubtype="4"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300"/>
                                        <p:tgtEl>
                                          <p:spTgt spid="14"/>
                                        </p:tgtEl>
                                      </p:cBhvr>
                                    </p:animEffect>
                                  </p:childTnLst>
                                </p:cTn>
                              </p:par>
                            </p:childTnLst>
                          </p:cTn>
                        </p:par>
                        <p:par>
                          <p:cTn id="49" fill="hold">
                            <p:stCondLst>
                              <p:cond delay="3850"/>
                            </p:stCondLst>
                            <p:childTnLst>
                              <p:par>
                                <p:cTn id="50" presetID="22" presetClass="entr" presetSubtype="4"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3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9"/>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VM Scale Sets Demo</a:t>
            </a:r>
          </a:p>
        </p:txBody>
      </p:sp>
    </p:spTree>
    <p:extLst>
      <p:ext uri="{BB962C8B-B14F-4D97-AF65-F5344CB8AC3E}">
        <p14:creationId xmlns:p14="http://schemas.microsoft.com/office/powerpoint/2010/main" val="2207224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3886729" y="-1"/>
            <a:ext cx="8548863" cy="699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marL="0" marR="0" lvl="0" indent="0" algn="r" defTabSz="932597" rtl="0"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err="1">
              <a:ln>
                <a:noFill/>
              </a:ln>
              <a:solidFill>
                <a:sysClr val="windowText" lastClr="000000"/>
              </a:solidFill>
              <a:effectLst/>
              <a:uLnTx/>
              <a:uFillTx/>
              <a:latin typeface="Segoe UI Semilight"/>
              <a:ea typeface="+mn-ea"/>
              <a:cs typeface="+mn-cs"/>
            </a:endParaRPr>
          </a:p>
        </p:txBody>
      </p:sp>
      <p:grpSp>
        <p:nvGrpSpPr>
          <p:cNvPr id="33" name="Group 32"/>
          <p:cNvGrpSpPr/>
          <p:nvPr/>
        </p:nvGrpSpPr>
        <p:grpSpPr>
          <a:xfrm>
            <a:off x="4400795" y="1585053"/>
            <a:ext cx="7802928" cy="3621514"/>
            <a:chOff x="5081830" y="1372044"/>
            <a:chExt cx="7650624" cy="3550826"/>
          </a:xfrm>
        </p:grpSpPr>
        <p:sp>
          <p:nvSpPr>
            <p:cNvPr id="35" name="Text Placeholder 5"/>
            <p:cNvSpPr txBox="1">
              <a:spLocks/>
            </p:cNvSpPr>
            <p:nvPr/>
          </p:nvSpPr>
          <p:spPr>
            <a:xfrm>
              <a:off x="5081830" y="1372044"/>
              <a:ext cx="7650624" cy="732944"/>
            </a:xfrm>
            <a:prstGeom prst="rect">
              <a:avLst/>
            </a:prstGeom>
            <a:noFill/>
          </p:spPr>
          <p:txBody>
            <a:bodyPr vert="horz" wrap="square" lIns="182854" tIns="146283" rIns="182854" bIns="146283" rtlCol="0">
              <a:sp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2800" kern="1200" spc="0" baseline="0">
                  <a:gradFill>
                    <a:gsLst>
                      <a:gs pos="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563" rtl="0" eaLnBrk="1" fontAlgn="auto" latinLnBrk="0" hangingPunct="1">
                <a:lnSpc>
                  <a:spcPct val="90000"/>
                </a:lnSpc>
                <a:spcBef>
                  <a:spcPct val="0"/>
                </a:spcBef>
                <a:spcAft>
                  <a:spcPts val="1199"/>
                </a:spcAft>
                <a:buClrTx/>
                <a:buSzPct val="90000"/>
                <a:buFont typeface="Arial" pitchFamily="34" charset="0"/>
                <a:buNone/>
                <a:tabLst/>
                <a:defRPr/>
              </a:pPr>
              <a:r>
                <a:rPr kumimoji="0" lang="en-US" sz="3264" b="0" i="0" u="none" strike="noStrike" kern="1200" cap="none" spc="0" normalizeH="0" baseline="0" noProof="0" dirty="0">
                  <a:ln w="3175">
                    <a:noFill/>
                  </a:ln>
                  <a:gradFill>
                    <a:gsLst>
                      <a:gs pos="98571">
                        <a:srgbClr val="FFFFFF"/>
                      </a:gs>
                      <a:gs pos="72857">
                        <a:srgbClr val="FFFFFF"/>
                      </a:gs>
                    </a:gsLst>
                    <a:lin ang="5400000" scaled="1"/>
                  </a:gradFill>
                  <a:effectLst/>
                  <a:uLnTx/>
                  <a:uFillTx/>
                  <a:latin typeface="Segoe UI Light" panose="020B0502040204020203" pitchFamily="34" charset="0"/>
                  <a:ea typeface="+mn-ea"/>
                  <a:cs typeface="Segoe UI Light" panose="020B0502040204020203" pitchFamily="34" charset="0"/>
                </a:rPr>
                <a:t>Azure Batch for job-based computation</a:t>
              </a:r>
            </a:p>
          </p:txBody>
        </p:sp>
        <p:cxnSp>
          <p:nvCxnSpPr>
            <p:cNvPr id="37" name="Straight Connector 36"/>
            <p:cNvCxnSpPr/>
            <p:nvPr/>
          </p:nvCxnSpPr>
          <p:spPr>
            <a:xfrm>
              <a:off x="5220853" y="2548098"/>
              <a:ext cx="694944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8" name="Text Placeholder 5"/>
            <p:cNvSpPr txBox="1">
              <a:spLocks/>
            </p:cNvSpPr>
            <p:nvPr/>
          </p:nvSpPr>
          <p:spPr>
            <a:xfrm>
              <a:off x="5081830" y="2746478"/>
              <a:ext cx="6687605" cy="2176392"/>
            </a:xfrm>
            <a:prstGeom prst="rect">
              <a:avLst/>
            </a:prstGeom>
          </p:spPr>
          <p:txBody>
            <a:bodyPr vert="horz" wrap="square" lIns="182854" tIns="146283" rIns="182854" bIns="146283" rtlCol="0">
              <a:sp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2800" kern="1200" spc="0" baseline="0">
                  <a:gradFill>
                    <a:gsLst>
                      <a:gs pos="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563" rtl="0" eaLnBrk="1" fontAlgn="auto" latinLnBrk="0" hangingPunct="1">
                <a:lnSpc>
                  <a:spcPct val="90000"/>
                </a:lnSpc>
                <a:spcBef>
                  <a:spcPts val="1224"/>
                </a:spcBef>
                <a:spcAft>
                  <a:spcPts val="0"/>
                </a:spcAft>
                <a:buClrTx/>
                <a:buSzPct val="90000"/>
                <a:buFont typeface="Arial" pitchFamily="34" charset="0"/>
                <a:buNone/>
                <a:tabLst/>
                <a:defRPr/>
              </a:pPr>
              <a:r>
                <a:rPr kumimoji="0" lang="en-US" sz="1836" b="0" i="0" u="none" strike="noStrike" kern="1200" cap="none" spc="0" normalizeH="0" baseline="0" noProof="0" dirty="0">
                  <a:ln>
                    <a:noFill/>
                  </a:ln>
                  <a:gradFill>
                    <a:gsLst>
                      <a:gs pos="98571">
                        <a:srgbClr val="FFFFFF"/>
                      </a:gs>
                      <a:gs pos="72857">
                        <a:srgbClr val="FFFFFF"/>
                      </a:gs>
                    </a:gsLst>
                    <a:lin ang="5400000" scaled="1"/>
                  </a:gradFill>
                  <a:effectLst/>
                  <a:uLnTx/>
                  <a:uFillTx/>
                  <a:latin typeface="Segoe UI Semibold" panose="020B0702040204020203" pitchFamily="34" charset="0"/>
                  <a:ea typeface="+mn-ea"/>
                  <a:cs typeface="Segoe UI Semibold" panose="020B0702040204020203" pitchFamily="34" charset="0"/>
                </a:rPr>
                <a:t>Compute pools for job processing</a:t>
              </a:r>
            </a:p>
            <a:p>
              <a:pPr marL="0" marR="0" lvl="0" indent="0" algn="l" defTabSz="932563" rtl="0" eaLnBrk="1" fontAlgn="auto" latinLnBrk="0" hangingPunct="1">
                <a:lnSpc>
                  <a:spcPct val="90000"/>
                </a:lnSpc>
                <a:spcBef>
                  <a:spcPts val="1224"/>
                </a:spcBef>
                <a:spcAft>
                  <a:spcPts val="0"/>
                </a:spcAft>
                <a:buClrTx/>
                <a:buSzPct val="90000"/>
                <a:buFont typeface="Arial" pitchFamily="34" charset="0"/>
                <a:buNone/>
                <a:tabLst/>
                <a:defRPr/>
              </a:pPr>
              <a:r>
                <a:rPr kumimoji="0" lang="en-US" sz="1836" b="0" i="0" u="none" strike="noStrike" kern="1200" cap="none" spc="0" normalizeH="0" baseline="0" noProof="0" dirty="0">
                  <a:ln>
                    <a:noFill/>
                  </a:ln>
                  <a:gradFill>
                    <a:gsLst>
                      <a:gs pos="98571">
                        <a:srgbClr val="FFFFFF"/>
                      </a:gs>
                      <a:gs pos="72857">
                        <a:srgbClr val="FFFFFF"/>
                      </a:gs>
                    </a:gsLst>
                    <a:lin ang="5400000" scaled="1"/>
                  </a:gradFill>
                  <a:effectLst/>
                  <a:uLnTx/>
                  <a:uFillTx/>
                  <a:latin typeface="Segoe UI Semibold" panose="020B0702040204020203" pitchFamily="34" charset="0"/>
                  <a:ea typeface="+mn-ea"/>
                  <a:cs typeface="Segoe UI Semibold" panose="020B0702040204020203" pitchFamily="34" charset="0"/>
                </a:rPr>
                <a:t>Automatic scaling and regional coverage</a:t>
              </a:r>
            </a:p>
            <a:p>
              <a:pPr marL="0" marR="0" lvl="0" indent="0" algn="l" defTabSz="932563" rtl="0" eaLnBrk="1" fontAlgn="auto" latinLnBrk="0" hangingPunct="1">
                <a:lnSpc>
                  <a:spcPct val="90000"/>
                </a:lnSpc>
                <a:spcBef>
                  <a:spcPts val="1224"/>
                </a:spcBef>
                <a:spcAft>
                  <a:spcPts val="0"/>
                </a:spcAft>
                <a:buClrTx/>
                <a:buSzPct val="90000"/>
                <a:buFont typeface="Arial" pitchFamily="34" charset="0"/>
                <a:buNone/>
                <a:tabLst/>
                <a:defRPr/>
              </a:pPr>
              <a:r>
                <a:rPr kumimoji="0" lang="en-US" sz="1836" b="0" i="0" u="none" strike="noStrike" kern="1200" cap="none" spc="0" normalizeH="0" baseline="0" noProof="0" dirty="0">
                  <a:ln>
                    <a:noFill/>
                  </a:ln>
                  <a:gradFill>
                    <a:gsLst>
                      <a:gs pos="98571">
                        <a:srgbClr val="FFFFFF"/>
                      </a:gs>
                      <a:gs pos="72857">
                        <a:srgbClr val="FFFFFF"/>
                      </a:gs>
                    </a:gsLst>
                    <a:lin ang="5400000" scaled="1"/>
                  </a:gradFill>
                  <a:effectLst/>
                  <a:uLnTx/>
                  <a:uFillTx/>
                  <a:latin typeface="Segoe UI Semibold" panose="020B0702040204020203" pitchFamily="34" charset="0"/>
                  <a:ea typeface="+mn-ea"/>
                  <a:cs typeface="Segoe UI Semibold" panose="020B0702040204020203" pitchFamily="34" charset="0"/>
                </a:rPr>
                <a:t>Linux and Windows</a:t>
              </a:r>
            </a:p>
            <a:p>
              <a:pPr marL="0" marR="0" lvl="0" indent="0" algn="l" defTabSz="932563" rtl="0" eaLnBrk="1" fontAlgn="auto" latinLnBrk="0" hangingPunct="1">
                <a:lnSpc>
                  <a:spcPct val="90000"/>
                </a:lnSpc>
                <a:spcBef>
                  <a:spcPts val="1224"/>
                </a:spcBef>
                <a:spcAft>
                  <a:spcPts val="0"/>
                </a:spcAft>
                <a:buClrTx/>
                <a:buSzPct val="90000"/>
                <a:buFont typeface="Arial" pitchFamily="34" charset="0"/>
                <a:buNone/>
                <a:tabLst/>
                <a:defRPr/>
              </a:pPr>
              <a:r>
                <a:rPr kumimoji="0" lang="en-US" sz="1836" b="0" i="0" u="none" strike="noStrike" kern="1200" cap="none" spc="0" normalizeH="0" baseline="0" noProof="0" dirty="0">
                  <a:ln>
                    <a:noFill/>
                  </a:ln>
                  <a:gradFill>
                    <a:gsLst>
                      <a:gs pos="98571">
                        <a:srgbClr val="FFFFFF"/>
                      </a:gs>
                      <a:gs pos="72857">
                        <a:srgbClr val="FFFFFF"/>
                      </a:gs>
                    </a:gsLst>
                    <a:lin ang="5400000" scaled="1"/>
                  </a:gradFill>
                  <a:effectLst/>
                  <a:uLnTx/>
                  <a:uFillTx/>
                  <a:latin typeface="Segoe UI Semibold" panose="020B0702040204020203" pitchFamily="34" charset="0"/>
                  <a:ea typeface="+mn-ea"/>
                  <a:cs typeface="Segoe UI Semibold" panose="020B0702040204020203" pitchFamily="34" charset="0"/>
                </a:rPr>
                <a:t>Automatically recover failed tasks</a:t>
              </a:r>
            </a:p>
            <a:p>
              <a:pPr marL="0" marR="0" lvl="0" indent="0" algn="l" defTabSz="932563" rtl="0" eaLnBrk="1" fontAlgn="auto" latinLnBrk="0" hangingPunct="1">
                <a:lnSpc>
                  <a:spcPct val="90000"/>
                </a:lnSpc>
                <a:spcBef>
                  <a:spcPts val="1224"/>
                </a:spcBef>
                <a:spcAft>
                  <a:spcPts val="0"/>
                </a:spcAft>
                <a:buClrTx/>
                <a:buSzPct val="90000"/>
                <a:buFont typeface="Arial" pitchFamily="34" charset="0"/>
                <a:buNone/>
                <a:tabLst/>
                <a:defRPr/>
              </a:pPr>
              <a:r>
                <a:rPr kumimoji="0" lang="en-US" sz="1836" b="0" i="0" u="none" strike="noStrike" kern="1200" cap="none" spc="0" normalizeH="0" baseline="0" noProof="0" dirty="0" err="1">
                  <a:ln>
                    <a:noFill/>
                  </a:ln>
                  <a:gradFill>
                    <a:gsLst>
                      <a:gs pos="98571">
                        <a:srgbClr val="FFFFFF"/>
                      </a:gs>
                      <a:gs pos="72857">
                        <a:srgbClr val="FFFFFF"/>
                      </a:gs>
                    </a:gsLst>
                    <a:lin ang="5400000" scaled="1"/>
                  </a:gradFill>
                  <a:effectLst/>
                  <a:uLnTx/>
                  <a:uFillTx/>
                  <a:latin typeface="Segoe UI Semibold" panose="020B0702040204020203" pitchFamily="34" charset="0"/>
                  <a:ea typeface="+mn-ea"/>
                  <a:cs typeface="Segoe UI Semibold" panose="020B0702040204020203" pitchFamily="34" charset="0"/>
                </a:rPr>
                <a:t>Input/Output</a:t>
              </a:r>
              <a:r>
                <a:rPr kumimoji="0" lang="en-US" sz="1836" b="0" i="0" u="none" strike="noStrike" kern="1200" cap="none" spc="0" normalizeH="0" baseline="0" noProof="0" dirty="0">
                  <a:ln>
                    <a:noFill/>
                  </a:ln>
                  <a:gradFill>
                    <a:gsLst>
                      <a:gs pos="98571">
                        <a:srgbClr val="FFFFFF"/>
                      </a:gs>
                      <a:gs pos="72857">
                        <a:srgbClr val="FFFFFF"/>
                      </a:gs>
                    </a:gsLst>
                    <a:lin ang="5400000" scaled="1"/>
                  </a:gradFill>
                  <a:effectLst/>
                  <a:uLnTx/>
                  <a:uFillTx/>
                  <a:latin typeface="Segoe UI Semibold" panose="020B0702040204020203" pitchFamily="34" charset="0"/>
                  <a:ea typeface="+mn-ea"/>
                  <a:cs typeface="Segoe UI Semibold" panose="020B0702040204020203" pitchFamily="34" charset="0"/>
                </a:rPr>
                <a:t> handling</a:t>
              </a:r>
            </a:p>
          </p:txBody>
        </p:sp>
      </p:grpSp>
      <p:pic>
        <p:nvPicPr>
          <p:cNvPr id="39" name="Picture 38"/>
          <p:cNvPicPr>
            <a:picLocks noChangeAspect="1"/>
          </p:cNvPicPr>
          <p:nvPr/>
        </p:nvPicPr>
        <p:blipFill>
          <a:blip r:embed="rId2"/>
          <a:stretch>
            <a:fillRect/>
          </a:stretch>
        </p:blipFill>
        <p:spPr>
          <a:xfrm>
            <a:off x="142509" y="1147660"/>
            <a:ext cx="3690882" cy="4484517"/>
          </a:xfrm>
          <a:prstGeom prst="rect">
            <a:avLst/>
          </a:prstGeom>
        </p:spPr>
      </p:pic>
    </p:spTree>
    <p:extLst>
      <p:ext uri="{BB962C8B-B14F-4D97-AF65-F5344CB8AC3E}">
        <p14:creationId xmlns:p14="http://schemas.microsoft.com/office/powerpoint/2010/main" val="240174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Containers</a:t>
            </a:r>
          </a:p>
        </p:txBody>
      </p:sp>
    </p:spTree>
    <p:extLst>
      <p:ext uri="{BB962C8B-B14F-4D97-AF65-F5344CB8AC3E}">
        <p14:creationId xmlns:p14="http://schemas.microsoft.com/office/powerpoint/2010/main" val="175362014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14" y="472926"/>
            <a:ext cx="11672947" cy="2119277"/>
          </a:xfrm>
        </p:spPr>
        <p:txBody>
          <a:bodyPr/>
          <a:lstStyle/>
          <a:p>
            <a:r>
              <a:rPr lang="en-NZ" dirty="0"/>
              <a:t>Azure Compute &amp; Networking Update</a:t>
            </a:r>
          </a:p>
        </p:txBody>
      </p:sp>
      <p:sp>
        <p:nvSpPr>
          <p:cNvPr id="3" name="Text Placeholder 2"/>
          <p:cNvSpPr>
            <a:spLocks noGrp="1"/>
          </p:cNvSpPr>
          <p:nvPr>
            <p:ph type="body" sz="quarter" idx="12"/>
          </p:nvPr>
        </p:nvSpPr>
        <p:spPr/>
        <p:txBody>
          <a:bodyPr/>
          <a:lstStyle/>
          <a:p>
            <a:r>
              <a:rPr lang="en-NZ" dirty="0"/>
              <a:t>Stu Fox</a:t>
            </a:r>
          </a:p>
          <a:p>
            <a:r>
              <a:rPr lang="en-NZ" dirty="0"/>
              <a:t>Rick Claus</a:t>
            </a:r>
          </a:p>
        </p:txBody>
      </p:sp>
      <p:sp>
        <p:nvSpPr>
          <p:cNvPr id="4" name="Text Placeholder 3"/>
          <p:cNvSpPr>
            <a:spLocks noGrp="1"/>
          </p:cNvSpPr>
          <p:nvPr>
            <p:ph type="body" sz="quarter" idx="13"/>
          </p:nvPr>
        </p:nvSpPr>
        <p:spPr/>
        <p:txBody>
          <a:bodyPr/>
          <a:lstStyle/>
          <a:p>
            <a:r>
              <a:rPr lang="en-NZ" dirty="0"/>
              <a:t>M205</a:t>
            </a:r>
          </a:p>
        </p:txBody>
      </p:sp>
    </p:spTree>
    <p:extLst>
      <p:ext uri="{BB962C8B-B14F-4D97-AF65-F5344CB8AC3E}">
        <p14:creationId xmlns:p14="http://schemas.microsoft.com/office/powerpoint/2010/main" val="1830089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55405" y="1819647"/>
            <a:ext cx="11887200" cy="2511457"/>
          </a:xfrm>
        </p:spPr>
        <p:txBody>
          <a:bodyPr/>
          <a:lstStyle/>
          <a:p>
            <a:pPr marL="0" lvl="0" indent="0" defTabSz="932742">
              <a:buClr>
                <a:srgbClr val="404040"/>
              </a:buClr>
              <a:buNone/>
              <a:defRPr/>
            </a:pPr>
            <a:r>
              <a:rPr lang="en-US" dirty="0">
                <a:solidFill>
                  <a:schemeClr val="tx1"/>
                </a:solidFill>
                <a:latin typeface="Segoe UI Light"/>
              </a:rPr>
              <a:t>Fast and Agile</a:t>
            </a:r>
          </a:p>
          <a:p>
            <a:pPr marL="0" lvl="0" indent="0" defTabSz="932742">
              <a:buClr>
                <a:srgbClr val="404040"/>
              </a:buClr>
              <a:buNone/>
              <a:defRPr/>
            </a:pPr>
            <a:r>
              <a:rPr lang="en-US" dirty="0">
                <a:solidFill>
                  <a:schemeClr val="tx1"/>
                </a:solidFill>
                <a:latin typeface="Segoe UI Light"/>
              </a:rPr>
              <a:t>Unified deployment format</a:t>
            </a:r>
          </a:p>
          <a:p>
            <a:pPr marL="0" lvl="0" indent="0" defTabSz="932742">
              <a:buClr>
                <a:srgbClr val="404040"/>
              </a:buClr>
              <a:buNone/>
              <a:defRPr/>
            </a:pPr>
            <a:r>
              <a:rPr lang="en-US" dirty="0">
                <a:solidFill>
                  <a:schemeClr val="tx1"/>
                </a:solidFill>
                <a:latin typeface="Segoe UI Light"/>
              </a:rPr>
              <a:t>Build, Ship, Run</a:t>
            </a:r>
          </a:p>
          <a:p>
            <a:pPr marL="0" lvl="0" indent="0" defTabSz="932742">
              <a:buClr>
                <a:srgbClr val="404040"/>
              </a:buClr>
              <a:buNone/>
              <a:defRPr/>
            </a:pPr>
            <a:r>
              <a:rPr lang="en-US" dirty="0">
                <a:solidFill>
                  <a:schemeClr val="tx1"/>
                </a:solidFill>
                <a:latin typeface="Segoe UI Light"/>
              </a:rPr>
              <a:t>Huge Community</a:t>
            </a:r>
          </a:p>
        </p:txBody>
      </p:sp>
      <p:sp>
        <p:nvSpPr>
          <p:cNvPr id="3" name="Title 2"/>
          <p:cNvSpPr>
            <a:spLocks noGrp="1"/>
          </p:cNvSpPr>
          <p:nvPr>
            <p:ph type="title"/>
          </p:nvPr>
        </p:nvSpPr>
        <p:spPr/>
        <p:txBody>
          <a:bodyPr/>
          <a:lstStyle/>
          <a:p>
            <a:r>
              <a:rPr lang="en-US" dirty="0"/>
              <a:t>Why containers?</a:t>
            </a:r>
          </a:p>
        </p:txBody>
      </p:sp>
      <p:pic>
        <p:nvPicPr>
          <p:cNvPr id="13" name="Picture 2" descr="Apple - MGXA2LL/A - Laptops / Notebook Computers"/>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372047" y="3721706"/>
            <a:ext cx="3810000" cy="2619375"/>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4" name="Picture 2" descr="http://blogs.technet.com/cfs-file.ashx/__key/communityserver-blogs-components-weblogfiles/00-00-00-41-57/winserver_2D00_oct20_2D00_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96447" y="3188072"/>
            <a:ext cx="955544" cy="281829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blogs.technet.com/cfs-file.ashx/__key/communityserver-blogs-components-weblogfiles/00-00-00-41-57/winserver_2D00_oct20_2D00_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23592" y="3114909"/>
            <a:ext cx="955544" cy="281829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blogs.technet.com/cfs-file.ashx/__key/communityserver-blogs-components-weblogfiles/00-00-00-41-57/winserver_2D00_oct20_2D00_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79136" y="3114909"/>
            <a:ext cx="955544" cy="2818297"/>
          </a:xfrm>
          <a:prstGeom prst="rect">
            <a:avLst/>
          </a:prstGeom>
          <a:noFill/>
          <a:extLst>
            <a:ext uri="{909E8E84-426E-40DD-AFC4-6F175D3DCCD1}">
              <a14:hiddenFill xmlns:a14="http://schemas.microsoft.com/office/drawing/2010/main">
                <a:solidFill>
                  <a:srgbClr val="FFFFFF"/>
                </a:solidFill>
              </a14:hiddenFill>
            </a:ext>
          </a:extLst>
        </p:spPr>
      </p:pic>
      <p:sp>
        <p:nvSpPr>
          <p:cNvPr id="17" name="Cloud 16"/>
          <p:cNvSpPr/>
          <p:nvPr/>
        </p:nvSpPr>
        <p:spPr bwMode="auto">
          <a:xfrm>
            <a:off x="7088319" y="5712561"/>
            <a:ext cx="3006856" cy="1105131"/>
          </a:xfrm>
          <a:prstGeom prst="cloud">
            <a:avLst/>
          </a:prstGeom>
          <a:solidFill>
            <a:srgbClr val="00BCF2">
              <a:lumMod val="40000"/>
              <a:lumOff val="60000"/>
            </a:srgbClr>
          </a:solidFill>
          <a:ln w="9525" cap="flat" cmpd="sng" algn="ctr">
            <a:noFill/>
            <a:prstDash val="soli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Rectangle 17"/>
          <p:cNvSpPr/>
          <p:nvPr/>
        </p:nvSpPr>
        <p:spPr bwMode="auto">
          <a:xfrm>
            <a:off x="4113580" y="5712561"/>
            <a:ext cx="2362200" cy="66944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5400" b="0" i="0" u="none" strike="noStrike" kern="0" cap="none" spc="0" normalizeH="0" baseline="0" noProof="0" dirty="0">
                <a:ln>
                  <a:noFill/>
                </a:ln>
                <a:solidFill>
                  <a:sysClr val="windowText" lastClr="000000"/>
                </a:solidFill>
                <a:effectLst/>
                <a:uLnTx/>
                <a:uFillTx/>
                <a:latin typeface="Segoe UI"/>
                <a:ea typeface="Segoe UI" pitchFamily="34" charset="0"/>
                <a:cs typeface="Segoe UI" pitchFamily="34" charset="0"/>
              </a:rPr>
              <a:t>Dev</a:t>
            </a:r>
          </a:p>
        </p:txBody>
      </p:sp>
      <p:sp>
        <p:nvSpPr>
          <p:cNvPr id="19" name="Rectangle 18"/>
          <p:cNvSpPr/>
          <p:nvPr/>
        </p:nvSpPr>
        <p:spPr bwMode="auto">
          <a:xfrm>
            <a:off x="7410647" y="5885429"/>
            <a:ext cx="2362200" cy="66944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4800" b="0" i="0" u="none" strike="noStrike" kern="0" cap="none" spc="0" normalizeH="0" baseline="0" noProof="0" dirty="0">
                <a:ln>
                  <a:noFill/>
                </a:ln>
                <a:solidFill>
                  <a:sysClr val="windowText" lastClr="000000"/>
                </a:solidFill>
                <a:effectLst/>
                <a:uLnTx/>
                <a:uFillTx/>
                <a:latin typeface="Segoe UI"/>
                <a:ea typeface="Segoe UI" pitchFamily="34" charset="0"/>
                <a:cs typeface="Segoe UI" pitchFamily="34" charset="0"/>
              </a:rPr>
              <a:t>Test</a:t>
            </a:r>
          </a:p>
        </p:txBody>
      </p:sp>
      <p:sp>
        <p:nvSpPr>
          <p:cNvPr id="20" name="Rectangle 19"/>
          <p:cNvSpPr/>
          <p:nvPr/>
        </p:nvSpPr>
        <p:spPr bwMode="auto">
          <a:xfrm>
            <a:off x="10124866" y="5913185"/>
            <a:ext cx="2362200" cy="66944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4800" b="0" i="0" u="none" strike="noStrike" kern="0" cap="none" spc="0" normalizeH="0" baseline="0" noProof="0" dirty="0">
                <a:ln>
                  <a:noFill/>
                </a:ln>
                <a:solidFill>
                  <a:sysClr val="windowText" lastClr="000000"/>
                </a:solidFill>
                <a:effectLst/>
                <a:uLnTx/>
                <a:uFillTx/>
                <a:latin typeface="Segoe UI"/>
                <a:ea typeface="Segoe UI" pitchFamily="34" charset="0"/>
                <a:cs typeface="Segoe UI" pitchFamily="34" charset="0"/>
              </a:rPr>
              <a:t>Prod</a:t>
            </a:r>
          </a:p>
        </p:txBody>
      </p:sp>
      <p:pic>
        <p:nvPicPr>
          <p:cNvPr id="21" name="Picture 20"/>
          <p:cNvPicPr>
            <a:picLocks noChangeAspect="1"/>
          </p:cNvPicPr>
          <p:nvPr/>
        </p:nvPicPr>
        <p:blipFill>
          <a:blip r:embed="rId4"/>
          <a:stretch>
            <a:fillRect/>
          </a:stretch>
        </p:blipFill>
        <p:spPr>
          <a:xfrm>
            <a:off x="6100785" y="2809241"/>
            <a:ext cx="5902411" cy="35759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33458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8"/>
                                        </p:tgtEl>
                                      </p:cBhvr>
                                    </p:animEffect>
                                    <p:set>
                                      <p:cBhvr>
                                        <p:cTn id="33" dur="1" fill="hold">
                                          <p:stCondLst>
                                            <p:cond delay="499"/>
                                          </p:stCondLst>
                                        </p:cTn>
                                        <p:tgtEl>
                                          <p:spTgt spid="1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3"/>
                                        </p:tgtEl>
                                      </p:cBhvr>
                                    </p:animEffect>
                                    <p:set>
                                      <p:cBhvr>
                                        <p:cTn id="36" dur="1" fill="hold">
                                          <p:stCondLst>
                                            <p:cond delay="499"/>
                                          </p:stCondLst>
                                        </p:cTn>
                                        <p:tgtEl>
                                          <p:spTgt spid="13"/>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4"/>
                                        </p:tgtEl>
                                      </p:cBhvr>
                                    </p:animEffect>
                                    <p:set>
                                      <p:cBhvr>
                                        <p:cTn id="39" dur="1" fill="hold">
                                          <p:stCondLst>
                                            <p:cond delay="499"/>
                                          </p:stCondLst>
                                        </p:cTn>
                                        <p:tgtEl>
                                          <p:spTgt spid="14"/>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20"/>
                                        </p:tgtEl>
                                      </p:cBhvr>
                                    </p:animEffect>
                                    <p:set>
                                      <p:cBhvr>
                                        <p:cTn id="48" dur="1" fill="hold">
                                          <p:stCondLst>
                                            <p:cond delay="499"/>
                                          </p:stCondLst>
                                        </p:cTn>
                                        <p:tgtEl>
                                          <p:spTgt spid="20"/>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6"/>
                                        </p:tgtEl>
                                      </p:cBhvr>
                                    </p:animEffect>
                                    <p:set>
                                      <p:cBhvr>
                                        <p:cTn id="51" dur="1" fill="hold">
                                          <p:stCondLst>
                                            <p:cond delay="499"/>
                                          </p:stCondLst>
                                        </p:cTn>
                                        <p:tgtEl>
                                          <p:spTgt spid="16"/>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7"/>
                                        </p:tgtEl>
                                      </p:cBhvr>
                                    </p:animEffect>
                                    <p:set>
                                      <p:cBhvr>
                                        <p:cTn id="54" dur="1" fill="hold">
                                          <p:stCondLst>
                                            <p:cond delay="499"/>
                                          </p:stCondLst>
                                        </p:cTn>
                                        <p:tgtEl>
                                          <p:spTgt spid="17"/>
                                        </p:tgtEl>
                                        <p:attrNameLst>
                                          <p:attrName>style.visibility</p:attrName>
                                        </p:attrNameLst>
                                      </p:cBhvr>
                                      <p:to>
                                        <p:strVal val="hidden"/>
                                      </p:to>
                                    </p:se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par>
                                <p:cTn id="59" presetID="10" presetClass="entr" presetSubtype="0" fill="hold" nodeType="withEffect">
                                  <p:stCondLst>
                                    <p:cond delay="0"/>
                                  </p:stCondLst>
                                  <p:childTnLst>
                                    <p:set>
                                      <p:cBhvr>
                                        <p:cTn id="60" dur="1" fill="hold">
                                          <p:stCondLst>
                                            <p:cond delay="0"/>
                                          </p:stCondLst>
                                        </p:cTn>
                                        <p:tgtEl>
                                          <p:spTgt spid="2">
                                            <p:txEl>
                                              <p:pRg st="3" end="3"/>
                                            </p:txEl>
                                          </p:spTgt>
                                        </p:tgtEl>
                                        <p:attrNameLst>
                                          <p:attrName>style.visibility</p:attrName>
                                        </p:attrNameLst>
                                      </p:cBhvr>
                                      <p:to>
                                        <p:strVal val="visible"/>
                                      </p:to>
                                    </p:set>
                                    <p:animEffect transition="in" filter="fade">
                                      <p:cBhvr>
                                        <p:cTn id="61"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p:bldP spid="18" grpId="1"/>
      <p:bldP spid="19" grpId="0"/>
      <p:bldP spid="19" grpId="1"/>
      <p:bldP spid="20" grpId="0"/>
      <p:bldP spid="20"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852" y="-35943"/>
            <a:ext cx="10726460" cy="1351952"/>
          </a:xfrm>
        </p:spPr>
        <p:txBody>
          <a:bodyPr/>
          <a:lstStyle/>
          <a:p>
            <a:r>
              <a:rPr lang="en-US" dirty="0"/>
              <a:t>How Containers Work</a:t>
            </a:r>
          </a:p>
        </p:txBody>
      </p:sp>
      <p:sp>
        <p:nvSpPr>
          <p:cNvPr id="3" name="TextBox 2"/>
          <p:cNvSpPr txBox="1"/>
          <p:nvPr/>
        </p:nvSpPr>
        <p:spPr>
          <a:xfrm>
            <a:off x="241603" y="1371984"/>
            <a:ext cx="6876000" cy="2578801"/>
          </a:xfrm>
          <a:prstGeom prst="rect">
            <a:avLst/>
          </a:prstGeom>
          <a:solidFill>
            <a:srgbClr val="EEEEEE"/>
          </a:solidFill>
        </p:spPr>
        <p:txBody>
          <a:bodyPr wrap="square" lIns="149175" tIns="149175" rIns="149175" bIns="149133" rtlCol="0">
            <a:noAutofit/>
          </a:bodyPr>
          <a:lstStyle/>
          <a:p>
            <a:pPr marL="0" marR="0" lvl="0" indent="0" algn="l" defTabSz="931881" rtl="0" eaLnBrk="1" fontAlgn="auto" latinLnBrk="0" hangingPunct="1">
              <a:lnSpc>
                <a:spcPct val="90000"/>
              </a:lnSpc>
              <a:spcBef>
                <a:spcPts val="0"/>
              </a:spcBef>
              <a:spcAft>
                <a:spcPts val="612"/>
              </a:spcAft>
              <a:buClrTx/>
              <a:buSzTx/>
              <a:buFontTx/>
              <a:buNone/>
              <a:tabLst/>
              <a:defRPr/>
            </a:pPr>
            <a:r>
              <a:rPr kumimoji="0" lang="en-US" sz="2040" b="1" i="0" u="none" strike="noStrike" kern="0" cap="none" spc="0" normalizeH="0" baseline="0" noProof="0" dirty="0">
                <a:ln>
                  <a:noFill/>
                </a:ln>
                <a:solidFill>
                  <a:srgbClr val="0078D7"/>
                </a:solidFill>
                <a:effectLst/>
                <a:uLnTx/>
                <a:uFillTx/>
                <a:latin typeface="Calibri" panose="020F0502020204030204"/>
                <a:ea typeface="+mn-ea"/>
                <a:cs typeface="+mn-cs"/>
              </a:rPr>
              <a:t>Containers</a:t>
            </a:r>
            <a:endParaRPr kumimoji="0" lang="en-US" sz="2040" b="0" i="0" u="none" strike="noStrike" kern="0" cap="none" spc="0" normalizeH="0" baseline="0" noProof="0" dirty="0">
              <a:ln>
                <a:noFill/>
              </a:ln>
              <a:solidFill>
                <a:srgbClr val="333333"/>
              </a:solidFill>
              <a:effectLst/>
              <a:uLnTx/>
              <a:uFillTx/>
              <a:latin typeface="Calibri" panose="020F0502020204030204"/>
              <a:ea typeface="+mn-ea"/>
              <a:cs typeface="+mn-cs"/>
            </a:endParaRPr>
          </a:p>
        </p:txBody>
      </p:sp>
      <p:grpSp>
        <p:nvGrpSpPr>
          <p:cNvPr id="56" name="Group 55"/>
          <p:cNvGrpSpPr/>
          <p:nvPr/>
        </p:nvGrpSpPr>
        <p:grpSpPr>
          <a:xfrm>
            <a:off x="1419292" y="3402687"/>
            <a:ext cx="4686335" cy="427376"/>
            <a:chOff x="1492439" y="3427243"/>
            <a:chExt cx="4687665" cy="427497"/>
          </a:xfrm>
        </p:grpSpPr>
        <p:sp>
          <p:nvSpPr>
            <p:cNvPr id="57" name="Rectangle 56"/>
            <p:cNvSpPr/>
            <p:nvPr/>
          </p:nvSpPr>
          <p:spPr bwMode="auto">
            <a:xfrm>
              <a:off x="1977633" y="3427243"/>
              <a:ext cx="4202471" cy="427497"/>
            </a:xfrm>
            <a:prstGeom prst="rect">
              <a:avLst/>
            </a:prstGeom>
            <a:solidFill>
              <a:srgbClr val="00BCF2"/>
            </a:solidFill>
            <a:ln w="12700" cap="flat" cmpd="sng" algn="ctr">
              <a:noFill/>
              <a:prstDash val="solid"/>
              <a:miter lim="800000"/>
              <a:headEnd type="none" w="med" len="med"/>
              <a:tailEnd type="none" w="med" len="med"/>
            </a:ln>
            <a:effectLst/>
          </p:spPr>
          <p:txBody>
            <a:bodyPr rot="0" spcFirstLastPara="0" vertOverflow="overflow" horzOverflow="overflow" vert="horz" wrap="square" lIns="91414" tIns="149133" rIns="186415" bIns="149133" numCol="1" spcCol="0" rtlCol="0" fromWordArt="0" anchor="ctr" anchorCtr="0" forceAA="0" compatLnSpc="1">
              <a:prstTxWarp prst="textNoShape">
                <a:avLst/>
              </a:prstTxWarp>
              <a:noAutofit/>
            </a:bodyPr>
            <a:lstStyle/>
            <a:p>
              <a:pPr marL="0" marR="0" lvl="0" indent="0" algn="l" defTabSz="950299" rtl="0" eaLnBrk="1" fontAlgn="auto" latinLnBrk="0" hangingPunct="1">
                <a:lnSpc>
                  <a:spcPct val="90000"/>
                </a:lnSpc>
                <a:spcBef>
                  <a:spcPts val="0"/>
                </a:spcBef>
                <a:spcAft>
                  <a:spcPts val="0"/>
                </a:spcAft>
                <a:buClrTx/>
                <a:buSzTx/>
                <a:buFontTx/>
                <a:buNone/>
                <a:tabLst/>
                <a:defRPr/>
              </a:pPr>
              <a:r>
                <a:rPr kumimoji="0" lang="en-US" sz="1632"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Hardware</a:t>
              </a:r>
            </a:p>
          </p:txBody>
        </p:sp>
        <p:sp>
          <p:nvSpPr>
            <p:cNvPr id="58" name="Rectangle 57"/>
            <p:cNvSpPr/>
            <p:nvPr/>
          </p:nvSpPr>
          <p:spPr bwMode="auto">
            <a:xfrm>
              <a:off x="1492439" y="3427243"/>
              <a:ext cx="479124" cy="427497"/>
            </a:xfrm>
            <a:prstGeom prst="rect">
              <a:avLst/>
            </a:prstGeom>
            <a:solidFill>
              <a:srgbClr val="333333"/>
            </a:solidFill>
            <a:ln w="12700" cap="flat" cmpd="sng" algn="ctr">
              <a:solidFill>
                <a:srgbClr val="5B9BD5"/>
              </a:solidFill>
              <a:prstDash val="solid"/>
              <a:miter lim="800000"/>
              <a:headEnd type="none" w="med" len="med"/>
              <a:tailEnd type="none" w="med" len="med"/>
            </a:ln>
            <a:effectLst/>
          </p:spPr>
          <p:txBody>
            <a:bodyPr rot="0" spcFirstLastPara="0" vertOverflow="overflow" horzOverflow="overflow" vert="horz" wrap="square" lIns="186415" tIns="149133" rIns="186415" bIns="149133" numCol="1" spcCol="0" rtlCol="0" fromWordArt="0" anchor="ctr" anchorCtr="0" forceAA="0" compatLnSpc="1">
              <a:prstTxWarp prst="textNoShape">
                <a:avLst/>
              </a:prstTxWarp>
              <a:noAutofit/>
            </a:bodyPr>
            <a:lstStyle/>
            <a:p>
              <a:pPr marL="0" marR="0" lvl="0" indent="0" algn="l" defTabSz="950299" rtl="0" eaLnBrk="1" fontAlgn="auto" latinLnBrk="0" hangingPunct="1">
                <a:lnSpc>
                  <a:spcPct val="90000"/>
                </a:lnSpc>
                <a:spcBef>
                  <a:spcPts val="0"/>
                </a:spcBef>
                <a:spcAft>
                  <a:spcPts val="0"/>
                </a:spcAft>
                <a:buClrTx/>
                <a:buSzTx/>
                <a:buFontTx/>
                <a:buNone/>
                <a:tabLst/>
                <a:defRPr/>
              </a:pPr>
              <a:endParaRPr kumimoji="0" lang="en-US" sz="1632"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nvGrpSpPr>
            <p:cNvPr id="59" name="Group 58"/>
            <p:cNvGrpSpPr/>
            <p:nvPr/>
          </p:nvGrpSpPr>
          <p:grpSpPr>
            <a:xfrm>
              <a:off x="1620884" y="3539226"/>
              <a:ext cx="157070" cy="203532"/>
              <a:chOff x="5260975" y="2352675"/>
              <a:chExt cx="1663700" cy="2155825"/>
            </a:xfrm>
            <a:solidFill>
              <a:srgbClr val="44546A"/>
            </a:solidFill>
          </p:grpSpPr>
          <p:sp>
            <p:nvSpPr>
              <p:cNvPr id="60" name="Freeform 16"/>
              <p:cNvSpPr>
                <a:spLocks noEditPoints="1"/>
              </p:cNvSpPr>
              <p:nvPr/>
            </p:nvSpPr>
            <p:spPr bwMode="auto">
              <a:xfrm>
                <a:off x="5260975" y="2352675"/>
                <a:ext cx="1663700" cy="2155825"/>
              </a:xfrm>
              <a:custGeom>
                <a:avLst/>
                <a:gdLst>
                  <a:gd name="T0" fmla="*/ 0 w 441"/>
                  <a:gd name="T1" fmla="*/ 0 h 572"/>
                  <a:gd name="T2" fmla="*/ 0 w 441"/>
                  <a:gd name="T3" fmla="*/ 572 h 572"/>
                  <a:gd name="T4" fmla="*/ 441 w 441"/>
                  <a:gd name="T5" fmla="*/ 572 h 572"/>
                  <a:gd name="T6" fmla="*/ 441 w 441"/>
                  <a:gd name="T7" fmla="*/ 0 h 572"/>
                  <a:gd name="T8" fmla="*/ 0 w 441"/>
                  <a:gd name="T9" fmla="*/ 0 h 572"/>
                  <a:gd name="T10" fmla="*/ 394 w 441"/>
                  <a:gd name="T11" fmla="*/ 421 h 572"/>
                  <a:gd name="T12" fmla="*/ 364 w 441"/>
                  <a:gd name="T13" fmla="*/ 448 h 572"/>
                  <a:gd name="T14" fmla="*/ 77 w 441"/>
                  <a:gd name="T15" fmla="*/ 448 h 572"/>
                  <a:gd name="T16" fmla="*/ 47 w 441"/>
                  <a:gd name="T17" fmla="*/ 421 h 572"/>
                  <a:gd name="T18" fmla="*/ 47 w 441"/>
                  <a:gd name="T19" fmla="*/ 415 h 572"/>
                  <a:gd name="T20" fmla="*/ 77 w 441"/>
                  <a:gd name="T21" fmla="*/ 387 h 572"/>
                  <a:gd name="T22" fmla="*/ 232 w 441"/>
                  <a:gd name="T23" fmla="*/ 387 h 572"/>
                  <a:gd name="T24" fmla="*/ 364 w 441"/>
                  <a:gd name="T25" fmla="*/ 387 h 572"/>
                  <a:gd name="T26" fmla="*/ 394 w 441"/>
                  <a:gd name="T27" fmla="*/ 415 h 572"/>
                  <a:gd name="T28" fmla="*/ 394 w 441"/>
                  <a:gd name="T29" fmla="*/ 421 h 572"/>
                  <a:gd name="T30" fmla="*/ 394 w 441"/>
                  <a:gd name="T31" fmla="*/ 313 h 572"/>
                  <a:gd name="T32" fmla="*/ 364 w 441"/>
                  <a:gd name="T33" fmla="*/ 340 h 572"/>
                  <a:gd name="T34" fmla="*/ 77 w 441"/>
                  <a:gd name="T35" fmla="*/ 340 h 572"/>
                  <a:gd name="T36" fmla="*/ 47 w 441"/>
                  <a:gd name="T37" fmla="*/ 313 h 572"/>
                  <a:gd name="T38" fmla="*/ 47 w 441"/>
                  <a:gd name="T39" fmla="*/ 307 h 572"/>
                  <a:gd name="T40" fmla="*/ 77 w 441"/>
                  <a:gd name="T41" fmla="*/ 280 h 572"/>
                  <a:gd name="T42" fmla="*/ 232 w 441"/>
                  <a:gd name="T43" fmla="*/ 280 h 572"/>
                  <a:gd name="T44" fmla="*/ 364 w 441"/>
                  <a:gd name="T45" fmla="*/ 280 h 572"/>
                  <a:gd name="T46" fmla="*/ 394 w 441"/>
                  <a:gd name="T47" fmla="*/ 307 h 572"/>
                  <a:gd name="T48" fmla="*/ 394 w 441"/>
                  <a:gd name="T49" fmla="*/ 313 h 572"/>
                  <a:gd name="T50" fmla="*/ 394 w 441"/>
                  <a:gd name="T51" fmla="*/ 205 h 572"/>
                  <a:gd name="T52" fmla="*/ 364 w 441"/>
                  <a:gd name="T53" fmla="*/ 233 h 572"/>
                  <a:gd name="T54" fmla="*/ 77 w 441"/>
                  <a:gd name="T55" fmla="*/ 233 h 572"/>
                  <a:gd name="T56" fmla="*/ 47 w 441"/>
                  <a:gd name="T57" fmla="*/ 205 h 572"/>
                  <a:gd name="T58" fmla="*/ 47 w 441"/>
                  <a:gd name="T59" fmla="*/ 199 h 572"/>
                  <a:gd name="T60" fmla="*/ 77 w 441"/>
                  <a:gd name="T61" fmla="*/ 172 h 572"/>
                  <a:gd name="T62" fmla="*/ 232 w 441"/>
                  <a:gd name="T63" fmla="*/ 172 h 572"/>
                  <a:gd name="T64" fmla="*/ 364 w 441"/>
                  <a:gd name="T65" fmla="*/ 172 h 572"/>
                  <a:gd name="T66" fmla="*/ 394 w 441"/>
                  <a:gd name="T67" fmla="*/ 199 h 572"/>
                  <a:gd name="T68" fmla="*/ 394 w 441"/>
                  <a:gd name="T69" fmla="*/ 205 h 572"/>
                  <a:gd name="T70" fmla="*/ 394 w 441"/>
                  <a:gd name="T71" fmla="*/ 97 h 572"/>
                  <a:gd name="T72" fmla="*/ 364 w 441"/>
                  <a:gd name="T73" fmla="*/ 125 h 572"/>
                  <a:gd name="T74" fmla="*/ 77 w 441"/>
                  <a:gd name="T75" fmla="*/ 125 h 572"/>
                  <a:gd name="T76" fmla="*/ 47 w 441"/>
                  <a:gd name="T77" fmla="*/ 97 h 572"/>
                  <a:gd name="T78" fmla="*/ 47 w 441"/>
                  <a:gd name="T79" fmla="*/ 92 h 572"/>
                  <a:gd name="T80" fmla="*/ 77 w 441"/>
                  <a:gd name="T81" fmla="*/ 64 h 572"/>
                  <a:gd name="T82" fmla="*/ 232 w 441"/>
                  <a:gd name="T83" fmla="*/ 64 h 572"/>
                  <a:gd name="T84" fmla="*/ 364 w 441"/>
                  <a:gd name="T85" fmla="*/ 64 h 572"/>
                  <a:gd name="T86" fmla="*/ 394 w 441"/>
                  <a:gd name="T87" fmla="*/ 92 h 572"/>
                  <a:gd name="T88" fmla="*/ 394 w 441"/>
                  <a:gd name="T89" fmla="*/ 97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41" h="572">
                    <a:moveTo>
                      <a:pt x="0" y="0"/>
                    </a:moveTo>
                    <a:cubicBezTo>
                      <a:pt x="0" y="572"/>
                      <a:pt x="0" y="572"/>
                      <a:pt x="0" y="572"/>
                    </a:cubicBezTo>
                    <a:cubicBezTo>
                      <a:pt x="441" y="572"/>
                      <a:pt x="441" y="572"/>
                      <a:pt x="441" y="572"/>
                    </a:cubicBezTo>
                    <a:cubicBezTo>
                      <a:pt x="441" y="0"/>
                      <a:pt x="441" y="0"/>
                      <a:pt x="441" y="0"/>
                    </a:cubicBezTo>
                    <a:lnTo>
                      <a:pt x="0" y="0"/>
                    </a:lnTo>
                    <a:close/>
                    <a:moveTo>
                      <a:pt x="394" y="421"/>
                    </a:moveTo>
                    <a:cubicBezTo>
                      <a:pt x="394" y="448"/>
                      <a:pt x="364" y="448"/>
                      <a:pt x="364" y="448"/>
                    </a:cubicBezTo>
                    <a:cubicBezTo>
                      <a:pt x="77" y="448"/>
                      <a:pt x="77" y="448"/>
                      <a:pt x="77" y="448"/>
                    </a:cubicBezTo>
                    <a:cubicBezTo>
                      <a:pt x="47" y="448"/>
                      <a:pt x="47" y="421"/>
                      <a:pt x="47" y="421"/>
                    </a:cubicBezTo>
                    <a:cubicBezTo>
                      <a:pt x="47" y="415"/>
                      <a:pt x="47" y="415"/>
                      <a:pt x="47" y="415"/>
                    </a:cubicBezTo>
                    <a:cubicBezTo>
                      <a:pt x="47" y="387"/>
                      <a:pt x="77" y="387"/>
                      <a:pt x="77" y="387"/>
                    </a:cubicBezTo>
                    <a:cubicBezTo>
                      <a:pt x="232" y="387"/>
                      <a:pt x="232" y="387"/>
                      <a:pt x="232" y="387"/>
                    </a:cubicBezTo>
                    <a:cubicBezTo>
                      <a:pt x="364" y="387"/>
                      <a:pt x="364" y="387"/>
                      <a:pt x="364" y="387"/>
                    </a:cubicBezTo>
                    <a:cubicBezTo>
                      <a:pt x="394" y="387"/>
                      <a:pt x="394" y="415"/>
                      <a:pt x="394" y="415"/>
                    </a:cubicBezTo>
                    <a:lnTo>
                      <a:pt x="394" y="421"/>
                    </a:lnTo>
                    <a:close/>
                    <a:moveTo>
                      <a:pt x="394" y="313"/>
                    </a:moveTo>
                    <a:cubicBezTo>
                      <a:pt x="394" y="340"/>
                      <a:pt x="364" y="340"/>
                      <a:pt x="364" y="340"/>
                    </a:cubicBezTo>
                    <a:cubicBezTo>
                      <a:pt x="77" y="340"/>
                      <a:pt x="77" y="340"/>
                      <a:pt x="77" y="340"/>
                    </a:cubicBezTo>
                    <a:cubicBezTo>
                      <a:pt x="47" y="340"/>
                      <a:pt x="47" y="313"/>
                      <a:pt x="47" y="313"/>
                    </a:cubicBezTo>
                    <a:cubicBezTo>
                      <a:pt x="47" y="307"/>
                      <a:pt x="47" y="307"/>
                      <a:pt x="47" y="307"/>
                    </a:cubicBezTo>
                    <a:cubicBezTo>
                      <a:pt x="47" y="280"/>
                      <a:pt x="77" y="280"/>
                      <a:pt x="77" y="280"/>
                    </a:cubicBezTo>
                    <a:cubicBezTo>
                      <a:pt x="232" y="280"/>
                      <a:pt x="232" y="280"/>
                      <a:pt x="232" y="280"/>
                    </a:cubicBezTo>
                    <a:cubicBezTo>
                      <a:pt x="364" y="280"/>
                      <a:pt x="364" y="280"/>
                      <a:pt x="364" y="280"/>
                    </a:cubicBezTo>
                    <a:cubicBezTo>
                      <a:pt x="394" y="280"/>
                      <a:pt x="394" y="307"/>
                      <a:pt x="394" y="307"/>
                    </a:cubicBezTo>
                    <a:lnTo>
                      <a:pt x="394" y="313"/>
                    </a:lnTo>
                    <a:close/>
                    <a:moveTo>
                      <a:pt x="394" y="205"/>
                    </a:moveTo>
                    <a:cubicBezTo>
                      <a:pt x="394" y="233"/>
                      <a:pt x="364" y="233"/>
                      <a:pt x="364" y="233"/>
                    </a:cubicBezTo>
                    <a:cubicBezTo>
                      <a:pt x="77" y="233"/>
                      <a:pt x="77" y="233"/>
                      <a:pt x="77" y="233"/>
                    </a:cubicBezTo>
                    <a:cubicBezTo>
                      <a:pt x="47" y="233"/>
                      <a:pt x="47" y="205"/>
                      <a:pt x="47" y="205"/>
                    </a:cubicBezTo>
                    <a:cubicBezTo>
                      <a:pt x="47" y="199"/>
                      <a:pt x="47" y="199"/>
                      <a:pt x="47" y="199"/>
                    </a:cubicBezTo>
                    <a:cubicBezTo>
                      <a:pt x="47" y="172"/>
                      <a:pt x="77" y="172"/>
                      <a:pt x="77" y="172"/>
                    </a:cubicBezTo>
                    <a:cubicBezTo>
                      <a:pt x="232" y="172"/>
                      <a:pt x="232" y="172"/>
                      <a:pt x="232" y="172"/>
                    </a:cubicBezTo>
                    <a:cubicBezTo>
                      <a:pt x="364" y="172"/>
                      <a:pt x="364" y="172"/>
                      <a:pt x="364" y="172"/>
                    </a:cubicBezTo>
                    <a:cubicBezTo>
                      <a:pt x="394" y="172"/>
                      <a:pt x="394" y="199"/>
                      <a:pt x="394" y="199"/>
                    </a:cubicBezTo>
                    <a:lnTo>
                      <a:pt x="394" y="205"/>
                    </a:lnTo>
                    <a:close/>
                    <a:moveTo>
                      <a:pt x="394" y="97"/>
                    </a:moveTo>
                    <a:cubicBezTo>
                      <a:pt x="394" y="125"/>
                      <a:pt x="364" y="125"/>
                      <a:pt x="364" y="125"/>
                    </a:cubicBezTo>
                    <a:cubicBezTo>
                      <a:pt x="77" y="125"/>
                      <a:pt x="77" y="125"/>
                      <a:pt x="77" y="125"/>
                    </a:cubicBezTo>
                    <a:cubicBezTo>
                      <a:pt x="47" y="125"/>
                      <a:pt x="47" y="97"/>
                      <a:pt x="47" y="97"/>
                    </a:cubicBezTo>
                    <a:cubicBezTo>
                      <a:pt x="47" y="92"/>
                      <a:pt x="47" y="92"/>
                      <a:pt x="47" y="92"/>
                    </a:cubicBezTo>
                    <a:cubicBezTo>
                      <a:pt x="47" y="64"/>
                      <a:pt x="77" y="64"/>
                      <a:pt x="77" y="64"/>
                    </a:cubicBezTo>
                    <a:cubicBezTo>
                      <a:pt x="232" y="64"/>
                      <a:pt x="232" y="64"/>
                      <a:pt x="232" y="64"/>
                    </a:cubicBezTo>
                    <a:cubicBezTo>
                      <a:pt x="364" y="64"/>
                      <a:pt x="364" y="64"/>
                      <a:pt x="364" y="64"/>
                    </a:cubicBezTo>
                    <a:cubicBezTo>
                      <a:pt x="394" y="64"/>
                      <a:pt x="394" y="92"/>
                      <a:pt x="394" y="92"/>
                    </a:cubicBezTo>
                    <a:lnTo>
                      <a:pt x="394" y="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1" name="Oval 17"/>
              <p:cNvSpPr>
                <a:spLocks noChangeArrowheads="1"/>
              </p:cNvSpPr>
              <p:nvPr/>
            </p:nvSpPr>
            <p:spPr bwMode="auto">
              <a:xfrm>
                <a:off x="6546850" y="2643188"/>
                <a:ext cx="128588" cy="1238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2" name="Oval 18"/>
              <p:cNvSpPr>
                <a:spLocks noChangeArrowheads="1"/>
              </p:cNvSpPr>
              <p:nvPr/>
            </p:nvSpPr>
            <p:spPr bwMode="auto">
              <a:xfrm>
                <a:off x="6546850" y="3049588"/>
                <a:ext cx="128588" cy="125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3" name="Oval 19"/>
              <p:cNvSpPr>
                <a:spLocks noChangeArrowheads="1"/>
              </p:cNvSpPr>
              <p:nvPr/>
            </p:nvSpPr>
            <p:spPr bwMode="auto">
              <a:xfrm>
                <a:off x="6546850" y="3457575"/>
                <a:ext cx="128588" cy="1238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4" name="Oval 20"/>
              <p:cNvSpPr>
                <a:spLocks noChangeArrowheads="1"/>
              </p:cNvSpPr>
              <p:nvPr/>
            </p:nvSpPr>
            <p:spPr bwMode="auto">
              <a:xfrm>
                <a:off x="6546850" y="3863975"/>
                <a:ext cx="128588" cy="1238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grpSp>
        <p:nvGrpSpPr>
          <p:cNvPr id="65" name="Group 64"/>
          <p:cNvGrpSpPr/>
          <p:nvPr/>
        </p:nvGrpSpPr>
        <p:grpSpPr>
          <a:xfrm>
            <a:off x="1620974" y="1457416"/>
            <a:ext cx="4350879" cy="1248575"/>
            <a:chOff x="1694179" y="1481423"/>
            <a:chExt cx="4352114" cy="1248929"/>
          </a:xfrm>
        </p:grpSpPr>
        <p:grpSp>
          <p:nvGrpSpPr>
            <p:cNvPr id="66" name="Group 65"/>
            <p:cNvGrpSpPr/>
            <p:nvPr/>
          </p:nvGrpSpPr>
          <p:grpSpPr>
            <a:xfrm>
              <a:off x="2490452" y="2526166"/>
              <a:ext cx="195048" cy="192656"/>
              <a:chOff x="4406091" y="6049087"/>
              <a:chExt cx="2847975" cy="2813050"/>
            </a:xfrm>
            <a:solidFill>
              <a:sysClr val="windowText" lastClr="000000"/>
            </a:solidFill>
          </p:grpSpPr>
          <p:sp>
            <p:nvSpPr>
              <p:cNvPr id="69" name="Freeform 24"/>
              <p:cNvSpPr>
                <a:spLocks noEditPoints="1"/>
              </p:cNvSpPr>
              <p:nvPr/>
            </p:nvSpPr>
            <p:spPr bwMode="auto">
              <a:xfrm>
                <a:off x="4406091" y="6049087"/>
                <a:ext cx="2847975" cy="2813050"/>
              </a:xfrm>
              <a:custGeom>
                <a:avLst/>
                <a:gdLst>
                  <a:gd name="T0" fmla="*/ 744 w 757"/>
                  <a:gd name="T1" fmla="*/ 466 h 748"/>
                  <a:gd name="T2" fmla="*/ 755 w 757"/>
                  <a:gd name="T3" fmla="*/ 399 h 748"/>
                  <a:gd name="T4" fmla="*/ 739 w 757"/>
                  <a:gd name="T5" fmla="*/ 373 h 748"/>
                  <a:gd name="T6" fmla="*/ 644 w 757"/>
                  <a:gd name="T7" fmla="*/ 341 h 748"/>
                  <a:gd name="T8" fmla="*/ 638 w 757"/>
                  <a:gd name="T9" fmla="*/ 309 h 748"/>
                  <a:gd name="T10" fmla="*/ 716 w 757"/>
                  <a:gd name="T11" fmla="*/ 245 h 748"/>
                  <a:gd name="T12" fmla="*/ 721 w 757"/>
                  <a:gd name="T13" fmla="*/ 215 h 748"/>
                  <a:gd name="T14" fmla="*/ 687 w 757"/>
                  <a:gd name="T15" fmla="*/ 157 h 748"/>
                  <a:gd name="T16" fmla="*/ 658 w 757"/>
                  <a:gd name="T17" fmla="*/ 146 h 748"/>
                  <a:gd name="T18" fmla="*/ 565 w 757"/>
                  <a:gd name="T19" fmla="*/ 181 h 748"/>
                  <a:gd name="T20" fmla="*/ 536 w 757"/>
                  <a:gd name="T21" fmla="*/ 157 h 748"/>
                  <a:gd name="T22" fmla="*/ 556 w 757"/>
                  <a:gd name="T23" fmla="*/ 55 h 748"/>
                  <a:gd name="T24" fmla="*/ 541 w 757"/>
                  <a:gd name="T25" fmla="*/ 28 h 748"/>
                  <a:gd name="T26" fmla="*/ 477 w 757"/>
                  <a:gd name="T27" fmla="*/ 5 h 748"/>
                  <a:gd name="T28" fmla="*/ 449 w 757"/>
                  <a:gd name="T29" fmla="*/ 15 h 748"/>
                  <a:gd name="T30" fmla="*/ 397 w 757"/>
                  <a:gd name="T31" fmla="*/ 106 h 748"/>
                  <a:gd name="T32" fmla="*/ 378 w 757"/>
                  <a:gd name="T33" fmla="*/ 105 h 748"/>
                  <a:gd name="T34" fmla="*/ 362 w 757"/>
                  <a:gd name="T35" fmla="*/ 106 h 748"/>
                  <a:gd name="T36" fmla="*/ 311 w 757"/>
                  <a:gd name="T37" fmla="*/ 15 h 748"/>
                  <a:gd name="T38" fmla="*/ 282 w 757"/>
                  <a:gd name="T39" fmla="*/ 4 h 748"/>
                  <a:gd name="T40" fmla="*/ 218 w 757"/>
                  <a:gd name="T41" fmla="*/ 27 h 748"/>
                  <a:gd name="T42" fmla="*/ 203 w 757"/>
                  <a:gd name="T43" fmla="*/ 54 h 748"/>
                  <a:gd name="T44" fmla="*/ 222 w 757"/>
                  <a:gd name="T45" fmla="*/ 156 h 748"/>
                  <a:gd name="T46" fmla="*/ 192 w 757"/>
                  <a:gd name="T47" fmla="*/ 181 h 748"/>
                  <a:gd name="T48" fmla="*/ 103 w 757"/>
                  <a:gd name="T49" fmla="*/ 145 h 748"/>
                  <a:gd name="T50" fmla="*/ 74 w 757"/>
                  <a:gd name="T51" fmla="*/ 155 h 748"/>
                  <a:gd name="T52" fmla="*/ 39 w 757"/>
                  <a:gd name="T53" fmla="*/ 213 h 748"/>
                  <a:gd name="T54" fmla="*/ 44 w 757"/>
                  <a:gd name="T55" fmla="*/ 243 h 748"/>
                  <a:gd name="T56" fmla="*/ 119 w 757"/>
                  <a:gd name="T57" fmla="*/ 307 h 748"/>
                  <a:gd name="T58" fmla="*/ 113 w 757"/>
                  <a:gd name="T59" fmla="*/ 341 h 748"/>
                  <a:gd name="T60" fmla="*/ 17 w 757"/>
                  <a:gd name="T61" fmla="*/ 373 h 748"/>
                  <a:gd name="T62" fmla="*/ 2 w 757"/>
                  <a:gd name="T63" fmla="*/ 400 h 748"/>
                  <a:gd name="T64" fmla="*/ 13 w 757"/>
                  <a:gd name="T65" fmla="*/ 466 h 748"/>
                  <a:gd name="T66" fmla="*/ 37 w 757"/>
                  <a:gd name="T67" fmla="*/ 486 h 748"/>
                  <a:gd name="T68" fmla="*/ 136 w 757"/>
                  <a:gd name="T69" fmla="*/ 486 h 748"/>
                  <a:gd name="T70" fmla="*/ 154 w 757"/>
                  <a:gd name="T71" fmla="*/ 519 h 748"/>
                  <a:gd name="T72" fmla="*/ 102 w 757"/>
                  <a:gd name="T73" fmla="*/ 604 h 748"/>
                  <a:gd name="T74" fmla="*/ 107 w 757"/>
                  <a:gd name="T75" fmla="*/ 634 h 748"/>
                  <a:gd name="T76" fmla="*/ 158 w 757"/>
                  <a:gd name="T77" fmla="*/ 678 h 748"/>
                  <a:gd name="T78" fmla="*/ 189 w 757"/>
                  <a:gd name="T79" fmla="*/ 679 h 748"/>
                  <a:gd name="T80" fmla="*/ 265 w 757"/>
                  <a:gd name="T81" fmla="*/ 615 h 748"/>
                  <a:gd name="T82" fmla="*/ 303 w 757"/>
                  <a:gd name="T83" fmla="*/ 629 h 748"/>
                  <a:gd name="T84" fmla="*/ 318 w 757"/>
                  <a:gd name="T85" fmla="*/ 729 h 748"/>
                  <a:gd name="T86" fmla="*/ 342 w 757"/>
                  <a:gd name="T87" fmla="*/ 748 h 748"/>
                  <a:gd name="T88" fmla="*/ 409 w 757"/>
                  <a:gd name="T89" fmla="*/ 748 h 748"/>
                  <a:gd name="T90" fmla="*/ 433 w 757"/>
                  <a:gd name="T91" fmla="*/ 729 h 748"/>
                  <a:gd name="T92" fmla="*/ 450 w 757"/>
                  <a:gd name="T93" fmla="*/ 631 h 748"/>
                  <a:gd name="T94" fmla="*/ 489 w 757"/>
                  <a:gd name="T95" fmla="*/ 617 h 748"/>
                  <a:gd name="T96" fmla="*/ 562 w 757"/>
                  <a:gd name="T97" fmla="*/ 680 h 748"/>
                  <a:gd name="T98" fmla="*/ 592 w 757"/>
                  <a:gd name="T99" fmla="*/ 680 h 748"/>
                  <a:gd name="T100" fmla="*/ 644 w 757"/>
                  <a:gd name="T101" fmla="*/ 636 h 748"/>
                  <a:gd name="T102" fmla="*/ 649 w 757"/>
                  <a:gd name="T103" fmla="*/ 606 h 748"/>
                  <a:gd name="T104" fmla="*/ 600 w 757"/>
                  <a:gd name="T105" fmla="*/ 522 h 748"/>
                  <a:gd name="T106" fmla="*/ 621 w 757"/>
                  <a:gd name="T107" fmla="*/ 486 h 748"/>
                  <a:gd name="T108" fmla="*/ 721 w 757"/>
                  <a:gd name="T109" fmla="*/ 486 h 748"/>
                  <a:gd name="T110" fmla="*/ 744 w 757"/>
                  <a:gd name="T111" fmla="*/ 466 h 748"/>
                  <a:gd name="T112" fmla="*/ 528 w 757"/>
                  <a:gd name="T113" fmla="*/ 373 h 748"/>
                  <a:gd name="T114" fmla="*/ 378 w 757"/>
                  <a:gd name="T115" fmla="*/ 522 h 748"/>
                  <a:gd name="T116" fmla="*/ 229 w 757"/>
                  <a:gd name="T117" fmla="*/ 373 h 748"/>
                  <a:gd name="T118" fmla="*/ 378 w 757"/>
                  <a:gd name="T119" fmla="*/ 223 h 748"/>
                  <a:gd name="T120" fmla="*/ 528 w 757"/>
                  <a:gd name="T121" fmla="*/ 373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57" h="748">
                    <a:moveTo>
                      <a:pt x="744" y="466"/>
                    </a:moveTo>
                    <a:cubicBezTo>
                      <a:pt x="755" y="399"/>
                      <a:pt x="755" y="399"/>
                      <a:pt x="755" y="399"/>
                    </a:cubicBezTo>
                    <a:cubicBezTo>
                      <a:pt x="757" y="388"/>
                      <a:pt x="750" y="377"/>
                      <a:pt x="739" y="373"/>
                    </a:cubicBezTo>
                    <a:cubicBezTo>
                      <a:pt x="644" y="341"/>
                      <a:pt x="644" y="341"/>
                      <a:pt x="644" y="341"/>
                    </a:cubicBezTo>
                    <a:cubicBezTo>
                      <a:pt x="643" y="330"/>
                      <a:pt x="641" y="319"/>
                      <a:pt x="638" y="309"/>
                    </a:cubicBezTo>
                    <a:cubicBezTo>
                      <a:pt x="716" y="245"/>
                      <a:pt x="716" y="245"/>
                      <a:pt x="716" y="245"/>
                    </a:cubicBezTo>
                    <a:cubicBezTo>
                      <a:pt x="725" y="238"/>
                      <a:pt x="727" y="225"/>
                      <a:pt x="721" y="215"/>
                    </a:cubicBezTo>
                    <a:cubicBezTo>
                      <a:pt x="687" y="157"/>
                      <a:pt x="687" y="157"/>
                      <a:pt x="687" y="157"/>
                    </a:cubicBezTo>
                    <a:cubicBezTo>
                      <a:pt x="681" y="147"/>
                      <a:pt x="669" y="142"/>
                      <a:pt x="658" y="146"/>
                    </a:cubicBezTo>
                    <a:cubicBezTo>
                      <a:pt x="565" y="181"/>
                      <a:pt x="565" y="181"/>
                      <a:pt x="565" y="181"/>
                    </a:cubicBezTo>
                    <a:cubicBezTo>
                      <a:pt x="556" y="172"/>
                      <a:pt x="547" y="164"/>
                      <a:pt x="536" y="157"/>
                    </a:cubicBezTo>
                    <a:cubicBezTo>
                      <a:pt x="556" y="55"/>
                      <a:pt x="556" y="55"/>
                      <a:pt x="556" y="55"/>
                    </a:cubicBezTo>
                    <a:cubicBezTo>
                      <a:pt x="558" y="43"/>
                      <a:pt x="552" y="32"/>
                      <a:pt x="541" y="28"/>
                    </a:cubicBezTo>
                    <a:cubicBezTo>
                      <a:pt x="477" y="5"/>
                      <a:pt x="477" y="5"/>
                      <a:pt x="477" y="5"/>
                    </a:cubicBezTo>
                    <a:cubicBezTo>
                      <a:pt x="467" y="1"/>
                      <a:pt x="455" y="5"/>
                      <a:pt x="449" y="15"/>
                    </a:cubicBezTo>
                    <a:cubicBezTo>
                      <a:pt x="397" y="106"/>
                      <a:pt x="397" y="106"/>
                      <a:pt x="397" y="106"/>
                    </a:cubicBezTo>
                    <a:cubicBezTo>
                      <a:pt x="391" y="105"/>
                      <a:pt x="385" y="105"/>
                      <a:pt x="378" y="105"/>
                    </a:cubicBezTo>
                    <a:cubicBezTo>
                      <a:pt x="373" y="105"/>
                      <a:pt x="367" y="105"/>
                      <a:pt x="362" y="106"/>
                    </a:cubicBezTo>
                    <a:cubicBezTo>
                      <a:pt x="311" y="15"/>
                      <a:pt x="311" y="15"/>
                      <a:pt x="311" y="15"/>
                    </a:cubicBezTo>
                    <a:cubicBezTo>
                      <a:pt x="305" y="4"/>
                      <a:pt x="293" y="0"/>
                      <a:pt x="282" y="4"/>
                    </a:cubicBezTo>
                    <a:cubicBezTo>
                      <a:pt x="218" y="27"/>
                      <a:pt x="218" y="27"/>
                      <a:pt x="218" y="27"/>
                    </a:cubicBezTo>
                    <a:cubicBezTo>
                      <a:pt x="208" y="31"/>
                      <a:pt x="201" y="42"/>
                      <a:pt x="203" y="54"/>
                    </a:cubicBezTo>
                    <a:cubicBezTo>
                      <a:pt x="222" y="156"/>
                      <a:pt x="222" y="156"/>
                      <a:pt x="222" y="156"/>
                    </a:cubicBezTo>
                    <a:cubicBezTo>
                      <a:pt x="211" y="163"/>
                      <a:pt x="201" y="172"/>
                      <a:pt x="192" y="181"/>
                    </a:cubicBezTo>
                    <a:cubicBezTo>
                      <a:pt x="103" y="145"/>
                      <a:pt x="103" y="145"/>
                      <a:pt x="103" y="145"/>
                    </a:cubicBezTo>
                    <a:cubicBezTo>
                      <a:pt x="92" y="141"/>
                      <a:pt x="80" y="145"/>
                      <a:pt x="74" y="155"/>
                    </a:cubicBezTo>
                    <a:cubicBezTo>
                      <a:pt x="39" y="213"/>
                      <a:pt x="39" y="213"/>
                      <a:pt x="39" y="213"/>
                    </a:cubicBezTo>
                    <a:cubicBezTo>
                      <a:pt x="33" y="223"/>
                      <a:pt x="35" y="235"/>
                      <a:pt x="44" y="243"/>
                    </a:cubicBezTo>
                    <a:cubicBezTo>
                      <a:pt x="119" y="307"/>
                      <a:pt x="119" y="307"/>
                      <a:pt x="119" y="307"/>
                    </a:cubicBezTo>
                    <a:cubicBezTo>
                      <a:pt x="116" y="318"/>
                      <a:pt x="114" y="329"/>
                      <a:pt x="113" y="341"/>
                    </a:cubicBezTo>
                    <a:cubicBezTo>
                      <a:pt x="17" y="373"/>
                      <a:pt x="17" y="373"/>
                      <a:pt x="17" y="373"/>
                    </a:cubicBezTo>
                    <a:cubicBezTo>
                      <a:pt x="6" y="377"/>
                      <a:pt x="0" y="388"/>
                      <a:pt x="2" y="400"/>
                    </a:cubicBezTo>
                    <a:cubicBezTo>
                      <a:pt x="13" y="466"/>
                      <a:pt x="13" y="466"/>
                      <a:pt x="13" y="466"/>
                    </a:cubicBezTo>
                    <a:cubicBezTo>
                      <a:pt x="15" y="478"/>
                      <a:pt x="25" y="486"/>
                      <a:pt x="37" y="486"/>
                    </a:cubicBezTo>
                    <a:cubicBezTo>
                      <a:pt x="136" y="486"/>
                      <a:pt x="136" y="486"/>
                      <a:pt x="136" y="486"/>
                    </a:cubicBezTo>
                    <a:cubicBezTo>
                      <a:pt x="141" y="498"/>
                      <a:pt x="147" y="509"/>
                      <a:pt x="154" y="519"/>
                    </a:cubicBezTo>
                    <a:cubicBezTo>
                      <a:pt x="102" y="604"/>
                      <a:pt x="102" y="604"/>
                      <a:pt x="102" y="604"/>
                    </a:cubicBezTo>
                    <a:cubicBezTo>
                      <a:pt x="96" y="614"/>
                      <a:pt x="98" y="627"/>
                      <a:pt x="107" y="634"/>
                    </a:cubicBezTo>
                    <a:cubicBezTo>
                      <a:pt x="158" y="678"/>
                      <a:pt x="158" y="678"/>
                      <a:pt x="158" y="678"/>
                    </a:cubicBezTo>
                    <a:cubicBezTo>
                      <a:pt x="167" y="686"/>
                      <a:pt x="180" y="686"/>
                      <a:pt x="189" y="679"/>
                    </a:cubicBezTo>
                    <a:cubicBezTo>
                      <a:pt x="265" y="615"/>
                      <a:pt x="265" y="615"/>
                      <a:pt x="265" y="615"/>
                    </a:cubicBezTo>
                    <a:cubicBezTo>
                      <a:pt x="277" y="621"/>
                      <a:pt x="290" y="626"/>
                      <a:pt x="303" y="629"/>
                    </a:cubicBezTo>
                    <a:cubicBezTo>
                      <a:pt x="318" y="729"/>
                      <a:pt x="318" y="729"/>
                      <a:pt x="318" y="729"/>
                    </a:cubicBezTo>
                    <a:cubicBezTo>
                      <a:pt x="320" y="740"/>
                      <a:pt x="330" y="748"/>
                      <a:pt x="342" y="748"/>
                    </a:cubicBezTo>
                    <a:cubicBezTo>
                      <a:pt x="409" y="748"/>
                      <a:pt x="409" y="748"/>
                      <a:pt x="409" y="748"/>
                    </a:cubicBezTo>
                    <a:cubicBezTo>
                      <a:pt x="421" y="748"/>
                      <a:pt x="431" y="740"/>
                      <a:pt x="433" y="729"/>
                    </a:cubicBezTo>
                    <a:cubicBezTo>
                      <a:pt x="450" y="631"/>
                      <a:pt x="450" y="631"/>
                      <a:pt x="450" y="631"/>
                    </a:cubicBezTo>
                    <a:cubicBezTo>
                      <a:pt x="463" y="627"/>
                      <a:pt x="476" y="622"/>
                      <a:pt x="489" y="617"/>
                    </a:cubicBezTo>
                    <a:cubicBezTo>
                      <a:pt x="562" y="680"/>
                      <a:pt x="562" y="680"/>
                      <a:pt x="562" y="680"/>
                    </a:cubicBezTo>
                    <a:cubicBezTo>
                      <a:pt x="570" y="687"/>
                      <a:pt x="583" y="687"/>
                      <a:pt x="592" y="680"/>
                    </a:cubicBezTo>
                    <a:cubicBezTo>
                      <a:pt x="644" y="636"/>
                      <a:pt x="644" y="636"/>
                      <a:pt x="644" y="636"/>
                    </a:cubicBezTo>
                    <a:cubicBezTo>
                      <a:pt x="653" y="629"/>
                      <a:pt x="655" y="616"/>
                      <a:pt x="649" y="606"/>
                    </a:cubicBezTo>
                    <a:cubicBezTo>
                      <a:pt x="600" y="522"/>
                      <a:pt x="600" y="522"/>
                      <a:pt x="600" y="522"/>
                    </a:cubicBezTo>
                    <a:cubicBezTo>
                      <a:pt x="608" y="511"/>
                      <a:pt x="615" y="499"/>
                      <a:pt x="621" y="486"/>
                    </a:cubicBezTo>
                    <a:cubicBezTo>
                      <a:pt x="721" y="486"/>
                      <a:pt x="721" y="486"/>
                      <a:pt x="721" y="486"/>
                    </a:cubicBezTo>
                    <a:cubicBezTo>
                      <a:pt x="732" y="486"/>
                      <a:pt x="742" y="478"/>
                      <a:pt x="744" y="466"/>
                    </a:cubicBezTo>
                    <a:close/>
                    <a:moveTo>
                      <a:pt x="528" y="373"/>
                    </a:moveTo>
                    <a:cubicBezTo>
                      <a:pt x="528" y="455"/>
                      <a:pt x="461" y="522"/>
                      <a:pt x="378" y="522"/>
                    </a:cubicBezTo>
                    <a:cubicBezTo>
                      <a:pt x="296" y="522"/>
                      <a:pt x="229" y="455"/>
                      <a:pt x="229" y="373"/>
                    </a:cubicBezTo>
                    <a:cubicBezTo>
                      <a:pt x="229" y="290"/>
                      <a:pt x="296" y="223"/>
                      <a:pt x="378" y="223"/>
                    </a:cubicBezTo>
                    <a:cubicBezTo>
                      <a:pt x="461" y="223"/>
                      <a:pt x="528" y="290"/>
                      <a:pt x="528" y="373"/>
                    </a:cubicBezTo>
                    <a:close/>
                  </a:path>
                </a:pathLst>
              </a:custGeom>
              <a:solidFill>
                <a:sysClr val="window" lastClr="FFFFFF"/>
              </a:solidFill>
              <a:ln w="9525">
                <a:noFill/>
                <a:round/>
                <a:headEnd/>
                <a:tailEnd/>
              </a:ln>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70" name="Oval 25"/>
              <p:cNvSpPr>
                <a:spLocks noChangeArrowheads="1"/>
              </p:cNvSpPr>
              <p:nvPr/>
            </p:nvSpPr>
            <p:spPr bwMode="auto">
              <a:xfrm>
                <a:off x="5557028" y="7180975"/>
                <a:ext cx="542925" cy="541338"/>
              </a:xfrm>
              <a:prstGeom prst="ellipse">
                <a:avLst/>
              </a:prstGeom>
              <a:solidFill>
                <a:sysClr val="window" lastClr="FFFFFF"/>
              </a:solidFill>
              <a:ln w="9525">
                <a:noFill/>
                <a:round/>
                <a:headEnd/>
                <a:tailEnd/>
              </a:ln>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67" name="Rectangle 66"/>
            <p:cNvSpPr/>
            <p:nvPr/>
          </p:nvSpPr>
          <p:spPr>
            <a:xfrm>
              <a:off x="1938478" y="1481423"/>
              <a:ext cx="4107815" cy="414411"/>
            </a:xfrm>
            <a:prstGeom prst="rect">
              <a:avLst/>
            </a:prstGeom>
          </p:spPr>
          <p:txBody>
            <a:bodyPr wrap="none">
              <a:spAutoFit/>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kumimoji="0" lang="en-US" sz="2040" b="0" i="0" u="none" strike="noStrike" kern="0" cap="none" spc="0" normalizeH="0" baseline="0" noProof="0" dirty="0">
                  <a:ln>
                    <a:noFill/>
                  </a:ln>
                  <a:solidFill>
                    <a:srgbClr val="333333"/>
                  </a:solidFill>
                  <a:effectLst/>
                  <a:uLnTx/>
                  <a:uFillTx/>
                  <a:latin typeface="Calibri" panose="020F0502020204030204"/>
                  <a:ea typeface="+mn-ea"/>
                  <a:cs typeface="+mn-cs"/>
                </a:rPr>
                <a:t>= Operating system virtualization</a:t>
              </a:r>
              <a:endParaRPr kumimoji="0" lang="en-US" sz="1836" b="0" i="0" u="none" strike="noStrike" kern="0" cap="none" spc="0" normalizeH="0" baseline="0" noProof="0" dirty="0">
                <a:ln>
                  <a:noFill/>
                </a:ln>
                <a:solidFill>
                  <a:srgbClr val="002050"/>
                </a:solidFill>
                <a:effectLst/>
                <a:uLnTx/>
                <a:uFillTx/>
                <a:latin typeface="Calibri" panose="020F0502020204030204"/>
                <a:ea typeface="+mn-ea"/>
                <a:cs typeface="+mn-cs"/>
              </a:endParaRPr>
            </a:p>
          </p:txBody>
        </p:sp>
        <p:sp>
          <p:nvSpPr>
            <p:cNvPr id="68" name="Freeform 12"/>
            <p:cNvSpPr>
              <a:spLocks/>
            </p:cNvSpPr>
            <p:nvPr/>
          </p:nvSpPr>
          <p:spPr bwMode="auto">
            <a:xfrm>
              <a:off x="1694179" y="2649340"/>
              <a:ext cx="41932" cy="81012"/>
            </a:xfrm>
            <a:custGeom>
              <a:avLst/>
              <a:gdLst>
                <a:gd name="T0" fmla="*/ 0 w 250"/>
                <a:gd name="T1" fmla="*/ 0 h 483"/>
                <a:gd name="T2" fmla="*/ 250 w 250"/>
                <a:gd name="T3" fmla="*/ 269 h 483"/>
                <a:gd name="T4" fmla="*/ 152 w 250"/>
                <a:gd name="T5" fmla="*/ 295 h 483"/>
                <a:gd name="T6" fmla="*/ 221 w 250"/>
                <a:gd name="T7" fmla="*/ 459 h 483"/>
                <a:gd name="T8" fmla="*/ 162 w 250"/>
                <a:gd name="T9" fmla="*/ 483 h 483"/>
                <a:gd name="T10" fmla="*/ 93 w 250"/>
                <a:gd name="T11" fmla="*/ 316 h 483"/>
                <a:gd name="T12" fmla="*/ 0 w 250"/>
                <a:gd name="T13" fmla="*/ 373 h 483"/>
                <a:gd name="T14" fmla="*/ 0 w 250"/>
                <a:gd name="T15" fmla="*/ 0 h 483"/>
                <a:gd name="T16" fmla="*/ 0 w 250"/>
                <a:gd name="T17"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483">
                  <a:moveTo>
                    <a:pt x="0" y="0"/>
                  </a:moveTo>
                  <a:lnTo>
                    <a:pt x="250" y="269"/>
                  </a:lnTo>
                  <a:lnTo>
                    <a:pt x="152" y="295"/>
                  </a:lnTo>
                  <a:lnTo>
                    <a:pt x="221" y="459"/>
                  </a:lnTo>
                  <a:lnTo>
                    <a:pt x="162" y="483"/>
                  </a:lnTo>
                  <a:lnTo>
                    <a:pt x="93" y="316"/>
                  </a:lnTo>
                  <a:lnTo>
                    <a:pt x="0" y="373"/>
                  </a:lnTo>
                  <a:lnTo>
                    <a:pt x="0" y="0"/>
                  </a:lnTo>
                  <a:lnTo>
                    <a:pt x="0" y="0"/>
                  </a:lnTo>
                  <a:close/>
                </a:path>
              </a:pathLst>
            </a:custGeom>
            <a:solidFill>
              <a:srgbClr val="FFFFFF"/>
            </a:solidFill>
            <a:ln>
              <a:noFill/>
            </a:ln>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nvGrpSpPr>
          <p:cNvPr id="98" name="Group 97"/>
          <p:cNvGrpSpPr/>
          <p:nvPr/>
        </p:nvGrpSpPr>
        <p:grpSpPr>
          <a:xfrm>
            <a:off x="1427250" y="2376556"/>
            <a:ext cx="4678376" cy="1319170"/>
            <a:chOff x="1156050" y="5020815"/>
            <a:chExt cx="4679707" cy="1319545"/>
          </a:xfrm>
        </p:grpSpPr>
        <p:grpSp>
          <p:nvGrpSpPr>
            <p:cNvPr id="99" name="Group 98"/>
            <p:cNvGrpSpPr/>
            <p:nvPr/>
          </p:nvGrpSpPr>
          <p:grpSpPr>
            <a:xfrm>
              <a:off x="1156050" y="5020815"/>
              <a:ext cx="2130926" cy="473446"/>
              <a:chOff x="1245257" y="1992089"/>
              <a:chExt cx="2196445" cy="488003"/>
            </a:xfrm>
          </p:grpSpPr>
          <p:sp>
            <p:nvSpPr>
              <p:cNvPr id="111" name="Rectangle 110"/>
              <p:cNvSpPr/>
              <p:nvPr/>
            </p:nvSpPr>
            <p:spPr bwMode="auto">
              <a:xfrm>
                <a:off x="1245257" y="1992089"/>
                <a:ext cx="491907" cy="488002"/>
              </a:xfrm>
              <a:prstGeom prst="rect">
                <a:avLst/>
              </a:prstGeom>
              <a:solidFill>
                <a:srgbClr val="333333"/>
              </a:solidFill>
              <a:ln w="6350" cap="flat" cmpd="sng" algn="ctr">
                <a:noFill/>
                <a:prstDash val="solid"/>
                <a:miter lim="800000"/>
                <a:headEnd type="none" w="med" len="med"/>
                <a:tailEnd type="none" w="med" len="med"/>
              </a:ln>
              <a:effectLst/>
            </p:spPr>
            <p:txBody>
              <a:bodyPr rot="0" spcFirstLastPara="0" vertOverflow="overflow" horzOverflow="overflow" vert="horz" wrap="square" lIns="186415" tIns="149133" rIns="186415" bIns="149133" numCol="1" spcCol="0" rtlCol="0" fromWordArt="0" anchor="ctr" anchorCtr="0" forceAA="0" compatLnSpc="1">
                <a:prstTxWarp prst="textNoShape">
                  <a:avLst/>
                </a:prstTxWarp>
                <a:noAutofit/>
              </a:bodyPr>
              <a:lstStyle/>
              <a:p>
                <a:pPr marL="0" marR="0" lvl="0" indent="0" algn="l" defTabSz="950299" rtl="0" eaLnBrk="1" fontAlgn="auto" latinLnBrk="0" hangingPunct="1">
                  <a:lnSpc>
                    <a:spcPct val="90000"/>
                  </a:lnSpc>
                  <a:spcBef>
                    <a:spcPts val="0"/>
                  </a:spcBef>
                  <a:spcAft>
                    <a:spcPts val="0"/>
                  </a:spcAft>
                  <a:buClrTx/>
                  <a:buSzTx/>
                  <a:buFontTx/>
                  <a:buNone/>
                  <a:tabLst/>
                  <a:defRPr/>
                </a:pPr>
                <a:endParaRPr kumimoji="0" lang="en-US" sz="1632"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112" name="Rectangle 111"/>
              <p:cNvSpPr/>
              <p:nvPr/>
            </p:nvSpPr>
            <p:spPr bwMode="auto">
              <a:xfrm>
                <a:off x="1730910" y="1992090"/>
                <a:ext cx="1710792" cy="488002"/>
              </a:xfrm>
              <a:prstGeom prst="rect">
                <a:avLst/>
              </a:prstGeom>
              <a:solidFill>
                <a:srgbClr val="00BCF2"/>
              </a:solidFill>
              <a:ln w="6350" cap="flat" cmpd="sng" algn="ctr">
                <a:noFill/>
                <a:prstDash val="solid"/>
                <a:miter lim="800000"/>
                <a:headEnd type="none" w="med" len="med"/>
                <a:tailEnd type="none" w="med" len="med"/>
              </a:ln>
              <a:effectLst/>
            </p:spPr>
            <p:txBody>
              <a:bodyPr rot="0" spcFirstLastPara="0" vertOverflow="overflow" horzOverflow="overflow" vert="horz" wrap="square" lIns="91414" tIns="149133" rIns="186415" bIns="149133" numCol="1" spcCol="0" rtlCol="0" fromWordArt="0" anchor="ctr" anchorCtr="0" forceAA="0" compatLnSpc="1">
                <a:prstTxWarp prst="textNoShape">
                  <a:avLst/>
                </a:prstTxWarp>
                <a:noAutofit/>
              </a:bodyPr>
              <a:lstStyle/>
              <a:p>
                <a:pPr marL="0" marR="0" lvl="0" indent="0" algn="l" defTabSz="950299" rtl="0" eaLnBrk="1" fontAlgn="auto" latinLnBrk="0" hangingPunct="1">
                  <a:lnSpc>
                    <a:spcPct val="90000"/>
                  </a:lnSpc>
                  <a:spcBef>
                    <a:spcPts val="0"/>
                  </a:spcBef>
                  <a:spcAft>
                    <a:spcPts val="0"/>
                  </a:spcAft>
                  <a:buClrTx/>
                  <a:buSzTx/>
                  <a:buFontTx/>
                  <a:buNone/>
                  <a:tabLst/>
                  <a:defRPr/>
                </a:pPr>
                <a:r>
                  <a:rPr kumimoji="0" lang="en-US" sz="1632"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Application</a:t>
                </a:r>
              </a:p>
            </p:txBody>
          </p:sp>
          <p:grpSp>
            <p:nvGrpSpPr>
              <p:cNvPr id="113" name="Group 112"/>
              <p:cNvGrpSpPr/>
              <p:nvPr/>
            </p:nvGrpSpPr>
            <p:grpSpPr>
              <a:xfrm>
                <a:off x="1373336" y="2107148"/>
                <a:ext cx="232215" cy="257885"/>
                <a:chOff x="7434263" y="-2105021"/>
                <a:chExt cx="947737" cy="1052508"/>
              </a:xfrm>
              <a:solidFill>
                <a:sysClr val="windowText" lastClr="000000"/>
              </a:solidFill>
            </p:grpSpPr>
            <p:sp>
              <p:nvSpPr>
                <p:cNvPr id="114" name="Freeform 5"/>
                <p:cNvSpPr>
                  <a:spLocks/>
                </p:cNvSpPr>
                <p:nvPr/>
              </p:nvSpPr>
              <p:spPr bwMode="auto">
                <a:xfrm>
                  <a:off x="7434263" y="-1779588"/>
                  <a:ext cx="423862" cy="727075"/>
                </a:xfrm>
                <a:custGeom>
                  <a:avLst/>
                  <a:gdLst>
                    <a:gd name="T0" fmla="*/ 267 w 267"/>
                    <a:gd name="T1" fmla="*/ 153 h 458"/>
                    <a:gd name="T2" fmla="*/ 267 w 267"/>
                    <a:gd name="T3" fmla="*/ 458 h 458"/>
                    <a:gd name="T4" fmla="*/ 0 w 267"/>
                    <a:gd name="T5" fmla="*/ 305 h 458"/>
                    <a:gd name="T6" fmla="*/ 2 w 267"/>
                    <a:gd name="T7" fmla="*/ 0 h 458"/>
                    <a:gd name="T8" fmla="*/ 267 w 267"/>
                    <a:gd name="T9" fmla="*/ 153 h 458"/>
                  </a:gdLst>
                  <a:ahLst/>
                  <a:cxnLst>
                    <a:cxn ang="0">
                      <a:pos x="T0" y="T1"/>
                    </a:cxn>
                    <a:cxn ang="0">
                      <a:pos x="T2" y="T3"/>
                    </a:cxn>
                    <a:cxn ang="0">
                      <a:pos x="T4" y="T5"/>
                    </a:cxn>
                    <a:cxn ang="0">
                      <a:pos x="T6" y="T7"/>
                    </a:cxn>
                    <a:cxn ang="0">
                      <a:pos x="T8" y="T9"/>
                    </a:cxn>
                  </a:cxnLst>
                  <a:rect l="0" t="0" r="r" b="b"/>
                  <a:pathLst>
                    <a:path w="267" h="458">
                      <a:moveTo>
                        <a:pt x="267" y="153"/>
                      </a:moveTo>
                      <a:lnTo>
                        <a:pt x="267" y="458"/>
                      </a:lnTo>
                      <a:lnTo>
                        <a:pt x="0" y="305"/>
                      </a:lnTo>
                      <a:lnTo>
                        <a:pt x="2" y="0"/>
                      </a:lnTo>
                      <a:lnTo>
                        <a:pt x="267" y="153"/>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15" name="Freeform 6"/>
                <p:cNvSpPr>
                  <a:spLocks/>
                </p:cNvSpPr>
                <p:nvPr/>
              </p:nvSpPr>
              <p:spPr bwMode="auto">
                <a:xfrm>
                  <a:off x="7961313" y="-1779588"/>
                  <a:ext cx="420687" cy="727075"/>
                </a:xfrm>
                <a:custGeom>
                  <a:avLst/>
                  <a:gdLst>
                    <a:gd name="T0" fmla="*/ 0 w 265"/>
                    <a:gd name="T1" fmla="*/ 153 h 458"/>
                    <a:gd name="T2" fmla="*/ 0 w 265"/>
                    <a:gd name="T3" fmla="*/ 458 h 458"/>
                    <a:gd name="T4" fmla="*/ 265 w 265"/>
                    <a:gd name="T5" fmla="*/ 305 h 458"/>
                    <a:gd name="T6" fmla="*/ 265 w 265"/>
                    <a:gd name="T7" fmla="*/ 0 h 458"/>
                    <a:gd name="T8" fmla="*/ 0 w 265"/>
                    <a:gd name="T9" fmla="*/ 153 h 458"/>
                  </a:gdLst>
                  <a:ahLst/>
                  <a:cxnLst>
                    <a:cxn ang="0">
                      <a:pos x="T0" y="T1"/>
                    </a:cxn>
                    <a:cxn ang="0">
                      <a:pos x="T2" y="T3"/>
                    </a:cxn>
                    <a:cxn ang="0">
                      <a:pos x="T4" y="T5"/>
                    </a:cxn>
                    <a:cxn ang="0">
                      <a:pos x="T6" y="T7"/>
                    </a:cxn>
                    <a:cxn ang="0">
                      <a:pos x="T8" y="T9"/>
                    </a:cxn>
                  </a:cxnLst>
                  <a:rect l="0" t="0" r="r" b="b"/>
                  <a:pathLst>
                    <a:path w="265" h="458">
                      <a:moveTo>
                        <a:pt x="0" y="153"/>
                      </a:moveTo>
                      <a:lnTo>
                        <a:pt x="0" y="458"/>
                      </a:lnTo>
                      <a:lnTo>
                        <a:pt x="265" y="305"/>
                      </a:lnTo>
                      <a:lnTo>
                        <a:pt x="265" y="0"/>
                      </a:lnTo>
                      <a:lnTo>
                        <a:pt x="0" y="153"/>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16" name="Freeform 7"/>
                <p:cNvSpPr>
                  <a:spLocks/>
                </p:cNvSpPr>
                <p:nvPr/>
              </p:nvSpPr>
              <p:spPr bwMode="auto">
                <a:xfrm>
                  <a:off x="7489824" y="-2105021"/>
                  <a:ext cx="838199" cy="476247"/>
                </a:xfrm>
                <a:custGeom>
                  <a:avLst/>
                  <a:gdLst>
                    <a:gd name="T0" fmla="*/ 266 w 528"/>
                    <a:gd name="T1" fmla="*/ 300 h 300"/>
                    <a:gd name="T2" fmla="*/ 0 w 528"/>
                    <a:gd name="T3" fmla="*/ 148 h 300"/>
                    <a:gd name="T4" fmla="*/ 263 w 528"/>
                    <a:gd name="T5" fmla="*/ 0 h 300"/>
                    <a:gd name="T6" fmla="*/ 528 w 528"/>
                    <a:gd name="T7" fmla="*/ 148 h 300"/>
                    <a:gd name="T8" fmla="*/ 266 w 528"/>
                    <a:gd name="T9" fmla="*/ 300 h 300"/>
                  </a:gdLst>
                  <a:ahLst/>
                  <a:cxnLst>
                    <a:cxn ang="0">
                      <a:pos x="T0" y="T1"/>
                    </a:cxn>
                    <a:cxn ang="0">
                      <a:pos x="T2" y="T3"/>
                    </a:cxn>
                    <a:cxn ang="0">
                      <a:pos x="T4" y="T5"/>
                    </a:cxn>
                    <a:cxn ang="0">
                      <a:pos x="T6" y="T7"/>
                    </a:cxn>
                    <a:cxn ang="0">
                      <a:pos x="T8" y="T9"/>
                    </a:cxn>
                  </a:cxnLst>
                  <a:rect l="0" t="0" r="r" b="b"/>
                  <a:pathLst>
                    <a:path w="528" h="300">
                      <a:moveTo>
                        <a:pt x="266" y="300"/>
                      </a:moveTo>
                      <a:lnTo>
                        <a:pt x="0" y="148"/>
                      </a:lnTo>
                      <a:lnTo>
                        <a:pt x="263" y="0"/>
                      </a:lnTo>
                      <a:lnTo>
                        <a:pt x="528" y="148"/>
                      </a:lnTo>
                      <a:lnTo>
                        <a:pt x="266" y="30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grpSp>
          <p:nvGrpSpPr>
            <p:cNvPr id="100" name="Group 99"/>
            <p:cNvGrpSpPr/>
            <p:nvPr/>
          </p:nvGrpSpPr>
          <p:grpSpPr>
            <a:xfrm>
              <a:off x="1156050" y="5533097"/>
              <a:ext cx="4679707" cy="473445"/>
              <a:chOff x="1245257" y="2520122"/>
              <a:chExt cx="4823590" cy="488002"/>
            </a:xfrm>
          </p:grpSpPr>
          <p:sp>
            <p:nvSpPr>
              <p:cNvPr id="106" name="Rectangle 105"/>
              <p:cNvSpPr/>
              <p:nvPr/>
            </p:nvSpPr>
            <p:spPr bwMode="auto">
              <a:xfrm>
                <a:off x="1245257" y="2520122"/>
                <a:ext cx="491907" cy="488002"/>
              </a:xfrm>
              <a:prstGeom prst="rect">
                <a:avLst/>
              </a:prstGeom>
              <a:solidFill>
                <a:srgbClr val="333333"/>
              </a:solidFill>
              <a:ln w="6350" cap="flat" cmpd="sng" algn="ctr">
                <a:noFill/>
                <a:prstDash val="solid"/>
                <a:miter lim="800000"/>
                <a:headEnd type="none" w="med" len="med"/>
                <a:tailEnd type="none" w="med" len="med"/>
              </a:ln>
              <a:effectLst/>
            </p:spPr>
            <p:txBody>
              <a:bodyPr rot="0" spcFirstLastPara="0" vertOverflow="overflow" horzOverflow="overflow" vert="horz" wrap="square" lIns="186415" tIns="149133" rIns="186415" bIns="149133" numCol="1" spcCol="0" rtlCol="0" fromWordArt="0" anchor="ctr" anchorCtr="0" forceAA="0" compatLnSpc="1">
                <a:prstTxWarp prst="textNoShape">
                  <a:avLst/>
                </a:prstTxWarp>
                <a:noAutofit/>
              </a:bodyPr>
              <a:lstStyle/>
              <a:p>
                <a:pPr marL="0" marR="0" lvl="0" indent="0" algn="l" defTabSz="950299" rtl="0" eaLnBrk="1" fontAlgn="auto" latinLnBrk="0" hangingPunct="1">
                  <a:lnSpc>
                    <a:spcPct val="90000"/>
                  </a:lnSpc>
                  <a:spcBef>
                    <a:spcPts val="0"/>
                  </a:spcBef>
                  <a:spcAft>
                    <a:spcPts val="0"/>
                  </a:spcAft>
                  <a:buClrTx/>
                  <a:buSzTx/>
                  <a:buFontTx/>
                  <a:buNone/>
                  <a:tabLst/>
                  <a:defRPr/>
                </a:pPr>
                <a:endParaRPr kumimoji="0" lang="en-US" sz="1632"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107" name="Rectangle 106"/>
              <p:cNvSpPr/>
              <p:nvPr/>
            </p:nvSpPr>
            <p:spPr bwMode="auto">
              <a:xfrm>
                <a:off x="1730907" y="2520122"/>
                <a:ext cx="4337940" cy="488002"/>
              </a:xfrm>
              <a:prstGeom prst="rect">
                <a:avLst/>
              </a:prstGeom>
              <a:solidFill>
                <a:srgbClr val="00BCF2"/>
              </a:solidFill>
              <a:ln w="6350" cap="flat" cmpd="sng" algn="ctr">
                <a:noFill/>
                <a:prstDash val="solid"/>
                <a:miter lim="800000"/>
                <a:headEnd type="none" w="med" len="med"/>
                <a:tailEnd type="none" w="med" len="med"/>
              </a:ln>
              <a:effectLst/>
            </p:spPr>
            <p:txBody>
              <a:bodyPr rot="0" spcFirstLastPara="0" vertOverflow="overflow" horzOverflow="overflow" vert="horz" wrap="square" lIns="91414" tIns="149133" rIns="186415" bIns="149133" numCol="1" spcCol="0" rtlCol="0" fromWordArt="0" anchor="ctr" anchorCtr="0" forceAA="0" compatLnSpc="1">
                <a:prstTxWarp prst="textNoShape">
                  <a:avLst/>
                </a:prstTxWarp>
                <a:noAutofit/>
              </a:bodyPr>
              <a:lstStyle/>
              <a:p>
                <a:pPr marL="0" marR="0" lvl="0" indent="0" algn="l" defTabSz="950299" rtl="0" eaLnBrk="1" fontAlgn="auto" latinLnBrk="0" hangingPunct="1">
                  <a:lnSpc>
                    <a:spcPct val="90000"/>
                  </a:lnSpc>
                  <a:spcBef>
                    <a:spcPts val="0"/>
                  </a:spcBef>
                  <a:spcAft>
                    <a:spcPts val="0"/>
                  </a:spcAft>
                  <a:buClrTx/>
                  <a:buSzTx/>
                  <a:buFontTx/>
                  <a:buNone/>
                  <a:tabLst/>
                  <a:defRPr/>
                </a:pPr>
                <a:r>
                  <a:rPr kumimoji="0" lang="en-US" sz="1632"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OS</a:t>
                </a:r>
              </a:p>
            </p:txBody>
          </p:sp>
          <p:grpSp>
            <p:nvGrpSpPr>
              <p:cNvPr id="108" name="Group 107"/>
              <p:cNvGrpSpPr/>
              <p:nvPr/>
            </p:nvGrpSpPr>
            <p:grpSpPr>
              <a:xfrm>
                <a:off x="1353314" y="2674887"/>
                <a:ext cx="272648" cy="214824"/>
                <a:chOff x="4962525" y="2536825"/>
                <a:chExt cx="2260600" cy="1781175"/>
              </a:xfrm>
            </p:grpSpPr>
            <p:sp>
              <p:nvSpPr>
                <p:cNvPr id="109" name="Freeform 11"/>
                <p:cNvSpPr>
                  <a:spLocks noEditPoints="1"/>
                </p:cNvSpPr>
                <p:nvPr/>
              </p:nvSpPr>
              <p:spPr bwMode="auto">
                <a:xfrm>
                  <a:off x="4962525" y="2536825"/>
                  <a:ext cx="2260600" cy="1781175"/>
                </a:xfrm>
                <a:custGeom>
                  <a:avLst/>
                  <a:gdLst>
                    <a:gd name="T0" fmla="*/ 130 w 600"/>
                    <a:gd name="T1" fmla="*/ 461 h 472"/>
                    <a:gd name="T2" fmla="*/ 470 w 600"/>
                    <a:gd name="T3" fmla="*/ 461 h 472"/>
                    <a:gd name="T4" fmla="*/ 470 w 600"/>
                    <a:gd name="T5" fmla="*/ 472 h 472"/>
                    <a:gd name="T6" fmla="*/ 130 w 600"/>
                    <a:gd name="T7" fmla="*/ 472 h 472"/>
                    <a:gd name="T8" fmla="*/ 130 w 600"/>
                    <a:gd name="T9" fmla="*/ 461 h 472"/>
                    <a:gd name="T10" fmla="*/ 32 w 600"/>
                    <a:gd name="T11" fmla="*/ 35 h 472"/>
                    <a:gd name="T12" fmla="*/ 32 w 600"/>
                    <a:gd name="T13" fmla="*/ 345 h 472"/>
                    <a:gd name="T14" fmla="*/ 232 w 600"/>
                    <a:gd name="T15" fmla="*/ 345 h 472"/>
                    <a:gd name="T16" fmla="*/ 365 w 600"/>
                    <a:gd name="T17" fmla="*/ 345 h 472"/>
                    <a:gd name="T18" fmla="*/ 572 w 600"/>
                    <a:gd name="T19" fmla="*/ 345 h 472"/>
                    <a:gd name="T20" fmla="*/ 572 w 600"/>
                    <a:gd name="T21" fmla="*/ 35 h 472"/>
                    <a:gd name="T22" fmla="*/ 32 w 600"/>
                    <a:gd name="T23" fmla="*/ 35 h 472"/>
                    <a:gd name="T24" fmla="*/ 300 w 600"/>
                    <a:gd name="T25" fmla="*/ 8 h 472"/>
                    <a:gd name="T26" fmla="*/ 292 w 600"/>
                    <a:gd name="T27" fmla="*/ 16 h 472"/>
                    <a:gd name="T28" fmla="*/ 300 w 600"/>
                    <a:gd name="T29" fmla="*/ 24 h 472"/>
                    <a:gd name="T30" fmla="*/ 309 w 600"/>
                    <a:gd name="T31" fmla="*/ 16 h 472"/>
                    <a:gd name="T32" fmla="*/ 300 w 600"/>
                    <a:gd name="T33" fmla="*/ 8 h 472"/>
                    <a:gd name="T34" fmla="*/ 32 w 600"/>
                    <a:gd name="T35" fmla="*/ 0 h 472"/>
                    <a:gd name="T36" fmla="*/ 565 w 600"/>
                    <a:gd name="T37" fmla="*/ 0 h 472"/>
                    <a:gd name="T38" fmla="*/ 600 w 600"/>
                    <a:gd name="T39" fmla="*/ 35 h 472"/>
                    <a:gd name="T40" fmla="*/ 600 w 600"/>
                    <a:gd name="T41" fmla="*/ 344 h 472"/>
                    <a:gd name="T42" fmla="*/ 565 w 600"/>
                    <a:gd name="T43" fmla="*/ 383 h 472"/>
                    <a:gd name="T44" fmla="*/ 389 w 600"/>
                    <a:gd name="T45" fmla="*/ 383 h 472"/>
                    <a:gd name="T46" fmla="*/ 365 w 600"/>
                    <a:gd name="T47" fmla="*/ 383 h 472"/>
                    <a:gd name="T48" fmla="*/ 365 w 600"/>
                    <a:gd name="T49" fmla="*/ 406 h 472"/>
                    <a:gd name="T50" fmla="*/ 365 w 600"/>
                    <a:gd name="T51" fmla="*/ 422 h 472"/>
                    <a:gd name="T52" fmla="*/ 442 w 600"/>
                    <a:gd name="T53" fmla="*/ 422 h 472"/>
                    <a:gd name="T54" fmla="*/ 470 w 600"/>
                    <a:gd name="T55" fmla="*/ 461 h 472"/>
                    <a:gd name="T56" fmla="*/ 130 w 600"/>
                    <a:gd name="T57" fmla="*/ 461 h 472"/>
                    <a:gd name="T58" fmla="*/ 158 w 600"/>
                    <a:gd name="T59" fmla="*/ 422 h 472"/>
                    <a:gd name="T60" fmla="*/ 232 w 600"/>
                    <a:gd name="T61" fmla="*/ 422 h 472"/>
                    <a:gd name="T62" fmla="*/ 232 w 600"/>
                    <a:gd name="T63" fmla="*/ 406 h 472"/>
                    <a:gd name="T64" fmla="*/ 232 w 600"/>
                    <a:gd name="T65" fmla="*/ 383 h 472"/>
                    <a:gd name="T66" fmla="*/ 205 w 600"/>
                    <a:gd name="T67" fmla="*/ 383 h 472"/>
                    <a:gd name="T68" fmla="*/ 32 w 600"/>
                    <a:gd name="T69" fmla="*/ 383 h 472"/>
                    <a:gd name="T70" fmla="*/ 0 w 600"/>
                    <a:gd name="T71" fmla="*/ 344 h 472"/>
                    <a:gd name="T72" fmla="*/ 0 w 600"/>
                    <a:gd name="T73" fmla="*/ 35 h 472"/>
                    <a:gd name="T74" fmla="*/ 32 w 600"/>
                    <a:gd name="T75"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472">
                      <a:moveTo>
                        <a:pt x="130" y="461"/>
                      </a:moveTo>
                      <a:cubicBezTo>
                        <a:pt x="470" y="461"/>
                        <a:pt x="470" y="461"/>
                        <a:pt x="470" y="461"/>
                      </a:cubicBezTo>
                      <a:cubicBezTo>
                        <a:pt x="470" y="472"/>
                        <a:pt x="470" y="472"/>
                        <a:pt x="470" y="472"/>
                      </a:cubicBezTo>
                      <a:cubicBezTo>
                        <a:pt x="130" y="472"/>
                        <a:pt x="130" y="472"/>
                        <a:pt x="130" y="472"/>
                      </a:cubicBezTo>
                      <a:cubicBezTo>
                        <a:pt x="130" y="461"/>
                        <a:pt x="130" y="461"/>
                        <a:pt x="130" y="461"/>
                      </a:cubicBezTo>
                      <a:close/>
                      <a:moveTo>
                        <a:pt x="32" y="35"/>
                      </a:moveTo>
                      <a:cubicBezTo>
                        <a:pt x="32" y="345"/>
                        <a:pt x="32" y="345"/>
                        <a:pt x="32" y="345"/>
                      </a:cubicBezTo>
                      <a:cubicBezTo>
                        <a:pt x="232" y="345"/>
                        <a:pt x="232" y="345"/>
                        <a:pt x="232" y="345"/>
                      </a:cubicBezTo>
                      <a:cubicBezTo>
                        <a:pt x="365" y="345"/>
                        <a:pt x="365" y="345"/>
                        <a:pt x="365" y="345"/>
                      </a:cubicBezTo>
                      <a:cubicBezTo>
                        <a:pt x="572" y="345"/>
                        <a:pt x="572" y="345"/>
                        <a:pt x="572" y="345"/>
                      </a:cubicBezTo>
                      <a:cubicBezTo>
                        <a:pt x="572" y="35"/>
                        <a:pt x="572" y="35"/>
                        <a:pt x="572" y="35"/>
                      </a:cubicBezTo>
                      <a:cubicBezTo>
                        <a:pt x="32" y="35"/>
                        <a:pt x="32" y="35"/>
                        <a:pt x="32" y="35"/>
                      </a:cubicBezTo>
                      <a:close/>
                      <a:moveTo>
                        <a:pt x="300" y="8"/>
                      </a:moveTo>
                      <a:cubicBezTo>
                        <a:pt x="295" y="8"/>
                        <a:pt x="292" y="12"/>
                        <a:pt x="292" y="16"/>
                      </a:cubicBezTo>
                      <a:cubicBezTo>
                        <a:pt x="292" y="20"/>
                        <a:pt x="295" y="24"/>
                        <a:pt x="300" y="24"/>
                      </a:cubicBezTo>
                      <a:cubicBezTo>
                        <a:pt x="305" y="24"/>
                        <a:pt x="309" y="20"/>
                        <a:pt x="309" y="16"/>
                      </a:cubicBezTo>
                      <a:cubicBezTo>
                        <a:pt x="309" y="12"/>
                        <a:pt x="305" y="8"/>
                        <a:pt x="300" y="8"/>
                      </a:cubicBezTo>
                      <a:close/>
                      <a:moveTo>
                        <a:pt x="32" y="0"/>
                      </a:moveTo>
                      <a:cubicBezTo>
                        <a:pt x="565" y="0"/>
                        <a:pt x="565" y="0"/>
                        <a:pt x="565" y="0"/>
                      </a:cubicBezTo>
                      <a:cubicBezTo>
                        <a:pt x="586" y="0"/>
                        <a:pt x="600" y="16"/>
                        <a:pt x="600" y="35"/>
                      </a:cubicBezTo>
                      <a:cubicBezTo>
                        <a:pt x="600" y="344"/>
                        <a:pt x="600" y="344"/>
                        <a:pt x="600" y="344"/>
                      </a:cubicBezTo>
                      <a:cubicBezTo>
                        <a:pt x="600" y="364"/>
                        <a:pt x="586" y="383"/>
                        <a:pt x="565" y="383"/>
                      </a:cubicBezTo>
                      <a:cubicBezTo>
                        <a:pt x="498" y="383"/>
                        <a:pt x="440" y="383"/>
                        <a:pt x="389" y="383"/>
                      </a:cubicBezTo>
                      <a:cubicBezTo>
                        <a:pt x="365" y="383"/>
                        <a:pt x="365" y="383"/>
                        <a:pt x="365" y="383"/>
                      </a:cubicBezTo>
                      <a:cubicBezTo>
                        <a:pt x="365" y="406"/>
                        <a:pt x="365" y="406"/>
                        <a:pt x="365" y="406"/>
                      </a:cubicBezTo>
                      <a:cubicBezTo>
                        <a:pt x="365" y="422"/>
                        <a:pt x="365" y="422"/>
                        <a:pt x="365" y="422"/>
                      </a:cubicBezTo>
                      <a:cubicBezTo>
                        <a:pt x="442" y="422"/>
                        <a:pt x="442" y="422"/>
                        <a:pt x="442" y="422"/>
                      </a:cubicBezTo>
                      <a:cubicBezTo>
                        <a:pt x="470" y="461"/>
                        <a:pt x="470" y="461"/>
                        <a:pt x="470" y="461"/>
                      </a:cubicBezTo>
                      <a:cubicBezTo>
                        <a:pt x="130" y="461"/>
                        <a:pt x="130" y="461"/>
                        <a:pt x="130" y="461"/>
                      </a:cubicBezTo>
                      <a:cubicBezTo>
                        <a:pt x="158" y="422"/>
                        <a:pt x="158" y="422"/>
                        <a:pt x="158" y="422"/>
                      </a:cubicBezTo>
                      <a:cubicBezTo>
                        <a:pt x="232" y="422"/>
                        <a:pt x="232" y="422"/>
                        <a:pt x="232" y="422"/>
                      </a:cubicBezTo>
                      <a:cubicBezTo>
                        <a:pt x="232" y="406"/>
                        <a:pt x="232" y="406"/>
                        <a:pt x="232" y="406"/>
                      </a:cubicBezTo>
                      <a:cubicBezTo>
                        <a:pt x="232" y="383"/>
                        <a:pt x="232" y="383"/>
                        <a:pt x="232" y="383"/>
                      </a:cubicBezTo>
                      <a:cubicBezTo>
                        <a:pt x="205" y="383"/>
                        <a:pt x="205" y="383"/>
                        <a:pt x="205" y="383"/>
                      </a:cubicBezTo>
                      <a:cubicBezTo>
                        <a:pt x="32" y="383"/>
                        <a:pt x="32" y="383"/>
                        <a:pt x="32" y="383"/>
                      </a:cubicBezTo>
                      <a:cubicBezTo>
                        <a:pt x="14" y="383"/>
                        <a:pt x="0" y="364"/>
                        <a:pt x="0" y="344"/>
                      </a:cubicBezTo>
                      <a:cubicBezTo>
                        <a:pt x="0" y="35"/>
                        <a:pt x="0" y="35"/>
                        <a:pt x="0" y="35"/>
                      </a:cubicBezTo>
                      <a:cubicBezTo>
                        <a:pt x="0" y="16"/>
                        <a:pt x="14" y="0"/>
                        <a:pt x="32" y="0"/>
                      </a:cubicBezTo>
                      <a:close/>
                    </a:path>
                  </a:pathLst>
                </a:custGeom>
                <a:solidFill>
                  <a:sysClr val="window" lastClr="FFFFFF"/>
                </a:solidFill>
                <a:ln>
                  <a:noFill/>
                </a:ln>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10" name="Freeform 12"/>
                <p:cNvSpPr>
                  <a:spLocks/>
                </p:cNvSpPr>
                <p:nvPr/>
              </p:nvSpPr>
              <p:spPr bwMode="auto">
                <a:xfrm>
                  <a:off x="5918200" y="2868613"/>
                  <a:ext cx="396875" cy="766763"/>
                </a:xfrm>
                <a:custGeom>
                  <a:avLst/>
                  <a:gdLst>
                    <a:gd name="T0" fmla="*/ 0 w 250"/>
                    <a:gd name="T1" fmla="*/ 0 h 483"/>
                    <a:gd name="T2" fmla="*/ 250 w 250"/>
                    <a:gd name="T3" fmla="*/ 269 h 483"/>
                    <a:gd name="T4" fmla="*/ 152 w 250"/>
                    <a:gd name="T5" fmla="*/ 295 h 483"/>
                    <a:gd name="T6" fmla="*/ 221 w 250"/>
                    <a:gd name="T7" fmla="*/ 459 h 483"/>
                    <a:gd name="T8" fmla="*/ 162 w 250"/>
                    <a:gd name="T9" fmla="*/ 483 h 483"/>
                    <a:gd name="T10" fmla="*/ 93 w 250"/>
                    <a:gd name="T11" fmla="*/ 316 h 483"/>
                    <a:gd name="T12" fmla="*/ 0 w 250"/>
                    <a:gd name="T13" fmla="*/ 373 h 483"/>
                    <a:gd name="T14" fmla="*/ 0 w 250"/>
                    <a:gd name="T15" fmla="*/ 0 h 483"/>
                    <a:gd name="T16" fmla="*/ 0 w 250"/>
                    <a:gd name="T17"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483">
                      <a:moveTo>
                        <a:pt x="0" y="0"/>
                      </a:moveTo>
                      <a:lnTo>
                        <a:pt x="250" y="269"/>
                      </a:lnTo>
                      <a:lnTo>
                        <a:pt x="152" y="295"/>
                      </a:lnTo>
                      <a:lnTo>
                        <a:pt x="221" y="459"/>
                      </a:lnTo>
                      <a:lnTo>
                        <a:pt x="162" y="483"/>
                      </a:lnTo>
                      <a:lnTo>
                        <a:pt x="93" y="316"/>
                      </a:lnTo>
                      <a:lnTo>
                        <a:pt x="0" y="373"/>
                      </a:lnTo>
                      <a:lnTo>
                        <a:pt x="0" y="0"/>
                      </a:lnTo>
                      <a:lnTo>
                        <a:pt x="0" y="0"/>
                      </a:lnTo>
                      <a:close/>
                    </a:path>
                  </a:pathLst>
                </a:custGeom>
                <a:solidFill>
                  <a:sysClr val="window" lastClr="FFFFFF"/>
                </a:solidFill>
                <a:ln>
                  <a:noFill/>
                </a:ln>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grpSp>
          <p:nvGrpSpPr>
            <p:cNvPr id="101" name="Group 100"/>
            <p:cNvGrpSpPr/>
            <p:nvPr/>
          </p:nvGrpSpPr>
          <p:grpSpPr>
            <a:xfrm>
              <a:off x="1432754" y="6199771"/>
              <a:ext cx="13445" cy="140589"/>
              <a:chOff x="6546850" y="2643188"/>
              <a:chExt cx="128588" cy="1344612"/>
            </a:xfrm>
            <a:solidFill>
              <a:sysClr val="windowText" lastClr="000000"/>
            </a:solidFill>
          </p:grpSpPr>
          <p:sp>
            <p:nvSpPr>
              <p:cNvPr id="102" name="Oval 17"/>
              <p:cNvSpPr>
                <a:spLocks noChangeArrowheads="1"/>
              </p:cNvSpPr>
              <p:nvPr/>
            </p:nvSpPr>
            <p:spPr bwMode="auto">
              <a:xfrm>
                <a:off x="6546850" y="2643188"/>
                <a:ext cx="128588" cy="1238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3" name="Oval 18"/>
              <p:cNvSpPr>
                <a:spLocks noChangeArrowheads="1"/>
              </p:cNvSpPr>
              <p:nvPr/>
            </p:nvSpPr>
            <p:spPr bwMode="auto">
              <a:xfrm>
                <a:off x="6546850" y="3049588"/>
                <a:ext cx="128588" cy="1254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4" name="Oval 19"/>
              <p:cNvSpPr>
                <a:spLocks noChangeArrowheads="1"/>
              </p:cNvSpPr>
              <p:nvPr/>
            </p:nvSpPr>
            <p:spPr bwMode="auto">
              <a:xfrm>
                <a:off x="6546850" y="3457575"/>
                <a:ext cx="128588" cy="1238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5" name="Oval 20"/>
              <p:cNvSpPr>
                <a:spLocks noChangeArrowheads="1"/>
              </p:cNvSpPr>
              <p:nvPr/>
            </p:nvSpPr>
            <p:spPr bwMode="auto">
              <a:xfrm>
                <a:off x="6546850" y="3863975"/>
                <a:ext cx="128588" cy="1238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grpSp>
        <p:nvGrpSpPr>
          <p:cNvPr id="117" name="Group 116"/>
          <p:cNvGrpSpPr/>
          <p:nvPr/>
        </p:nvGrpSpPr>
        <p:grpSpPr>
          <a:xfrm>
            <a:off x="5363076" y="2192856"/>
            <a:ext cx="742550" cy="646270"/>
            <a:chOff x="5096392" y="3597025"/>
            <a:chExt cx="819831" cy="633656"/>
          </a:xfrm>
        </p:grpSpPr>
        <p:sp>
          <p:nvSpPr>
            <p:cNvPr id="118" name="Freeform 5"/>
            <p:cNvSpPr>
              <a:spLocks/>
            </p:cNvSpPr>
            <p:nvPr/>
          </p:nvSpPr>
          <p:spPr bwMode="auto">
            <a:xfrm>
              <a:off x="5413988" y="4036700"/>
              <a:ext cx="82576" cy="141649"/>
            </a:xfrm>
            <a:custGeom>
              <a:avLst/>
              <a:gdLst>
                <a:gd name="T0" fmla="*/ 267 w 267"/>
                <a:gd name="T1" fmla="*/ 153 h 458"/>
                <a:gd name="T2" fmla="*/ 267 w 267"/>
                <a:gd name="T3" fmla="*/ 458 h 458"/>
                <a:gd name="T4" fmla="*/ 0 w 267"/>
                <a:gd name="T5" fmla="*/ 305 h 458"/>
                <a:gd name="T6" fmla="*/ 2 w 267"/>
                <a:gd name="T7" fmla="*/ 0 h 458"/>
                <a:gd name="T8" fmla="*/ 267 w 267"/>
                <a:gd name="T9" fmla="*/ 153 h 458"/>
              </a:gdLst>
              <a:ahLst/>
              <a:cxnLst>
                <a:cxn ang="0">
                  <a:pos x="T0" y="T1"/>
                </a:cxn>
                <a:cxn ang="0">
                  <a:pos x="T2" y="T3"/>
                </a:cxn>
                <a:cxn ang="0">
                  <a:pos x="T4" y="T5"/>
                </a:cxn>
                <a:cxn ang="0">
                  <a:pos x="T6" y="T7"/>
                </a:cxn>
                <a:cxn ang="0">
                  <a:pos x="T8" y="T9"/>
                </a:cxn>
              </a:cxnLst>
              <a:rect l="0" t="0" r="r" b="b"/>
              <a:pathLst>
                <a:path w="267" h="458">
                  <a:moveTo>
                    <a:pt x="267" y="153"/>
                  </a:moveTo>
                  <a:lnTo>
                    <a:pt x="267" y="458"/>
                  </a:lnTo>
                  <a:lnTo>
                    <a:pt x="0" y="305"/>
                  </a:lnTo>
                  <a:lnTo>
                    <a:pt x="2" y="0"/>
                  </a:lnTo>
                  <a:lnTo>
                    <a:pt x="267" y="15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19" name="Freeform 6"/>
            <p:cNvSpPr>
              <a:spLocks/>
            </p:cNvSpPr>
            <p:nvPr/>
          </p:nvSpPr>
          <p:spPr bwMode="auto">
            <a:xfrm>
              <a:off x="5516667" y="4036700"/>
              <a:ext cx="81958" cy="141649"/>
            </a:xfrm>
            <a:custGeom>
              <a:avLst/>
              <a:gdLst>
                <a:gd name="T0" fmla="*/ 0 w 265"/>
                <a:gd name="T1" fmla="*/ 153 h 458"/>
                <a:gd name="T2" fmla="*/ 0 w 265"/>
                <a:gd name="T3" fmla="*/ 458 h 458"/>
                <a:gd name="T4" fmla="*/ 265 w 265"/>
                <a:gd name="T5" fmla="*/ 305 h 458"/>
                <a:gd name="T6" fmla="*/ 265 w 265"/>
                <a:gd name="T7" fmla="*/ 0 h 458"/>
                <a:gd name="T8" fmla="*/ 0 w 265"/>
                <a:gd name="T9" fmla="*/ 153 h 458"/>
              </a:gdLst>
              <a:ahLst/>
              <a:cxnLst>
                <a:cxn ang="0">
                  <a:pos x="T0" y="T1"/>
                </a:cxn>
                <a:cxn ang="0">
                  <a:pos x="T2" y="T3"/>
                </a:cxn>
                <a:cxn ang="0">
                  <a:pos x="T4" y="T5"/>
                </a:cxn>
                <a:cxn ang="0">
                  <a:pos x="T6" y="T7"/>
                </a:cxn>
                <a:cxn ang="0">
                  <a:pos x="T8" y="T9"/>
                </a:cxn>
              </a:cxnLst>
              <a:rect l="0" t="0" r="r" b="b"/>
              <a:pathLst>
                <a:path w="265" h="458">
                  <a:moveTo>
                    <a:pt x="0" y="153"/>
                  </a:moveTo>
                  <a:lnTo>
                    <a:pt x="0" y="458"/>
                  </a:lnTo>
                  <a:lnTo>
                    <a:pt x="265" y="305"/>
                  </a:lnTo>
                  <a:lnTo>
                    <a:pt x="265" y="0"/>
                  </a:lnTo>
                  <a:lnTo>
                    <a:pt x="0" y="15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20" name="Freeform 7"/>
            <p:cNvSpPr>
              <a:spLocks/>
            </p:cNvSpPr>
            <p:nvPr/>
          </p:nvSpPr>
          <p:spPr bwMode="auto">
            <a:xfrm>
              <a:off x="5424813" y="3973298"/>
              <a:ext cx="163297" cy="92784"/>
            </a:xfrm>
            <a:custGeom>
              <a:avLst/>
              <a:gdLst>
                <a:gd name="T0" fmla="*/ 266 w 528"/>
                <a:gd name="T1" fmla="*/ 300 h 300"/>
                <a:gd name="T2" fmla="*/ 0 w 528"/>
                <a:gd name="T3" fmla="*/ 148 h 300"/>
                <a:gd name="T4" fmla="*/ 263 w 528"/>
                <a:gd name="T5" fmla="*/ 0 h 300"/>
                <a:gd name="T6" fmla="*/ 528 w 528"/>
                <a:gd name="T7" fmla="*/ 148 h 300"/>
                <a:gd name="T8" fmla="*/ 266 w 528"/>
                <a:gd name="T9" fmla="*/ 300 h 300"/>
              </a:gdLst>
              <a:ahLst/>
              <a:cxnLst>
                <a:cxn ang="0">
                  <a:pos x="T0" y="T1"/>
                </a:cxn>
                <a:cxn ang="0">
                  <a:pos x="T2" y="T3"/>
                </a:cxn>
                <a:cxn ang="0">
                  <a:pos x="T4" y="T5"/>
                </a:cxn>
                <a:cxn ang="0">
                  <a:pos x="T6" y="T7"/>
                </a:cxn>
                <a:cxn ang="0">
                  <a:pos x="T8" y="T9"/>
                </a:cxn>
              </a:cxnLst>
              <a:rect l="0" t="0" r="r" b="b"/>
              <a:pathLst>
                <a:path w="528" h="300">
                  <a:moveTo>
                    <a:pt x="266" y="300"/>
                  </a:moveTo>
                  <a:lnTo>
                    <a:pt x="0" y="148"/>
                  </a:lnTo>
                  <a:lnTo>
                    <a:pt x="263" y="0"/>
                  </a:lnTo>
                  <a:lnTo>
                    <a:pt x="528" y="148"/>
                  </a:lnTo>
                  <a:lnTo>
                    <a:pt x="266" y="30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21" name="TextBox 120"/>
            <p:cNvSpPr txBox="1"/>
            <p:nvPr/>
          </p:nvSpPr>
          <p:spPr>
            <a:xfrm>
              <a:off x="5096392" y="3597025"/>
              <a:ext cx="819831" cy="324030"/>
            </a:xfrm>
            <a:prstGeom prst="rect">
              <a:avLst/>
            </a:prstGeom>
            <a:solidFill>
              <a:srgbClr val="00BCF2"/>
            </a:solidFill>
            <a:ln w="19050">
              <a:solidFill>
                <a:srgbClr val="333333"/>
              </a:solidFill>
              <a:miter lim="800000"/>
            </a:ln>
          </p:spPr>
          <p:txBody>
            <a:bodyPr wrap="square" lIns="46604" tIns="46604" rIns="46604" bIns="46604" rtlCol="0" anchor="ctr">
              <a:noAutofit/>
            </a:bodyPr>
            <a:lstStyle/>
            <a:p>
              <a:pPr marL="0" marR="0" lvl="0" indent="0" algn="ctr" defTabSz="931881" rtl="0" eaLnBrk="1" fontAlgn="auto" latinLnBrk="0" hangingPunct="1">
                <a:lnSpc>
                  <a:spcPct val="90000"/>
                </a:lnSpc>
                <a:spcBef>
                  <a:spcPts val="0"/>
                </a:spcBef>
                <a:spcAft>
                  <a:spcPts val="612"/>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Calibri" panose="020F0502020204030204"/>
                  <a:ea typeface="+mn-ea"/>
                  <a:cs typeface="+mn-cs"/>
                </a:rPr>
                <a:t>Container</a:t>
              </a:r>
            </a:p>
          </p:txBody>
        </p:sp>
        <p:sp>
          <p:nvSpPr>
            <p:cNvPr id="122" name="Rectangle 121"/>
            <p:cNvSpPr/>
            <p:nvPr/>
          </p:nvSpPr>
          <p:spPr bwMode="auto">
            <a:xfrm>
              <a:off x="5096392" y="3920969"/>
              <a:ext cx="819831" cy="309712"/>
            </a:xfrm>
            <a:prstGeom prst="rect">
              <a:avLst/>
            </a:prstGeom>
            <a:noFill/>
            <a:ln w="19050" cap="flat" cmpd="sng" algn="ctr">
              <a:solidFill>
                <a:srgbClr val="333333"/>
              </a:solidFill>
              <a:prstDash val="solid"/>
              <a:miter lim="800000"/>
              <a:headEnd type="none" w="med" len="med"/>
              <a:tailEnd type="none" w="med" len="med"/>
            </a:ln>
            <a:effectLst/>
          </p:spPr>
          <p:txBody>
            <a:bodyPr rot="0" spcFirstLastPara="0" vertOverflow="overflow" horzOverflow="overflow" vert="horz" wrap="square" lIns="186415" tIns="149133" rIns="186415" bIns="149133" numCol="1" spcCol="0" rtlCol="0" fromWordArt="0" anchor="ctr" anchorCtr="0" forceAA="0" compatLnSpc="1">
              <a:prstTxWarp prst="textNoShape">
                <a:avLst/>
              </a:prstTxWarp>
              <a:noAutofit/>
            </a:bodyPr>
            <a:lstStyle/>
            <a:p>
              <a:pPr marL="0" marR="0" lvl="0" indent="0" algn="l" defTabSz="950299" rtl="0" eaLnBrk="1" fontAlgn="auto" latinLnBrk="0" hangingPunct="1">
                <a:lnSpc>
                  <a:spcPct val="9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Calibri" panose="020F0502020204030204"/>
                <a:ea typeface="Segoe UI" pitchFamily="34" charset="0"/>
                <a:cs typeface="Segoe UI" pitchFamily="34" charset="0"/>
              </a:endParaRPr>
            </a:p>
          </p:txBody>
        </p:sp>
      </p:grpSp>
      <p:grpSp>
        <p:nvGrpSpPr>
          <p:cNvPr id="123" name="Group 122"/>
          <p:cNvGrpSpPr/>
          <p:nvPr/>
        </p:nvGrpSpPr>
        <p:grpSpPr>
          <a:xfrm>
            <a:off x="4587500" y="2192856"/>
            <a:ext cx="742550" cy="646270"/>
            <a:chOff x="5096392" y="3597025"/>
            <a:chExt cx="819831" cy="633656"/>
          </a:xfrm>
        </p:grpSpPr>
        <p:sp>
          <p:nvSpPr>
            <p:cNvPr id="124" name="Freeform 5"/>
            <p:cNvSpPr>
              <a:spLocks/>
            </p:cNvSpPr>
            <p:nvPr/>
          </p:nvSpPr>
          <p:spPr bwMode="auto">
            <a:xfrm>
              <a:off x="5413988" y="4036700"/>
              <a:ext cx="82576" cy="141649"/>
            </a:xfrm>
            <a:custGeom>
              <a:avLst/>
              <a:gdLst>
                <a:gd name="T0" fmla="*/ 267 w 267"/>
                <a:gd name="T1" fmla="*/ 153 h 458"/>
                <a:gd name="T2" fmla="*/ 267 w 267"/>
                <a:gd name="T3" fmla="*/ 458 h 458"/>
                <a:gd name="T4" fmla="*/ 0 w 267"/>
                <a:gd name="T5" fmla="*/ 305 h 458"/>
                <a:gd name="T6" fmla="*/ 2 w 267"/>
                <a:gd name="T7" fmla="*/ 0 h 458"/>
                <a:gd name="T8" fmla="*/ 267 w 267"/>
                <a:gd name="T9" fmla="*/ 153 h 458"/>
              </a:gdLst>
              <a:ahLst/>
              <a:cxnLst>
                <a:cxn ang="0">
                  <a:pos x="T0" y="T1"/>
                </a:cxn>
                <a:cxn ang="0">
                  <a:pos x="T2" y="T3"/>
                </a:cxn>
                <a:cxn ang="0">
                  <a:pos x="T4" y="T5"/>
                </a:cxn>
                <a:cxn ang="0">
                  <a:pos x="T6" y="T7"/>
                </a:cxn>
                <a:cxn ang="0">
                  <a:pos x="T8" y="T9"/>
                </a:cxn>
              </a:cxnLst>
              <a:rect l="0" t="0" r="r" b="b"/>
              <a:pathLst>
                <a:path w="267" h="458">
                  <a:moveTo>
                    <a:pt x="267" y="153"/>
                  </a:moveTo>
                  <a:lnTo>
                    <a:pt x="267" y="458"/>
                  </a:lnTo>
                  <a:lnTo>
                    <a:pt x="0" y="305"/>
                  </a:lnTo>
                  <a:lnTo>
                    <a:pt x="2" y="0"/>
                  </a:lnTo>
                  <a:lnTo>
                    <a:pt x="267" y="15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25" name="Freeform 6"/>
            <p:cNvSpPr>
              <a:spLocks/>
            </p:cNvSpPr>
            <p:nvPr/>
          </p:nvSpPr>
          <p:spPr bwMode="auto">
            <a:xfrm>
              <a:off x="5516667" y="4036700"/>
              <a:ext cx="81958" cy="141649"/>
            </a:xfrm>
            <a:custGeom>
              <a:avLst/>
              <a:gdLst>
                <a:gd name="T0" fmla="*/ 0 w 265"/>
                <a:gd name="T1" fmla="*/ 153 h 458"/>
                <a:gd name="T2" fmla="*/ 0 w 265"/>
                <a:gd name="T3" fmla="*/ 458 h 458"/>
                <a:gd name="T4" fmla="*/ 265 w 265"/>
                <a:gd name="T5" fmla="*/ 305 h 458"/>
                <a:gd name="T6" fmla="*/ 265 w 265"/>
                <a:gd name="T7" fmla="*/ 0 h 458"/>
                <a:gd name="T8" fmla="*/ 0 w 265"/>
                <a:gd name="T9" fmla="*/ 153 h 458"/>
              </a:gdLst>
              <a:ahLst/>
              <a:cxnLst>
                <a:cxn ang="0">
                  <a:pos x="T0" y="T1"/>
                </a:cxn>
                <a:cxn ang="0">
                  <a:pos x="T2" y="T3"/>
                </a:cxn>
                <a:cxn ang="0">
                  <a:pos x="T4" y="T5"/>
                </a:cxn>
                <a:cxn ang="0">
                  <a:pos x="T6" y="T7"/>
                </a:cxn>
                <a:cxn ang="0">
                  <a:pos x="T8" y="T9"/>
                </a:cxn>
              </a:cxnLst>
              <a:rect l="0" t="0" r="r" b="b"/>
              <a:pathLst>
                <a:path w="265" h="458">
                  <a:moveTo>
                    <a:pt x="0" y="153"/>
                  </a:moveTo>
                  <a:lnTo>
                    <a:pt x="0" y="458"/>
                  </a:lnTo>
                  <a:lnTo>
                    <a:pt x="265" y="305"/>
                  </a:lnTo>
                  <a:lnTo>
                    <a:pt x="265" y="0"/>
                  </a:lnTo>
                  <a:lnTo>
                    <a:pt x="0" y="15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26" name="Freeform 7"/>
            <p:cNvSpPr>
              <a:spLocks/>
            </p:cNvSpPr>
            <p:nvPr/>
          </p:nvSpPr>
          <p:spPr bwMode="auto">
            <a:xfrm>
              <a:off x="5424813" y="3973298"/>
              <a:ext cx="163297" cy="92784"/>
            </a:xfrm>
            <a:custGeom>
              <a:avLst/>
              <a:gdLst>
                <a:gd name="T0" fmla="*/ 266 w 528"/>
                <a:gd name="T1" fmla="*/ 300 h 300"/>
                <a:gd name="T2" fmla="*/ 0 w 528"/>
                <a:gd name="T3" fmla="*/ 148 h 300"/>
                <a:gd name="T4" fmla="*/ 263 w 528"/>
                <a:gd name="T5" fmla="*/ 0 h 300"/>
                <a:gd name="T6" fmla="*/ 528 w 528"/>
                <a:gd name="T7" fmla="*/ 148 h 300"/>
                <a:gd name="T8" fmla="*/ 266 w 528"/>
                <a:gd name="T9" fmla="*/ 300 h 300"/>
              </a:gdLst>
              <a:ahLst/>
              <a:cxnLst>
                <a:cxn ang="0">
                  <a:pos x="T0" y="T1"/>
                </a:cxn>
                <a:cxn ang="0">
                  <a:pos x="T2" y="T3"/>
                </a:cxn>
                <a:cxn ang="0">
                  <a:pos x="T4" y="T5"/>
                </a:cxn>
                <a:cxn ang="0">
                  <a:pos x="T6" y="T7"/>
                </a:cxn>
                <a:cxn ang="0">
                  <a:pos x="T8" y="T9"/>
                </a:cxn>
              </a:cxnLst>
              <a:rect l="0" t="0" r="r" b="b"/>
              <a:pathLst>
                <a:path w="528" h="300">
                  <a:moveTo>
                    <a:pt x="266" y="300"/>
                  </a:moveTo>
                  <a:lnTo>
                    <a:pt x="0" y="148"/>
                  </a:lnTo>
                  <a:lnTo>
                    <a:pt x="263" y="0"/>
                  </a:lnTo>
                  <a:lnTo>
                    <a:pt x="528" y="148"/>
                  </a:lnTo>
                  <a:lnTo>
                    <a:pt x="266" y="30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27" name="TextBox 126"/>
            <p:cNvSpPr txBox="1"/>
            <p:nvPr/>
          </p:nvSpPr>
          <p:spPr>
            <a:xfrm>
              <a:off x="5096392" y="3597025"/>
              <a:ext cx="819831" cy="324030"/>
            </a:xfrm>
            <a:prstGeom prst="rect">
              <a:avLst/>
            </a:prstGeom>
            <a:solidFill>
              <a:srgbClr val="00BCF2"/>
            </a:solidFill>
            <a:ln w="19050">
              <a:solidFill>
                <a:srgbClr val="333333"/>
              </a:solidFill>
              <a:miter lim="800000"/>
            </a:ln>
          </p:spPr>
          <p:txBody>
            <a:bodyPr wrap="square" lIns="46604" tIns="46604" rIns="46604" bIns="46604" rtlCol="0" anchor="ctr">
              <a:noAutofit/>
            </a:bodyPr>
            <a:lstStyle/>
            <a:p>
              <a:pPr marL="0" marR="0" lvl="0" indent="0" algn="ctr" defTabSz="931881" rtl="0" eaLnBrk="1" fontAlgn="auto" latinLnBrk="0" hangingPunct="1">
                <a:lnSpc>
                  <a:spcPct val="90000"/>
                </a:lnSpc>
                <a:spcBef>
                  <a:spcPts val="0"/>
                </a:spcBef>
                <a:spcAft>
                  <a:spcPts val="612"/>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Calibri" panose="020F0502020204030204"/>
                  <a:ea typeface="+mn-ea"/>
                  <a:cs typeface="+mn-cs"/>
                </a:rPr>
                <a:t>Container</a:t>
              </a:r>
            </a:p>
          </p:txBody>
        </p:sp>
        <p:sp>
          <p:nvSpPr>
            <p:cNvPr id="128" name="Rectangle 127"/>
            <p:cNvSpPr/>
            <p:nvPr/>
          </p:nvSpPr>
          <p:spPr bwMode="auto">
            <a:xfrm>
              <a:off x="5096392" y="3920969"/>
              <a:ext cx="819831" cy="309712"/>
            </a:xfrm>
            <a:prstGeom prst="rect">
              <a:avLst/>
            </a:prstGeom>
            <a:noFill/>
            <a:ln w="19050" cap="flat" cmpd="sng" algn="ctr">
              <a:solidFill>
                <a:srgbClr val="333333"/>
              </a:solidFill>
              <a:prstDash val="solid"/>
              <a:miter lim="800000"/>
              <a:headEnd type="none" w="med" len="med"/>
              <a:tailEnd type="none" w="med" len="med"/>
            </a:ln>
            <a:effectLst/>
          </p:spPr>
          <p:txBody>
            <a:bodyPr rot="0" spcFirstLastPara="0" vertOverflow="overflow" horzOverflow="overflow" vert="horz" wrap="square" lIns="186415" tIns="149133" rIns="186415" bIns="149133" numCol="1" spcCol="0" rtlCol="0" fromWordArt="0" anchor="ctr" anchorCtr="0" forceAA="0" compatLnSpc="1">
              <a:prstTxWarp prst="textNoShape">
                <a:avLst/>
              </a:prstTxWarp>
              <a:noAutofit/>
            </a:bodyPr>
            <a:lstStyle/>
            <a:p>
              <a:pPr marL="0" marR="0" lvl="0" indent="0" algn="l" defTabSz="950299" rtl="0" eaLnBrk="1" fontAlgn="auto" latinLnBrk="0" hangingPunct="1">
                <a:lnSpc>
                  <a:spcPct val="9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Calibri" panose="020F0502020204030204"/>
                <a:ea typeface="Segoe UI" pitchFamily="34" charset="0"/>
                <a:cs typeface="Segoe UI" pitchFamily="34" charset="0"/>
              </a:endParaRPr>
            </a:p>
          </p:txBody>
        </p:sp>
      </p:grpSp>
      <p:grpSp>
        <p:nvGrpSpPr>
          <p:cNvPr id="129" name="Group 128"/>
          <p:cNvGrpSpPr/>
          <p:nvPr/>
        </p:nvGrpSpPr>
        <p:grpSpPr>
          <a:xfrm>
            <a:off x="3811923" y="2195869"/>
            <a:ext cx="742550" cy="646270"/>
            <a:chOff x="5096392" y="3597025"/>
            <a:chExt cx="819831" cy="633656"/>
          </a:xfrm>
        </p:grpSpPr>
        <p:sp>
          <p:nvSpPr>
            <p:cNvPr id="130" name="Freeform 5"/>
            <p:cNvSpPr>
              <a:spLocks/>
            </p:cNvSpPr>
            <p:nvPr/>
          </p:nvSpPr>
          <p:spPr bwMode="auto">
            <a:xfrm>
              <a:off x="5413988" y="4036700"/>
              <a:ext cx="82576" cy="141649"/>
            </a:xfrm>
            <a:custGeom>
              <a:avLst/>
              <a:gdLst>
                <a:gd name="T0" fmla="*/ 267 w 267"/>
                <a:gd name="T1" fmla="*/ 153 h 458"/>
                <a:gd name="T2" fmla="*/ 267 w 267"/>
                <a:gd name="T3" fmla="*/ 458 h 458"/>
                <a:gd name="T4" fmla="*/ 0 w 267"/>
                <a:gd name="T5" fmla="*/ 305 h 458"/>
                <a:gd name="T6" fmla="*/ 2 w 267"/>
                <a:gd name="T7" fmla="*/ 0 h 458"/>
                <a:gd name="T8" fmla="*/ 267 w 267"/>
                <a:gd name="T9" fmla="*/ 153 h 458"/>
              </a:gdLst>
              <a:ahLst/>
              <a:cxnLst>
                <a:cxn ang="0">
                  <a:pos x="T0" y="T1"/>
                </a:cxn>
                <a:cxn ang="0">
                  <a:pos x="T2" y="T3"/>
                </a:cxn>
                <a:cxn ang="0">
                  <a:pos x="T4" y="T5"/>
                </a:cxn>
                <a:cxn ang="0">
                  <a:pos x="T6" y="T7"/>
                </a:cxn>
                <a:cxn ang="0">
                  <a:pos x="T8" y="T9"/>
                </a:cxn>
              </a:cxnLst>
              <a:rect l="0" t="0" r="r" b="b"/>
              <a:pathLst>
                <a:path w="267" h="458">
                  <a:moveTo>
                    <a:pt x="267" y="153"/>
                  </a:moveTo>
                  <a:lnTo>
                    <a:pt x="267" y="458"/>
                  </a:lnTo>
                  <a:lnTo>
                    <a:pt x="0" y="305"/>
                  </a:lnTo>
                  <a:lnTo>
                    <a:pt x="2" y="0"/>
                  </a:lnTo>
                  <a:lnTo>
                    <a:pt x="267" y="15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31" name="Freeform 6"/>
            <p:cNvSpPr>
              <a:spLocks/>
            </p:cNvSpPr>
            <p:nvPr/>
          </p:nvSpPr>
          <p:spPr bwMode="auto">
            <a:xfrm>
              <a:off x="5516667" y="4036700"/>
              <a:ext cx="81958" cy="141649"/>
            </a:xfrm>
            <a:custGeom>
              <a:avLst/>
              <a:gdLst>
                <a:gd name="T0" fmla="*/ 0 w 265"/>
                <a:gd name="T1" fmla="*/ 153 h 458"/>
                <a:gd name="T2" fmla="*/ 0 w 265"/>
                <a:gd name="T3" fmla="*/ 458 h 458"/>
                <a:gd name="T4" fmla="*/ 265 w 265"/>
                <a:gd name="T5" fmla="*/ 305 h 458"/>
                <a:gd name="T6" fmla="*/ 265 w 265"/>
                <a:gd name="T7" fmla="*/ 0 h 458"/>
                <a:gd name="T8" fmla="*/ 0 w 265"/>
                <a:gd name="T9" fmla="*/ 153 h 458"/>
              </a:gdLst>
              <a:ahLst/>
              <a:cxnLst>
                <a:cxn ang="0">
                  <a:pos x="T0" y="T1"/>
                </a:cxn>
                <a:cxn ang="0">
                  <a:pos x="T2" y="T3"/>
                </a:cxn>
                <a:cxn ang="0">
                  <a:pos x="T4" y="T5"/>
                </a:cxn>
                <a:cxn ang="0">
                  <a:pos x="T6" y="T7"/>
                </a:cxn>
                <a:cxn ang="0">
                  <a:pos x="T8" y="T9"/>
                </a:cxn>
              </a:cxnLst>
              <a:rect l="0" t="0" r="r" b="b"/>
              <a:pathLst>
                <a:path w="265" h="458">
                  <a:moveTo>
                    <a:pt x="0" y="153"/>
                  </a:moveTo>
                  <a:lnTo>
                    <a:pt x="0" y="458"/>
                  </a:lnTo>
                  <a:lnTo>
                    <a:pt x="265" y="305"/>
                  </a:lnTo>
                  <a:lnTo>
                    <a:pt x="265" y="0"/>
                  </a:lnTo>
                  <a:lnTo>
                    <a:pt x="0" y="15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32" name="Freeform 7"/>
            <p:cNvSpPr>
              <a:spLocks/>
            </p:cNvSpPr>
            <p:nvPr/>
          </p:nvSpPr>
          <p:spPr bwMode="auto">
            <a:xfrm>
              <a:off x="5424813" y="3973298"/>
              <a:ext cx="163297" cy="92784"/>
            </a:xfrm>
            <a:custGeom>
              <a:avLst/>
              <a:gdLst>
                <a:gd name="T0" fmla="*/ 266 w 528"/>
                <a:gd name="T1" fmla="*/ 300 h 300"/>
                <a:gd name="T2" fmla="*/ 0 w 528"/>
                <a:gd name="T3" fmla="*/ 148 h 300"/>
                <a:gd name="T4" fmla="*/ 263 w 528"/>
                <a:gd name="T5" fmla="*/ 0 h 300"/>
                <a:gd name="T6" fmla="*/ 528 w 528"/>
                <a:gd name="T7" fmla="*/ 148 h 300"/>
                <a:gd name="T8" fmla="*/ 266 w 528"/>
                <a:gd name="T9" fmla="*/ 300 h 300"/>
              </a:gdLst>
              <a:ahLst/>
              <a:cxnLst>
                <a:cxn ang="0">
                  <a:pos x="T0" y="T1"/>
                </a:cxn>
                <a:cxn ang="0">
                  <a:pos x="T2" y="T3"/>
                </a:cxn>
                <a:cxn ang="0">
                  <a:pos x="T4" y="T5"/>
                </a:cxn>
                <a:cxn ang="0">
                  <a:pos x="T6" y="T7"/>
                </a:cxn>
                <a:cxn ang="0">
                  <a:pos x="T8" y="T9"/>
                </a:cxn>
              </a:cxnLst>
              <a:rect l="0" t="0" r="r" b="b"/>
              <a:pathLst>
                <a:path w="528" h="300">
                  <a:moveTo>
                    <a:pt x="266" y="300"/>
                  </a:moveTo>
                  <a:lnTo>
                    <a:pt x="0" y="148"/>
                  </a:lnTo>
                  <a:lnTo>
                    <a:pt x="263" y="0"/>
                  </a:lnTo>
                  <a:lnTo>
                    <a:pt x="528" y="148"/>
                  </a:lnTo>
                  <a:lnTo>
                    <a:pt x="266" y="30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33" name="TextBox 132"/>
            <p:cNvSpPr txBox="1"/>
            <p:nvPr/>
          </p:nvSpPr>
          <p:spPr>
            <a:xfrm>
              <a:off x="5096392" y="3597025"/>
              <a:ext cx="819831" cy="324030"/>
            </a:xfrm>
            <a:prstGeom prst="rect">
              <a:avLst/>
            </a:prstGeom>
            <a:solidFill>
              <a:srgbClr val="00BCF2"/>
            </a:solidFill>
            <a:ln w="19050">
              <a:solidFill>
                <a:srgbClr val="333333"/>
              </a:solidFill>
              <a:miter lim="800000"/>
            </a:ln>
          </p:spPr>
          <p:txBody>
            <a:bodyPr wrap="square" lIns="46604" tIns="46604" rIns="46604" bIns="46604" rtlCol="0" anchor="ctr">
              <a:noAutofit/>
            </a:bodyPr>
            <a:lstStyle/>
            <a:p>
              <a:pPr marL="0" marR="0" lvl="0" indent="0" algn="ctr" defTabSz="931881" rtl="0" eaLnBrk="1" fontAlgn="auto" latinLnBrk="0" hangingPunct="1">
                <a:lnSpc>
                  <a:spcPct val="90000"/>
                </a:lnSpc>
                <a:spcBef>
                  <a:spcPts val="0"/>
                </a:spcBef>
                <a:spcAft>
                  <a:spcPts val="612"/>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Calibri" panose="020F0502020204030204"/>
                  <a:ea typeface="+mn-ea"/>
                  <a:cs typeface="+mn-cs"/>
                </a:rPr>
                <a:t>Container</a:t>
              </a:r>
            </a:p>
          </p:txBody>
        </p:sp>
        <p:sp>
          <p:nvSpPr>
            <p:cNvPr id="134" name="Rectangle 133"/>
            <p:cNvSpPr/>
            <p:nvPr/>
          </p:nvSpPr>
          <p:spPr bwMode="auto">
            <a:xfrm>
              <a:off x="5096392" y="3920969"/>
              <a:ext cx="819831" cy="309712"/>
            </a:xfrm>
            <a:prstGeom prst="rect">
              <a:avLst/>
            </a:prstGeom>
            <a:noFill/>
            <a:ln w="19050" cap="flat" cmpd="sng" algn="ctr">
              <a:solidFill>
                <a:srgbClr val="333333"/>
              </a:solidFill>
              <a:prstDash val="solid"/>
              <a:miter lim="800000"/>
              <a:headEnd type="none" w="med" len="med"/>
              <a:tailEnd type="none" w="med" len="med"/>
            </a:ln>
            <a:effectLst/>
          </p:spPr>
          <p:txBody>
            <a:bodyPr rot="0" spcFirstLastPara="0" vertOverflow="overflow" horzOverflow="overflow" vert="horz" wrap="square" lIns="186415" tIns="149133" rIns="186415" bIns="149133" numCol="1" spcCol="0" rtlCol="0" fromWordArt="0" anchor="ctr" anchorCtr="0" forceAA="0" compatLnSpc="1">
              <a:prstTxWarp prst="textNoShape">
                <a:avLst/>
              </a:prstTxWarp>
              <a:noAutofit/>
            </a:bodyPr>
            <a:lstStyle/>
            <a:p>
              <a:pPr marL="0" marR="0" lvl="0" indent="0" algn="l" defTabSz="950299" rtl="0" eaLnBrk="1" fontAlgn="auto" latinLnBrk="0" hangingPunct="1">
                <a:lnSpc>
                  <a:spcPct val="9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Calibri" panose="020F0502020204030204"/>
                <a:ea typeface="Segoe UI" pitchFamily="34" charset="0"/>
                <a:cs typeface="Segoe UI" pitchFamily="34" charset="0"/>
              </a:endParaRPr>
            </a:p>
          </p:txBody>
        </p:sp>
      </p:grpSp>
      <p:sp>
        <p:nvSpPr>
          <p:cNvPr id="135" name="TextBox 134"/>
          <p:cNvSpPr txBox="1"/>
          <p:nvPr/>
        </p:nvSpPr>
        <p:spPr>
          <a:xfrm>
            <a:off x="232256" y="4116700"/>
            <a:ext cx="6876000" cy="2578801"/>
          </a:xfrm>
          <a:prstGeom prst="rect">
            <a:avLst/>
          </a:prstGeom>
          <a:solidFill>
            <a:srgbClr val="EEEEEE"/>
          </a:solidFill>
        </p:spPr>
        <p:txBody>
          <a:bodyPr wrap="square" lIns="149175" tIns="149175" rIns="149175" bIns="149133" rtlCol="0">
            <a:noAutofit/>
          </a:bodyPr>
          <a:lstStyle/>
          <a:p>
            <a:pPr marL="0" marR="0" lvl="0" indent="0" algn="l" defTabSz="931881" rtl="0" eaLnBrk="1" fontAlgn="auto" latinLnBrk="0" hangingPunct="1">
              <a:lnSpc>
                <a:spcPct val="90000"/>
              </a:lnSpc>
              <a:spcBef>
                <a:spcPts val="0"/>
              </a:spcBef>
              <a:spcAft>
                <a:spcPts val="612"/>
              </a:spcAft>
              <a:buClrTx/>
              <a:buSzTx/>
              <a:buFontTx/>
              <a:buNone/>
              <a:tabLst/>
              <a:defRPr/>
            </a:pPr>
            <a:r>
              <a:rPr kumimoji="0" lang="en-US" sz="2040" b="1" i="0" u="none" strike="noStrike" kern="0" cap="none" spc="0" normalizeH="0" baseline="0" noProof="0" dirty="0">
                <a:ln>
                  <a:noFill/>
                </a:ln>
                <a:solidFill>
                  <a:srgbClr val="0078D7"/>
                </a:solidFill>
                <a:effectLst/>
                <a:uLnTx/>
                <a:uFillTx/>
                <a:latin typeface="Calibri" panose="020F0502020204030204"/>
                <a:ea typeface="+mn-ea"/>
                <a:cs typeface="+mn-cs"/>
              </a:rPr>
              <a:t>Traditional virtual machines </a:t>
            </a:r>
            <a:r>
              <a:rPr kumimoji="0" lang="en-US" sz="2040" b="0" i="0" u="none" strike="noStrike" kern="0" cap="none" spc="0" normalizeH="0" baseline="0" noProof="0" dirty="0">
                <a:ln>
                  <a:noFill/>
                </a:ln>
                <a:solidFill>
                  <a:srgbClr val="333333"/>
                </a:solidFill>
                <a:effectLst/>
                <a:uLnTx/>
                <a:uFillTx/>
                <a:latin typeface="Calibri" panose="020F0502020204030204"/>
                <a:ea typeface="+mn-ea"/>
                <a:cs typeface="+mn-cs"/>
              </a:rPr>
              <a:t>= hardware virtualization</a:t>
            </a:r>
          </a:p>
        </p:txBody>
      </p:sp>
      <p:sp>
        <p:nvSpPr>
          <p:cNvPr id="136" name="Rectangle 135"/>
          <p:cNvSpPr/>
          <p:nvPr/>
        </p:nvSpPr>
        <p:spPr bwMode="auto">
          <a:xfrm>
            <a:off x="5511365" y="5674522"/>
            <a:ext cx="836152" cy="315878"/>
          </a:xfrm>
          <a:prstGeom prst="rect">
            <a:avLst/>
          </a:prstGeom>
          <a:noFill/>
          <a:ln w="19050" cap="flat" cmpd="sng" algn="ctr">
            <a:solidFill>
              <a:srgbClr val="333333"/>
            </a:solidFill>
            <a:prstDash val="solid"/>
            <a:miter lim="800000"/>
            <a:headEnd type="none" w="med" len="med"/>
            <a:tailEnd type="none" w="med" len="med"/>
          </a:ln>
          <a:effectLst/>
        </p:spPr>
        <p:txBody>
          <a:bodyPr rot="0" spcFirstLastPara="0" vertOverflow="overflow" horzOverflow="overflow" vert="horz" wrap="square" lIns="186415" tIns="149133" rIns="186415" bIns="149133" numCol="1" spcCol="0" rtlCol="0" fromWordArt="0" anchor="ctr" anchorCtr="0" forceAA="0" compatLnSpc="1">
            <a:prstTxWarp prst="textNoShape">
              <a:avLst/>
            </a:prstTxWarp>
            <a:noAutofit/>
          </a:bodyPr>
          <a:lstStyle/>
          <a:p>
            <a:pPr marL="0" marR="0" lvl="0" indent="0" algn="l" defTabSz="950299" rtl="0" eaLnBrk="1" fontAlgn="auto" latinLnBrk="0" hangingPunct="1">
              <a:lnSpc>
                <a:spcPct val="90000"/>
              </a:lnSpc>
              <a:spcBef>
                <a:spcPts val="0"/>
              </a:spcBef>
              <a:spcAft>
                <a:spcPts val="0"/>
              </a:spcAft>
              <a:buClrTx/>
              <a:buSzTx/>
              <a:buFontTx/>
              <a:buNone/>
              <a:tabLst/>
              <a:defRPr/>
            </a:pPr>
            <a:endParaRPr kumimoji="0" lang="en-US" sz="1632" b="0" i="0" u="none" strike="noStrike" kern="0" cap="none" spc="0" normalizeH="0" baseline="0" noProof="0" dirty="0">
              <a:ln>
                <a:noFill/>
              </a:ln>
              <a:solidFill>
                <a:srgbClr val="FFFFFF"/>
              </a:solidFill>
              <a:effectLst/>
              <a:uLnTx/>
              <a:uFillTx/>
              <a:latin typeface="Calibri" panose="020F0502020204030204"/>
              <a:ea typeface="Segoe UI" pitchFamily="34" charset="0"/>
              <a:cs typeface="Segoe UI" pitchFamily="34" charset="0"/>
            </a:endParaRPr>
          </a:p>
        </p:txBody>
      </p:sp>
      <p:grpSp>
        <p:nvGrpSpPr>
          <p:cNvPr id="137" name="Group 136"/>
          <p:cNvGrpSpPr/>
          <p:nvPr/>
        </p:nvGrpSpPr>
        <p:grpSpPr>
          <a:xfrm>
            <a:off x="3719687" y="5413750"/>
            <a:ext cx="188314" cy="209133"/>
            <a:chOff x="7434267" y="-1318825"/>
            <a:chExt cx="947742" cy="1052511"/>
          </a:xfrm>
          <a:solidFill>
            <a:sysClr val="windowText" lastClr="000000"/>
          </a:solidFill>
        </p:grpSpPr>
        <p:sp>
          <p:nvSpPr>
            <p:cNvPr id="138" name="Freeform 5"/>
            <p:cNvSpPr>
              <a:spLocks/>
            </p:cNvSpPr>
            <p:nvPr/>
          </p:nvSpPr>
          <p:spPr bwMode="auto">
            <a:xfrm>
              <a:off x="7434267" y="-993386"/>
              <a:ext cx="423860" cy="727072"/>
            </a:xfrm>
            <a:custGeom>
              <a:avLst/>
              <a:gdLst>
                <a:gd name="T0" fmla="*/ 267 w 267"/>
                <a:gd name="T1" fmla="*/ 153 h 458"/>
                <a:gd name="T2" fmla="*/ 267 w 267"/>
                <a:gd name="T3" fmla="*/ 458 h 458"/>
                <a:gd name="T4" fmla="*/ 0 w 267"/>
                <a:gd name="T5" fmla="*/ 305 h 458"/>
                <a:gd name="T6" fmla="*/ 2 w 267"/>
                <a:gd name="T7" fmla="*/ 0 h 458"/>
                <a:gd name="T8" fmla="*/ 267 w 267"/>
                <a:gd name="T9" fmla="*/ 153 h 458"/>
              </a:gdLst>
              <a:ahLst/>
              <a:cxnLst>
                <a:cxn ang="0">
                  <a:pos x="T0" y="T1"/>
                </a:cxn>
                <a:cxn ang="0">
                  <a:pos x="T2" y="T3"/>
                </a:cxn>
                <a:cxn ang="0">
                  <a:pos x="T4" y="T5"/>
                </a:cxn>
                <a:cxn ang="0">
                  <a:pos x="T6" y="T7"/>
                </a:cxn>
                <a:cxn ang="0">
                  <a:pos x="T8" y="T9"/>
                </a:cxn>
              </a:cxnLst>
              <a:rect l="0" t="0" r="r" b="b"/>
              <a:pathLst>
                <a:path w="267" h="458">
                  <a:moveTo>
                    <a:pt x="267" y="153"/>
                  </a:moveTo>
                  <a:lnTo>
                    <a:pt x="267" y="458"/>
                  </a:lnTo>
                  <a:lnTo>
                    <a:pt x="0" y="305"/>
                  </a:lnTo>
                  <a:lnTo>
                    <a:pt x="2" y="0"/>
                  </a:lnTo>
                  <a:lnTo>
                    <a:pt x="267" y="15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39" name="Freeform 6"/>
            <p:cNvSpPr>
              <a:spLocks/>
            </p:cNvSpPr>
            <p:nvPr/>
          </p:nvSpPr>
          <p:spPr bwMode="auto">
            <a:xfrm>
              <a:off x="7961323" y="-993392"/>
              <a:ext cx="420686" cy="727078"/>
            </a:xfrm>
            <a:custGeom>
              <a:avLst/>
              <a:gdLst>
                <a:gd name="T0" fmla="*/ 0 w 265"/>
                <a:gd name="T1" fmla="*/ 153 h 458"/>
                <a:gd name="T2" fmla="*/ 0 w 265"/>
                <a:gd name="T3" fmla="*/ 458 h 458"/>
                <a:gd name="T4" fmla="*/ 265 w 265"/>
                <a:gd name="T5" fmla="*/ 305 h 458"/>
                <a:gd name="T6" fmla="*/ 265 w 265"/>
                <a:gd name="T7" fmla="*/ 0 h 458"/>
                <a:gd name="T8" fmla="*/ 0 w 265"/>
                <a:gd name="T9" fmla="*/ 153 h 458"/>
              </a:gdLst>
              <a:ahLst/>
              <a:cxnLst>
                <a:cxn ang="0">
                  <a:pos x="T0" y="T1"/>
                </a:cxn>
                <a:cxn ang="0">
                  <a:pos x="T2" y="T3"/>
                </a:cxn>
                <a:cxn ang="0">
                  <a:pos x="T4" y="T5"/>
                </a:cxn>
                <a:cxn ang="0">
                  <a:pos x="T6" y="T7"/>
                </a:cxn>
                <a:cxn ang="0">
                  <a:pos x="T8" y="T9"/>
                </a:cxn>
              </a:cxnLst>
              <a:rect l="0" t="0" r="r" b="b"/>
              <a:pathLst>
                <a:path w="265" h="458">
                  <a:moveTo>
                    <a:pt x="0" y="153"/>
                  </a:moveTo>
                  <a:lnTo>
                    <a:pt x="0" y="458"/>
                  </a:lnTo>
                  <a:lnTo>
                    <a:pt x="265" y="305"/>
                  </a:lnTo>
                  <a:lnTo>
                    <a:pt x="265" y="0"/>
                  </a:lnTo>
                  <a:lnTo>
                    <a:pt x="0" y="15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0" name="Freeform 7"/>
            <p:cNvSpPr>
              <a:spLocks/>
            </p:cNvSpPr>
            <p:nvPr/>
          </p:nvSpPr>
          <p:spPr bwMode="auto">
            <a:xfrm>
              <a:off x="7489835" y="-1318825"/>
              <a:ext cx="838204" cy="476252"/>
            </a:xfrm>
            <a:custGeom>
              <a:avLst/>
              <a:gdLst>
                <a:gd name="T0" fmla="*/ 266 w 528"/>
                <a:gd name="T1" fmla="*/ 300 h 300"/>
                <a:gd name="T2" fmla="*/ 0 w 528"/>
                <a:gd name="T3" fmla="*/ 148 h 300"/>
                <a:gd name="T4" fmla="*/ 263 w 528"/>
                <a:gd name="T5" fmla="*/ 0 h 300"/>
                <a:gd name="T6" fmla="*/ 528 w 528"/>
                <a:gd name="T7" fmla="*/ 148 h 300"/>
                <a:gd name="T8" fmla="*/ 266 w 528"/>
                <a:gd name="T9" fmla="*/ 300 h 300"/>
              </a:gdLst>
              <a:ahLst/>
              <a:cxnLst>
                <a:cxn ang="0">
                  <a:pos x="T0" y="T1"/>
                </a:cxn>
                <a:cxn ang="0">
                  <a:pos x="T2" y="T3"/>
                </a:cxn>
                <a:cxn ang="0">
                  <a:pos x="T4" y="T5"/>
                </a:cxn>
                <a:cxn ang="0">
                  <a:pos x="T6" y="T7"/>
                </a:cxn>
                <a:cxn ang="0">
                  <a:pos x="T8" y="T9"/>
                </a:cxn>
              </a:cxnLst>
              <a:rect l="0" t="0" r="r" b="b"/>
              <a:pathLst>
                <a:path w="528" h="300">
                  <a:moveTo>
                    <a:pt x="266" y="300"/>
                  </a:moveTo>
                  <a:lnTo>
                    <a:pt x="0" y="148"/>
                  </a:lnTo>
                  <a:lnTo>
                    <a:pt x="263" y="0"/>
                  </a:lnTo>
                  <a:lnTo>
                    <a:pt x="528" y="148"/>
                  </a:lnTo>
                  <a:lnTo>
                    <a:pt x="266" y="30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nvGrpSpPr>
          <p:cNvPr id="141" name="Group 140"/>
          <p:cNvGrpSpPr/>
          <p:nvPr/>
        </p:nvGrpSpPr>
        <p:grpSpPr>
          <a:xfrm>
            <a:off x="3692201" y="5744621"/>
            <a:ext cx="243283" cy="191684"/>
            <a:chOff x="4962525" y="3988427"/>
            <a:chExt cx="2260600" cy="1781175"/>
          </a:xfrm>
        </p:grpSpPr>
        <p:sp>
          <p:nvSpPr>
            <p:cNvPr id="142" name="Freeform 11"/>
            <p:cNvSpPr>
              <a:spLocks noEditPoints="1"/>
            </p:cNvSpPr>
            <p:nvPr/>
          </p:nvSpPr>
          <p:spPr bwMode="auto">
            <a:xfrm>
              <a:off x="4962525" y="3988427"/>
              <a:ext cx="2260600" cy="1781175"/>
            </a:xfrm>
            <a:custGeom>
              <a:avLst/>
              <a:gdLst>
                <a:gd name="T0" fmla="*/ 130 w 600"/>
                <a:gd name="T1" fmla="*/ 461 h 472"/>
                <a:gd name="T2" fmla="*/ 470 w 600"/>
                <a:gd name="T3" fmla="*/ 461 h 472"/>
                <a:gd name="T4" fmla="*/ 470 w 600"/>
                <a:gd name="T5" fmla="*/ 472 h 472"/>
                <a:gd name="T6" fmla="*/ 130 w 600"/>
                <a:gd name="T7" fmla="*/ 472 h 472"/>
                <a:gd name="T8" fmla="*/ 130 w 600"/>
                <a:gd name="T9" fmla="*/ 461 h 472"/>
                <a:gd name="T10" fmla="*/ 32 w 600"/>
                <a:gd name="T11" fmla="*/ 35 h 472"/>
                <a:gd name="T12" fmla="*/ 32 w 600"/>
                <a:gd name="T13" fmla="*/ 345 h 472"/>
                <a:gd name="T14" fmla="*/ 232 w 600"/>
                <a:gd name="T15" fmla="*/ 345 h 472"/>
                <a:gd name="T16" fmla="*/ 365 w 600"/>
                <a:gd name="T17" fmla="*/ 345 h 472"/>
                <a:gd name="T18" fmla="*/ 572 w 600"/>
                <a:gd name="T19" fmla="*/ 345 h 472"/>
                <a:gd name="T20" fmla="*/ 572 w 600"/>
                <a:gd name="T21" fmla="*/ 35 h 472"/>
                <a:gd name="T22" fmla="*/ 32 w 600"/>
                <a:gd name="T23" fmla="*/ 35 h 472"/>
                <a:gd name="T24" fmla="*/ 300 w 600"/>
                <a:gd name="T25" fmla="*/ 8 h 472"/>
                <a:gd name="T26" fmla="*/ 292 w 600"/>
                <a:gd name="T27" fmla="*/ 16 h 472"/>
                <a:gd name="T28" fmla="*/ 300 w 600"/>
                <a:gd name="T29" fmla="*/ 24 h 472"/>
                <a:gd name="T30" fmla="*/ 309 w 600"/>
                <a:gd name="T31" fmla="*/ 16 h 472"/>
                <a:gd name="T32" fmla="*/ 300 w 600"/>
                <a:gd name="T33" fmla="*/ 8 h 472"/>
                <a:gd name="T34" fmla="*/ 32 w 600"/>
                <a:gd name="T35" fmla="*/ 0 h 472"/>
                <a:gd name="T36" fmla="*/ 565 w 600"/>
                <a:gd name="T37" fmla="*/ 0 h 472"/>
                <a:gd name="T38" fmla="*/ 600 w 600"/>
                <a:gd name="T39" fmla="*/ 35 h 472"/>
                <a:gd name="T40" fmla="*/ 600 w 600"/>
                <a:gd name="T41" fmla="*/ 344 h 472"/>
                <a:gd name="T42" fmla="*/ 565 w 600"/>
                <a:gd name="T43" fmla="*/ 383 h 472"/>
                <a:gd name="T44" fmla="*/ 389 w 600"/>
                <a:gd name="T45" fmla="*/ 383 h 472"/>
                <a:gd name="T46" fmla="*/ 365 w 600"/>
                <a:gd name="T47" fmla="*/ 383 h 472"/>
                <a:gd name="T48" fmla="*/ 365 w 600"/>
                <a:gd name="T49" fmla="*/ 406 h 472"/>
                <a:gd name="T50" fmla="*/ 365 w 600"/>
                <a:gd name="T51" fmla="*/ 422 h 472"/>
                <a:gd name="T52" fmla="*/ 442 w 600"/>
                <a:gd name="T53" fmla="*/ 422 h 472"/>
                <a:gd name="T54" fmla="*/ 470 w 600"/>
                <a:gd name="T55" fmla="*/ 461 h 472"/>
                <a:gd name="T56" fmla="*/ 130 w 600"/>
                <a:gd name="T57" fmla="*/ 461 h 472"/>
                <a:gd name="T58" fmla="*/ 158 w 600"/>
                <a:gd name="T59" fmla="*/ 422 h 472"/>
                <a:gd name="T60" fmla="*/ 232 w 600"/>
                <a:gd name="T61" fmla="*/ 422 h 472"/>
                <a:gd name="T62" fmla="*/ 232 w 600"/>
                <a:gd name="T63" fmla="*/ 406 h 472"/>
                <a:gd name="T64" fmla="*/ 232 w 600"/>
                <a:gd name="T65" fmla="*/ 383 h 472"/>
                <a:gd name="T66" fmla="*/ 205 w 600"/>
                <a:gd name="T67" fmla="*/ 383 h 472"/>
                <a:gd name="T68" fmla="*/ 32 w 600"/>
                <a:gd name="T69" fmla="*/ 383 h 472"/>
                <a:gd name="T70" fmla="*/ 0 w 600"/>
                <a:gd name="T71" fmla="*/ 344 h 472"/>
                <a:gd name="T72" fmla="*/ 0 w 600"/>
                <a:gd name="T73" fmla="*/ 35 h 472"/>
                <a:gd name="T74" fmla="*/ 32 w 600"/>
                <a:gd name="T75"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472">
                  <a:moveTo>
                    <a:pt x="130" y="461"/>
                  </a:moveTo>
                  <a:cubicBezTo>
                    <a:pt x="470" y="461"/>
                    <a:pt x="470" y="461"/>
                    <a:pt x="470" y="461"/>
                  </a:cubicBezTo>
                  <a:cubicBezTo>
                    <a:pt x="470" y="472"/>
                    <a:pt x="470" y="472"/>
                    <a:pt x="470" y="472"/>
                  </a:cubicBezTo>
                  <a:cubicBezTo>
                    <a:pt x="130" y="472"/>
                    <a:pt x="130" y="472"/>
                    <a:pt x="130" y="472"/>
                  </a:cubicBezTo>
                  <a:cubicBezTo>
                    <a:pt x="130" y="461"/>
                    <a:pt x="130" y="461"/>
                    <a:pt x="130" y="461"/>
                  </a:cubicBezTo>
                  <a:close/>
                  <a:moveTo>
                    <a:pt x="32" y="35"/>
                  </a:moveTo>
                  <a:cubicBezTo>
                    <a:pt x="32" y="345"/>
                    <a:pt x="32" y="345"/>
                    <a:pt x="32" y="345"/>
                  </a:cubicBezTo>
                  <a:cubicBezTo>
                    <a:pt x="232" y="345"/>
                    <a:pt x="232" y="345"/>
                    <a:pt x="232" y="345"/>
                  </a:cubicBezTo>
                  <a:cubicBezTo>
                    <a:pt x="365" y="345"/>
                    <a:pt x="365" y="345"/>
                    <a:pt x="365" y="345"/>
                  </a:cubicBezTo>
                  <a:cubicBezTo>
                    <a:pt x="572" y="345"/>
                    <a:pt x="572" y="345"/>
                    <a:pt x="572" y="345"/>
                  </a:cubicBezTo>
                  <a:cubicBezTo>
                    <a:pt x="572" y="35"/>
                    <a:pt x="572" y="35"/>
                    <a:pt x="572" y="35"/>
                  </a:cubicBezTo>
                  <a:cubicBezTo>
                    <a:pt x="32" y="35"/>
                    <a:pt x="32" y="35"/>
                    <a:pt x="32" y="35"/>
                  </a:cubicBezTo>
                  <a:close/>
                  <a:moveTo>
                    <a:pt x="300" y="8"/>
                  </a:moveTo>
                  <a:cubicBezTo>
                    <a:pt x="295" y="8"/>
                    <a:pt x="292" y="12"/>
                    <a:pt x="292" y="16"/>
                  </a:cubicBezTo>
                  <a:cubicBezTo>
                    <a:pt x="292" y="20"/>
                    <a:pt x="295" y="24"/>
                    <a:pt x="300" y="24"/>
                  </a:cubicBezTo>
                  <a:cubicBezTo>
                    <a:pt x="305" y="24"/>
                    <a:pt x="309" y="20"/>
                    <a:pt x="309" y="16"/>
                  </a:cubicBezTo>
                  <a:cubicBezTo>
                    <a:pt x="309" y="12"/>
                    <a:pt x="305" y="8"/>
                    <a:pt x="300" y="8"/>
                  </a:cubicBezTo>
                  <a:close/>
                  <a:moveTo>
                    <a:pt x="32" y="0"/>
                  </a:moveTo>
                  <a:cubicBezTo>
                    <a:pt x="565" y="0"/>
                    <a:pt x="565" y="0"/>
                    <a:pt x="565" y="0"/>
                  </a:cubicBezTo>
                  <a:cubicBezTo>
                    <a:pt x="586" y="0"/>
                    <a:pt x="600" y="16"/>
                    <a:pt x="600" y="35"/>
                  </a:cubicBezTo>
                  <a:cubicBezTo>
                    <a:pt x="600" y="344"/>
                    <a:pt x="600" y="344"/>
                    <a:pt x="600" y="344"/>
                  </a:cubicBezTo>
                  <a:cubicBezTo>
                    <a:pt x="600" y="364"/>
                    <a:pt x="586" y="383"/>
                    <a:pt x="565" y="383"/>
                  </a:cubicBezTo>
                  <a:cubicBezTo>
                    <a:pt x="498" y="383"/>
                    <a:pt x="440" y="383"/>
                    <a:pt x="389" y="383"/>
                  </a:cubicBezTo>
                  <a:cubicBezTo>
                    <a:pt x="365" y="383"/>
                    <a:pt x="365" y="383"/>
                    <a:pt x="365" y="383"/>
                  </a:cubicBezTo>
                  <a:cubicBezTo>
                    <a:pt x="365" y="406"/>
                    <a:pt x="365" y="406"/>
                    <a:pt x="365" y="406"/>
                  </a:cubicBezTo>
                  <a:cubicBezTo>
                    <a:pt x="365" y="422"/>
                    <a:pt x="365" y="422"/>
                    <a:pt x="365" y="422"/>
                  </a:cubicBezTo>
                  <a:cubicBezTo>
                    <a:pt x="442" y="422"/>
                    <a:pt x="442" y="422"/>
                    <a:pt x="442" y="422"/>
                  </a:cubicBezTo>
                  <a:cubicBezTo>
                    <a:pt x="470" y="461"/>
                    <a:pt x="470" y="461"/>
                    <a:pt x="470" y="461"/>
                  </a:cubicBezTo>
                  <a:cubicBezTo>
                    <a:pt x="130" y="461"/>
                    <a:pt x="130" y="461"/>
                    <a:pt x="130" y="461"/>
                  </a:cubicBezTo>
                  <a:cubicBezTo>
                    <a:pt x="158" y="422"/>
                    <a:pt x="158" y="422"/>
                    <a:pt x="158" y="422"/>
                  </a:cubicBezTo>
                  <a:cubicBezTo>
                    <a:pt x="232" y="422"/>
                    <a:pt x="232" y="422"/>
                    <a:pt x="232" y="422"/>
                  </a:cubicBezTo>
                  <a:cubicBezTo>
                    <a:pt x="232" y="406"/>
                    <a:pt x="232" y="406"/>
                    <a:pt x="232" y="406"/>
                  </a:cubicBezTo>
                  <a:cubicBezTo>
                    <a:pt x="232" y="383"/>
                    <a:pt x="232" y="383"/>
                    <a:pt x="232" y="383"/>
                  </a:cubicBezTo>
                  <a:cubicBezTo>
                    <a:pt x="205" y="383"/>
                    <a:pt x="205" y="383"/>
                    <a:pt x="205" y="383"/>
                  </a:cubicBezTo>
                  <a:cubicBezTo>
                    <a:pt x="32" y="383"/>
                    <a:pt x="32" y="383"/>
                    <a:pt x="32" y="383"/>
                  </a:cubicBezTo>
                  <a:cubicBezTo>
                    <a:pt x="14" y="383"/>
                    <a:pt x="0" y="364"/>
                    <a:pt x="0" y="344"/>
                  </a:cubicBezTo>
                  <a:cubicBezTo>
                    <a:pt x="0" y="35"/>
                    <a:pt x="0" y="35"/>
                    <a:pt x="0" y="35"/>
                  </a:cubicBezTo>
                  <a:cubicBezTo>
                    <a:pt x="0" y="16"/>
                    <a:pt x="14" y="0"/>
                    <a:pt x="32" y="0"/>
                  </a:cubicBezTo>
                  <a:close/>
                </a:path>
              </a:pathLst>
            </a:custGeom>
            <a:solidFill>
              <a:srgbClr val="333333"/>
            </a:solidFill>
            <a:ln>
              <a:noFill/>
            </a:ln>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3" name="Freeform 12"/>
            <p:cNvSpPr>
              <a:spLocks/>
            </p:cNvSpPr>
            <p:nvPr/>
          </p:nvSpPr>
          <p:spPr bwMode="auto">
            <a:xfrm>
              <a:off x="5918197" y="4320217"/>
              <a:ext cx="396874" cy="766761"/>
            </a:xfrm>
            <a:custGeom>
              <a:avLst/>
              <a:gdLst>
                <a:gd name="T0" fmla="*/ 0 w 250"/>
                <a:gd name="T1" fmla="*/ 0 h 483"/>
                <a:gd name="T2" fmla="*/ 250 w 250"/>
                <a:gd name="T3" fmla="*/ 269 h 483"/>
                <a:gd name="T4" fmla="*/ 152 w 250"/>
                <a:gd name="T5" fmla="*/ 295 h 483"/>
                <a:gd name="T6" fmla="*/ 221 w 250"/>
                <a:gd name="T7" fmla="*/ 459 h 483"/>
                <a:gd name="T8" fmla="*/ 162 w 250"/>
                <a:gd name="T9" fmla="*/ 483 h 483"/>
                <a:gd name="T10" fmla="*/ 93 w 250"/>
                <a:gd name="T11" fmla="*/ 316 h 483"/>
                <a:gd name="T12" fmla="*/ 0 w 250"/>
                <a:gd name="T13" fmla="*/ 373 h 483"/>
                <a:gd name="T14" fmla="*/ 0 w 250"/>
                <a:gd name="T15" fmla="*/ 0 h 483"/>
                <a:gd name="T16" fmla="*/ 0 w 250"/>
                <a:gd name="T17"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483">
                  <a:moveTo>
                    <a:pt x="0" y="0"/>
                  </a:moveTo>
                  <a:lnTo>
                    <a:pt x="250" y="269"/>
                  </a:lnTo>
                  <a:lnTo>
                    <a:pt x="152" y="295"/>
                  </a:lnTo>
                  <a:lnTo>
                    <a:pt x="221" y="459"/>
                  </a:lnTo>
                  <a:lnTo>
                    <a:pt x="162" y="483"/>
                  </a:lnTo>
                  <a:lnTo>
                    <a:pt x="93" y="316"/>
                  </a:lnTo>
                  <a:lnTo>
                    <a:pt x="0" y="373"/>
                  </a:lnTo>
                  <a:lnTo>
                    <a:pt x="0" y="0"/>
                  </a:lnTo>
                  <a:lnTo>
                    <a:pt x="0" y="0"/>
                  </a:lnTo>
                  <a:close/>
                </a:path>
              </a:pathLst>
            </a:custGeom>
            <a:solidFill>
              <a:srgbClr val="333333"/>
            </a:solidFill>
            <a:ln>
              <a:noFill/>
            </a:ln>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144" name="TextBox 143"/>
          <p:cNvSpPr txBox="1"/>
          <p:nvPr/>
        </p:nvSpPr>
        <p:spPr>
          <a:xfrm>
            <a:off x="3395767" y="5026679"/>
            <a:ext cx="836152" cy="330481"/>
          </a:xfrm>
          <a:prstGeom prst="rect">
            <a:avLst/>
          </a:prstGeom>
          <a:solidFill>
            <a:srgbClr val="00BCF2"/>
          </a:solidFill>
          <a:ln w="19050">
            <a:solidFill>
              <a:srgbClr val="333333"/>
            </a:solidFill>
            <a:miter lim="800000"/>
          </a:ln>
        </p:spPr>
        <p:txBody>
          <a:bodyPr wrap="square" lIns="46604" tIns="46604" rIns="46604" bIns="46604" rtlCol="0" anchor="ctr">
            <a:noAutofit/>
          </a:bodyPr>
          <a:lstStyle/>
          <a:p>
            <a:pPr marL="0" marR="0" lvl="0" indent="0" algn="ctr" defTabSz="931881" rtl="0" eaLnBrk="1" fontAlgn="auto" latinLnBrk="0" hangingPunct="1">
              <a:lnSpc>
                <a:spcPct val="90000"/>
              </a:lnSpc>
              <a:spcBef>
                <a:spcPts val="0"/>
              </a:spcBef>
              <a:spcAft>
                <a:spcPts val="612"/>
              </a:spcAft>
              <a:buClrTx/>
              <a:buSzTx/>
              <a:buFontTx/>
              <a:buNone/>
              <a:tabLst/>
              <a:defRPr/>
            </a:pPr>
            <a:r>
              <a:rPr kumimoji="0" lang="en-US" sz="1122" b="1" i="0" u="none" strike="noStrike" kern="0" cap="none" spc="0" normalizeH="0" baseline="0" noProof="0" dirty="0">
                <a:ln>
                  <a:noFill/>
                </a:ln>
                <a:solidFill>
                  <a:srgbClr val="FFFFFF"/>
                </a:solidFill>
                <a:effectLst/>
                <a:uLnTx/>
                <a:uFillTx/>
                <a:latin typeface="Calibri" panose="020F0502020204030204"/>
                <a:ea typeface="+mn-ea"/>
                <a:cs typeface="+mn-cs"/>
              </a:rPr>
              <a:t>VM</a:t>
            </a:r>
          </a:p>
        </p:txBody>
      </p:sp>
      <p:grpSp>
        <p:nvGrpSpPr>
          <p:cNvPr id="145" name="Group 144"/>
          <p:cNvGrpSpPr/>
          <p:nvPr/>
        </p:nvGrpSpPr>
        <p:grpSpPr>
          <a:xfrm>
            <a:off x="3395767" y="5360378"/>
            <a:ext cx="836154" cy="633326"/>
            <a:chOff x="5399594" y="2421341"/>
            <a:chExt cx="862107" cy="550004"/>
          </a:xfrm>
        </p:grpSpPr>
        <p:sp>
          <p:nvSpPr>
            <p:cNvPr id="146" name="Rectangle 145"/>
            <p:cNvSpPr/>
            <p:nvPr/>
          </p:nvSpPr>
          <p:spPr bwMode="auto">
            <a:xfrm>
              <a:off x="5399596" y="2421341"/>
              <a:ext cx="862105" cy="274320"/>
            </a:xfrm>
            <a:prstGeom prst="rect">
              <a:avLst/>
            </a:prstGeom>
            <a:noFill/>
            <a:ln w="19050" cap="flat" cmpd="sng" algn="ctr">
              <a:solidFill>
                <a:srgbClr val="333333"/>
              </a:solidFill>
              <a:prstDash val="solid"/>
              <a:miter lim="800000"/>
              <a:headEnd type="none" w="med" len="med"/>
              <a:tailEnd type="none" w="med" len="med"/>
            </a:ln>
            <a:effectLst/>
          </p:spPr>
          <p:txBody>
            <a:bodyPr rot="0" spcFirstLastPara="0" vertOverflow="overflow" horzOverflow="overflow" vert="horz" wrap="square" lIns="186415" tIns="149133" rIns="186415" bIns="149133" numCol="1" spcCol="0" rtlCol="0" fromWordArt="0" anchor="ctr" anchorCtr="0" forceAA="0" compatLnSpc="1">
              <a:prstTxWarp prst="textNoShape">
                <a:avLst/>
              </a:prstTxWarp>
              <a:noAutofit/>
            </a:bodyPr>
            <a:lstStyle/>
            <a:p>
              <a:pPr marL="0" marR="0" lvl="0" indent="0" algn="l" defTabSz="950299" rtl="0" eaLnBrk="1" fontAlgn="auto" latinLnBrk="0" hangingPunct="1">
                <a:lnSpc>
                  <a:spcPct val="90000"/>
                </a:lnSpc>
                <a:spcBef>
                  <a:spcPts val="0"/>
                </a:spcBef>
                <a:spcAft>
                  <a:spcPts val="0"/>
                </a:spcAft>
                <a:buClrTx/>
                <a:buSzTx/>
                <a:buFontTx/>
                <a:buNone/>
                <a:tabLst/>
                <a:defRPr/>
              </a:pPr>
              <a:endParaRPr kumimoji="0" lang="en-US" sz="1632" b="0" i="0" u="none" strike="noStrike" kern="0" cap="none" spc="0" normalizeH="0" baseline="0" noProof="0" dirty="0">
                <a:ln>
                  <a:noFill/>
                </a:ln>
                <a:solidFill>
                  <a:srgbClr val="FFFFFF"/>
                </a:solidFill>
                <a:effectLst/>
                <a:uLnTx/>
                <a:uFillTx/>
                <a:latin typeface="Calibri" panose="020F0502020204030204"/>
                <a:ea typeface="Segoe UI" pitchFamily="34" charset="0"/>
                <a:cs typeface="Segoe UI" pitchFamily="34" charset="0"/>
              </a:endParaRPr>
            </a:p>
          </p:txBody>
        </p:sp>
        <p:sp>
          <p:nvSpPr>
            <p:cNvPr id="147" name="Rectangle 146"/>
            <p:cNvSpPr/>
            <p:nvPr/>
          </p:nvSpPr>
          <p:spPr bwMode="auto">
            <a:xfrm>
              <a:off x="5399594" y="2697025"/>
              <a:ext cx="862105" cy="274320"/>
            </a:xfrm>
            <a:prstGeom prst="rect">
              <a:avLst/>
            </a:prstGeom>
            <a:noFill/>
            <a:ln w="19050" cap="flat" cmpd="sng" algn="ctr">
              <a:solidFill>
                <a:srgbClr val="333333"/>
              </a:solidFill>
              <a:prstDash val="solid"/>
              <a:miter lim="800000"/>
              <a:headEnd type="none" w="med" len="med"/>
              <a:tailEnd type="none" w="med" len="med"/>
            </a:ln>
            <a:effectLst/>
          </p:spPr>
          <p:txBody>
            <a:bodyPr rot="0" spcFirstLastPara="0" vertOverflow="overflow" horzOverflow="overflow" vert="horz" wrap="square" lIns="186415" tIns="149133" rIns="186415" bIns="149133" numCol="1" spcCol="0" rtlCol="0" fromWordArt="0" anchor="ctr" anchorCtr="0" forceAA="0" compatLnSpc="1">
              <a:prstTxWarp prst="textNoShape">
                <a:avLst/>
              </a:prstTxWarp>
              <a:noAutofit/>
            </a:bodyPr>
            <a:lstStyle/>
            <a:p>
              <a:pPr marL="0" marR="0" lvl="0" indent="0" algn="l" defTabSz="950299" rtl="0" eaLnBrk="1" fontAlgn="auto" latinLnBrk="0" hangingPunct="1">
                <a:lnSpc>
                  <a:spcPct val="90000"/>
                </a:lnSpc>
                <a:spcBef>
                  <a:spcPts val="0"/>
                </a:spcBef>
                <a:spcAft>
                  <a:spcPts val="0"/>
                </a:spcAft>
                <a:buClrTx/>
                <a:buSzTx/>
                <a:buFontTx/>
                <a:buNone/>
                <a:tabLst/>
                <a:defRPr/>
              </a:pPr>
              <a:endParaRPr kumimoji="0" lang="en-US" sz="1632" b="0" i="0" u="none" strike="noStrike" kern="0" cap="none" spc="0" normalizeH="0" baseline="0" noProof="0" dirty="0">
                <a:ln>
                  <a:noFill/>
                </a:ln>
                <a:solidFill>
                  <a:srgbClr val="FFFFFF"/>
                </a:solidFill>
                <a:effectLst/>
                <a:uLnTx/>
                <a:uFillTx/>
                <a:latin typeface="Calibri" panose="020F0502020204030204"/>
                <a:ea typeface="Segoe UI" pitchFamily="34" charset="0"/>
                <a:cs typeface="Segoe UI" pitchFamily="34" charset="0"/>
              </a:endParaRPr>
            </a:p>
          </p:txBody>
        </p:sp>
      </p:grpSp>
      <p:sp>
        <p:nvSpPr>
          <p:cNvPr id="148" name="Rectangle 147"/>
          <p:cNvSpPr/>
          <p:nvPr/>
        </p:nvSpPr>
        <p:spPr bwMode="auto">
          <a:xfrm>
            <a:off x="3284939" y="6044992"/>
            <a:ext cx="3069991" cy="473310"/>
          </a:xfrm>
          <a:prstGeom prst="rect">
            <a:avLst/>
          </a:prstGeom>
          <a:solidFill>
            <a:srgbClr val="00BCF2"/>
          </a:solidFill>
          <a:ln w="6350" cap="flat" cmpd="sng" algn="ctr">
            <a:noFill/>
            <a:prstDash val="solid"/>
            <a:miter lim="800000"/>
            <a:headEnd type="none" w="med" len="med"/>
            <a:tailEnd type="none" w="med" len="med"/>
          </a:ln>
          <a:effectLst/>
        </p:spPr>
        <p:txBody>
          <a:bodyPr rot="0" spcFirstLastPara="0" vertOverflow="overflow" horzOverflow="overflow" vert="horz" wrap="square" lIns="186415" tIns="149133" rIns="186415" bIns="149133" numCol="1" spcCol="0" rtlCol="0" fromWordArt="0" anchor="t" anchorCtr="0" forceAA="0" compatLnSpc="1">
            <a:prstTxWarp prst="textNoShape">
              <a:avLst/>
            </a:prstTxWarp>
            <a:noAutofit/>
          </a:bodyPr>
          <a:lstStyle/>
          <a:p>
            <a:pPr marL="0" marR="0" lvl="0" indent="0" algn="ctr" defTabSz="950299" rtl="0" eaLnBrk="1" fontAlgn="auto" latinLnBrk="0" hangingPunct="1">
              <a:lnSpc>
                <a:spcPct val="90000"/>
              </a:lnSpc>
              <a:spcBef>
                <a:spcPts val="0"/>
              </a:spcBef>
              <a:spcAft>
                <a:spcPts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nvGrpSpPr>
          <p:cNvPr id="149" name="Group 148"/>
          <p:cNvGrpSpPr/>
          <p:nvPr/>
        </p:nvGrpSpPr>
        <p:grpSpPr>
          <a:xfrm>
            <a:off x="4777486" y="5410442"/>
            <a:ext cx="188313" cy="209134"/>
            <a:chOff x="7434263" y="-1335463"/>
            <a:chExt cx="947737" cy="1052514"/>
          </a:xfrm>
          <a:solidFill>
            <a:sysClr val="windowText" lastClr="000000"/>
          </a:solidFill>
        </p:grpSpPr>
        <p:sp>
          <p:nvSpPr>
            <p:cNvPr id="150" name="Freeform 5"/>
            <p:cNvSpPr>
              <a:spLocks/>
            </p:cNvSpPr>
            <p:nvPr/>
          </p:nvSpPr>
          <p:spPr bwMode="auto">
            <a:xfrm>
              <a:off x="7434263" y="-1010025"/>
              <a:ext cx="423860" cy="727076"/>
            </a:xfrm>
            <a:custGeom>
              <a:avLst/>
              <a:gdLst>
                <a:gd name="T0" fmla="*/ 267 w 267"/>
                <a:gd name="T1" fmla="*/ 153 h 458"/>
                <a:gd name="T2" fmla="*/ 267 w 267"/>
                <a:gd name="T3" fmla="*/ 458 h 458"/>
                <a:gd name="T4" fmla="*/ 0 w 267"/>
                <a:gd name="T5" fmla="*/ 305 h 458"/>
                <a:gd name="T6" fmla="*/ 2 w 267"/>
                <a:gd name="T7" fmla="*/ 0 h 458"/>
                <a:gd name="T8" fmla="*/ 267 w 267"/>
                <a:gd name="T9" fmla="*/ 153 h 458"/>
              </a:gdLst>
              <a:ahLst/>
              <a:cxnLst>
                <a:cxn ang="0">
                  <a:pos x="T0" y="T1"/>
                </a:cxn>
                <a:cxn ang="0">
                  <a:pos x="T2" y="T3"/>
                </a:cxn>
                <a:cxn ang="0">
                  <a:pos x="T4" y="T5"/>
                </a:cxn>
                <a:cxn ang="0">
                  <a:pos x="T6" y="T7"/>
                </a:cxn>
                <a:cxn ang="0">
                  <a:pos x="T8" y="T9"/>
                </a:cxn>
              </a:cxnLst>
              <a:rect l="0" t="0" r="r" b="b"/>
              <a:pathLst>
                <a:path w="267" h="458">
                  <a:moveTo>
                    <a:pt x="267" y="153"/>
                  </a:moveTo>
                  <a:lnTo>
                    <a:pt x="267" y="458"/>
                  </a:lnTo>
                  <a:lnTo>
                    <a:pt x="0" y="305"/>
                  </a:lnTo>
                  <a:lnTo>
                    <a:pt x="2" y="0"/>
                  </a:lnTo>
                  <a:lnTo>
                    <a:pt x="267" y="15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51" name="Freeform 6"/>
            <p:cNvSpPr>
              <a:spLocks/>
            </p:cNvSpPr>
            <p:nvPr/>
          </p:nvSpPr>
          <p:spPr bwMode="auto">
            <a:xfrm>
              <a:off x="7961314" y="-1010022"/>
              <a:ext cx="420686" cy="727073"/>
            </a:xfrm>
            <a:custGeom>
              <a:avLst/>
              <a:gdLst>
                <a:gd name="T0" fmla="*/ 0 w 265"/>
                <a:gd name="T1" fmla="*/ 153 h 458"/>
                <a:gd name="T2" fmla="*/ 0 w 265"/>
                <a:gd name="T3" fmla="*/ 458 h 458"/>
                <a:gd name="T4" fmla="*/ 265 w 265"/>
                <a:gd name="T5" fmla="*/ 305 h 458"/>
                <a:gd name="T6" fmla="*/ 265 w 265"/>
                <a:gd name="T7" fmla="*/ 0 h 458"/>
                <a:gd name="T8" fmla="*/ 0 w 265"/>
                <a:gd name="T9" fmla="*/ 153 h 458"/>
              </a:gdLst>
              <a:ahLst/>
              <a:cxnLst>
                <a:cxn ang="0">
                  <a:pos x="T0" y="T1"/>
                </a:cxn>
                <a:cxn ang="0">
                  <a:pos x="T2" y="T3"/>
                </a:cxn>
                <a:cxn ang="0">
                  <a:pos x="T4" y="T5"/>
                </a:cxn>
                <a:cxn ang="0">
                  <a:pos x="T6" y="T7"/>
                </a:cxn>
                <a:cxn ang="0">
                  <a:pos x="T8" y="T9"/>
                </a:cxn>
              </a:cxnLst>
              <a:rect l="0" t="0" r="r" b="b"/>
              <a:pathLst>
                <a:path w="265" h="458">
                  <a:moveTo>
                    <a:pt x="0" y="153"/>
                  </a:moveTo>
                  <a:lnTo>
                    <a:pt x="0" y="458"/>
                  </a:lnTo>
                  <a:lnTo>
                    <a:pt x="265" y="305"/>
                  </a:lnTo>
                  <a:lnTo>
                    <a:pt x="265" y="0"/>
                  </a:lnTo>
                  <a:lnTo>
                    <a:pt x="0" y="15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52" name="Freeform 7"/>
            <p:cNvSpPr>
              <a:spLocks/>
            </p:cNvSpPr>
            <p:nvPr/>
          </p:nvSpPr>
          <p:spPr bwMode="auto">
            <a:xfrm>
              <a:off x="7489827" y="-1335463"/>
              <a:ext cx="838199" cy="476251"/>
            </a:xfrm>
            <a:custGeom>
              <a:avLst/>
              <a:gdLst>
                <a:gd name="T0" fmla="*/ 266 w 528"/>
                <a:gd name="T1" fmla="*/ 300 h 300"/>
                <a:gd name="T2" fmla="*/ 0 w 528"/>
                <a:gd name="T3" fmla="*/ 148 h 300"/>
                <a:gd name="T4" fmla="*/ 263 w 528"/>
                <a:gd name="T5" fmla="*/ 0 h 300"/>
                <a:gd name="T6" fmla="*/ 528 w 528"/>
                <a:gd name="T7" fmla="*/ 148 h 300"/>
                <a:gd name="T8" fmla="*/ 266 w 528"/>
                <a:gd name="T9" fmla="*/ 300 h 300"/>
              </a:gdLst>
              <a:ahLst/>
              <a:cxnLst>
                <a:cxn ang="0">
                  <a:pos x="T0" y="T1"/>
                </a:cxn>
                <a:cxn ang="0">
                  <a:pos x="T2" y="T3"/>
                </a:cxn>
                <a:cxn ang="0">
                  <a:pos x="T4" y="T5"/>
                </a:cxn>
                <a:cxn ang="0">
                  <a:pos x="T6" y="T7"/>
                </a:cxn>
                <a:cxn ang="0">
                  <a:pos x="T8" y="T9"/>
                </a:cxn>
              </a:cxnLst>
              <a:rect l="0" t="0" r="r" b="b"/>
              <a:pathLst>
                <a:path w="528" h="300">
                  <a:moveTo>
                    <a:pt x="266" y="300"/>
                  </a:moveTo>
                  <a:lnTo>
                    <a:pt x="0" y="148"/>
                  </a:lnTo>
                  <a:lnTo>
                    <a:pt x="263" y="0"/>
                  </a:lnTo>
                  <a:lnTo>
                    <a:pt x="528" y="148"/>
                  </a:lnTo>
                  <a:lnTo>
                    <a:pt x="266" y="30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nvGrpSpPr>
          <p:cNvPr id="153" name="Group 152"/>
          <p:cNvGrpSpPr/>
          <p:nvPr/>
        </p:nvGrpSpPr>
        <p:grpSpPr>
          <a:xfrm>
            <a:off x="4750001" y="5741315"/>
            <a:ext cx="243283" cy="191684"/>
            <a:chOff x="4962525" y="3957709"/>
            <a:chExt cx="2260600" cy="1781175"/>
          </a:xfrm>
        </p:grpSpPr>
        <p:sp>
          <p:nvSpPr>
            <p:cNvPr id="154" name="Freeform 11"/>
            <p:cNvSpPr>
              <a:spLocks noEditPoints="1"/>
            </p:cNvSpPr>
            <p:nvPr/>
          </p:nvSpPr>
          <p:spPr bwMode="auto">
            <a:xfrm>
              <a:off x="4962525" y="3957709"/>
              <a:ext cx="2260600" cy="1781175"/>
            </a:xfrm>
            <a:custGeom>
              <a:avLst/>
              <a:gdLst>
                <a:gd name="T0" fmla="*/ 130 w 600"/>
                <a:gd name="T1" fmla="*/ 461 h 472"/>
                <a:gd name="T2" fmla="*/ 470 w 600"/>
                <a:gd name="T3" fmla="*/ 461 h 472"/>
                <a:gd name="T4" fmla="*/ 470 w 600"/>
                <a:gd name="T5" fmla="*/ 472 h 472"/>
                <a:gd name="T6" fmla="*/ 130 w 600"/>
                <a:gd name="T7" fmla="*/ 472 h 472"/>
                <a:gd name="T8" fmla="*/ 130 w 600"/>
                <a:gd name="T9" fmla="*/ 461 h 472"/>
                <a:gd name="T10" fmla="*/ 32 w 600"/>
                <a:gd name="T11" fmla="*/ 35 h 472"/>
                <a:gd name="T12" fmla="*/ 32 w 600"/>
                <a:gd name="T13" fmla="*/ 345 h 472"/>
                <a:gd name="T14" fmla="*/ 232 w 600"/>
                <a:gd name="T15" fmla="*/ 345 h 472"/>
                <a:gd name="T16" fmla="*/ 365 w 600"/>
                <a:gd name="T17" fmla="*/ 345 h 472"/>
                <a:gd name="T18" fmla="*/ 572 w 600"/>
                <a:gd name="T19" fmla="*/ 345 h 472"/>
                <a:gd name="T20" fmla="*/ 572 w 600"/>
                <a:gd name="T21" fmla="*/ 35 h 472"/>
                <a:gd name="T22" fmla="*/ 32 w 600"/>
                <a:gd name="T23" fmla="*/ 35 h 472"/>
                <a:gd name="T24" fmla="*/ 300 w 600"/>
                <a:gd name="T25" fmla="*/ 8 h 472"/>
                <a:gd name="T26" fmla="*/ 292 w 600"/>
                <a:gd name="T27" fmla="*/ 16 h 472"/>
                <a:gd name="T28" fmla="*/ 300 w 600"/>
                <a:gd name="T29" fmla="*/ 24 h 472"/>
                <a:gd name="T30" fmla="*/ 309 w 600"/>
                <a:gd name="T31" fmla="*/ 16 h 472"/>
                <a:gd name="T32" fmla="*/ 300 w 600"/>
                <a:gd name="T33" fmla="*/ 8 h 472"/>
                <a:gd name="T34" fmla="*/ 32 w 600"/>
                <a:gd name="T35" fmla="*/ 0 h 472"/>
                <a:gd name="T36" fmla="*/ 565 w 600"/>
                <a:gd name="T37" fmla="*/ 0 h 472"/>
                <a:gd name="T38" fmla="*/ 600 w 600"/>
                <a:gd name="T39" fmla="*/ 35 h 472"/>
                <a:gd name="T40" fmla="*/ 600 w 600"/>
                <a:gd name="T41" fmla="*/ 344 h 472"/>
                <a:gd name="T42" fmla="*/ 565 w 600"/>
                <a:gd name="T43" fmla="*/ 383 h 472"/>
                <a:gd name="T44" fmla="*/ 389 w 600"/>
                <a:gd name="T45" fmla="*/ 383 h 472"/>
                <a:gd name="T46" fmla="*/ 365 w 600"/>
                <a:gd name="T47" fmla="*/ 383 h 472"/>
                <a:gd name="T48" fmla="*/ 365 w 600"/>
                <a:gd name="T49" fmla="*/ 406 h 472"/>
                <a:gd name="T50" fmla="*/ 365 w 600"/>
                <a:gd name="T51" fmla="*/ 422 h 472"/>
                <a:gd name="T52" fmla="*/ 442 w 600"/>
                <a:gd name="T53" fmla="*/ 422 h 472"/>
                <a:gd name="T54" fmla="*/ 470 w 600"/>
                <a:gd name="T55" fmla="*/ 461 h 472"/>
                <a:gd name="T56" fmla="*/ 130 w 600"/>
                <a:gd name="T57" fmla="*/ 461 h 472"/>
                <a:gd name="T58" fmla="*/ 158 w 600"/>
                <a:gd name="T59" fmla="*/ 422 h 472"/>
                <a:gd name="T60" fmla="*/ 232 w 600"/>
                <a:gd name="T61" fmla="*/ 422 h 472"/>
                <a:gd name="T62" fmla="*/ 232 w 600"/>
                <a:gd name="T63" fmla="*/ 406 h 472"/>
                <a:gd name="T64" fmla="*/ 232 w 600"/>
                <a:gd name="T65" fmla="*/ 383 h 472"/>
                <a:gd name="T66" fmla="*/ 205 w 600"/>
                <a:gd name="T67" fmla="*/ 383 h 472"/>
                <a:gd name="T68" fmla="*/ 32 w 600"/>
                <a:gd name="T69" fmla="*/ 383 h 472"/>
                <a:gd name="T70" fmla="*/ 0 w 600"/>
                <a:gd name="T71" fmla="*/ 344 h 472"/>
                <a:gd name="T72" fmla="*/ 0 w 600"/>
                <a:gd name="T73" fmla="*/ 35 h 472"/>
                <a:gd name="T74" fmla="*/ 32 w 600"/>
                <a:gd name="T75"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472">
                  <a:moveTo>
                    <a:pt x="130" y="461"/>
                  </a:moveTo>
                  <a:cubicBezTo>
                    <a:pt x="470" y="461"/>
                    <a:pt x="470" y="461"/>
                    <a:pt x="470" y="461"/>
                  </a:cubicBezTo>
                  <a:cubicBezTo>
                    <a:pt x="470" y="472"/>
                    <a:pt x="470" y="472"/>
                    <a:pt x="470" y="472"/>
                  </a:cubicBezTo>
                  <a:cubicBezTo>
                    <a:pt x="130" y="472"/>
                    <a:pt x="130" y="472"/>
                    <a:pt x="130" y="472"/>
                  </a:cubicBezTo>
                  <a:cubicBezTo>
                    <a:pt x="130" y="461"/>
                    <a:pt x="130" y="461"/>
                    <a:pt x="130" y="461"/>
                  </a:cubicBezTo>
                  <a:close/>
                  <a:moveTo>
                    <a:pt x="32" y="35"/>
                  </a:moveTo>
                  <a:cubicBezTo>
                    <a:pt x="32" y="345"/>
                    <a:pt x="32" y="345"/>
                    <a:pt x="32" y="345"/>
                  </a:cubicBezTo>
                  <a:cubicBezTo>
                    <a:pt x="232" y="345"/>
                    <a:pt x="232" y="345"/>
                    <a:pt x="232" y="345"/>
                  </a:cubicBezTo>
                  <a:cubicBezTo>
                    <a:pt x="365" y="345"/>
                    <a:pt x="365" y="345"/>
                    <a:pt x="365" y="345"/>
                  </a:cubicBezTo>
                  <a:cubicBezTo>
                    <a:pt x="572" y="345"/>
                    <a:pt x="572" y="345"/>
                    <a:pt x="572" y="345"/>
                  </a:cubicBezTo>
                  <a:cubicBezTo>
                    <a:pt x="572" y="35"/>
                    <a:pt x="572" y="35"/>
                    <a:pt x="572" y="35"/>
                  </a:cubicBezTo>
                  <a:cubicBezTo>
                    <a:pt x="32" y="35"/>
                    <a:pt x="32" y="35"/>
                    <a:pt x="32" y="35"/>
                  </a:cubicBezTo>
                  <a:close/>
                  <a:moveTo>
                    <a:pt x="300" y="8"/>
                  </a:moveTo>
                  <a:cubicBezTo>
                    <a:pt x="295" y="8"/>
                    <a:pt x="292" y="12"/>
                    <a:pt x="292" y="16"/>
                  </a:cubicBezTo>
                  <a:cubicBezTo>
                    <a:pt x="292" y="20"/>
                    <a:pt x="295" y="24"/>
                    <a:pt x="300" y="24"/>
                  </a:cubicBezTo>
                  <a:cubicBezTo>
                    <a:pt x="305" y="24"/>
                    <a:pt x="309" y="20"/>
                    <a:pt x="309" y="16"/>
                  </a:cubicBezTo>
                  <a:cubicBezTo>
                    <a:pt x="309" y="12"/>
                    <a:pt x="305" y="8"/>
                    <a:pt x="300" y="8"/>
                  </a:cubicBezTo>
                  <a:close/>
                  <a:moveTo>
                    <a:pt x="32" y="0"/>
                  </a:moveTo>
                  <a:cubicBezTo>
                    <a:pt x="565" y="0"/>
                    <a:pt x="565" y="0"/>
                    <a:pt x="565" y="0"/>
                  </a:cubicBezTo>
                  <a:cubicBezTo>
                    <a:pt x="586" y="0"/>
                    <a:pt x="600" y="16"/>
                    <a:pt x="600" y="35"/>
                  </a:cubicBezTo>
                  <a:cubicBezTo>
                    <a:pt x="600" y="344"/>
                    <a:pt x="600" y="344"/>
                    <a:pt x="600" y="344"/>
                  </a:cubicBezTo>
                  <a:cubicBezTo>
                    <a:pt x="600" y="364"/>
                    <a:pt x="586" y="383"/>
                    <a:pt x="565" y="383"/>
                  </a:cubicBezTo>
                  <a:cubicBezTo>
                    <a:pt x="498" y="383"/>
                    <a:pt x="440" y="383"/>
                    <a:pt x="389" y="383"/>
                  </a:cubicBezTo>
                  <a:cubicBezTo>
                    <a:pt x="365" y="383"/>
                    <a:pt x="365" y="383"/>
                    <a:pt x="365" y="383"/>
                  </a:cubicBezTo>
                  <a:cubicBezTo>
                    <a:pt x="365" y="406"/>
                    <a:pt x="365" y="406"/>
                    <a:pt x="365" y="406"/>
                  </a:cubicBezTo>
                  <a:cubicBezTo>
                    <a:pt x="365" y="422"/>
                    <a:pt x="365" y="422"/>
                    <a:pt x="365" y="422"/>
                  </a:cubicBezTo>
                  <a:cubicBezTo>
                    <a:pt x="442" y="422"/>
                    <a:pt x="442" y="422"/>
                    <a:pt x="442" y="422"/>
                  </a:cubicBezTo>
                  <a:cubicBezTo>
                    <a:pt x="470" y="461"/>
                    <a:pt x="470" y="461"/>
                    <a:pt x="470" y="461"/>
                  </a:cubicBezTo>
                  <a:cubicBezTo>
                    <a:pt x="130" y="461"/>
                    <a:pt x="130" y="461"/>
                    <a:pt x="130" y="461"/>
                  </a:cubicBezTo>
                  <a:cubicBezTo>
                    <a:pt x="158" y="422"/>
                    <a:pt x="158" y="422"/>
                    <a:pt x="158" y="422"/>
                  </a:cubicBezTo>
                  <a:cubicBezTo>
                    <a:pt x="232" y="422"/>
                    <a:pt x="232" y="422"/>
                    <a:pt x="232" y="422"/>
                  </a:cubicBezTo>
                  <a:cubicBezTo>
                    <a:pt x="232" y="406"/>
                    <a:pt x="232" y="406"/>
                    <a:pt x="232" y="406"/>
                  </a:cubicBezTo>
                  <a:cubicBezTo>
                    <a:pt x="232" y="383"/>
                    <a:pt x="232" y="383"/>
                    <a:pt x="232" y="383"/>
                  </a:cubicBezTo>
                  <a:cubicBezTo>
                    <a:pt x="205" y="383"/>
                    <a:pt x="205" y="383"/>
                    <a:pt x="205" y="383"/>
                  </a:cubicBezTo>
                  <a:cubicBezTo>
                    <a:pt x="32" y="383"/>
                    <a:pt x="32" y="383"/>
                    <a:pt x="32" y="383"/>
                  </a:cubicBezTo>
                  <a:cubicBezTo>
                    <a:pt x="14" y="383"/>
                    <a:pt x="0" y="364"/>
                    <a:pt x="0" y="344"/>
                  </a:cubicBezTo>
                  <a:cubicBezTo>
                    <a:pt x="0" y="35"/>
                    <a:pt x="0" y="35"/>
                    <a:pt x="0" y="35"/>
                  </a:cubicBezTo>
                  <a:cubicBezTo>
                    <a:pt x="0" y="16"/>
                    <a:pt x="14" y="0"/>
                    <a:pt x="32" y="0"/>
                  </a:cubicBezTo>
                  <a:close/>
                </a:path>
              </a:pathLst>
            </a:custGeom>
            <a:solidFill>
              <a:srgbClr val="333333"/>
            </a:solidFill>
            <a:ln>
              <a:noFill/>
            </a:ln>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55" name="Freeform 12"/>
            <p:cNvSpPr>
              <a:spLocks/>
            </p:cNvSpPr>
            <p:nvPr/>
          </p:nvSpPr>
          <p:spPr bwMode="auto">
            <a:xfrm>
              <a:off x="5918197" y="4289498"/>
              <a:ext cx="396874" cy="766761"/>
            </a:xfrm>
            <a:custGeom>
              <a:avLst/>
              <a:gdLst>
                <a:gd name="T0" fmla="*/ 0 w 250"/>
                <a:gd name="T1" fmla="*/ 0 h 483"/>
                <a:gd name="T2" fmla="*/ 250 w 250"/>
                <a:gd name="T3" fmla="*/ 269 h 483"/>
                <a:gd name="T4" fmla="*/ 152 w 250"/>
                <a:gd name="T5" fmla="*/ 295 h 483"/>
                <a:gd name="T6" fmla="*/ 221 w 250"/>
                <a:gd name="T7" fmla="*/ 459 h 483"/>
                <a:gd name="T8" fmla="*/ 162 w 250"/>
                <a:gd name="T9" fmla="*/ 483 h 483"/>
                <a:gd name="T10" fmla="*/ 93 w 250"/>
                <a:gd name="T11" fmla="*/ 316 h 483"/>
                <a:gd name="T12" fmla="*/ 0 w 250"/>
                <a:gd name="T13" fmla="*/ 373 h 483"/>
                <a:gd name="T14" fmla="*/ 0 w 250"/>
                <a:gd name="T15" fmla="*/ 0 h 483"/>
                <a:gd name="T16" fmla="*/ 0 w 250"/>
                <a:gd name="T17"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483">
                  <a:moveTo>
                    <a:pt x="0" y="0"/>
                  </a:moveTo>
                  <a:lnTo>
                    <a:pt x="250" y="269"/>
                  </a:lnTo>
                  <a:lnTo>
                    <a:pt x="152" y="295"/>
                  </a:lnTo>
                  <a:lnTo>
                    <a:pt x="221" y="459"/>
                  </a:lnTo>
                  <a:lnTo>
                    <a:pt x="162" y="483"/>
                  </a:lnTo>
                  <a:lnTo>
                    <a:pt x="93" y="316"/>
                  </a:lnTo>
                  <a:lnTo>
                    <a:pt x="0" y="373"/>
                  </a:lnTo>
                  <a:lnTo>
                    <a:pt x="0" y="0"/>
                  </a:lnTo>
                  <a:lnTo>
                    <a:pt x="0" y="0"/>
                  </a:lnTo>
                  <a:close/>
                </a:path>
              </a:pathLst>
            </a:custGeom>
            <a:solidFill>
              <a:srgbClr val="333333"/>
            </a:solidFill>
            <a:ln>
              <a:noFill/>
            </a:ln>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156" name="TextBox 155"/>
          <p:cNvSpPr txBox="1"/>
          <p:nvPr/>
        </p:nvSpPr>
        <p:spPr>
          <a:xfrm>
            <a:off x="4453567" y="5026679"/>
            <a:ext cx="836152" cy="330481"/>
          </a:xfrm>
          <a:prstGeom prst="rect">
            <a:avLst/>
          </a:prstGeom>
          <a:solidFill>
            <a:srgbClr val="00BCF2"/>
          </a:solidFill>
          <a:ln w="19050">
            <a:solidFill>
              <a:srgbClr val="333333"/>
            </a:solidFill>
            <a:miter lim="800000"/>
          </a:ln>
        </p:spPr>
        <p:txBody>
          <a:bodyPr wrap="square" lIns="46604" tIns="46604" rIns="46604" bIns="46604" rtlCol="0" anchor="ctr">
            <a:noAutofit/>
          </a:bodyPr>
          <a:lstStyle/>
          <a:p>
            <a:pPr marL="0" marR="0" lvl="0" indent="0" algn="ctr" defTabSz="931881" rtl="0" eaLnBrk="1" fontAlgn="auto" latinLnBrk="0" hangingPunct="1">
              <a:lnSpc>
                <a:spcPct val="90000"/>
              </a:lnSpc>
              <a:spcBef>
                <a:spcPts val="0"/>
              </a:spcBef>
              <a:spcAft>
                <a:spcPts val="612"/>
              </a:spcAft>
              <a:buClrTx/>
              <a:buSzTx/>
              <a:buFontTx/>
              <a:buNone/>
              <a:tabLst/>
              <a:defRPr/>
            </a:pPr>
            <a:r>
              <a:rPr kumimoji="0" lang="en-US" sz="1122" b="1" i="0" u="none" strike="noStrike" kern="0" cap="none" spc="0" normalizeH="0" baseline="0" noProof="0" dirty="0">
                <a:ln>
                  <a:noFill/>
                </a:ln>
                <a:solidFill>
                  <a:srgbClr val="FFFFFF"/>
                </a:solidFill>
                <a:effectLst/>
                <a:uLnTx/>
                <a:uFillTx/>
                <a:latin typeface="Calibri" panose="020F0502020204030204"/>
                <a:ea typeface="+mn-ea"/>
                <a:cs typeface="+mn-cs"/>
              </a:rPr>
              <a:t>VM</a:t>
            </a:r>
          </a:p>
        </p:txBody>
      </p:sp>
      <p:grpSp>
        <p:nvGrpSpPr>
          <p:cNvPr id="157" name="Group 156"/>
          <p:cNvGrpSpPr/>
          <p:nvPr/>
        </p:nvGrpSpPr>
        <p:grpSpPr>
          <a:xfrm>
            <a:off x="4453567" y="5357071"/>
            <a:ext cx="836152" cy="633326"/>
            <a:chOff x="5399594" y="2418470"/>
            <a:chExt cx="862105" cy="550004"/>
          </a:xfrm>
        </p:grpSpPr>
        <p:sp>
          <p:nvSpPr>
            <p:cNvPr id="158" name="Rectangle 157"/>
            <p:cNvSpPr/>
            <p:nvPr/>
          </p:nvSpPr>
          <p:spPr bwMode="auto">
            <a:xfrm>
              <a:off x="5399594" y="2418470"/>
              <a:ext cx="862105" cy="274320"/>
            </a:xfrm>
            <a:prstGeom prst="rect">
              <a:avLst/>
            </a:prstGeom>
            <a:noFill/>
            <a:ln w="19050" cap="flat" cmpd="sng" algn="ctr">
              <a:solidFill>
                <a:srgbClr val="333333"/>
              </a:solidFill>
              <a:prstDash val="solid"/>
              <a:miter lim="800000"/>
              <a:headEnd type="none" w="med" len="med"/>
              <a:tailEnd type="none" w="med" len="med"/>
            </a:ln>
            <a:effectLst/>
          </p:spPr>
          <p:txBody>
            <a:bodyPr rot="0" spcFirstLastPara="0" vertOverflow="overflow" horzOverflow="overflow" vert="horz" wrap="square" lIns="186415" tIns="149133" rIns="186415" bIns="149133" numCol="1" spcCol="0" rtlCol="0" fromWordArt="0" anchor="ctr" anchorCtr="0" forceAA="0" compatLnSpc="1">
              <a:prstTxWarp prst="textNoShape">
                <a:avLst/>
              </a:prstTxWarp>
              <a:noAutofit/>
            </a:bodyPr>
            <a:lstStyle/>
            <a:p>
              <a:pPr marL="0" marR="0" lvl="0" indent="0" algn="l" defTabSz="950299" rtl="0" eaLnBrk="1" fontAlgn="auto" latinLnBrk="0" hangingPunct="1">
                <a:lnSpc>
                  <a:spcPct val="90000"/>
                </a:lnSpc>
                <a:spcBef>
                  <a:spcPts val="0"/>
                </a:spcBef>
                <a:spcAft>
                  <a:spcPts val="0"/>
                </a:spcAft>
                <a:buClrTx/>
                <a:buSzTx/>
                <a:buFontTx/>
                <a:buNone/>
                <a:tabLst/>
                <a:defRPr/>
              </a:pPr>
              <a:endParaRPr kumimoji="0" lang="en-US" sz="1632" b="0" i="0" u="none" strike="noStrike" kern="0" cap="none" spc="0" normalizeH="0" baseline="0" noProof="0" dirty="0">
                <a:ln>
                  <a:noFill/>
                </a:ln>
                <a:solidFill>
                  <a:srgbClr val="FFFFFF"/>
                </a:solidFill>
                <a:effectLst/>
                <a:uLnTx/>
                <a:uFillTx/>
                <a:latin typeface="Calibri" panose="020F0502020204030204"/>
                <a:ea typeface="Segoe UI" pitchFamily="34" charset="0"/>
                <a:cs typeface="Segoe UI" pitchFamily="34" charset="0"/>
              </a:endParaRPr>
            </a:p>
          </p:txBody>
        </p:sp>
        <p:sp>
          <p:nvSpPr>
            <p:cNvPr id="159" name="Rectangle 158"/>
            <p:cNvSpPr/>
            <p:nvPr/>
          </p:nvSpPr>
          <p:spPr bwMode="auto">
            <a:xfrm>
              <a:off x="5399594" y="2694154"/>
              <a:ext cx="862105" cy="274320"/>
            </a:xfrm>
            <a:prstGeom prst="rect">
              <a:avLst/>
            </a:prstGeom>
            <a:noFill/>
            <a:ln w="19050" cap="flat" cmpd="sng" algn="ctr">
              <a:solidFill>
                <a:srgbClr val="333333"/>
              </a:solidFill>
              <a:prstDash val="solid"/>
              <a:miter lim="800000"/>
              <a:headEnd type="none" w="med" len="med"/>
              <a:tailEnd type="none" w="med" len="med"/>
            </a:ln>
            <a:effectLst/>
          </p:spPr>
          <p:txBody>
            <a:bodyPr rot="0" spcFirstLastPara="0" vertOverflow="overflow" horzOverflow="overflow" vert="horz" wrap="square" lIns="186415" tIns="149133" rIns="186415" bIns="149133" numCol="1" spcCol="0" rtlCol="0" fromWordArt="0" anchor="ctr" anchorCtr="0" forceAA="0" compatLnSpc="1">
              <a:prstTxWarp prst="textNoShape">
                <a:avLst/>
              </a:prstTxWarp>
              <a:noAutofit/>
            </a:bodyPr>
            <a:lstStyle/>
            <a:p>
              <a:pPr marL="0" marR="0" lvl="0" indent="0" algn="l" defTabSz="950299" rtl="0" eaLnBrk="1" fontAlgn="auto" latinLnBrk="0" hangingPunct="1">
                <a:lnSpc>
                  <a:spcPct val="90000"/>
                </a:lnSpc>
                <a:spcBef>
                  <a:spcPts val="0"/>
                </a:spcBef>
                <a:spcAft>
                  <a:spcPts val="0"/>
                </a:spcAft>
                <a:buClrTx/>
                <a:buSzTx/>
                <a:buFontTx/>
                <a:buNone/>
                <a:tabLst/>
                <a:defRPr/>
              </a:pPr>
              <a:endParaRPr kumimoji="0" lang="en-US" sz="1632" b="0" i="0" u="none" strike="noStrike" kern="0" cap="none" spc="0" normalizeH="0" baseline="0" noProof="0" dirty="0">
                <a:ln>
                  <a:noFill/>
                </a:ln>
                <a:solidFill>
                  <a:srgbClr val="FFFFFF"/>
                </a:solidFill>
                <a:effectLst/>
                <a:uLnTx/>
                <a:uFillTx/>
                <a:latin typeface="Calibri" panose="020F0502020204030204"/>
                <a:ea typeface="Segoe UI" pitchFamily="34" charset="0"/>
                <a:cs typeface="Segoe UI" pitchFamily="34" charset="0"/>
              </a:endParaRPr>
            </a:p>
          </p:txBody>
        </p:sp>
      </p:grpSp>
      <p:sp>
        <p:nvSpPr>
          <p:cNvPr id="160" name="Freeform 5"/>
          <p:cNvSpPr>
            <a:spLocks/>
          </p:cNvSpPr>
          <p:nvPr/>
        </p:nvSpPr>
        <p:spPr bwMode="auto">
          <a:xfrm>
            <a:off x="5835283" y="5487754"/>
            <a:ext cx="84220" cy="144469"/>
          </a:xfrm>
          <a:custGeom>
            <a:avLst/>
            <a:gdLst>
              <a:gd name="T0" fmla="*/ 267 w 267"/>
              <a:gd name="T1" fmla="*/ 153 h 458"/>
              <a:gd name="T2" fmla="*/ 267 w 267"/>
              <a:gd name="T3" fmla="*/ 458 h 458"/>
              <a:gd name="T4" fmla="*/ 0 w 267"/>
              <a:gd name="T5" fmla="*/ 305 h 458"/>
              <a:gd name="T6" fmla="*/ 2 w 267"/>
              <a:gd name="T7" fmla="*/ 0 h 458"/>
              <a:gd name="T8" fmla="*/ 267 w 267"/>
              <a:gd name="T9" fmla="*/ 153 h 458"/>
            </a:gdLst>
            <a:ahLst/>
            <a:cxnLst>
              <a:cxn ang="0">
                <a:pos x="T0" y="T1"/>
              </a:cxn>
              <a:cxn ang="0">
                <a:pos x="T2" y="T3"/>
              </a:cxn>
              <a:cxn ang="0">
                <a:pos x="T4" y="T5"/>
              </a:cxn>
              <a:cxn ang="0">
                <a:pos x="T6" y="T7"/>
              </a:cxn>
              <a:cxn ang="0">
                <a:pos x="T8" y="T9"/>
              </a:cxn>
            </a:cxnLst>
            <a:rect l="0" t="0" r="r" b="b"/>
            <a:pathLst>
              <a:path w="267" h="458">
                <a:moveTo>
                  <a:pt x="267" y="153"/>
                </a:moveTo>
                <a:lnTo>
                  <a:pt x="267" y="458"/>
                </a:lnTo>
                <a:lnTo>
                  <a:pt x="0" y="305"/>
                </a:lnTo>
                <a:lnTo>
                  <a:pt x="2" y="0"/>
                </a:lnTo>
                <a:lnTo>
                  <a:pt x="267" y="15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61" name="Freeform 6"/>
          <p:cNvSpPr>
            <a:spLocks/>
          </p:cNvSpPr>
          <p:nvPr/>
        </p:nvSpPr>
        <p:spPr bwMode="auto">
          <a:xfrm>
            <a:off x="5940006" y="5487754"/>
            <a:ext cx="83590" cy="144469"/>
          </a:xfrm>
          <a:custGeom>
            <a:avLst/>
            <a:gdLst>
              <a:gd name="T0" fmla="*/ 0 w 265"/>
              <a:gd name="T1" fmla="*/ 153 h 458"/>
              <a:gd name="T2" fmla="*/ 0 w 265"/>
              <a:gd name="T3" fmla="*/ 458 h 458"/>
              <a:gd name="T4" fmla="*/ 265 w 265"/>
              <a:gd name="T5" fmla="*/ 305 h 458"/>
              <a:gd name="T6" fmla="*/ 265 w 265"/>
              <a:gd name="T7" fmla="*/ 0 h 458"/>
              <a:gd name="T8" fmla="*/ 0 w 265"/>
              <a:gd name="T9" fmla="*/ 153 h 458"/>
            </a:gdLst>
            <a:ahLst/>
            <a:cxnLst>
              <a:cxn ang="0">
                <a:pos x="T0" y="T1"/>
              </a:cxn>
              <a:cxn ang="0">
                <a:pos x="T2" y="T3"/>
              </a:cxn>
              <a:cxn ang="0">
                <a:pos x="T4" y="T5"/>
              </a:cxn>
              <a:cxn ang="0">
                <a:pos x="T6" y="T7"/>
              </a:cxn>
              <a:cxn ang="0">
                <a:pos x="T8" y="T9"/>
              </a:cxn>
            </a:cxnLst>
            <a:rect l="0" t="0" r="r" b="b"/>
            <a:pathLst>
              <a:path w="265" h="458">
                <a:moveTo>
                  <a:pt x="0" y="153"/>
                </a:moveTo>
                <a:lnTo>
                  <a:pt x="0" y="458"/>
                </a:lnTo>
                <a:lnTo>
                  <a:pt x="265" y="305"/>
                </a:lnTo>
                <a:lnTo>
                  <a:pt x="265" y="0"/>
                </a:lnTo>
                <a:lnTo>
                  <a:pt x="0" y="15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62" name="Freeform 7"/>
          <p:cNvSpPr>
            <a:spLocks/>
          </p:cNvSpPr>
          <p:nvPr/>
        </p:nvSpPr>
        <p:spPr bwMode="auto">
          <a:xfrm>
            <a:off x="5846324" y="5423089"/>
            <a:ext cx="166548" cy="94631"/>
          </a:xfrm>
          <a:custGeom>
            <a:avLst/>
            <a:gdLst>
              <a:gd name="T0" fmla="*/ 266 w 528"/>
              <a:gd name="T1" fmla="*/ 300 h 300"/>
              <a:gd name="T2" fmla="*/ 0 w 528"/>
              <a:gd name="T3" fmla="*/ 148 h 300"/>
              <a:gd name="T4" fmla="*/ 263 w 528"/>
              <a:gd name="T5" fmla="*/ 0 h 300"/>
              <a:gd name="T6" fmla="*/ 528 w 528"/>
              <a:gd name="T7" fmla="*/ 148 h 300"/>
              <a:gd name="T8" fmla="*/ 266 w 528"/>
              <a:gd name="T9" fmla="*/ 300 h 300"/>
            </a:gdLst>
            <a:ahLst/>
            <a:cxnLst>
              <a:cxn ang="0">
                <a:pos x="T0" y="T1"/>
              </a:cxn>
              <a:cxn ang="0">
                <a:pos x="T2" y="T3"/>
              </a:cxn>
              <a:cxn ang="0">
                <a:pos x="T4" y="T5"/>
              </a:cxn>
              <a:cxn ang="0">
                <a:pos x="T6" y="T7"/>
              </a:cxn>
              <a:cxn ang="0">
                <a:pos x="T8" y="T9"/>
              </a:cxn>
            </a:cxnLst>
            <a:rect l="0" t="0" r="r" b="b"/>
            <a:pathLst>
              <a:path w="528" h="300">
                <a:moveTo>
                  <a:pt x="266" y="300"/>
                </a:moveTo>
                <a:lnTo>
                  <a:pt x="0" y="148"/>
                </a:lnTo>
                <a:lnTo>
                  <a:pt x="263" y="0"/>
                </a:lnTo>
                <a:lnTo>
                  <a:pt x="528" y="148"/>
                </a:lnTo>
                <a:lnTo>
                  <a:pt x="266" y="30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63" name="Freeform 11"/>
          <p:cNvSpPr>
            <a:spLocks noEditPoints="1"/>
          </p:cNvSpPr>
          <p:nvPr/>
        </p:nvSpPr>
        <p:spPr bwMode="auto">
          <a:xfrm>
            <a:off x="5807799" y="5741315"/>
            <a:ext cx="243283" cy="191684"/>
          </a:xfrm>
          <a:custGeom>
            <a:avLst/>
            <a:gdLst>
              <a:gd name="T0" fmla="*/ 130 w 600"/>
              <a:gd name="T1" fmla="*/ 461 h 472"/>
              <a:gd name="T2" fmla="*/ 470 w 600"/>
              <a:gd name="T3" fmla="*/ 461 h 472"/>
              <a:gd name="T4" fmla="*/ 470 w 600"/>
              <a:gd name="T5" fmla="*/ 472 h 472"/>
              <a:gd name="T6" fmla="*/ 130 w 600"/>
              <a:gd name="T7" fmla="*/ 472 h 472"/>
              <a:gd name="T8" fmla="*/ 130 w 600"/>
              <a:gd name="T9" fmla="*/ 461 h 472"/>
              <a:gd name="T10" fmla="*/ 32 w 600"/>
              <a:gd name="T11" fmla="*/ 35 h 472"/>
              <a:gd name="T12" fmla="*/ 32 w 600"/>
              <a:gd name="T13" fmla="*/ 345 h 472"/>
              <a:gd name="T14" fmla="*/ 232 w 600"/>
              <a:gd name="T15" fmla="*/ 345 h 472"/>
              <a:gd name="T16" fmla="*/ 365 w 600"/>
              <a:gd name="T17" fmla="*/ 345 h 472"/>
              <a:gd name="T18" fmla="*/ 572 w 600"/>
              <a:gd name="T19" fmla="*/ 345 h 472"/>
              <a:gd name="T20" fmla="*/ 572 w 600"/>
              <a:gd name="T21" fmla="*/ 35 h 472"/>
              <a:gd name="T22" fmla="*/ 32 w 600"/>
              <a:gd name="T23" fmla="*/ 35 h 472"/>
              <a:gd name="T24" fmla="*/ 300 w 600"/>
              <a:gd name="T25" fmla="*/ 8 h 472"/>
              <a:gd name="T26" fmla="*/ 292 w 600"/>
              <a:gd name="T27" fmla="*/ 16 h 472"/>
              <a:gd name="T28" fmla="*/ 300 w 600"/>
              <a:gd name="T29" fmla="*/ 24 h 472"/>
              <a:gd name="T30" fmla="*/ 309 w 600"/>
              <a:gd name="T31" fmla="*/ 16 h 472"/>
              <a:gd name="T32" fmla="*/ 300 w 600"/>
              <a:gd name="T33" fmla="*/ 8 h 472"/>
              <a:gd name="T34" fmla="*/ 32 w 600"/>
              <a:gd name="T35" fmla="*/ 0 h 472"/>
              <a:gd name="T36" fmla="*/ 565 w 600"/>
              <a:gd name="T37" fmla="*/ 0 h 472"/>
              <a:gd name="T38" fmla="*/ 600 w 600"/>
              <a:gd name="T39" fmla="*/ 35 h 472"/>
              <a:gd name="T40" fmla="*/ 600 w 600"/>
              <a:gd name="T41" fmla="*/ 344 h 472"/>
              <a:gd name="T42" fmla="*/ 565 w 600"/>
              <a:gd name="T43" fmla="*/ 383 h 472"/>
              <a:gd name="T44" fmla="*/ 389 w 600"/>
              <a:gd name="T45" fmla="*/ 383 h 472"/>
              <a:gd name="T46" fmla="*/ 365 w 600"/>
              <a:gd name="T47" fmla="*/ 383 h 472"/>
              <a:gd name="T48" fmla="*/ 365 w 600"/>
              <a:gd name="T49" fmla="*/ 406 h 472"/>
              <a:gd name="T50" fmla="*/ 365 w 600"/>
              <a:gd name="T51" fmla="*/ 422 h 472"/>
              <a:gd name="T52" fmla="*/ 442 w 600"/>
              <a:gd name="T53" fmla="*/ 422 h 472"/>
              <a:gd name="T54" fmla="*/ 470 w 600"/>
              <a:gd name="T55" fmla="*/ 461 h 472"/>
              <a:gd name="T56" fmla="*/ 130 w 600"/>
              <a:gd name="T57" fmla="*/ 461 h 472"/>
              <a:gd name="T58" fmla="*/ 158 w 600"/>
              <a:gd name="T59" fmla="*/ 422 h 472"/>
              <a:gd name="T60" fmla="*/ 232 w 600"/>
              <a:gd name="T61" fmla="*/ 422 h 472"/>
              <a:gd name="T62" fmla="*/ 232 w 600"/>
              <a:gd name="T63" fmla="*/ 406 h 472"/>
              <a:gd name="T64" fmla="*/ 232 w 600"/>
              <a:gd name="T65" fmla="*/ 383 h 472"/>
              <a:gd name="T66" fmla="*/ 205 w 600"/>
              <a:gd name="T67" fmla="*/ 383 h 472"/>
              <a:gd name="T68" fmla="*/ 32 w 600"/>
              <a:gd name="T69" fmla="*/ 383 h 472"/>
              <a:gd name="T70" fmla="*/ 0 w 600"/>
              <a:gd name="T71" fmla="*/ 344 h 472"/>
              <a:gd name="T72" fmla="*/ 0 w 600"/>
              <a:gd name="T73" fmla="*/ 35 h 472"/>
              <a:gd name="T74" fmla="*/ 32 w 600"/>
              <a:gd name="T75"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472">
                <a:moveTo>
                  <a:pt x="130" y="461"/>
                </a:moveTo>
                <a:cubicBezTo>
                  <a:pt x="470" y="461"/>
                  <a:pt x="470" y="461"/>
                  <a:pt x="470" y="461"/>
                </a:cubicBezTo>
                <a:cubicBezTo>
                  <a:pt x="470" y="472"/>
                  <a:pt x="470" y="472"/>
                  <a:pt x="470" y="472"/>
                </a:cubicBezTo>
                <a:cubicBezTo>
                  <a:pt x="130" y="472"/>
                  <a:pt x="130" y="472"/>
                  <a:pt x="130" y="472"/>
                </a:cubicBezTo>
                <a:cubicBezTo>
                  <a:pt x="130" y="461"/>
                  <a:pt x="130" y="461"/>
                  <a:pt x="130" y="461"/>
                </a:cubicBezTo>
                <a:close/>
                <a:moveTo>
                  <a:pt x="32" y="35"/>
                </a:moveTo>
                <a:cubicBezTo>
                  <a:pt x="32" y="345"/>
                  <a:pt x="32" y="345"/>
                  <a:pt x="32" y="345"/>
                </a:cubicBezTo>
                <a:cubicBezTo>
                  <a:pt x="232" y="345"/>
                  <a:pt x="232" y="345"/>
                  <a:pt x="232" y="345"/>
                </a:cubicBezTo>
                <a:cubicBezTo>
                  <a:pt x="365" y="345"/>
                  <a:pt x="365" y="345"/>
                  <a:pt x="365" y="345"/>
                </a:cubicBezTo>
                <a:cubicBezTo>
                  <a:pt x="572" y="345"/>
                  <a:pt x="572" y="345"/>
                  <a:pt x="572" y="345"/>
                </a:cubicBezTo>
                <a:cubicBezTo>
                  <a:pt x="572" y="35"/>
                  <a:pt x="572" y="35"/>
                  <a:pt x="572" y="35"/>
                </a:cubicBezTo>
                <a:cubicBezTo>
                  <a:pt x="32" y="35"/>
                  <a:pt x="32" y="35"/>
                  <a:pt x="32" y="35"/>
                </a:cubicBezTo>
                <a:close/>
                <a:moveTo>
                  <a:pt x="300" y="8"/>
                </a:moveTo>
                <a:cubicBezTo>
                  <a:pt x="295" y="8"/>
                  <a:pt x="292" y="12"/>
                  <a:pt x="292" y="16"/>
                </a:cubicBezTo>
                <a:cubicBezTo>
                  <a:pt x="292" y="20"/>
                  <a:pt x="295" y="24"/>
                  <a:pt x="300" y="24"/>
                </a:cubicBezTo>
                <a:cubicBezTo>
                  <a:pt x="305" y="24"/>
                  <a:pt x="309" y="20"/>
                  <a:pt x="309" y="16"/>
                </a:cubicBezTo>
                <a:cubicBezTo>
                  <a:pt x="309" y="12"/>
                  <a:pt x="305" y="8"/>
                  <a:pt x="300" y="8"/>
                </a:cubicBezTo>
                <a:close/>
                <a:moveTo>
                  <a:pt x="32" y="0"/>
                </a:moveTo>
                <a:cubicBezTo>
                  <a:pt x="565" y="0"/>
                  <a:pt x="565" y="0"/>
                  <a:pt x="565" y="0"/>
                </a:cubicBezTo>
                <a:cubicBezTo>
                  <a:pt x="586" y="0"/>
                  <a:pt x="600" y="16"/>
                  <a:pt x="600" y="35"/>
                </a:cubicBezTo>
                <a:cubicBezTo>
                  <a:pt x="600" y="344"/>
                  <a:pt x="600" y="344"/>
                  <a:pt x="600" y="344"/>
                </a:cubicBezTo>
                <a:cubicBezTo>
                  <a:pt x="600" y="364"/>
                  <a:pt x="586" y="383"/>
                  <a:pt x="565" y="383"/>
                </a:cubicBezTo>
                <a:cubicBezTo>
                  <a:pt x="498" y="383"/>
                  <a:pt x="440" y="383"/>
                  <a:pt x="389" y="383"/>
                </a:cubicBezTo>
                <a:cubicBezTo>
                  <a:pt x="365" y="383"/>
                  <a:pt x="365" y="383"/>
                  <a:pt x="365" y="383"/>
                </a:cubicBezTo>
                <a:cubicBezTo>
                  <a:pt x="365" y="406"/>
                  <a:pt x="365" y="406"/>
                  <a:pt x="365" y="406"/>
                </a:cubicBezTo>
                <a:cubicBezTo>
                  <a:pt x="365" y="422"/>
                  <a:pt x="365" y="422"/>
                  <a:pt x="365" y="422"/>
                </a:cubicBezTo>
                <a:cubicBezTo>
                  <a:pt x="442" y="422"/>
                  <a:pt x="442" y="422"/>
                  <a:pt x="442" y="422"/>
                </a:cubicBezTo>
                <a:cubicBezTo>
                  <a:pt x="470" y="461"/>
                  <a:pt x="470" y="461"/>
                  <a:pt x="470" y="461"/>
                </a:cubicBezTo>
                <a:cubicBezTo>
                  <a:pt x="130" y="461"/>
                  <a:pt x="130" y="461"/>
                  <a:pt x="130" y="461"/>
                </a:cubicBezTo>
                <a:cubicBezTo>
                  <a:pt x="158" y="422"/>
                  <a:pt x="158" y="422"/>
                  <a:pt x="158" y="422"/>
                </a:cubicBezTo>
                <a:cubicBezTo>
                  <a:pt x="232" y="422"/>
                  <a:pt x="232" y="422"/>
                  <a:pt x="232" y="422"/>
                </a:cubicBezTo>
                <a:cubicBezTo>
                  <a:pt x="232" y="406"/>
                  <a:pt x="232" y="406"/>
                  <a:pt x="232" y="406"/>
                </a:cubicBezTo>
                <a:cubicBezTo>
                  <a:pt x="232" y="383"/>
                  <a:pt x="232" y="383"/>
                  <a:pt x="232" y="383"/>
                </a:cubicBezTo>
                <a:cubicBezTo>
                  <a:pt x="205" y="383"/>
                  <a:pt x="205" y="383"/>
                  <a:pt x="205" y="383"/>
                </a:cubicBezTo>
                <a:cubicBezTo>
                  <a:pt x="32" y="383"/>
                  <a:pt x="32" y="383"/>
                  <a:pt x="32" y="383"/>
                </a:cubicBezTo>
                <a:cubicBezTo>
                  <a:pt x="14" y="383"/>
                  <a:pt x="0" y="364"/>
                  <a:pt x="0" y="344"/>
                </a:cubicBezTo>
                <a:cubicBezTo>
                  <a:pt x="0" y="35"/>
                  <a:pt x="0" y="35"/>
                  <a:pt x="0" y="35"/>
                </a:cubicBezTo>
                <a:cubicBezTo>
                  <a:pt x="0" y="16"/>
                  <a:pt x="14" y="0"/>
                  <a:pt x="32" y="0"/>
                </a:cubicBezTo>
                <a:close/>
              </a:path>
            </a:pathLst>
          </a:custGeom>
          <a:solidFill>
            <a:srgbClr val="333333"/>
          </a:solidFill>
          <a:ln>
            <a:noFill/>
          </a:ln>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64" name="Freeform 12"/>
          <p:cNvSpPr>
            <a:spLocks/>
          </p:cNvSpPr>
          <p:nvPr/>
        </p:nvSpPr>
        <p:spPr bwMode="auto">
          <a:xfrm>
            <a:off x="5910648" y="5777020"/>
            <a:ext cx="42711" cy="82517"/>
          </a:xfrm>
          <a:custGeom>
            <a:avLst/>
            <a:gdLst>
              <a:gd name="T0" fmla="*/ 0 w 250"/>
              <a:gd name="T1" fmla="*/ 0 h 483"/>
              <a:gd name="T2" fmla="*/ 250 w 250"/>
              <a:gd name="T3" fmla="*/ 269 h 483"/>
              <a:gd name="T4" fmla="*/ 152 w 250"/>
              <a:gd name="T5" fmla="*/ 295 h 483"/>
              <a:gd name="T6" fmla="*/ 221 w 250"/>
              <a:gd name="T7" fmla="*/ 459 h 483"/>
              <a:gd name="T8" fmla="*/ 162 w 250"/>
              <a:gd name="T9" fmla="*/ 483 h 483"/>
              <a:gd name="T10" fmla="*/ 93 w 250"/>
              <a:gd name="T11" fmla="*/ 316 h 483"/>
              <a:gd name="T12" fmla="*/ 0 w 250"/>
              <a:gd name="T13" fmla="*/ 373 h 483"/>
              <a:gd name="T14" fmla="*/ 0 w 250"/>
              <a:gd name="T15" fmla="*/ 0 h 483"/>
              <a:gd name="T16" fmla="*/ 0 w 250"/>
              <a:gd name="T17"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483">
                <a:moveTo>
                  <a:pt x="0" y="0"/>
                </a:moveTo>
                <a:lnTo>
                  <a:pt x="250" y="269"/>
                </a:lnTo>
                <a:lnTo>
                  <a:pt x="152" y="295"/>
                </a:lnTo>
                <a:lnTo>
                  <a:pt x="221" y="459"/>
                </a:lnTo>
                <a:lnTo>
                  <a:pt x="162" y="483"/>
                </a:lnTo>
                <a:lnTo>
                  <a:pt x="93" y="316"/>
                </a:lnTo>
                <a:lnTo>
                  <a:pt x="0" y="373"/>
                </a:lnTo>
                <a:lnTo>
                  <a:pt x="0" y="0"/>
                </a:lnTo>
                <a:lnTo>
                  <a:pt x="0" y="0"/>
                </a:lnTo>
                <a:close/>
              </a:path>
            </a:pathLst>
          </a:custGeom>
          <a:solidFill>
            <a:srgbClr val="333333"/>
          </a:solidFill>
          <a:ln>
            <a:noFill/>
          </a:ln>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65" name="TextBox 164"/>
          <p:cNvSpPr txBox="1"/>
          <p:nvPr/>
        </p:nvSpPr>
        <p:spPr>
          <a:xfrm>
            <a:off x="5511365" y="5039325"/>
            <a:ext cx="836152" cy="330481"/>
          </a:xfrm>
          <a:prstGeom prst="rect">
            <a:avLst/>
          </a:prstGeom>
          <a:solidFill>
            <a:srgbClr val="00BCF2"/>
          </a:solidFill>
          <a:ln w="19050">
            <a:solidFill>
              <a:srgbClr val="333333"/>
            </a:solidFill>
            <a:miter lim="800000"/>
          </a:ln>
        </p:spPr>
        <p:txBody>
          <a:bodyPr wrap="square" lIns="46604" tIns="46604" rIns="46604" bIns="46604" rtlCol="0" anchor="ctr">
            <a:noAutofit/>
          </a:bodyPr>
          <a:lstStyle/>
          <a:p>
            <a:pPr marL="0" marR="0" lvl="0" indent="0" algn="ctr" defTabSz="931881" rtl="0" eaLnBrk="1" fontAlgn="auto" latinLnBrk="0" hangingPunct="1">
              <a:lnSpc>
                <a:spcPct val="90000"/>
              </a:lnSpc>
              <a:spcBef>
                <a:spcPts val="0"/>
              </a:spcBef>
              <a:spcAft>
                <a:spcPts val="612"/>
              </a:spcAft>
              <a:buClrTx/>
              <a:buSzTx/>
              <a:buFontTx/>
              <a:buNone/>
              <a:tabLst/>
              <a:defRPr/>
            </a:pPr>
            <a:r>
              <a:rPr kumimoji="0" lang="en-US" sz="1122" b="1" i="0" u="none" strike="noStrike" kern="0" cap="none" spc="0" normalizeH="0" baseline="0" noProof="0" dirty="0">
                <a:ln>
                  <a:noFill/>
                </a:ln>
                <a:solidFill>
                  <a:srgbClr val="FFFFFF"/>
                </a:solidFill>
                <a:effectLst/>
                <a:uLnTx/>
                <a:uFillTx/>
                <a:latin typeface="Calibri" panose="020F0502020204030204"/>
                <a:ea typeface="+mn-ea"/>
                <a:cs typeface="+mn-cs"/>
              </a:rPr>
              <a:t>VM</a:t>
            </a:r>
          </a:p>
        </p:txBody>
      </p:sp>
      <p:sp>
        <p:nvSpPr>
          <p:cNvPr id="166" name="Rectangle 165"/>
          <p:cNvSpPr/>
          <p:nvPr/>
        </p:nvSpPr>
        <p:spPr bwMode="auto">
          <a:xfrm>
            <a:off x="5511365" y="5369718"/>
            <a:ext cx="836152" cy="315878"/>
          </a:xfrm>
          <a:prstGeom prst="rect">
            <a:avLst/>
          </a:prstGeom>
          <a:noFill/>
          <a:ln w="19050" cap="flat" cmpd="sng" algn="ctr">
            <a:solidFill>
              <a:srgbClr val="333333"/>
            </a:solidFill>
            <a:prstDash val="solid"/>
            <a:miter lim="800000"/>
            <a:headEnd type="none" w="med" len="med"/>
            <a:tailEnd type="none" w="med" len="med"/>
          </a:ln>
          <a:effectLst/>
        </p:spPr>
        <p:txBody>
          <a:bodyPr rot="0" spcFirstLastPara="0" vertOverflow="overflow" horzOverflow="overflow" vert="horz" wrap="square" lIns="186415" tIns="149133" rIns="186415" bIns="149133" numCol="1" spcCol="0" rtlCol="0" fromWordArt="0" anchor="ctr" anchorCtr="0" forceAA="0" compatLnSpc="1">
            <a:prstTxWarp prst="textNoShape">
              <a:avLst/>
            </a:prstTxWarp>
            <a:noAutofit/>
          </a:bodyPr>
          <a:lstStyle/>
          <a:p>
            <a:pPr marL="0" marR="0" lvl="0" indent="0" algn="l" defTabSz="950299" rtl="0" eaLnBrk="1" fontAlgn="auto" latinLnBrk="0" hangingPunct="1">
              <a:lnSpc>
                <a:spcPct val="90000"/>
              </a:lnSpc>
              <a:spcBef>
                <a:spcPts val="0"/>
              </a:spcBef>
              <a:spcAft>
                <a:spcPts val="0"/>
              </a:spcAft>
              <a:buClrTx/>
              <a:buSzTx/>
              <a:buFontTx/>
              <a:buNone/>
              <a:tabLst/>
              <a:defRPr/>
            </a:pPr>
            <a:endParaRPr kumimoji="0" lang="en-US" sz="1632" b="0" i="0" u="none" strike="noStrike" kern="0" cap="none" spc="0" normalizeH="0" baseline="0" noProof="0" dirty="0">
              <a:ln>
                <a:noFill/>
              </a:ln>
              <a:solidFill>
                <a:srgbClr val="FFFFFF"/>
              </a:solidFill>
              <a:effectLst/>
              <a:uLnTx/>
              <a:uFillTx/>
              <a:latin typeface="Calibri" panose="020F0502020204030204"/>
              <a:ea typeface="Segoe UI" pitchFamily="34" charset="0"/>
              <a:cs typeface="Segoe UI" pitchFamily="34" charset="0"/>
            </a:endParaRPr>
          </a:p>
        </p:txBody>
      </p:sp>
      <p:grpSp>
        <p:nvGrpSpPr>
          <p:cNvPr id="167" name="Group 166"/>
          <p:cNvGrpSpPr/>
          <p:nvPr/>
        </p:nvGrpSpPr>
        <p:grpSpPr>
          <a:xfrm>
            <a:off x="1154619" y="5020720"/>
            <a:ext cx="2130320" cy="1497582"/>
            <a:chOff x="1156050" y="5020815"/>
            <a:chExt cx="2130926" cy="1498008"/>
          </a:xfrm>
        </p:grpSpPr>
        <p:grpSp>
          <p:nvGrpSpPr>
            <p:cNvPr id="168" name="Group 167"/>
            <p:cNvGrpSpPr/>
            <p:nvPr/>
          </p:nvGrpSpPr>
          <p:grpSpPr>
            <a:xfrm>
              <a:off x="1156050" y="5020815"/>
              <a:ext cx="2130926" cy="473445"/>
              <a:chOff x="1245257" y="1992089"/>
              <a:chExt cx="2196444" cy="488002"/>
            </a:xfrm>
          </p:grpSpPr>
          <p:sp>
            <p:nvSpPr>
              <p:cNvPr id="184" name="Rectangle 183"/>
              <p:cNvSpPr/>
              <p:nvPr/>
            </p:nvSpPr>
            <p:spPr bwMode="auto">
              <a:xfrm>
                <a:off x="1245257" y="1992089"/>
                <a:ext cx="491907" cy="488002"/>
              </a:xfrm>
              <a:prstGeom prst="rect">
                <a:avLst/>
              </a:prstGeom>
              <a:solidFill>
                <a:srgbClr val="333333"/>
              </a:solidFill>
              <a:ln w="6350" cap="flat" cmpd="sng" algn="ctr">
                <a:noFill/>
                <a:prstDash val="solid"/>
                <a:miter lim="800000"/>
                <a:headEnd type="none" w="med" len="med"/>
                <a:tailEnd type="none" w="med" len="med"/>
              </a:ln>
              <a:effectLst/>
            </p:spPr>
            <p:txBody>
              <a:bodyPr rot="0" spcFirstLastPara="0" vertOverflow="overflow" horzOverflow="overflow" vert="horz" wrap="square" lIns="186415" tIns="149133" rIns="186415" bIns="149133" numCol="1" spcCol="0" rtlCol="0" fromWordArt="0" anchor="ctr" anchorCtr="0" forceAA="0" compatLnSpc="1">
                <a:prstTxWarp prst="textNoShape">
                  <a:avLst/>
                </a:prstTxWarp>
                <a:noAutofit/>
              </a:bodyPr>
              <a:lstStyle/>
              <a:p>
                <a:pPr marL="0" marR="0" lvl="0" indent="0" algn="l" defTabSz="950299" rtl="0" eaLnBrk="1" fontAlgn="auto" latinLnBrk="0" hangingPunct="1">
                  <a:lnSpc>
                    <a:spcPct val="90000"/>
                  </a:lnSpc>
                  <a:spcBef>
                    <a:spcPts val="0"/>
                  </a:spcBef>
                  <a:spcAft>
                    <a:spcPts val="0"/>
                  </a:spcAft>
                  <a:buClrTx/>
                  <a:buSzTx/>
                  <a:buFontTx/>
                  <a:buNone/>
                  <a:tabLst/>
                  <a:defRPr/>
                </a:pPr>
                <a:endParaRPr kumimoji="0" lang="en-US" sz="1632"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185" name="Rectangle 184"/>
              <p:cNvSpPr/>
              <p:nvPr/>
            </p:nvSpPr>
            <p:spPr bwMode="auto">
              <a:xfrm>
                <a:off x="1730909" y="1992089"/>
                <a:ext cx="1710792" cy="488002"/>
              </a:xfrm>
              <a:prstGeom prst="rect">
                <a:avLst/>
              </a:prstGeom>
              <a:solidFill>
                <a:srgbClr val="00BCF2"/>
              </a:solidFill>
              <a:ln w="6350" cap="flat" cmpd="sng" algn="ctr">
                <a:noFill/>
                <a:prstDash val="solid"/>
                <a:miter lim="800000"/>
                <a:headEnd type="none" w="med" len="med"/>
                <a:tailEnd type="none" w="med" len="med"/>
              </a:ln>
              <a:effectLst/>
            </p:spPr>
            <p:txBody>
              <a:bodyPr rot="0" spcFirstLastPara="0" vertOverflow="overflow" horzOverflow="overflow" vert="horz" wrap="square" lIns="91414" tIns="149133" rIns="186415" bIns="149133" numCol="1" spcCol="0" rtlCol="0" fromWordArt="0" anchor="ctr" anchorCtr="0" forceAA="0" compatLnSpc="1">
                <a:prstTxWarp prst="textNoShape">
                  <a:avLst/>
                </a:prstTxWarp>
                <a:noAutofit/>
              </a:bodyPr>
              <a:lstStyle/>
              <a:p>
                <a:pPr marL="0" marR="0" lvl="0" indent="0" algn="l" defTabSz="950299" rtl="0" eaLnBrk="1" fontAlgn="auto" latinLnBrk="0" hangingPunct="1">
                  <a:lnSpc>
                    <a:spcPct val="90000"/>
                  </a:lnSpc>
                  <a:spcBef>
                    <a:spcPts val="0"/>
                  </a:spcBef>
                  <a:spcAft>
                    <a:spcPts val="0"/>
                  </a:spcAft>
                  <a:buClrTx/>
                  <a:buSzTx/>
                  <a:buFontTx/>
                  <a:buNone/>
                  <a:tabLst/>
                  <a:defRPr/>
                </a:pPr>
                <a:r>
                  <a:rPr kumimoji="0" lang="en-US" sz="1632"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Application</a:t>
                </a:r>
              </a:p>
            </p:txBody>
          </p:sp>
          <p:grpSp>
            <p:nvGrpSpPr>
              <p:cNvPr id="186" name="Group 185"/>
              <p:cNvGrpSpPr/>
              <p:nvPr/>
            </p:nvGrpSpPr>
            <p:grpSpPr>
              <a:xfrm>
                <a:off x="1373336" y="2107147"/>
                <a:ext cx="232215" cy="257886"/>
                <a:chOff x="7434263" y="-2105025"/>
                <a:chExt cx="947737" cy="1052512"/>
              </a:xfrm>
              <a:solidFill>
                <a:sysClr val="windowText" lastClr="000000"/>
              </a:solidFill>
            </p:grpSpPr>
            <p:sp>
              <p:nvSpPr>
                <p:cNvPr id="187" name="Freeform 5"/>
                <p:cNvSpPr>
                  <a:spLocks/>
                </p:cNvSpPr>
                <p:nvPr/>
              </p:nvSpPr>
              <p:spPr bwMode="auto">
                <a:xfrm>
                  <a:off x="7434263" y="-1779588"/>
                  <a:ext cx="423862" cy="727075"/>
                </a:xfrm>
                <a:custGeom>
                  <a:avLst/>
                  <a:gdLst>
                    <a:gd name="T0" fmla="*/ 267 w 267"/>
                    <a:gd name="T1" fmla="*/ 153 h 458"/>
                    <a:gd name="T2" fmla="*/ 267 w 267"/>
                    <a:gd name="T3" fmla="*/ 458 h 458"/>
                    <a:gd name="T4" fmla="*/ 0 w 267"/>
                    <a:gd name="T5" fmla="*/ 305 h 458"/>
                    <a:gd name="T6" fmla="*/ 2 w 267"/>
                    <a:gd name="T7" fmla="*/ 0 h 458"/>
                    <a:gd name="T8" fmla="*/ 267 w 267"/>
                    <a:gd name="T9" fmla="*/ 153 h 458"/>
                  </a:gdLst>
                  <a:ahLst/>
                  <a:cxnLst>
                    <a:cxn ang="0">
                      <a:pos x="T0" y="T1"/>
                    </a:cxn>
                    <a:cxn ang="0">
                      <a:pos x="T2" y="T3"/>
                    </a:cxn>
                    <a:cxn ang="0">
                      <a:pos x="T4" y="T5"/>
                    </a:cxn>
                    <a:cxn ang="0">
                      <a:pos x="T6" y="T7"/>
                    </a:cxn>
                    <a:cxn ang="0">
                      <a:pos x="T8" y="T9"/>
                    </a:cxn>
                  </a:cxnLst>
                  <a:rect l="0" t="0" r="r" b="b"/>
                  <a:pathLst>
                    <a:path w="267" h="458">
                      <a:moveTo>
                        <a:pt x="267" y="153"/>
                      </a:moveTo>
                      <a:lnTo>
                        <a:pt x="267" y="458"/>
                      </a:lnTo>
                      <a:lnTo>
                        <a:pt x="0" y="305"/>
                      </a:lnTo>
                      <a:lnTo>
                        <a:pt x="2" y="0"/>
                      </a:lnTo>
                      <a:lnTo>
                        <a:pt x="267" y="153"/>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88" name="Freeform 6"/>
                <p:cNvSpPr>
                  <a:spLocks/>
                </p:cNvSpPr>
                <p:nvPr/>
              </p:nvSpPr>
              <p:spPr bwMode="auto">
                <a:xfrm>
                  <a:off x="7961313" y="-1779588"/>
                  <a:ext cx="420687" cy="727075"/>
                </a:xfrm>
                <a:custGeom>
                  <a:avLst/>
                  <a:gdLst>
                    <a:gd name="T0" fmla="*/ 0 w 265"/>
                    <a:gd name="T1" fmla="*/ 153 h 458"/>
                    <a:gd name="T2" fmla="*/ 0 w 265"/>
                    <a:gd name="T3" fmla="*/ 458 h 458"/>
                    <a:gd name="T4" fmla="*/ 265 w 265"/>
                    <a:gd name="T5" fmla="*/ 305 h 458"/>
                    <a:gd name="T6" fmla="*/ 265 w 265"/>
                    <a:gd name="T7" fmla="*/ 0 h 458"/>
                    <a:gd name="T8" fmla="*/ 0 w 265"/>
                    <a:gd name="T9" fmla="*/ 153 h 458"/>
                  </a:gdLst>
                  <a:ahLst/>
                  <a:cxnLst>
                    <a:cxn ang="0">
                      <a:pos x="T0" y="T1"/>
                    </a:cxn>
                    <a:cxn ang="0">
                      <a:pos x="T2" y="T3"/>
                    </a:cxn>
                    <a:cxn ang="0">
                      <a:pos x="T4" y="T5"/>
                    </a:cxn>
                    <a:cxn ang="0">
                      <a:pos x="T6" y="T7"/>
                    </a:cxn>
                    <a:cxn ang="0">
                      <a:pos x="T8" y="T9"/>
                    </a:cxn>
                  </a:cxnLst>
                  <a:rect l="0" t="0" r="r" b="b"/>
                  <a:pathLst>
                    <a:path w="265" h="458">
                      <a:moveTo>
                        <a:pt x="0" y="153"/>
                      </a:moveTo>
                      <a:lnTo>
                        <a:pt x="0" y="458"/>
                      </a:lnTo>
                      <a:lnTo>
                        <a:pt x="265" y="305"/>
                      </a:lnTo>
                      <a:lnTo>
                        <a:pt x="265" y="0"/>
                      </a:lnTo>
                      <a:lnTo>
                        <a:pt x="0" y="153"/>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89" name="Freeform 7"/>
                <p:cNvSpPr>
                  <a:spLocks/>
                </p:cNvSpPr>
                <p:nvPr/>
              </p:nvSpPr>
              <p:spPr bwMode="auto">
                <a:xfrm>
                  <a:off x="7489825" y="-2105025"/>
                  <a:ext cx="838200" cy="476250"/>
                </a:xfrm>
                <a:custGeom>
                  <a:avLst/>
                  <a:gdLst>
                    <a:gd name="T0" fmla="*/ 266 w 528"/>
                    <a:gd name="T1" fmla="*/ 300 h 300"/>
                    <a:gd name="T2" fmla="*/ 0 w 528"/>
                    <a:gd name="T3" fmla="*/ 148 h 300"/>
                    <a:gd name="T4" fmla="*/ 263 w 528"/>
                    <a:gd name="T5" fmla="*/ 0 h 300"/>
                    <a:gd name="T6" fmla="*/ 528 w 528"/>
                    <a:gd name="T7" fmla="*/ 148 h 300"/>
                    <a:gd name="T8" fmla="*/ 266 w 528"/>
                    <a:gd name="T9" fmla="*/ 300 h 300"/>
                  </a:gdLst>
                  <a:ahLst/>
                  <a:cxnLst>
                    <a:cxn ang="0">
                      <a:pos x="T0" y="T1"/>
                    </a:cxn>
                    <a:cxn ang="0">
                      <a:pos x="T2" y="T3"/>
                    </a:cxn>
                    <a:cxn ang="0">
                      <a:pos x="T4" y="T5"/>
                    </a:cxn>
                    <a:cxn ang="0">
                      <a:pos x="T6" y="T7"/>
                    </a:cxn>
                    <a:cxn ang="0">
                      <a:pos x="T8" y="T9"/>
                    </a:cxn>
                  </a:cxnLst>
                  <a:rect l="0" t="0" r="r" b="b"/>
                  <a:pathLst>
                    <a:path w="528" h="300">
                      <a:moveTo>
                        <a:pt x="266" y="300"/>
                      </a:moveTo>
                      <a:lnTo>
                        <a:pt x="0" y="148"/>
                      </a:lnTo>
                      <a:lnTo>
                        <a:pt x="263" y="0"/>
                      </a:lnTo>
                      <a:lnTo>
                        <a:pt x="528" y="148"/>
                      </a:lnTo>
                      <a:lnTo>
                        <a:pt x="266" y="30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grpSp>
          <p:nvGrpSpPr>
            <p:cNvPr id="169" name="Group 168"/>
            <p:cNvGrpSpPr/>
            <p:nvPr/>
          </p:nvGrpSpPr>
          <p:grpSpPr>
            <a:xfrm>
              <a:off x="1156050" y="5533097"/>
              <a:ext cx="2130926" cy="473445"/>
              <a:chOff x="1245257" y="2520122"/>
              <a:chExt cx="2196444" cy="488002"/>
            </a:xfrm>
          </p:grpSpPr>
          <p:sp>
            <p:nvSpPr>
              <p:cNvPr id="179" name="Rectangle 178"/>
              <p:cNvSpPr/>
              <p:nvPr/>
            </p:nvSpPr>
            <p:spPr bwMode="auto">
              <a:xfrm>
                <a:off x="1245257" y="2520122"/>
                <a:ext cx="491907" cy="488002"/>
              </a:xfrm>
              <a:prstGeom prst="rect">
                <a:avLst/>
              </a:prstGeom>
              <a:solidFill>
                <a:srgbClr val="333333"/>
              </a:solidFill>
              <a:ln w="6350" cap="flat" cmpd="sng" algn="ctr">
                <a:noFill/>
                <a:prstDash val="solid"/>
                <a:miter lim="800000"/>
                <a:headEnd type="none" w="med" len="med"/>
                <a:tailEnd type="none" w="med" len="med"/>
              </a:ln>
              <a:effectLst/>
            </p:spPr>
            <p:txBody>
              <a:bodyPr rot="0" spcFirstLastPara="0" vertOverflow="overflow" horzOverflow="overflow" vert="horz" wrap="square" lIns="186415" tIns="149133" rIns="186415" bIns="149133" numCol="1" spcCol="0" rtlCol="0" fromWordArt="0" anchor="ctr" anchorCtr="0" forceAA="0" compatLnSpc="1">
                <a:prstTxWarp prst="textNoShape">
                  <a:avLst/>
                </a:prstTxWarp>
                <a:noAutofit/>
              </a:bodyPr>
              <a:lstStyle/>
              <a:p>
                <a:pPr marL="0" marR="0" lvl="0" indent="0" algn="l" defTabSz="950299" rtl="0" eaLnBrk="1" fontAlgn="auto" latinLnBrk="0" hangingPunct="1">
                  <a:lnSpc>
                    <a:spcPct val="90000"/>
                  </a:lnSpc>
                  <a:spcBef>
                    <a:spcPts val="0"/>
                  </a:spcBef>
                  <a:spcAft>
                    <a:spcPts val="0"/>
                  </a:spcAft>
                  <a:buClrTx/>
                  <a:buSzTx/>
                  <a:buFontTx/>
                  <a:buNone/>
                  <a:tabLst/>
                  <a:defRPr/>
                </a:pPr>
                <a:endParaRPr kumimoji="0" lang="en-US" sz="1632"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180" name="Rectangle 179"/>
              <p:cNvSpPr/>
              <p:nvPr/>
            </p:nvSpPr>
            <p:spPr bwMode="auto">
              <a:xfrm>
                <a:off x="1730908" y="2520122"/>
                <a:ext cx="1710793" cy="488002"/>
              </a:xfrm>
              <a:prstGeom prst="rect">
                <a:avLst/>
              </a:prstGeom>
              <a:solidFill>
                <a:srgbClr val="00BCF2"/>
              </a:solidFill>
              <a:ln w="6350" cap="flat" cmpd="sng" algn="ctr">
                <a:noFill/>
                <a:prstDash val="solid"/>
                <a:miter lim="800000"/>
                <a:headEnd type="none" w="med" len="med"/>
                <a:tailEnd type="none" w="med" len="med"/>
              </a:ln>
              <a:effectLst/>
            </p:spPr>
            <p:txBody>
              <a:bodyPr rot="0" spcFirstLastPara="0" vertOverflow="overflow" horzOverflow="overflow" vert="horz" wrap="square" lIns="91414" tIns="149133" rIns="186415" bIns="149133" numCol="1" spcCol="0" rtlCol="0" fromWordArt="0" anchor="ctr" anchorCtr="0" forceAA="0" compatLnSpc="1">
                <a:prstTxWarp prst="textNoShape">
                  <a:avLst/>
                </a:prstTxWarp>
                <a:noAutofit/>
              </a:bodyPr>
              <a:lstStyle/>
              <a:p>
                <a:pPr marL="0" marR="0" lvl="0" indent="0" algn="l" defTabSz="950299" rtl="0" eaLnBrk="1" fontAlgn="auto" latinLnBrk="0" hangingPunct="1">
                  <a:lnSpc>
                    <a:spcPct val="90000"/>
                  </a:lnSpc>
                  <a:spcBef>
                    <a:spcPts val="0"/>
                  </a:spcBef>
                  <a:spcAft>
                    <a:spcPts val="0"/>
                  </a:spcAft>
                  <a:buClrTx/>
                  <a:buSzTx/>
                  <a:buFontTx/>
                  <a:buNone/>
                  <a:tabLst/>
                  <a:defRPr/>
                </a:pPr>
                <a:r>
                  <a:rPr kumimoji="0" lang="en-US" sz="1632"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OS</a:t>
                </a:r>
              </a:p>
            </p:txBody>
          </p:sp>
          <p:grpSp>
            <p:nvGrpSpPr>
              <p:cNvPr id="181" name="Group 180"/>
              <p:cNvGrpSpPr/>
              <p:nvPr/>
            </p:nvGrpSpPr>
            <p:grpSpPr>
              <a:xfrm>
                <a:off x="1353314" y="2674887"/>
                <a:ext cx="272648" cy="214824"/>
                <a:chOff x="4962525" y="2536825"/>
                <a:chExt cx="2260600" cy="1781175"/>
              </a:xfrm>
            </p:grpSpPr>
            <p:sp>
              <p:nvSpPr>
                <p:cNvPr id="182" name="Freeform 11"/>
                <p:cNvSpPr>
                  <a:spLocks noEditPoints="1"/>
                </p:cNvSpPr>
                <p:nvPr/>
              </p:nvSpPr>
              <p:spPr bwMode="auto">
                <a:xfrm>
                  <a:off x="4962525" y="2536825"/>
                  <a:ext cx="2260600" cy="1781175"/>
                </a:xfrm>
                <a:custGeom>
                  <a:avLst/>
                  <a:gdLst>
                    <a:gd name="T0" fmla="*/ 130 w 600"/>
                    <a:gd name="T1" fmla="*/ 461 h 472"/>
                    <a:gd name="T2" fmla="*/ 470 w 600"/>
                    <a:gd name="T3" fmla="*/ 461 h 472"/>
                    <a:gd name="T4" fmla="*/ 470 w 600"/>
                    <a:gd name="T5" fmla="*/ 472 h 472"/>
                    <a:gd name="T6" fmla="*/ 130 w 600"/>
                    <a:gd name="T7" fmla="*/ 472 h 472"/>
                    <a:gd name="T8" fmla="*/ 130 w 600"/>
                    <a:gd name="T9" fmla="*/ 461 h 472"/>
                    <a:gd name="T10" fmla="*/ 32 w 600"/>
                    <a:gd name="T11" fmla="*/ 35 h 472"/>
                    <a:gd name="T12" fmla="*/ 32 w 600"/>
                    <a:gd name="T13" fmla="*/ 345 h 472"/>
                    <a:gd name="T14" fmla="*/ 232 w 600"/>
                    <a:gd name="T15" fmla="*/ 345 h 472"/>
                    <a:gd name="T16" fmla="*/ 365 w 600"/>
                    <a:gd name="T17" fmla="*/ 345 h 472"/>
                    <a:gd name="T18" fmla="*/ 572 w 600"/>
                    <a:gd name="T19" fmla="*/ 345 h 472"/>
                    <a:gd name="T20" fmla="*/ 572 w 600"/>
                    <a:gd name="T21" fmla="*/ 35 h 472"/>
                    <a:gd name="T22" fmla="*/ 32 w 600"/>
                    <a:gd name="T23" fmla="*/ 35 h 472"/>
                    <a:gd name="T24" fmla="*/ 300 w 600"/>
                    <a:gd name="T25" fmla="*/ 8 h 472"/>
                    <a:gd name="T26" fmla="*/ 292 w 600"/>
                    <a:gd name="T27" fmla="*/ 16 h 472"/>
                    <a:gd name="T28" fmla="*/ 300 w 600"/>
                    <a:gd name="T29" fmla="*/ 24 h 472"/>
                    <a:gd name="T30" fmla="*/ 309 w 600"/>
                    <a:gd name="T31" fmla="*/ 16 h 472"/>
                    <a:gd name="T32" fmla="*/ 300 w 600"/>
                    <a:gd name="T33" fmla="*/ 8 h 472"/>
                    <a:gd name="T34" fmla="*/ 32 w 600"/>
                    <a:gd name="T35" fmla="*/ 0 h 472"/>
                    <a:gd name="T36" fmla="*/ 565 w 600"/>
                    <a:gd name="T37" fmla="*/ 0 h 472"/>
                    <a:gd name="T38" fmla="*/ 600 w 600"/>
                    <a:gd name="T39" fmla="*/ 35 h 472"/>
                    <a:gd name="T40" fmla="*/ 600 w 600"/>
                    <a:gd name="T41" fmla="*/ 344 h 472"/>
                    <a:gd name="T42" fmla="*/ 565 w 600"/>
                    <a:gd name="T43" fmla="*/ 383 h 472"/>
                    <a:gd name="T44" fmla="*/ 389 w 600"/>
                    <a:gd name="T45" fmla="*/ 383 h 472"/>
                    <a:gd name="T46" fmla="*/ 365 w 600"/>
                    <a:gd name="T47" fmla="*/ 383 h 472"/>
                    <a:gd name="T48" fmla="*/ 365 w 600"/>
                    <a:gd name="T49" fmla="*/ 406 h 472"/>
                    <a:gd name="T50" fmla="*/ 365 w 600"/>
                    <a:gd name="T51" fmla="*/ 422 h 472"/>
                    <a:gd name="T52" fmla="*/ 442 w 600"/>
                    <a:gd name="T53" fmla="*/ 422 h 472"/>
                    <a:gd name="T54" fmla="*/ 470 w 600"/>
                    <a:gd name="T55" fmla="*/ 461 h 472"/>
                    <a:gd name="T56" fmla="*/ 130 w 600"/>
                    <a:gd name="T57" fmla="*/ 461 h 472"/>
                    <a:gd name="T58" fmla="*/ 158 w 600"/>
                    <a:gd name="T59" fmla="*/ 422 h 472"/>
                    <a:gd name="T60" fmla="*/ 232 w 600"/>
                    <a:gd name="T61" fmla="*/ 422 h 472"/>
                    <a:gd name="T62" fmla="*/ 232 w 600"/>
                    <a:gd name="T63" fmla="*/ 406 h 472"/>
                    <a:gd name="T64" fmla="*/ 232 w 600"/>
                    <a:gd name="T65" fmla="*/ 383 h 472"/>
                    <a:gd name="T66" fmla="*/ 205 w 600"/>
                    <a:gd name="T67" fmla="*/ 383 h 472"/>
                    <a:gd name="T68" fmla="*/ 32 w 600"/>
                    <a:gd name="T69" fmla="*/ 383 h 472"/>
                    <a:gd name="T70" fmla="*/ 0 w 600"/>
                    <a:gd name="T71" fmla="*/ 344 h 472"/>
                    <a:gd name="T72" fmla="*/ 0 w 600"/>
                    <a:gd name="T73" fmla="*/ 35 h 472"/>
                    <a:gd name="T74" fmla="*/ 32 w 600"/>
                    <a:gd name="T75"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472">
                      <a:moveTo>
                        <a:pt x="130" y="461"/>
                      </a:moveTo>
                      <a:cubicBezTo>
                        <a:pt x="470" y="461"/>
                        <a:pt x="470" y="461"/>
                        <a:pt x="470" y="461"/>
                      </a:cubicBezTo>
                      <a:cubicBezTo>
                        <a:pt x="470" y="472"/>
                        <a:pt x="470" y="472"/>
                        <a:pt x="470" y="472"/>
                      </a:cubicBezTo>
                      <a:cubicBezTo>
                        <a:pt x="130" y="472"/>
                        <a:pt x="130" y="472"/>
                        <a:pt x="130" y="472"/>
                      </a:cubicBezTo>
                      <a:cubicBezTo>
                        <a:pt x="130" y="461"/>
                        <a:pt x="130" y="461"/>
                        <a:pt x="130" y="461"/>
                      </a:cubicBezTo>
                      <a:close/>
                      <a:moveTo>
                        <a:pt x="32" y="35"/>
                      </a:moveTo>
                      <a:cubicBezTo>
                        <a:pt x="32" y="345"/>
                        <a:pt x="32" y="345"/>
                        <a:pt x="32" y="345"/>
                      </a:cubicBezTo>
                      <a:cubicBezTo>
                        <a:pt x="232" y="345"/>
                        <a:pt x="232" y="345"/>
                        <a:pt x="232" y="345"/>
                      </a:cubicBezTo>
                      <a:cubicBezTo>
                        <a:pt x="365" y="345"/>
                        <a:pt x="365" y="345"/>
                        <a:pt x="365" y="345"/>
                      </a:cubicBezTo>
                      <a:cubicBezTo>
                        <a:pt x="572" y="345"/>
                        <a:pt x="572" y="345"/>
                        <a:pt x="572" y="345"/>
                      </a:cubicBezTo>
                      <a:cubicBezTo>
                        <a:pt x="572" y="35"/>
                        <a:pt x="572" y="35"/>
                        <a:pt x="572" y="35"/>
                      </a:cubicBezTo>
                      <a:cubicBezTo>
                        <a:pt x="32" y="35"/>
                        <a:pt x="32" y="35"/>
                        <a:pt x="32" y="35"/>
                      </a:cubicBezTo>
                      <a:close/>
                      <a:moveTo>
                        <a:pt x="300" y="8"/>
                      </a:moveTo>
                      <a:cubicBezTo>
                        <a:pt x="295" y="8"/>
                        <a:pt x="292" y="12"/>
                        <a:pt x="292" y="16"/>
                      </a:cubicBezTo>
                      <a:cubicBezTo>
                        <a:pt x="292" y="20"/>
                        <a:pt x="295" y="24"/>
                        <a:pt x="300" y="24"/>
                      </a:cubicBezTo>
                      <a:cubicBezTo>
                        <a:pt x="305" y="24"/>
                        <a:pt x="309" y="20"/>
                        <a:pt x="309" y="16"/>
                      </a:cubicBezTo>
                      <a:cubicBezTo>
                        <a:pt x="309" y="12"/>
                        <a:pt x="305" y="8"/>
                        <a:pt x="300" y="8"/>
                      </a:cubicBezTo>
                      <a:close/>
                      <a:moveTo>
                        <a:pt x="32" y="0"/>
                      </a:moveTo>
                      <a:cubicBezTo>
                        <a:pt x="565" y="0"/>
                        <a:pt x="565" y="0"/>
                        <a:pt x="565" y="0"/>
                      </a:cubicBezTo>
                      <a:cubicBezTo>
                        <a:pt x="586" y="0"/>
                        <a:pt x="600" y="16"/>
                        <a:pt x="600" y="35"/>
                      </a:cubicBezTo>
                      <a:cubicBezTo>
                        <a:pt x="600" y="344"/>
                        <a:pt x="600" y="344"/>
                        <a:pt x="600" y="344"/>
                      </a:cubicBezTo>
                      <a:cubicBezTo>
                        <a:pt x="600" y="364"/>
                        <a:pt x="586" y="383"/>
                        <a:pt x="565" y="383"/>
                      </a:cubicBezTo>
                      <a:cubicBezTo>
                        <a:pt x="498" y="383"/>
                        <a:pt x="440" y="383"/>
                        <a:pt x="389" y="383"/>
                      </a:cubicBezTo>
                      <a:cubicBezTo>
                        <a:pt x="365" y="383"/>
                        <a:pt x="365" y="383"/>
                        <a:pt x="365" y="383"/>
                      </a:cubicBezTo>
                      <a:cubicBezTo>
                        <a:pt x="365" y="406"/>
                        <a:pt x="365" y="406"/>
                        <a:pt x="365" y="406"/>
                      </a:cubicBezTo>
                      <a:cubicBezTo>
                        <a:pt x="365" y="422"/>
                        <a:pt x="365" y="422"/>
                        <a:pt x="365" y="422"/>
                      </a:cubicBezTo>
                      <a:cubicBezTo>
                        <a:pt x="442" y="422"/>
                        <a:pt x="442" y="422"/>
                        <a:pt x="442" y="422"/>
                      </a:cubicBezTo>
                      <a:cubicBezTo>
                        <a:pt x="470" y="461"/>
                        <a:pt x="470" y="461"/>
                        <a:pt x="470" y="461"/>
                      </a:cubicBezTo>
                      <a:cubicBezTo>
                        <a:pt x="130" y="461"/>
                        <a:pt x="130" y="461"/>
                        <a:pt x="130" y="461"/>
                      </a:cubicBezTo>
                      <a:cubicBezTo>
                        <a:pt x="158" y="422"/>
                        <a:pt x="158" y="422"/>
                        <a:pt x="158" y="422"/>
                      </a:cubicBezTo>
                      <a:cubicBezTo>
                        <a:pt x="232" y="422"/>
                        <a:pt x="232" y="422"/>
                        <a:pt x="232" y="422"/>
                      </a:cubicBezTo>
                      <a:cubicBezTo>
                        <a:pt x="232" y="406"/>
                        <a:pt x="232" y="406"/>
                        <a:pt x="232" y="406"/>
                      </a:cubicBezTo>
                      <a:cubicBezTo>
                        <a:pt x="232" y="383"/>
                        <a:pt x="232" y="383"/>
                        <a:pt x="232" y="383"/>
                      </a:cubicBezTo>
                      <a:cubicBezTo>
                        <a:pt x="205" y="383"/>
                        <a:pt x="205" y="383"/>
                        <a:pt x="205" y="383"/>
                      </a:cubicBezTo>
                      <a:cubicBezTo>
                        <a:pt x="32" y="383"/>
                        <a:pt x="32" y="383"/>
                        <a:pt x="32" y="383"/>
                      </a:cubicBezTo>
                      <a:cubicBezTo>
                        <a:pt x="14" y="383"/>
                        <a:pt x="0" y="364"/>
                        <a:pt x="0" y="344"/>
                      </a:cubicBezTo>
                      <a:cubicBezTo>
                        <a:pt x="0" y="35"/>
                        <a:pt x="0" y="35"/>
                        <a:pt x="0" y="35"/>
                      </a:cubicBezTo>
                      <a:cubicBezTo>
                        <a:pt x="0" y="16"/>
                        <a:pt x="14" y="0"/>
                        <a:pt x="32" y="0"/>
                      </a:cubicBezTo>
                      <a:close/>
                    </a:path>
                  </a:pathLst>
                </a:custGeom>
                <a:solidFill>
                  <a:sysClr val="window" lastClr="FFFFFF"/>
                </a:solidFill>
                <a:ln>
                  <a:noFill/>
                </a:ln>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83" name="Freeform 12"/>
                <p:cNvSpPr>
                  <a:spLocks/>
                </p:cNvSpPr>
                <p:nvPr/>
              </p:nvSpPr>
              <p:spPr bwMode="auto">
                <a:xfrm>
                  <a:off x="5918200" y="2868613"/>
                  <a:ext cx="396875" cy="766763"/>
                </a:xfrm>
                <a:custGeom>
                  <a:avLst/>
                  <a:gdLst>
                    <a:gd name="T0" fmla="*/ 0 w 250"/>
                    <a:gd name="T1" fmla="*/ 0 h 483"/>
                    <a:gd name="T2" fmla="*/ 250 w 250"/>
                    <a:gd name="T3" fmla="*/ 269 h 483"/>
                    <a:gd name="T4" fmla="*/ 152 w 250"/>
                    <a:gd name="T5" fmla="*/ 295 h 483"/>
                    <a:gd name="T6" fmla="*/ 221 w 250"/>
                    <a:gd name="T7" fmla="*/ 459 h 483"/>
                    <a:gd name="T8" fmla="*/ 162 w 250"/>
                    <a:gd name="T9" fmla="*/ 483 h 483"/>
                    <a:gd name="T10" fmla="*/ 93 w 250"/>
                    <a:gd name="T11" fmla="*/ 316 h 483"/>
                    <a:gd name="T12" fmla="*/ 0 w 250"/>
                    <a:gd name="T13" fmla="*/ 373 h 483"/>
                    <a:gd name="T14" fmla="*/ 0 w 250"/>
                    <a:gd name="T15" fmla="*/ 0 h 483"/>
                    <a:gd name="T16" fmla="*/ 0 w 250"/>
                    <a:gd name="T17"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483">
                      <a:moveTo>
                        <a:pt x="0" y="0"/>
                      </a:moveTo>
                      <a:lnTo>
                        <a:pt x="250" y="269"/>
                      </a:lnTo>
                      <a:lnTo>
                        <a:pt x="152" y="295"/>
                      </a:lnTo>
                      <a:lnTo>
                        <a:pt x="221" y="459"/>
                      </a:lnTo>
                      <a:lnTo>
                        <a:pt x="162" y="483"/>
                      </a:lnTo>
                      <a:lnTo>
                        <a:pt x="93" y="316"/>
                      </a:lnTo>
                      <a:lnTo>
                        <a:pt x="0" y="373"/>
                      </a:lnTo>
                      <a:lnTo>
                        <a:pt x="0" y="0"/>
                      </a:lnTo>
                      <a:lnTo>
                        <a:pt x="0" y="0"/>
                      </a:lnTo>
                      <a:close/>
                    </a:path>
                  </a:pathLst>
                </a:custGeom>
                <a:solidFill>
                  <a:sysClr val="window" lastClr="FFFFFF"/>
                </a:solidFill>
                <a:ln>
                  <a:noFill/>
                </a:ln>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grpSp>
          <p:nvGrpSpPr>
            <p:cNvPr id="170" name="Group 169"/>
            <p:cNvGrpSpPr/>
            <p:nvPr/>
          </p:nvGrpSpPr>
          <p:grpSpPr>
            <a:xfrm>
              <a:off x="1156050" y="6045378"/>
              <a:ext cx="2130926" cy="473445"/>
              <a:chOff x="1245257" y="3048155"/>
              <a:chExt cx="2196444" cy="488002"/>
            </a:xfrm>
          </p:grpSpPr>
          <p:sp>
            <p:nvSpPr>
              <p:cNvPr id="171" name="Rectangle 170"/>
              <p:cNvSpPr/>
              <p:nvPr/>
            </p:nvSpPr>
            <p:spPr bwMode="auto">
              <a:xfrm>
                <a:off x="1245257" y="3048155"/>
                <a:ext cx="491907" cy="488002"/>
              </a:xfrm>
              <a:prstGeom prst="rect">
                <a:avLst/>
              </a:prstGeom>
              <a:solidFill>
                <a:srgbClr val="333333"/>
              </a:solidFill>
              <a:ln w="6350" cap="flat" cmpd="sng" algn="ctr">
                <a:noFill/>
                <a:prstDash val="solid"/>
                <a:miter lim="800000"/>
                <a:headEnd type="none" w="med" len="med"/>
                <a:tailEnd type="none" w="med" len="med"/>
              </a:ln>
              <a:effectLst/>
            </p:spPr>
            <p:txBody>
              <a:bodyPr rot="0" spcFirstLastPara="0" vertOverflow="overflow" horzOverflow="overflow" vert="horz" wrap="square" lIns="186415" tIns="149133" rIns="186415" bIns="149133" numCol="1" spcCol="0" rtlCol="0" fromWordArt="0" anchor="ctr" anchorCtr="0" forceAA="0" compatLnSpc="1">
                <a:prstTxWarp prst="textNoShape">
                  <a:avLst/>
                </a:prstTxWarp>
                <a:noAutofit/>
              </a:bodyPr>
              <a:lstStyle/>
              <a:p>
                <a:pPr marL="0" marR="0" lvl="0" indent="0" algn="l" defTabSz="950299" rtl="0" eaLnBrk="1" fontAlgn="auto" latinLnBrk="0" hangingPunct="1">
                  <a:lnSpc>
                    <a:spcPct val="90000"/>
                  </a:lnSpc>
                  <a:spcBef>
                    <a:spcPts val="0"/>
                  </a:spcBef>
                  <a:spcAft>
                    <a:spcPts val="0"/>
                  </a:spcAft>
                  <a:buClrTx/>
                  <a:buSzTx/>
                  <a:buFontTx/>
                  <a:buNone/>
                  <a:tabLst/>
                  <a:defRPr/>
                </a:pPr>
                <a:endParaRPr kumimoji="0" lang="en-US" sz="1632"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172" name="Rectangle 171"/>
              <p:cNvSpPr/>
              <p:nvPr/>
            </p:nvSpPr>
            <p:spPr bwMode="auto">
              <a:xfrm>
                <a:off x="1730908" y="3048155"/>
                <a:ext cx="1710793" cy="488002"/>
              </a:xfrm>
              <a:prstGeom prst="rect">
                <a:avLst/>
              </a:prstGeom>
              <a:solidFill>
                <a:srgbClr val="00BCF2"/>
              </a:solidFill>
              <a:ln w="6350" cap="flat" cmpd="sng" algn="ctr">
                <a:noFill/>
                <a:prstDash val="solid"/>
                <a:miter lim="800000"/>
                <a:headEnd type="none" w="med" len="med"/>
                <a:tailEnd type="none" w="med" len="med"/>
              </a:ln>
              <a:effectLst/>
            </p:spPr>
            <p:txBody>
              <a:bodyPr rot="0" spcFirstLastPara="0" vertOverflow="overflow" horzOverflow="overflow" vert="horz" wrap="square" lIns="91414" tIns="149133" rIns="186415" bIns="149133" numCol="1" spcCol="0" rtlCol="0" fromWordArt="0" anchor="ctr" anchorCtr="0" forceAA="0" compatLnSpc="1">
                <a:prstTxWarp prst="textNoShape">
                  <a:avLst/>
                </a:prstTxWarp>
                <a:noAutofit/>
              </a:bodyPr>
              <a:lstStyle/>
              <a:p>
                <a:pPr marL="0" marR="0" lvl="0" indent="0" algn="l" defTabSz="950299" rtl="0" eaLnBrk="1" fontAlgn="auto" latinLnBrk="0" hangingPunct="1">
                  <a:lnSpc>
                    <a:spcPct val="90000"/>
                  </a:lnSpc>
                  <a:spcBef>
                    <a:spcPts val="0"/>
                  </a:spcBef>
                  <a:spcAft>
                    <a:spcPts val="0"/>
                  </a:spcAft>
                  <a:buClrTx/>
                  <a:buSzTx/>
                  <a:buFontTx/>
                  <a:buNone/>
                  <a:tabLst/>
                  <a:defRPr/>
                </a:pPr>
                <a:r>
                  <a:rPr kumimoji="0" lang="en-US" sz="1632"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Hardware</a:t>
                </a:r>
              </a:p>
            </p:txBody>
          </p:sp>
          <p:grpSp>
            <p:nvGrpSpPr>
              <p:cNvPr id="173" name="Group 172"/>
              <p:cNvGrpSpPr/>
              <p:nvPr/>
            </p:nvGrpSpPr>
            <p:grpSpPr>
              <a:xfrm>
                <a:off x="1391881" y="3175987"/>
                <a:ext cx="179301" cy="232338"/>
                <a:chOff x="5260975" y="2352675"/>
                <a:chExt cx="1663700" cy="2155825"/>
              </a:xfrm>
              <a:solidFill>
                <a:sysClr val="windowText" lastClr="000000"/>
              </a:solidFill>
            </p:grpSpPr>
            <p:sp>
              <p:nvSpPr>
                <p:cNvPr id="174" name="Freeform 16"/>
                <p:cNvSpPr>
                  <a:spLocks noEditPoints="1"/>
                </p:cNvSpPr>
                <p:nvPr/>
              </p:nvSpPr>
              <p:spPr bwMode="auto">
                <a:xfrm>
                  <a:off x="5260975" y="2352675"/>
                  <a:ext cx="1663700" cy="2155825"/>
                </a:xfrm>
                <a:custGeom>
                  <a:avLst/>
                  <a:gdLst>
                    <a:gd name="T0" fmla="*/ 0 w 441"/>
                    <a:gd name="T1" fmla="*/ 0 h 572"/>
                    <a:gd name="T2" fmla="*/ 0 w 441"/>
                    <a:gd name="T3" fmla="*/ 572 h 572"/>
                    <a:gd name="T4" fmla="*/ 441 w 441"/>
                    <a:gd name="T5" fmla="*/ 572 h 572"/>
                    <a:gd name="T6" fmla="*/ 441 w 441"/>
                    <a:gd name="T7" fmla="*/ 0 h 572"/>
                    <a:gd name="T8" fmla="*/ 0 w 441"/>
                    <a:gd name="T9" fmla="*/ 0 h 572"/>
                    <a:gd name="T10" fmla="*/ 394 w 441"/>
                    <a:gd name="T11" fmla="*/ 421 h 572"/>
                    <a:gd name="T12" fmla="*/ 364 w 441"/>
                    <a:gd name="T13" fmla="*/ 448 h 572"/>
                    <a:gd name="T14" fmla="*/ 77 w 441"/>
                    <a:gd name="T15" fmla="*/ 448 h 572"/>
                    <a:gd name="T16" fmla="*/ 47 w 441"/>
                    <a:gd name="T17" fmla="*/ 421 h 572"/>
                    <a:gd name="T18" fmla="*/ 47 w 441"/>
                    <a:gd name="T19" fmla="*/ 415 h 572"/>
                    <a:gd name="T20" fmla="*/ 77 w 441"/>
                    <a:gd name="T21" fmla="*/ 387 h 572"/>
                    <a:gd name="T22" fmla="*/ 232 w 441"/>
                    <a:gd name="T23" fmla="*/ 387 h 572"/>
                    <a:gd name="T24" fmla="*/ 364 w 441"/>
                    <a:gd name="T25" fmla="*/ 387 h 572"/>
                    <a:gd name="T26" fmla="*/ 394 w 441"/>
                    <a:gd name="T27" fmla="*/ 415 h 572"/>
                    <a:gd name="T28" fmla="*/ 394 w 441"/>
                    <a:gd name="T29" fmla="*/ 421 h 572"/>
                    <a:gd name="T30" fmla="*/ 394 w 441"/>
                    <a:gd name="T31" fmla="*/ 313 h 572"/>
                    <a:gd name="T32" fmla="*/ 364 w 441"/>
                    <a:gd name="T33" fmla="*/ 340 h 572"/>
                    <a:gd name="T34" fmla="*/ 77 w 441"/>
                    <a:gd name="T35" fmla="*/ 340 h 572"/>
                    <a:gd name="T36" fmla="*/ 47 w 441"/>
                    <a:gd name="T37" fmla="*/ 313 h 572"/>
                    <a:gd name="T38" fmla="*/ 47 w 441"/>
                    <a:gd name="T39" fmla="*/ 307 h 572"/>
                    <a:gd name="T40" fmla="*/ 77 w 441"/>
                    <a:gd name="T41" fmla="*/ 280 h 572"/>
                    <a:gd name="T42" fmla="*/ 232 w 441"/>
                    <a:gd name="T43" fmla="*/ 280 h 572"/>
                    <a:gd name="T44" fmla="*/ 364 w 441"/>
                    <a:gd name="T45" fmla="*/ 280 h 572"/>
                    <a:gd name="T46" fmla="*/ 394 w 441"/>
                    <a:gd name="T47" fmla="*/ 307 h 572"/>
                    <a:gd name="T48" fmla="*/ 394 w 441"/>
                    <a:gd name="T49" fmla="*/ 313 h 572"/>
                    <a:gd name="T50" fmla="*/ 394 w 441"/>
                    <a:gd name="T51" fmla="*/ 205 h 572"/>
                    <a:gd name="T52" fmla="*/ 364 w 441"/>
                    <a:gd name="T53" fmla="*/ 233 h 572"/>
                    <a:gd name="T54" fmla="*/ 77 w 441"/>
                    <a:gd name="T55" fmla="*/ 233 h 572"/>
                    <a:gd name="T56" fmla="*/ 47 w 441"/>
                    <a:gd name="T57" fmla="*/ 205 h 572"/>
                    <a:gd name="T58" fmla="*/ 47 w 441"/>
                    <a:gd name="T59" fmla="*/ 199 h 572"/>
                    <a:gd name="T60" fmla="*/ 77 w 441"/>
                    <a:gd name="T61" fmla="*/ 172 h 572"/>
                    <a:gd name="T62" fmla="*/ 232 w 441"/>
                    <a:gd name="T63" fmla="*/ 172 h 572"/>
                    <a:gd name="T64" fmla="*/ 364 w 441"/>
                    <a:gd name="T65" fmla="*/ 172 h 572"/>
                    <a:gd name="T66" fmla="*/ 394 w 441"/>
                    <a:gd name="T67" fmla="*/ 199 h 572"/>
                    <a:gd name="T68" fmla="*/ 394 w 441"/>
                    <a:gd name="T69" fmla="*/ 205 h 572"/>
                    <a:gd name="T70" fmla="*/ 394 w 441"/>
                    <a:gd name="T71" fmla="*/ 97 h 572"/>
                    <a:gd name="T72" fmla="*/ 364 w 441"/>
                    <a:gd name="T73" fmla="*/ 125 h 572"/>
                    <a:gd name="T74" fmla="*/ 77 w 441"/>
                    <a:gd name="T75" fmla="*/ 125 h 572"/>
                    <a:gd name="T76" fmla="*/ 47 w 441"/>
                    <a:gd name="T77" fmla="*/ 97 h 572"/>
                    <a:gd name="T78" fmla="*/ 47 w 441"/>
                    <a:gd name="T79" fmla="*/ 92 h 572"/>
                    <a:gd name="T80" fmla="*/ 77 w 441"/>
                    <a:gd name="T81" fmla="*/ 64 h 572"/>
                    <a:gd name="T82" fmla="*/ 232 w 441"/>
                    <a:gd name="T83" fmla="*/ 64 h 572"/>
                    <a:gd name="T84" fmla="*/ 364 w 441"/>
                    <a:gd name="T85" fmla="*/ 64 h 572"/>
                    <a:gd name="T86" fmla="*/ 394 w 441"/>
                    <a:gd name="T87" fmla="*/ 92 h 572"/>
                    <a:gd name="T88" fmla="*/ 394 w 441"/>
                    <a:gd name="T89" fmla="*/ 97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41" h="572">
                      <a:moveTo>
                        <a:pt x="0" y="0"/>
                      </a:moveTo>
                      <a:cubicBezTo>
                        <a:pt x="0" y="572"/>
                        <a:pt x="0" y="572"/>
                        <a:pt x="0" y="572"/>
                      </a:cubicBezTo>
                      <a:cubicBezTo>
                        <a:pt x="441" y="572"/>
                        <a:pt x="441" y="572"/>
                        <a:pt x="441" y="572"/>
                      </a:cubicBezTo>
                      <a:cubicBezTo>
                        <a:pt x="441" y="0"/>
                        <a:pt x="441" y="0"/>
                        <a:pt x="441" y="0"/>
                      </a:cubicBezTo>
                      <a:lnTo>
                        <a:pt x="0" y="0"/>
                      </a:lnTo>
                      <a:close/>
                      <a:moveTo>
                        <a:pt x="394" y="421"/>
                      </a:moveTo>
                      <a:cubicBezTo>
                        <a:pt x="394" y="448"/>
                        <a:pt x="364" y="448"/>
                        <a:pt x="364" y="448"/>
                      </a:cubicBezTo>
                      <a:cubicBezTo>
                        <a:pt x="77" y="448"/>
                        <a:pt x="77" y="448"/>
                        <a:pt x="77" y="448"/>
                      </a:cubicBezTo>
                      <a:cubicBezTo>
                        <a:pt x="47" y="448"/>
                        <a:pt x="47" y="421"/>
                        <a:pt x="47" y="421"/>
                      </a:cubicBezTo>
                      <a:cubicBezTo>
                        <a:pt x="47" y="415"/>
                        <a:pt x="47" y="415"/>
                        <a:pt x="47" y="415"/>
                      </a:cubicBezTo>
                      <a:cubicBezTo>
                        <a:pt x="47" y="387"/>
                        <a:pt x="77" y="387"/>
                        <a:pt x="77" y="387"/>
                      </a:cubicBezTo>
                      <a:cubicBezTo>
                        <a:pt x="232" y="387"/>
                        <a:pt x="232" y="387"/>
                        <a:pt x="232" y="387"/>
                      </a:cubicBezTo>
                      <a:cubicBezTo>
                        <a:pt x="364" y="387"/>
                        <a:pt x="364" y="387"/>
                        <a:pt x="364" y="387"/>
                      </a:cubicBezTo>
                      <a:cubicBezTo>
                        <a:pt x="394" y="387"/>
                        <a:pt x="394" y="415"/>
                        <a:pt x="394" y="415"/>
                      </a:cubicBezTo>
                      <a:lnTo>
                        <a:pt x="394" y="421"/>
                      </a:lnTo>
                      <a:close/>
                      <a:moveTo>
                        <a:pt x="394" y="313"/>
                      </a:moveTo>
                      <a:cubicBezTo>
                        <a:pt x="394" y="340"/>
                        <a:pt x="364" y="340"/>
                        <a:pt x="364" y="340"/>
                      </a:cubicBezTo>
                      <a:cubicBezTo>
                        <a:pt x="77" y="340"/>
                        <a:pt x="77" y="340"/>
                        <a:pt x="77" y="340"/>
                      </a:cubicBezTo>
                      <a:cubicBezTo>
                        <a:pt x="47" y="340"/>
                        <a:pt x="47" y="313"/>
                        <a:pt x="47" y="313"/>
                      </a:cubicBezTo>
                      <a:cubicBezTo>
                        <a:pt x="47" y="307"/>
                        <a:pt x="47" y="307"/>
                        <a:pt x="47" y="307"/>
                      </a:cubicBezTo>
                      <a:cubicBezTo>
                        <a:pt x="47" y="280"/>
                        <a:pt x="77" y="280"/>
                        <a:pt x="77" y="280"/>
                      </a:cubicBezTo>
                      <a:cubicBezTo>
                        <a:pt x="232" y="280"/>
                        <a:pt x="232" y="280"/>
                        <a:pt x="232" y="280"/>
                      </a:cubicBezTo>
                      <a:cubicBezTo>
                        <a:pt x="364" y="280"/>
                        <a:pt x="364" y="280"/>
                        <a:pt x="364" y="280"/>
                      </a:cubicBezTo>
                      <a:cubicBezTo>
                        <a:pt x="394" y="280"/>
                        <a:pt x="394" y="307"/>
                        <a:pt x="394" y="307"/>
                      </a:cubicBezTo>
                      <a:lnTo>
                        <a:pt x="394" y="313"/>
                      </a:lnTo>
                      <a:close/>
                      <a:moveTo>
                        <a:pt x="394" y="205"/>
                      </a:moveTo>
                      <a:cubicBezTo>
                        <a:pt x="394" y="233"/>
                        <a:pt x="364" y="233"/>
                        <a:pt x="364" y="233"/>
                      </a:cubicBezTo>
                      <a:cubicBezTo>
                        <a:pt x="77" y="233"/>
                        <a:pt x="77" y="233"/>
                        <a:pt x="77" y="233"/>
                      </a:cubicBezTo>
                      <a:cubicBezTo>
                        <a:pt x="47" y="233"/>
                        <a:pt x="47" y="205"/>
                        <a:pt x="47" y="205"/>
                      </a:cubicBezTo>
                      <a:cubicBezTo>
                        <a:pt x="47" y="199"/>
                        <a:pt x="47" y="199"/>
                        <a:pt x="47" y="199"/>
                      </a:cubicBezTo>
                      <a:cubicBezTo>
                        <a:pt x="47" y="172"/>
                        <a:pt x="77" y="172"/>
                        <a:pt x="77" y="172"/>
                      </a:cubicBezTo>
                      <a:cubicBezTo>
                        <a:pt x="232" y="172"/>
                        <a:pt x="232" y="172"/>
                        <a:pt x="232" y="172"/>
                      </a:cubicBezTo>
                      <a:cubicBezTo>
                        <a:pt x="364" y="172"/>
                        <a:pt x="364" y="172"/>
                        <a:pt x="364" y="172"/>
                      </a:cubicBezTo>
                      <a:cubicBezTo>
                        <a:pt x="394" y="172"/>
                        <a:pt x="394" y="199"/>
                        <a:pt x="394" y="199"/>
                      </a:cubicBezTo>
                      <a:lnTo>
                        <a:pt x="394" y="205"/>
                      </a:lnTo>
                      <a:close/>
                      <a:moveTo>
                        <a:pt x="394" y="97"/>
                      </a:moveTo>
                      <a:cubicBezTo>
                        <a:pt x="394" y="125"/>
                        <a:pt x="364" y="125"/>
                        <a:pt x="364" y="125"/>
                      </a:cubicBezTo>
                      <a:cubicBezTo>
                        <a:pt x="77" y="125"/>
                        <a:pt x="77" y="125"/>
                        <a:pt x="77" y="125"/>
                      </a:cubicBezTo>
                      <a:cubicBezTo>
                        <a:pt x="47" y="125"/>
                        <a:pt x="47" y="97"/>
                        <a:pt x="47" y="97"/>
                      </a:cubicBezTo>
                      <a:cubicBezTo>
                        <a:pt x="47" y="92"/>
                        <a:pt x="47" y="92"/>
                        <a:pt x="47" y="92"/>
                      </a:cubicBezTo>
                      <a:cubicBezTo>
                        <a:pt x="47" y="64"/>
                        <a:pt x="77" y="64"/>
                        <a:pt x="77" y="64"/>
                      </a:cubicBezTo>
                      <a:cubicBezTo>
                        <a:pt x="232" y="64"/>
                        <a:pt x="232" y="64"/>
                        <a:pt x="232" y="64"/>
                      </a:cubicBezTo>
                      <a:cubicBezTo>
                        <a:pt x="364" y="64"/>
                        <a:pt x="364" y="64"/>
                        <a:pt x="364" y="64"/>
                      </a:cubicBezTo>
                      <a:cubicBezTo>
                        <a:pt x="394" y="64"/>
                        <a:pt x="394" y="92"/>
                        <a:pt x="394" y="92"/>
                      </a:cubicBezTo>
                      <a:lnTo>
                        <a:pt x="394" y="97"/>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75" name="Oval 17"/>
                <p:cNvSpPr>
                  <a:spLocks noChangeArrowheads="1"/>
                </p:cNvSpPr>
                <p:nvPr/>
              </p:nvSpPr>
              <p:spPr bwMode="auto">
                <a:xfrm>
                  <a:off x="6546850" y="2643188"/>
                  <a:ext cx="128588" cy="1238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76" name="Oval 18"/>
                <p:cNvSpPr>
                  <a:spLocks noChangeArrowheads="1"/>
                </p:cNvSpPr>
                <p:nvPr/>
              </p:nvSpPr>
              <p:spPr bwMode="auto">
                <a:xfrm>
                  <a:off x="6546850" y="3049588"/>
                  <a:ext cx="128588" cy="1254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77" name="Oval 19"/>
                <p:cNvSpPr>
                  <a:spLocks noChangeArrowheads="1"/>
                </p:cNvSpPr>
                <p:nvPr/>
              </p:nvSpPr>
              <p:spPr bwMode="auto">
                <a:xfrm>
                  <a:off x="6546850" y="3457575"/>
                  <a:ext cx="128588" cy="1238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78" name="Oval 20"/>
                <p:cNvSpPr>
                  <a:spLocks noChangeArrowheads="1"/>
                </p:cNvSpPr>
                <p:nvPr/>
              </p:nvSpPr>
              <p:spPr bwMode="auto">
                <a:xfrm>
                  <a:off x="6546850" y="3863975"/>
                  <a:ext cx="128588" cy="1238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grpSp>
      <p:grpSp>
        <p:nvGrpSpPr>
          <p:cNvPr id="240" name="Group 239"/>
          <p:cNvGrpSpPr/>
          <p:nvPr/>
        </p:nvGrpSpPr>
        <p:grpSpPr>
          <a:xfrm>
            <a:off x="7305967" y="1399502"/>
            <a:ext cx="4855931" cy="2578801"/>
            <a:chOff x="7305967" y="1399502"/>
            <a:chExt cx="4855931" cy="2578801"/>
          </a:xfrm>
        </p:grpSpPr>
        <p:sp>
          <p:nvSpPr>
            <p:cNvPr id="72" name="TextBox 71"/>
            <p:cNvSpPr txBox="1"/>
            <p:nvPr/>
          </p:nvSpPr>
          <p:spPr>
            <a:xfrm>
              <a:off x="7305967" y="1399502"/>
              <a:ext cx="4855931" cy="2578801"/>
            </a:xfrm>
            <a:prstGeom prst="rect">
              <a:avLst/>
            </a:prstGeom>
            <a:solidFill>
              <a:srgbClr val="EEEEEE"/>
            </a:solidFill>
          </p:spPr>
          <p:txBody>
            <a:bodyPr wrap="square" lIns="149175" tIns="149175" rIns="149175" bIns="149133" rtlCol="0">
              <a:noAutofit/>
            </a:bodyPr>
            <a:lstStyle/>
            <a:p>
              <a:pPr marL="0" marR="0" lvl="0" indent="0" algn="l" defTabSz="931881" rtl="0" eaLnBrk="1" fontAlgn="auto" latinLnBrk="0" hangingPunct="1">
                <a:lnSpc>
                  <a:spcPct val="90000"/>
                </a:lnSpc>
                <a:spcBef>
                  <a:spcPts val="0"/>
                </a:spcBef>
                <a:spcAft>
                  <a:spcPts val="612"/>
                </a:spcAft>
                <a:buClrTx/>
                <a:buSzTx/>
                <a:buFontTx/>
                <a:buNone/>
                <a:tabLst/>
                <a:defRPr/>
              </a:pPr>
              <a:r>
                <a:rPr kumimoji="0" lang="en-US" sz="2040" b="1" i="0" u="none" strike="noStrike" kern="0" cap="none" spc="0" normalizeH="0" baseline="0" noProof="0" dirty="0">
                  <a:ln>
                    <a:noFill/>
                  </a:ln>
                  <a:solidFill>
                    <a:srgbClr val="0078D7"/>
                  </a:solidFill>
                  <a:effectLst/>
                  <a:uLnTx/>
                  <a:uFillTx/>
                  <a:latin typeface="Calibri" panose="020F0502020204030204"/>
                  <a:ea typeface="+mn-ea"/>
                  <a:cs typeface="+mn-cs"/>
                </a:rPr>
                <a:t>Windows Server containers</a:t>
              </a:r>
              <a:br>
                <a:rPr kumimoji="0" lang="en-US" sz="2040" b="1" i="0" u="none" strike="noStrike" kern="0" cap="none" spc="0" normalizeH="0" baseline="0" noProof="0" dirty="0">
                  <a:ln>
                    <a:noFill/>
                  </a:ln>
                  <a:solidFill>
                    <a:srgbClr val="0078D7"/>
                  </a:solidFill>
                  <a:effectLst/>
                  <a:uLnTx/>
                  <a:uFillTx/>
                  <a:latin typeface="Calibri" panose="020F0502020204030204"/>
                  <a:ea typeface="+mn-ea"/>
                  <a:cs typeface="+mn-cs"/>
                </a:rPr>
              </a:br>
              <a:r>
                <a:rPr kumimoji="0" lang="en-US" sz="2040" b="0" i="0" u="none" strike="noStrike" kern="0" cap="none" spc="0" normalizeH="0" baseline="0" noProof="0" dirty="0">
                  <a:ln>
                    <a:noFill/>
                  </a:ln>
                  <a:solidFill>
                    <a:srgbClr val="333333"/>
                  </a:solidFill>
                  <a:effectLst/>
                  <a:uLnTx/>
                  <a:uFillTx/>
                  <a:latin typeface="Calibri" panose="020F0502020204030204"/>
                  <a:ea typeface="+mn-ea"/>
                  <a:cs typeface="+mn-cs"/>
                </a:rPr>
                <a:t>Maximum speed and density</a:t>
              </a:r>
            </a:p>
          </p:txBody>
        </p:sp>
        <p:grpSp>
          <p:nvGrpSpPr>
            <p:cNvPr id="76" name="Group 75"/>
            <p:cNvGrpSpPr/>
            <p:nvPr/>
          </p:nvGrpSpPr>
          <p:grpSpPr>
            <a:xfrm>
              <a:off x="8133337" y="3290638"/>
              <a:ext cx="2940027" cy="517403"/>
              <a:chOff x="838857" y="5499255"/>
              <a:chExt cx="2117017" cy="488007"/>
            </a:xfrm>
          </p:grpSpPr>
          <p:sp>
            <p:nvSpPr>
              <p:cNvPr id="78" name="Rectangle 77"/>
              <p:cNvSpPr/>
              <p:nvPr/>
            </p:nvSpPr>
            <p:spPr bwMode="auto">
              <a:xfrm>
                <a:off x="1182404" y="5499260"/>
                <a:ext cx="1773470" cy="488002"/>
              </a:xfrm>
              <a:prstGeom prst="rect">
                <a:avLst/>
              </a:prstGeom>
              <a:solidFill>
                <a:srgbClr val="00BCF2"/>
              </a:solidFill>
              <a:ln w="6350" cap="flat" cmpd="sng" algn="ctr">
                <a:noFill/>
                <a:prstDash val="solid"/>
                <a:miter lim="800000"/>
                <a:headEnd type="none" w="med" len="med"/>
                <a:tailEnd type="none" w="med" len="med"/>
              </a:ln>
              <a:effectLst/>
            </p:spPr>
            <p:txBody>
              <a:bodyPr rot="0" spcFirstLastPara="0" vertOverflow="overflow" horzOverflow="overflow" vert="horz" wrap="square" lIns="91414" tIns="149133" rIns="186415" bIns="149133" numCol="1" spcCol="0" rtlCol="0" fromWordArt="0" anchor="ctr" anchorCtr="0" forceAA="0" compatLnSpc="1">
                <a:prstTxWarp prst="textNoShape">
                  <a:avLst/>
                </a:prstTxWarp>
                <a:noAutofit/>
              </a:bodyPr>
              <a:lstStyle/>
              <a:p>
                <a:pPr marL="0" marR="0" lvl="0" indent="0" algn="l" defTabSz="950299" rtl="0" eaLnBrk="1" fontAlgn="auto" latinLnBrk="0" hangingPunct="1">
                  <a:lnSpc>
                    <a:spcPct val="90000"/>
                  </a:lnSpc>
                  <a:spcBef>
                    <a:spcPts val="0"/>
                  </a:spcBef>
                  <a:spcAft>
                    <a:spcPts val="0"/>
                  </a:spcAft>
                  <a:buClrTx/>
                  <a:buSzTx/>
                  <a:buFontTx/>
                  <a:buNone/>
                  <a:tabLst/>
                  <a:defRPr/>
                </a:pPr>
                <a:r>
                  <a:rPr kumimoji="0" lang="en-US" sz="1632"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Windows Server</a:t>
                </a:r>
              </a:p>
            </p:txBody>
          </p:sp>
          <p:sp>
            <p:nvSpPr>
              <p:cNvPr id="79" name="Rectangle 78"/>
              <p:cNvSpPr/>
              <p:nvPr/>
            </p:nvSpPr>
            <p:spPr bwMode="auto">
              <a:xfrm>
                <a:off x="838857" y="5499257"/>
                <a:ext cx="345793" cy="488002"/>
              </a:xfrm>
              <a:prstGeom prst="rect">
                <a:avLst/>
              </a:prstGeom>
              <a:solidFill>
                <a:srgbClr val="333333"/>
              </a:solidFill>
              <a:ln w="6350" cap="flat" cmpd="sng" algn="ctr">
                <a:noFill/>
                <a:prstDash val="solid"/>
                <a:miter lim="800000"/>
                <a:headEnd type="none" w="med" len="med"/>
                <a:tailEnd type="none" w="med" len="med"/>
              </a:ln>
              <a:effectLst/>
            </p:spPr>
            <p:txBody>
              <a:bodyPr rot="0" spcFirstLastPara="0" vertOverflow="overflow" horzOverflow="overflow" vert="horz" wrap="square" lIns="186415" tIns="149133" rIns="186415" bIns="149133" numCol="1" spcCol="0" rtlCol="0" fromWordArt="0" anchor="ctr" anchorCtr="0" forceAA="0" compatLnSpc="1">
                <a:prstTxWarp prst="textNoShape">
                  <a:avLst/>
                </a:prstTxWarp>
                <a:noAutofit/>
              </a:bodyPr>
              <a:lstStyle/>
              <a:p>
                <a:pPr marL="0" marR="0" lvl="0" indent="0" algn="l" defTabSz="950299" rtl="0" eaLnBrk="1" fontAlgn="auto" latinLnBrk="0" hangingPunct="1">
                  <a:lnSpc>
                    <a:spcPct val="90000"/>
                  </a:lnSpc>
                  <a:spcBef>
                    <a:spcPts val="0"/>
                  </a:spcBef>
                  <a:spcAft>
                    <a:spcPts val="0"/>
                  </a:spcAft>
                  <a:buClrTx/>
                  <a:buSzTx/>
                  <a:buFontTx/>
                  <a:buNone/>
                  <a:tabLst/>
                  <a:defRPr/>
                </a:pPr>
                <a:endParaRPr kumimoji="0" lang="en-US" sz="1632"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pic>
          <p:nvPicPr>
            <p:cNvPr id="197" name="Picture 196"/>
            <p:cNvPicPr>
              <a:picLocks noChangeAspect="1"/>
            </p:cNvPicPr>
            <p:nvPr/>
          </p:nvPicPr>
          <p:blipFill>
            <a:blip r:embed="rId2"/>
            <a:stretch>
              <a:fillRect/>
            </a:stretch>
          </p:blipFill>
          <p:spPr>
            <a:xfrm>
              <a:off x="8131001" y="3316298"/>
              <a:ext cx="481626" cy="469433"/>
            </a:xfrm>
            <a:prstGeom prst="rect">
              <a:avLst/>
            </a:prstGeom>
          </p:spPr>
        </p:pic>
        <p:grpSp>
          <p:nvGrpSpPr>
            <p:cNvPr id="204" name="Group 203"/>
            <p:cNvGrpSpPr/>
            <p:nvPr/>
          </p:nvGrpSpPr>
          <p:grpSpPr>
            <a:xfrm>
              <a:off x="8133337" y="2298344"/>
              <a:ext cx="925962" cy="879856"/>
              <a:chOff x="5096392" y="3597025"/>
              <a:chExt cx="819831" cy="633656"/>
            </a:xfrm>
          </p:grpSpPr>
          <p:sp>
            <p:nvSpPr>
              <p:cNvPr id="205" name="Freeform 5"/>
              <p:cNvSpPr>
                <a:spLocks/>
              </p:cNvSpPr>
              <p:nvPr/>
            </p:nvSpPr>
            <p:spPr bwMode="auto">
              <a:xfrm>
                <a:off x="5413988" y="4036700"/>
                <a:ext cx="82576" cy="141649"/>
              </a:xfrm>
              <a:custGeom>
                <a:avLst/>
                <a:gdLst>
                  <a:gd name="T0" fmla="*/ 267 w 267"/>
                  <a:gd name="T1" fmla="*/ 153 h 458"/>
                  <a:gd name="T2" fmla="*/ 267 w 267"/>
                  <a:gd name="T3" fmla="*/ 458 h 458"/>
                  <a:gd name="T4" fmla="*/ 0 w 267"/>
                  <a:gd name="T5" fmla="*/ 305 h 458"/>
                  <a:gd name="T6" fmla="*/ 2 w 267"/>
                  <a:gd name="T7" fmla="*/ 0 h 458"/>
                  <a:gd name="T8" fmla="*/ 267 w 267"/>
                  <a:gd name="T9" fmla="*/ 153 h 458"/>
                </a:gdLst>
                <a:ahLst/>
                <a:cxnLst>
                  <a:cxn ang="0">
                    <a:pos x="T0" y="T1"/>
                  </a:cxn>
                  <a:cxn ang="0">
                    <a:pos x="T2" y="T3"/>
                  </a:cxn>
                  <a:cxn ang="0">
                    <a:pos x="T4" y="T5"/>
                  </a:cxn>
                  <a:cxn ang="0">
                    <a:pos x="T6" y="T7"/>
                  </a:cxn>
                  <a:cxn ang="0">
                    <a:pos x="T8" y="T9"/>
                  </a:cxn>
                </a:cxnLst>
                <a:rect l="0" t="0" r="r" b="b"/>
                <a:pathLst>
                  <a:path w="267" h="458">
                    <a:moveTo>
                      <a:pt x="267" y="153"/>
                    </a:moveTo>
                    <a:lnTo>
                      <a:pt x="267" y="458"/>
                    </a:lnTo>
                    <a:lnTo>
                      <a:pt x="0" y="305"/>
                    </a:lnTo>
                    <a:lnTo>
                      <a:pt x="2" y="0"/>
                    </a:lnTo>
                    <a:lnTo>
                      <a:pt x="267" y="15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06" name="Freeform 6"/>
              <p:cNvSpPr>
                <a:spLocks/>
              </p:cNvSpPr>
              <p:nvPr/>
            </p:nvSpPr>
            <p:spPr bwMode="auto">
              <a:xfrm>
                <a:off x="5516667" y="4036700"/>
                <a:ext cx="81958" cy="141649"/>
              </a:xfrm>
              <a:custGeom>
                <a:avLst/>
                <a:gdLst>
                  <a:gd name="T0" fmla="*/ 0 w 265"/>
                  <a:gd name="T1" fmla="*/ 153 h 458"/>
                  <a:gd name="T2" fmla="*/ 0 w 265"/>
                  <a:gd name="T3" fmla="*/ 458 h 458"/>
                  <a:gd name="T4" fmla="*/ 265 w 265"/>
                  <a:gd name="T5" fmla="*/ 305 h 458"/>
                  <a:gd name="T6" fmla="*/ 265 w 265"/>
                  <a:gd name="T7" fmla="*/ 0 h 458"/>
                  <a:gd name="T8" fmla="*/ 0 w 265"/>
                  <a:gd name="T9" fmla="*/ 153 h 458"/>
                </a:gdLst>
                <a:ahLst/>
                <a:cxnLst>
                  <a:cxn ang="0">
                    <a:pos x="T0" y="T1"/>
                  </a:cxn>
                  <a:cxn ang="0">
                    <a:pos x="T2" y="T3"/>
                  </a:cxn>
                  <a:cxn ang="0">
                    <a:pos x="T4" y="T5"/>
                  </a:cxn>
                  <a:cxn ang="0">
                    <a:pos x="T6" y="T7"/>
                  </a:cxn>
                  <a:cxn ang="0">
                    <a:pos x="T8" y="T9"/>
                  </a:cxn>
                </a:cxnLst>
                <a:rect l="0" t="0" r="r" b="b"/>
                <a:pathLst>
                  <a:path w="265" h="458">
                    <a:moveTo>
                      <a:pt x="0" y="153"/>
                    </a:moveTo>
                    <a:lnTo>
                      <a:pt x="0" y="458"/>
                    </a:lnTo>
                    <a:lnTo>
                      <a:pt x="265" y="305"/>
                    </a:lnTo>
                    <a:lnTo>
                      <a:pt x="265" y="0"/>
                    </a:lnTo>
                    <a:lnTo>
                      <a:pt x="0" y="15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07" name="Freeform 7"/>
              <p:cNvSpPr>
                <a:spLocks/>
              </p:cNvSpPr>
              <p:nvPr/>
            </p:nvSpPr>
            <p:spPr bwMode="auto">
              <a:xfrm>
                <a:off x="5424813" y="3973298"/>
                <a:ext cx="163297" cy="92784"/>
              </a:xfrm>
              <a:custGeom>
                <a:avLst/>
                <a:gdLst>
                  <a:gd name="T0" fmla="*/ 266 w 528"/>
                  <a:gd name="T1" fmla="*/ 300 h 300"/>
                  <a:gd name="T2" fmla="*/ 0 w 528"/>
                  <a:gd name="T3" fmla="*/ 148 h 300"/>
                  <a:gd name="T4" fmla="*/ 263 w 528"/>
                  <a:gd name="T5" fmla="*/ 0 h 300"/>
                  <a:gd name="T6" fmla="*/ 528 w 528"/>
                  <a:gd name="T7" fmla="*/ 148 h 300"/>
                  <a:gd name="T8" fmla="*/ 266 w 528"/>
                  <a:gd name="T9" fmla="*/ 300 h 300"/>
                </a:gdLst>
                <a:ahLst/>
                <a:cxnLst>
                  <a:cxn ang="0">
                    <a:pos x="T0" y="T1"/>
                  </a:cxn>
                  <a:cxn ang="0">
                    <a:pos x="T2" y="T3"/>
                  </a:cxn>
                  <a:cxn ang="0">
                    <a:pos x="T4" y="T5"/>
                  </a:cxn>
                  <a:cxn ang="0">
                    <a:pos x="T6" y="T7"/>
                  </a:cxn>
                  <a:cxn ang="0">
                    <a:pos x="T8" y="T9"/>
                  </a:cxn>
                </a:cxnLst>
                <a:rect l="0" t="0" r="r" b="b"/>
                <a:pathLst>
                  <a:path w="528" h="300">
                    <a:moveTo>
                      <a:pt x="266" y="300"/>
                    </a:moveTo>
                    <a:lnTo>
                      <a:pt x="0" y="148"/>
                    </a:lnTo>
                    <a:lnTo>
                      <a:pt x="263" y="0"/>
                    </a:lnTo>
                    <a:lnTo>
                      <a:pt x="528" y="148"/>
                    </a:lnTo>
                    <a:lnTo>
                      <a:pt x="266" y="30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08" name="TextBox 207"/>
              <p:cNvSpPr txBox="1"/>
              <p:nvPr/>
            </p:nvSpPr>
            <p:spPr>
              <a:xfrm>
                <a:off x="5096392" y="3597025"/>
                <a:ext cx="819831" cy="324030"/>
              </a:xfrm>
              <a:prstGeom prst="rect">
                <a:avLst/>
              </a:prstGeom>
              <a:solidFill>
                <a:srgbClr val="00BCF2"/>
              </a:solidFill>
              <a:ln w="19050">
                <a:solidFill>
                  <a:srgbClr val="333333"/>
                </a:solidFill>
                <a:miter lim="800000"/>
              </a:ln>
            </p:spPr>
            <p:txBody>
              <a:bodyPr wrap="square" lIns="46604" tIns="46604" rIns="46604" bIns="46604" rtlCol="0" anchor="ctr">
                <a:noAutofit/>
              </a:bodyPr>
              <a:lstStyle/>
              <a:p>
                <a:pPr marL="0" marR="0" lvl="0" indent="0" algn="ctr" defTabSz="931881" rtl="0" eaLnBrk="1" fontAlgn="auto" latinLnBrk="0" hangingPunct="1">
                  <a:lnSpc>
                    <a:spcPct val="90000"/>
                  </a:lnSpc>
                  <a:spcBef>
                    <a:spcPts val="0"/>
                  </a:spcBef>
                  <a:spcAft>
                    <a:spcPts val="612"/>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Calibri" panose="020F0502020204030204"/>
                    <a:ea typeface="+mn-ea"/>
                    <a:cs typeface="+mn-cs"/>
                  </a:rPr>
                  <a:t>Container</a:t>
                </a:r>
              </a:p>
            </p:txBody>
          </p:sp>
          <p:sp>
            <p:nvSpPr>
              <p:cNvPr id="209" name="Rectangle 208"/>
              <p:cNvSpPr/>
              <p:nvPr/>
            </p:nvSpPr>
            <p:spPr bwMode="auto">
              <a:xfrm>
                <a:off x="5096392" y="3920969"/>
                <a:ext cx="819831" cy="309712"/>
              </a:xfrm>
              <a:prstGeom prst="rect">
                <a:avLst/>
              </a:prstGeom>
              <a:noFill/>
              <a:ln w="19050" cap="flat" cmpd="sng" algn="ctr">
                <a:solidFill>
                  <a:srgbClr val="333333"/>
                </a:solidFill>
                <a:prstDash val="solid"/>
                <a:miter lim="800000"/>
                <a:headEnd type="none" w="med" len="med"/>
                <a:tailEnd type="none" w="med" len="med"/>
              </a:ln>
              <a:effectLst/>
            </p:spPr>
            <p:txBody>
              <a:bodyPr rot="0" spcFirstLastPara="0" vertOverflow="overflow" horzOverflow="overflow" vert="horz" wrap="square" lIns="186415" tIns="149133" rIns="186415" bIns="149133" numCol="1" spcCol="0" rtlCol="0" fromWordArt="0" anchor="ctr" anchorCtr="0" forceAA="0" compatLnSpc="1">
                <a:prstTxWarp prst="textNoShape">
                  <a:avLst/>
                </a:prstTxWarp>
                <a:noAutofit/>
              </a:bodyPr>
              <a:lstStyle/>
              <a:p>
                <a:pPr marL="0" marR="0" lvl="0" indent="0" algn="l" defTabSz="950299" rtl="0" eaLnBrk="1" fontAlgn="auto" latinLnBrk="0" hangingPunct="1">
                  <a:lnSpc>
                    <a:spcPct val="9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Calibri" panose="020F0502020204030204"/>
                  <a:ea typeface="Segoe UI" pitchFamily="34" charset="0"/>
                  <a:cs typeface="Segoe UI" pitchFamily="34" charset="0"/>
                </a:endParaRPr>
              </a:p>
            </p:txBody>
          </p:sp>
        </p:grpSp>
        <p:grpSp>
          <p:nvGrpSpPr>
            <p:cNvPr id="210" name="Group 209"/>
            <p:cNvGrpSpPr/>
            <p:nvPr/>
          </p:nvGrpSpPr>
          <p:grpSpPr>
            <a:xfrm>
              <a:off x="9142088" y="2306621"/>
              <a:ext cx="925962" cy="879856"/>
              <a:chOff x="5096392" y="3597025"/>
              <a:chExt cx="819831" cy="633656"/>
            </a:xfrm>
          </p:grpSpPr>
          <p:sp>
            <p:nvSpPr>
              <p:cNvPr id="211" name="Freeform 5"/>
              <p:cNvSpPr>
                <a:spLocks/>
              </p:cNvSpPr>
              <p:nvPr/>
            </p:nvSpPr>
            <p:spPr bwMode="auto">
              <a:xfrm>
                <a:off x="5413988" y="4036700"/>
                <a:ext cx="82576" cy="141649"/>
              </a:xfrm>
              <a:custGeom>
                <a:avLst/>
                <a:gdLst>
                  <a:gd name="T0" fmla="*/ 267 w 267"/>
                  <a:gd name="T1" fmla="*/ 153 h 458"/>
                  <a:gd name="T2" fmla="*/ 267 w 267"/>
                  <a:gd name="T3" fmla="*/ 458 h 458"/>
                  <a:gd name="T4" fmla="*/ 0 w 267"/>
                  <a:gd name="T5" fmla="*/ 305 h 458"/>
                  <a:gd name="T6" fmla="*/ 2 w 267"/>
                  <a:gd name="T7" fmla="*/ 0 h 458"/>
                  <a:gd name="T8" fmla="*/ 267 w 267"/>
                  <a:gd name="T9" fmla="*/ 153 h 458"/>
                </a:gdLst>
                <a:ahLst/>
                <a:cxnLst>
                  <a:cxn ang="0">
                    <a:pos x="T0" y="T1"/>
                  </a:cxn>
                  <a:cxn ang="0">
                    <a:pos x="T2" y="T3"/>
                  </a:cxn>
                  <a:cxn ang="0">
                    <a:pos x="T4" y="T5"/>
                  </a:cxn>
                  <a:cxn ang="0">
                    <a:pos x="T6" y="T7"/>
                  </a:cxn>
                  <a:cxn ang="0">
                    <a:pos x="T8" y="T9"/>
                  </a:cxn>
                </a:cxnLst>
                <a:rect l="0" t="0" r="r" b="b"/>
                <a:pathLst>
                  <a:path w="267" h="458">
                    <a:moveTo>
                      <a:pt x="267" y="153"/>
                    </a:moveTo>
                    <a:lnTo>
                      <a:pt x="267" y="458"/>
                    </a:lnTo>
                    <a:lnTo>
                      <a:pt x="0" y="305"/>
                    </a:lnTo>
                    <a:lnTo>
                      <a:pt x="2" y="0"/>
                    </a:lnTo>
                    <a:lnTo>
                      <a:pt x="267" y="15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12" name="Freeform 6"/>
              <p:cNvSpPr>
                <a:spLocks/>
              </p:cNvSpPr>
              <p:nvPr/>
            </p:nvSpPr>
            <p:spPr bwMode="auto">
              <a:xfrm>
                <a:off x="5516667" y="4036700"/>
                <a:ext cx="81958" cy="141649"/>
              </a:xfrm>
              <a:custGeom>
                <a:avLst/>
                <a:gdLst>
                  <a:gd name="T0" fmla="*/ 0 w 265"/>
                  <a:gd name="T1" fmla="*/ 153 h 458"/>
                  <a:gd name="T2" fmla="*/ 0 w 265"/>
                  <a:gd name="T3" fmla="*/ 458 h 458"/>
                  <a:gd name="T4" fmla="*/ 265 w 265"/>
                  <a:gd name="T5" fmla="*/ 305 h 458"/>
                  <a:gd name="T6" fmla="*/ 265 w 265"/>
                  <a:gd name="T7" fmla="*/ 0 h 458"/>
                  <a:gd name="T8" fmla="*/ 0 w 265"/>
                  <a:gd name="T9" fmla="*/ 153 h 458"/>
                </a:gdLst>
                <a:ahLst/>
                <a:cxnLst>
                  <a:cxn ang="0">
                    <a:pos x="T0" y="T1"/>
                  </a:cxn>
                  <a:cxn ang="0">
                    <a:pos x="T2" y="T3"/>
                  </a:cxn>
                  <a:cxn ang="0">
                    <a:pos x="T4" y="T5"/>
                  </a:cxn>
                  <a:cxn ang="0">
                    <a:pos x="T6" y="T7"/>
                  </a:cxn>
                  <a:cxn ang="0">
                    <a:pos x="T8" y="T9"/>
                  </a:cxn>
                </a:cxnLst>
                <a:rect l="0" t="0" r="r" b="b"/>
                <a:pathLst>
                  <a:path w="265" h="458">
                    <a:moveTo>
                      <a:pt x="0" y="153"/>
                    </a:moveTo>
                    <a:lnTo>
                      <a:pt x="0" y="458"/>
                    </a:lnTo>
                    <a:lnTo>
                      <a:pt x="265" y="305"/>
                    </a:lnTo>
                    <a:lnTo>
                      <a:pt x="265" y="0"/>
                    </a:lnTo>
                    <a:lnTo>
                      <a:pt x="0" y="15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13" name="Freeform 7"/>
              <p:cNvSpPr>
                <a:spLocks/>
              </p:cNvSpPr>
              <p:nvPr/>
            </p:nvSpPr>
            <p:spPr bwMode="auto">
              <a:xfrm>
                <a:off x="5424813" y="3973298"/>
                <a:ext cx="163297" cy="92784"/>
              </a:xfrm>
              <a:custGeom>
                <a:avLst/>
                <a:gdLst>
                  <a:gd name="T0" fmla="*/ 266 w 528"/>
                  <a:gd name="T1" fmla="*/ 300 h 300"/>
                  <a:gd name="T2" fmla="*/ 0 w 528"/>
                  <a:gd name="T3" fmla="*/ 148 h 300"/>
                  <a:gd name="T4" fmla="*/ 263 w 528"/>
                  <a:gd name="T5" fmla="*/ 0 h 300"/>
                  <a:gd name="T6" fmla="*/ 528 w 528"/>
                  <a:gd name="T7" fmla="*/ 148 h 300"/>
                  <a:gd name="T8" fmla="*/ 266 w 528"/>
                  <a:gd name="T9" fmla="*/ 300 h 300"/>
                </a:gdLst>
                <a:ahLst/>
                <a:cxnLst>
                  <a:cxn ang="0">
                    <a:pos x="T0" y="T1"/>
                  </a:cxn>
                  <a:cxn ang="0">
                    <a:pos x="T2" y="T3"/>
                  </a:cxn>
                  <a:cxn ang="0">
                    <a:pos x="T4" y="T5"/>
                  </a:cxn>
                  <a:cxn ang="0">
                    <a:pos x="T6" y="T7"/>
                  </a:cxn>
                  <a:cxn ang="0">
                    <a:pos x="T8" y="T9"/>
                  </a:cxn>
                </a:cxnLst>
                <a:rect l="0" t="0" r="r" b="b"/>
                <a:pathLst>
                  <a:path w="528" h="300">
                    <a:moveTo>
                      <a:pt x="266" y="300"/>
                    </a:moveTo>
                    <a:lnTo>
                      <a:pt x="0" y="148"/>
                    </a:lnTo>
                    <a:lnTo>
                      <a:pt x="263" y="0"/>
                    </a:lnTo>
                    <a:lnTo>
                      <a:pt x="528" y="148"/>
                    </a:lnTo>
                    <a:lnTo>
                      <a:pt x="266" y="30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14" name="TextBox 213"/>
              <p:cNvSpPr txBox="1"/>
              <p:nvPr/>
            </p:nvSpPr>
            <p:spPr>
              <a:xfrm>
                <a:off x="5096392" y="3597025"/>
                <a:ext cx="819831" cy="324030"/>
              </a:xfrm>
              <a:prstGeom prst="rect">
                <a:avLst/>
              </a:prstGeom>
              <a:solidFill>
                <a:srgbClr val="00BCF2"/>
              </a:solidFill>
              <a:ln w="19050">
                <a:solidFill>
                  <a:srgbClr val="333333"/>
                </a:solidFill>
                <a:miter lim="800000"/>
              </a:ln>
            </p:spPr>
            <p:txBody>
              <a:bodyPr wrap="square" lIns="46604" tIns="46604" rIns="46604" bIns="46604" rtlCol="0" anchor="ctr">
                <a:noAutofit/>
              </a:bodyPr>
              <a:lstStyle/>
              <a:p>
                <a:pPr marL="0" marR="0" lvl="0" indent="0" algn="ctr" defTabSz="931881" rtl="0" eaLnBrk="1" fontAlgn="auto" latinLnBrk="0" hangingPunct="1">
                  <a:lnSpc>
                    <a:spcPct val="90000"/>
                  </a:lnSpc>
                  <a:spcBef>
                    <a:spcPts val="0"/>
                  </a:spcBef>
                  <a:spcAft>
                    <a:spcPts val="612"/>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Calibri" panose="020F0502020204030204"/>
                    <a:ea typeface="+mn-ea"/>
                    <a:cs typeface="+mn-cs"/>
                  </a:rPr>
                  <a:t>Container</a:t>
                </a:r>
              </a:p>
            </p:txBody>
          </p:sp>
          <p:sp>
            <p:nvSpPr>
              <p:cNvPr id="215" name="Rectangle 214"/>
              <p:cNvSpPr/>
              <p:nvPr/>
            </p:nvSpPr>
            <p:spPr bwMode="auto">
              <a:xfrm>
                <a:off x="5096392" y="3920969"/>
                <a:ext cx="819831" cy="309712"/>
              </a:xfrm>
              <a:prstGeom prst="rect">
                <a:avLst/>
              </a:prstGeom>
              <a:noFill/>
              <a:ln w="19050" cap="flat" cmpd="sng" algn="ctr">
                <a:solidFill>
                  <a:srgbClr val="333333"/>
                </a:solidFill>
                <a:prstDash val="solid"/>
                <a:miter lim="800000"/>
                <a:headEnd type="none" w="med" len="med"/>
                <a:tailEnd type="none" w="med" len="med"/>
              </a:ln>
              <a:effectLst/>
            </p:spPr>
            <p:txBody>
              <a:bodyPr rot="0" spcFirstLastPara="0" vertOverflow="overflow" horzOverflow="overflow" vert="horz" wrap="square" lIns="186415" tIns="149133" rIns="186415" bIns="149133" numCol="1" spcCol="0" rtlCol="0" fromWordArt="0" anchor="ctr" anchorCtr="0" forceAA="0" compatLnSpc="1">
                <a:prstTxWarp prst="textNoShape">
                  <a:avLst/>
                </a:prstTxWarp>
                <a:noAutofit/>
              </a:bodyPr>
              <a:lstStyle/>
              <a:p>
                <a:pPr marL="0" marR="0" lvl="0" indent="0" algn="l" defTabSz="950299" rtl="0" eaLnBrk="1" fontAlgn="auto" latinLnBrk="0" hangingPunct="1">
                  <a:lnSpc>
                    <a:spcPct val="9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Calibri" panose="020F0502020204030204"/>
                  <a:ea typeface="Segoe UI" pitchFamily="34" charset="0"/>
                  <a:cs typeface="Segoe UI" pitchFamily="34" charset="0"/>
                </a:endParaRPr>
              </a:p>
            </p:txBody>
          </p:sp>
        </p:grpSp>
        <p:grpSp>
          <p:nvGrpSpPr>
            <p:cNvPr id="216" name="Group 215"/>
            <p:cNvGrpSpPr/>
            <p:nvPr/>
          </p:nvGrpSpPr>
          <p:grpSpPr>
            <a:xfrm>
              <a:off x="10132341" y="2316502"/>
              <a:ext cx="925962" cy="879856"/>
              <a:chOff x="5096392" y="3597025"/>
              <a:chExt cx="819831" cy="633656"/>
            </a:xfrm>
          </p:grpSpPr>
          <p:sp>
            <p:nvSpPr>
              <p:cNvPr id="217" name="Freeform 5"/>
              <p:cNvSpPr>
                <a:spLocks/>
              </p:cNvSpPr>
              <p:nvPr/>
            </p:nvSpPr>
            <p:spPr bwMode="auto">
              <a:xfrm>
                <a:off x="5413988" y="4036700"/>
                <a:ext cx="82576" cy="141649"/>
              </a:xfrm>
              <a:custGeom>
                <a:avLst/>
                <a:gdLst>
                  <a:gd name="T0" fmla="*/ 267 w 267"/>
                  <a:gd name="T1" fmla="*/ 153 h 458"/>
                  <a:gd name="T2" fmla="*/ 267 w 267"/>
                  <a:gd name="T3" fmla="*/ 458 h 458"/>
                  <a:gd name="T4" fmla="*/ 0 w 267"/>
                  <a:gd name="T5" fmla="*/ 305 h 458"/>
                  <a:gd name="T6" fmla="*/ 2 w 267"/>
                  <a:gd name="T7" fmla="*/ 0 h 458"/>
                  <a:gd name="T8" fmla="*/ 267 w 267"/>
                  <a:gd name="T9" fmla="*/ 153 h 458"/>
                </a:gdLst>
                <a:ahLst/>
                <a:cxnLst>
                  <a:cxn ang="0">
                    <a:pos x="T0" y="T1"/>
                  </a:cxn>
                  <a:cxn ang="0">
                    <a:pos x="T2" y="T3"/>
                  </a:cxn>
                  <a:cxn ang="0">
                    <a:pos x="T4" y="T5"/>
                  </a:cxn>
                  <a:cxn ang="0">
                    <a:pos x="T6" y="T7"/>
                  </a:cxn>
                  <a:cxn ang="0">
                    <a:pos x="T8" y="T9"/>
                  </a:cxn>
                </a:cxnLst>
                <a:rect l="0" t="0" r="r" b="b"/>
                <a:pathLst>
                  <a:path w="267" h="458">
                    <a:moveTo>
                      <a:pt x="267" y="153"/>
                    </a:moveTo>
                    <a:lnTo>
                      <a:pt x="267" y="458"/>
                    </a:lnTo>
                    <a:lnTo>
                      <a:pt x="0" y="305"/>
                    </a:lnTo>
                    <a:lnTo>
                      <a:pt x="2" y="0"/>
                    </a:lnTo>
                    <a:lnTo>
                      <a:pt x="267" y="15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18" name="Freeform 6"/>
              <p:cNvSpPr>
                <a:spLocks/>
              </p:cNvSpPr>
              <p:nvPr/>
            </p:nvSpPr>
            <p:spPr bwMode="auto">
              <a:xfrm>
                <a:off x="5516667" y="4036700"/>
                <a:ext cx="81958" cy="141649"/>
              </a:xfrm>
              <a:custGeom>
                <a:avLst/>
                <a:gdLst>
                  <a:gd name="T0" fmla="*/ 0 w 265"/>
                  <a:gd name="T1" fmla="*/ 153 h 458"/>
                  <a:gd name="T2" fmla="*/ 0 w 265"/>
                  <a:gd name="T3" fmla="*/ 458 h 458"/>
                  <a:gd name="T4" fmla="*/ 265 w 265"/>
                  <a:gd name="T5" fmla="*/ 305 h 458"/>
                  <a:gd name="T6" fmla="*/ 265 w 265"/>
                  <a:gd name="T7" fmla="*/ 0 h 458"/>
                  <a:gd name="T8" fmla="*/ 0 w 265"/>
                  <a:gd name="T9" fmla="*/ 153 h 458"/>
                </a:gdLst>
                <a:ahLst/>
                <a:cxnLst>
                  <a:cxn ang="0">
                    <a:pos x="T0" y="T1"/>
                  </a:cxn>
                  <a:cxn ang="0">
                    <a:pos x="T2" y="T3"/>
                  </a:cxn>
                  <a:cxn ang="0">
                    <a:pos x="T4" y="T5"/>
                  </a:cxn>
                  <a:cxn ang="0">
                    <a:pos x="T6" y="T7"/>
                  </a:cxn>
                  <a:cxn ang="0">
                    <a:pos x="T8" y="T9"/>
                  </a:cxn>
                </a:cxnLst>
                <a:rect l="0" t="0" r="r" b="b"/>
                <a:pathLst>
                  <a:path w="265" h="458">
                    <a:moveTo>
                      <a:pt x="0" y="153"/>
                    </a:moveTo>
                    <a:lnTo>
                      <a:pt x="0" y="458"/>
                    </a:lnTo>
                    <a:lnTo>
                      <a:pt x="265" y="305"/>
                    </a:lnTo>
                    <a:lnTo>
                      <a:pt x="265" y="0"/>
                    </a:lnTo>
                    <a:lnTo>
                      <a:pt x="0" y="15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19" name="Freeform 7"/>
              <p:cNvSpPr>
                <a:spLocks/>
              </p:cNvSpPr>
              <p:nvPr/>
            </p:nvSpPr>
            <p:spPr bwMode="auto">
              <a:xfrm>
                <a:off x="5424813" y="3973298"/>
                <a:ext cx="163297" cy="92784"/>
              </a:xfrm>
              <a:custGeom>
                <a:avLst/>
                <a:gdLst>
                  <a:gd name="T0" fmla="*/ 266 w 528"/>
                  <a:gd name="T1" fmla="*/ 300 h 300"/>
                  <a:gd name="T2" fmla="*/ 0 w 528"/>
                  <a:gd name="T3" fmla="*/ 148 h 300"/>
                  <a:gd name="T4" fmla="*/ 263 w 528"/>
                  <a:gd name="T5" fmla="*/ 0 h 300"/>
                  <a:gd name="T6" fmla="*/ 528 w 528"/>
                  <a:gd name="T7" fmla="*/ 148 h 300"/>
                  <a:gd name="T8" fmla="*/ 266 w 528"/>
                  <a:gd name="T9" fmla="*/ 300 h 300"/>
                </a:gdLst>
                <a:ahLst/>
                <a:cxnLst>
                  <a:cxn ang="0">
                    <a:pos x="T0" y="T1"/>
                  </a:cxn>
                  <a:cxn ang="0">
                    <a:pos x="T2" y="T3"/>
                  </a:cxn>
                  <a:cxn ang="0">
                    <a:pos x="T4" y="T5"/>
                  </a:cxn>
                  <a:cxn ang="0">
                    <a:pos x="T6" y="T7"/>
                  </a:cxn>
                  <a:cxn ang="0">
                    <a:pos x="T8" y="T9"/>
                  </a:cxn>
                </a:cxnLst>
                <a:rect l="0" t="0" r="r" b="b"/>
                <a:pathLst>
                  <a:path w="528" h="300">
                    <a:moveTo>
                      <a:pt x="266" y="300"/>
                    </a:moveTo>
                    <a:lnTo>
                      <a:pt x="0" y="148"/>
                    </a:lnTo>
                    <a:lnTo>
                      <a:pt x="263" y="0"/>
                    </a:lnTo>
                    <a:lnTo>
                      <a:pt x="528" y="148"/>
                    </a:lnTo>
                    <a:lnTo>
                      <a:pt x="266" y="30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20" name="TextBox 219"/>
              <p:cNvSpPr txBox="1"/>
              <p:nvPr/>
            </p:nvSpPr>
            <p:spPr>
              <a:xfrm>
                <a:off x="5096392" y="3597025"/>
                <a:ext cx="819831" cy="324030"/>
              </a:xfrm>
              <a:prstGeom prst="rect">
                <a:avLst/>
              </a:prstGeom>
              <a:solidFill>
                <a:srgbClr val="00BCF2"/>
              </a:solidFill>
              <a:ln w="19050">
                <a:solidFill>
                  <a:srgbClr val="333333"/>
                </a:solidFill>
                <a:miter lim="800000"/>
              </a:ln>
            </p:spPr>
            <p:txBody>
              <a:bodyPr wrap="square" lIns="46604" tIns="46604" rIns="46604" bIns="46604" rtlCol="0" anchor="ctr">
                <a:noAutofit/>
              </a:bodyPr>
              <a:lstStyle/>
              <a:p>
                <a:pPr marL="0" marR="0" lvl="0" indent="0" algn="ctr" defTabSz="931881" rtl="0" eaLnBrk="1" fontAlgn="auto" latinLnBrk="0" hangingPunct="1">
                  <a:lnSpc>
                    <a:spcPct val="90000"/>
                  </a:lnSpc>
                  <a:spcBef>
                    <a:spcPts val="0"/>
                  </a:spcBef>
                  <a:spcAft>
                    <a:spcPts val="612"/>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Calibri" panose="020F0502020204030204"/>
                    <a:ea typeface="+mn-ea"/>
                    <a:cs typeface="+mn-cs"/>
                  </a:rPr>
                  <a:t>Container</a:t>
                </a:r>
              </a:p>
            </p:txBody>
          </p:sp>
          <p:sp>
            <p:nvSpPr>
              <p:cNvPr id="221" name="Rectangle 220"/>
              <p:cNvSpPr/>
              <p:nvPr/>
            </p:nvSpPr>
            <p:spPr bwMode="auto">
              <a:xfrm>
                <a:off x="5096392" y="3920969"/>
                <a:ext cx="819831" cy="309712"/>
              </a:xfrm>
              <a:prstGeom prst="rect">
                <a:avLst/>
              </a:prstGeom>
              <a:noFill/>
              <a:ln w="19050" cap="flat" cmpd="sng" algn="ctr">
                <a:solidFill>
                  <a:srgbClr val="333333"/>
                </a:solidFill>
                <a:prstDash val="solid"/>
                <a:miter lim="800000"/>
                <a:headEnd type="none" w="med" len="med"/>
                <a:tailEnd type="none" w="med" len="med"/>
              </a:ln>
              <a:effectLst/>
            </p:spPr>
            <p:txBody>
              <a:bodyPr rot="0" spcFirstLastPara="0" vertOverflow="overflow" horzOverflow="overflow" vert="horz" wrap="square" lIns="186415" tIns="149133" rIns="186415" bIns="149133" numCol="1" spcCol="0" rtlCol="0" fromWordArt="0" anchor="ctr" anchorCtr="0" forceAA="0" compatLnSpc="1">
                <a:prstTxWarp prst="textNoShape">
                  <a:avLst/>
                </a:prstTxWarp>
                <a:noAutofit/>
              </a:bodyPr>
              <a:lstStyle/>
              <a:p>
                <a:pPr marL="0" marR="0" lvl="0" indent="0" algn="l" defTabSz="950299" rtl="0" eaLnBrk="1" fontAlgn="auto" latinLnBrk="0" hangingPunct="1">
                  <a:lnSpc>
                    <a:spcPct val="9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Calibri" panose="020F0502020204030204"/>
                  <a:ea typeface="Segoe UI" pitchFamily="34" charset="0"/>
                  <a:cs typeface="Segoe UI" pitchFamily="34" charset="0"/>
                </a:endParaRPr>
              </a:p>
            </p:txBody>
          </p:sp>
        </p:grpSp>
      </p:grpSp>
      <p:grpSp>
        <p:nvGrpSpPr>
          <p:cNvPr id="241" name="Group 240"/>
          <p:cNvGrpSpPr/>
          <p:nvPr/>
        </p:nvGrpSpPr>
        <p:grpSpPr>
          <a:xfrm>
            <a:off x="7305967" y="4101544"/>
            <a:ext cx="4855931" cy="2578801"/>
            <a:chOff x="7305967" y="4101544"/>
            <a:chExt cx="4855931" cy="2578801"/>
          </a:xfrm>
        </p:grpSpPr>
        <p:sp>
          <p:nvSpPr>
            <p:cNvPr id="5" name="TextBox 4"/>
            <p:cNvSpPr txBox="1"/>
            <p:nvPr/>
          </p:nvSpPr>
          <p:spPr>
            <a:xfrm>
              <a:off x="7305967" y="4101544"/>
              <a:ext cx="4855931" cy="2578801"/>
            </a:xfrm>
            <a:prstGeom prst="rect">
              <a:avLst/>
            </a:prstGeom>
            <a:solidFill>
              <a:srgbClr val="EEEEEE"/>
            </a:solidFill>
          </p:spPr>
          <p:txBody>
            <a:bodyPr wrap="square" lIns="149175" tIns="149175" rIns="149175" bIns="149133" rtlCol="0">
              <a:noAutofit/>
            </a:bodyPr>
            <a:lstStyle/>
            <a:p>
              <a:pPr marL="0" marR="0" lvl="0" indent="0" algn="l" defTabSz="931881" rtl="0" eaLnBrk="1" fontAlgn="auto" latinLnBrk="0" hangingPunct="1">
                <a:lnSpc>
                  <a:spcPct val="90000"/>
                </a:lnSpc>
                <a:spcBef>
                  <a:spcPts val="0"/>
                </a:spcBef>
                <a:spcAft>
                  <a:spcPts val="612"/>
                </a:spcAft>
                <a:buClrTx/>
                <a:buSzTx/>
                <a:buFontTx/>
                <a:buNone/>
                <a:tabLst/>
                <a:defRPr/>
              </a:pPr>
              <a:r>
                <a:rPr kumimoji="0" lang="fr-FR" sz="2040" b="1" i="0" u="none" strike="noStrike" kern="0" cap="none" spc="0" normalizeH="0" baseline="0" noProof="0" dirty="0">
                  <a:ln>
                    <a:noFill/>
                  </a:ln>
                  <a:solidFill>
                    <a:srgbClr val="0078D7"/>
                  </a:solidFill>
                  <a:effectLst/>
                  <a:uLnTx/>
                  <a:uFillTx/>
                  <a:latin typeface="Calibri" panose="020F0502020204030204"/>
                  <a:ea typeface="+mn-ea"/>
                  <a:cs typeface="+mn-cs"/>
                </a:rPr>
                <a:t>Hyper-V containers</a:t>
              </a:r>
              <a:br>
                <a:rPr kumimoji="0" lang="fr-FR" sz="2040" b="1" i="0" u="none" strike="noStrike" kern="0" cap="none" spc="0" normalizeH="0" baseline="0" noProof="0" dirty="0">
                  <a:ln>
                    <a:noFill/>
                  </a:ln>
                  <a:solidFill>
                    <a:srgbClr val="0078D7"/>
                  </a:solidFill>
                  <a:effectLst/>
                  <a:uLnTx/>
                  <a:uFillTx/>
                  <a:latin typeface="Calibri" panose="020F0502020204030204"/>
                  <a:ea typeface="+mn-ea"/>
                  <a:cs typeface="+mn-cs"/>
                </a:rPr>
              </a:br>
              <a:r>
                <a:rPr kumimoji="0" lang="fr-FR" sz="2040" b="0" i="0" u="none" strike="noStrike" kern="0" cap="none" spc="0" normalizeH="0" baseline="0" noProof="0" dirty="0">
                  <a:ln>
                    <a:noFill/>
                  </a:ln>
                  <a:solidFill>
                    <a:srgbClr val="333333"/>
                  </a:solidFill>
                  <a:effectLst/>
                  <a:uLnTx/>
                  <a:uFillTx/>
                  <a:latin typeface="Calibri" panose="020F0502020204030204"/>
                  <a:ea typeface="+mn-ea"/>
                  <a:cs typeface="+mn-cs"/>
                </a:rPr>
                <a:t>Isolation plus performance</a:t>
              </a:r>
            </a:p>
          </p:txBody>
        </p:sp>
        <p:sp>
          <p:nvSpPr>
            <p:cNvPr id="7" name="Rectangle 6"/>
            <p:cNvSpPr/>
            <p:nvPr/>
          </p:nvSpPr>
          <p:spPr bwMode="auto">
            <a:xfrm>
              <a:off x="8133338" y="6262652"/>
              <a:ext cx="3201191" cy="313527"/>
            </a:xfrm>
            <a:prstGeom prst="rect">
              <a:avLst/>
            </a:prstGeom>
            <a:solidFill>
              <a:srgbClr val="00BCF2"/>
            </a:solidFill>
            <a:ln w="6350" cap="flat" cmpd="sng" algn="ctr">
              <a:noFill/>
              <a:prstDash val="solid"/>
              <a:miter lim="800000"/>
              <a:headEnd type="none" w="med" len="med"/>
              <a:tailEnd type="none" w="med" len="med"/>
            </a:ln>
            <a:effectLst/>
          </p:spPr>
          <p:txBody>
            <a:bodyPr rot="0" spcFirstLastPara="0" vertOverflow="overflow" horzOverflow="overflow" vert="horz" wrap="square" lIns="186415" tIns="149133" rIns="186415" bIns="149133" numCol="1" spcCol="0" rtlCol="0" fromWordArt="0" anchor="ctr" anchorCtr="0" forceAA="0" compatLnSpc="1">
              <a:prstTxWarp prst="textNoShape">
                <a:avLst/>
              </a:prstTxWarp>
              <a:noAutofit/>
            </a:bodyPr>
            <a:lstStyle/>
            <a:p>
              <a:pPr marL="0" marR="0" lvl="0" indent="0" algn="ctr" defTabSz="950299" rtl="0" eaLnBrk="1" fontAlgn="auto" latinLnBrk="0" hangingPunct="1">
                <a:lnSpc>
                  <a:spcPct val="90000"/>
                </a:lnSpc>
                <a:spcBef>
                  <a:spcPts val="0"/>
                </a:spcBef>
                <a:spcAft>
                  <a:spcPts val="0"/>
                </a:spcAft>
                <a:buClrTx/>
                <a:buSzTx/>
                <a:buFontTx/>
                <a:buNone/>
                <a:tabLst/>
                <a:defRPr/>
              </a:pPr>
              <a:r>
                <a:rPr kumimoji="0" lang="en-US" sz="1428"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Hyper-V</a:t>
              </a:r>
            </a:p>
          </p:txBody>
        </p:sp>
        <p:grpSp>
          <p:nvGrpSpPr>
            <p:cNvPr id="42" name="Group 41"/>
            <p:cNvGrpSpPr/>
            <p:nvPr/>
          </p:nvGrpSpPr>
          <p:grpSpPr>
            <a:xfrm>
              <a:off x="8189452" y="5911113"/>
              <a:ext cx="900890" cy="250053"/>
              <a:chOff x="838857" y="5499255"/>
              <a:chExt cx="2196444" cy="245311"/>
            </a:xfrm>
          </p:grpSpPr>
          <p:sp>
            <p:nvSpPr>
              <p:cNvPr id="48" name="Rectangle 47"/>
              <p:cNvSpPr/>
              <p:nvPr/>
            </p:nvSpPr>
            <p:spPr bwMode="auto">
              <a:xfrm>
                <a:off x="1487877" y="5499256"/>
                <a:ext cx="1547424" cy="245310"/>
              </a:xfrm>
              <a:prstGeom prst="rect">
                <a:avLst/>
              </a:prstGeom>
              <a:solidFill>
                <a:srgbClr val="00BCF2"/>
              </a:solidFill>
              <a:ln w="6350" cap="flat" cmpd="sng" algn="ctr">
                <a:noFill/>
                <a:prstDash val="solid"/>
                <a:miter lim="800000"/>
                <a:headEnd type="none" w="med" len="med"/>
                <a:tailEnd type="none" w="med" len="med"/>
              </a:ln>
              <a:effectLst/>
            </p:spPr>
            <p:txBody>
              <a:bodyPr rot="0" spcFirstLastPara="0" vertOverflow="overflow" horzOverflow="overflow" vert="horz" wrap="square" lIns="91401" tIns="149133" rIns="91401" bIns="149133" numCol="1" spcCol="0" rtlCol="0" fromWordArt="0" anchor="ctr" anchorCtr="0" forceAA="0" compatLnSpc="1">
                <a:prstTxWarp prst="textNoShape">
                  <a:avLst/>
                </a:prstTxWarp>
                <a:noAutofit/>
              </a:bodyPr>
              <a:lstStyle/>
              <a:p>
                <a:pPr marL="0" marR="0" lvl="0" indent="0" algn="l" defTabSz="950299" rtl="0" eaLnBrk="1" fontAlgn="auto" latinLnBrk="0" hangingPunct="1">
                  <a:lnSpc>
                    <a:spcPct val="90000"/>
                  </a:lnSpc>
                  <a:spcBef>
                    <a:spcPts val="0"/>
                  </a:spcBef>
                  <a:spcAft>
                    <a:spcPts val="0"/>
                  </a:spcAft>
                  <a:buClrTx/>
                  <a:buSzTx/>
                  <a:buFontTx/>
                  <a:buNone/>
                  <a:tabLst/>
                  <a:defRPr/>
                </a:pPr>
                <a:r>
                  <a:rPr kumimoji="0" lang="en-US" sz="1247"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WS</a:t>
                </a:r>
              </a:p>
            </p:txBody>
          </p:sp>
          <p:sp>
            <p:nvSpPr>
              <p:cNvPr id="49" name="Rectangle 48"/>
              <p:cNvSpPr/>
              <p:nvPr/>
            </p:nvSpPr>
            <p:spPr bwMode="auto">
              <a:xfrm>
                <a:off x="838857" y="5499255"/>
                <a:ext cx="649020" cy="245311"/>
              </a:xfrm>
              <a:prstGeom prst="rect">
                <a:avLst/>
              </a:prstGeom>
              <a:solidFill>
                <a:srgbClr val="333333"/>
              </a:solidFill>
              <a:ln w="6350" cap="flat" cmpd="sng" algn="ctr">
                <a:noFill/>
                <a:prstDash val="solid"/>
                <a:miter lim="800000"/>
                <a:headEnd type="none" w="med" len="med"/>
                <a:tailEnd type="none" w="med" len="med"/>
              </a:ln>
              <a:effectLst/>
            </p:spPr>
            <p:txBody>
              <a:bodyPr rot="0" spcFirstLastPara="0" vertOverflow="overflow" horzOverflow="overflow" vert="horz" wrap="square" lIns="186415" tIns="149133" rIns="186415" bIns="149133" numCol="1" spcCol="0" rtlCol="0" fromWordArt="0" anchor="ctr" anchorCtr="0" forceAA="0" compatLnSpc="1">
                <a:prstTxWarp prst="textNoShape">
                  <a:avLst/>
                </a:prstTxWarp>
                <a:noAutofit/>
              </a:bodyPr>
              <a:lstStyle/>
              <a:p>
                <a:pPr marL="0" marR="0" lvl="0" indent="0" algn="l" defTabSz="950299" rtl="0" eaLnBrk="1" fontAlgn="auto" latinLnBrk="0" hangingPunct="1">
                  <a:lnSpc>
                    <a:spcPct val="90000"/>
                  </a:lnSpc>
                  <a:spcBef>
                    <a:spcPts val="0"/>
                  </a:spcBef>
                  <a:spcAft>
                    <a:spcPts val="0"/>
                  </a:spcAft>
                  <a:buClrTx/>
                  <a:buSzTx/>
                  <a:buFontTx/>
                  <a:buNone/>
                  <a:tabLst/>
                  <a:defRPr/>
                </a:pPr>
                <a:endParaRPr kumimoji="0" lang="en-US" sz="1632"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sp>
          <p:nvSpPr>
            <p:cNvPr id="43" name="Rectangle 42"/>
            <p:cNvSpPr/>
            <p:nvPr/>
          </p:nvSpPr>
          <p:spPr>
            <a:xfrm>
              <a:off x="8138517" y="4895772"/>
              <a:ext cx="1002762" cy="1320813"/>
            </a:xfrm>
            <a:prstGeom prst="rect">
              <a:avLst/>
            </a:prstGeom>
            <a:noFill/>
            <a:ln w="19050" cap="flat" cmpd="sng" algn="ctr">
              <a:solidFill>
                <a:srgbClr val="00BCF2"/>
              </a:solidFill>
              <a:prstDash val="dash"/>
              <a:miter lim="800000"/>
            </a:ln>
            <a:effectLst/>
          </p:spPr>
          <p:txBody>
            <a:bodyPr rtlCol="0" anchor="ctr"/>
            <a:lstStyle/>
            <a:p>
              <a:pPr marL="0" marR="0" lvl="0" indent="0" algn="ctr"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nvGrpSpPr>
            <p:cNvPr id="44" name="Group 43"/>
            <p:cNvGrpSpPr/>
            <p:nvPr/>
          </p:nvGrpSpPr>
          <p:grpSpPr>
            <a:xfrm>
              <a:off x="8233955" y="5949177"/>
              <a:ext cx="168116" cy="186703"/>
              <a:chOff x="9896547" y="5231934"/>
              <a:chExt cx="236804" cy="262984"/>
            </a:xfrm>
          </p:grpSpPr>
          <p:sp>
            <p:nvSpPr>
              <p:cNvPr id="45" name="Freeform 5"/>
              <p:cNvSpPr>
                <a:spLocks/>
              </p:cNvSpPr>
              <p:nvPr/>
            </p:nvSpPr>
            <p:spPr bwMode="auto">
              <a:xfrm>
                <a:off x="9896547" y="5313247"/>
                <a:ext cx="105907" cy="181671"/>
              </a:xfrm>
              <a:custGeom>
                <a:avLst/>
                <a:gdLst>
                  <a:gd name="T0" fmla="*/ 267 w 267"/>
                  <a:gd name="T1" fmla="*/ 153 h 458"/>
                  <a:gd name="T2" fmla="*/ 267 w 267"/>
                  <a:gd name="T3" fmla="*/ 458 h 458"/>
                  <a:gd name="T4" fmla="*/ 0 w 267"/>
                  <a:gd name="T5" fmla="*/ 305 h 458"/>
                  <a:gd name="T6" fmla="*/ 2 w 267"/>
                  <a:gd name="T7" fmla="*/ 0 h 458"/>
                  <a:gd name="T8" fmla="*/ 267 w 267"/>
                  <a:gd name="T9" fmla="*/ 153 h 458"/>
                </a:gdLst>
                <a:ahLst/>
                <a:cxnLst>
                  <a:cxn ang="0">
                    <a:pos x="T0" y="T1"/>
                  </a:cxn>
                  <a:cxn ang="0">
                    <a:pos x="T2" y="T3"/>
                  </a:cxn>
                  <a:cxn ang="0">
                    <a:pos x="T4" y="T5"/>
                  </a:cxn>
                  <a:cxn ang="0">
                    <a:pos x="T6" y="T7"/>
                  </a:cxn>
                  <a:cxn ang="0">
                    <a:pos x="T8" y="T9"/>
                  </a:cxn>
                </a:cxnLst>
                <a:rect l="0" t="0" r="r" b="b"/>
                <a:pathLst>
                  <a:path w="267" h="458">
                    <a:moveTo>
                      <a:pt x="267" y="153"/>
                    </a:moveTo>
                    <a:lnTo>
                      <a:pt x="267" y="458"/>
                    </a:lnTo>
                    <a:lnTo>
                      <a:pt x="0" y="305"/>
                    </a:lnTo>
                    <a:lnTo>
                      <a:pt x="2" y="0"/>
                    </a:lnTo>
                    <a:lnTo>
                      <a:pt x="267" y="153"/>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6" name="Freeform 6"/>
              <p:cNvSpPr>
                <a:spLocks/>
              </p:cNvSpPr>
              <p:nvPr/>
            </p:nvSpPr>
            <p:spPr bwMode="auto">
              <a:xfrm>
                <a:off x="10028237" y="5313248"/>
                <a:ext cx="105114" cy="181670"/>
              </a:xfrm>
              <a:custGeom>
                <a:avLst/>
                <a:gdLst>
                  <a:gd name="T0" fmla="*/ 0 w 265"/>
                  <a:gd name="T1" fmla="*/ 153 h 458"/>
                  <a:gd name="T2" fmla="*/ 0 w 265"/>
                  <a:gd name="T3" fmla="*/ 458 h 458"/>
                  <a:gd name="T4" fmla="*/ 265 w 265"/>
                  <a:gd name="T5" fmla="*/ 305 h 458"/>
                  <a:gd name="T6" fmla="*/ 265 w 265"/>
                  <a:gd name="T7" fmla="*/ 0 h 458"/>
                  <a:gd name="T8" fmla="*/ 0 w 265"/>
                  <a:gd name="T9" fmla="*/ 153 h 458"/>
                </a:gdLst>
                <a:ahLst/>
                <a:cxnLst>
                  <a:cxn ang="0">
                    <a:pos x="T0" y="T1"/>
                  </a:cxn>
                  <a:cxn ang="0">
                    <a:pos x="T2" y="T3"/>
                  </a:cxn>
                  <a:cxn ang="0">
                    <a:pos x="T4" y="T5"/>
                  </a:cxn>
                  <a:cxn ang="0">
                    <a:pos x="T6" y="T7"/>
                  </a:cxn>
                  <a:cxn ang="0">
                    <a:pos x="T8" y="T9"/>
                  </a:cxn>
                </a:cxnLst>
                <a:rect l="0" t="0" r="r" b="b"/>
                <a:pathLst>
                  <a:path w="265" h="458">
                    <a:moveTo>
                      <a:pt x="0" y="153"/>
                    </a:moveTo>
                    <a:lnTo>
                      <a:pt x="0" y="458"/>
                    </a:lnTo>
                    <a:lnTo>
                      <a:pt x="265" y="305"/>
                    </a:lnTo>
                    <a:lnTo>
                      <a:pt x="265" y="0"/>
                    </a:lnTo>
                    <a:lnTo>
                      <a:pt x="0" y="153"/>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7" name="Freeform 7"/>
              <p:cNvSpPr>
                <a:spLocks/>
              </p:cNvSpPr>
              <p:nvPr/>
            </p:nvSpPr>
            <p:spPr bwMode="auto">
              <a:xfrm>
                <a:off x="9910429" y="5231934"/>
                <a:ext cx="209434" cy="118996"/>
              </a:xfrm>
              <a:custGeom>
                <a:avLst/>
                <a:gdLst>
                  <a:gd name="T0" fmla="*/ 266 w 528"/>
                  <a:gd name="T1" fmla="*/ 300 h 300"/>
                  <a:gd name="T2" fmla="*/ 0 w 528"/>
                  <a:gd name="T3" fmla="*/ 148 h 300"/>
                  <a:gd name="T4" fmla="*/ 263 w 528"/>
                  <a:gd name="T5" fmla="*/ 0 h 300"/>
                  <a:gd name="T6" fmla="*/ 528 w 528"/>
                  <a:gd name="T7" fmla="*/ 148 h 300"/>
                  <a:gd name="T8" fmla="*/ 266 w 528"/>
                  <a:gd name="T9" fmla="*/ 300 h 300"/>
                </a:gdLst>
                <a:ahLst/>
                <a:cxnLst>
                  <a:cxn ang="0">
                    <a:pos x="T0" y="T1"/>
                  </a:cxn>
                  <a:cxn ang="0">
                    <a:pos x="T2" y="T3"/>
                  </a:cxn>
                  <a:cxn ang="0">
                    <a:pos x="T4" y="T5"/>
                  </a:cxn>
                  <a:cxn ang="0">
                    <a:pos x="T6" y="T7"/>
                  </a:cxn>
                  <a:cxn ang="0">
                    <a:pos x="T8" y="T9"/>
                  </a:cxn>
                </a:cxnLst>
                <a:rect l="0" t="0" r="r" b="b"/>
                <a:pathLst>
                  <a:path w="528" h="300">
                    <a:moveTo>
                      <a:pt x="266" y="300"/>
                    </a:moveTo>
                    <a:lnTo>
                      <a:pt x="0" y="148"/>
                    </a:lnTo>
                    <a:lnTo>
                      <a:pt x="263" y="0"/>
                    </a:lnTo>
                    <a:lnTo>
                      <a:pt x="528" y="148"/>
                    </a:lnTo>
                    <a:lnTo>
                      <a:pt x="266" y="30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nvGrpSpPr>
            <p:cNvPr id="27" name="Group 26"/>
            <p:cNvGrpSpPr/>
            <p:nvPr/>
          </p:nvGrpSpPr>
          <p:grpSpPr>
            <a:xfrm>
              <a:off x="9286077" y="5911113"/>
              <a:ext cx="900890" cy="250053"/>
              <a:chOff x="838857" y="5499255"/>
              <a:chExt cx="2196444" cy="245311"/>
            </a:xfrm>
          </p:grpSpPr>
          <p:sp>
            <p:nvSpPr>
              <p:cNvPr id="33" name="Rectangle 32"/>
              <p:cNvSpPr/>
              <p:nvPr/>
            </p:nvSpPr>
            <p:spPr bwMode="auto">
              <a:xfrm>
                <a:off x="1487877" y="5499256"/>
                <a:ext cx="1547424" cy="245310"/>
              </a:xfrm>
              <a:prstGeom prst="rect">
                <a:avLst/>
              </a:prstGeom>
              <a:solidFill>
                <a:srgbClr val="00BCF2"/>
              </a:solidFill>
              <a:ln w="6350" cap="flat" cmpd="sng" algn="ctr">
                <a:noFill/>
                <a:prstDash val="solid"/>
                <a:miter lim="800000"/>
                <a:headEnd type="none" w="med" len="med"/>
                <a:tailEnd type="none" w="med" len="med"/>
              </a:ln>
              <a:effectLst/>
            </p:spPr>
            <p:txBody>
              <a:bodyPr rot="0" spcFirstLastPara="0" vertOverflow="overflow" horzOverflow="overflow" vert="horz" wrap="square" lIns="91401" tIns="149133" rIns="91401" bIns="149133" numCol="1" spcCol="0" rtlCol="0" fromWordArt="0" anchor="ctr" anchorCtr="0" forceAA="0" compatLnSpc="1">
                <a:prstTxWarp prst="textNoShape">
                  <a:avLst/>
                </a:prstTxWarp>
                <a:noAutofit/>
              </a:bodyPr>
              <a:lstStyle/>
              <a:p>
                <a:pPr marL="0" marR="0" lvl="0" indent="0" algn="l" defTabSz="950299" rtl="0" eaLnBrk="1" fontAlgn="auto" latinLnBrk="0" hangingPunct="1">
                  <a:lnSpc>
                    <a:spcPct val="90000"/>
                  </a:lnSpc>
                  <a:spcBef>
                    <a:spcPts val="0"/>
                  </a:spcBef>
                  <a:spcAft>
                    <a:spcPts val="0"/>
                  </a:spcAft>
                  <a:buClrTx/>
                  <a:buSzTx/>
                  <a:buFontTx/>
                  <a:buNone/>
                  <a:tabLst/>
                  <a:defRPr/>
                </a:pPr>
                <a:r>
                  <a:rPr kumimoji="0" lang="en-US" sz="1247"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WS</a:t>
                </a:r>
              </a:p>
            </p:txBody>
          </p:sp>
          <p:sp>
            <p:nvSpPr>
              <p:cNvPr id="34" name="Rectangle 33"/>
              <p:cNvSpPr/>
              <p:nvPr/>
            </p:nvSpPr>
            <p:spPr bwMode="auto">
              <a:xfrm>
                <a:off x="838857" y="5499255"/>
                <a:ext cx="649020" cy="245311"/>
              </a:xfrm>
              <a:prstGeom prst="rect">
                <a:avLst/>
              </a:prstGeom>
              <a:solidFill>
                <a:srgbClr val="333333"/>
              </a:solidFill>
              <a:ln w="6350" cap="flat" cmpd="sng" algn="ctr">
                <a:noFill/>
                <a:prstDash val="solid"/>
                <a:miter lim="800000"/>
                <a:headEnd type="none" w="med" len="med"/>
                <a:tailEnd type="none" w="med" len="med"/>
              </a:ln>
              <a:effectLst/>
            </p:spPr>
            <p:txBody>
              <a:bodyPr rot="0" spcFirstLastPara="0" vertOverflow="overflow" horzOverflow="overflow" vert="horz" wrap="square" lIns="186415" tIns="149133" rIns="186415" bIns="149133" numCol="1" spcCol="0" rtlCol="0" fromWordArt="0" anchor="ctr" anchorCtr="0" forceAA="0" compatLnSpc="1">
                <a:prstTxWarp prst="textNoShape">
                  <a:avLst/>
                </a:prstTxWarp>
                <a:noAutofit/>
              </a:bodyPr>
              <a:lstStyle/>
              <a:p>
                <a:pPr marL="0" marR="0" lvl="0" indent="0" algn="l" defTabSz="950299" rtl="0" eaLnBrk="1" fontAlgn="auto" latinLnBrk="0" hangingPunct="1">
                  <a:lnSpc>
                    <a:spcPct val="90000"/>
                  </a:lnSpc>
                  <a:spcBef>
                    <a:spcPts val="0"/>
                  </a:spcBef>
                  <a:spcAft>
                    <a:spcPts val="0"/>
                  </a:spcAft>
                  <a:buClrTx/>
                  <a:buSzTx/>
                  <a:buFontTx/>
                  <a:buNone/>
                  <a:tabLst/>
                  <a:defRPr/>
                </a:pPr>
                <a:endParaRPr kumimoji="0" lang="en-US" sz="1632"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sp>
          <p:nvSpPr>
            <p:cNvPr id="28" name="Rectangle 27"/>
            <p:cNvSpPr/>
            <p:nvPr/>
          </p:nvSpPr>
          <p:spPr>
            <a:xfrm>
              <a:off x="9235142" y="4895772"/>
              <a:ext cx="1002762" cy="1320813"/>
            </a:xfrm>
            <a:prstGeom prst="rect">
              <a:avLst/>
            </a:prstGeom>
            <a:noFill/>
            <a:ln w="19050" cap="flat" cmpd="sng" algn="ctr">
              <a:solidFill>
                <a:srgbClr val="00BCF2"/>
              </a:solidFill>
              <a:prstDash val="dash"/>
              <a:miter lim="800000"/>
            </a:ln>
            <a:effectLst/>
          </p:spPr>
          <p:txBody>
            <a:bodyPr rtlCol="0" anchor="ctr"/>
            <a:lstStyle/>
            <a:p>
              <a:pPr marL="0" marR="0" lvl="0" indent="0" algn="ctr"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nvGrpSpPr>
            <p:cNvPr id="29" name="Group 28"/>
            <p:cNvGrpSpPr/>
            <p:nvPr/>
          </p:nvGrpSpPr>
          <p:grpSpPr>
            <a:xfrm>
              <a:off x="9330580" y="5949177"/>
              <a:ext cx="168116" cy="186703"/>
              <a:chOff x="9896547" y="5231934"/>
              <a:chExt cx="236804" cy="262984"/>
            </a:xfrm>
          </p:grpSpPr>
          <p:sp>
            <p:nvSpPr>
              <p:cNvPr id="30" name="Freeform 5"/>
              <p:cNvSpPr>
                <a:spLocks/>
              </p:cNvSpPr>
              <p:nvPr/>
            </p:nvSpPr>
            <p:spPr bwMode="auto">
              <a:xfrm>
                <a:off x="9896547" y="5313247"/>
                <a:ext cx="105907" cy="181671"/>
              </a:xfrm>
              <a:custGeom>
                <a:avLst/>
                <a:gdLst>
                  <a:gd name="T0" fmla="*/ 267 w 267"/>
                  <a:gd name="T1" fmla="*/ 153 h 458"/>
                  <a:gd name="T2" fmla="*/ 267 w 267"/>
                  <a:gd name="T3" fmla="*/ 458 h 458"/>
                  <a:gd name="T4" fmla="*/ 0 w 267"/>
                  <a:gd name="T5" fmla="*/ 305 h 458"/>
                  <a:gd name="T6" fmla="*/ 2 w 267"/>
                  <a:gd name="T7" fmla="*/ 0 h 458"/>
                  <a:gd name="T8" fmla="*/ 267 w 267"/>
                  <a:gd name="T9" fmla="*/ 153 h 458"/>
                </a:gdLst>
                <a:ahLst/>
                <a:cxnLst>
                  <a:cxn ang="0">
                    <a:pos x="T0" y="T1"/>
                  </a:cxn>
                  <a:cxn ang="0">
                    <a:pos x="T2" y="T3"/>
                  </a:cxn>
                  <a:cxn ang="0">
                    <a:pos x="T4" y="T5"/>
                  </a:cxn>
                  <a:cxn ang="0">
                    <a:pos x="T6" y="T7"/>
                  </a:cxn>
                  <a:cxn ang="0">
                    <a:pos x="T8" y="T9"/>
                  </a:cxn>
                </a:cxnLst>
                <a:rect l="0" t="0" r="r" b="b"/>
                <a:pathLst>
                  <a:path w="267" h="458">
                    <a:moveTo>
                      <a:pt x="267" y="153"/>
                    </a:moveTo>
                    <a:lnTo>
                      <a:pt x="267" y="458"/>
                    </a:lnTo>
                    <a:lnTo>
                      <a:pt x="0" y="305"/>
                    </a:lnTo>
                    <a:lnTo>
                      <a:pt x="2" y="0"/>
                    </a:lnTo>
                    <a:lnTo>
                      <a:pt x="267" y="153"/>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1" name="Freeform 6"/>
              <p:cNvSpPr>
                <a:spLocks/>
              </p:cNvSpPr>
              <p:nvPr/>
            </p:nvSpPr>
            <p:spPr bwMode="auto">
              <a:xfrm>
                <a:off x="10028237" y="5313248"/>
                <a:ext cx="105114" cy="181670"/>
              </a:xfrm>
              <a:custGeom>
                <a:avLst/>
                <a:gdLst>
                  <a:gd name="T0" fmla="*/ 0 w 265"/>
                  <a:gd name="T1" fmla="*/ 153 h 458"/>
                  <a:gd name="T2" fmla="*/ 0 w 265"/>
                  <a:gd name="T3" fmla="*/ 458 h 458"/>
                  <a:gd name="T4" fmla="*/ 265 w 265"/>
                  <a:gd name="T5" fmla="*/ 305 h 458"/>
                  <a:gd name="T6" fmla="*/ 265 w 265"/>
                  <a:gd name="T7" fmla="*/ 0 h 458"/>
                  <a:gd name="T8" fmla="*/ 0 w 265"/>
                  <a:gd name="T9" fmla="*/ 153 h 458"/>
                </a:gdLst>
                <a:ahLst/>
                <a:cxnLst>
                  <a:cxn ang="0">
                    <a:pos x="T0" y="T1"/>
                  </a:cxn>
                  <a:cxn ang="0">
                    <a:pos x="T2" y="T3"/>
                  </a:cxn>
                  <a:cxn ang="0">
                    <a:pos x="T4" y="T5"/>
                  </a:cxn>
                  <a:cxn ang="0">
                    <a:pos x="T6" y="T7"/>
                  </a:cxn>
                  <a:cxn ang="0">
                    <a:pos x="T8" y="T9"/>
                  </a:cxn>
                </a:cxnLst>
                <a:rect l="0" t="0" r="r" b="b"/>
                <a:pathLst>
                  <a:path w="265" h="458">
                    <a:moveTo>
                      <a:pt x="0" y="153"/>
                    </a:moveTo>
                    <a:lnTo>
                      <a:pt x="0" y="458"/>
                    </a:lnTo>
                    <a:lnTo>
                      <a:pt x="265" y="305"/>
                    </a:lnTo>
                    <a:lnTo>
                      <a:pt x="265" y="0"/>
                    </a:lnTo>
                    <a:lnTo>
                      <a:pt x="0" y="153"/>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2" name="Freeform 7"/>
              <p:cNvSpPr>
                <a:spLocks/>
              </p:cNvSpPr>
              <p:nvPr/>
            </p:nvSpPr>
            <p:spPr bwMode="auto">
              <a:xfrm>
                <a:off x="9910429" y="5231934"/>
                <a:ext cx="209434" cy="118996"/>
              </a:xfrm>
              <a:custGeom>
                <a:avLst/>
                <a:gdLst>
                  <a:gd name="T0" fmla="*/ 266 w 528"/>
                  <a:gd name="T1" fmla="*/ 300 h 300"/>
                  <a:gd name="T2" fmla="*/ 0 w 528"/>
                  <a:gd name="T3" fmla="*/ 148 h 300"/>
                  <a:gd name="T4" fmla="*/ 263 w 528"/>
                  <a:gd name="T5" fmla="*/ 0 h 300"/>
                  <a:gd name="T6" fmla="*/ 528 w 528"/>
                  <a:gd name="T7" fmla="*/ 148 h 300"/>
                  <a:gd name="T8" fmla="*/ 266 w 528"/>
                  <a:gd name="T9" fmla="*/ 300 h 300"/>
                </a:gdLst>
                <a:ahLst/>
                <a:cxnLst>
                  <a:cxn ang="0">
                    <a:pos x="T0" y="T1"/>
                  </a:cxn>
                  <a:cxn ang="0">
                    <a:pos x="T2" y="T3"/>
                  </a:cxn>
                  <a:cxn ang="0">
                    <a:pos x="T4" y="T5"/>
                  </a:cxn>
                  <a:cxn ang="0">
                    <a:pos x="T6" y="T7"/>
                  </a:cxn>
                  <a:cxn ang="0">
                    <a:pos x="T8" y="T9"/>
                  </a:cxn>
                </a:cxnLst>
                <a:rect l="0" t="0" r="r" b="b"/>
                <a:pathLst>
                  <a:path w="528" h="300">
                    <a:moveTo>
                      <a:pt x="266" y="300"/>
                    </a:moveTo>
                    <a:lnTo>
                      <a:pt x="0" y="148"/>
                    </a:lnTo>
                    <a:lnTo>
                      <a:pt x="263" y="0"/>
                    </a:lnTo>
                    <a:lnTo>
                      <a:pt x="528" y="148"/>
                    </a:lnTo>
                    <a:lnTo>
                      <a:pt x="266" y="30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nvGrpSpPr>
            <p:cNvPr id="12" name="Group 11"/>
            <p:cNvGrpSpPr/>
            <p:nvPr/>
          </p:nvGrpSpPr>
          <p:grpSpPr>
            <a:xfrm>
              <a:off x="10382703" y="5911113"/>
              <a:ext cx="900889" cy="250053"/>
              <a:chOff x="838857" y="5499255"/>
              <a:chExt cx="2196441" cy="245311"/>
            </a:xfrm>
          </p:grpSpPr>
          <p:sp>
            <p:nvSpPr>
              <p:cNvPr id="18" name="Rectangle 17"/>
              <p:cNvSpPr/>
              <p:nvPr/>
            </p:nvSpPr>
            <p:spPr bwMode="auto">
              <a:xfrm>
                <a:off x="1487874" y="5499256"/>
                <a:ext cx="1547424" cy="245310"/>
              </a:xfrm>
              <a:prstGeom prst="rect">
                <a:avLst/>
              </a:prstGeom>
              <a:solidFill>
                <a:srgbClr val="00BCF2"/>
              </a:solidFill>
              <a:ln w="6350" cap="flat" cmpd="sng" algn="ctr">
                <a:noFill/>
                <a:prstDash val="solid"/>
                <a:miter lim="800000"/>
                <a:headEnd type="none" w="med" len="med"/>
                <a:tailEnd type="none" w="med" len="med"/>
              </a:ln>
              <a:effectLst/>
            </p:spPr>
            <p:txBody>
              <a:bodyPr rot="0" spcFirstLastPara="0" vertOverflow="overflow" horzOverflow="overflow" vert="horz" wrap="square" lIns="91401" tIns="149133" rIns="91401" bIns="149133" numCol="1" spcCol="0" rtlCol="0" fromWordArt="0" anchor="ctr" anchorCtr="0" forceAA="0" compatLnSpc="1">
                <a:prstTxWarp prst="textNoShape">
                  <a:avLst/>
                </a:prstTxWarp>
                <a:noAutofit/>
              </a:bodyPr>
              <a:lstStyle/>
              <a:p>
                <a:pPr marL="0" marR="0" lvl="0" indent="0" algn="l" defTabSz="950299" rtl="0" eaLnBrk="1" fontAlgn="auto" latinLnBrk="0" hangingPunct="1">
                  <a:lnSpc>
                    <a:spcPct val="90000"/>
                  </a:lnSpc>
                  <a:spcBef>
                    <a:spcPts val="0"/>
                  </a:spcBef>
                  <a:spcAft>
                    <a:spcPts val="0"/>
                  </a:spcAft>
                  <a:buClrTx/>
                  <a:buSzTx/>
                  <a:buFontTx/>
                  <a:buNone/>
                  <a:tabLst/>
                  <a:defRPr/>
                </a:pPr>
                <a:r>
                  <a:rPr kumimoji="0" lang="en-US" sz="1247"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WS</a:t>
                </a:r>
              </a:p>
            </p:txBody>
          </p:sp>
          <p:sp>
            <p:nvSpPr>
              <p:cNvPr id="19" name="Rectangle 18"/>
              <p:cNvSpPr/>
              <p:nvPr/>
            </p:nvSpPr>
            <p:spPr bwMode="auto">
              <a:xfrm>
                <a:off x="838857" y="5499255"/>
                <a:ext cx="649020" cy="245311"/>
              </a:xfrm>
              <a:prstGeom prst="rect">
                <a:avLst/>
              </a:prstGeom>
              <a:solidFill>
                <a:srgbClr val="333333"/>
              </a:solidFill>
              <a:ln w="6350" cap="flat" cmpd="sng" algn="ctr">
                <a:noFill/>
                <a:prstDash val="solid"/>
                <a:miter lim="800000"/>
                <a:headEnd type="none" w="med" len="med"/>
                <a:tailEnd type="none" w="med" len="med"/>
              </a:ln>
              <a:effectLst/>
            </p:spPr>
            <p:txBody>
              <a:bodyPr rot="0" spcFirstLastPara="0" vertOverflow="overflow" horzOverflow="overflow" vert="horz" wrap="square" lIns="186415" tIns="149133" rIns="186415" bIns="149133" numCol="1" spcCol="0" rtlCol="0" fromWordArt="0" anchor="ctr" anchorCtr="0" forceAA="0" compatLnSpc="1">
                <a:prstTxWarp prst="textNoShape">
                  <a:avLst/>
                </a:prstTxWarp>
                <a:noAutofit/>
              </a:bodyPr>
              <a:lstStyle/>
              <a:p>
                <a:pPr marL="0" marR="0" lvl="0" indent="0" algn="l" defTabSz="950299" rtl="0" eaLnBrk="1" fontAlgn="auto" latinLnBrk="0" hangingPunct="1">
                  <a:lnSpc>
                    <a:spcPct val="90000"/>
                  </a:lnSpc>
                  <a:spcBef>
                    <a:spcPts val="0"/>
                  </a:spcBef>
                  <a:spcAft>
                    <a:spcPts val="0"/>
                  </a:spcAft>
                  <a:buClrTx/>
                  <a:buSzTx/>
                  <a:buFontTx/>
                  <a:buNone/>
                  <a:tabLst/>
                  <a:defRPr/>
                </a:pPr>
                <a:endParaRPr kumimoji="0" lang="en-US" sz="1632"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sp>
          <p:nvSpPr>
            <p:cNvPr id="13" name="Rectangle 12"/>
            <p:cNvSpPr/>
            <p:nvPr/>
          </p:nvSpPr>
          <p:spPr>
            <a:xfrm>
              <a:off x="10331768" y="4895772"/>
              <a:ext cx="1002762" cy="1320813"/>
            </a:xfrm>
            <a:prstGeom prst="rect">
              <a:avLst/>
            </a:prstGeom>
            <a:noFill/>
            <a:ln w="19050" cap="flat" cmpd="sng" algn="ctr">
              <a:solidFill>
                <a:srgbClr val="00BCF2"/>
              </a:solidFill>
              <a:prstDash val="dash"/>
              <a:miter lim="800000"/>
            </a:ln>
            <a:effectLst/>
          </p:spPr>
          <p:txBody>
            <a:bodyPr rtlCol="0" anchor="ctr"/>
            <a:lstStyle/>
            <a:p>
              <a:pPr marL="0" marR="0" lvl="0" indent="0" algn="ctr"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nvGrpSpPr>
            <p:cNvPr id="14" name="Group 13"/>
            <p:cNvGrpSpPr/>
            <p:nvPr/>
          </p:nvGrpSpPr>
          <p:grpSpPr>
            <a:xfrm>
              <a:off x="10427206" y="5949177"/>
              <a:ext cx="168116" cy="186703"/>
              <a:chOff x="9896547" y="5231934"/>
              <a:chExt cx="236804" cy="262984"/>
            </a:xfrm>
          </p:grpSpPr>
          <p:sp>
            <p:nvSpPr>
              <p:cNvPr id="15" name="Freeform 5"/>
              <p:cNvSpPr>
                <a:spLocks/>
              </p:cNvSpPr>
              <p:nvPr/>
            </p:nvSpPr>
            <p:spPr bwMode="auto">
              <a:xfrm>
                <a:off x="9896547" y="5313247"/>
                <a:ext cx="105907" cy="181671"/>
              </a:xfrm>
              <a:custGeom>
                <a:avLst/>
                <a:gdLst>
                  <a:gd name="T0" fmla="*/ 267 w 267"/>
                  <a:gd name="T1" fmla="*/ 153 h 458"/>
                  <a:gd name="T2" fmla="*/ 267 w 267"/>
                  <a:gd name="T3" fmla="*/ 458 h 458"/>
                  <a:gd name="T4" fmla="*/ 0 w 267"/>
                  <a:gd name="T5" fmla="*/ 305 h 458"/>
                  <a:gd name="T6" fmla="*/ 2 w 267"/>
                  <a:gd name="T7" fmla="*/ 0 h 458"/>
                  <a:gd name="T8" fmla="*/ 267 w 267"/>
                  <a:gd name="T9" fmla="*/ 153 h 458"/>
                </a:gdLst>
                <a:ahLst/>
                <a:cxnLst>
                  <a:cxn ang="0">
                    <a:pos x="T0" y="T1"/>
                  </a:cxn>
                  <a:cxn ang="0">
                    <a:pos x="T2" y="T3"/>
                  </a:cxn>
                  <a:cxn ang="0">
                    <a:pos x="T4" y="T5"/>
                  </a:cxn>
                  <a:cxn ang="0">
                    <a:pos x="T6" y="T7"/>
                  </a:cxn>
                  <a:cxn ang="0">
                    <a:pos x="T8" y="T9"/>
                  </a:cxn>
                </a:cxnLst>
                <a:rect l="0" t="0" r="r" b="b"/>
                <a:pathLst>
                  <a:path w="267" h="458">
                    <a:moveTo>
                      <a:pt x="267" y="153"/>
                    </a:moveTo>
                    <a:lnTo>
                      <a:pt x="267" y="458"/>
                    </a:lnTo>
                    <a:lnTo>
                      <a:pt x="0" y="305"/>
                    </a:lnTo>
                    <a:lnTo>
                      <a:pt x="2" y="0"/>
                    </a:lnTo>
                    <a:lnTo>
                      <a:pt x="267" y="153"/>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6" name="Freeform 6"/>
              <p:cNvSpPr>
                <a:spLocks/>
              </p:cNvSpPr>
              <p:nvPr/>
            </p:nvSpPr>
            <p:spPr bwMode="auto">
              <a:xfrm>
                <a:off x="10028237" y="5313248"/>
                <a:ext cx="105114" cy="181670"/>
              </a:xfrm>
              <a:custGeom>
                <a:avLst/>
                <a:gdLst>
                  <a:gd name="T0" fmla="*/ 0 w 265"/>
                  <a:gd name="T1" fmla="*/ 153 h 458"/>
                  <a:gd name="T2" fmla="*/ 0 w 265"/>
                  <a:gd name="T3" fmla="*/ 458 h 458"/>
                  <a:gd name="T4" fmla="*/ 265 w 265"/>
                  <a:gd name="T5" fmla="*/ 305 h 458"/>
                  <a:gd name="T6" fmla="*/ 265 w 265"/>
                  <a:gd name="T7" fmla="*/ 0 h 458"/>
                  <a:gd name="T8" fmla="*/ 0 w 265"/>
                  <a:gd name="T9" fmla="*/ 153 h 458"/>
                </a:gdLst>
                <a:ahLst/>
                <a:cxnLst>
                  <a:cxn ang="0">
                    <a:pos x="T0" y="T1"/>
                  </a:cxn>
                  <a:cxn ang="0">
                    <a:pos x="T2" y="T3"/>
                  </a:cxn>
                  <a:cxn ang="0">
                    <a:pos x="T4" y="T5"/>
                  </a:cxn>
                  <a:cxn ang="0">
                    <a:pos x="T6" y="T7"/>
                  </a:cxn>
                  <a:cxn ang="0">
                    <a:pos x="T8" y="T9"/>
                  </a:cxn>
                </a:cxnLst>
                <a:rect l="0" t="0" r="r" b="b"/>
                <a:pathLst>
                  <a:path w="265" h="458">
                    <a:moveTo>
                      <a:pt x="0" y="153"/>
                    </a:moveTo>
                    <a:lnTo>
                      <a:pt x="0" y="458"/>
                    </a:lnTo>
                    <a:lnTo>
                      <a:pt x="265" y="305"/>
                    </a:lnTo>
                    <a:lnTo>
                      <a:pt x="265" y="0"/>
                    </a:lnTo>
                    <a:lnTo>
                      <a:pt x="0" y="153"/>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7" name="Freeform 7"/>
              <p:cNvSpPr>
                <a:spLocks/>
              </p:cNvSpPr>
              <p:nvPr/>
            </p:nvSpPr>
            <p:spPr bwMode="auto">
              <a:xfrm>
                <a:off x="9910429" y="5231934"/>
                <a:ext cx="209434" cy="118996"/>
              </a:xfrm>
              <a:custGeom>
                <a:avLst/>
                <a:gdLst>
                  <a:gd name="T0" fmla="*/ 266 w 528"/>
                  <a:gd name="T1" fmla="*/ 300 h 300"/>
                  <a:gd name="T2" fmla="*/ 0 w 528"/>
                  <a:gd name="T3" fmla="*/ 148 h 300"/>
                  <a:gd name="T4" fmla="*/ 263 w 528"/>
                  <a:gd name="T5" fmla="*/ 0 h 300"/>
                  <a:gd name="T6" fmla="*/ 528 w 528"/>
                  <a:gd name="T7" fmla="*/ 148 h 300"/>
                  <a:gd name="T8" fmla="*/ 266 w 528"/>
                  <a:gd name="T9" fmla="*/ 300 h 300"/>
                </a:gdLst>
                <a:ahLst/>
                <a:cxnLst>
                  <a:cxn ang="0">
                    <a:pos x="T0" y="T1"/>
                  </a:cxn>
                  <a:cxn ang="0">
                    <a:pos x="T2" y="T3"/>
                  </a:cxn>
                  <a:cxn ang="0">
                    <a:pos x="T4" y="T5"/>
                  </a:cxn>
                  <a:cxn ang="0">
                    <a:pos x="T6" y="T7"/>
                  </a:cxn>
                  <a:cxn ang="0">
                    <a:pos x="T8" y="T9"/>
                  </a:cxn>
                </a:cxnLst>
                <a:rect l="0" t="0" r="r" b="b"/>
                <a:pathLst>
                  <a:path w="528" h="300">
                    <a:moveTo>
                      <a:pt x="266" y="300"/>
                    </a:moveTo>
                    <a:lnTo>
                      <a:pt x="0" y="148"/>
                    </a:lnTo>
                    <a:lnTo>
                      <a:pt x="263" y="0"/>
                    </a:lnTo>
                    <a:lnTo>
                      <a:pt x="528" y="148"/>
                    </a:lnTo>
                    <a:lnTo>
                      <a:pt x="266" y="30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pic>
          <p:nvPicPr>
            <p:cNvPr id="201" name="Picture 200"/>
            <p:cNvPicPr>
              <a:picLocks noChangeAspect="1"/>
            </p:cNvPicPr>
            <p:nvPr/>
          </p:nvPicPr>
          <p:blipFill>
            <a:blip r:embed="rId2"/>
            <a:stretch>
              <a:fillRect/>
            </a:stretch>
          </p:blipFill>
          <p:spPr>
            <a:xfrm>
              <a:off x="8200511" y="5928366"/>
              <a:ext cx="245566" cy="239349"/>
            </a:xfrm>
            <a:prstGeom prst="rect">
              <a:avLst/>
            </a:prstGeom>
          </p:spPr>
        </p:pic>
        <p:pic>
          <p:nvPicPr>
            <p:cNvPr id="202" name="Picture 201"/>
            <p:cNvPicPr>
              <a:picLocks noChangeAspect="1"/>
            </p:cNvPicPr>
            <p:nvPr/>
          </p:nvPicPr>
          <p:blipFill>
            <a:blip r:embed="rId2"/>
            <a:stretch>
              <a:fillRect/>
            </a:stretch>
          </p:blipFill>
          <p:spPr>
            <a:xfrm>
              <a:off x="9301289" y="5919137"/>
              <a:ext cx="245566" cy="239349"/>
            </a:xfrm>
            <a:prstGeom prst="rect">
              <a:avLst/>
            </a:prstGeom>
          </p:spPr>
        </p:pic>
        <p:pic>
          <p:nvPicPr>
            <p:cNvPr id="203" name="Picture 202"/>
            <p:cNvPicPr>
              <a:picLocks noChangeAspect="1"/>
            </p:cNvPicPr>
            <p:nvPr/>
          </p:nvPicPr>
          <p:blipFill>
            <a:blip r:embed="rId2"/>
            <a:stretch>
              <a:fillRect/>
            </a:stretch>
          </p:blipFill>
          <p:spPr>
            <a:xfrm>
              <a:off x="10388620" y="5919137"/>
              <a:ext cx="245566" cy="239349"/>
            </a:xfrm>
            <a:prstGeom prst="rect">
              <a:avLst/>
            </a:prstGeom>
          </p:spPr>
        </p:pic>
        <p:grpSp>
          <p:nvGrpSpPr>
            <p:cNvPr id="222" name="Group 221"/>
            <p:cNvGrpSpPr/>
            <p:nvPr/>
          </p:nvGrpSpPr>
          <p:grpSpPr>
            <a:xfrm>
              <a:off x="8188817" y="4942508"/>
              <a:ext cx="925962" cy="879856"/>
              <a:chOff x="5096392" y="3597025"/>
              <a:chExt cx="819831" cy="633656"/>
            </a:xfrm>
          </p:grpSpPr>
          <p:sp>
            <p:nvSpPr>
              <p:cNvPr id="223" name="Freeform 5"/>
              <p:cNvSpPr>
                <a:spLocks/>
              </p:cNvSpPr>
              <p:nvPr/>
            </p:nvSpPr>
            <p:spPr bwMode="auto">
              <a:xfrm>
                <a:off x="5413988" y="4036700"/>
                <a:ext cx="82576" cy="141649"/>
              </a:xfrm>
              <a:custGeom>
                <a:avLst/>
                <a:gdLst>
                  <a:gd name="T0" fmla="*/ 267 w 267"/>
                  <a:gd name="T1" fmla="*/ 153 h 458"/>
                  <a:gd name="T2" fmla="*/ 267 w 267"/>
                  <a:gd name="T3" fmla="*/ 458 h 458"/>
                  <a:gd name="T4" fmla="*/ 0 w 267"/>
                  <a:gd name="T5" fmla="*/ 305 h 458"/>
                  <a:gd name="T6" fmla="*/ 2 w 267"/>
                  <a:gd name="T7" fmla="*/ 0 h 458"/>
                  <a:gd name="T8" fmla="*/ 267 w 267"/>
                  <a:gd name="T9" fmla="*/ 153 h 458"/>
                </a:gdLst>
                <a:ahLst/>
                <a:cxnLst>
                  <a:cxn ang="0">
                    <a:pos x="T0" y="T1"/>
                  </a:cxn>
                  <a:cxn ang="0">
                    <a:pos x="T2" y="T3"/>
                  </a:cxn>
                  <a:cxn ang="0">
                    <a:pos x="T4" y="T5"/>
                  </a:cxn>
                  <a:cxn ang="0">
                    <a:pos x="T6" y="T7"/>
                  </a:cxn>
                  <a:cxn ang="0">
                    <a:pos x="T8" y="T9"/>
                  </a:cxn>
                </a:cxnLst>
                <a:rect l="0" t="0" r="r" b="b"/>
                <a:pathLst>
                  <a:path w="267" h="458">
                    <a:moveTo>
                      <a:pt x="267" y="153"/>
                    </a:moveTo>
                    <a:lnTo>
                      <a:pt x="267" y="458"/>
                    </a:lnTo>
                    <a:lnTo>
                      <a:pt x="0" y="305"/>
                    </a:lnTo>
                    <a:lnTo>
                      <a:pt x="2" y="0"/>
                    </a:lnTo>
                    <a:lnTo>
                      <a:pt x="267" y="15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24" name="Freeform 6"/>
              <p:cNvSpPr>
                <a:spLocks/>
              </p:cNvSpPr>
              <p:nvPr/>
            </p:nvSpPr>
            <p:spPr bwMode="auto">
              <a:xfrm>
                <a:off x="5516667" y="4036700"/>
                <a:ext cx="81958" cy="141649"/>
              </a:xfrm>
              <a:custGeom>
                <a:avLst/>
                <a:gdLst>
                  <a:gd name="T0" fmla="*/ 0 w 265"/>
                  <a:gd name="T1" fmla="*/ 153 h 458"/>
                  <a:gd name="T2" fmla="*/ 0 w 265"/>
                  <a:gd name="T3" fmla="*/ 458 h 458"/>
                  <a:gd name="T4" fmla="*/ 265 w 265"/>
                  <a:gd name="T5" fmla="*/ 305 h 458"/>
                  <a:gd name="T6" fmla="*/ 265 w 265"/>
                  <a:gd name="T7" fmla="*/ 0 h 458"/>
                  <a:gd name="T8" fmla="*/ 0 w 265"/>
                  <a:gd name="T9" fmla="*/ 153 h 458"/>
                </a:gdLst>
                <a:ahLst/>
                <a:cxnLst>
                  <a:cxn ang="0">
                    <a:pos x="T0" y="T1"/>
                  </a:cxn>
                  <a:cxn ang="0">
                    <a:pos x="T2" y="T3"/>
                  </a:cxn>
                  <a:cxn ang="0">
                    <a:pos x="T4" y="T5"/>
                  </a:cxn>
                  <a:cxn ang="0">
                    <a:pos x="T6" y="T7"/>
                  </a:cxn>
                  <a:cxn ang="0">
                    <a:pos x="T8" y="T9"/>
                  </a:cxn>
                </a:cxnLst>
                <a:rect l="0" t="0" r="r" b="b"/>
                <a:pathLst>
                  <a:path w="265" h="458">
                    <a:moveTo>
                      <a:pt x="0" y="153"/>
                    </a:moveTo>
                    <a:lnTo>
                      <a:pt x="0" y="458"/>
                    </a:lnTo>
                    <a:lnTo>
                      <a:pt x="265" y="305"/>
                    </a:lnTo>
                    <a:lnTo>
                      <a:pt x="265" y="0"/>
                    </a:lnTo>
                    <a:lnTo>
                      <a:pt x="0" y="15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25" name="Freeform 7"/>
              <p:cNvSpPr>
                <a:spLocks/>
              </p:cNvSpPr>
              <p:nvPr/>
            </p:nvSpPr>
            <p:spPr bwMode="auto">
              <a:xfrm>
                <a:off x="5424813" y="3973298"/>
                <a:ext cx="163297" cy="92784"/>
              </a:xfrm>
              <a:custGeom>
                <a:avLst/>
                <a:gdLst>
                  <a:gd name="T0" fmla="*/ 266 w 528"/>
                  <a:gd name="T1" fmla="*/ 300 h 300"/>
                  <a:gd name="T2" fmla="*/ 0 w 528"/>
                  <a:gd name="T3" fmla="*/ 148 h 300"/>
                  <a:gd name="T4" fmla="*/ 263 w 528"/>
                  <a:gd name="T5" fmla="*/ 0 h 300"/>
                  <a:gd name="T6" fmla="*/ 528 w 528"/>
                  <a:gd name="T7" fmla="*/ 148 h 300"/>
                  <a:gd name="T8" fmla="*/ 266 w 528"/>
                  <a:gd name="T9" fmla="*/ 300 h 300"/>
                </a:gdLst>
                <a:ahLst/>
                <a:cxnLst>
                  <a:cxn ang="0">
                    <a:pos x="T0" y="T1"/>
                  </a:cxn>
                  <a:cxn ang="0">
                    <a:pos x="T2" y="T3"/>
                  </a:cxn>
                  <a:cxn ang="0">
                    <a:pos x="T4" y="T5"/>
                  </a:cxn>
                  <a:cxn ang="0">
                    <a:pos x="T6" y="T7"/>
                  </a:cxn>
                  <a:cxn ang="0">
                    <a:pos x="T8" y="T9"/>
                  </a:cxn>
                </a:cxnLst>
                <a:rect l="0" t="0" r="r" b="b"/>
                <a:pathLst>
                  <a:path w="528" h="300">
                    <a:moveTo>
                      <a:pt x="266" y="300"/>
                    </a:moveTo>
                    <a:lnTo>
                      <a:pt x="0" y="148"/>
                    </a:lnTo>
                    <a:lnTo>
                      <a:pt x="263" y="0"/>
                    </a:lnTo>
                    <a:lnTo>
                      <a:pt x="528" y="148"/>
                    </a:lnTo>
                    <a:lnTo>
                      <a:pt x="266" y="30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26" name="TextBox 225"/>
              <p:cNvSpPr txBox="1"/>
              <p:nvPr/>
            </p:nvSpPr>
            <p:spPr>
              <a:xfrm>
                <a:off x="5096392" y="3597025"/>
                <a:ext cx="819831" cy="324030"/>
              </a:xfrm>
              <a:prstGeom prst="rect">
                <a:avLst/>
              </a:prstGeom>
              <a:solidFill>
                <a:srgbClr val="00BCF2"/>
              </a:solidFill>
              <a:ln w="19050">
                <a:solidFill>
                  <a:srgbClr val="333333"/>
                </a:solidFill>
                <a:miter lim="800000"/>
              </a:ln>
            </p:spPr>
            <p:txBody>
              <a:bodyPr wrap="square" lIns="46604" tIns="46604" rIns="46604" bIns="46604" rtlCol="0" anchor="ctr">
                <a:noAutofit/>
              </a:bodyPr>
              <a:lstStyle/>
              <a:p>
                <a:pPr marL="0" marR="0" lvl="0" indent="0" algn="ctr" defTabSz="931881" rtl="0" eaLnBrk="1" fontAlgn="auto" latinLnBrk="0" hangingPunct="1">
                  <a:lnSpc>
                    <a:spcPct val="90000"/>
                  </a:lnSpc>
                  <a:spcBef>
                    <a:spcPts val="0"/>
                  </a:spcBef>
                  <a:spcAft>
                    <a:spcPts val="612"/>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Calibri" panose="020F0502020204030204"/>
                    <a:ea typeface="+mn-ea"/>
                    <a:cs typeface="+mn-cs"/>
                  </a:rPr>
                  <a:t>Container</a:t>
                </a:r>
              </a:p>
            </p:txBody>
          </p:sp>
          <p:sp>
            <p:nvSpPr>
              <p:cNvPr id="227" name="Rectangle 226"/>
              <p:cNvSpPr/>
              <p:nvPr/>
            </p:nvSpPr>
            <p:spPr bwMode="auto">
              <a:xfrm>
                <a:off x="5096392" y="3920969"/>
                <a:ext cx="819831" cy="309712"/>
              </a:xfrm>
              <a:prstGeom prst="rect">
                <a:avLst/>
              </a:prstGeom>
              <a:noFill/>
              <a:ln w="19050" cap="flat" cmpd="sng" algn="ctr">
                <a:solidFill>
                  <a:srgbClr val="333333"/>
                </a:solidFill>
                <a:prstDash val="solid"/>
                <a:miter lim="800000"/>
                <a:headEnd type="none" w="med" len="med"/>
                <a:tailEnd type="none" w="med" len="med"/>
              </a:ln>
              <a:effectLst/>
            </p:spPr>
            <p:txBody>
              <a:bodyPr rot="0" spcFirstLastPara="0" vertOverflow="overflow" horzOverflow="overflow" vert="horz" wrap="square" lIns="186415" tIns="149133" rIns="186415" bIns="149133" numCol="1" spcCol="0" rtlCol="0" fromWordArt="0" anchor="ctr" anchorCtr="0" forceAA="0" compatLnSpc="1">
                <a:prstTxWarp prst="textNoShape">
                  <a:avLst/>
                </a:prstTxWarp>
                <a:noAutofit/>
              </a:bodyPr>
              <a:lstStyle/>
              <a:p>
                <a:pPr marL="0" marR="0" lvl="0" indent="0" algn="l" defTabSz="950299" rtl="0" eaLnBrk="1" fontAlgn="auto" latinLnBrk="0" hangingPunct="1">
                  <a:lnSpc>
                    <a:spcPct val="9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Calibri" panose="020F0502020204030204"/>
                  <a:ea typeface="Segoe UI" pitchFamily="34" charset="0"/>
                  <a:cs typeface="Segoe UI" pitchFamily="34" charset="0"/>
                </a:endParaRPr>
              </a:p>
            </p:txBody>
          </p:sp>
        </p:grpSp>
        <p:grpSp>
          <p:nvGrpSpPr>
            <p:cNvPr id="228" name="Group 227"/>
            <p:cNvGrpSpPr/>
            <p:nvPr/>
          </p:nvGrpSpPr>
          <p:grpSpPr>
            <a:xfrm>
              <a:off x="9286077" y="4956994"/>
              <a:ext cx="925962" cy="879856"/>
              <a:chOff x="5096392" y="3597025"/>
              <a:chExt cx="819831" cy="633656"/>
            </a:xfrm>
          </p:grpSpPr>
          <p:sp>
            <p:nvSpPr>
              <p:cNvPr id="229" name="Freeform 5"/>
              <p:cNvSpPr>
                <a:spLocks/>
              </p:cNvSpPr>
              <p:nvPr/>
            </p:nvSpPr>
            <p:spPr bwMode="auto">
              <a:xfrm>
                <a:off x="5413988" y="4036700"/>
                <a:ext cx="82576" cy="141649"/>
              </a:xfrm>
              <a:custGeom>
                <a:avLst/>
                <a:gdLst>
                  <a:gd name="T0" fmla="*/ 267 w 267"/>
                  <a:gd name="T1" fmla="*/ 153 h 458"/>
                  <a:gd name="T2" fmla="*/ 267 w 267"/>
                  <a:gd name="T3" fmla="*/ 458 h 458"/>
                  <a:gd name="T4" fmla="*/ 0 w 267"/>
                  <a:gd name="T5" fmla="*/ 305 h 458"/>
                  <a:gd name="T6" fmla="*/ 2 w 267"/>
                  <a:gd name="T7" fmla="*/ 0 h 458"/>
                  <a:gd name="T8" fmla="*/ 267 w 267"/>
                  <a:gd name="T9" fmla="*/ 153 h 458"/>
                </a:gdLst>
                <a:ahLst/>
                <a:cxnLst>
                  <a:cxn ang="0">
                    <a:pos x="T0" y="T1"/>
                  </a:cxn>
                  <a:cxn ang="0">
                    <a:pos x="T2" y="T3"/>
                  </a:cxn>
                  <a:cxn ang="0">
                    <a:pos x="T4" y="T5"/>
                  </a:cxn>
                  <a:cxn ang="0">
                    <a:pos x="T6" y="T7"/>
                  </a:cxn>
                  <a:cxn ang="0">
                    <a:pos x="T8" y="T9"/>
                  </a:cxn>
                </a:cxnLst>
                <a:rect l="0" t="0" r="r" b="b"/>
                <a:pathLst>
                  <a:path w="267" h="458">
                    <a:moveTo>
                      <a:pt x="267" y="153"/>
                    </a:moveTo>
                    <a:lnTo>
                      <a:pt x="267" y="458"/>
                    </a:lnTo>
                    <a:lnTo>
                      <a:pt x="0" y="305"/>
                    </a:lnTo>
                    <a:lnTo>
                      <a:pt x="2" y="0"/>
                    </a:lnTo>
                    <a:lnTo>
                      <a:pt x="267" y="15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30" name="Freeform 6"/>
              <p:cNvSpPr>
                <a:spLocks/>
              </p:cNvSpPr>
              <p:nvPr/>
            </p:nvSpPr>
            <p:spPr bwMode="auto">
              <a:xfrm>
                <a:off x="5516667" y="4036700"/>
                <a:ext cx="81958" cy="141649"/>
              </a:xfrm>
              <a:custGeom>
                <a:avLst/>
                <a:gdLst>
                  <a:gd name="T0" fmla="*/ 0 w 265"/>
                  <a:gd name="T1" fmla="*/ 153 h 458"/>
                  <a:gd name="T2" fmla="*/ 0 w 265"/>
                  <a:gd name="T3" fmla="*/ 458 h 458"/>
                  <a:gd name="T4" fmla="*/ 265 w 265"/>
                  <a:gd name="T5" fmla="*/ 305 h 458"/>
                  <a:gd name="T6" fmla="*/ 265 w 265"/>
                  <a:gd name="T7" fmla="*/ 0 h 458"/>
                  <a:gd name="T8" fmla="*/ 0 w 265"/>
                  <a:gd name="T9" fmla="*/ 153 h 458"/>
                </a:gdLst>
                <a:ahLst/>
                <a:cxnLst>
                  <a:cxn ang="0">
                    <a:pos x="T0" y="T1"/>
                  </a:cxn>
                  <a:cxn ang="0">
                    <a:pos x="T2" y="T3"/>
                  </a:cxn>
                  <a:cxn ang="0">
                    <a:pos x="T4" y="T5"/>
                  </a:cxn>
                  <a:cxn ang="0">
                    <a:pos x="T6" y="T7"/>
                  </a:cxn>
                  <a:cxn ang="0">
                    <a:pos x="T8" y="T9"/>
                  </a:cxn>
                </a:cxnLst>
                <a:rect l="0" t="0" r="r" b="b"/>
                <a:pathLst>
                  <a:path w="265" h="458">
                    <a:moveTo>
                      <a:pt x="0" y="153"/>
                    </a:moveTo>
                    <a:lnTo>
                      <a:pt x="0" y="458"/>
                    </a:lnTo>
                    <a:lnTo>
                      <a:pt x="265" y="305"/>
                    </a:lnTo>
                    <a:lnTo>
                      <a:pt x="265" y="0"/>
                    </a:lnTo>
                    <a:lnTo>
                      <a:pt x="0" y="15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31" name="Freeform 7"/>
              <p:cNvSpPr>
                <a:spLocks/>
              </p:cNvSpPr>
              <p:nvPr/>
            </p:nvSpPr>
            <p:spPr bwMode="auto">
              <a:xfrm>
                <a:off x="5424813" y="3973298"/>
                <a:ext cx="163297" cy="92784"/>
              </a:xfrm>
              <a:custGeom>
                <a:avLst/>
                <a:gdLst>
                  <a:gd name="T0" fmla="*/ 266 w 528"/>
                  <a:gd name="T1" fmla="*/ 300 h 300"/>
                  <a:gd name="T2" fmla="*/ 0 w 528"/>
                  <a:gd name="T3" fmla="*/ 148 h 300"/>
                  <a:gd name="T4" fmla="*/ 263 w 528"/>
                  <a:gd name="T5" fmla="*/ 0 h 300"/>
                  <a:gd name="T6" fmla="*/ 528 w 528"/>
                  <a:gd name="T7" fmla="*/ 148 h 300"/>
                  <a:gd name="T8" fmla="*/ 266 w 528"/>
                  <a:gd name="T9" fmla="*/ 300 h 300"/>
                </a:gdLst>
                <a:ahLst/>
                <a:cxnLst>
                  <a:cxn ang="0">
                    <a:pos x="T0" y="T1"/>
                  </a:cxn>
                  <a:cxn ang="0">
                    <a:pos x="T2" y="T3"/>
                  </a:cxn>
                  <a:cxn ang="0">
                    <a:pos x="T4" y="T5"/>
                  </a:cxn>
                  <a:cxn ang="0">
                    <a:pos x="T6" y="T7"/>
                  </a:cxn>
                  <a:cxn ang="0">
                    <a:pos x="T8" y="T9"/>
                  </a:cxn>
                </a:cxnLst>
                <a:rect l="0" t="0" r="r" b="b"/>
                <a:pathLst>
                  <a:path w="528" h="300">
                    <a:moveTo>
                      <a:pt x="266" y="300"/>
                    </a:moveTo>
                    <a:lnTo>
                      <a:pt x="0" y="148"/>
                    </a:lnTo>
                    <a:lnTo>
                      <a:pt x="263" y="0"/>
                    </a:lnTo>
                    <a:lnTo>
                      <a:pt x="528" y="148"/>
                    </a:lnTo>
                    <a:lnTo>
                      <a:pt x="266" y="30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32" name="TextBox 231"/>
              <p:cNvSpPr txBox="1"/>
              <p:nvPr/>
            </p:nvSpPr>
            <p:spPr>
              <a:xfrm>
                <a:off x="5096392" y="3597025"/>
                <a:ext cx="819831" cy="324030"/>
              </a:xfrm>
              <a:prstGeom prst="rect">
                <a:avLst/>
              </a:prstGeom>
              <a:solidFill>
                <a:srgbClr val="00BCF2"/>
              </a:solidFill>
              <a:ln w="19050">
                <a:solidFill>
                  <a:srgbClr val="333333"/>
                </a:solidFill>
                <a:miter lim="800000"/>
              </a:ln>
            </p:spPr>
            <p:txBody>
              <a:bodyPr wrap="square" lIns="46604" tIns="46604" rIns="46604" bIns="46604" rtlCol="0" anchor="ctr">
                <a:noAutofit/>
              </a:bodyPr>
              <a:lstStyle/>
              <a:p>
                <a:pPr marL="0" marR="0" lvl="0" indent="0" algn="ctr" defTabSz="931881" rtl="0" eaLnBrk="1" fontAlgn="auto" latinLnBrk="0" hangingPunct="1">
                  <a:lnSpc>
                    <a:spcPct val="90000"/>
                  </a:lnSpc>
                  <a:spcBef>
                    <a:spcPts val="0"/>
                  </a:spcBef>
                  <a:spcAft>
                    <a:spcPts val="612"/>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Calibri" panose="020F0502020204030204"/>
                    <a:ea typeface="+mn-ea"/>
                    <a:cs typeface="+mn-cs"/>
                  </a:rPr>
                  <a:t>Container</a:t>
                </a:r>
              </a:p>
            </p:txBody>
          </p:sp>
          <p:sp>
            <p:nvSpPr>
              <p:cNvPr id="233" name="Rectangle 232"/>
              <p:cNvSpPr/>
              <p:nvPr/>
            </p:nvSpPr>
            <p:spPr bwMode="auto">
              <a:xfrm>
                <a:off x="5096392" y="3920969"/>
                <a:ext cx="819831" cy="309712"/>
              </a:xfrm>
              <a:prstGeom prst="rect">
                <a:avLst/>
              </a:prstGeom>
              <a:noFill/>
              <a:ln w="19050" cap="flat" cmpd="sng" algn="ctr">
                <a:solidFill>
                  <a:srgbClr val="333333"/>
                </a:solidFill>
                <a:prstDash val="solid"/>
                <a:miter lim="800000"/>
                <a:headEnd type="none" w="med" len="med"/>
                <a:tailEnd type="none" w="med" len="med"/>
              </a:ln>
              <a:effectLst/>
            </p:spPr>
            <p:txBody>
              <a:bodyPr rot="0" spcFirstLastPara="0" vertOverflow="overflow" horzOverflow="overflow" vert="horz" wrap="square" lIns="186415" tIns="149133" rIns="186415" bIns="149133" numCol="1" spcCol="0" rtlCol="0" fromWordArt="0" anchor="ctr" anchorCtr="0" forceAA="0" compatLnSpc="1">
                <a:prstTxWarp prst="textNoShape">
                  <a:avLst/>
                </a:prstTxWarp>
                <a:noAutofit/>
              </a:bodyPr>
              <a:lstStyle/>
              <a:p>
                <a:pPr marL="0" marR="0" lvl="0" indent="0" algn="l" defTabSz="950299" rtl="0" eaLnBrk="1" fontAlgn="auto" latinLnBrk="0" hangingPunct="1">
                  <a:lnSpc>
                    <a:spcPct val="9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Calibri" panose="020F0502020204030204"/>
                  <a:ea typeface="Segoe UI" pitchFamily="34" charset="0"/>
                  <a:cs typeface="Segoe UI" pitchFamily="34" charset="0"/>
                </a:endParaRPr>
              </a:p>
            </p:txBody>
          </p:sp>
        </p:grpSp>
        <p:grpSp>
          <p:nvGrpSpPr>
            <p:cNvPr id="234" name="Group 233"/>
            <p:cNvGrpSpPr/>
            <p:nvPr/>
          </p:nvGrpSpPr>
          <p:grpSpPr>
            <a:xfrm>
              <a:off x="10370168" y="4942508"/>
              <a:ext cx="925962" cy="879856"/>
              <a:chOff x="5096392" y="3597025"/>
              <a:chExt cx="819831" cy="633656"/>
            </a:xfrm>
          </p:grpSpPr>
          <p:sp>
            <p:nvSpPr>
              <p:cNvPr id="235" name="Freeform 5"/>
              <p:cNvSpPr>
                <a:spLocks/>
              </p:cNvSpPr>
              <p:nvPr/>
            </p:nvSpPr>
            <p:spPr bwMode="auto">
              <a:xfrm>
                <a:off x="5413988" y="4036700"/>
                <a:ext cx="82576" cy="141649"/>
              </a:xfrm>
              <a:custGeom>
                <a:avLst/>
                <a:gdLst>
                  <a:gd name="T0" fmla="*/ 267 w 267"/>
                  <a:gd name="T1" fmla="*/ 153 h 458"/>
                  <a:gd name="T2" fmla="*/ 267 w 267"/>
                  <a:gd name="T3" fmla="*/ 458 h 458"/>
                  <a:gd name="T4" fmla="*/ 0 w 267"/>
                  <a:gd name="T5" fmla="*/ 305 h 458"/>
                  <a:gd name="T6" fmla="*/ 2 w 267"/>
                  <a:gd name="T7" fmla="*/ 0 h 458"/>
                  <a:gd name="T8" fmla="*/ 267 w 267"/>
                  <a:gd name="T9" fmla="*/ 153 h 458"/>
                </a:gdLst>
                <a:ahLst/>
                <a:cxnLst>
                  <a:cxn ang="0">
                    <a:pos x="T0" y="T1"/>
                  </a:cxn>
                  <a:cxn ang="0">
                    <a:pos x="T2" y="T3"/>
                  </a:cxn>
                  <a:cxn ang="0">
                    <a:pos x="T4" y="T5"/>
                  </a:cxn>
                  <a:cxn ang="0">
                    <a:pos x="T6" y="T7"/>
                  </a:cxn>
                  <a:cxn ang="0">
                    <a:pos x="T8" y="T9"/>
                  </a:cxn>
                </a:cxnLst>
                <a:rect l="0" t="0" r="r" b="b"/>
                <a:pathLst>
                  <a:path w="267" h="458">
                    <a:moveTo>
                      <a:pt x="267" y="153"/>
                    </a:moveTo>
                    <a:lnTo>
                      <a:pt x="267" y="458"/>
                    </a:lnTo>
                    <a:lnTo>
                      <a:pt x="0" y="305"/>
                    </a:lnTo>
                    <a:lnTo>
                      <a:pt x="2" y="0"/>
                    </a:lnTo>
                    <a:lnTo>
                      <a:pt x="267" y="15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36" name="Freeform 6"/>
              <p:cNvSpPr>
                <a:spLocks/>
              </p:cNvSpPr>
              <p:nvPr/>
            </p:nvSpPr>
            <p:spPr bwMode="auto">
              <a:xfrm>
                <a:off x="5516667" y="4036700"/>
                <a:ext cx="81958" cy="141649"/>
              </a:xfrm>
              <a:custGeom>
                <a:avLst/>
                <a:gdLst>
                  <a:gd name="T0" fmla="*/ 0 w 265"/>
                  <a:gd name="T1" fmla="*/ 153 h 458"/>
                  <a:gd name="T2" fmla="*/ 0 w 265"/>
                  <a:gd name="T3" fmla="*/ 458 h 458"/>
                  <a:gd name="T4" fmla="*/ 265 w 265"/>
                  <a:gd name="T5" fmla="*/ 305 h 458"/>
                  <a:gd name="T6" fmla="*/ 265 w 265"/>
                  <a:gd name="T7" fmla="*/ 0 h 458"/>
                  <a:gd name="T8" fmla="*/ 0 w 265"/>
                  <a:gd name="T9" fmla="*/ 153 h 458"/>
                </a:gdLst>
                <a:ahLst/>
                <a:cxnLst>
                  <a:cxn ang="0">
                    <a:pos x="T0" y="T1"/>
                  </a:cxn>
                  <a:cxn ang="0">
                    <a:pos x="T2" y="T3"/>
                  </a:cxn>
                  <a:cxn ang="0">
                    <a:pos x="T4" y="T5"/>
                  </a:cxn>
                  <a:cxn ang="0">
                    <a:pos x="T6" y="T7"/>
                  </a:cxn>
                  <a:cxn ang="0">
                    <a:pos x="T8" y="T9"/>
                  </a:cxn>
                </a:cxnLst>
                <a:rect l="0" t="0" r="r" b="b"/>
                <a:pathLst>
                  <a:path w="265" h="458">
                    <a:moveTo>
                      <a:pt x="0" y="153"/>
                    </a:moveTo>
                    <a:lnTo>
                      <a:pt x="0" y="458"/>
                    </a:lnTo>
                    <a:lnTo>
                      <a:pt x="265" y="305"/>
                    </a:lnTo>
                    <a:lnTo>
                      <a:pt x="265" y="0"/>
                    </a:lnTo>
                    <a:lnTo>
                      <a:pt x="0" y="15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37" name="Freeform 7"/>
              <p:cNvSpPr>
                <a:spLocks/>
              </p:cNvSpPr>
              <p:nvPr/>
            </p:nvSpPr>
            <p:spPr bwMode="auto">
              <a:xfrm>
                <a:off x="5424813" y="3973298"/>
                <a:ext cx="163297" cy="92784"/>
              </a:xfrm>
              <a:custGeom>
                <a:avLst/>
                <a:gdLst>
                  <a:gd name="T0" fmla="*/ 266 w 528"/>
                  <a:gd name="T1" fmla="*/ 300 h 300"/>
                  <a:gd name="T2" fmla="*/ 0 w 528"/>
                  <a:gd name="T3" fmla="*/ 148 h 300"/>
                  <a:gd name="T4" fmla="*/ 263 w 528"/>
                  <a:gd name="T5" fmla="*/ 0 h 300"/>
                  <a:gd name="T6" fmla="*/ 528 w 528"/>
                  <a:gd name="T7" fmla="*/ 148 h 300"/>
                  <a:gd name="T8" fmla="*/ 266 w 528"/>
                  <a:gd name="T9" fmla="*/ 300 h 300"/>
                </a:gdLst>
                <a:ahLst/>
                <a:cxnLst>
                  <a:cxn ang="0">
                    <a:pos x="T0" y="T1"/>
                  </a:cxn>
                  <a:cxn ang="0">
                    <a:pos x="T2" y="T3"/>
                  </a:cxn>
                  <a:cxn ang="0">
                    <a:pos x="T4" y="T5"/>
                  </a:cxn>
                  <a:cxn ang="0">
                    <a:pos x="T6" y="T7"/>
                  </a:cxn>
                  <a:cxn ang="0">
                    <a:pos x="T8" y="T9"/>
                  </a:cxn>
                </a:cxnLst>
                <a:rect l="0" t="0" r="r" b="b"/>
                <a:pathLst>
                  <a:path w="528" h="300">
                    <a:moveTo>
                      <a:pt x="266" y="300"/>
                    </a:moveTo>
                    <a:lnTo>
                      <a:pt x="0" y="148"/>
                    </a:lnTo>
                    <a:lnTo>
                      <a:pt x="263" y="0"/>
                    </a:lnTo>
                    <a:lnTo>
                      <a:pt x="528" y="148"/>
                    </a:lnTo>
                    <a:lnTo>
                      <a:pt x="266" y="30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marL="0" marR="0" lvl="0" indent="0" algn="l" defTabSz="931881"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38" name="TextBox 237"/>
              <p:cNvSpPr txBox="1"/>
              <p:nvPr/>
            </p:nvSpPr>
            <p:spPr>
              <a:xfrm>
                <a:off x="5096392" y="3597025"/>
                <a:ext cx="819831" cy="324030"/>
              </a:xfrm>
              <a:prstGeom prst="rect">
                <a:avLst/>
              </a:prstGeom>
              <a:solidFill>
                <a:srgbClr val="00BCF2"/>
              </a:solidFill>
              <a:ln w="19050">
                <a:solidFill>
                  <a:srgbClr val="333333"/>
                </a:solidFill>
                <a:miter lim="800000"/>
              </a:ln>
            </p:spPr>
            <p:txBody>
              <a:bodyPr wrap="square" lIns="46604" tIns="46604" rIns="46604" bIns="46604" rtlCol="0" anchor="ctr">
                <a:noAutofit/>
              </a:bodyPr>
              <a:lstStyle/>
              <a:p>
                <a:pPr marL="0" marR="0" lvl="0" indent="0" algn="ctr" defTabSz="931881" rtl="0" eaLnBrk="1" fontAlgn="auto" latinLnBrk="0" hangingPunct="1">
                  <a:lnSpc>
                    <a:spcPct val="90000"/>
                  </a:lnSpc>
                  <a:spcBef>
                    <a:spcPts val="0"/>
                  </a:spcBef>
                  <a:spcAft>
                    <a:spcPts val="612"/>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Calibri" panose="020F0502020204030204"/>
                    <a:ea typeface="+mn-ea"/>
                    <a:cs typeface="+mn-cs"/>
                  </a:rPr>
                  <a:t>Container</a:t>
                </a:r>
              </a:p>
            </p:txBody>
          </p:sp>
          <p:sp>
            <p:nvSpPr>
              <p:cNvPr id="239" name="Rectangle 238"/>
              <p:cNvSpPr/>
              <p:nvPr/>
            </p:nvSpPr>
            <p:spPr bwMode="auto">
              <a:xfrm>
                <a:off x="5096392" y="3920969"/>
                <a:ext cx="819831" cy="309712"/>
              </a:xfrm>
              <a:prstGeom prst="rect">
                <a:avLst/>
              </a:prstGeom>
              <a:noFill/>
              <a:ln w="19050" cap="flat" cmpd="sng" algn="ctr">
                <a:solidFill>
                  <a:srgbClr val="333333"/>
                </a:solidFill>
                <a:prstDash val="solid"/>
                <a:miter lim="800000"/>
                <a:headEnd type="none" w="med" len="med"/>
                <a:tailEnd type="none" w="med" len="med"/>
              </a:ln>
              <a:effectLst/>
            </p:spPr>
            <p:txBody>
              <a:bodyPr rot="0" spcFirstLastPara="0" vertOverflow="overflow" horzOverflow="overflow" vert="horz" wrap="square" lIns="186415" tIns="149133" rIns="186415" bIns="149133" numCol="1" spcCol="0" rtlCol="0" fromWordArt="0" anchor="ctr" anchorCtr="0" forceAA="0" compatLnSpc="1">
                <a:prstTxWarp prst="textNoShape">
                  <a:avLst/>
                </a:prstTxWarp>
                <a:noAutofit/>
              </a:bodyPr>
              <a:lstStyle/>
              <a:p>
                <a:pPr marL="0" marR="0" lvl="0" indent="0" algn="l" defTabSz="950299" rtl="0" eaLnBrk="1" fontAlgn="auto" latinLnBrk="0" hangingPunct="1">
                  <a:lnSpc>
                    <a:spcPct val="9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Calibri" panose="020F0502020204030204"/>
                  <a:ea typeface="Segoe UI" pitchFamily="34" charset="0"/>
                  <a:cs typeface="Segoe UI" pitchFamily="34" charset="0"/>
                </a:endParaRPr>
              </a:p>
            </p:txBody>
          </p:sp>
        </p:grpSp>
      </p:grpSp>
      <p:sp>
        <p:nvSpPr>
          <p:cNvPr id="190" name="Rectangle: Rounded Corners 189"/>
          <p:cNvSpPr/>
          <p:nvPr/>
        </p:nvSpPr>
        <p:spPr>
          <a:xfrm>
            <a:off x="8169571" y="51275"/>
            <a:ext cx="3888432" cy="1296144"/>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NZ" dirty="0"/>
              <a:t>Learn more!</a:t>
            </a:r>
          </a:p>
          <a:p>
            <a:pPr algn="ctr"/>
            <a:r>
              <a:rPr lang="en-NZ" dirty="0"/>
              <a:t>M402 – Wednesday 4:15</a:t>
            </a:r>
          </a:p>
          <a:p>
            <a:pPr algn="ctr"/>
            <a:r>
              <a:rPr lang="en-NZ" dirty="0"/>
              <a:t>Windows Containers</a:t>
            </a:r>
          </a:p>
        </p:txBody>
      </p:sp>
    </p:spTree>
    <p:extLst>
      <p:ext uri="{BB962C8B-B14F-4D97-AF65-F5344CB8AC3E}">
        <p14:creationId xmlns:p14="http://schemas.microsoft.com/office/powerpoint/2010/main" val="367759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500"/>
                                        <p:tgtEl>
                                          <p:spTgt spid="1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6"/>
                                        </p:tgtEl>
                                        <p:attrNameLst>
                                          <p:attrName>style.visibility</p:attrName>
                                        </p:attrNameLst>
                                      </p:cBhvr>
                                      <p:to>
                                        <p:strVal val="visible"/>
                                      </p:to>
                                    </p:set>
                                    <p:animEffect transition="in" filter="fade">
                                      <p:cBhvr>
                                        <p:cTn id="10" dur="500"/>
                                        <p:tgtEl>
                                          <p:spTgt spid="136"/>
                                        </p:tgtEl>
                                      </p:cBhvr>
                                    </p:animEffect>
                                  </p:childTnLst>
                                </p:cTn>
                              </p:par>
                              <p:par>
                                <p:cTn id="11" presetID="10" presetClass="entr" presetSubtype="0" fill="hold" nodeType="withEffect">
                                  <p:stCondLst>
                                    <p:cond delay="0"/>
                                  </p:stCondLst>
                                  <p:childTnLst>
                                    <p:set>
                                      <p:cBhvr>
                                        <p:cTn id="12" dur="1" fill="hold">
                                          <p:stCondLst>
                                            <p:cond delay="0"/>
                                          </p:stCondLst>
                                        </p:cTn>
                                        <p:tgtEl>
                                          <p:spTgt spid="137"/>
                                        </p:tgtEl>
                                        <p:attrNameLst>
                                          <p:attrName>style.visibility</p:attrName>
                                        </p:attrNameLst>
                                      </p:cBhvr>
                                      <p:to>
                                        <p:strVal val="visible"/>
                                      </p:to>
                                    </p:set>
                                    <p:animEffect transition="in" filter="fade">
                                      <p:cBhvr>
                                        <p:cTn id="13" dur="500"/>
                                        <p:tgtEl>
                                          <p:spTgt spid="137"/>
                                        </p:tgtEl>
                                      </p:cBhvr>
                                    </p:animEffect>
                                  </p:childTnLst>
                                </p:cTn>
                              </p:par>
                              <p:par>
                                <p:cTn id="14" presetID="10" presetClass="entr" presetSubtype="0" fill="hold" nodeType="withEffect">
                                  <p:stCondLst>
                                    <p:cond delay="0"/>
                                  </p:stCondLst>
                                  <p:childTnLst>
                                    <p:set>
                                      <p:cBhvr>
                                        <p:cTn id="15" dur="1" fill="hold">
                                          <p:stCondLst>
                                            <p:cond delay="0"/>
                                          </p:stCondLst>
                                        </p:cTn>
                                        <p:tgtEl>
                                          <p:spTgt spid="141"/>
                                        </p:tgtEl>
                                        <p:attrNameLst>
                                          <p:attrName>style.visibility</p:attrName>
                                        </p:attrNameLst>
                                      </p:cBhvr>
                                      <p:to>
                                        <p:strVal val="visible"/>
                                      </p:to>
                                    </p:set>
                                    <p:animEffect transition="in" filter="fade">
                                      <p:cBhvr>
                                        <p:cTn id="16" dur="500"/>
                                        <p:tgtEl>
                                          <p:spTgt spid="14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4"/>
                                        </p:tgtEl>
                                        <p:attrNameLst>
                                          <p:attrName>style.visibility</p:attrName>
                                        </p:attrNameLst>
                                      </p:cBhvr>
                                      <p:to>
                                        <p:strVal val="visible"/>
                                      </p:to>
                                    </p:set>
                                    <p:animEffect transition="in" filter="fade">
                                      <p:cBhvr>
                                        <p:cTn id="19" dur="500"/>
                                        <p:tgtEl>
                                          <p:spTgt spid="144"/>
                                        </p:tgtEl>
                                      </p:cBhvr>
                                    </p:animEffect>
                                  </p:childTnLst>
                                </p:cTn>
                              </p:par>
                              <p:par>
                                <p:cTn id="20" presetID="10" presetClass="entr" presetSubtype="0" fill="hold" nodeType="withEffect">
                                  <p:stCondLst>
                                    <p:cond delay="0"/>
                                  </p:stCondLst>
                                  <p:childTnLst>
                                    <p:set>
                                      <p:cBhvr>
                                        <p:cTn id="21" dur="1" fill="hold">
                                          <p:stCondLst>
                                            <p:cond delay="0"/>
                                          </p:stCondLst>
                                        </p:cTn>
                                        <p:tgtEl>
                                          <p:spTgt spid="145"/>
                                        </p:tgtEl>
                                        <p:attrNameLst>
                                          <p:attrName>style.visibility</p:attrName>
                                        </p:attrNameLst>
                                      </p:cBhvr>
                                      <p:to>
                                        <p:strVal val="visible"/>
                                      </p:to>
                                    </p:set>
                                    <p:animEffect transition="in" filter="fade">
                                      <p:cBhvr>
                                        <p:cTn id="22" dur="500"/>
                                        <p:tgtEl>
                                          <p:spTgt spid="14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8"/>
                                        </p:tgtEl>
                                        <p:attrNameLst>
                                          <p:attrName>style.visibility</p:attrName>
                                        </p:attrNameLst>
                                      </p:cBhvr>
                                      <p:to>
                                        <p:strVal val="visible"/>
                                      </p:to>
                                    </p:set>
                                    <p:animEffect transition="in" filter="fade">
                                      <p:cBhvr>
                                        <p:cTn id="25" dur="500"/>
                                        <p:tgtEl>
                                          <p:spTgt spid="148"/>
                                        </p:tgtEl>
                                      </p:cBhvr>
                                    </p:animEffect>
                                  </p:childTnLst>
                                </p:cTn>
                              </p:par>
                              <p:par>
                                <p:cTn id="26" presetID="10" presetClass="entr" presetSubtype="0" fill="hold" nodeType="withEffect">
                                  <p:stCondLst>
                                    <p:cond delay="0"/>
                                  </p:stCondLst>
                                  <p:childTnLst>
                                    <p:set>
                                      <p:cBhvr>
                                        <p:cTn id="27" dur="1" fill="hold">
                                          <p:stCondLst>
                                            <p:cond delay="0"/>
                                          </p:stCondLst>
                                        </p:cTn>
                                        <p:tgtEl>
                                          <p:spTgt spid="149"/>
                                        </p:tgtEl>
                                        <p:attrNameLst>
                                          <p:attrName>style.visibility</p:attrName>
                                        </p:attrNameLst>
                                      </p:cBhvr>
                                      <p:to>
                                        <p:strVal val="visible"/>
                                      </p:to>
                                    </p:set>
                                    <p:animEffect transition="in" filter="fade">
                                      <p:cBhvr>
                                        <p:cTn id="28" dur="500"/>
                                        <p:tgtEl>
                                          <p:spTgt spid="149"/>
                                        </p:tgtEl>
                                      </p:cBhvr>
                                    </p:animEffect>
                                  </p:childTnLst>
                                </p:cTn>
                              </p:par>
                              <p:par>
                                <p:cTn id="29" presetID="10" presetClass="entr" presetSubtype="0" fill="hold" nodeType="withEffect">
                                  <p:stCondLst>
                                    <p:cond delay="0"/>
                                  </p:stCondLst>
                                  <p:childTnLst>
                                    <p:set>
                                      <p:cBhvr>
                                        <p:cTn id="30" dur="1" fill="hold">
                                          <p:stCondLst>
                                            <p:cond delay="0"/>
                                          </p:stCondLst>
                                        </p:cTn>
                                        <p:tgtEl>
                                          <p:spTgt spid="153"/>
                                        </p:tgtEl>
                                        <p:attrNameLst>
                                          <p:attrName>style.visibility</p:attrName>
                                        </p:attrNameLst>
                                      </p:cBhvr>
                                      <p:to>
                                        <p:strVal val="visible"/>
                                      </p:to>
                                    </p:set>
                                    <p:animEffect transition="in" filter="fade">
                                      <p:cBhvr>
                                        <p:cTn id="31" dur="500"/>
                                        <p:tgtEl>
                                          <p:spTgt spid="15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6"/>
                                        </p:tgtEl>
                                        <p:attrNameLst>
                                          <p:attrName>style.visibility</p:attrName>
                                        </p:attrNameLst>
                                      </p:cBhvr>
                                      <p:to>
                                        <p:strVal val="visible"/>
                                      </p:to>
                                    </p:set>
                                    <p:animEffect transition="in" filter="fade">
                                      <p:cBhvr>
                                        <p:cTn id="34" dur="500"/>
                                        <p:tgtEl>
                                          <p:spTgt spid="156"/>
                                        </p:tgtEl>
                                      </p:cBhvr>
                                    </p:animEffect>
                                  </p:childTnLst>
                                </p:cTn>
                              </p:par>
                              <p:par>
                                <p:cTn id="35" presetID="10" presetClass="entr" presetSubtype="0" fill="hold" nodeType="withEffect">
                                  <p:stCondLst>
                                    <p:cond delay="0"/>
                                  </p:stCondLst>
                                  <p:childTnLst>
                                    <p:set>
                                      <p:cBhvr>
                                        <p:cTn id="36" dur="1" fill="hold">
                                          <p:stCondLst>
                                            <p:cond delay="0"/>
                                          </p:stCondLst>
                                        </p:cTn>
                                        <p:tgtEl>
                                          <p:spTgt spid="157"/>
                                        </p:tgtEl>
                                        <p:attrNameLst>
                                          <p:attrName>style.visibility</p:attrName>
                                        </p:attrNameLst>
                                      </p:cBhvr>
                                      <p:to>
                                        <p:strVal val="visible"/>
                                      </p:to>
                                    </p:set>
                                    <p:animEffect transition="in" filter="fade">
                                      <p:cBhvr>
                                        <p:cTn id="37" dur="500"/>
                                        <p:tgtEl>
                                          <p:spTgt spid="15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0"/>
                                        </p:tgtEl>
                                        <p:attrNameLst>
                                          <p:attrName>style.visibility</p:attrName>
                                        </p:attrNameLst>
                                      </p:cBhvr>
                                      <p:to>
                                        <p:strVal val="visible"/>
                                      </p:to>
                                    </p:set>
                                    <p:animEffect transition="in" filter="fade">
                                      <p:cBhvr>
                                        <p:cTn id="40" dur="500"/>
                                        <p:tgtEl>
                                          <p:spTgt spid="16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1"/>
                                        </p:tgtEl>
                                        <p:attrNameLst>
                                          <p:attrName>style.visibility</p:attrName>
                                        </p:attrNameLst>
                                      </p:cBhvr>
                                      <p:to>
                                        <p:strVal val="visible"/>
                                      </p:to>
                                    </p:set>
                                    <p:animEffect transition="in" filter="fade">
                                      <p:cBhvr>
                                        <p:cTn id="43" dur="500"/>
                                        <p:tgtEl>
                                          <p:spTgt spid="16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2"/>
                                        </p:tgtEl>
                                        <p:attrNameLst>
                                          <p:attrName>style.visibility</p:attrName>
                                        </p:attrNameLst>
                                      </p:cBhvr>
                                      <p:to>
                                        <p:strVal val="visible"/>
                                      </p:to>
                                    </p:set>
                                    <p:animEffect transition="in" filter="fade">
                                      <p:cBhvr>
                                        <p:cTn id="46" dur="500"/>
                                        <p:tgtEl>
                                          <p:spTgt spid="16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3"/>
                                        </p:tgtEl>
                                        <p:attrNameLst>
                                          <p:attrName>style.visibility</p:attrName>
                                        </p:attrNameLst>
                                      </p:cBhvr>
                                      <p:to>
                                        <p:strVal val="visible"/>
                                      </p:to>
                                    </p:set>
                                    <p:animEffect transition="in" filter="fade">
                                      <p:cBhvr>
                                        <p:cTn id="49" dur="500"/>
                                        <p:tgtEl>
                                          <p:spTgt spid="16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64"/>
                                        </p:tgtEl>
                                        <p:attrNameLst>
                                          <p:attrName>style.visibility</p:attrName>
                                        </p:attrNameLst>
                                      </p:cBhvr>
                                      <p:to>
                                        <p:strVal val="visible"/>
                                      </p:to>
                                    </p:set>
                                    <p:animEffect transition="in" filter="fade">
                                      <p:cBhvr>
                                        <p:cTn id="52" dur="500"/>
                                        <p:tgtEl>
                                          <p:spTgt spid="16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65"/>
                                        </p:tgtEl>
                                        <p:attrNameLst>
                                          <p:attrName>style.visibility</p:attrName>
                                        </p:attrNameLst>
                                      </p:cBhvr>
                                      <p:to>
                                        <p:strVal val="visible"/>
                                      </p:to>
                                    </p:set>
                                    <p:animEffect transition="in" filter="fade">
                                      <p:cBhvr>
                                        <p:cTn id="55" dur="500"/>
                                        <p:tgtEl>
                                          <p:spTgt spid="16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66"/>
                                        </p:tgtEl>
                                        <p:attrNameLst>
                                          <p:attrName>style.visibility</p:attrName>
                                        </p:attrNameLst>
                                      </p:cBhvr>
                                      <p:to>
                                        <p:strVal val="visible"/>
                                      </p:to>
                                    </p:set>
                                    <p:animEffect transition="in" filter="fade">
                                      <p:cBhvr>
                                        <p:cTn id="58" dur="500"/>
                                        <p:tgtEl>
                                          <p:spTgt spid="166"/>
                                        </p:tgtEl>
                                      </p:cBhvr>
                                    </p:animEffect>
                                  </p:childTnLst>
                                </p:cTn>
                              </p:par>
                              <p:par>
                                <p:cTn id="59" presetID="10" presetClass="entr" presetSubtype="0" fill="hold" nodeType="withEffect">
                                  <p:stCondLst>
                                    <p:cond delay="0"/>
                                  </p:stCondLst>
                                  <p:childTnLst>
                                    <p:set>
                                      <p:cBhvr>
                                        <p:cTn id="60" dur="1" fill="hold">
                                          <p:stCondLst>
                                            <p:cond delay="0"/>
                                          </p:stCondLst>
                                        </p:cTn>
                                        <p:tgtEl>
                                          <p:spTgt spid="167"/>
                                        </p:tgtEl>
                                        <p:attrNameLst>
                                          <p:attrName>style.visibility</p:attrName>
                                        </p:attrNameLst>
                                      </p:cBhvr>
                                      <p:to>
                                        <p:strVal val="visible"/>
                                      </p:to>
                                    </p:set>
                                    <p:animEffect transition="in" filter="fade">
                                      <p:cBhvr>
                                        <p:cTn id="61" dur="500"/>
                                        <p:tgtEl>
                                          <p:spTgt spid="16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fade">
                                      <p:cBhvr>
                                        <p:cTn id="66" dur="500"/>
                                        <p:tgtEl>
                                          <p:spTgt spid="3"/>
                                        </p:tgtEl>
                                      </p:cBhvr>
                                    </p:animEffect>
                                  </p:childTnLst>
                                </p:cTn>
                              </p:par>
                              <p:par>
                                <p:cTn id="67" presetID="10" presetClass="entr" presetSubtype="0" fill="hold" nodeType="withEffect">
                                  <p:stCondLst>
                                    <p:cond delay="0"/>
                                  </p:stCondLst>
                                  <p:childTnLst>
                                    <p:set>
                                      <p:cBhvr>
                                        <p:cTn id="68" dur="1" fill="hold">
                                          <p:stCondLst>
                                            <p:cond delay="0"/>
                                          </p:stCondLst>
                                        </p:cTn>
                                        <p:tgtEl>
                                          <p:spTgt spid="56"/>
                                        </p:tgtEl>
                                        <p:attrNameLst>
                                          <p:attrName>style.visibility</p:attrName>
                                        </p:attrNameLst>
                                      </p:cBhvr>
                                      <p:to>
                                        <p:strVal val="visible"/>
                                      </p:to>
                                    </p:set>
                                    <p:animEffect transition="in" filter="fade">
                                      <p:cBhvr>
                                        <p:cTn id="69" dur="500"/>
                                        <p:tgtEl>
                                          <p:spTgt spid="56"/>
                                        </p:tgtEl>
                                      </p:cBhvr>
                                    </p:animEffect>
                                  </p:childTnLst>
                                </p:cTn>
                              </p:par>
                              <p:par>
                                <p:cTn id="70" presetID="10" presetClass="entr" presetSubtype="0" fill="hold" nodeType="withEffect">
                                  <p:stCondLst>
                                    <p:cond delay="0"/>
                                  </p:stCondLst>
                                  <p:childTnLst>
                                    <p:set>
                                      <p:cBhvr>
                                        <p:cTn id="71" dur="1" fill="hold">
                                          <p:stCondLst>
                                            <p:cond delay="0"/>
                                          </p:stCondLst>
                                        </p:cTn>
                                        <p:tgtEl>
                                          <p:spTgt spid="65"/>
                                        </p:tgtEl>
                                        <p:attrNameLst>
                                          <p:attrName>style.visibility</p:attrName>
                                        </p:attrNameLst>
                                      </p:cBhvr>
                                      <p:to>
                                        <p:strVal val="visible"/>
                                      </p:to>
                                    </p:set>
                                    <p:animEffect transition="in" filter="fade">
                                      <p:cBhvr>
                                        <p:cTn id="72" dur="500"/>
                                        <p:tgtEl>
                                          <p:spTgt spid="65"/>
                                        </p:tgtEl>
                                      </p:cBhvr>
                                    </p:animEffect>
                                  </p:childTnLst>
                                </p:cTn>
                              </p:par>
                              <p:par>
                                <p:cTn id="73" presetID="10" presetClass="entr" presetSubtype="0" fill="hold" nodeType="withEffect">
                                  <p:stCondLst>
                                    <p:cond delay="0"/>
                                  </p:stCondLst>
                                  <p:childTnLst>
                                    <p:set>
                                      <p:cBhvr>
                                        <p:cTn id="74" dur="1" fill="hold">
                                          <p:stCondLst>
                                            <p:cond delay="0"/>
                                          </p:stCondLst>
                                        </p:cTn>
                                        <p:tgtEl>
                                          <p:spTgt spid="98"/>
                                        </p:tgtEl>
                                        <p:attrNameLst>
                                          <p:attrName>style.visibility</p:attrName>
                                        </p:attrNameLst>
                                      </p:cBhvr>
                                      <p:to>
                                        <p:strVal val="visible"/>
                                      </p:to>
                                    </p:set>
                                    <p:animEffect transition="in" filter="fade">
                                      <p:cBhvr>
                                        <p:cTn id="75" dur="500"/>
                                        <p:tgtEl>
                                          <p:spTgt spid="98"/>
                                        </p:tgtEl>
                                      </p:cBhvr>
                                    </p:animEffect>
                                  </p:childTnLst>
                                </p:cTn>
                              </p:par>
                              <p:par>
                                <p:cTn id="76" presetID="10" presetClass="entr" presetSubtype="0" fill="hold" nodeType="withEffect">
                                  <p:stCondLst>
                                    <p:cond delay="0"/>
                                  </p:stCondLst>
                                  <p:childTnLst>
                                    <p:set>
                                      <p:cBhvr>
                                        <p:cTn id="77" dur="1" fill="hold">
                                          <p:stCondLst>
                                            <p:cond delay="0"/>
                                          </p:stCondLst>
                                        </p:cTn>
                                        <p:tgtEl>
                                          <p:spTgt spid="117"/>
                                        </p:tgtEl>
                                        <p:attrNameLst>
                                          <p:attrName>style.visibility</p:attrName>
                                        </p:attrNameLst>
                                      </p:cBhvr>
                                      <p:to>
                                        <p:strVal val="visible"/>
                                      </p:to>
                                    </p:set>
                                    <p:animEffect transition="in" filter="fade">
                                      <p:cBhvr>
                                        <p:cTn id="78" dur="500"/>
                                        <p:tgtEl>
                                          <p:spTgt spid="117"/>
                                        </p:tgtEl>
                                      </p:cBhvr>
                                    </p:animEffect>
                                  </p:childTnLst>
                                </p:cTn>
                              </p:par>
                              <p:par>
                                <p:cTn id="79" presetID="10" presetClass="entr" presetSubtype="0" fill="hold" nodeType="withEffect">
                                  <p:stCondLst>
                                    <p:cond delay="0"/>
                                  </p:stCondLst>
                                  <p:childTnLst>
                                    <p:set>
                                      <p:cBhvr>
                                        <p:cTn id="80" dur="1" fill="hold">
                                          <p:stCondLst>
                                            <p:cond delay="0"/>
                                          </p:stCondLst>
                                        </p:cTn>
                                        <p:tgtEl>
                                          <p:spTgt spid="123"/>
                                        </p:tgtEl>
                                        <p:attrNameLst>
                                          <p:attrName>style.visibility</p:attrName>
                                        </p:attrNameLst>
                                      </p:cBhvr>
                                      <p:to>
                                        <p:strVal val="visible"/>
                                      </p:to>
                                    </p:set>
                                    <p:animEffect transition="in" filter="fade">
                                      <p:cBhvr>
                                        <p:cTn id="81" dur="500"/>
                                        <p:tgtEl>
                                          <p:spTgt spid="123"/>
                                        </p:tgtEl>
                                      </p:cBhvr>
                                    </p:animEffect>
                                  </p:childTnLst>
                                </p:cTn>
                              </p:par>
                              <p:par>
                                <p:cTn id="82" presetID="10" presetClass="entr" presetSubtype="0" fill="hold" nodeType="withEffect">
                                  <p:stCondLst>
                                    <p:cond delay="0"/>
                                  </p:stCondLst>
                                  <p:childTnLst>
                                    <p:set>
                                      <p:cBhvr>
                                        <p:cTn id="83" dur="1" fill="hold">
                                          <p:stCondLst>
                                            <p:cond delay="0"/>
                                          </p:stCondLst>
                                        </p:cTn>
                                        <p:tgtEl>
                                          <p:spTgt spid="129"/>
                                        </p:tgtEl>
                                        <p:attrNameLst>
                                          <p:attrName>style.visibility</p:attrName>
                                        </p:attrNameLst>
                                      </p:cBhvr>
                                      <p:to>
                                        <p:strVal val="visible"/>
                                      </p:to>
                                    </p:set>
                                    <p:animEffect transition="in" filter="fade">
                                      <p:cBhvr>
                                        <p:cTn id="84" dur="500"/>
                                        <p:tgtEl>
                                          <p:spTgt spid="129"/>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240"/>
                                        </p:tgtEl>
                                        <p:attrNameLst>
                                          <p:attrName>style.visibility</p:attrName>
                                        </p:attrNameLst>
                                      </p:cBhvr>
                                      <p:to>
                                        <p:strVal val="visible"/>
                                      </p:to>
                                    </p:set>
                                    <p:animEffect transition="in" filter="fade">
                                      <p:cBhvr>
                                        <p:cTn id="89" dur="500"/>
                                        <p:tgtEl>
                                          <p:spTgt spid="240"/>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241"/>
                                        </p:tgtEl>
                                        <p:attrNameLst>
                                          <p:attrName>style.visibility</p:attrName>
                                        </p:attrNameLst>
                                      </p:cBhvr>
                                      <p:to>
                                        <p:strVal val="visible"/>
                                      </p:to>
                                    </p:set>
                                    <p:animEffect transition="in" filter="fade">
                                      <p:cBhvr>
                                        <p:cTn id="94" dur="500"/>
                                        <p:tgtEl>
                                          <p:spTgt spid="241"/>
                                        </p:tgtEl>
                                      </p:cBhvr>
                                    </p:animEffec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9"/>
                                          </p:stCondLst>
                                        </p:cTn>
                                        <p:tgtEl>
                                          <p:spTgt spid="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5" grpId="0" animBg="1"/>
      <p:bldP spid="136" grpId="0" animBg="1"/>
      <p:bldP spid="144" grpId="0" animBg="1"/>
      <p:bldP spid="148" grpId="0" animBg="1"/>
      <p:bldP spid="156" grpId="0" animBg="1"/>
      <p:bldP spid="160" grpId="0" animBg="1"/>
      <p:bldP spid="161" grpId="0" animBg="1"/>
      <p:bldP spid="162" grpId="0" animBg="1"/>
      <p:bldP spid="163" grpId="0" animBg="1"/>
      <p:bldP spid="164" grpId="0" animBg="1"/>
      <p:bldP spid="165" grpId="0" animBg="1"/>
      <p:bldP spid="166" grpId="0" animBg="1"/>
      <p:bldP spid="19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23232"/>
        </a:solidFill>
        <a:effectLst/>
      </p:bgPr>
    </p:bg>
    <p:spTree>
      <p:nvGrpSpPr>
        <p:cNvPr id="1" name=""/>
        <p:cNvGrpSpPr/>
        <p:nvPr/>
      </p:nvGrpSpPr>
      <p:grpSpPr>
        <a:xfrm>
          <a:off x="0" y="0"/>
          <a:ext cx="0" cy="0"/>
          <a:chOff x="0" y="0"/>
          <a:chExt cx="0" cy="0"/>
        </a:xfrm>
      </p:grpSpPr>
      <p:sp>
        <p:nvSpPr>
          <p:cNvPr id="22" name="Rounded Rectangle 21"/>
          <p:cNvSpPr/>
          <p:nvPr/>
        </p:nvSpPr>
        <p:spPr bwMode="auto">
          <a:xfrm>
            <a:off x="7434848" y="1200150"/>
            <a:ext cx="4614863" cy="4614863"/>
          </a:xfrm>
          <a:prstGeom prst="roundRect">
            <a:avLst>
              <a:gd name="adj" fmla="val 5367"/>
            </a:avLst>
          </a:prstGeom>
          <a:solidFill>
            <a:srgbClr val="2828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4" name="Content Placeholder 2"/>
          <p:cNvSpPr txBox="1">
            <a:spLocks/>
          </p:cNvSpPr>
          <p:nvPr/>
        </p:nvSpPr>
        <p:spPr>
          <a:xfrm>
            <a:off x="308892" y="3265804"/>
            <a:ext cx="7549566" cy="1865126"/>
          </a:xfrm>
          <a:prstGeom prst="rect">
            <a:avLst/>
          </a:prstGeom>
          <a:noFill/>
        </p:spPr>
        <p:txBody>
          <a:bodyPr vert="horz" wrap="square" lIns="182880" tIns="146304" rIns="182880" bIns="146304" rtlCol="0">
            <a:spAutoFit/>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503" rtl="0" eaLnBrk="1" fontAlgn="auto" latinLnBrk="0" hangingPunct="1">
              <a:lnSpc>
                <a:spcPct val="100000"/>
              </a:lnSpc>
              <a:spcBef>
                <a:spcPts val="0"/>
              </a:spcBef>
              <a:spcAft>
                <a:spcPts val="1200"/>
              </a:spcAft>
              <a:buClr>
                <a:srgbClr val="FFFFFF"/>
              </a:buClr>
              <a:buSzPct val="90000"/>
              <a:buFont typeface="Wingdings" panose="05000000000000000000" pitchFamily="2" charset="2"/>
              <a:buNone/>
              <a:tabLst/>
              <a:defRPr/>
            </a:pPr>
            <a:r>
              <a:rPr kumimoji="0" lang="en-US" sz="18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Standard Docker tooling and API support</a:t>
            </a:r>
          </a:p>
          <a:p>
            <a:pPr marL="0" marR="0" lvl="0" indent="0" algn="l" defTabSz="932503" rtl="0" eaLnBrk="1" fontAlgn="auto" latinLnBrk="0" hangingPunct="1">
              <a:lnSpc>
                <a:spcPct val="100000"/>
              </a:lnSpc>
              <a:spcBef>
                <a:spcPts val="0"/>
              </a:spcBef>
              <a:spcAft>
                <a:spcPts val="1200"/>
              </a:spcAft>
              <a:buClr>
                <a:srgbClr val="FFFFFF"/>
              </a:buClr>
              <a:buSzPct val="90000"/>
              <a:buFont typeface="Wingdings" panose="05000000000000000000" pitchFamily="2" charset="2"/>
              <a:buNone/>
              <a:tabLst/>
              <a:defRPr/>
            </a:pPr>
            <a:r>
              <a:rPr kumimoji="0" lang="en-US" sz="18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Streamlined provisioning of DCOS and Docker Swarm</a:t>
            </a:r>
          </a:p>
          <a:p>
            <a:pPr marL="0" marR="0" lvl="0" indent="0" algn="l" defTabSz="932503" rtl="0" eaLnBrk="1" fontAlgn="auto" latinLnBrk="0" hangingPunct="1">
              <a:lnSpc>
                <a:spcPct val="100000"/>
              </a:lnSpc>
              <a:spcBef>
                <a:spcPts val="0"/>
              </a:spcBef>
              <a:spcAft>
                <a:spcPts val="1200"/>
              </a:spcAft>
              <a:buClr>
                <a:srgbClr val="FFFFFF"/>
              </a:buClr>
              <a:buSzPct val="90000"/>
              <a:buFont typeface="Wingdings" panose="05000000000000000000" pitchFamily="2" charset="2"/>
              <a:buNone/>
              <a:tabLst/>
              <a:defRPr/>
            </a:pPr>
            <a:r>
              <a:rPr kumimoji="0" lang="en-US" sz="18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Linux and Windows Server containers</a:t>
            </a:r>
          </a:p>
          <a:p>
            <a:pPr marL="0" marR="0" lvl="0" indent="0" algn="l" defTabSz="932503" rtl="0" eaLnBrk="1" fontAlgn="auto" latinLnBrk="0" hangingPunct="1">
              <a:lnSpc>
                <a:spcPct val="100000"/>
              </a:lnSpc>
              <a:spcBef>
                <a:spcPts val="0"/>
              </a:spcBef>
              <a:spcAft>
                <a:spcPts val="1200"/>
              </a:spcAft>
              <a:buClr>
                <a:srgbClr val="FFFFFF"/>
              </a:buClr>
              <a:buSzPct val="90000"/>
              <a:buFont typeface="Wingdings" panose="05000000000000000000" pitchFamily="2" charset="2"/>
              <a:buNone/>
              <a:tabLst/>
              <a:defRPr/>
            </a:pPr>
            <a:r>
              <a:rPr kumimoji="0" lang="en-US" sz="18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Azure and Azure Stack</a:t>
            </a:r>
          </a:p>
        </p:txBody>
      </p:sp>
      <p:sp>
        <p:nvSpPr>
          <p:cNvPr id="5" name="Title 1"/>
          <p:cNvSpPr txBox="1">
            <a:spLocks/>
          </p:cNvSpPr>
          <p:nvPr/>
        </p:nvSpPr>
        <p:spPr>
          <a:xfrm>
            <a:off x="301852" y="1703588"/>
            <a:ext cx="6675437" cy="1641475"/>
          </a:xfrm>
          <a:prstGeom prst="rect">
            <a:avLst/>
          </a:prstGeom>
        </p:spPr>
        <p:txBody>
          <a:bodyPr vert="horz" wrap="square" lIns="182880" tIns="146304" rIns="182880" bIns="146304"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base" latinLnBrk="0" hangingPunct="1">
              <a:lnSpc>
                <a:spcPct val="90000"/>
              </a:lnSpc>
              <a:spcBef>
                <a:spcPts val="1200"/>
              </a:spcBef>
              <a:spcAft>
                <a:spcPct val="0"/>
              </a:spcAft>
              <a:buClrTx/>
              <a:buSzTx/>
              <a:buFontTx/>
              <a:buNone/>
              <a:tabLst/>
              <a:defRPr/>
            </a:pPr>
            <a:r>
              <a:rPr kumimoji="0" lang="en-US" sz="4800" b="0" i="0" u="none" strike="noStrike" kern="1200" cap="none" spc="-102" normalizeH="0" baseline="0" noProof="0" dirty="0">
                <a:ln w="3175">
                  <a:noFill/>
                </a:ln>
                <a:solidFill>
                  <a:srgbClr val="0072CC"/>
                </a:solidFill>
                <a:effectLst/>
                <a:uLnTx/>
                <a:uFillTx/>
                <a:latin typeface="Segoe UI Light"/>
                <a:ea typeface="+mn-ea"/>
                <a:cs typeface="Segoe UI" pitchFamily="34" charset="0"/>
              </a:rPr>
              <a:t> </a:t>
            </a:r>
            <a:br>
              <a:rPr kumimoji="0" lang="en-US" sz="4400" b="0" i="0" u="none" strike="noStrike" kern="1200" cap="none" spc="-102" normalizeH="0" baseline="0" noProof="0" dirty="0">
                <a:ln w="3175">
                  <a:noFill/>
                </a:ln>
                <a:gradFill>
                  <a:gsLst>
                    <a:gs pos="1250">
                      <a:srgbClr val="FFFFFF"/>
                    </a:gs>
                    <a:gs pos="100000">
                      <a:srgbClr val="FFFFFF"/>
                    </a:gs>
                  </a:gsLst>
                  <a:lin ang="5400000" scaled="0"/>
                </a:gradFill>
                <a:effectLst/>
                <a:uLnTx/>
                <a:uFillTx/>
                <a:latin typeface="Segoe UI Light"/>
                <a:ea typeface="+mn-ea"/>
                <a:cs typeface="Segoe UI" pitchFamily="34" charset="0"/>
              </a:rPr>
            </a:br>
            <a:r>
              <a:rPr kumimoji="0" lang="en-US" sz="4800" b="0" i="0" u="none" strike="noStrike" kern="1200" cap="none" spc="-102" normalizeH="0" baseline="0" noProof="0" dirty="0">
                <a:ln w="3175">
                  <a:noFill/>
                </a:ln>
                <a:gradFill>
                  <a:gsLst>
                    <a:gs pos="1250">
                      <a:srgbClr val="FFFFFF"/>
                    </a:gs>
                    <a:gs pos="100000">
                      <a:srgbClr val="FFFFFF"/>
                    </a:gs>
                  </a:gsLst>
                  <a:lin ang="5400000" scaled="0"/>
                </a:gradFill>
                <a:effectLst/>
                <a:uLnTx/>
                <a:uFillTx/>
                <a:latin typeface="Segoe UI Light"/>
                <a:ea typeface="+mn-ea"/>
                <a:cs typeface="Segoe UI" pitchFamily="34" charset="0"/>
              </a:rPr>
              <a:t>Azure Container Service</a:t>
            </a:r>
            <a:endParaRPr kumimoji="0" lang="en-US" sz="5400" b="0" i="0" u="none" strike="noStrike" kern="1200" cap="none" spc="-102" normalizeH="0" baseline="0" noProof="0" dirty="0">
              <a:ln w="3175">
                <a:noFill/>
              </a:ln>
              <a:gradFill>
                <a:gsLst>
                  <a:gs pos="1250">
                    <a:srgbClr val="FFFFFF"/>
                  </a:gs>
                  <a:gs pos="100000">
                    <a:srgbClr val="FFFFFF"/>
                  </a:gs>
                </a:gsLst>
                <a:lin ang="5400000" scaled="0"/>
              </a:gradFill>
              <a:effectLst/>
              <a:uLnTx/>
              <a:uFillTx/>
              <a:latin typeface="Segoe UI Light"/>
              <a:ea typeface="+mn-ea"/>
              <a:cs typeface="Segoe UI" pitchFamily="34" charset="0"/>
            </a:endParaRPr>
          </a:p>
        </p:txBody>
      </p:sp>
      <p:sp>
        <p:nvSpPr>
          <p:cNvPr id="6" name="AutoShape 3"/>
          <p:cNvSpPr>
            <a:spLocks noChangeAspect="1" noChangeArrowheads="1" noTextEdit="1"/>
          </p:cNvSpPr>
          <p:nvPr/>
        </p:nvSpPr>
        <p:spPr bwMode="auto">
          <a:xfrm>
            <a:off x="8101013" y="957264"/>
            <a:ext cx="404495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7" name="Freeform 5"/>
          <p:cNvSpPr>
            <a:spLocks/>
          </p:cNvSpPr>
          <p:nvPr/>
        </p:nvSpPr>
        <p:spPr bwMode="auto">
          <a:xfrm>
            <a:off x="7860534" y="623625"/>
            <a:ext cx="3704740" cy="2248164"/>
          </a:xfrm>
          <a:custGeom>
            <a:avLst/>
            <a:gdLst>
              <a:gd name="T0" fmla="*/ 1309 w 1309"/>
              <a:gd name="T1" fmla="*/ 660 h 812"/>
              <a:gd name="T2" fmla="*/ 1157 w 1309"/>
              <a:gd name="T3" fmla="*/ 509 h 812"/>
              <a:gd name="T4" fmla="*/ 1139 w 1309"/>
              <a:gd name="T5" fmla="*/ 510 h 812"/>
              <a:gd name="T6" fmla="*/ 1153 w 1309"/>
              <a:gd name="T7" fmla="*/ 403 h 812"/>
              <a:gd name="T8" fmla="*/ 749 w 1309"/>
              <a:gd name="T9" fmla="*/ 0 h 812"/>
              <a:gd name="T10" fmla="*/ 367 w 1309"/>
              <a:gd name="T11" fmla="*/ 275 h 812"/>
              <a:gd name="T12" fmla="*/ 276 w 1309"/>
              <a:gd name="T13" fmla="*/ 260 h 812"/>
              <a:gd name="T14" fmla="*/ 0 w 1309"/>
              <a:gd name="T15" fmla="*/ 536 h 812"/>
              <a:gd name="T16" fmla="*/ 276 w 1309"/>
              <a:gd name="T17" fmla="*/ 812 h 812"/>
              <a:gd name="T18" fmla="*/ 277 w 1309"/>
              <a:gd name="T19" fmla="*/ 812 h 812"/>
              <a:gd name="T20" fmla="*/ 277 w 1309"/>
              <a:gd name="T21" fmla="*/ 812 h 812"/>
              <a:gd name="T22" fmla="*/ 1170 w 1309"/>
              <a:gd name="T23" fmla="*/ 812 h 812"/>
              <a:gd name="T24" fmla="*/ 1169 w 1309"/>
              <a:gd name="T25" fmla="*/ 811 h 812"/>
              <a:gd name="T26" fmla="*/ 1309 w 1309"/>
              <a:gd name="T27" fmla="*/ 660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09" h="812">
                <a:moveTo>
                  <a:pt x="1309" y="660"/>
                </a:moveTo>
                <a:cubicBezTo>
                  <a:pt x="1309" y="577"/>
                  <a:pt x="1241" y="509"/>
                  <a:pt x="1157" y="509"/>
                </a:cubicBezTo>
                <a:cubicBezTo>
                  <a:pt x="1151" y="509"/>
                  <a:pt x="1145" y="509"/>
                  <a:pt x="1139" y="510"/>
                </a:cubicBezTo>
                <a:cubicBezTo>
                  <a:pt x="1148" y="476"/>
                  <a:pt x="1153" y="440"/>
                  <a:pt x="1153" y="403"/>
                </a:cubicBezTo>
                <a:cubicBezTo>
                  <a:pt x="1153" y="180"/>
                  <a:pt x="972" y="0"/>
                  <a:pt x="749" y="0"/>
                </a:cubicBezTo>
                <a:cubicBezTo>
                  <a:pt x="571" y="0"/>
                  <a:pt x="420" y="115"/>
                  <a:pt x="367" y="275"/>
                </a:cubicBezTo>
                <a:cubicBezTo>
                  <a:pt x="338" y="265"/>
                  <a:pt x="308" y="260"/>
                  <a:pt x="276" y="260"/>
                </a:cubicBezTo>
                <a:cubicBezTo>
                  <a:pt x="124" y="260"/>
                  <a:pt x="0" y="383"/>
                  <a:pt x="0" y="536"/>
                </a:cubicBezTo>
                <a:cubicBezTo>
                  <a:pt x="0" y="688"/>
                  <a:pt x="124" y="812"/>
                  <a:pt x="276" y="812"/>
                </a:cubicBezTo>
                <a:cubicBezTo>
                  <a:pt x="277" y="812"/>
                  <a:pt x="277" y="812"/>
                  <a:pt x="277" y="812"/>
                </a:cubicBezTo>
                <a:cubicBezTo>
                  <a:pt x="277" y="812"/>
                  <a:pt x="277" y="812"/>
                  <a:pt x="277" y="812"/>
                </a:cubicBezTo>
                <a:cubicBezTo>
                  <a:pt x="1170" y="812"/>
                  <a:pt x="1170" y="812"/>
                  <a:pt x="1170" y="812"/>
                </a:cubicBezTo>
                <a:cubicBezTo>
                  <a:pt x="1169" y="811"/>
                  <a:pt x="1169" y="811"/>
                  <a:pt x="1169" y="811"/>
                </a:cubicBezTo>
                <a:cubicBezTo>
                  <a:pt x="1247" y="805"/>
                  <a:pt x="1309" y="740"/>
                  <a:pt x="1309" y="6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Semilight"/>
              <a:ea typeface="+mn-ea"/>
              <a:cs typeface="+mn-cs"/>
            </a:endParaRPr>
          </a:p>
        </p:txBody>
      </p:sp>
      <p:grpSp>
        <p:nvGrpSpPr>
          <p:cNvPr id="24" name="Group 23"/>
          <p:cNvGrpSpPr/>
          <p:nvPr/>
        </p:nvGrpSpPr>
        <p:grpSpPr>
          <a:xfrm>
            <a:off x="9141927" y="1887608"/>
            <a:ext cx="1162050" cy="320676"/>
            <a:chOff x="9250363" y="1863726"/>
            <a:chExt cx="1162050" cy="320676"/>
          </a:xfrm>
        </p:grpSpPr>
        <p:sp>
          <p:nvSpPr>
            <p:cNvPr id="9" name="Freeform 6"/>
            <p:cNvSpPr>
              <a:spLocks noEditPoints="1"/>
            </p:cNvSpPr>
            <p:nvPr/>
          </p:nvSpPr>
          <p:spPr bwMode="auto">
            <a:xfrm>
              <a:off x="9250363" y="1863726"/>
              <a:ext cx="295275" cy="315913"/>
            </a:xfrm>
            <a:custGeom>
              <a:avLst/>
              <a:gdLst>
                <a:gd name="T0" fmla="*/ 119 w 119"/>
                <a:gd name="T1" fmla="*/ 127 h 127"/>
                <a:gd name="T2" fmla="*/ 96 w 119"/>
                <a:gd name="T3" fmla="*/ 127 h 127"/>
                <a:gd name="T4" fmla="*/ 84 w 119"/>
                <a:gd name="T5" fmla="*/ 95 h 127"/>
                <a:gd name="T6" fmla="*/ 34 w 119"/>
                <a:gd name="T7" fmla="*/ 95 h 127"/>
                <a:gd name="T8" fmla="*/ 23 w 119"/>
                <a:gd name="T9" fmla="*/ 127 h 127"/>
                <a:gd name="T10" fmla="*/ 0 w 119"/>
                <a:gd name="T11" fmla="*/ 127 h 127"/>
                <a:gd name="T12" fmla="*/ 48 w 119"/>
                <a:gd name="T13" fmla="*/ 0 h 127"/>
                <a:gd name="T14" fmla="*/ 72 w 119"/>
                <a:gd name="T15" fmla="*/ 0 h 127"/>
                <a:gd name="T16" fmla="*/ 119 w 119"/>
                <a:gd name="T17" fmla="*/ 127 h 127"/>
                <a:gd name="T18" fmla="*/ 79 w 119"/>
                <a:gd name="T19" fmla="*/ 77 h 127"/>
                <a:gd name="T20" fmla="*/ 61 w 119"/>
                <a:gd name="T21" fmla="*/ 27 h 127"/>
                <a:gd name="T22" fmla="*/ 59 w 119"/>
                <a:gd name="T23" fmla="*/ 19 h 127"/>
                <a:gd name="T24" fmla="*/ 59 w 119"/>
                <a:gd name="T25" fmla="*/ 19 h 127"/>
                <a:gd name="T26" fmla="*/ 57 w 119"/>
                <a:gd name="T27" fmla="*/ 27 h 127"/>
                <a:gd name="T28" fmla="*/ 40 w 119"/>
                <a:gd name="T29" fmla="*/ 77 h 127"/>
                <a:gd name="T30" fmla="*/ 79 w 119"/>
                <a:gd name="T31" fmla="*/ 7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9" h="127">
                  <a:moveTo>
                    <a:pt x="119" y="127"/>
                  </a:moveTo>
                  <a:cubicBezTo>
                    <a:pt x="96" y="127"/>
                    <a:pt x="96" y="127"/>
                    <a:pt x="96" y="127"/>
                  </a:cubicBezTo>
                  <a:cubicBezTo>
                    <a:pt x="84" y="95"/>
                    <a:pt x="84" y="95"/>
                    <a:pt x="84" y="95"/>
                  </a:cubicBezTo>
                  <a:cubicBezTo>
                    <a:pt x="34" y="95"/>
                    <a:pt x="34" y="95"/>
                    <a:pt x="34" y="95"/>
                  </a:cubicBezTo>
                  <a:cubicBezTo>
                    <a:pt x="23" y="127"/>
                    <a:pt x="23" y="127"/>
                    <a:pt x="23" y="127"/>
                  </a:cubicBezTo>
                  <a:cubicBezTo>
                    <a:pt x="0" y="127"/>
                    <a:pt x="0" y="127"/>
                    <a:pt x="0" y="127"/>
                  </a:cubicBezTo>
                  <a:cubicBezTo>
                    <a:pt x="48" y="0"/>
                    <a:pt x="48" y="0"/>
                    <a:pt x="48" y="0"/>
                  </a:cubicBezTo>
                  <a:cubicBezTo>
                    <a:pt x="72" y="0"/>
                    <a:pt x="72" y="0"/>
                    <a:pt x="72" y="0"/>
                  </a:cubicBezTo>
                  <a:lnTo>
                    <a:pt x="119" y="127"/>
                  </a:lnTo>
                  <a:close/>
                  <a:moveTo>
                    <a:pt x="79" y="77"/>
                  </a:moveTo>
                  <a:cubicBezTo>
                    <a:pt x="61" y="27"/>
                    <a:pt x="61" y="27"/>
                    <a:pt x="61" y="27"/>
                  </a:cubicBezTo>
                  <a:cubicBezTo>
                    <a:pt x="60" y="25"/>
                    <a:pt x="60" y="22"/>
                    <a:pt x="59" y="19"/>
                  </a:cubicBezTo>
                  <a:cubicBezTo>
                    <a:pt x="59" y="19"/>
                    <a:pt x="59" y="19"/>
                    <a:pt x="59" y="19"/>
                  </a:cubicBezTo>
                  <a:cubicBezTo>
                    <a:pt x="58" y="22"/>
                    <a:pt x="58" y="25"/>
                    <a:pt x="57" y="27"/>
                  </a:cubicBezTo>
                  <a:cubicBezTo>
                    <a:pt x="40" y="77"/>
                    <a:pt x="40" y="77"/>
                    <a:pt x="40" y="77"/>
                  </a:cubicBezTo>
                  <a:lnTo>
                    <a:pt x="79" y="77"/>
                  </a:lnTo>
                  <a:close/>
                </a:path>
              </a:pathLst>
            </a:custGeom>
            <a:solidFill>
              <a:srgbClr val="0647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10" name="Freeform 7"/>
            <p:cNvSpPr>
              <a:spLocks/>
            </p:cNvSpPr>
            <p:nvPr/>
          </p:nvSpPr>
          <p:spPr bwMode="auto">
            <a:xfrm>
              <a:off x="9556751" y="1954214"/>
              <a:ext cx="193675" cy="225425"/>
            </a:xfrm>
            <a:custGeom>
              <a:avLst/>
              <a:gdLst>
                <a:gd name="T0" fmla="*/ 122 w 122"/>
                <a:gd name="T1" fmla="*/ 14 h 142"/>
                <a:gd name="T2" fmla="*/ 45 w 122"/>
                <a:gd name="T3" fmla="*/ 117 h 142"/>
                <a:gd name="T4" fmla="*/ 122 w 122"/>
                <a:gd name="T5" fmla="*/ 117 h 142"/>
                <a:gd name="T6" fmla="*/ 122 w 122"/>
                <a:gd name="T7" fmla="*/ 142 h 142"/>
                <a:gd name="T8" fmla="*/ 0 w 122"/>
                <a:gd name="T9" fmla="*/ 142 h 142"/>
                <a:gd name="T10" fmla="*/ 0 w 122"/>
                <a:gd name="T11" fmla="*/ 129 h 142"/>
                <a:gd name="T12" fmla="*/ 79 w 122"/>
                <a:gd name="T13" fmla="*/ 25 h 142"/>
                <a:gd name="T14" fmla="*/ 7 w 122"/>
                <a:gd name="T15" fmla="*/ 25 h 142"/>
                <a:gd name="T16" fmla="*/ 7 w 122"/>
                <a:gd name="T17" fmla="*/ 0 h 142"/>
                <a:gd name="T18" fmla="*/ 122 w 122"/>
                <a:gd name="T19" fmla="*/ 0 h 142"/>
                <a:gd name="T20" fmla="*/ 122 w 122"/>
                <a:gd name="T21" fmla="*/ 1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42">
                  <a:moveTo>
                    <a:pt x="122" y="14"/>
                  </a:moveTo>
                  <a:lnTo>
                    <a:pt x="45" y="117"/>
                  </a:lnTo>
                  <a:lnTo>
                    <a:pt x="122" y="117"/>
                  </a:lnTo>
                  <a:lnTo>
                    <a:pt x="122" y="142"/>
                  </a:lnTo>
                  <a:lnTo>
                    <a:pt x="0" y="142"/>
                  </a:lnTo>
                  <a:lnTo>
                    <a:pt x="0" y="129"/>
                  </a:lnTo>
                  <a:lnTo>
                    <a:pt x="79" y="25"/>
                  </a:lnTo>
                  <a:lnTo>
                    <a:pt x="7" y="25"/>
                  </a:lnTo>
                  <a:lnTo>
                    <a:pt x="7" y="0"/>
                  </a:lnTo>
                  <a:lnTo>
                    <a:pt x="122" y="0"/>
                  </a:lnTo>
                  <a:lnTo>
                    <a:pt x="122" y="14"/>
                  </a:lnTo>
                  <a:close/>
                </a:path>
              </a:pathLst>
            </a:custGeom>
            <a:solidFill>
              <a:srgbClr val="0647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11" name="Freeform 8"/>
            <p:cNvSpPr>
              <a:spLocks/>
            </p:cNvSpPr>
            <p:nvPr/>
          </p:nvSpPr>
          <p:spPr bwMode="auto">
            <a:xfrm>
              <a:off x="9790113" y="1954214"/>
              <a:ext cx="200025" cy="230188"/>
            </a:xfrm>
            <a:custGeom>
              <a:avLst/>
              <a:gdLst>
                <a:gd name="T0" fmla="*/ 81 w 81"/>
                <a:gd name="T1" fmla="*/ 91 h 93"/>
                <a:gd name="T2" fmla="*/ 60 w 81"/>
                <a:gd name="T3" fmla="*/ 91 h 93"/>
                <a:gd name="T4" fmla="*/ 60 w 81"/>
                <a:gd name="T5" fmla="*/ 77 h 93"/>
                <a:gd name="T6" fmla="*/ 60 w 81"/>
                <a:gd name="T7" fmla="*/ 77 h 93"/>
                <a:gd name="T8" fmla="*/ 32 w 81"/>
                <a:gd name="T9" fmla="*/ 93 h 93"/>
                <a:gd name="T10" fmla="*/ 0 w 81"/>
                <a:gd name="T11" fmla="*/ 54 h 93"/>
                <a:gd name="T12" fmla="*/ 0 w 81"/>
                <a:gd name="T13" fmla="*/ 0 h 93"/>
                <a:gd name="T14" fmla="*/ 21 w 81"/>
                <a:gd name="T15" fmla="*/ 0 h 93"/>
                <a:gd name="T16" fmla="*/ 21 w 81"/>
                <a:gd name="T17" fmla="*/ 52 h 93"/>
                <a:gd name="T18" fmla="*/ 39 w 81"/>
                <a:gd name="T19" fmla="*/ 77 h 93"/>
                <a:gd name="T20" fmla="*/ 55 w 81"/>
                <a:gd name="T21" fmla="*/ 70 h 93"/>
                <a:gd name="T22" fmla="*/ 60 w 81"/>
                <a:gd name="T23" fmla="*/ 52 h 93"/>
                <a:gd name="T24" fmla="*/ 60 w 81"/>
                <a:gd name="T25" fmla="*/ 0 h 93"/>
                <a:gd name="T26" fmla="*/ 81 w 81"/>
                <a:gd name="T27" fmla="*/ 0 h 93"/>
                <a:gd name="T28" fmla="*/ 81 w 81"/>
                <a:gd name="T29" fmla="*/ 9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93">
                  <a:moveTo>
                    <a:pt x="81" y="91"/>
                  </a:moveTo>
                  <a:cubicBezTo>
                    <a:pt x="60" y="91"/>
                    <a:pt x="60" y="91"/>
                    <a:pt x="60" y="91"/>
                  </a:cubicBezTo>
                  <a:cubicBezTo>
                    <a:pt x="60" y="77"/>
                    <a:pt x="60" y="77"/>
                    <a:pt x="60" y="77"/>
                  </a:cubicBezTo>
                  <a:cubicBezTo>
                    <a:pt x="60" y="77"/>
                    <a:pt x="60" y="77"/>
                    <a:pt x="60" y="77"/>
                  </a:cubicBezTo>
                  <a:cubicBezTo>
                    <a:pt x="54" y="88"/>
                    <a:pt x="45" y="93"/>
                    <a:pt x="32" y="93"/>
                  </a:cubicBezTo>
                  <a:cubicBezTo>
                    <a:pt x="11" y="93"/>
                    <a:pt x="0" y="80"/>
                    <a:pt x="0" y="54"/>
                  </a:cubicBezTo>
                  <a:cubicBezTo>
                    <a:pt x="0" y="0"/>
                    <a:pt x="0" y="0"/>
                    <a:pt x="0" y="0"/>
                  </a:cubicBezTo>
                  <a:cubicBezTo>
                    <a:pt x="21" y="0"/>
                    <a:pt x="21" y="0"/>
                    <a:pt x="21" y="0"/>
                  </a:cubicBezTo>
                  <a:cubicBezTo>
                    <a:pt x="21" y="52"/>
                    <a:pt x="21" y="52"/>
                    <a:pt x="21" y="52"/>
                  </a:cubicBezTo>
                  <a:cubicBezTo>
                    <a:pt x="21" y="69"/>
                    <a:pt x="27" y="77"/>
                    <a:pt x="39" y="77"/>
                  </a:cubicBezTo>
                  <a:cubicBezTo>
                    <a:pt x="46" y="77"/>
                    <a:pt x="51" y="75"/>
                    <a:pt x="55" y="70"/>
                  </a:cubicBezTo>
                  <a:cubicBezTo>
                    <a:pt x="58" y="66"/>
                    <a:pt x="60" y="60"/>
                    <a:pt x="60" y="52"/>
                  </a:cubicBezTo>
                  <a:cubicBezTo>
                    <a:pt x="60" y="0"/>
                    <a:pt x="60" y="0"/>
                    <a:pt x="60" y="0"/>
                  </a:cubicBezTo>
                  <a:cubicBezTo>
                    <a:pt x="81" y="0"/>
                    <a:pt x="81" y="0"/>
                    <a:pt x="81" y="0"/>
                  </a:cubicBezTo>
                  <a:lnTo>
                    <a:pt x="81" y="91"/>
                  </a:lnTo>
                  <a:close/>
                </a:path>
              </a:pathLst>
            </a:custGeom>
            <a:solidFill>
              <a:srgbClr val="0647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12" name="Freeform 9"/>
            <p:cNvSpPr>
              <a:spLocks/>
            </p:cNvSpPr>
            <p:nvPr/>
          </p:nvSpPr>
          <p:spPr bwMode="auto">
            <a:xfrm>
              <a:off x="10058401" y="1949451"/>
              <a:ext cx="130175" cy="230188"/>
            </a:xfrm>
            <a:custGeom>
              <a:avLst/>
              <a:gdLst>
                <a:gd name="T0" fmla="*/ 53 w 53"/>
                <a:gd name="T1" fmla="*/ 22 h 93"/>
                <a:gd name="T2" fmla="*/ 42 w 53"/>
                <a:gd name="T3" fmla="*/ 19 h 93"/>
                <a:gd name="T4" fmla="*/ 27 w 53"/>
                <a:gd name="T5" fmla="*/ 27 h 93"/>
                <a:gd name="T6" fmla="*/ 21 w 53"/>
                <a:gd name="T7" fmla="*/ 50 h 93"/>
                <a:gd name="T8" fmla="*/ 21 w 53"/>
                <a:gd name="T9" fmla="*/ 93 h 93"/>
                <a:gd name="T10" fmla="*/ 0 w 53"/>
                <a:gd name="T11" fmla="*/ 93 h 93"/>
                <a:gd name="T12" fmla="*/ 0 w 53"/>
                <a:gd name="T13" fmla="*/ 2 h 93"/>
                <a:gd name="T14" fmla="*/ 21 w 53"/>
                <a:gd name="T15" fmla="*/ 2 h 93"/>
                <a:gd name="T16" fmla="*/ 21 w 53"/>
                <a:gd name="T17" fmla="*/ 21 h 93"/>
                <a:gd name="T18" fmla="*/ 21 w 53"/>
                <a:gd name="T19" fmla="*/ 21 h 93"/>
                <a:gd name="T20" fmla="*/ 30 w 53"/>
                <a:gd name="T21" fmla="*/ 6 h 93"/>
                <a:gd name="T22" fmla="*/ 44 w 53"/>
                <a:gd name="T23" fmla="*/ 0 h 93"/>
                <a:gd name="T24" fmla="*/ 53 w 53"/>
                <a:gd name="T25" fmla="*/ 2 h 93"/>
                <a:gd name="T26" fmla="*/ 53 w 53"/>
                <a:gd name="T27" fmla="*/ 2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 h="93">
                  <a:moveTo>
                    <a:pt x="53" y="22"/>
                  </a:moveTo>
                  <a:cubicBezTo>
                    <a:pt x="50" y="20"/>
                    <a:pt x="47" y="19"/>
                    <a:pt x="42" y="19"/>
                  </a:cubicBezTo>
                  <a:cubicBezTo>
                    <a:pt x="36" y="19"/>
                    <a:pt x="31" y="22"/>
                    <a:pt x="27" y="27"/>
                  </a:cubicBezTo>
                  <a:cubicBezTo>
                    <a:pt x="23" y="33"/>
                    <a:pt x="21" y="40"/>
                    <a:pt x="21" y="50"/>
                  </a:cubicBezTo>
                  <a:cubicBezTo>
                    <a:pt x="21" y="93"/>
                    <a:pt x="21" y="93"/>
                    <a:pt x="21" y="93"/>
                  </a:cubicBezTo>
                  <a:cubicBezTo>
                    <a:pt x="0" y="93"/>
                    <a:pt x="0" y="93"/>
                    <a:pt x="0" y="93"/>
                  </a:cubicBezTo>
                  <a:cubicBezTo>
                    <a:pt x="0" y="2"/>
                    <a:pt x="0" y="2"/>
                    <a:pt x="0" y="2"/>
                  </a:cubicBezTo>
                  <a:cubicBezTo>
                    <a:pt x="21" y="2"/>
                    <a:pt x="21" y="2"/>
                    <a:pt x="21" y="2"/>
                  </a:cubicBezTo>
                  <a:cubicBezTo>
                    <a:pt x="21" y="21"/>
                    <a:pt x="21" y="21"/>
                    <a:pt x="21" y="21"/>
                  </a:cubicBezTo>
                  <a:cubicBezTo>
                    <a:pt x="21" y="21"/>
                    <a:pt x="21" y="21"/>
                    <a:pt x="21" y="21"/>
                  </a:cubicBezTo>
                  <a:cubicBezTo>
                    <a:pt x="23" y="14"/>
                    <a:pt x="26" y="9"/>
                    <a:pt x="30" y="6"/>
                  </a:cubicBezTo>
                  <a:cubicBezTo>
                    <a:pt x="34" y="2"/>
                    <a:pt x="39" y="0"/>
                    <a:pt x="44" y="0"/>
                  </a:cubicBezTo>
                  <a:cubicBezTo>
                    <a:pt x="48" y="0"/>
                    <a:pt x="51" y="1"/>
                    <a:pt x="53" y="2"/>
                  </a:cubicBezTo>
                  <a:lnTo>
                    <a:pt x="53" y="22"/>
                  </a:lnTo>
                  <a:close/>
                </a:path>
              </a:pathLst>
            </a:custGeom>
            <a:solidFill>
              <a:srgbClr val="0647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13" name="Freeform 10"/>
            <p:cNvSpPr>
              <a:spLocks noEditPoints="1"/>
            </p:cNvSpPr>
            <p:nvPr/>
          </p:nvSpPr>
          <p:spPr bwMode="auto">
            <a:xfrm>
              <a:off x="10206038" y="1949451"/>
              <a:ext cx="206375" cy="234950"/>
            </a:xfrm>
            <a:custGeom>
              <a:avLst/>
              <a:gdLst>
                <a:gd name="T0" fmla="*/ 83 w 83"/>
                <a:gd name="T1" fmla="*/ 53 h 95"/>
                <a:gd name="T2" fmla="*/ 21 w 83"/>
                <a:gd name="T3" fmla="*/ 53 h 95"/>
                <a:gd name="T4" fmla="*/ 29 w 83"/>
                <a:gd name="T5" fmla="*/ 73 h 95"/>
                <a:gd name="T6" fmla="*/ 49 w 83"/>
                <a:gd name="T7" fmla="*/ 79 h 95"/>
                <a:gd name="T8" fmla="*/ 76 w 83"/>
                <a:gd name="T9" fmla="*/ 71 h 95"/>
                <a:gd name="T10" fmla="*/ 76 w 83"/>
                <a:gd name="T11" fmla="*/ 87 h 95"/>
                <a:gd name="T12" fmla="*/ 43 w 83"/>
                <a:gd name="T13" fmla="*/ 95 h 95"/>
                <a:gd name="T14" fmla="*/ 11 w 83"/>
                <a:gd name="T15" fmla="*/ 83 h 95"/>
                <a:gd name="T16" fmla="*/ 0 w 83"/>
                <a:gd name="T17" fmla="*/ 48 h 95"/>
                <a:gd name="T18" fmla="*/ 12 w 83"/>
                <a:gd name="T19" fmla="*/ 13 h 95"/>
                <a:gd name="T20" fmla="*/ 44 w 83"/>
                <a:gd name="T21" fmla="*/ 0 h 95"/>
                <a:gd name="T22" fmla="*/ 73 w 83"/>
                <a:gd name="T23" fmla="*/ 12 h 95"/>
                <a:gd name="T24" fmla="*/ 83 w 83"/>
                <a:gd name="T25" fmla="*/ 45 h 95"/>
                <a:gd name="T26" fmla="*/ 83 w 83"/>
                <a:gd name="T27" fmla="*/ 53 h 95"/>
                <a:gd name="T28" fmla="*/ 63 w 83"/>
                <a:gd name="T29" fmla="*/ 39 h 95"/>
                <a:gd name="T30" fmla="*/ 58 w 83"/>
                <a:gd name="T31" fmla="*/ 21 h 95"/>
                <a:gd name="T32" fmla="*/ 43 w 83"/>
                <a:gd name="T33" fmla="*/ 15 h 95"/>
                <a:gd name="T34" fmla="*/ 28 w 83"/>
                <a:gd name="T35" fmla="*/ 22 h 95"/>
                <a:gd name="T36" fmla="*/ 21 w 83"/>
                <a:gd name="T37" fmla="*/ 39 h 95"/>
                <a:gd name="T38" fmla="*/ 63 w 83"/>
                <a:gd name="T39" fmla="*/ 3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 h="95">
                  <a:moveTo>
                    <a:pt x="83" y="53"/>
                  </a:moveTo>
                  <a:cubicBezTo>
                    <a:pt x="21" y="53"/>
                    <a:pt x="21" y="53"/>
                    <a:pt x="21" y="53"/>
                  </a:cubicBezTo>
                  <a:cubicBezTo>
                    <a:pt x="21" y="62"/>
                    <a:pt x="24" y="68"/>
                    <a:pt x="29" y="73"/>
                  </a:cubicBezTo>
                  <a:cubicBezTo>
                    <a:pt x="34" y="77"/>
                    <a:pt x="40" y="79"/>
                    <a:pt x="49" y="79"/>
                  </a:cubicBezTo>
                  <a:cubicBezTo>
                    <a:pt x="59" y="79"/>
                    <a:pt x="68" y="77"/>
                    <a:pt x="76" y="71"/>
                  </a:cubicBezTo>
                  <a:cubicBezTo>
                    <a:pt x="76" y="87"/>
                    <a:pt x="76" y="87"/>
                    <a:pt x="76" y="87"/>
                  </a:cubicBezTo>
                  <a:cubicBezTo>
                    <a:pt x="67" y="93"/>
                    <a:pt x="56" y="95"/>
                    <a:pt x="43" y="95"/>
                  </a:cubicBezTo>
                  <a:cubicBezTo>
                    <a:pt x="29" y="95"/>
                    <a:pt x="19" y="91"/>
                    <a:pt x="11" y="83"/>
                  </a:cubicBezTo>
                  <a:cubicBezTo>
                    <a:pt x="4" y="75"/>
                    <a:pt x="0" y="63"/>
                    <a:pt x="0" y="48"/>
                  </a:cubicBezTo>
                  <a:cubicBezTo>
                    <a:pt x="0" y="34"/>
                    <a:pt x="4" y="22"/>
                    <a:pt x="12" y="13"/>
                  </a:cubicBezTo>
                  <a:cubicBezTo>
                    <a:pt x="21" y="4"/>
                    <a:pt x="31" y="0"/>
                    <a:pt x="44" y="0"/>
                  </a:cubicBezTo>
                  <a:cubicBezTo>
                    <a:pt x="56" y="0"/>
                    <a:pt x="66" y="4"/>
                    <a:pt x="73" y="12"/>
                  </a:cubicBezTo>
                  <a:cubicBezTo>
                    <a:pt x="79" y="20"/>
                    <a:pt x="83" y="31"/>
                    <a:pt x="83" y="45"/>
                  </a:cubicBezTo>
                  <a:lnTo>
                    <a:pt x="83" y="53"/>
                  </a:lnTo>
                  <a:close/>
                  <a:moveTo>
                    <a:pt x="63" y="39"/>
                  </a:moveTo>
                  <a:cubicBezTo>
                    <a:pt x="63" y="31"/>
                    <a:pt x="61" y="25"/>
                    <a:pt x="58" y="21"/>
                  </a:cubicBezTo>
                  <a:cubicBezTo>
                    <a:pt x="54" y="17"/>
                    <a:pt x="50" y="15"/>
                    <a:pt x="43" y="15"/>
                  </a:cubicBezTo>
                  <a:cubicBezTo>
                    <a:pt x="38" y="15"/>
                    <a:pt x="33" y="17"/>
                    <a:pt x="28" y="22"/>
                  </a:cubicBezTo>
                  <a:cubicBezTo>
                    <a:pt x="24" y="26"/>
                    <a:pt x="22" y="32"/>
                    <a:pt x="21" y="39"/>
                  </a:cubicBezTo>
                  <a:lnTo>
                    <a:pt x="63" y="39"/>
                  </a:lnTo>
                  <a:close/>
                </a:path>
              </a:pathLst>
            </a:custGeom>
            <a:solidFill>
              <a:srgbClr val="0647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mn-ea"/>
                <a:cs typeface="+mn-cs"/>
              </a:endParaRPr>
            </a:p>
          </p:txBody>
        </p:sp>
      </p:grpSp>
      <p:sp>
        <p:nvSpPr>
          <p:cNvPr id="14" name="Freeform 11"/>
          <p:cNvSpPr>
            <a:spLocks/>
          </p:cNvSpPr>
          <p:nvPr/>
        </p:nvSpPr>
        <p:spPr bwMode="auto">
          <a:xfrm>
            <a:off x="8704918" y="2882370"/>
            <a:ext cx="166688" cy="631825"/>
          </a:xfrm>
          <a:custGeom>
            <a:avLst/>
            <a:gdLst>
              <a:gd name="T0" fmla="*/ 105 w 105"/>
              <a:gd name="T1" fmla="*/ 0 h 398"/>
              <a:gd name="T2" fmla="*/ 3 w 105"/>
              <a:gd name="T3" fmla="*/ 0 h 398"/>
              <a:gd name="T4" fmla="*/ 0 w 105"/>
              <a:gd name="T5" fmla="*/ 398 h 398"/>
              <a:gd name="T6" fmla="*/ 102 w 105"/>
              <a:gd name="T7" fmla="*/ 398 h 398"/>
              <a:gd name="T8" fmla="*/ 105 w 105"/>
              <a:gd name="T9" fmla="*/ 0 h 398"/>
            </a:gdLst>
            <a:ahLst/>
            <a:cxnLst>
              <a:cxn ang="0">
                <a:pos x="T0" y="T1"/>
              </a:cxn>
              <a:cxn ang="0">
                <a:pos x="T2" y="T3"/>
              </a:cxn>
              <a:cxn ang="0">
                <a:pos x="T4" y="T5"/>
              </a:cxn>
              <a:cxn ang="0">
                <a:pos x="T6" y="T7"/>
              </a:cxn>
              <a:cxn ang="0">
                <a:pos x="T8" y="T9"/>
              </a:cxn>
            </a:cxnLst>
            <a:rect l="0" t="0" r="r" b="b"/>
            <a:pathLst>
              <a:path w="105" h="398">
                <a:moveTo>
                  <a:pt x="105" y="0"/>
                </a:moveTo>
                <a:lnTo>
                  <a:pt x="3" y="0"/>
                </a:lnTo>
                <a:lnTo>
                  <a:pt x="0" y="398"/>
                </a:lnTo>
                <a:lnTo>
                  <a:pt x="102" y="398"/>
                </a:lnTo>
                <a:lnTo>
                  <a:pt x="105" y="0"/>
                </a:lnTo>
                <a:close/>
              </a:path>
            </a:pathLst>
          </a:custGeom>
          <a:solidFill>
            <a:srgbClr val="ECA1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15" name="Freeform 12"/>
          <p:cNvSpPr>
            <a:spLocks/>
          </p:cNvSpPr>
          <p:nvPr/>
        </p:nvSpPr>
        <p:spPr bwMode="auto">
          <a:xfrm>
            <a:off x="8704918" y="3258608"/>
            <a:ext cx="161925" cy="255588"/>
          </a:xfrm>
          <a:custGeom>
            <a:avLst/>
            <a:gdLst>
              <a:gd name="T0" fmla="*/ 102 w 102"/>
              <a:gd name="T1" fmla="*/ 51 h 161"/>
              <a:gd name="T2" fmla="*/ 2 w 102"/>
              <a:gd name="T3" fmla="*/ 0 h 161"/>
              <a:gd name="T4" fmla="*/ 0 w 102"/>
              <a:gd name="T5" fmla="*/ 161 h 161"/>
              <a:gd name="T6" fmla="*/ 102 w 102"/>
              <a:gd name="T7" fmla="*/ 161 h 161"/>
              <a:gd name="T8" fmla="*/ 102 w 102"/>
              <a:gd name="T9" fmla="*/ 51 h 161"/>
            </a:gdLst>
            <a:ahLst/>
            <a:cxnLst>
              <a:cxn ang="0">
                <a:pos x="T0" y="T1"/>
              </a:cxn>
              <a:cxn ang="0">
                <a:pos x="T2" y="T3"/>
              </a:cxn>
              <a:cxn ang="0">
                <a:pos x="T4" y="T5"/>
              </a:cxn>
              <a:cxn ang="0">
                <a:pos x="T6" y="T7"/>
              </a:cxn>
              <a:cxn ang="0">
                <a:pos x="T8" y="T9"/>
              </a:cxn>
            </a:cxnLst>
            <a:rect l="0" t="0" r="r" b="b"/>
            <a:pathLst>
              <a:path w="102" h="161">
                <a:moveTo>
                  <a:pt x="102" y="51"/>
                </a:moveTo>
                <a:lnTo>
                  <a:pt x="2" y="0"/>
                </a:lnTo>
                <a:lnTo>
                  <a:pt x="0" y="161"/>
                </a:lnTo>
                <a:lnTo>
                  <a:pt x="102" y="161"/>
                </a:lnTo>
                <a:lnTo>
                  <a:pt x="102" y="51"/>
                </a:lnTo>
                <a:close/>
              </a:path>
            </a:pathLst>
          </a:custGeom>
          <a:solidFill>
            <a:srgbClr val="AF79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16" name="Freeform 13"/>
          <p:cNvSpPr>
            <a:spLocks/>
          </p:cNvSpPr>
          <p:nvPr/>
        </p:nvSpPr>
        <p:spPr bwMode="auto">
          <a:xfrm>
            <a:off x="8550931" y="2561695"/>
            <a:ext cx="479425" cy="406400"/>
          </a:xfrm>
          <a:custGeom>
            <a:avLst/>
            <a:gdLst>
              <a:gd name="T0" fmla="*/ 62 w 193"/>
              <a:gd name="T1" fmla="*/ 34 h 164"/>
              <a:gd name="T2" fmla="*/ 48 w 193"/>
              <a:gd name="T3" fmla="*/ 68 h 164"/>
              <a:gd name="T4" fmla="*/ 96 w 193"/>
              <a:gd name="T5" fmla="*/ 116 h 164"/>
              <a:gd name="T6" fmla="*/ 144 w 193"/>
              <a:gd name="T7" fmla="*/ 67 h 164"/>
              <a:gd name="T8" fmla="*/ 130 w 193"/>
              <a:gd name="T9" fmla="*/ 34 h 164"/>
              <a:gd name="T10" fmla="*/ 165 w 193"/>
              <a:gd name="T11" fmla="*/ 0 h 164"/>
              <a:gd name="T12" fmla="*/ 192 w 193"/>
              <a:gd name="T13" fmla="*/ 67 h 164"/>
              <a:gd name="T14" fmla="*/ 96 w 193"/>
              <a:gd name="T15" fmla="*/ 164 h 164"/>
              <a:gd name="T16" fmla="*/ 0 w 193"/>
              <a:gd name="T17" fmla="*/ 68 h 164"/>
              <a:gd name="T18" fmla="*/ 28 w 193"/>
              <a:gd name="T19" fmla="*/ 0 h 164"/>
              <a:gd name="T20" fmla="*/ 62 w 193"/>
              <a:gd name="T21" fmla="*/ 3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3" h="164">
                <a:moveTo>
                  <a:pt x="62" y="34"/>
                </a:moveTo>
                <a:cubicBezTo>
                  <a:pt x="54" y="43"/>
                  <a:pt x="48" y="55"/>
                  <a:pt x="48" y="68"/>
                </a:cubicBezTo>
                <a:cubicBezTo>
                  <a:pt x="48" y="94"/>
                  <a:pt x="70" y="116"/>
                  <a:pt x="96" y="116"/>
                </a:cubicBezTo>
                <a:cubicBezTo>
                  <a:pt x="123" y="116"/>
                  <a:pt x="144" y="94"/>
                  <a:pt x="144" y="67"/>
                </a:cubicBezTo>
                <a:cubicBezTo>
                  <a:pt x="144" y="54"/>
                  <a:pt x="139" y="43"/>
                  <a:pt x="130" y="34"/>
                </a:cubicBezTo>
                <a:cubicBezTo>
                  <a:pt x="165" y="0"/>
                  <a:pt x="165" y="0"/>
                  <a:pt x="165" y="0"/>
                </a:cubicBezTo>
                <a:cubicBezTo>
                  <a:pt x="182" y="18"/>
                  <a:pt x="192" y="41"/>
                  <a:pt x="192" y="67"/>
                </a:cubicBezTo>
                <a:cubicBezTo>
                  <a:pt x="193" y="120"/>
                  <a:pt x="150" y="164"/>
                  <a:pt x="96" y="164"/>
                </a:cubicBezTo>
                <a:cubicBezTo>
                  <a:pt x="43" y="164"/>
                  <a:pt x="0" y="121"/>
                  <a:pt x="0" y="68"/>
                </a:cubicBezTo>
                <a:cubicBezTo>
                  <a:pt x="0" y="41"/>
                  <a:pt x="11" y="17"/>
                  <a:pt x="28" y="0"/>
                </a:cubicBezTo>
                <a:lnTo>
                  <a:pt x="62" y="34"/>
                </a:lnTo>
                <a:close/>
              </a:path>
            </a:pathLst>
          </a:custGeom>
          <a:solidFill>
            <a:srgbClr val="ECA1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17" name="Oval 14"/>
          <p:cNvSpPr>
            <a:spLocks noChangeArrowheads="1"/>
          </p:cNvSpPr>
          <p:nvPr/>
        </p:nvSpPr>
        <p:spPr bwMode="auto">
          <a:xfrm>
            <a:off x="8039756" y="3431645"/>
            <a:ext cx="1489075" cy="14874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18" name="Oval 16"/>
          <p:cNvSpPr>
            <a:spLocks noChangeArrowheads="1"/>
          </p:cNvSpPr>
          <p:nvPr/>
        </p:nvSpPr>
        <p:spPr bwMode="auto">
          <a:xfrm>
            <a:off x="8708093" y="2649008"/>
            <a:ext cx="163513" cy="163513"/>
          </a:xfrm>
          <a:prstGeom prst="ellipse">
            <a:avLst/>
          </a:pr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19" name="Freeform 17"/>
          <p:cNvSpPr>
            <a:spLocks/>
          </p:cNvSpPr>
          <p:nvPr/>
        </p:nvSpPr>
        <p:spPr bwMode="auto">
          <a:xfrm>
            <a:off x="9557406" y="3514195"/>
            <a:ext cx="212725" cy="1404938"/>
          </a:xfrm>
          <a:custGeom>
            <a:avLst/>
            <a:gdLst>
              <a:gd name="T0" fmla="*/ 0 w 134"/>
              <a:gd name="T1" fmla="*/ 0 h 885"/>
              <a:gd name="T2" fmla="*/ 134 w 134"/>
              <a:gd name="T3" fmla="*/ 0 h 885"/>
              <a:gd name="T4" fmla="*/ 134 w 134"/>
              <a:gd name="T5" fmla="*/ 885 h 885"/>
              <a:gd name="T6" fmla="*/ 0 w 134"/>
              <a:gd name="T7" fmla="*/ 885 h 885"/>
            </a:gdLst>
            <a:ahLst/>
            <a:cxnLst>
              <a:cxn ang="0">
                <a:pos x="T0" y="T1"/>
              </a:cxn>
              <a:cxn ang="0">
                <a:pos x="T2" y="T3"/>
              </a:cxn>
              <a:cxn ang="0">
                <a:pos x="T4" y="T5"/>
              </a:cxn>
              <a:cxn ang="0">
                <a:pos x="T6" y="T7"/>
              </a:cxn>
            </a:cxnLst>
            <a:rect l="0" t="0" r="r" b="b"/>
            <a:pathLst>
              <a:path w="134" h="885">
                <a:moveTo>
                  <a:pt x="0" y="0"/>
                </a:moveTo>
                <a:lnTo>
                  <a:pt x="134" y="0"/>
                </a:lnTo>
                <a:lnTo>
                  <a:pt x="134" y="885"/>
                </a:lnTo>
                <a:lnTo>
                  <a:pt x="0" y="885"/>
                </a:lnTo>
              </a:path>
            </a:pathLst>
          </a:custGeom>
          <a:noFill/>
          <a:ln w="8890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23" name="Freeform 18"/>
          <p:cNvSpPr>
            <a:spLocks/>
          </p:cNvSpPr>
          <p:nvPr/>
        </p:nvSpPr>
        <p:spPr bwMode="auto">
          <a:xfrm>
            <a:off x="7793693" y="3514195"/>
            <a:ext cx="214313" cy="1404938"/>
          </a:xfrm>
          <a:custGeom>
            <a:avLst/>
            <a:gdLst>
              <a:gd name="T0" fmla="*/ 135 w 135"/>
              <a:gd name="T1" fmla="*/ 0 h 885"/>
              <a:gd name="T2" fmla="*/ 0 w 135"/>
              <a:gd name="T3" fmla="*/ 0 h 885"/>
              <a:gd name="T4" fmla="*/ 0 w 135"/>
              <a:gd name="T5" fmla="*/ 885 h 885"/>
              <a:gd name="T6" fmla="*/ 135 w 135"/>
              <a:gd name="T7" fmla="*/ 885 h 885"/>
            </a:gdLst>
            <a:ahLst/>
            <a:cxnLst>
              <a:cxn ang="0">
                <a:pos x="T0" y="T1"/>
              </a:cxn>
              <a:cxn ang="0">
                <a:pos x="T2" y="T3"/>
              </a:cxn>
              <a:cxn ang="0">
                <a:pos x="T4" y="T5"/>
              </a:cxn>
              <a:cxn ang="0">
                <a:pos x="T6" y="T7"/>
              </a:cxn>
            </a:cxnLst>
            <a:rect l="0" t="0" r="r" b="b"/>
            <a:pathLst>
              <a:path w="135" h="885">
                <a:moveTo>
                  <a:pt x="135" y="0"/>
                </a:moveTo>
                <a:lnTo>
                  <a:pt x="0" y="0"/>
                </a:lnTo>
                <a:lnTo>
                  <a:pt x="0" y="885"/>
                </a:lnTo>
                <a:lnTo>
                  <a:pt x="135" y="885"/>
                </a:lnTo>
              </a:path>
            </a:pathLst>
          </a:custGeom>
          <a:noFill/>
          <a:ln w="8890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mn-ea"/>
              <a:cs typeface="+mn-cs"/>
            </a:endParaRPr>
          </a:p>
        </p:txBody>
      </p:sp>
      <p:pic>
        <p:nvPicPr>
          <p:cNvPr id="8" name="Picture 10" descr="http://devopscube.com/wp-content/uploads/2015/01/SWAR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4445" y="3334879"/>
            <a:ext cx="2071055" cy="1724485"/>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10187757" y="4969373"/>
            <a:ext cx="1601144"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1F1F1"/>
                </a:solidFill>
                <a:effectLst/>
                <a:uLnTx/>
                <a:uFillTx/>
                <a:latin typeface="Segoe UI Semibold" panose="020B0702040204020203" pitchFamily="34" charset="0"/>
                <a:ea typeface="+mn-ea"/>
                <a:cs typeface="Segoe UI Semibold" panose="020B0702040204020203" pitchFamily="34" charset="0"/>
              </a:rPr>
              <a:t>Swarm</a:t>
            </a:r>
            <a:endParaRPr kumimoji="0" lang="en-US" sz="3600" b="0" i="0" u="none" strike="noStrike" kern="0" cap="none" spc="0" normalizeH="0" baseline="0" noProof="0" dirty="0">
              <a:ln>
                <a:noFill/>
              </a:ln>
              <a:solidFill>
                <a:srgbClr val="F1F1F1"/>
              </a:solidFill>
              <a:effectLst/>
              <a:uLnTx/>
              <a:uFillTx/>
              <a:latin typeface="Segoe UI Semilight"/>
              <a:ea typeface="+mn-ea"/>
              <a:cs typeface="+mn-cs"/>
            </a:endParaRPr>
          </a:p>
        </p:txBody>
      </p:sp>
      <p:sp>
        <p:nvSpPr>
          <p:cNvPr id="28" name="Freeform 11"/>
          <p:cNvSpPr>
            <a:spLocks/>
          </p:cNvSpPr>
          <p:nvPr/>
        </p:nvSpPr>
        <p:spPr bwMode="auto">
          <a:xfrm>
            <a:off x="10860258" y="2882370"/>
            <a:ext cx="166688" cy="631825"/>
          </a:xfrm>
          <a:custGeom>
            <a:avLst/>
            <a:gdLst>
              <a:gd name="T0" fmla="*/ 105 w 105"/>
              <a:gd name="T1" fmla="*/ 0 h 398"/>
              <a:gd name="T2" fmla="*/ 3 w 105"/>
              <a:gd name="T3" fmla="*/ 0 h 398"/>
              <a:gd name="T4" fmla="*/ 0 w 105"/>
              <a:gd name="T5" fmla="*/ 398 h 398"/>
              <a:gd name="T6" fmla="*/ 102 w 105"/>
              <a:gd name="T7" fmla="*/ 398 h 398"/>
              <a:gd name="T8" fmla="*/ 105 w 105"/>
              <a:gd name="T9" fmla="*/ 0 h 398"/>
            </a:gdLst>
            <a:ahLst/>
            <a:cxnLst>
              <a:cxn ang="0">
                <a:pos x="T0" y="T1"/>
              </a:cxn>
              <a:cxn ang="0">
                <a:pos x="T2" y="T3"/>
              </a:cxn>
              <a:cxn ang="0">
                <a:pos x="T4" y="T5"/>
              </a:cxn>
              <a:cxn ang="0">
                <a:pos x="T6" y="T7"/>
              </a:cxn>
              <a:cxn ang="0">
                <a:pos x="T8" y="T9"/>
              </a:cxn>
            </a:cxnLst>
            <a:rect l="0" t="0" r="r" b="b"/>
            <a:pathLst>
              <a:path w="105" h="398">
                <a:moveTo>
                  <a:pt x="105" y="0"/>
                </a:moveTo>
                <a:lnTo>
                  <a:pt x="3" y="0"/>
                </a:lnTo>
                <a:lnTo>
                  <a:pt x="0" y="398"/>
                </a:lnTo>
                <a:lnTo>
                  <a:pt x="102" y="398"/>
                </a:lnTo>
                <a:lnTo>
                  <a:pt x="105" y="0"/>
                </a:lnTo>
                <a:close/>
              </a:path>
            </a:pathLst>
          </a:custGeom>
          <a:solidFill>
            <a:srgbClr val="ECA1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29" name="Freeform 12"/>
          <p:cNvSpPr>
            <a:spLocks/>
          </p:cNvSpPr>
          <p:nvPr/>
        </p:nvSpPr>
        <p:spPr bwMode="auto">
          <a:xfrm>
            <a:off x="10860258" y="3258608"/>
            <a:ext cx="161925" cy="255588"/>
          </a:xfrm>
          <a:custGeom>
            <a:avLst/>
            <a:gdLst>
              <a:gd name="T0" fmla="*/ 102 w 102"/>
              <a:gd name="T1" fmla="*/ 51 h 161"/>
              <a:gd name="T2" fmla="*/ 2 w 102"/>
              <a:gd name="T3" fmla="*/ 0 h 161"/>
              <a:gd name="T4" fmla="*/ 0 w 102"/>
              <a:gd name="T5" fmla="*/ 161 h 161"/>
              <a:gd name="T6" fmla="*/ 102 w 102"/>
              <a:gd name="T7" fmla="*/ 161 h 161"/>
              <a:gd name="T8" fmla="*/ 102 w 102"/>
              <a:gd name="T9" fmla="*/ 51 h 161"/>
            </a:gdLst>
            <a:ahLst/>
            <a:cxnLst>
              <a:cxn ang="0">
                <a:pos x="T0" y="T1"/>
              </a:cxn>
              <a:cxn ang="0">
                <a:pos x="T2" y="T3"/>
              </a:cxn>
              <a:cxn ang="0">
                <a:pos x="T4" y="T5"/>
              </a:cxn>
              <a:cxn ang="0">
                <a:pos x="T6" y="T7"/>
              </a:cxn>
              <a:cxn ang="0">
                <a:pos x="T8" y="T9"/>
              </a:cxn>
            </a:cxnLst>
            <a:rect l="0" t="0" r="r" b="b"/>
            <a:pathLst>
              <a:path w="102" h="161">
                <a:moveTo>
                  <a:pt x="102" y="51"/>
                </a:moveTo>
                <a:lnTo>
                  <a:pt x="2" y="0"/>
                </a:lnTo>
                <a:lnTo>
                  <a:pt x="0" y="161"/>
                </a:lnTo>
                <a:lnTo>
                  <a:pt x="102" y="161"/>
                </a:lnTo>
                <a:lnTo>
                  <a:pt x="102" y="51"/>
                </a:lnTo>
                <a:close/>
              </a:path>
            </a:pathLst>
          </a:custGeom>
          <a:solidFill>
            <a:srgbClr val="AF79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30" name="Freeform 13"/>
          <p:cNvSpPr>
            <a:spLocks/>
          </p:cNvSpPr>
          <p:nvPr/>
        </p:nvSpPr>
        <p:spPr bwMode="auto">
          <a:xfrm>
            <a:off x="10706271" y="2561695"/>
            <a:ext cx="479425" cy="406400"/>
          </a:xfrm>
          <a:custGeom>
            <a:avLst/>
            <a:gdLst>
              <a:gd name="T0" fmla="*/ 62 w 193"/>
              <a:gd name="T1" fmla="*/ 34 h 164"/>
              <a:gd name="T2" fmla="*/ 48 w 193"/>
              <a:gd name="T3" fmla="*/ 68 h 164"/>
              <a:gd name="T4" fmla="*/ 96 w 193"/>
              <a:gd name="T5" fmla="*/ 116 h 164"/>
              <a:gd name="T6" fmla="*/ 144 w 193"/>
              <a:gd name="T7" fmla="*/ 67 h 164"/>
              <a:gd name="T8" fmla="*/ 130 w 193"/>
              <a:gd name="T9" fmla="*/ 34 h 164"/>
              <a:gd name="T10" fmla="*/ 165 w 193"/>
              <a:gd name="T11" fmla="*/ 0 h 164"/>
              <a:gd name="T12" fmla="*/ 192 w 193"/>
              <a:gd name="T13" fmla="*/ 67 h 164"/>
              <a:gd name="T14" fmla="*/ 96 w 193"/>
              <a:gd name="T15" fmla="*/ 164 h 164"/>
              <a:gd name="T16" fmla="*/ 0 w 193"/>
              <a:gd name="T17" fmla="*/ 68 h 164"/>
              <a:gd name="T18" fmla="*/ 28 w 193"/>
              <a:gd name="T19" fmla="*/ 0 h 164"/>
              <a:gd name="T20" fmla="*/ 62 w 193"/>
              <a:gd name="T21" fmla="*/ 3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3" h="164">
                <a:moveTo>
                  <a:pt x="62" y="34"/>
                </a:moveTo>
                <a:cubicBezTo>
                  <a:pt x="54" y="43"/>
                  <a:pt x="48" y="55"/>
                  <a:pt x="48" y="68"/>
                </a:cubicBezTo>
                <a:cubicBezTo>
                  <a:pt x="48" y="94"/>
                  <a:pt x="70" y="116"/>
                  <a:pt x="96" y="116"/>
                </a:cubicBezTo>
                <a:cubicBezTo>
                  <a:pt x="123" y="116"/>
                  <a:pt x="144" y="94"/>
                  <a:pt x="144" y="67"/>
                </a:cubicBezTo>
                <a:cubicBezTo>
                  <a:pt x="144" y="54"/>
                  <a:pt x="139" y="43"/>
                  <a:pt x="130" y="34"/>
                </a:cubicBezTo>
                <a:cubicBezTo>
                  <a:pt x="165" y="0"/>
                  <a:pt x="165" y="0"/>
                  <a:pt x="165" y="0"/>
                </a:cubicBezTo>
                <a:cubicBezTo>
                  <a:pt x="182" y="18"/>
                  <a:pt x="192" y="41"/>
                  <a:pt x="192" y="67"/>
                </a:cubicBezTo>
                <a:cubicBezTo>
                  <a:pt x="193" y="120"/>
                  <a:pt x="150" y="164"/>
                  <a:pt x="96" y="164"/>
                </a:cubicBezTo>
                <a:cubicBezTo>
                  <a:pt x="43" y="164"/>
                  <a:pt x="0" y="121"/>
                  <a:pt x="0" y="68"/>
                </a:cubicBezTo>
                <a:cubicBezTo>
                  <a:pt x="0" y="41"/>
                  <a:pt x="11" y="17"/>
                  <a:pt x="28" y="0"/>
                </a:cubicBezTo>
                <a:lnTo>
                  <a:pt x="62" y="34"/>
                </a:lnTo>
                <a:close/>
              </a:path>
            </a:pathLst>
          </a:custGeom>
          <a:solidFill>
            <a:srgbClr val="ECA1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31" name="Oval 16"/>
          <p:cNvSpPr>
            <a:spLocks noChangeArrowheads="1"/>
          </p:cNvSpPr>
          <p:nvPr/>
        </p:nvSpPr>
        <p:spPr bwMode="auto">
          <a:xfrm>
            <a:off x="10863433" y="2649008"/>
            <a:ext cx="163513" cy="163513"/>
          </a:xfrm>
          <a:prstGeom prst="ellipse">
            <a:avLst/>
          </a:pr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32" name="Freeform 17"/>
          <p:cNvSpPr>
            <a:spLocks/>
          </p:cNvSpPr>
          <p:nvPr/>
        </p:nvSpPr>
        <p:spPr bwMode="auto">
          <a:xfrm>
            <a:off x="11712746" y="3514195"/>
            <a:ext cx="212725" cy="1404938"/>
          </a:xfrm>
          <a:custGeom>
            <a:avLst/>
            <a:gdLst>
              <a:gd name="T0" fmla="*/ 0 w 134"/>
              <a:gd name="T1" fmla="*/ 0 h 885"/>
              <a:gd name="T2" fmla="*/ 134 w 134"/>
              <a:gd name="T3" fmla="*/ 0 h 885"/>
              <a:gd name="T4" fmla="*/ 134 w 134"/>
              <a:gd name="T5" fmla="*/ 885 h 885"/>
              <a:gd name="T6" fmla="*/ 0 w 134"/>
              <a:gd name="T7" fmla="*/ 885 h 885"/>
            </a:gdLst>
            <a:ahLst/>
            <a:cxnLst>
              <a:cxn ang="0">
                <a:pos x="T0" y="T1"/>
              </a:cxn>
              <a:cxn ang="0">
                <a:pos x="T2" y="T3"/>
              </a:cxn>
              <a:cxn ang="0">
                <a:pos x="T4" y="T5"/>
              </a:cxn>
              <a:cxn ang="0">
                <a:pos x="T6" y="T7"/>
              </a:cxn>
            </a:cxnLst>
            <a:rect l="0" t="0" r="r" b="b"/>
            <a:pathLst>
              <a:path w="134" h="885">
                <a:moveTo>
                  <a:pt x="0" y="0"/>
                </a:moveTo>
                <a:lnTo>
                  <a:pt x="134" y="0"/>
                </a:lnTo>
                <a:lnTo>
                  <a:pt x="134" y="885"/>
                </a:lnTo>
                <a:lnTo>
                  <a:pt x="0" y="885"/>
                </a:lnTo>
              </a:path>
            </a:pathLst>
          </a:custGeom>
          <a:noFill/>
          <a:ln w="8890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33" name="Freeform 18"/>
          <p:cNvSpPr>
            <a:spLocks/>
          </p:cNvSpPr>
          <p:nvPr/>
        </p:nvSpPr>
        <p:spPr bwMode="auto">
          <a:xfrm>
            <a:off x="9949033" y="3514195"/>
            <a:ext cx="214313" cy="1404938"/>
          </a:xfrm>
          <a:custGeom>
            <a:avLst/>
            <a:gdLst>
              <a:gd name="T0" fmla="*/ 135 w 135"/>
              <a:gd name="T1" fmla="*/ 0 h 885"/>
              <a:gd name="T2" fmla="*/ 0 w 135"/>
              <a:gd name="T3" fmla="*/ 0 h 885"/>
              <a:gd name="T4" fmla="*/ 0 w 135"/>
              <a:gd name="T5" fmla="*/ 885 h 885"/>
              <a:gd name="T6" fmla="*/ 135 w 135"/>
              <a:gd name="T7" fmla="*/ 885 h 885"/>
            </a:gdLst>
            <a:ahLst/>
            <a:cxnLst>
              <a:cxn ang="0">
                <a:pos x="T0" y="T1"/>
              </a:cxn>
              <a:cxn ang="0">
                <a:pos x="T2" y="T3"/>
              </a:cxn>
              <a:cxn ang="0">
                <a:pos x="T4" y="T5"/>
              </a:cxn>
              <a:cxn ang="0">
                <a:pos x="T6" y="T7"/>
              </a:cxn>
            </a:cxnLst>
            <a:rect l="0" t="0" r="r" b="b"/>
            <a:pathLst>
              <a:path w="135" h="885">
                <a:moveTo>
                  <a:pt x="135" y="0"/>
                </a:moveTo>
                <a:lnTo>
                  <a:pt x="0" y="0"/>
                </a:lnTo>
                <a:lnTo>
                  <a:pt x="0" y="885"/>
                </a:lnTo>
                <a:lnTo>
                  <a:pt x="135" y="885"/>
                </a:lnTo>
              </a:path>
            </a:pathLst>
          </a:custGeom>
          <a:noFill/>
          <a:ln w="8890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mn-ea"/>
              <a:cs typeface="+mn-cs"/>
            </a:endParaRPr>
          </a:p>
        </p:txBody>
      </p:sp>
      <p:pic>
        <p:nvPicPr>
          <p:cNvPr id="29698" name="Picture 2" descr="https://mesosphere.com/wp-content/uploads/2016/04/logo-horizontal-styled.pn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8972" t="28232" r="59508" b="22874"/>
          <a:stretch/>
        </p:blipFill>
        <p:spPr bwMode="auto">
          <a:xfrm>
            <a:off x="8316017" y="3652028"/>
            <a:ext cx="970667" cy="1129272"/>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7990071" y="4971637"/>
            <a:ext cx="1595309"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1F1F1"/>
                </a:solidFill>
                <a:effectLst/>
                <a:uLnTx/>
                <a:uFillTx/>
                <a:latin typeface="Segoe UI Semibold" panose="020B0702040204020203" pitchFamily="34" charset="0"/>
                <a:ea typeface="+mn-ea"/>
                <a:cs typeface="Segoe UI Semibold" panose="020B0702040204020203" pitchFamily="34" charset="0"/>
              </a:rPr>
              <a:t>DC/OS</a:t>
            </a:r>
            <a:endParaRPr kumimoji="0" lang="en-US" sz="3600" b="0" i="0" u="none" strike="noStrike" kern="0" cap="none" spc="0" normalizeH="0" baseline="0" noProof="0" dirty="0">
              <a:ln>
                <a:noFill/>
              </a:ln>
              <a:solidFill>
                <a:srgbClr val="F1F1F1"/>
              </a:solidFill>
              <a:effectLst/>
              <a:uLnTx/>
              <a:uFillTx/>
              <a:latin typeface="Segoe UI Semilight"/>
              <a:ea typeface="+mn-ea"/>
              <a:cs typeface="+mn-cs"/>
            </a:endParaRPr>
          </a:p>
        </p:txBody>
      </p:sp>
      <p:sp>
        <p:nvSpPr>
          <p:cNvPr id="34" name="Rectangle: Rounded Corners 33"/>
          <p:cNvSpPr/>
          <p:nvPr/>
        </p:nvSpPr>
        <p:spPr>
          <a:xfrm>
            <a:off x="673621" y="309192"/>
            <a:ext cx="3888432" cy="1296144"/>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NZ" dirty="0"/>
              <a:t>Learn more!</a:t>
            </a:r>
          </a:p>
          <a:p>
            <a:pPr algn="ctr"/>
            <a:r>
              <a:rPr lang="en-NZ" dirty="0"/>
              <a:t>M403 – Thursday 10:30</a:t>
            </a:r>
          </a:p>
        </p:txBody>
      </p:sp>
    </p:spTree>
    <p:extLst>
      <p:ext uri="{BB962C8B-B14F-4D97-AF65-F5344CB8AC3E}">
        <p14:creationId xmlns:p14="http://schemas.microsoft.com/office/powerpoint/2010/main" val="24676039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35" presetClass="path" presetSubtype="0" decel="100000" fill="hold" grpId="1" nodeType="withEffect">
                                  <p:stCondLst>
                                    <p:cond delay="0"/>
                                  </p:stCondLst>
                                  <p:childTnLst>
                                    <p:animMotion origin="layout" path="M -8.45034E-7 -1.53881E-6 L -0.05285 -1.53881E-6 " pathEditMode="relative" rAng="0" ptsTypes="AA">
                                      <p:cBhvr>
                                        <p:cTn id="9" dur="750" spd="-100000" fill="hold"/>
                                        <p:tgtEl>
                                          <p:spTgt spid="5"/>
                                        </p:tgtEl>
                                        <p:attrNameLst>
                                          <p:attrName>ppt_x</p:attrName>
                                          <p:attrName>ppt_y</p:attrName>
                                        </p:attrNameLst>
                                      </p:cBhvr>
                                      <p:rCtr x="-2642" y="0"/>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35" presetClass="path" presetSubtype="0" decel="100000" fill="hold" grpId="1" nodeType="withEffect">
                                  <p:stCondLst>
                                    <p:cond delay="0"/>
                                  </p:stCondLst>
                                  <p:childTnLst>
                                    <p:animMotion origin="layout" path="M -2.48404E-6 1.65683E-6 L -0.05284 1.65683E-6 " pathEditMode="relative" rAng="0" ptsTypes="AA">
                                      <p:cBhvr>
                                        <p:cTn id="14" dur="750" spd="-100000" fill="hold"/>
                                        <p:tgtEl>
                                          <p:spTgt spid="4"/>
                                        </p:tgtEl>
                                        <p:attrNameLst>
                                          <p:attrName>ppt_x</p:attrName>
                                          <p:attrName>ppt_y</p:attrName>
                                        </p:attrNameLst>
                                      </p:cBhvr>
                                      <p:rCtr x="-2642" y="0"/>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3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8" y="1209973"/>
            <a:ext cx="11920263" cy="2179058"/>
          </a:xfrm>
        </p:spPr>
        <p:txBody>
          <a:bodyPr/>
          <a:lstStyle/>
          <a:p>
            <a:r>
              <a:rPr lang="en-NZ" dirty="0"/>
              <a:t>Azure Container Service Demo</a:t>
            </a:r>
          </a:p>
        </p:txBody>
      </p:sp>
    </p:spTree>
    <p:extLst>
      <p:ext uri="{BB962C8B-B14F-4D97-AF65-F5344CB8AC3E}">
        <p14:creationId xmlns:p14="http://schemas.microsoft.com/office/powerpoint/2010/main" val="18841089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23232"/>
        </a:solidFill>
        <a:effectLst/>
      </p:bgPr>
    </p:bg>
    <p:spTree>
      <p:nvGrpSpPr>
        <p:cNvPr id="1" name=""/>
        <p:cNvGrpSpPr/>
        <p:nvPr/>
      </p:nvGrpSpPr>
      <p:grpSpPr>
        <a:xfrm>
          <a:off x="0" y="0"/>
          <a:ext cx="0" cy="0"/>
          <a:chOff x="0" y="0"/>
          <a:chExt cx="0" cy="0"/>
        </a:xfrm>
      </p:grpSpPr>
      <p:sp>
        <p:nvSpPr>
          <p:cNvPr id="49" name="TextBox 48"/>
          <p:cNvSpPr txBox="1"/>
          <p:nvPr/>
        </p:nvSpPr>
        <p:spPr>
          <a:xfrm>
            <a:off x="3846790" y="3101163"/>
            <a:ext cx="4766369" cy="904863"/>
          </a:xfrm>
          <a:prstGeom prst="rect">
            <a:avLst/>
          </a:prstGeom>
          <a:noFill/>
        </p:spPr>
        <p:txBody>
          <a:bodyPr wrap="non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4400"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Light" panose="020B0502040204020203" pitchFamily="34" charset="0"/>
                <a:ea typeface="+mn-ea"/>
                <a:cs typeface="Segoe UI Light" panose="020B0502040204020203" pitchFamily="34" charset="0"/>
              </a:rPr>
              <a:t>Choice </a:t>
            </a:r>
            <a:r>
              <a:rPr kumimoji="0" lang="en-US" sz="4400" b="0" i="0" u="none" strike="noStrike" kern="0" cap="none" spc="0" normalizeH="0" baseline="0" noProof="0" dirty="0">
                <a:ln>
                  <a:noFill/>
                </a:ln>
                <a:solidFill>
                  <a:srgbClr val="00B0F0"/>
                </a:solidFill>
                <a:effectLst/>
                <a:uLnTx/>
                <a:uFillTx/>
                <a:latin typeface="Segoe UI Light" panose="020B0502040204020203" pitchFamily="34" charset="0"/>
                <a:ea typeface="+mn-ea"/>
                <a:cs typeface="Segoe UI Light" panose="020B0502040204020203" pitchFamily="34" charset="0"/>
              </a:rPr>
              <a:t>+</a:t>
            </a:r>
            <a:r>
              <a:rPr kumimoji="0" lang="en-US" sz="4400"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Light" panose="020B0502040204020203" pitchFamily="34" charset="0"/>
                <a:ea typeface="+mn-ea"/>
                <a:cs typeface="Segoe UI Light" panose="020B0502040204020203" pitchFamily="34" charset="0"/>
              </a:rPr>
              <a:t> Flexibility</a:t>
            </a:r>
          </a:p>
        </p:txBody>
      </p:sp>
      <p:sp>
        <p:nvSpPr>
          <p:cNvPr id="63" name="Rectangle 62"/>
          <p:cNvSpPr/>
          <p:nvPr/>
        </p:nvSpPr>
        <p:spPr bwMode="auto">
          <a:xfrm rot="2700000">
            <a:off x="5773238" y="3154906"/>
            <a:ext cx="841439" cy="841439"/>
          </a:xfrm>
          <a:prstGeom prst="rect">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Rectangle 3"/>
          <p:cNvSpPr/>
          <p:nvPr/>
        </p:nvSpPr>
        <p:spPr bwMode="auto">
          <a:xfrm>
            <a:off x="5922236" y="0"/>
            <a:ext cx="6514239" cy="6994525"/>
          </a:xfrm>
          <a:prstGeom prst="rect">
            <a:avLst/>
          </a:prstGeom>
          <a:solidFill>
            <a:srgbClr val="F8F8F8"/>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0" fontAlgn="base" latinLnBrk="0" hangingPunct="0">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5" name="Group 4"/>
          <p:cNvGrpSpPr/>
          <p:nvPr/>
        </p:nvGrpSpPr>
        <p:grpSpPr>
          <a:xfrm>
            <a:off x="6472945" y="602197"/>
            <a:ext cx="5867547" cy="5941132"/>
            <a:chOff x="6472945" y="602197"/>
            <a:chExt cx="5867547" cy="5941132"/>
          </a:xfrm>
        </p:grpSpPr>
        <p:pic>
          <p:nvPicPr>
            <p:cNvPr id="7" name="Picture 10" descr="https://encrypted-tbn3.gstatic.com/images?q=tbn:ANd9GcQgAB8I4GUYPGAuHqEufTpFML_JWZior9mwUJP3P5Tro4I_bcL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29575" y="2126864"/>
              <a:ext cx="545414" cy="524379"/>
            </a:xfrm>
            <a:prstGeom prst="rect">
              <a:avLst/>
            </a:prstGeom>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3137" y="2122226"/>
              <a:ext cx="748307" cy="533655"/>
            </a:xfrm>
            <a:prstGeom prst="rect">
              <a:avLst/>
            </a:prstGeom>
          </p:spPr>
        </p:pic>
        <p:grpSp>
          <p:nvGrpSpPr>
            <p:cNvPr id="9" name="Group 8"/>
            <p:cNvGrpSpPr/>
            <p:nvPr/>
          </p:nvGrpSpPr>
          <p:grpSpPr>
            <a:xfrm>
              <a:off x="10613509" y="2104558"/>
              <a:ext cx="497039" cy="568990"/>
              <a:chOff x="11352258" y="2315027"/>
              <a:chExt cx="565703" cy="647594"/>
            </a:xfrm>
          </p:grpSpPr>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1352258" y="2315027"/>
                <a:ext cx="563133" cy="485323"/>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1354827" y="2784475"/>
                <a:ext cx="563134" cy="178146"/>
              </a:xfrm>
              <a:prstGeom prst="rect">
                <a:avLst/>
              </a:prstGeom>
            </p:spPr>
          </p:pic>
        </p:grpSp>
        <p:pic>
          <p:nvPicPr>
            <p:cNvPr id="10" name="Picture 4" descr="https://tool.microsoftsca.com/Content/assets/clients/928527.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90854" y="2072258"/>
              <a:ext cx="1267182" cy="633591"/>
            </a:xfrm>
            <a:prstGeom prst="rect">
              <a:avLst/>
            </a:prstGeom>
            <a:extLst>
              <a:ext uri="{909E8E84-426E-40DD-AFC4-6F175D3DCCD1}">
                <a14:hiddenFill xmlns:a14="http://schemas.microsoft.com/office/drawing/2010/main">
                  <a:solidFill>
                    <a:srgbClr val="FFFFFF"/>
                  </a:solidFill>
                </a14:hiddenFill>
              </a:ext>
            </a:extLst>
          </p:spPr>
        </p:pic>
        <p:pic>
          <p:nvPicPr>
            <p:cNvPr id="11" name="Picture 2" descr="http://blog.cloudfoundry.com/wp-content/static/cfcom/assets/images/logocf300square.jpg"/>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62895" y="2037822"/>
              <a:ext cx="702462" cy="702462"/>
            </a:xfrm>
            <a:prstGeom prst="rect">
              <a:avLst/>
            </a:prstGeom>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6472945" y="1825356"/>
              <a:ext cx="1599116" cy="261610"/>
            </a:xfrm>
            <a:prstGeom prst="rect">
              <a:avLst/>
            </a:prstGeom>
            <a:noFill/>
          </p:spPr>
          <p:txBody>
            <a:bodyPr wrap="square" rtlCol="0">
              <a:spAutoFit/>
            </a:bodyPr>
            <a:lstStyle/>
            <a:p>
              <a:pPr marL="0" marR="0" lvl="0" indent="0" algn="l" defTabSz="931961"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S PGothic" panose="020B0600070205080204" pitchFamily="34" charset="-128"/>
                  <a:cs typeface="Segoe UI Semibold" panose="020B0702040204020203" pitchFamily="34" charset="0"/>
                </a:rPr>
                <a:t>Applications</a:t>
              </a:r>
            </a:p>
          </p:txBody>
        </p:sp>
        <p:pic>
          <p:nvPicPr>
            <p:cNvPr id="15" name="Picture 14"/>
            <p:cNvPicPr>
              <a:picLocks noChangeAspect="1"/>
            </p:cNvPicPr>
            <p:nvPr/>
          </p:nvPicPr>
          <p:blipFill>
            <a:blip r:embed="rId9"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6570850" y="837548"/>
              <a:ext cx="1134759" cy="529887"/>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03751" y="835518"/>
              <a:ext cx="543368" cy="533946"/>
            </a:xfrm>
            <a:prstGeom prst="rect">
              <a:avLst/>
            </a:prstGeom>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46638" y="788293"/>
              <a:ext cx="794816" cy="628397"/>
            </a:xfrm>
            <a:prstGeom prst="rect">
              <a:avLst/>
            </a:prstGeom>
          </p:spPr>
        </p:pic>
        <p:pic>
          <p:nvPicPr>
            <p:cNvPr id="18" name="Picture 17"/>
            <p:cNvPicPr>
              <a:picLocks noChangeAspect="1"/>
            </p:cNvPicPr>
            <p:nvPr/>
          </p:nvPicPr>
          <p:blipFill rotWithShape="1">
            <a:blip r:embed="rId12"/>
            <a:srcRect l="5185" t="6737" r="6737" b="5183"/>
            <a:stretch/>
          </p:blipFill>
          <p:spPr>
            <a:xfrm>
              <a:off x="11370914" y="829432"/>
              <a:ext cx="548604" cy="555919"/>
            </a:xfrm>
            <a:prstGeom prst="ellipse">
              <a:avLst/>
            </a:prstGeom>
            <a:solidFill>
              <a:srgbClr val="FFFFFF">
                <a:lumMod val="75000"/>
              </a:srgbClr>
            </a:solidFill>
          </p:spPr>
        </p:pic>
        <p:sp>
          <p:nvSpPr>
            <p:cNvPr id="34" name="TextBox 33"/>
            <p:cNvSpPr txBox="1"/>
            <p:nvPr/>
          </p:nvSpPr>
          <p:spPr>
            <a:xfrm>
              <a:off x="6472945" y="602197"/>
              <a:ext cx="1330570" cy="261610"/>
            </a:xfrm>
            <a:prstGeom prst="rect">
              <a:avLst/>
            </a:prstGeom>
            <a:noFill/>
          </p:spPr>
          <p:txBody>
            <a:bodyPr wrap="square" rtlCol="0">
              <a:spAutoFit/>
            </a:bodyPr>
            <a:lstStyle/>
            <a:p>
              <a:pPr marL="0" marR="0" lvl="0" indent="0" algn="l" defTabSz="931961"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S PGothic" panose="020B0600070205080204" pitchFamily="34" charset="-128"/>
                  <a:cs typeface="Segoe UI Semibold" panose="020B0702040204020203" pitchFamily="34" charset="0"/>
                </a:rPr>
                <a:t>Management</a:t>
              </a:r>
            </a:p>
          </p:txBody>
        </p:sp>
        <p:pic>
          <p:nvPicPr>
            <p:cNvPr id="20" name="Picture 4" descr="http://www.jbase.com/new/products/images/java.png"/>
            <p:cNvPicPr>
              <a:picLocks noChangeAspect="1" noChangeArrowheads="1"/>
            </p:cNvPicPr>
            <p:nvPr/>
          </p:nvPicPr>
          <p:blipFill>
            <a:blip r:embed="rId13" cstate="print">
              <a:extLst/>
            </a:blip>
            <a:srcRect/>
            <a:stretch>
              <a:fillRect/>
            </a:stretch>
          </p:blipFill>
          <p:spPr bwMode="auto">
            <a:xfrm>
              <a:off x="9940483" y="3408643"/>
              <a:ext cx="296980" cy="584976"/>
            </a:xfrm>
            <a:prstGeom prst="rect">
              <a:avLst/>
            </a:prstGeom>
          </p:spPr>
        </p:pic>
        <p:pic>
          <p:nvPicPr>
            <p:cNvPr id="21" name="Picture 20" descr="PHP.png"/>
            <p:cNvPicPr>
              <a:picLocks noChangeAspect="1"/>
            </p:cNvPicPr>
            <p:nvPr/>
          </p:nvPicPr>
          <p:blipFill>
            <a:blip r:embed="rId14" cstate="print">
              <a:extLst/>
            </a:blip>
            <a:stretch>
              <a:fillRect/>
            </a:stretch>
          </p:blipFill>
          <p:spPr>
            <a:xfrm>
              <a:off x="10613509" y="3553594"/>
              <a:ext cx="651233" cy="361584"/>
            </a:xfrm>
            <a:prstGeom prst="rect">
              <a:avLst/>
            </a:prstGeom>
          </p:spPr>
        </p:pic>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437559" y="3586370"/>
              <a:ext cx="925885" cy="258395"/>
            </a:xfrm>
            <a:prstGeom prst="rect">
              <a:avLst/>
            </a:prstGeom>
          </p:spPr>
        </p:pic>
        <p:pic>
          <p:nvPicPr>
            <p:cNvPr id="24" name="Picture 23"/>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49413" y="3559892"/>
              <a:ext cx="1111023" cy="375198"/>
            </a:xfrm>
            <a:prstGeom prst="rect">
              <a:avLst/>
            </a:prstGeom>
          </p:spPr>
        </p:pic>
        <p:sp>
          <p:nvSpPr>
            <p:cNvPr id="36" name="TextBox 35"/>
            <p:cNvSpPr txBox="1"/>
            <p:nvPr/>
          </p:nvSpPr>
          <p:spPr>
            <a:xfrm>
              <a:off x="6472945" y="3135890"/>
              <a:ext cx="1599116" cy="261610"/>
            </a:xfrm>
            <a:prstGeom prst="rect">
              <a:avLst/>
            </a:prstGeom>
            <a:noFill/>
          </p:spPr>
          <p:txBody>
            <a:bodyPr wrap="square" rtlCol="0">
              <a:spAutoFit/>
            </a:bodyPr>
            <a:lstStyle/>
            <a:p>
              <a:pPr marL="0" marR="0" lvl="0" indent="0" algn="l" defTabSz="931961"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S PGothic" panose="020B0600070205080204" pitchFamily="34" charset="-128"/>
                  <a:cs typeface="Segoe UI Semibold" panose="020B0702040204020203" pitchFamily="34" charset="0"/>
                </a:rPr>
                <a:t>App Frameworks</a:t>
              </a:r>
            </a:p>
          </p:txBody>
        </p:sp>
        <p:sp>
          <p:nvSpPr>
            <p:cNvPr id="35" name="TextBox 34"/>
            <p:cNvSpPr txBox="1"/>
            <p:nvPr/>
          </p:nvSpPr>
          <p:spPr>
            <a:xfrm>
              <a:off x="6472945" y="4286612"/>
              <a:ext cx="2924850" cy="261610"/>
            </a:xfrm>
            <a:prstGeom prst="rect">
              <a:avLst/>
            </a:prstGeom>
            <a:noFill/>
          </p:spPr>
          <p:txBody>
            <a:bodyPr wrap="square" rtlCol="0">
              <a:spAutoFit/>
            </a:bodyPr>
            <a:lstStyle/>
            <a:p>
              <a:pPr marL="0" marR="0" lvl="0" indent="0" algn="l" defTabSz="931961"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S PGothic" panose="020B0600070205080204" pitchFamily="34" charset="-128"/>
                  <a:cs typeface="Segoe UI Semibold" panose="020B0702040204020203" pitchFamily="34" charset="0"/>
                </a:rPr>
                <a:t>Databases &amp; Middleware</a:t>
              </a:r>
            </a:p>
          </p:txBody>
        </p:sp>
        <p:pic>
          <p:nvPicPr>
            <p:cNvPr id="38" name="Picture 37"/>
            <p:cNvPicPr>
              <a:picLocks noChangeAspect="1"/>
            </p:cNvPicPr>
            <p:nvPr/>
          </p:nvPicPr>
          <p:blipFill>
            <a:blip r:embed="rId17">
              <a:clrChange>
                <a:clrFrom>
                  <a:srgbClr val="F9F9F9"/>
                </a:clrFrom>
                <a:clrTo>
                  <a:srgbClr val="F9F9F9">
                    <a:alpha val="0"/>
                  </a:srgbClr>
                </a:clrTo>
              </a:clrChange>
            </a:blip>
            <a:stretch>
              <a:fillRect/>
            </a:stretch>
          </p:blipFill>
          <p:spPr>
            <a:xfrm>
              <a:off x="11156210" y="4548222"/>
              <a:ext cx="916293" cy="447734"/>
            </a:xfrm>
            <a:prstGeom prst="rect">
              <a:avLst/>
            </a:prstGeom>
          </p:spPr>
        </p:pic>
        <p:pic>
          <p:nvPicPr>
            <p:cNvPr id="39" name="Picture 38"/>
            <p:cNvPicPr>
              <a:picLocks noChangeAspect="1"/>
            </p:cNvPicPr>
            <p:nvPr/>
          </p:nvPicPr>
          <p:blipFill>
            <a:blip r:embed="rId18">
              <a:clrChange>
                <a:clrFrom>
                  <a:srgbClr val="F9F9F9"/>
                </a:clrFrom>
                <a:clrTo>
                  <a:srgbClr val="F9F9F9">
                    <a:alpha val="0"/>
                  </a:srgbClr>
                </a:clrTo>
              </a:clrChange>
            </a:blip>
            <a:stretch>
              <a:fillRect/>
            </a:stretch>
          </p:blipFill>
          <p:spPr>
            <a:xfrm>
              <a:off x="9990982" y="4692704"/>
              <a:ext cx="1042561" cy="320241"/>
            </a:xfrm>
            <a:prstGeom prst="rect">
              <a:avLst/>
            </a:prstGeom>
          </p:spPr>
        </p:pic>
        <p:pic>
          <p:nvPicPr>
            <p:cNvPr id="40" name="Picture 39"/>
            <p:cNvPicPr>
              <a:picLocks noChangeAspect="1"/>
            </p:cNvPicPr>
            <p:nvPr/>
          </p:nvPicPr>
          <p:blipFill>
            <a:blip r:embed="rId19"/>
            <a:stretch>
              <a:fillRect/>
            </a:stretch>
          </p:blipFill>
          <p:spPr>
            <a:xfrm>
              <a:off x="9048115" y="4695490"/>
              <a:ext cx="748104" cy="342155"/>
            </a:xfrm>
            <a:prstGeom prst="rect">
              <a:avLst/>
            </a:prstGeom>
          </p:spPr>
        </p:pic>
        <p:pic>
          <p:nvPicPr>
            <p:cNvPr id="41" name="Picture 4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982324" y="4706448"/>
              <a:ext cx="844322" cy="319134"/>
            </a:xfrm>
            <a:prstGeom prst="rect">
              <a:avLst/>
            </a:prstGeom>
          </p:spPr>
        </p:pic>
        <p:sp>
          <p:nvSpPr>
            <p:cNvPr id="33" name="TextBox 32"/>
            <p:cNvSpPr txBox="1"/>
            <p:nvPr/>
          </p:nvSpPr>
          <p:spPr>
            <a:xfrm>
              <a:off x="6472945" y="5414891"/>
              <a:ext cx="1282827" cy="261610"/>
            </a:xfrm>
            <a:prstGeom prst="rect">
              <a:avLst/>
            </a:prstGeom>
            <a:noFill/>
          </p:spPr>
          <p:txBody>
            <a:bodyPr wrap="square" rtlCol="0">
              <a:spAutoFit/>
            </a:bodyPr>
            <a:lstStyle/>
            <a:p>
              <a:pPr marL="0" marR="0" lvl="0" indent="0" algn="l" defTabSz="931961"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S PGothic" panose="020B0600070205080204" pitchFamily="34" charset="-128"/>
                  <a:cs typeface="Segoe UI Semibold" panose="020B0702040204020203" pitchFamily="34" charset="0"/>
                </a:rPr>
                <a:t>Infrastructure</a:t>
              </a:r>
            </a:p>
          </p:txBody>
        </p:sp>
        <p:pic>
          <p:nvPicPr>
            <p:cNvPr id="43" name="Picture 4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888219" y="5787436"/>
              <a:ext cx="1452273" cy="493259"/>
            </a:xfrm>
            <a:prstGeom prst="rect">
              <a:avLst/>
            </a:prstGeom>
          </p:spPr>
        </p:pic>
        <p:grpSp>
          <p:nvGrpSpPr>
            <p:cNvPr id="44" name="Group 43"/>
            <p:cNvGrpSpPr/>
            <p:nvPr/>
          </p:nvGrpSpPr>
          <p:grpSpPr>
            <a:xfrm>
              <a:off x="9972385" y="5735816"/>
              <a:ext cx="890772" cy="807513"/>
              <a:chOff x="8932263" y="5481436"/>
              <a:chExt cx="1035987" cy="882323"/>
            </a:xfrm>
          </p:grpSpPr>
          <p:sp>
            <p:nvSpPr>
              <p:cNvPr id="47" name="Freeform 6"/>
              <p:cNvSpPr>
                <a:spLocks noEditPoints="1"/>
              </p:cNvSpPr>
              <p:nvPr/>
            </p:nvSpPr>
            <p:spPr bwMode="auto">
              <a:xfrm>
                <a:off x="9179185" y="5481436"/>
                <a:ext cx="463384" cy="488974"/>
              </a:xfrm>
              <a:custGeom>
                <a:avLst/>
                <a:gdLst>
                  <a:gd name="T0" fmla="*/ 88 w 1374"/>
                  <a:gd name="T1" fmla="*/ 1258 h 1620"/>
                  <a:gd name="T2" fmla="*/ 40 w 1374"/>
                  <a:gd name="T3" fmla="*/ 1324 h 1620"/>
                  <a:gd name="T4" fmla="*/ 42 w 1374"/>
                  <a:gd name="T5" fmla="*/ 1484 h 1620"/>
                  <a:gd name="T6" fmla="*/ 386 w 1374"/>
                  <a:gd name="T7" fmla="*/ 1572 h 1620"/>
                  <a:gd name="T8" fmla="*/ 494 w 1374"/>
                  <a:gd name="T9" fmla="*/ 1488 h 1620"/>
                  <a:gd name="T10" fmla="*/ 266 w 1374"/>
                  <a:gd name="T11" fmla="*/ 1124 h 1620"/>
                  <a:gd name="T12" fmla="*/ 190 w 1374"/>
                  <a:gd name="T13" fmla="*/ 1036 h 1620"/>
                  <a:gd name="T14" fmla="*/ 364 w 1374"/>
                  <a:gd name="T15" fmla="*/ 682 h 1620"/>
                  <a:gd name="T16" fmla="*/ 452 w 1374"/>
                  <a:gd name="T17" fmla="*/ 438 h 1620"/>
                  <a:gd name="T18" fmla="*/ 478 w 1374"/>
                  <a:gd name="T19" fmla="*/ 92 h 1620"/>
                  <a:gd name="T20" fmla="*/ 656 w 1374"/>
                  <a:gd name="T21" fmla="*/ 0 h 1620"/>
                  <a:gd name="T22" fmla="*/ 922 w 1374"/>
                  <a:gd name="T23" fmla="*/ 168 h 1620"/>
                  <a:gd name="T24" fmla="*/ 978 w 1374"/>
                  <a:gd name="T25" fmla="*/ 502 h 1620"/>
                  <a:gd name="T26" fmla="*/ 1140 w 1374"/>
                  <a:gd name="T27" fmla="*/ 750 h 1620"/>
                  <a:gd name="T28" fmla="*/ 1224 w 1374"/>
                  <a:gd name="T29" fmla="*/ 1120 h 1620"/>
                  <a:gd name="T30" fmla="*/ 1078 w 1374"/>
                  <a:gd name="T31" fmla="*/ 1242 h 1620"/>
                  <a:gd name="T32" fmla="*/ 988 w 1374"/>
                  <a:gd name="T33" fmla="*/ 1172 h 1620"/>
                  <a:gd name="T34" fmla="*/ 932 w 1374"/>
                  <a:gd name="T35" fmla="*/ 1222 h 1620"/>
                  <a:gd name="T36" fmla="*/ 952 w 1374"/>
                  <a:gd name="T37" fmla="*/ 1542 h 1620"/>
                  <a:gd name="T38" fmla="*/ 1068 w 1374"/>
                  <a:gd name="T39" fmla="*/ 1560 h 1620"/>
                  <a:gd name="T40" fmla="*/ 1292 w 1374"/>
                  <a:gd name="T41" fmla="*/ 1434 h 1620"/>
                  <a:gd name="T42" fmla="*/ 1236 w 1374"/>
                  <a:gd name="T43" fmla="*/ 1276 h 1620"/>
                  <a:gd name="T44" fmla="*/ 1326 w 1374"/>
                  <a:gd name="T45" fmla="*/ 1330 h 1620"/>
                  <a:gd name="T46" fmla="*/ 1330 w 1374"/>
                  <a:gd name="T47" fmla="*/ 1438 h 1620"/>
                  <a:gd name="T48" fmla="*/ 1048 w 1374"/>
                  <a:gd name="T49" fmla="*/ 1614 h 1620"/>
                  <a:gd name="T50" fmla="*/ 900 w 1374"/>
                  <a:gd name="T51" fmla="*/ 1570 h 1620"/>
                  <a:gd name="T52" fmla="*/ 578 w 1374"/>
                  <a:gd name="T53" fmla="*/ 1546 h 1620"/>
                  <a:gd name="T54" fmla="*/ 356 w 1374"/>
                  <a:gd name="T55" fmla="*/ 1606 h 1620"/>
                  <a:gd name="T56" fmla="*/ 0 w 1374"/>
                  <a:gd name="T57" fmla="*/ 1464 h 1620"/>
                  <a:gd name="T58" fmla="*/ 14 w 1374"/>
                  <a:gd name="T59" fmla="*/ 1256 h 1620"/>
                  <a:gd name="T60" fmla="*/ 166 w 1374"/>
                  <a:gd name="T61" fmla="*/ 1186 h 1620"/>
                  <a:gd name="T62" fmla="*/ 438 w 1374"/>
                  <a:gd name="T63" fmla="*/ 716 h 1620"/>
                  <a:gd name="T64" fmla="*/ 358 w 1374"/>
                  <a:gd name="T65" fmla="*/ 934 h 1620"/>
                  <a:gd name="T66" fmla="*/ 288 w 1374"/>
                  <a:gd name="T67" fmla="*/ 1036 h 1620"/>
                  <a:gd name="T68" fmla="*/ 326 w 1374"/>
                  <a:gd name="T69" fmla="*/ 1124 h 1620"/>
                  <a:gd name="T70" fmla="*/ 520 w 1374"/>
                  <a:gd name="T71" fmla="*/ 1354 h 1620"/>
                  <a:gd name="T72" fmla="*/ 524 w 1374"/>
                  <a:gd name="T73" fmla="*/ 1412 h 1620"/>
                  <a:gd name="T74" fmla="*/ 790 w 1374"/>
                  <a:gd name="T75" fmla="*/ 1418 h 1620"/>
                  <a:gd name="T76" fmla="*/ 892 w 1374"/>
                  <a:gd name="T77" fmla="*/ 1424 h 1620"/>
                  <a:gd name="T78" fmla="*/ 914 w 1374"/>
                  <a:gd name="T79" fmla="*/ 1402 h 1620"/>
                  <a:gd name="T80" fmla="*/ 948 w 1374"/>
                  <a:gd name="T81" fmla="*/ 1130 h 1620"/>
                  <a:gd name="T82" fmla="*/ 976 w 1374"/>
                  <a:gd name="T83" fmla="*/ 930 h 1620"/>
                  <a:gd name="T84" fmla="*/ 842 w 1374"/>
                  <a:gd name="T85" fmla="*/ 588 h 1620"/>
                  <a:gd name="T86" fmla="*/ 820 w 1374"/>
                  <a:gd name="T87" fmla="*/ 438 h 1620"/>
                  <a:gd name="T88" fmla="*/ 700 w 1374"/>
                  <a:gd name="T89" fmla="*/ 370 h 1620"/>
                  <a:gd name="T90" fmla="*/ 744 w 1374"/>
                  <a:gd name="T91" fmla="*/ 288 h 1620"/>
                  <a:gd name="T92" fmla="*/ 802 w 1374"/>
                  <a:gd name="T93" fmla="*/ 390 h 1620"/>
                  <a:gd name="T94" fmla="*/ 786 w 1374"/>
                  <a:gd name="T95" fmla="*/ 246 h 1620"/>
                  <a:gd name="T96" fmla="*/ 674 w 1374"/>
                  <a:gd name="T97" fmla="*/ 302 h 1620"/>
                  <a:gd name="T98" fmla="*/ 538 w 1374"/>
                  <a:gd name="T99" fmla="*/ 246 h 1620"/>
                  <a:gd name="T100" fmla="*/ 494 w 1374"/>
                  <a:gd name="T101" fmla="*/ 368 h 1620"/>
                  <a:gd name="T102" fmla="*/ 508 w 1374"/>
                  <a:gd name="T103" fmla="*/ 344 h 1620"/>
                  <a:gd name="T104" fmla="*/ 558 w 1374"/>
                  <a:gd name="T105" fmla="*/ 304 h 1620"/>
                  <a:gd name="T106" fmla="*/ 510 w 1374"/>
                  <a:gd name="T107" fmla="*/ 418 h 1620"/>
                  <a:gd name="T108" fmla="*/ 576 w 1374"/>
                  <a:gd name="T109" fmla="*/ 514 h 1620"/>
                  <a:gd name="T110" fmla="*/ 792 w 1374"/>
                  <a:gd name="T111" fmla="*/ 466 h 1620"/>
                  <a:gd name="T112" fmla="*/ 570 w 1374"/>
                  <a:gd name="T113" fmla="*/ 560 h 1620"/>
                  <a:gd name="T114" fmla="*/ 762 w 1374"/>
                  <a:gd name="T115" fmla="*/ 514 h 1620"/>
                  <a:gd name="T116" fmla="*/ 568 w 1374"/>
                  <a:gd name="T117" fmla="*/ 618 h 1620"/>
                  <a:gd name="T118" fmla="*/ 1078 w 1374"/>
                  <a:gd name="T119" fmla="*/ 892 h 1620"/>
                  <a:gd name="T120" fmla="*/ 1072 w 1374"/>
                  <a:gd name="T121" fmla="*/ 986 h 1620"/>
                  <a:gd name="T122" fmla="*/ 870 w 1374"/>
                  <a:gd name="T123" fmla="*/ 496 h 1620"/>
                  <a:gd name="T124" fmla="*/ 924 w 1374"/>
                  <a:gd name="T125" fmla="*/ 51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4" h="1620">
                    <a:moveTo>
                      <a:pt x="174" y="1170"/>
                    </a:moveTo>
                    <a:lnTo>
                      <a:pt x="174" y="1170"/>
                    </a:lnTo>
                    <a:lnTo>
                      <a:pt x="174" y="1188"/>
                    </a:lnTo>
                    <a:lnTo>
                      <a:pt x="172" y="1204"/>
                    </a:lnTo>
                    <a:lnTo>
                      <a:pt x="168" y="1218"/>
                    </a:lnTo>
                    <a:lnTo>
                      <a:pt x="162" y="1230"/>
                    </a:lnTo>
                    <a:lnTo>
                      <a:pt x="154" y="1238"/>
                    </a:lnTo>
                    <a:lnTo>
                      <a:pt x="142" y="1246"/>
                    </a:lnTo>
                    <a:lnTo>
                      <a:pt x="130" y="1252"/>
                    </a:lnTo>
                    <a:lnTo>
                      <a:pt x="114" y="1256"/>
                    </a:lnTo>
                    <a:lnTo>
                      <a:pt x="114" y="1256"/>
                    </a:lnTo>
                    <a:lnTo>
                      <a:pt x="88" y="1258"/>
                    </a:lnTo>
                    <a:lnTo>
                      <a:pt x="64" y="1258"/>
                    </a:lnTo>
                    <a:lnTo>
                      <a:pt x="64" y="1258"/>
                    </a:lnTo>
                    <a:lnTo>
                      <a:pt x="52" y="1260"/>
                    </a:lnTo>
                    <a:lnTo>
                      <a:pt x="42" y="1262"/>
                    </a:lnTo>
                    <a:lnTo>
                      <a:pt x="34" y="1266"/>
                    </a:lnTo>
                    <a:lnTo>
                      <a:pt x="28" y="1272"/>
                    </a:lnTo>
                    <a:lnTo>
                      <a:pt x="26" y="1278"/>
                    </a:lnTo>
                    <a:lnTo>
                      <a:pt x="24" y="1286"/>
                    </a:lnTo>
                    <a:lnTo>
                      <a:pt x="26" y="1294"/>
                    </a:lnTo>
                    <a:lnTo>
                      <a:pt x="30" y="1304"/>
                    </a:lnTo>
                    <a:lnTo>
                      <a:pt x="30" y="1304"/>
                    </a:lnTo>
                    <a:lnTo>
                      <a:pt x="40" y="1324"/>
                    </a:lnTo>
                    <a:lnTo>
                      <a:pt x="46" y="1342"/>
                    </a:lnTo>
                    <a:lnTo>
                      <a:pt x="50" y="1360"/>
                    </a:lnTo>
                    <a:lnTo>
                      <a:pt x="52" y="1378"/>
                    </a:lnTo>
                    <a:lnTo>
                      <a:pt x="52" y="1396"/>
                    </a:lnTo>
                    <a:lnTo>
                      <a:pt x="48" y="1416"/>
                    </a:lnTo>
                    <a:lnTo>
                      <a:pt x="42" y="1434"/>
                    </a:lnTo>
                    <a:lnTo>
                      <a:pt x="32" y="1452"/>
                    </a:lnTo>
                    <a:lnTo>
                      <a:pt x="32" y="1452"/>
                    </a:lnTo>
                    <a:lnTo>
                      <a:pt x="32" y="1456"/>
                    </a:lnTo>
                    <a:lnTo>
                      <a:pt x="32" y="1460"/>
                    </a:lnTo>
                    <a:lnTo>
                      <a:pt x="36" y="1472"/>
                    </a:lnTo>
                    <a:lnTo>
                      <a:pt x="42" y="1484"/>
                    </a:lnTo>
                    <a:lnTo>
                      <a:pt x="50" y="1492"/>
                    </a:lnTo>
                    <a:lnTo>
                      <a:pt x="50" y="1492"/>
                    </a:lnTo>
                    <a:lnTo>
                      <a:pt x="60" y="1498"/>
                    </a:lnTo>
                    <a:lnTo>
                      <a:pt x="72" y="1500"/>
                    </a:lnTo>
                    <a:lnTo>
                      <a:pt x="98" y="1506"/>
                    </a:lnTo>
                    <a:lnTo>
                      <a:pt x="98" y="1506"/>
                    </a:lnTo>
                    <a:lnTo>
                      <a:pt x="216" y="1536"/>
                    </a:lnTo>
                    <a:lnTo>
                      <a:pt x="276" y="1550"/>
                    </a:lnTo>
                    <a:lnTo>
                      <a:pt x="336" y="1564"/>
                    </a:lnTo>
                    <a:lnTo>
                      <a:pt x="336" y="1564"/>
                    </a:lnTo>
                    <a:lnTo>
                      <a:pt x="360" y="1568"/>
                    </a:lnTo>
                    <a:lnTo>
                      <a:pt x="386" y="1572"/>
                    </a:lnTo>
                    <a:lnTo>
                      <a:pt x="412" y="1572"/>
                    </a:lnTo>
                    <a:lnTo>
                      <a:pt x="438" y="1570"/>
                    </a:lnTo>
                    <a:lnTo>
                      <a:pt x="438" y="1570"/>
                    </a:lnTo>
                    <a:lnTo>
                      <a:pt x="452" y="1566"/>
                    </a:lnTo>
                    <a:lnTo>
                      <a:pt x="464" y="1560"/>
                    </a:lnTo>
                    <a:lnTo>
                      <a:pt x="476" y="1552"/>
                    </a:lnTo>
                    <a:lnTo>
                      <a:pt x="484" y="1542"/>
                    </a:lnTo>
                    <a:lnTo>
                      <a:pt x="490" y="1532"/>
                    </a:lnTo>
                    <a:lnTo>
                      <a:pt x="494" y="1518"/>
                    </a:lnTo>
                    <a:lnTo>
                      <a:pt x="494" y="1504"/>
                    </a:lnTo>
                    <a:lnTo>
                      <a:pt x="494" y="1488"/>
                    </a:lnTo>
                    <a:lnTo>
                      <a:pt x="494" y="1488"/>
                    </a:lnTo>
                    <a:lnTo>
                      <a:pt x="490" y="1468"/>
                    </a:lnTo>
                    <a:lnTo>
                      <a:pt x="486" y="1448"/>
                    </a:lnTo>
                    <a:lnTo>
                      <a:pt x="480" y="1430"/>
                    </a:lnTo>
                    <a:lnTo>
                      <a:pt x="472" y="1412"/>
                    </a:lnTo>
                    <a:lnTo>
                      <a:pt x="472" y="1412"/>
                    </a:lnTo>
                    <a:lnTo>
                      <a:pt x="386" y="1284"/>
                    </a:lnTo>
                    <a:lnTo>
                      <a:pt x="344" y="1220"/>
                    </a:lnTo>
                    <a:lnTo>
                      <a:pt x="298" y="1158"/>
                    </a:lnTo>
                    <a:lnTo>
                      <a:pt x="298" y="1158"/>
                    </a:lnTo>
                    <a:lnTo>
                      <a:pt x="290" y="1146"/>
                    </a:lnTo>
                    <a:lnTo>
                      <a:pt x="278" y="1134"/>
                    </a:lnTo>
                    <a:lnTo>
                      <a:pt x="266" y="1124"/>
                    </a:lnTo>
                    <a:lnTo>
                      <a:pt x="254" y="1118"/>
                    </a:lnTo>
                    <a:lnTo>
                      <a:pt x="240" y="1114"/>
                    </a:lnTo>
                    <a:lnTo>
                      <a:pt x="224" y="1112"/>
                    </a:lnTo>
                    <a:lnTo>
                      <a:pt x="208" y="1116"/>
                    </a:lnTo>
                    <a:lnTo>
                      <a:pt x="190" y="1122"/>
                    </a:lnTo>
                    <a:lnTo>
                      <a:pt x="190" y="1122"/>
                    </a:lnTo>
                    <a:lnTo>
                      <a:pt x="186" y="1108"/>
                    </a:lnTo>
                    <a:lnTo>
                      <a:pt x="184" y="1092"/>
                    </a:lnTo>
                    <a:lnTo>
                      <a:pt x="184" y="1078"/>
                    </a:lnTo>
                    <a:lnTo>
                      <a:pt x="184" y="1064"/>
                    </a:lnTo>
                    <a:lnTo>
                      <a:pt x="186" y="1050"/>
                    </a:lnTo>
                    <a:lnTo>
                      <a:pt x="190" y="1036"/>
                    </a:lnTo>
                    <a:lnTo>
                      <a:pt x="200" y="1008"/>
                    </a:lnTo>
                    <a:lnTo>
                      <a:pt x="200" y="1008"/>
                    </a:lnTo>
                    <a:lnTo>
                      <a:pt x="232" y="940"/>
                    </a:lnTo>
                    <a:lnTo>
                      <a:pt x="248" y="906"/>
                    </a:lnTo>
                    <a:lnTo>
                      <a:pt x="262" y="870"/>
                    </a:lnTo>
                    <a:lnTo>
                      <a:pt x="262" y="870"/>
                    </a:lnTo>
                    <a:lnTo>
                      <a:pt x="280" y="820"/>
                    </a:lnTo>
                    <a:lnTo>
                      <a:pt x="304" y="772"/>
                    </a:lnTo>
                    <a:lnTo>
                      <a:pt x="316" y="748"/>
                    </a:lnTo>
                    <a:lnTo>
                      <a:pt x="332" y="726"/>
                    </a:lnTo>
                    <a:lnTo>
                      <a:pt x="348" y="704"/>
                    </a:lnTo>
                    <a:lnTo>
                      <a:pt x="364" y="682"/>
                    </a:lnTo>
                    <a:lnTo>
                      <a:pt x="364" y="682"/>
                    </a:lnTo>
                    <a:lnTo>
                      <a:pt x="378" y="666"/>
                    </a:lnTo>
                    <a:lnTo>
                      <a:pt x="390" y="650"/>
                    </a:lnTo>
                    <a:lnTo>
                      <a:pt x="390" y="650"/>
                    </a:lnTo>
                    <a:lnTo>
                      <a:pt x="406" y="628"/>
                    </a:lnTo>
                    <a:lnTo>
                      <a:pt x="422" y="604"/>
                    </a:lnTo>
                    <a:lnTo>
                      <a:pt x="434" y="578"/>
                    </a:lnTo>
                    <a:lnTo>
                      <a:pt x="444" y="552"/>
                    </a:lnTo>
                    <a:lnTo>
                      <a:pt x="452" y="526"/>
                    </a:lnTo>
                    <a:lnTo>
                      <a:pt x="456" y="498"/>
                    </a:lnTo>
                    <a:lnTo>
                      <a:pt x="456" y="468"/>
                    </a:lnTo>
                    <a:lnTo>
                      <a:pt x="452" y="438"/>
                    </a:lnTo>
                    <a:lnTo>
                      <a:pt x="452" y="438"/>
                    </a:lnTo>
                    <a:lnTo>
                      <a:pt x="448" y="406"/>
                    </a:lnTo>
                    <a:lnTo>
                      <a:pt x="446" y="374"/>
                    </a:lnTo>
                    <a:lnTo>
                      <a:pt x="444" y="310"/>
                    </a:lnTo>
                    <a:lnTo>
                      <a:pt x="446" y="246"/>
                    </a:lnTo>
                    <a:lnTo>
                      <a:pt x="450" y="182"/>
                    </a:lnTo>
                    <a:lnTo>
                      <a:pt x="450" y="182"/>
                    </a:lnTo>
                    <a:lnTo>
                      <a:pt x="452" y="162"/>
                    </a:lnTo>
                    <a:lnTo>
                      <a:pt x="456" y="144"/>
                    </a:lnTo>
                    <a:lnTo>
                      <a:pt x="462" y="124"/>
                    </a:lnTo>
                    <a:lnTo>
                      <a:pt x="470" y="108"/>
                    </a:lnTo>
                    <a:lnTo>
                      <a:pt x="478" y="92"/>
                    </a:lnTo>
                    <a:lnTo>
                      <a:pt x="488" y="76"/>
                    </a:lnTo>
                    <a:lnTo>
                      <a:pt x="500" y="62"/>
                    </a:lnTo>
                    <a:lnTo>
                      <a:pt x="514" y="50"/>
                    </a:lnTo>
                    <a:lnTo>
                      <a:pt x="528" y="40"/>
                    </a:lnTo>
                    <a:lnTo>
                      <a:pt x="544" y="30"/>
                    </a:lnTo>
                    <a:lnTo>
                      <a:pt x="560" y="20"/>
                    </a:lnTo>
                    <a:lnTo>
                      <a:pt x="578" y="14"/>
                    </a:lnTo>
                    <a:lnTo>
                      <a:pt x="596" y="8"/>
                    </a:lnTo>
                    <a:lnTo>
                      <a:pt x="614" y="4"/>
                    </a:lnTo>
                    <a:lnTo>
                      <a:pt x="634" y="2"/>
                    </a:lnTo>
                    <a:lnTo>
                      <a:pt x="656" y="0"/>
                    </a:lnTo>
                    <a:lnTo>
                      <a:pt x="656" y="0"/>
                    </a:lnTo>
                    <a:lnTo>
                      <a:pt x="686" y="2"/>
                    </a:lnTo>
                    <a:lnTo>
                      <a:pt x="718" y="6"/>
                    </a:lnTo>
                    <a:lnTo>
                      <a:pt x="746" y="12"/>
                    </a:lnTo>
                    <a:lnTo>
                      <a:pt x="772" y="20"/>
                    </a:lnTo>
                    <a:lnTo>
                      <a:pt x="798" y="32"/>
                    </a:lnTo>
                    <a:lnTo>
                      <a:pt x="822" y="46"/>
                    </a:lnTo>
                    <a:lnTo>
                      <a:pt x="844" y="60"/>
                    </a:lnTo>
                    <a:lnTo>
                      <a:pt x="864" y="78"/>
                    </a:lnTo>
                    <a:lnTo>
                      <a:pt x="882" y="98"/>
                    </a:lnTo>
                    <a:lnTo>
                      <a:pt x="898" y="120"/>
                    </a:lnTo>
                    <a:lnTo>
                      <a:pt x="910" y="144"/>
                    </a:lnTo>
                    <a:lnTo>
                      <a:pt x="922" y="168"/>
                    </a:lnTo>
                    <a:lnTo>
                      <a:pt x="930" y="196"/>
                    </a:lnTo>
                    <a:lnTo>
                      <a:pt x="938" y="224"/>
                    </a:lnTo>
                    <a:lnTo>
                      <a:pt x="940" y="254"/>
                    </a:lnTo>
                    <a:lnTo>
                      <a:pt x="942" y="286"/>
                    </a:lnTo>
                    <a:lnTo>
                      <a:pt x="942" y="286"/>
                    </a:lnTo>
                    <a:lnTo>
                      <a:pt x="944" y="344"/>
                    </a:lnTo>
                    <a:lnTo>
                      <a:pt x="946" y="370"/>
                    </a:lnTo>
                    <a:lnTo>
                      <a:pt x="950" y="398"/>
                    </a:lnTo>
                    <a:lnTo>
                      <a:pt x="956" y="426"/>
                    </a:lnTo>
                    <a:lnTo>
                      <a:pt x="962" y="452"/>
                    </a:lnTo>
                    <a:lnTo>
                      <a:pt x="968" y="478"/>
                    </a:lnTo>
                    <a:lnTo>
                      <a:pt x="978" y="502"/>
                    </a:lnTo>
                    <a:lnTo>
                      <a:pt x="988" y="528"/>
                    </a:lnTo>
                    <a:lnTo>
                      <a:pt x="998" y="552"/>
                    </a:lnTo>
                    <a:lnTo>
                      <a:pt x="1012" y="576"/>
                    </a:lnTo>
                    <a:lnTo>
                      <a:pt x="1024" y="600"/>
                    </a:lnTo>
                    <a:lnTo>
                      <a:pt x="1040" y="622"/>
                    </a:lnTo>
                    <a:lnTo>
                      <a:pt x="1056" y="646"/>
                    </a:lnTo>
                    <a:lnTo>
                      <a:pt x="1074" y="668"/>
                    </a:lnTo>
                    <a:lnTo>
                      <a:pt x="1094" y="690"/>
                    </a:lnTo>
                    <a:lnTo>
                      <a:pt x="1094" y="690"/>
                    </a:lnTo>
                    <a:lnTo>
                      <a:pt x="1110" y="710"/>
                    </a:lnTo>
                    <a:lnTo>
                      <a:pt x="1126" y="730"/>
                    </a:lnTo>
                    <a:lnTo>
                      <a:pt x="1140" y="750"/>
                    </a:lnTo>
                    <a:lnTo>
                      <a:pt x="1152" y="772"/>
                    </a:lnTo>
                    <a:lnTo>
                      <a:pt x="1176" y="814"/>
                    </a:lnTo>
                    <a:lnTo>
                      <a:pt x="1196" y="860"/>
                    </a:lnTo>
                    <a:lnTo>
                      <a:pt x="1212" y="908"/>
                    </a:lnTo>
                    <a:lnTo>
                      <a:pt x="1224" y="956"/>
                    </a:lnTo>
                    <a:lnTo>
                      <a:pt x="1232" y="1006"/>
                    </a:lnTo>
                    <a:lnTo>
                      <a:pt x="1236" y="1056"/>
                    </a:lnTo>
                    <a:lnTo>
                      <a:pt x="1236" y="1056"/>
                    </a:lnTo>
                    <a:lnTo>
                      <a:pt x="1236" y="1072"/>
                    </a:lnTo>
                    <a:lnTo>
                      <a:pt x="1234" y="1088"/>
                    </a:lnTo>
                    <a:lnTo>
                      <a:pt x="1230" y="1104"/>
                    </a:lnTo>
                    <a:lnTo>
                      <a:pt x="1224" y="1120"/>
                    </a:lnTo>
                    <a:lnTo>
                      <a:pt x="1218" y="1134"/>
                    </a:lnTo>
                    <a:lnTo>
                      <a:pt x="1208" y="1150"/>
                    </a:lnTo>
                    <a:lnTo>
                      <a:pt x="1198" y="1164"/>
                    </a:lnTo>
                    <a:lnTo>
                      <a:pt x="1188" y="1178"/>
                    </a:lnTo>
                    <a:lnTo>
                      <a:pt x="1176" y="1192"/>
                    </a:lnTo>
                    <a:lnTo>
                      <a:pt x="1162" y="1204"/>
                    </a:lnTo>
                    <a:lnTo>
                      <a:pt x="1148" y="1214"/>
                    </a:lnTo>
                    <a:lnTo>
                      <a:pt x="1134" y="1222"/>
                    </a:lnTo>
                    <a:lnTo>
                      <a:pt x="1120" y="1230"/>
                    </a:lnTo>
                    <a:lnTo>
                      <a:pt x="1106" y="1236"/>
                    </a:lnTo>
                    <a:lnTo>
                      <a:pt x="1092" y="1240"/>
                    </a:lnTo>
                    <a:lnTo>
                      <a:pt x="1078" y="1242"/>
                    </a:lnTo>
                    <a:lnTo>
                      <a:pt x="1078" y="1242"/>
                    </a:lnTo>
                    <a:lnTo>
                      <a:pt x="1066" y="1242"/>
                    </a:lnTo>
                    <a:lnTo>
                      <a:pt x="1054" y="1240"/>
                    </a:lnTo>
                    <a:lnTo>
                      <a:pt x="1042" y="1236"/>
                    </a:lnTo>
                    <a:lnTo>
                      <a:pt x="1032" y="1232"/>
                    </a:lnTo>
                    <a:lnTo>
                      <a:pt x="1022" y="1226"/>
                    </a:lnTo>
                    <a:lnTo>
                      <a:pt x="1014" y="1218"/>
                    </a:lnTo>
                    <a:lnTo>
                      <a:pt x="1008" y="1208"/>
                    </a:lnTo>
                    <a:lnTo>
                      <a:pt x="1000" y="1196"/>
                    </a:lnTo>
                    <a:lnTo>
                      <a:pt x="1000" y="1196"/>
                    </a:lnTo>
                    <a:lnTo>
                      <a:pt x="994" y="1184"/>
                    </a:lnTo>
                    <a:lnTo>
                      <a:pt x="988" y="1172"/>
                    </a:lnTo>
                    <a:lnTo>
                      <a:pt x="988" y="1172"/>
                    </a:lnTo>
                    <a:lnTo>
                      <a:pt x="972" y="1158"/>
                    </a:lnTo>
                    <a:lnTo>
                      <a:pt x="964" y="1152"/>
                    </a:lnTo>
                    <a:lnTo>
                      <a:pt x="958" y="1152"/>
                    </a:lnTo>
                    <a:lnTo>
                      <a:pt x="958" y="1152"/>
                    </a:lnTo>
                    <a:lnTo>
                      <a:pt x="950" y="1154"/>
                    </a:lnTo>
                    <a:lnTo>
                      <a:pt x="942" y="1162"/>
                    </a:lnTo>
                    <a:lnTo>
                      <a:pt x="936" y="1170"/>
                    </a:lnTo>
                    <a:lnTo>
                      <a:pt x="934" y="1180"/>
                    </a:lnTo>
                    <a:lnTo>
                      <a:pt x="934" y="1180"/>
                    </a:lnTo>
                    <a:lnTo>
                      <a:pt x="932" y="1200"/>
                    </a:lnTo>
                    <a:lnTo>
                      <a:pt x="932" y="1222"/>
                    </a:lnTo>
                    <a:lnTo>
                      <a:pt x="932" y="1266"/>
                    </a:lnTo>
                    <a:lnTo>
                      <a:pt x="932" y="1266"/>
                    </a:lnTo>
                    <a:lnTo>
                      <a:pt x="940" y="1432"/>
                    </a:lnTo>
                    <a:lnTo>
                      <a:pt x="940" y="1432"/>
                    </a:lnTo>
                    <a:lnTo>
                      <a:pt x="938" y="1456"/>
                    </a:lnTo>
                    <a:lnTo>
                      <a:pt x="936" y="1480"/>
                    </a:lnTo>
                    <a:lnTo>
                      <a:pt x="936" y="1480"/>
                    </a:lnTo>
                    <a:lnTo>
                      <a:pt x="936" y="1494"/>
                    </a:lnTo>
                    <a:lnTo>
                      <a:pt x="938" y="1508"/>
                    </a:lnTo>
                    <a:lnTo>
                      <a:pt x="942" y="1520"/>
                    </a:lnTo>
                    <a:lnTo>
                      <a:pt x="946" y="1532"/>
                    </a:lnTo>
                    <a:lnTo>
                      <a:pt x="952" y="1542"/>
                    </a:lnTo>
                    <a:lnTo>
                      <a:pt x="960" y="1550"/>
                    </a:lnTo>
                    <a:lnTo>
                      <a:pt x="966" y="1558"/>
                    </a:lnTo>
                    <a:lnTo>
                      <a:pt x="976" y="1564"/>
                    </a:lnTo>
                    <a:lnTo>
                      <a:pt x="986" y="1570"/>
                    </a:lnTo>
                    <a:lnTo>
                      <a:pt x="996" y="1572"/>
                    </a:lnTo>
                    <a:lnTo>
                      <a:pt x="1006" y="1574"/>
                    </a:lnTo>
                    <a:lnTo>
                      <a:pt x="1018" y="1574"/>
                    </a:lnTo>
                    <a:lnTo>
                      <a:pt x="1030" y="1574"/>
                    </a:lnTo>
                    <a:lnTo>
                      <a:pt x="1042" y="1570"/>
                    </a:lnTo>
                    <a:lnTo>
                      <a:pt x="1056" y="1566"/>
                    </a:lnTo>
                    <a:lnTo>
                      <a:pt x="1068" y="1560"/>
                    </a:lnTo>
                    <a:lnTo>
                      <a:pt x="1068" y="1560"/>
                    </a:lnTo>
                    <a:lnTo>
                      <a:pt x="1082" y="1552"/>
                    </a:lnTo>
                    <a:lnTo>
                      <a:pt x="1092" y="1544"/>
                    </a:lnTo>
                    <a:lnTo>
                      <a:pt x="1092" y="1544"/>
                    </a:lnTo>
                    <a:lnTo>
                      <a:pt x="1114" y="1526"/>
                    </a:lnTo>
                    <a:lnTo>
                      <a:pt x="1136" y="1510"/>
                    </a:lnTo>
                    <a:lnTo>
                      <a:pt x="1158" y="1496"/>
                    </a:lnTo>
                    <a:lnTo>
                      <a:pt x="1182" y="1482"/>
                    </a:lnTo>
                    <a:lnTo>
                      <a:pt x="1206" y="1470"/>
                    </a:lnTo>
                    <a:lnTo>
                      <a:pt x="1232" y="1458"/>
                    </a:lnTo>
                    <a:lnTo>
                      <a:pt x="1282" y="1438"/>
                    </a:lnTo>
                    <a:lnTo>
                      <a:pt x="1282" y="1438"/>
                    </a:lnTo>
                    <a:lnTo>
                      <a:pt x="1292" y="1434"/>
                    </a:lnTo>
                    <a:lnTo>
                      <a:pt x="1302" y="1428"/>
                    </a:lnTo>
                    <a:lnTo>
                      <a:pt x="1320" y="1416"/>
                    </a:lnTo>
                    <a:lnTo>
                      <a:pt x="1354" y="1386"/>
                    </a:lnTo>
                    <a:lnTo>
                      <a:pt x="1354" y="1386"/>
                    </a:lnTo>
                    <a:lnTo>
                      <a:pt x="1320" y="1360"/>
                    </a:lnTo>
                    <a:lnTo>
                      <a:pt x="1304" y="1348"/>
                    </a:lnTo>
                    <a:lnTo>
                      <a:pt x="1286" y="1336"/>
                    </a:lnTo>
                    <a:lnTo>
                      <a:pt x="1286" y="1336"/>
                    </a:lnTo>
                    <a:lnTo>
                      <a:pt x="1270" y="1326"/>
                    </a:lnTo>
                    <a:lnTo>
                      <a:pt x="1254" y="1312"/>
                    </a:lnTo>
                    <a:lnTo>
                      <a:pt x="1244" y="1296"/>
                    </a:lnTo>
                    <a:lnTo>
                      <a:pt x="1236" y="1276"/>
                    </a:lnTo>
                    <a:lnTo>
                      <a:pt x="1232" y="1256"/>
                    </a:lnTo>
                    <a:lnTo>
                      <a:pt x="1230" y="1232"/>
                    </a:lnTo>
                    <a:lnTo>
                      <a:pt x="1234" y="1208"/>
                    </a:lnTo>
                    <a:lnTo>
                      <a:pt x="1242" y="1182"/>
                    </a:lnTo>
                    <a:lnTo>
                      <a:pt x="1242" y="1182"/>
                    </a:lnTo>
                    <a:lnTo>
                      <a:pt x="1244" y="1210"/>
                    </a:lnTo>
                    <a:lnTo>
                      <a:pt x="1252" y="1236"/>
                    </a:lnTo>
                    <a:lnTo>
                      <a:pt x="1260" y="1260"/>
                    </a:lnTo>
                    <a:lnTo>
                      <a:pt x="1274" y="1280"/>
                    </a:lnTo>
                    <a:lnTo>
                      <a:pt x="1288" y="1298"/>
                    </a:lnTo>
                    <a:lnTo>
                      <a:pt x="1306" y="1316"/>
                    </a:lnTo>
                    <a:lnTo>
                      <a:pt x="1326" y="1330"/>
                    </a:lnTo>
                    <a:lnTo>
                      <a:pt x="1348" y="1344"/>
                    </a:lnTo>
                    <a:lnTo>
                      <a:pt x="1348" y="1344"/>
                    </a:lnTo>
                    <a:lnTo>
                      <a:pt x="1360" y="1352"/>
                    </a:lnTo>
                    <a:lnTo>
                      <a:pt x="1368" y="1360"/>
                    </a:lnTo>
                    <a:lnTo>
                      <a:pt x="1374" y="1370"/>
                    </a:lnTo>
                    <a:lnTo>
                      <a:pt x="1374" y="1382"/>
                    </a:lnTo>
                    <a:lnTo>
                      <a:pt x="1374" y="1392"/>
                    </a:lnTo>
                    <a:lnTo>
                      <a:pt x="1368" y="1404"/>
                    </a:lnTo>
                    <a:lnTo>
                      <a:pt x="1360" y="1414"/>
                    </a:lnTo>
                    <a:lnTo>
                      <a:pt x="1350" y="1424"/>
                    </a:lnTo>
                    <a:lnTo>
                      <a:pt x="1350" y="1424"/>
                    </a:lnTo>
                    <a:lnTo>
                      <a:pt x="1330" y="1438"/>
                    </a:lnTo>
                    <a:lnTo>
                      <a:pt x="1310" y="1450"/>
                    </a:lnTo>
                    <a:lnTo>
                      <a:pt x="1288" y="1462"/>
                    </a:lnTo>
                    <a:lnTo>
                      <a:pt x="1268" y="1474"/>
                    </a:lnTo>
                    <a:lnTo>
                      <a:pt x="1268" y="1474"/>
                    </a:lnTo>
                    <a:lnTo>
                      <a:pt x="1182" y="1528"/>
                    </a:lnTo>
                    <a:lnTo>
                      <a:pt x="1140" y="1558"/>
                    </a:lnTo>
                    <a:lnTo>
                      <a:pt x="1100" y="1588"/>
                    </a:lnTo>
                    <a:lnTo>
                      <a:pt x="1100" y="1588"/>
                    </a:lnTo>
                    <a:lnTo>
                      <a:pt x="1088" y="1596"/>
                    </a:lnTo>
                    <a:lnTo>
                      <a:pt x="1074" y="1602"/>
                    </a:lnTo>
                    <a:lnTo>
                      <a:pt x="1062" y="1608"/>
                    </a:lnTo>
                    <a:lnTo>
                      <a:pt x="1048" y="1614"/>
                    </a:lnTo>
                    <a:lnTo>
                      <a:pt x="1036" y="1616"/>
                    </a:lnTo>
                    <a:lnTo>
                      <a:pt x="1022" y="1618"/>
                    </a:lnTo>
                    <a:lnTo>
                      <a:pt x="1008" y="1620"/>
                    </a:lnTo>
                    <a:lnTo>
                      <a:pt x="996" y="1618"/>
                    </a:lnTo>
                    <a:lnTo>
                      <a:pt x="982" y="1616"/>
                    </a:lnTo>
                    <a:lnTo>
                      <a:pt x="968" y="1614"/>
                    </a:lnTo>
                    <a:lnTo>
                      <a:pt x="956" y="1610"/>
                    </a:lnTo>
                    <a:lnTo>
                      <a:pt x="944" y="1604"/>
                    </a:lnTo>
                    <a:lnTo>
                      <a:pt x="932" y="1598"/>
                    </a:lnTo>
                    <a:lnTo>
                      <a:pt x="920" y="1590"/>
                    </a:lnTo>
                    <a:lnTo>
                      <a:pt x="910" y="1580"/>
                    </a:lnTo>
                    <a:lnTo>
                      <a:pt x="900" y="1570"/>
                    </a:lnTo>
                    <a:lnTo>
                      <a:pt x="900" y="1570"/>
                    </a:lnTo>
                    <a:lnTo>
                      <a:pt x="888" y="1558"/>
                    </a:lnTo>
                    <a:lnTo>
                      <a:pt x="872" y="1548"/>
                    </a:lnTo>
                    <a:lnTo>
                      <a:pt x="854" y="1540"/>
                    </a:lnTo>
                    <a:lnTo>
                      <a:pt x="838" y="1538"/>
                    </a:lnTo>
                    <a:lnTo>
                      <a:pt x="838" y="1538"/>
                    </a:lnTo>
                    <a:lnTo>
                      <a:pt x="780" y="1536"/>
                    </a:lnTo>
                    <a:lnTo>
                      <a:pt x="724" y="1534"/>
                    </a:lnTo>
                    <a:lnTo>
                      <a:pt x="666" y="1536"/>
                    </a:lnTo>
                    <a:lnTo>
                      <a:pt x="610" y="1540"/>
                    </a:lnTo>
                    <a:lnTo>
                      <a:pt x="610" y="1540"/>
                    </a:lnTo>
                    <a:lnTo>
                      <a:pt x="578" y="1546"/>
                    </a:lnTo>
                    <a:lnTo>
                      <a:pt x="546" y="1556"/>
                    </a:lnTo>
                    <a:lnTo>
                      <a:pt x="516" y="1570"/>
                    </a:lnTo>
                    <a:lnTo>
                      <a:pt x="488" y="1584"/>
                    </a:lnTo>
                    <a:lnTo>
                      <a:pt x="488" y="1584"/>
                    </a:lnTo>
                    <a:lnTo>
                      <a:pt x="472" y="1594"/>
                    </a:lnTo>
                    <a:lnTo>
                      <a:pt x="456" y="1602"/>
                    </a:lnTo>
                    <a:lnTo>
                      <a:pt x="440" y="1608"/>
                    </a:lnTo>
                    <a:lnTo>
                      <a:pt x="424" y="1610"/>
                    </a:lnTo>
                    <a:lnTo>
                      <a:pt x="408" y="1612"/>
                    </a:lnTo>
                    <a:lnTo>
                      <a:pt x="392" y="1612"/>
                    </a:lnTo>
                    <a:lnTo>
                      <a:pt x="374" y="1610"/>
                    </a:lnTo>
                    <a:lnTo>
                      <a:pt x="356" y="1606"/>
                    </a:lnTo>
                    <a:lnTo>
                      <a:pt x="356" y="1606"/>
                    </a:lnTo>
                    <a:lnTo>
                      <a:pt x="214" y="1566"/>
                    </a:lnTo>
                    <a:lnTo>
                      <a:pt x="72" y="1530"/>
                    </a:lnTo>
                    <a:lnTo>
                      <a:pt x="72" y="1530"/>
                    </a:lnTo>
                    <a:lnTo>
                      <a:pt x="46" y="1522"/>
                    </a:lnTo>
                    <a:lnTo>
                      <a:pt x="28" y="1514"/>
                    </a:lnTo>
                    <a:lnTo>
                      <a:pt x="14" y="1506"/>
                    </a:lnTo>
                    <a:lnTo>
                      <a:pt x="8" y="1500"/>
                    </a:lnTo>
                    <a:lnTo>
                      <a:pt x="4" y="1494"/>
                    </a:lnTo>
                    <a:lnTo>
                      <a:pt x="2" y="1488"/>
                    </a:lnTo>
                    <a:lnTo>
                      <a:pt x="0" y="1480"/>
                    </a:lnTo>
                    <a:lnTo>
                      <a:pt x="0" y="1464"/>
                    </a:lnTo>
                    <a:lnTo>
                      <a:pt x="4" y="1444"/>
                    </a:lnTo>
                    <a:lnTo>
                      <a:pt x="10" y="1420"/>
                    </a:lnTo>
                    <a:lnTo>
                      <a:pt x="10" y="1420"/>
                    </a:lnTo>
                    <a:lnTo>
                      <a:pt x="16" y="1396"/>
                    </a:lnTo>
                    <a:lnTo>
                      <a:pt x="18" y="1370"/>
                    </a:lnTo>
                    <a:lnTo>
                      <a:pt x="16" y="1344"/>
                    </a:lnTo>
                    <a:lnTo>
                      <a:pt x="12" y="1318"/>
                    </a:lnTo>
                    <a:lnTo>
                      <a:pt x="12" y="1318"/>
                    </a:lnTo>
                    <a:lnTo>
                      <a:pt x="10" y="1298"/>
                    </a:lnTo>
                    <a:lnTo>
                      <a:pt x="8" y="1280"/>
                    </a:lnTo>
                    <a:lnTo>
                      <a:pt x="10" y="1266"/>
                    </a:lnTo>
                    <a:lnTo>
                      <a:pt x="14" y="1256"/>
                    </a:lnTo>
                    <a:lnTo>
                      <a:pt x="22" y="1248"/>
                    </a:lnTo>
                    <a:lnTo>
                      <a:pt x="34" y="1242"/>
                    </a:lnTo>
                    <a:lnTo>
                      <a:pt x="50" y="1240"/>
                    </a:lnTo>
                    <a:lnTo>
                      <a:pt x="72" y="1238"/>
                    </a:lnTo>
                    <a:lnTo>
                      <a:pt x="72" y="1238"/>
                    </a:lnTo>
                    <a:lnTo>
                      <a:pt x="88" y="1236"/>
                    </a:lnTo>
                    <a:lnTo>
                      <a:pt x="104" y="1232"/>
                    </a:lnTo>
                    <a:lnTo>
                      <a:pt x="118" y="1226"/>
                    </a:lnTo>
                    <a:lnTo>
                      <a:pt x="132" y="1220"/>
                    </a:lnTo>
                    <a:lnTo>
                      <a:pt x="144" y="1210"/>
                    </a:lnTo>
                    <a:lnTo>
                      <a:pt x="156" y="1200"/>
                    </a:lnTo>
                    <a:lnTo>
                      <a:pt x="166" y="1186"/>
                    </a:lnTo>
                    <a:lnTo>
                      <a:pt x="174" y="1170"/>
                    </a:lnTo>
                    <a:lnTo>
                      <a:pt x="174" y="1170"/>
                    </a:lnTo>
                    <a:close/>
                    <a:moveTo>
                      <a:pt x="504" y="546"/>
                    </a:moveTo>
                    <a:lnTo>
                      <a:pt x="504" y="546"/>
                    </a:lnTo>
                    <a:lnTo>
                      <a:pt x="488" y="588"/>
                    </a:lnTo>
                    <a:lnTo>
                      <a:pt x="470" y="626"/>
                    </a:lnTo>
                    <a:lnTo>
                      <a:pt x="470" y="626"/>
                    </a:lnTo>
                    <a:lnTo>
                      <a:pt x="456" y="656"/>
                    </a:lnTo>
                    <a:lnTo>
                      <a:pt x="450" y="670"/>
                    </a:lnTo>
                    <a:lnTo>
                      <a:pt x="444" y="686"/>
                    </a:lnTo>
                    <a:lnTo>
                      <a:pt x="440" y="700"/>
                    </a:lnTo>
                    <a:lnTo>
                      <a:pt x="438" y="716"/>
                    </a:lnTo>
                    <a:lnTo>
                      <a:pt x="438" y="734"/>
                    </a:lnTo>
                    <a:lnTo>
                      <a:pt x="442" y="750"/>
                    </a:lnTo>
                    <a:lnTo>
                      <a:pt x="442" y="750"/>
                    </a:lnTo>
                    <a:lnTo>
                      <a:pt x="442" y="756"/>
                    </a:lnTo>
                    <a:lnTo>
                      <a:pt x="442" y="760"/>
                    </a:lnTo>
                    <a:lnTo>
                      <a:pt x="434" y="772"/>
                    </a:lnTo>
                    <a:lnTo>
                      <a:pt x="434" y="772"/>
                    </a:lnTo>
                    <a:lnTo>
                      <a:pt x="414" y="802"/>
                    </a:lnTo>
                    <a:lnTo>
                      <a:pt x="396" y="834"/>
                    </a:lnTo>
                    <a:lnTo>
                      <a:pt x="380" y="866"/>
                    </a:lnTo>
                    <a:lnTo>
                      <a:pt x="368" y="900"/>
                    </a:lnTo>
                    <a:lnTo>
                      <a:pt x="358" y="934"/>
                    </a:lnTo>
                    <a:lnTo>
                      <a:pt x="350" y="970"/>
                    </a:lnTo>
                    <a:lnTo>
                      <a:pt x="346" y="1006"/>
                    </a:lnTo>
                    <a:lnTo>
                      <a:pt x="346" y="1044"/>
                    </a:lnTo>
                    <a:lnTo>
                      <a:pt x="346" y="1044"/>
                    </a:lnTo>
                    <a:lnTo>
                      <a:pt x="346" y="1056"/>
                    </a:lnTo>
                    <a:lnTo>
                      <a:pt x="344" y="1070"/>
                    </a:lnTo>
                    <a:lnTo>
                      <a:pt x="338" y="1104"/>
                    </a:lnTo>
                    <a:lnTo>
                      <a:pt x="338" y="1104"/>
                    </a:lnTo>
                    <a:lnTo>
                      <a:pt x="318" y="1088"/>
                    </a:lnTo>
                    <a:lnTo>
                      <a:pt x="304" y="1072"/>
                    </a:lnTo>
                    <a:lnTo>
                      <a:pt x="296" y="1054"/>
                    </a:lnTo>
                    <a:lnTo>
                      <a:pt x="288" y="1036"/>
                    </a:lnTo>
                    <a:lnTo>
                      <a:pt x="284" y="1018"/>
                    </a:lnTo>
                    <a:lnTo>
                      <a:pt x="282" y="998"/>
                    </a:lnTo>
                    <a:lnTo>
                      <a:pt x="278" y="962"/>
                    </a:lnTo>
                    <a:lnTo>
                      <a:pt x="278" y="962"/>
                    </a:lnTo>
                    <a:lnTo>
                      <a:pt x="274" y="986"/>
                    </a:lnTo>
                    <a:lnTo>
                      <a:pt x="274" y="1008"/>
                    </a:lnTo>
                    <a:lnTo>
                      <a:pt x="274" y="1030"/>
                    </a:lnTo>
                    <a:lnTo>
                      <a:pt x="278" y="1050"/>
                    </a:lnTo>
                    <a:lnTo>
                      <a:pt x="284" y="1070"/>
                    </a:lnTo>
                    <a:lnTo>
                      <a:pt x="294" y="1090"/>
                    </a:lnTo>
                    <a:lnTo>
                      <a:pt x="308" y="1108"/>
                    </a:lnTo>
                    <a:lnTo>
                      <a:pt x="326" y="1124"/>
                    </a:lnTo>
                    <a:lnTo>
                      <a:pt x="326" y="1124"/>
                    </a:lnTo>
                    <a:lnTo>
                      <a:pt x="406" y="1192"/>
                    </a:lnTo>
                    <a:lnTo>
                      <a:pt x="488" y="1260"/>
                    </a:lnTo>
                    <a:lnTo>
                      <a:pt x="488" y="1260"/>
                    </a:lnTo>
                    <a:lnTo>
                      <a:pt x="506" y="1278"/>
                    </a:lnTo>
                    <a:lnTo>
                      <a:pt x="520" y="1294"/>
                    </a:lnTo>
                    <a:lnTo>
                      <a:pt x="528" y="1310"/>
                    </a:lnTo>
                    <a:lnTo>
                      <a:pt x="530" y="1318"/>
                    </a:lnTo>
                    <a:lnTo>
                      <a:pt x="532" y="1324"/>
                    </a:lnTo>
                    <a:lnTo>
                      <a:pt x="530" y="1332"/>
                    </a:lnTo>
                    <a:lnTo>
                      <a:pt x="528" y="1340"/>
                    </a:lnTo>
                    <a:lnTo>
                      <a:pt x="520" y="1354"/>
                    </a:lnTo>
                    <a:lnTo>
                      <a:pt x="506" y="1368"/>
                    </a:lnTo>
                    <a:lnTo>
                      <a:pt x="486" y="1382"/>
                    </a:lnTo>
                    <a:lnTo>
                      <a:pt x="486" y="1382"/>
                    </a:lnTo>
                    <a:lnTo>
                      <a:pt x="546" y="1518"/>
                    </a:lnTo>
                    <a:lnTo>
                      <a:pt x="546" y="1518"/>
                    </a:lnTo>
                    <a:lnTo>
                      <a:pt x="552" y="1504"/>
                    </a:lnTo>
                    <a:lnTo>
                      <a:pt x="554" y="1490"/>
                    </a:lnTo>
                    <a:lnTo>
                      <a:pt x="552" y="1478"/>
                    </a:lnTo>
                    <a:lnTo>
                      <a:pt x="548" y="1464"/>
                    </a:lnTo>
                    <a:lnTo>
                      <a:pt x="534" y="1438"/>
                    </a:lnTo>
                    <a:lnTo>
                      <a:pt x="528" y="1426"/>
                    </a:lnTo>
                    <a:lnTo>
                      <a:pt x="524" y="1412"/>
                    </a:lnTo>
                    <a:lnTo>
                      <a:pt x="524" y="1412"/>
                    </a:lnTo>
                    <a:lnTo>
                      <a:pt x="570" y="1428"/>
                    </a:lnTo>
                    <a:lnTo>
                      <a:pt x="594" y="1434"/>
                    </a:lnTo>
                    <a:lnTo>
                      <a:pt x="618" y="1440"/>
                    </a:lnTo>
                    <a:lnTo>
                      <a:pt x="642" y="1444"/>
                    </a:lnTo>
                    <a:lnTo>
                      <a:pt x="666" y="1446"/>
                    </a:lnTo>
                    <a:lnTo>
                      <a:pt x="692" y="1446"/>
                    </a:lnTo>
                    <a:lnTo>
                      <a:pt x="718" y="1442"/>
                    </a:lnTo>
                    <a:lnTo>
                      <a:pt x="718" y="1442"/>
                    </a:lnTo>
                    <a:lnTo>
                      <a:pt x="744" y="1436"/>
                    </a:lnTo>
                    <a:lnTo>
                      <a:pt x="768" y="1428"/>
                    </a:lnTo>
                    <a:lnTo>
                      <a:pt x="790" y="1418"/>
                    </a:lnTo>
                    <a:lnTo>
                      <a:pt x="812" y="1404"/>
                    </a:lnTo>
                    <a:lnTo>
                      <a:pt x="832" y="1390"/>
                    </a:lnTo>
                    <a:lnTo>
                      <a:pt x="852" y="1372"/>
                    </a:lnTo>
                    <a:lnTo>
                      <a:pt x="870" y="1354"/>
                    </a:lnTo>
                    <a:lnTo>
                      <a:pt x="886" y="1330"/>
                    </a:lnTo>
                    <a:lnTo>
                      <a:pt x="886" y="1330"/>
                    </a:lnTo>
                    <a:lnTo>
                      <a:pt x="892" y="1344"/>
                    </a:lnTo>
                    <a:lnTo>
                      <a:pt x="896" y="1356"/>
                    </a:lnTo>
                    <a:lnTo>
                      <a:pt x="898" y="1368"/>
                    </a:lnTo>
                    <a:lnTo>
                      <a:pt x="898" y="1380"/>
                    </a:lnTo>
                    <a:lnTo>
                      <a:pt x="896" y="1402"/>
                    </a:lnTo>
                    <a:lnTo>
                      <a:pt x="892" y="1424"/>
                    </a:lnTo>
                    <a:lnTo>
                      <a:pt x="886" y="1446"/>
                    </a:lnTo>
                    <a:lnTo>
                      <a:pt x="882" y="1468"/>
                    </a:lnTo>
                    <a:lnTo>
                      <a:pt x="882" y="1480"/>
                    </a:lnTo>
                    <a:lnTo>
                      <a:pt x="882" y="1490"/>
                    </a:lnTo>
                    <a:lnTo>
                      <a:pt x="884" y="1502"/>
                    </a:lnTo>
                    <a:lnTo>
                      <a:pt x="886" y="1512"/>
                    </a:lnTo>
                    <a:lnTo>
                      <a:pt x="886" y="1512"/>
                    </a:lnTo>
                    <a:lnTo>
                      <a:pt x="896" y="1486"/>
                    </a:lnTo>
                    <a:lnTo>
                      <a:pt x="904" y="1458"/>
                    </a:lnTo>
                    <a:lnTo>
                      <a:pt x="910" y="1430"/>
                    </a:lnTo>
                    <a:lnTo>
                      <a:pt x="914" y="1402"/>
                    </a:lnTo>
                    <a:lnTo>
                      <a:pt x="914" y="1402"/>
                    </a:lnTo>
                    <a:lnTo>
                      <a:pt x="912" y="1356"/>
                    </a:lnTo>
                    <a:lnTo>
                      <a:pt x="910" y="1310"/>
                    </a:lnTo>
                    <a:lnTo>
                      <a:pt x="908" y="1266"/>
                    </a:lnTo>
                    <a:lnTo>
                      <a:pt x="908" y="1220"/>
                    </a:lnTo>
                    <a:lnTo>
                      <a:pt x="908" y="1220"/>
                    </a:lnTo>
                    <a:lnTo>
                      <a:pt x="910" y="1200"/>
                    </a:lnTo>
                    <a:lnTo>
                      <a:pt x="912" y="1182"/>
                    </a:lnTo>
                    <a:lnTo>
                      <a:pt x="918" y="1164"/>
                    </a:lnTo>
                    <a:lnTo>
                      <a:pt x="924" y="1156"/>
                    </a:lnTo>
                    <a:lnTo>
                      <a:pt x="928" y="1150"/>
                    </a:lnTo>
                    <a:lnTo>
                      <a:pt x="928" y="1150"/>
                    </a:lnTo>
                    <a:lnTo>
                      <a:pt x="948" y="1130"/>
                    </a:lnTo>
                    <a:lnTo>
                      <a:pt x="970" y="1112"/>
                    </a:lnTo>
                    <a:lnTo>
                      <a:pt x="1006" y="1084"/>
                    </a:lnTo>
                    <a:lnTo>
                      <a:pt x="1006" y="1084"/>
                    </a:lnTo>
                    <a:lnTo>
                      <a:pt x="998" y="1066"/>
                    </a:lnTo>
                    <a:lnTo>
                      <a:pt x="988" y="1048"/>
                    </a:lnTo>
                    <a:lnTo>
                      <a:pt x="982" y="1030"/>
                    </a:lnTo>
                    <a:lnTo>
                      <a:pt x="980" y="1022"/>
                    </a:lnTo>
                    <a:lnTo>
                      <a:pt x="980" y="1014"/>
                    </a:lnTo>
                    <a:lnTo>
                      <a:pt x="980" y="1014"/>
                    </a:lnTo>
                    <a:lnTo>
                      <a:pt x="982" y="986"/>
                    </a:lnTo>
                    <a:lnTo>
                      <a:pt x="980" y="958"/>
                    </a:lnTo>
                    <a:lnTo>
                      <a:pt x="976" y="930"/>
                    </a:lnTo>
                    <a:lnTo>
                      <a:pt x="972" y="904"/>
                    </a:lnTo>
                    <a:lnTo>
                      <a:pt x="966" y="878"/>
                    </a:lnTo>
                    <a:lnTo>
                      <a:pt x="958" y="852"/>
                    </a:lnTo>
                    <a:lnTo>
                      <a:pt x="938" y="800"/>
                    </a:lnTo>
                    <a:lnTo>
                      <a:pt x="916" y="750"/>
                    </a:lnTo>
                    <a:lnTo>
                      <a:pt x="894" y="702"/>
                    </a:lnTo>
                    <a:lnTo>
                      <a:pt x="870" y="652"/>
                    </a:lnTo>
                    <a:lnTo>
                      <a:pt x="850" y="602"/>
                    </a:lnTo>
                    <a:lnTo>
                      <a:pt x="850" y="602"/>
                    </a:lnTo>
                    <a:lnTo>
                      <a:pt x="846" y="594"/>
                    </a:lnTo>
                    <a:lnTo>
                      <a:pt x="842" y="588"/>
                    </a:lnTo>
                    <a:lnTo>
                      <a:pt x="842" y="588"/>
                    </a:lnTo>
                    <a:lnTo>
                      <a:pt x="832" y="574"/>
                    </a:lnTo>
                    <a:lnTo>
                      <a:pt x="822" y="560"/>
                    </a:lnTo>
                    <a:lnTo>
                      <a:pt x="816" y="546"/>
                    </a:lnTo>
                    <a:lnTo>
                      <a:pt x="812" y="530"/>
                    </a:lnTo>
                    <a:lnTo>
                      <a:pt x="810" y="514"/>
                    </a:lnTo>
                    <a:lnTo>
                      <a:pt x="810" y="498"/>
                    </a:lnTo>
                    <a:lnTo>
                      <a:pt x="812" y="482"/>
                    </a:lnTo>
                    <a:lnTo>
                      <a:pt x="816" y="466"/>
                    </a:lnTo>
                    <a:lnTo>
                      <a:pt x="816" y="466"/>
                    </a:lnTo>
                    <a:lnTo>
                      <a:pt x="820" y="456"/>
                    </a:lnTo>
                    <a:lnTo>
                      <a:pt x="820" y="446"/>
                    </a:lnTo>
                    <a:lnTo>
                      <a:pt x="820" y="438"/>
                    </a:lnTo>
                    <a:lnTo>
                      <a:pt x="816" y="432"/>
                    </a:lnTo>
                    <a:lnTo>
                      <a:pt x="812" y="426"/>
                    </a:lnTo>
                    <a:lnTo>
                      <a:pt x="804" y="420"/>
                    </a:lnTo>
                    <a:lnTo>
                      <a:pt x="796" y="416"/>
                    </a:lnTo>
                    <a:lnTo>
                      <a:pt x="786" y="412"/>
                    </a:lnTo>
                    <a:lnTo>
                      <a:pt x="786" y="412"/>
                    </a:lnTo>
                    <a:lnTo>
                      <a:pt x="768" y="406"/>
                    </a:lnTo>
                    <a:lnTo>
                      <a:pt x="750" y="400"/>
                    </a:lnTo>
                    <a:lnTo>
                      <a:pt x="716" y="382"/>
                    </a:lnTo>
                    <a:lnTo>
                      <a:pt x="716" y="382"/>
                    </a:lnTo>
                    <a:lnTo>
                      <a:pt x="708" y="376"/>
                    </a:lnTo>
                    <a:lnTo>
                      <a:pt x="700" y="370"/>
                    </a:lnTo>
                    <a:lnTo>
                      <a:pt x="696" y="362"/>
                    </a:lnTo>
                    <a:lnTo>
                      <a:pt x="696" y="354"/>
                    </a:lnTo>
                    <a:lnTo>
                      <a:pt x="696" y="344"/>
                    </a:lnTo>
                    <a:lnTo>
                      <a:pt x="696" y="336"/>
                    </a:lnTo>
                    <a:lnTo>
                      <a:pt x="702" y="320"/>
                    </a:lnTo>
                    <a:lnTo>
                      <a:pt x="702" y="320"/>
                    </a:lnTo>
                    <a:lnTo>
                      <a:pt x="710" y="308"/>
                    </a:lnTo>
                    <a:lnTo>
                      <a:pt x="720" y="298"/>
                    </a:lnTo>
                    <a:lnTo>
                      <a:pt x="732" y="290"/>
                    </a:lnTo>
                    <a:lnTo>
                      <a:pt x="738" y="288"/>
                    </a:lnTo>
                    <a:lnTo>
                      <a:pt x="744" y="288"/>
                    </a:lnTo>
                    <a:lnTo>
                      <a:pt x="744" y="288"/>
                    </a:lnTo>
                    <a:lnTo>
                      <a:pt x="750" y="290"/>
                    </a:lnTo>
                    <a:lnTo>
                      <a:pt x="756" y="292"/>
                    </a:lnTo>
                    <a:lnTo>
                      <a:pt x="768" y="302"/>
                    </a:lnTo>
                    <a:lnTo>
                      <a:pt x="778" y="312"/>
                    </a:lnTo>
                    <a:lnTo>
                      <a:pt x="786" y="326"/>
                    </a:lnTo>
                    <a:lnTo>
                      <a:pt x="786" y="326"/>
                    </a:lnTo>
                    <a:lnTo>
                      <a:pt x="790" y="340"/>
                    </a:lnTo>
                    <a:lnTo>
                      <a:pt x="790" y="354"/>
                    </a:lnTo>
                    <a:lnTo>
                      <a:pt x="788" y="388"/>
                    </a:lnTo>
                    <a:lnTo>
                      <a:pt x="788" y="388"/>
                    </a:lnTo>
                    <a:lnTo>
                      <a:pt x="796" y="390"/>
                    </a:lnTo>
                    <a:lnTo>
                      <a:pt x="802" y="390"/>
                    </a:lnTo>
                    <a:lnTo>
                      <a:pt x="808" y="388"/>
                    </a:lnTo>
                    <a:lnTo>
                      <a:pt x="814" y="386"/>
                    </a:lnTo>
                    <a:lnTo>
                      <a:pt x="818" y="382"/>
                    </a:lnTo>
                    <a:lnTo>
                      <a:pt x="820" y="376"/>
                    </a:lnTo>
                    <a:lnTo>
                      <a:pt x="824" y="362"/>
                    </a:lnTo>
                    <a:lnTo>
                      <a:pt x="824" y="362"/>
                    </a:lnTo>
                    <a:lnTo>
                      <a:pt x="824" y="338"/>
                    </a:lnTo>
                    <a:lnTo>
                      <a:pt x="822" y="316"/>
                    </a:lnTo>
                    <a:lnTo>
                      <a:pt x="818" y="294"/>
                    </a:lnTo>
                    <a:lnTo>
                      <a:pt x="810" y="276"/>
                    </a:lnTo>
                    <a:lnTo>
                      <a:pt x="798" y="260"/>
                    </a:lnTo>
                    <a:lnTo>
                      <a:pt x="786" y="246"/>
                    </a:lnTo>
                    <a:lnTo>
                      <a:pt x="770" y="238"/>
                    </a:lnTo>
                    <a:lnTo>
                      <a:pt x="762" y="236"/>
                    </a:lnTo>
                    <a:lnTo>
                      <a:pt x="754" y="234"/>
                    </a:lnTo>
                    <a:lnTo>
                      <a:pt x="754" y="234"/>
                    </a:lnTo>
                    <a:lnTo>
                      <a:pt x="738" y="234"/>
                    </a:lnTo>
                    <a:lnTo>
                      <a:pt x="722" y="236"/>
                    </a:lnTo>
                    <a:lnTo>
                      <a:pt x="708" y="240"/>
                    </a:lnTo>
                    <a:lnTo>
                      <a:pt x="702" y="244"/>
                    </a:lnTo>
                    <a:lnTo>
                      <a:pt x="700" y="248"/>
                    </a:lnTo>
                    <a:lnTo>
                      <a:pt x="700" y="248"/>
                    </a:lnTo>
                    <a:lnTo>
                      <a:pt x="686" y="274"/>
                    </a:lnTo>
                    <a:lnTo>
                      <a:pt x="674" y="302"/>
                    </a:lnTo>
                    <a:lnTo>
                      <a:pt x="652" y="358"/>
                    </a:lnTo>
                    <a:lnTo>
                      <a:pt x="652" y="358"/>
                    </a:lnTo>
                    <a:lnTo>
                      <a:pt x="602" y="354"/>
                    </a:lnTo>
                    <a:lnTo>
                      <a:pt x="602" y="354"/>
                    </a:lnTo>
                    <a:lnTo>
                      <a:pt x="592" y="310"/>
                    </a:lnTo>
                    <a:lnTo>
                      <a:pt x="586" y="290"/>
                    </a:lnTo>
                    <a:lnTo>
                      <a:pt x="578" y="272"/>
                    </a:lnTo>
                    <a:lnTo>
                      <a:pt x="578" y="272"/>
                    </a:lnTo>
                    <a:lnTo>
                      <a:pt x="574" y="266"/>
                    </a:lnTo>
                    <a:lnTo>
                      <a:pt x="568" y="260"/>
                    </a:lnTo>
                    <a:lnTo>
                      <a:pt x="552" y="252"/>
                    </a:lnTo>
                    <a:lnTo>
                      <a:pt x="538" y="246"/>
                    </a:lnTo>
                    <a:lnTo>
                      <a:pt x="532" y="244"/>
                    </a:lnTo>
                    <a:lnTo>
                      <a:pt x="530" y="244"/>
                    </a:lnTo>
                    <a:lnTo>
                      <a:pt x="530" y="244"/>
                    </a:lnTo>
                    <a:lnTo>
                      <a:pt x="518" y="260"/>
                    </a:lnTo>
                    <a:lnTo>
                      <a:pt x="506" y="278"/>
                    </a:lnTo>
                    <a:lnTo>
                      <a:pt x="496" y="296"/>
                    </a:lnTo>
                    <a:lnTo>
                      <a:pt x="492" y="314"/>
                    </a:lnTo>
                    <a:lnTo>
                      <a:pt x="492" y="314"/>
                    </a:lnTo>
                    <a:lnTo>
                      <a:pt x="488" y="336"/>
                    </a:lnTo>
                    <a:lnTo>
                      <a:pt x="488" y="346"/>
                    </a:lnTo>
                    <a:lnTo>
                      <a:pt x="490" y="356"/>
                    </a:lnTo>
                    <a:lnTo>
                      <a:pt x="494" y="368"/>
                    </a:lnTo>
                    <a:lnTo>
                      <a:pt x="500" y="376"/>
                    </a:lnTo>
                    <a:lnTo>
                      <a:pt x="508" y="384"/>
                    </a:lnTo>
                    <a:lnTo>
                      <a:pt x="520" y="392"/>
                    </a:lnTo>
                    <a:lnTo>
                      <a:pt x="520" y="392"/>
                    </a:lnTo>
                    <a:lnTo>
                      <a:pt x="522" y="390"/>
                    </a:lnTo>
                    <a:lnTo>
                      <a:pt x="528" y="386"/>
                    </a:lnTo>
                    <a:lnTo>
                      <a:pt x="528" y="386"/>
                    </a:lnTo>
                    <a:lnTo>
                      <a:pt x="516" y="372"/>
                    </a:lnTo>
                    <a:lnTo>
                      <a:pt x="512" y="366"/>
                    </a:lnTo>
                    <a:lnTo>
                      <a:pt x="510" y="358"/>
                    </a:lnTo>
                    <a:lnTo>
                      <a:pt x="510" y="358"/>
                    </a:lnTo>
                    <a:lnTo>
                      <a:pt x="508" y="344"/>
                    </a:lnTo>
                    <a:lnTo>
                      <a:pt x="510" y="328"/>
                    </a:lnTo>
                    <a:lnTo>
                      <a:pt x="512" y="314"/>
                    </a:lnTo>
                    <a:lnTo>
                      <a:pt x="516" y="298"/>
                    </a:lnTo>
                    <a:lnTo>
                      <a:pt x="516" y="298"/>
                    </a:lnTo>
                    <a:lnTo>
                      <a:pt x="518" y="296"/>
                    </a:lnTo>
                    <a:lnTo>
                      <a:pt x="522" y="294"/>
                    </a:lnTo>
                    <a:lnTo>
                      <a:pt x="532" y="292"/>
                    </a:lnTo>
                    <a:lnTo>
                      <a:pt x="542" y="290"/>
                    </a:lnTo>
                    <a:lnTo>
                      <a:pt x="546" y="290"/>
                    </a:lnTo>
                    <a:lnTo>
                      <a:pt x="550" y="292"/>
                    </a:lnTo>
                    <a:lnTo>
                      <a:pt x="550" y="292"/>
                    </a:lnTo>
                    <a:lnTo>
                      <a:pt x="558" y="304"/>
                    </a:lnTo>
                    <a:lnTo>
                      <a:pt x="564" y="318"/>
                    </a:lnTo>
                    <a:lnTo>
                      <a:pt x="570" y="332"/>
                    </a:lnTo>
                    <a:lnTo>
                      <a:pt x="574" y="346"/>
                    </a:lnTo>
                    <a:lnTo>
                      <a:pt x="574" y="346"/>
                    </a:lnTo>
                    <a:lnTo>
                      <a:pt x="574" y="354"/>
                    </a:lnTo>
                    <a:lnTo>
                      <a:pt x="570" y="360"/>
                    </a:lnTo>
                    <a:lnTo>
                      <a:pt x="560" y="374"/>
                    </a:lnTo>
                    <a:lnTo>
                      <a:pt x="560" y="374"/>
                    </a:lnTo>
                    <a:lnTo>
                      <a:pt x="534" y="396"/>
                    </a:lnTo>
                    <a:lnTo>
                      <a:pt x="522" y="406"/>
                    </a:lnTo>
                    <a:lnTo>
                      <a:pt x="510" y="418"/>
                    </a:lnTo>
                    <a:lnTo>
                      <a:pt x="510" y="418"/>
                    </a:lnTo>
                    <a:lnTo>
                      <a:pt x="504" y="428"/>
                    </a:lnTo>
                    <a:lnTo>
                      <a:pt x="498" y="440"/>
                    </a:lnTo>
                    <a:lnTo>
                      <a:pt x="494" y="450"/>
                    </a:lnTo>
                    <a:lnTo>
                      <a:pt x="494" y="454"/>
                    </a:lnTo>
                    <a:lnTo>
                      <a:pt x="494" y="456"/>
                    </a:lnTo>
                    <a:lnTo>
                      <a:pt x="494" y="456"/>
                    </a:lnTo>
                    <a:lnTo>
                      <a:pt x="514" y="476"/>
                    </a:lnTo>
                    <a:lnTo>
                      <a:pt x="526" y="488"/>
                    </a:lnTo>
                    <a:lnTo>
                      <a:pt x="536" y="496"/>
                    </a:lnTo>
                    <a:lnTo>
                      <a:pt x="548" y="504"/>
                    </a:lnTo>
                    <a:lnTo>
                      <a:pt x="562" y="510"/>
                    </a:lnTo>
                    <a:lnTo>
                      <a:pt x="576" y="514"/>
                    </a:lnTo>
                    <a:lnTo>
                      <a:pt x="594" y="514"/>
                    </a:lnTo>
                    <a:lnTo>
                      <a:pt x="594" y="514"/>
                    </a:lnTo>
                    <a:lnTo>
                      <a:pt x="644" y="506"/>
                    </a:lnTo>
                    <a:lnTo>
                      <a:pt x="670" y="500"/>
                    </a:lnTo>
                    <a:lnTo>
                      <a:pt x="694" y="494"/>
                    </a:lnTo>
                    <a:lnTo>
                      <a:pt x="718" y="486"/>
                    </a:lnTo>
                    <a:lnTo>
                      <a:pt x="742" y="474"/>
                    </a:lnTo>
                    <a:lnTo>
                      <a:pt x="766" y="460"/>
                    </a:lnTo>
                    <a:lnTo>
                      <a:pt x="788" y="444"/>
                    </a:lnTo>
                    <a:lnTo>
                      <a:pt x="788" y="444"/>
                    </a:lnTo>
                    <a:lnTo>
                      <a:pt x="792" y="460"/>
                    </a:lnTo>
                    <a:lnTo>
                      <a:pt x="792" y="466"/>
                    </a:lnTo>
                    <a:lnTo>
                      <a:pt x="792" y="466"/>
                    </a:lnTo>
                    <a:lnTo>
                      <a:pt x="734" y="494"/>
                    </a:lnTo>
                    <a:lnTo>
                      <a:pt x="706" y="506"/>
                    </a:lnTo>
                    <a:lnTo>
                      <a:pt x="676" y="518"/>
                    </a:lnTo>
                    <a:lnTo>
                      <a:pt x="646" y="528"/>
                    </a:lnTo>
                    <a:lnTo>
                      <a:pt x="614" y="534"/>
                    </a:lnTo>
                    <a:lnTo>
                      <a:pt x="580" y="538"/>
                    </a:lnTo>
                    <a:lnTo>
                      <a:pt x="564" y="536"/>
                    </a:lnTo>
                    <a:lnTo>
                      <a:pt x="546" y="534"/>
                    </a:lnTo>
                    <a:lnTo>
                      <a:pt x="546" y="534"/>
                    </a:lnTo>
                    <a:lnTo>
                      <a:pt x="558" y="548"/>
                    </a:lnTo>
                    <a:lnTo>
                      <a:pt x="570" y="560"/>
                    </a:lnTo>
                    <a:lnTo>
                      <a:pt x="582" y="566"/>
                    </a:lnTo>
                    <a:lnTo>
                      <a:pt x="596" y="570"/>
                    </a:lnTo>
                    <a:lnTo>
                      <a:pt x="608" y="572"/>
                    </a:lnTo>
                    <a:lnTo>
                      <a:pt x="622" y="570"/>
                    </a:lnTo>
                    <a:lnTo>
                      <a:pt x="634" y="568"/>
                    </a:lnTo>
                    <a:lnTo>
                      <a:pt x="648" y="564"/>
                    </a:lnTo>
                    <a:lnTo>
                      <a:pt x="648" y="564"/>
                    </a:lnTo>
                    <a:lnTo>
                      <a:pt x="672" y="554"/>
                    </a:lnTo>
                    <a:lnTo>
                      <a:pt x="696" y="544"/>
                    </a:lnTo>
                    <a:lnTo>
                      <a:pt x="742" y="520"/>
                    </a:lnTo>
                    <a:lnTo>
                      <a:pt x="742" y="520"/>
                    </a:lnTo>
                    <a:lnTo>
                      <a:pt x="762" y="514"/>
                    </a:lnTo>
                    <a:lnTo>
                      <a:pt x="782" y="510"/>
                    </a:lnTo>
                    <a:lnTo>
                      <a:pt x="782" y="510"/>
                    </a:lnTo>
                    <a:lnTo>
                      <a:pt x="786" y="522"/>
                    </a:lnTo>
                    <a:lnTo>
                      <a:pt x="786" y="522"/>
                    </a:lnTo>
                    <a:lnTo>
                      <a:pt x="698" y="578"/>
                    </a:lnTo>
                    <a:lnTo>
                      <a:pt x="654" y="604"/>
                    </a:lnTo>
                    <a:lnTo>
                      <a:pt x="608" y="630"/>
                    </a:lnTo>
                    <a:lnTo>
                      <a:pt x="608" y="630"/>
                    </a:lnTo>
                    <a:lnTo>
                      <a:pt x="604" y="630"/>
                    </a:lnTo>
                    <a:lnTo>
                      <a:pt x="598" y="630"/>
                    </a:lnTo>
                    <a:lnTo>
                      <a:pt x="582" y="626"/>
                    </a:lnTo>
                    <a:lnTo>
                      <a:pt x="568" y="618"/>
                    </a:lnTo>
                    <a:lnTo>
                      <a:pt x="554" y="608"/>
                    </a:lnTo>
                    <a:lnTo>
                      <a:pt x="554" y="608"/>
                    </a:lnTo>
                    <a:lnTo>
                      <a:pt x="540" y="594"/>
                    </a:lnTo>
                    <a:lnTo>
                      <a:pt x="528" y="578"/>
                    </a:lnTo>
                    <a:lnTo>
                      <a:pt x="504" y="546"/>
                    </a:lnTo>
                    <a:lnTo>
                      <a:pt x="504" y="546"/>
                    </a:lnTo>
                    <a:close/>
                    <a:moveTo>
                      <a:pt x="1078" y="1054"/>
                    </a:moveTo>
                    <a:lnTo>
                      <a:pt x="1078" y="1054"/>
                    </a:lnTo>
                    <a:lnTo>
                      <a:pt x="1084" y="1012"/>
                    </a:lnTo>
                    <a:lnTo>
                      <a:pt x="1086" y="970"/>
                    </a:lnTo>
                    <a:lnTo>
                      <a:pt x="1084" y="930"/>
                    </a:lnTo>
                    <a:lnTo>
                      <a:pt x="1078" y="892"/>
                    </a:lnTo>
                    <a:lnTo>
                      <a:pt x="1068" y="854"/>
                    </a:lnTo>
                    <a:lnTo>
                      <a:pt x="1052" y="818"/>
                    </a:lnTo>
                    <a:lnTo>
                      <a:pt x="1032" y="784"/>
                    </a:lnTo>
                    <a:lnTo>
                      <a:pt x="1008" y="750"/>
                    </a:lnTo>
                    <a:lnTo>
                      <a:pt x="1008" y="750"/>
                    </a:lnTo>
                    <a:lnTo>
                      <a:pt x="1040" y="826"/>
                    </a:lnTo>
                    <a:lnTo>
                      <a:pt x="1056" y="866"/>
                    </a:lnTo>
                    <a:lnTo>
                      <a:pt x="1066" y="904"/>
                    </a:lnTo>
                    <a:lnTo>
                      <a:pt x="1070" y="924"/>
                    </a:lnTo>
                    <a:lnTo>
                      <a:pt x="1072" y="944"/>
                    </a:lnTo>
                    <a:lnTo>
                      <a:pt x="1074" y="966"/>
                    </a:lnTo>
                    <a:lnTo>
                      <a:pt x="1072" y="986"/>
                    </a:lnTo>
                    <a:lnTo>
                      <a:pt x="1070" y="1006"/>
                    </a:lnTo>
                    <a:lnTo>
                      <a:pt x="1064" y="1028"/>
                    </a:lnTo>
                    <a:lnTo>
                      <a:pt x="1056" y="1050"/>
                    </a:lnTo>
                    <a:lnTo>
                      <a:pt x="1046" y="1070"/>
                    </a:lnTo>
                    <a:lnTo>
                      <a:pt x="1046" y="1070"/>
                    </a:lnTo>
                    <a:lnTo>
                      <a:pt x="1108" y="1080"/>
                    </a:lnTo>
                    <a:lnTo>
                      <a:pt x="1108" y="1080"/>
                    </a:lnTo>
                    <a:lnTo>
                      <a:pt x="1078" y="1054"/>
                    </a:lnTo>
                    <a:lnTo>
                      <a:pt x="1078" y="1054"/>
                    </a:lnTo>
                    <a:close/>
                    <a:moveTo>
                      <a:pt x="880" y="490"/>
                    </a:moveTo>
                    <a:lnTo>
                      <a:pt x="880" y="490"/>
                    </a:lnTo>
                    <a:lnTo>
                      <a:pt x="870" y="496"/>
                    </a:lnTo>
                    <a:lnTo>
                      <a:pt x="870" y="496"/>
                    </a:lnTo>
                    <a:lnTo>
                      <a:pt x="888" y="520"/>
                    </a:lnTo>
                    <a:lnTo>
                      <a:pt x="908" y="542"/>
                    </a:lnTo>
                    <a:lnTo>
                      <a:pt x="908" y="542"/>
                    </a:lnTo>
                    <a:lnTo>
                      <a:pt x="912" y="544"/>
                    </a:lnTo>
                    <a:lnTo>
                      <a:pt x="918" y="544"/>
                    </a:lnTo>
                    <a:lnTo>
                      <a:pt x="932" y="542"/>
                    </a:lnTo>
                    <a:lnTo>
                      <a:pt x="932" y="542"/>
                    </a:lnTo>
                    <a:lnTo>
                      <a:pt x="928" y="526"/>
                    </a:lnTo>
                    <a:lnTo>
                      <a:pt x="928" y="520"/>
                    </a:lnTo>
                    <a:lnTo>
                      <a:pt x="924" y="514"/>
                    </a:lnTo>
                    <a:lnTo>
                      <a:pt x="924" y="514"/>
                    </a:lnTo>
                    <a:lnTo>
                      <a:pt x="914" y="508"/>
                    </a:lnTo>
                    <a:lnTo>
                      <a:pt x="902" y="502"/>
                    </a:lnTo>
                    <a:lnTo>
                      <a:pt x="880" y="490"/>
                    </a:lnTo>
                    <a:lnTo>
                      <a:pt x="880" y="490"/>
                    </a:lnTo>
                    <a:close/>
                  </a:path>
                </a:pathLst>
              </a:custGeom>
              <a:solidFill>
                <a:srgbClr val="505050">
                  <a:lumMod val="50000"/>
                </a:srgbClr>
              </a:solidFill>
              <a:ln w="10795" cap="flat" cmpd="sng" algn="ctr">
                <a:noFill/>
                <a:prstDash val="solid"/>
                <a:headEnd type="none" w="med" len="med"/>
                <a:tailEnd type="none" w="med" len="med"/>
              </a:ln>
              <a:effectLst/>
            </p:spPr>
            <p:txBody>
              <a:bodyPr rot="0" spcFirstLastPara="0" vertOverflow="overflow" horzOverflow="overflow" vert="horz" wrap="square" lIns="182754" tIns="146203" rIns="182754" bIns="146203" numCol="1" spcCol="0" rtlCol="0" fromWordArt="0" anchor="t" anchorCtr="0" forceAA="0" compatLnSpc="1">
                <a:prstTxWarp prst="textNoShape">
                  <a:avLst/>
                </a:prstTxWarp>
                <a:noAutofit/>
              </a:bodyPr>
              <a:lstStyle/>
              <a:p>
                <a:pPr marL="0" marR="0" lvl="0" indent="0" algn="ctr" defTabSz="913386" rtl="0" eaLnBrk="0" fontAlgn="base" latinLnBrk="0" hangingPunct="0">
                  <a:lnSpc>
                    <a:spcPct val="90000"/>
                  </a:lnSpc>
                  <a:spcBef>
                    <a:spcPct val="0"/>
                  </a:spcBef>
                  <a:spcAft>
                    <a:spcPct val="0"/>
                  </a:spcAft>
                  <a:buClrTx/>
                  <a:buSzTx/>
                  <a:buFontTx/>
                  <a:buNone/>
                  <a:tabLst/>
                  <a:defRPr/>
                </a:pPr>
                <a:endParaRPr kumimoji="0" lang="en-US" sz="1999" b="0" i="0" u="none" strike="noStrike" kern="0" cap="none" spc="-50" normalizeH="0" baseline="0" noProof="0" dirty="0">
                  <a:ln>
                    <a:noFill/>
                  </a:ln>
                  <a:gradFill>
                    <a:gsLst>
                      <a:gs pos="1250">
                        <a:srgbClr val="EFEFEF"/>
                      </a:gs>
                      <a:gs pos="10417">
                        <a:srgbClr val="EFEFEF"/>
                      </a:gs>
                    </a:gsLst>
                    <a:lin ang="5400000" scaled="0"/>
                  </a:gradFill>
                  <a:effectLst/>
                  <a:uLnTx/>
                  <a:uFillTx/>
                  <a:latin typeface="Segoe UI Light"/>
                  <a:ea typeface="MS PGothic" panose="020B0600070205080204" pitchFamily="34" charset="-128"/>
                  <a:cs typeface="+mn-cs"/>
                </a:endParaRPr>
              </a:p>
            </p:txBody>
          </p:sp>
          <p:sp>
            <p:nvSpPr>
              <p:cNvPr id="48" name="TextBox 47"/>
              <p:cNvSpPr txBox="1"/>
              <p:nvPr/>
            </p:nvSpPr>
            <p:spPr>
              <a:xfrm>
                <a:off x="8932263" y="5846694"/>
                <a:ext cx="1035987" cy="517065"/>
              </a:xfrm>
              <a:prstGeom prst="rect">
                <a:avLst/>
              </a:prstGeom>
              <a:noFill/>
            </p:spPr>
            <p:txBody>
              <a:bodyPr wrap="square" lIns="182880" tIns="146304" rIns="182880" bIns="146304" rtlCol="0">
                <a:spAutoFit/>
              </a:bodyPr>
              <a:lstStyle/>
              <a:p>
                <a:pPr marL="0" marR="0" lvl="0" indent="0" algn="l" defTabSz="931863" rtl="0" eaLnBrk="0" fontAlgn="base" latinLnBrk="0" hangingPunct="0">
                  <a:lnSpc>
                    <a:spcPct val="90000"/>
                  </a:lnSpc>
                  <a:spcBef>
                    <a:spcPct val="0"/>
                  </a:spcBef>
                  <a:spcAft>
                    <a:spcPts val="600"/>
                  </a:spcAft>
                  <a:buClrTx/>
                  <a:buSzTx/>
                  <a:buFontTx/>
                  <a:buNone/>
                  <a:tabLst/>
                  <a:defRPr/>
                </a:pPr>
                <a:r>
                  <a:rPr kumimoji="0" lang="en-US" sz="1600" b="0" i="0" u="none" strike="noStrike" kern="0" cap="none" spc="0" normalizeH="0" baseline="0" noProof="0" dirty="0">
                    <a:ln>
                      <a:noFill/>
                    </a:ln>
                    <a:solidFill>
                      <a:srgbClr val="505050">
                        <a:lumMod val="50000"/>
                      </a:srgbClr>
                    </a:solidFill>
                    <a:effectLst/>
                    <a:uLnTx/>
                    <a:uFillTx/>
                    <a:latin typeface="Segoe UI"/>
                    <a:ea typeface="MS PGothic" panose="020B0600070205080204" pitchFamily="34" charset="-128"/>
                    <a:cs typeface="+mn-cs"/>
                  </a:rPr>
                  <a:t>Linux</a:t>
                </a:r>
              </a:p>
            </p:txBody>
          </p:sp>
        </p:grpSp>
        <p:pic>
          <p:nvPicPr>
            <p:cNvPr id="46" name="Picture 2" descr="http://www.highvail.com/wp-content/uploads/2014/12/RedHat-IsoLogo.jpg"/>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32282" y="5696841"/>
              <a:ext cx="806175" cy="70009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162067" y="867795"/>
              <a:ext cx="633985" cy="469393"/>
            </a:xfrm>
            <a:prstGeom prst="rect">
              <a:avLst/>
            </a:prstGeom>
          </p:spPr>
        </p:pic>
        <p:pic>
          <p:nvPicPr>
            <p:cNvPr id="31" name="Picture 30"/>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256189" y="4706448"/>
              <a:ext cx="560761" cy="434657"/>
            </a:xfrm>
            <a:prstGeom prst="rect">
              <a:avLst/>
            </a:prstGeom>
          </p:spPr>
        </p:pic>
        <p:pic>
          <p:nvPicPr>
            <p:cNvPr id="55" name="Picture 54"/>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593847" y="4647029"/>
              <a:ext cx="390196" cy="517760"/>
            </a:xfrm>
            <a:prstGeom prst="rect">
              <a:avLst/>
            </a:prstGeom>
          </p:spPr>
        </p:pic>
        <p:pic>
          <p:nvPicPr>
            <p:cNvPr id="58" name="Picture 57"/>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975089" y="2137068"/>
              <a:ext cx="503971" cy="503971"/>
            </a:xfrm>
            <a:prstGeom prst="rect">
              <a:avLst/>
            </a:prstGeom>
          </p:spPr>
        </p:pic>
        <p:pic>
          <p:nvPicPr>
            <p:cNvPr id="25602" name="Picture 2"/>
            <p:cNvPicPr>
              <a:picLocks noChangeAspect="1" noChangeArrowheads="1"/>
            </p:cNvPicPr>
            <p:nvPr/>
          </p:nvPicPr>
          <p:blipFill>
            <a:blip r:embed="rId27">
              <a:extLst>
                <a:ext uri="{28A0092B-C50C-407E-A947-70E740481C1C}">
                  <a14:useLocalDpi xmlns:a14="http://schemas.microsoft.com/office/drawing/2010/main" val="0"/>
                </a:ext>
              </a:extLst>
            </a:blip>
            <a:stretch>
              <a:fillRect/>
            </a:stretch>
          </p:blipFill>
          <p:spPr bwMode="auto">
            <a:xfrm>
              <a:off x="6570850" y="3454511"/>
              <a:ext cx="490158" cy="49494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1617544" y="3468062"/>
              <a:ext cx="429698" cy="493243"/>
            </a:xfrm>
            <a:prstGeom prst="rect">
              <a:avLst/>
            </a:prstGeom>
          </p:spPr>
        </p:pic>
      </p:grpSp>
      <p:pic>
        <p:nvPicPr>
          <p:cNvPr id="50" name="Picture 49"/>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729255" y="5757049"/>
            <a:ext cx="853942" cy="519652"/>
          </a:xfrm>
          <a:prstGeom prst="rect">
            <a:avLst/>
          </a:prstGeom>
        </p:spPr>
      </p:pic>
      <p:pic>
        <p:nvPicPr>
          <p:cNvPr id="51" name="Picture 50"/>
          <p:cNvPicPr>
            <a:picLocks noChangeAspect="1"/>
          </p:cNvPicPr>
          <p:nvPr/>
        </p:nvPicPr>
        <p:blipFill>
          <a:blip r:embed="rId30"/>
          <a:stretch>
            <a:fillRect/>
          </a:stretch>
        </p:blipFill>
        <p:spPr>
          <a:xfrm>
            <a:off x="6630668" y="5770001"/>
            <a:ext cx="499844" cy="493749"/>
          </a:xfrm>
          <a:prstGeom prst="rect">
            <a:avLst/>
          </a:prstGeom>
        </p:spPr>
      </p:pic>
    </p:spTree>
    <p:extLst>
      <p:ext uri="{BB962C8B-B14F-4D97-AF65-F5344CB8AC3E}">
        <p14:creationId xmlns:p14="http://schemas.microsoft.com/office/powerpoint/2010/main" val="2940539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3.54098E-6 -3.71312E-6 L -0.26793 -3.71312E-6 " pathEditMode="relative" rAng="0" ptsTypes="AA">
                                      <p:cBhvr>
                                        <p:cTn id="6" dur="1000" fill="hold"/>
                                        <p:tgtEl>
                                          <p:spTgt spid="49"/>
                                        </p:tgtEl>
                                        <p:attrNameLst>
                                          <p:attrName>ppt_x</p:attrName>
                                          <p:attrName>ppt_y</p:attrName>
                                        </p:attrNameLst>
                                      </p:cBhvr>
                                      <p:rCtr x="-13403" y="0"/>
                                    </p:animMotion>
                                  </p:childTnLst>
                                </p:cTn>
                              </p:par>
                              <p:par>
                                <p:cTn id="7" presetID="12" presetClass="entr" presetSubtype="2" fill="hold" grpId="0" nodeType="withEffect">
                                  <p:stCondLst>
                                    <p:cond delay="25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750"/>
                                        <p:tgtEl>
                                          <p:spTgt spid="4"/>
                                        </p:tgtEl>
                                        <p:attrNameLst>
                                          <p:attrName>ppt_x</p:attrName>
                                        </p:attrNameLst>
                                      </p:cBhvr>
                                      <p:tavLst>
                                        <p:tav tm="0">
                                          <p:val>
                                            <p:strVal val="#ppt_x+#ppt_w*1.125000"/>
                                          </p:val>
                                        </p:tav>
                                        <p:tav tm="100000">
                                          <p:val>
                                            <p:strVal val="#ppt_x"/>
                                          </p:val>
                                        </p:tav>
                                      </p:tavLst>
                                    </p:anim>
                                    <p:animEffect transition="in" filter="wipe(left)">
                                      <p:cBhvr>
                                        <p:cTn id="10" dur="750"/>
                                        <p:tgtEl>
                                          <p:spTgt spid="4"/>
                                        </p:tgtEl>
                                      </p:cBhvr>
                                    </p:animEffect>
                                  </p:childTnLst>
                                </p:cTn>
                              </p:par>
                            </p:childTnLst>
                          </p:cTn>
                        </p:par>
                        <p:par>
                          <p:cTn id="11" fill="hold">
                            <p:stCondLst>
                              <p:cond delay="1000"/>
                            </p:stCondLst>
                            <p:childTnLst>
                              <p:par>
                                <p:cTn id="12" presetID="12" presetClass="entr" presetSubtype="2" fill="hold" grpId="0" nodeType="afterEffect">
                                  <p:stCondLst>
                                    <p:cond delay="0"/>
                                  </p:stCondLst>
                                  <p:childTnLst>
                                    <p:set>
                                      <p:cBhvr>
                                        <p:cTn id="13" dur="1" fill="hold">
                                          <p:stCondLst>
                                            <p:cond delay="0"/>
                                          </p:stCondLst>
                                        </p:cTn>
                                        <p:tgtEl>
                                          <p:spTgt spid="63"/>
                                        </p:tgtEl>
                                        <p:attrNameLst>
                                          <p:attrName>style.visibility</p:attrName>
                                        </p:attrNameLst>
                                      </p:cBhvr>
                                      <p:to>
                                        <p:strVal val="visible"/>
                                      </p:to>
                                    </p:set>
                                    <p:anim calcmode="lin" valueType="num">
                                      <p:cBhvr additive="base">
                                        <p:cTn id="14" dur="250"/>
                                        <p:tgtEl>
                                          <p:spTgt spid="63"/>
                                        </p:tgtEl>
                                        <p:attrNameLst>
                                          <p:attrName>ppt_x</p:attrName>
                                        </p:attrNameLst>
                                      </p:cBhvr>
                                      <p:tavLst>
                                        <p:tav tm="0">
                                          <p:val>
                                            <p:strVal val="#ppt_x+#ppt_w*1.125000"/>
                                          </p:val>
                                        </p:tav>
                                        <p:tav tm="100000">
                                          <p:val>
                                            <p:strVal val="#ppt_x"/>
                                          </p:val>
                                        </p:tav>
                                      </p:tavLst>
                                    </p:anim>
                                    <p:animEffect transition="in" filter="wipe(left)">
                                      <p:cBhvr>
                                        <p:cTn id="15" dur="250"/>
                                        <p:tgtEl>
                                          <p:spTgt spid="63"/>
                                        </p:tgtEl>
                                      </p:cBhvr>
                                    </p:animEffect>
                                  </p:childTnLst>
                                </p:cTn>
                              </p:par>
                            </p:childTnLst>
                          </p:cTn>
                        </p:par>
                        <p:par>
                          <p:cTn id="16" fill="hold">
                            <p:stCondLst>
                              <p:cond delay="125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par>
                                <p:cTn id="23" presetID="10" presetClass="entr" presetSubtype="0"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63"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16269" y="5710091"/>
            <a:ext cx="12436475" cy="1312825"/>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59" name="Picture 58"/>
          <p:cNvPicPr>
            <a:picLocks noChangeAspect="1"/>
          </p:cNvPicPr>
          <p:nvPr/>
        </p:nvPicPr>
        <p:blipFill>
          <a:blip r:embed="rId3"/>
          <a:stretch>
            <a:fillRect/>
          </a:stretch>
        </p:blipFill>
        <p:spPr>
          <a:xfrm>
            <a:off x="-20978" y="4733470"/>
            <a:ext cx="3115847" cy="2280844"/>
          </a:xfrm>
          <a:prstGeom prst="rect">
            <a:avLst/>
          </a:prstGeom>
        </p:spPr>
      </p:pic>
      <p:pic>
        <p:nvPicPr>
          <p:cNvPr id="60" name="Picture 59"/>
          <p:cNvPicPr>
            <a:picLocks noChangeAspect="1"/>
          </p:cNvPicPr>
          <p:nvPr/>
        </p:nvPicPr>
        <p:blipFill rotWithShape="1">
          <a:blip r:embed="rId4"/>
          <a:srcRect t="43977"/>
          <a:stretch/>
        </p:blipFill>
        <p:spPr>
          <a:xfrm>
            <a:off x="2934976" y="5731868"/>
            <a:ext cx="2975745" cy="1265241"/>
          </a:xfrm>
          <a:prstGeom prst="rect">
            <a:avLst/>
          </a:prstGeom>
        </p:spPr>
      </p:pic>
      <p:pic>
        <p:nvPicPr>
          <p:cNvPr id="61" name="Picture 60"/>
          <p:cNvPicPr>
            <a:picLocks noChangeAspect="1"/>
          </p:cNvPicPr>
          <p:nvPr/>
        </p:nvPicPr>
        <p:blipFill>
          <a:blip r:embed="rId5"/>
          <a:stretch>
            <a:fillRect/>
          </a:stretch>
        </p:blipFill>
        <p:spPr>
          <a:xfrm>
            <a:off x="5977334" y="4715788"/>
            <a:ext cx="3277586" cy="2236012"/>
          </a:xfrm>
          <a:prstGeom prst="rect">
            <a:avLst/>
          </a:prstGeom>
        </p:spPr>
      </p:pic>
      <p:pic>
        <p:nvPicPr>
          <p:cNvPr id="62" name="Picture 61"/>
          <p:cNvPicPr>
            <a:picLocks noChangeAspect="1"/>
          </p:cNvPicPr>
          <p:nvPr/>
        </p:nvPicPr>
        <p:blipFill rotWithShape="1">
          <a:blip r:embed="rId6"/>
          <a:srcRect t="38075"/>
          <a:stretch/>
        </p:blipFill>
        <p:spPr>
          <a:xfrm>
            <a:off x="9212188" y="5571696"/>
            <a:ext cx="3223404" cy="1422825"/>
          </a:xfrm>
          <a:prstGeom prst="rect">
            <a:avLst/>
          </a:prstGeom>
        </p:spPr>
      </p:pic>
      <p:sp>
        <p:nvSpPr>
          <p:cNvPr id="13" name="Rectangle 12"/>
          <p:cNvSpPr/>
          <p:nvPr/>
        </p:nvSpPr>
        <p:spPr>
          <a:xfrm>
            <a:off x="882" y="1220320"/>
            <a:ext cx="12494353" cy="958518"/>
          </a:xfrm>
          <a:prstGeom prst="rect">
            <a:avLst/>
          </a:prstGeom>
          <a:solidFill>
            <a:schemeClr val="tx2">
              <a:lumMod val="60000"/>
              <a:lumOff val="40000"/>
            </a:schemeClr>
          </a:solidFill>
        </p:spPr>
        <p:txBody>
          <a:bodyPr wrap="square">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5507" b="0" i="0" u="none" strike="noStrike" kern="0" cap="none" spc="0" normalizeH="0" baseline="0" noProof="0" dirty="0">
                <a:ln>
                  <a:noFill/>
                </a:ln>
                <a:solidFill>
                  <a:sysClr val="windowText" lastClr="000000"/>
                </a:solidFill>
                <a:effectLst/>
                <a:uLnTx/>
                <a:uFillTx/>
                <a:latin typeface="Segoe UI Semilight"/>
                <a:ea typeface="+mn-ea"/>
                <a:cs typeface="+mn-cs"/>
              </a:rPr>
              <a:t>Platform Services</a:t>
            </a:r>
          </a:p>
        </p:txBody>
      </p:sp>
      <p:grpSp>
        <p:nvGrpSpPr>
          <p:cNvPr id="14" name="Group 13"/>
          <p:cNvGrpSpPr/>
          <p:nvPr/>
        </p:nvGrpSpPr>
        <p:grpSpPr>
          <a:xfrm>
            <a:off x="2981867" y="4699698"/>
            <a:ext cx="3025207" cy="1010392"/>
            <a:chOff x="6445636" y="2722262"/>
            <a:chExt cx="2685446" cy="1105533"/>
          </a:xfrm>
        </p:grpSpPr>
        <p:sp>
          <p:nvSpPr>
            <p:cNvPr id="17" name="Rectangle 16"/>
            <p:cNvSpPr/>
            <p:nvPr/>
          </p:nvSpPr>
          <p:spPr bwMode="auto">
            <a:xfrm>
              <a:off x="6445636" y="2746092"/>
              <a:ext cx="2629382" cy="1081703"/>
            </a:xfrm>
            <a:prstGeom prst="rect">
              <a:avLst/>
            </a:prstGeom>
            <a:solidFill>
              <a:srgbClr val="107C1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auto" latinLnBrk="0" hangingPunct="1">
                <a:lnSpc>
                  <a:spcPct val="90000"/>
                </a:lnSpc>
                <a:spcBef>
                  <a:spcPts val="0"/>
                </a:spcBef>
                <a:spcAft>
                  <a:spcPts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Rectangle 17"/>
            <p:cNvSpPr/>
            <p:nvPr/>
          </p:nvSpPr>
          <p:spPr>
            <a:xfrm>
              <a:off x="6489542" y="2722262"/>
              <a:ext cx="2641540" cy="104394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Segoe UI"/>
                  <a:ea typeface="+mn-ea"/>
                  <a:cs typeface="+mn-cs"/>
                </a:rPr>
                <a:t>Prescriptive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Segoe UI"/>
                  <a:ea typeface="+mn-ea"/>
                  <a:cs typeface="+mn-cs"/>
                </a:rPr>
                <a:t>Microservices</a:t>
              </a:r>
            </a:p>
          </p:txBody>
        </p:sp>
      </p:grpSp>
      <p:grpSp>
        <p:nvGrpSpPr>
          <p:cNvPr id="2" name="Group 1"/>
          <p:cNvGrpSpPr/>
          <p:nvPr/>
        </p:nvGrpSpPr>
        <p:grpSpPr>
          <a:xfrm>
            <a:off x="9254919" y="4668469"/>
            <a:ext cx="3180673" cy="1013227"/>
            <a:chOff x="9254919" y="4668469"/>
            <a:chExt cx="3180673" cy="1013227"/>
          </a:xfrm>
        </p:grpSpPr>
        <p:sp>
          <p:nvSpPr>
            <p:cNvPr id="21" name="Rectangle 20"/>
            <p:cNvSpPr/>
            <p:nvPr/>
          </p:nvSpPr>
          <p:spPr bwMode="auto">
            <a:xfrm>
              <a:off x="9254919" y="4668469"/>
              <a:ext cx="3166033" cy="1013227"/>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auto" latinLnBrk="0" hangingPunct="1">
                <a:lnSpc>
                  <a:spcPct val="90000"/>
                </a:lnSpc>
                <a:spcBef>
                  <a:spcPts val="0"/>
                </a:spcBef>
                <a:spcAft>
                  <a:spcPts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Rectangle 21"/>
            <p:cNvSpPr/>
            <p:nvPr/>
          </p:nvSpPr>
          <p:spPr>
            <a:xfrm>
              <a:off x="9254920" y="4830813"/>
              <a:ext cx="3180672"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Segoe UI"/>
                  <a:ea typeface="+mn-ea"/>
                  <a:cs typeface="+mn-cs"/>
                </a:rPr>
                <a:t>Event-based</a:t>
              </a:r>
            </a:p>
          </p:txBody>
        </p:sp>
      </p:grpSp>
    </p:spTree>
    <p:extLst>
      <p:ext uri="{BB962C8B-B14F-4D97-AF65-F5344CB8AC3E}">
        <p14:creationId xmlns:p14="http://schemas.microsoft.com/office/powerpoint/2010/main" val="1342922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1000"/>
                                        <p:tgtEl>
                                          <p:spTgt spid="59"/>
                                        </p:tgtEl>
                                      </p:cBhvr>
                                    </p:animEffect>
                                    <p:anim calcmode="lin" valueType="num">
                                      <p:cBhvr>
                                        <p:cTn id="17" dur="1000" fill="hold"/>
                                        <p:tgtEl>
                                          <p:spTgt spid="59"/>
                                        </p:tgtEl>
                                        <p:attrNameLst>
                                          <p:attrName>ppt_x</p:attrName>
                                        </p:attrNameLst>
                                      </p:cBhvr>
                                      <p:tavLst>
                                        <p:tav tm="0">
                                          <p:val>
                                            <p:strVal val="#ppt_x"/>
                                          </p:val>
                                        </p:tav>
                                        <p:tav tm="100000">
                                          <p:val>
                                            <p:strVal val="#ppt_x"/>
                                          </p:val>
                                        </p:tav>
                                      </p:tavLst>
                                    </p:anim>
                                    <p:anim calcmode="lin" valueType="num">
                                      <p:cBhvr>
                                        <p:cTn id="18" dur="1000" fill="hold"/>
                                        <p:tgtEl>
                                          <p:spTgt spid="5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1000"/>
                                        <p:tgtEl>
                                          <p:spTgt spid="60"/>
                                        </p:tgtEl>
                                      </p:cBhvr>
                                    </p:animEffect>
                                    <p:anim calcmode="lin" valueType="num">
                                      <p:cBhvr>
                                        <p:cTn id="23" dur="1000" fill="hold"/>
                                        <p:tgtEl>
                                          <p:spTgt spid="60"/>
                                        </p:tgtEl>
                                        <p:attrNameLst>
                                          <p:attrName>ppt_x</p:attrName>
                                        </p:attrNameLst>
                                      </p:cBhvr>
                                      <p:tavLst>
                                        <p:tav tm="0">
                                          <p:val>
                                            <p:strVal val="#ppt_x"/>
                                          </p:val>
                                        </p:tav>
                                        <p:tav tm="100000">
                                          <p:val>
                                            <p:strVal val="#ppt_x"/>
                                          </p:val>
                                        </p:tav>
                                      </p:tavLst>
                                    </p:anim>
                                    <p:anim calcmode="lin" valueType="num">
                                      <p:cBhvr>
                                        <p:cTn id="24" dur="1000" fill="hold"/>
                                        <p:tgtEl>
                                          <p:spTgt spid="6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nodeType="after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1000"/>
                                        <p:tgtEl>
                                          <p:spTgt spid="61"/>
                                        </p:tgtEl>
                                      </p:cBhvr>
                                    </p:animEffect>
                                    <p:anim calcmode="lin" valueType="num">
                                      <p:cBhvr>
                                        <p:cTn id="34" dur="1000" fill="hold"/>
                                        <p:tgtEl>
                                          <p:spTgt spid="61"/>
                                        </p:tgtEl>
                                        <p:attrNameLst>
                                          <p:attrName>ppt_x</p:attrName>
                                        </p:attrNameLst>
                                      </p:cBhvr>
                                      <p:tavLst>
                                        <p:tav tm="0">
                                          <p:val>
                                            <p:strVal val="#ppt_x"/>
                                          </p:val>
                                        </p:tav>
                                        <p:tav tm="100000">
                                          <p:val>
                                            <p:strVal val="#ppt_x"/>
                                          </p:val>
                                        </p:tav>
                                      </p:tavLst>
                                    </p:anim>
                                    <p:anim calcmode="lin" valueType="num">
                                      <p:cBhvr>
                                        <p:cTn id="35" dur="1000" fill="hold"/>
                                        <p:tgtEl>
                                          <p:spTgt spid="61"/>
                                        </p:tgtEl>
                                        <p:attrNameLst>
                                          <p:attrName>ppt_y</p:attrName>
                                        </p:attrNameLst>
                                      </p:cBhvr>
                                      <p:tavLst>
                                        <p:tav tm="0">
                                          <p:val>
                                            <p:strVal val="#ppt_y+.1"/>
                                          </p:val>
                                        </p:tav>
                                        <p:tav tm="100000">
                                          <p:val>
                                            <p:strVal val="#ppt_y"/>
                                          </p:val>
                                        </p:tav>
                                      </p:tavLst>
                                    </p:anim>
                                  </p:childTnLst>
                                </p:cTn>
                              </p:par>
                            </p:childTnLst>
                          </p:cTn>
                        </p:par>
                        <p:par>
                          <p:cTn id="36" fill="hold">
                            <p:stCondLst>
                              <p:cond delay="4000"/>
                            </p:stCondLst>
                            <p:childTnLst>
                              <p:par>
                                <p:cTn id="37" presetID="42" presetClass="entr" presetSubtype="0" fill="hold" nodeType="afterEffect">
                                  <p:stCondLst>
                                    <p:cond delay="0"/>
                                  </p:stCondLst>
                                  <p:childTnLst>
                                    <p:set>
                                      <p:cBhvr>
                                        <p:cTn id="38" dur="1" fill="hold">
                                          <p:stCondLst>
                                            <p:cond delay="0"/>
                                          </p:stCondLst>
                                        </p:cTn>
                                        <p:tgtEl>
                                          <p:spTgt spid="62"/>
                                        </p:tgtEl>
                                        <p:attrNameLst>
                                          <p:attrName>style.visibility</p:attrName>
                                        </p:attrNameLst>
                                      </p:cBhvr>
                                      <p:to>
                                        <p:strVal val="visible"/>
                                      </p:to>
                                    </p:set>
                                    <p:animEffect transition="in" filter="fade">
                                      <p:cBhvr>
                                        <p:cTn id="39" dur="1000"/>
                                        <p:tgtEl>
                                          <p:spTgt spid="62"/>
                                        </p:tgtEl>
                                      </p:cBhvr>
                                    </p:animEffect>
                                    <p:anim calcmode="lin" valueType="num">
                                      <p:cBhvr>
                                        <p:cTn id="40" dur="1000" fill="hold"/>
                                        <p:tgtEl>
                                          <p:spTgt spid="62"/>
                                        </p:tgtEl>
                                        <p:attrNameLst>
                                          <p:attrName>ppt_x</p:attrName>
                                        </p:attrNameLst>
                                      </p:cBhvr>
                                      <p:tavLst>
                                        <p:tav tm="0">
                                          <p:val>
                                            <p:strVal val="#ppt_x"/>
                                          </p:val>
                                        </p:tav>
                                        <p:tav tm="100000">
                                          <p:val>
                                            <p:strVal val="#ppt_x"/>
                                          </p:val>
                                        </p:tav>
                                      </p:tavLst>
                                    </p:anim>
                                    <p:anim calcmode="lin" valueType="num">
                                      <p:cBhvr>
                                        <p:cTn id="41" dur="1000" fill="hold"/>
                                        <p:tgtEl>
                                          <p:spTgt spid="6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1000"/>
                                        <p:tgtEl>
                                          <p:spTgt spid="2"/>
                                        </p:tgtEl>
                                      </p:cBhvr>
                                    </p:animEffect>
                                    <p:anim calcmode="lin" valueType="num">
                                      <p:cBhvr>
                                        <p:cTn id="45" dur="1000" fill="hold"/>
                                        <p:tgtEl>
                                          <p:spTgt spid="2"/>
                                        </p:tgtEl>
                                        <p:attrNameLst>
                                          <p:attrName>ppt_x</p:attrName>
                                        </p:attrNameLst>
                                      </p:cBhvr>
                                      <p:tavLst>
                                        <p:tav tm="0">
                                          <p:val>
                                            <p:strVal val="#ppt_x"/>
                                          </p:val>
                                        </p:tav>
                                        <p:tav tm="100000">
                                          <p:val>
                                            <p:strVal val="#ppt_x"/>
                                          </p:val>
                                        </p:tav>
                                      </p:tavLst>
                                    </p:anim>
                                    <p:anim calcmode="lin" valueType="num">
                                      <p:cBhvr>
                                        <p:cTn id="4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NZ" dirty="0"/>
              <a:t>Microservices</a:t>
            </a:r>
          </a:p>
        </p:txBody>
      </p:sp>
    </p:spTree>
    <p:extLst>
      <p:ext uri="{BB962C8B-B14F-4D97-AF65-F5344CB8AC3E}">
        <p14:creationId xmlns:p14="http://schemas.microsoft.com/office/powerpoint/2010/main" val="251262548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23232"/>
        </a:solidFill>
        <a:effectLst/>
      </p:bgPr>
    </p:bg>
    <p:spTree>
      <p:nvGrpSpPr>
        <p:cNvPr id="1" name=""/>
        <p:cNvGrpSpPr/>
        <p:nvPr/>
      </p:nvGrpSpPr>
      <p:grpSpPr>
        <a:xfrm>
          <a:off x="0" y="0"/>
          <a:ext cx="0" cy="0"/>
          <a:chOff x="0" y="0"/>
          <a:chExt cx="0" cy="0"/>
        </a:xfrm>
      </p:grpSpPr>
      <p:sp>
        <p:nvSpPr>
          <p:cNvPr id="4" name="Rectangle 3"/>
          <p:cNvSpPr/>
          <p:nvPr/>
        </p:nvSpPr>
        <p:spPr bwMode="auto">
          <a:xfrm>
            <a:off x="1044575" y="3898249"/>
            <a:ext cx="10347326" cy="1445278"/>
          </a:xfrm>
          <a:prstGeom prst="rect">
            <a:avLst/>
          </a:prstGeom>
          <a:solidFill>
            <a:srgbClr val="0B7DD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274320" numCol="1" spcCol="0" rtlCol="0" fromWordArt="0" anchor="ctr" anchorCtr="0" forceAA="0" compatLnSpc="1">
            <a:prstTxWarp prst="textNoShape">
              <a:avLst/>
            </a:prstTxWarp>
            <a:noAutofit/>
          </a:bodyPr>
          <a:lstStyle/>
          <a:p>
            <a:pPr marL="0" marR="0" lvl="0" indent="0" algn="ctr" defTabSz="932472" rtl="0" eaLnBrk="0" fontAlgn="base" latinLnBrk="0" hangingPunct="0">
              <a:lnSpc>
                <a:spcPct val="90000"/>
              </a:lnSpc>
              <a:spcBef>
                <a:spcPct val="0"/>
              </a:spcBef>
              <a:spcAft>
                <a:spcPct val="0"/>
              </a:spcAft>
              <a:buClrTx/>
              <a:buSzTx/>
              <a:buFontTx/>
              <a:buNone/>
              <a:tabLst/>
              <a:defRPr/>
            </a:pPr>
            <a:r>
              <a:rPr kumimoji="0" lang="en-US" sz="32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VM Scale Sets</a:t>
            </a:r>
          </a:p>
        </p:txBody>
      </p:sp>
      <p:grpSp>
        <p:nvGrpSpPr>
          <p:cNvPr id="6" name="Group 5"/>
          <p:cNvGrpSpPr/>
          <p:nvPr/>
        </p:nvGrpSpPr>
        <p:grpSpPr>
          <a:xfrm>
            <a:off x="3981345" y="2461965"/>
            <a:ext cx="3418755" cy="1432235"/>
            <a:chOff x="3544209" y="1019175"/>
            <a:chExt cx="5348057" cy="1432235"/>
          </a:xfrm>
        </p:grpSpPr>
        <p:sp>
          <p:nvSpPr>
            <p:cNvPr id="2" name="Rectangle 1"/>
            <p:cNvSpPr/>
            <p:nvPr/>
          </p:nvSpPr>
          <p:spPr bwMode="auto">
            <a:xfrm>
              <a:off x="3575575" y="1019175"/>
              <a:ext cx="5285325" cy="1432235"/>
            </a:xfrm>
            <a:prstGeom prst="rect">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274320" numCol="1" spcCol="0" rtlCol="0" fromWordArt="0" anchor="ctr" anchorCtr="0" forceAA="0" compatLnSpc="1">
              <a:prstTxWarp prst="textNoShape">
                <a:avLst/>
              </a:prstTxWarp>
              <a:noAutofit/>
            </a:bodyPr>
            <a:lstStyle/>
            <a:p>
              <a:pPr marL="0" marR="0" lvl="0" indent="0" algn="ctr" defTabSz="932472" rtl="0" eaLnBrk="0" fontAlgn="base" latinLnBrk="0" hangingPunct="0">
                <a:lnSpc>
                  <a:spcPct val="9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505050">
                      <a:lumMod val="75000"/>
                    </a:srgbClr>
                  </a:solidFill>
                  <a:effectLst/>
                  <a:uLnTx/>
                  <a:uFillTx/>
                  <a:latin typeface="Segoe UI Semibold" panose="020B0702040204020203" pitchFamily="34" charset="0"/>
                  <a:ea typeface="Segoe UI" pitchFamily="34" charset="0"/>
                  <a:cs typeface="Segoe UI Semibold" panose="020B0702040204020203" pitchFamily="34" charset="0"/>
                </a:rPr>
                <a:t>Service Fabric</a:t>
              </a:r>
            </a:p>
          </p:txBody>
        </p:sp>
        <p:sp>
          <p:nvSpPr>
            <p:cNvPr id="7" name="TextBox 6"/>
            <p:cNvSpPr txBox="1"/>
            <p:nvPr/>
          </p:nvSpPr>
          <p:spPr>
            <a:xfrm>
              <a:off x="3544209" y="1766483"/>
              <a:ext cx="5348057" cy="489365"/>
            </a:xfrm>
            <a:prstGeom prst="rect">
              <a:avLst/>
            </a:prstGeom>
            <a:noFill/>
          </p:spPr>
          <p:txBody>
            <a:bodyPr wrap="square" lIns="182880" tIns="146304" rIns="182880" bIns="146304" rtlCol="0">
              <a:spAutoFit/>
            </a:bodyPr>
            <a:lstStyle/>
            <a:p>
              <a:pPr marL="0" marR="0" lvl="0" indent="0" algn="ctr" defTabSz="931863" rtl="0" eaLnBrk="0" fontAlgn="base" latinLnBrk="0" hangingPunct="0">
                <a:lnSpc>
                  <a:spcPct val="90000"/>
                </a:lnSpc>
                <a:spcBef>
                  <a:spcPct val="0"/>
                </a:spcBef>
                <a:spcAft>
                  <a:spcPts val="600"/>
                </a:spcAft>
                <a:buClrTx/>
                <a:buSzTx/>
                <a:buFontTx/>
                <a:buNone/>
                <a:tabLst/>
                <a:defRPr/>
              </a:pPr>
              <a:r>
                <a:rPr kumimoji="0" lang="en-US" sz="1400" b="0" i="0" u="none" strike="noStrike" kern="0" cap="none" spc="0" normalizeH="0" baseline="0" noProof="0" dirty="0">
                  <a:ln>
                    <a:noFill/>
                  </a:ln>
                  <a:solidFill>
                    <a:srgbClr val="505050">
                      <a:lumMod val="75000"/>
                    </a:srgbClr>
                  </a:solidFill>
                  <a:effectLst/>
                  <a:uLnTx/>
                  <a:uFillTx/>
                  <a:latin typeface="Segoe UI Semilight"/>
                  <a:ea typeface="+mn-ea"/>
                  <a:cs typeface="+mn-cs"/>
                </a:rPr>
                <a:t>p</a:t>
              </a:r>
              <a:r>
                <a:rPr kumimoji="0" lang="en-US" sz="1400" b="0" i="0" u="none" strike="noStrike" kern="1200" cap="none" spc="0" normalizeH="0" baseline="0" noProof="0" dirty="0">
                  <a:ln>
                    <a:noFill/>
                  </a:ln>
                  <a:solidFill>
                    <a:srgbClr val="505050">
                      <a:lumMod val="75000"/>
                    </a:srgbClr>
                  </a:solidFill>
                  <a:effectLst/>
                  <a:uLnTx/>
                  <a:uFillTx/>
                  <a:latin typeface="Segoe UI" panose="020B0502040204020203" pitchFamily="34" charset="0"/>
                  <a:ea typeface="MS PGothic" panose="020B0600070205080204" pitchFamily="34" charset="-128"/>
                  <a:cs typeface="+mn-cs"/>
                </a:rPr>
                <a:t>rescriptive managed framework  </a:t>
              </a:r>
            </a:p>
          </p:txBody>
        </p:sp>
      </p:grpSp>
      <p:grpSp>
        <p:nvGrpSpPr>
          <p:cNvPr id="5" name="Group 4"/>
          <p:cNvGrpSpPr/>
          <p:nvPr/>
        </p:nvGrpSpPr>
        <p:grpSpPr>
          <a:xfrm>
            <a:off x="1055797" y="2451410"/>
            <a:ext cx="2883157" cy="1445278"/>
            <a:chOff x="2334791" y="2453333"/>
            <a:chExt cx="7766892" cy="1445278"/>
          </a:xfrm>
        </p:grpSpPr>
        <p:sp>
          <p:nvSpPr>
            <p:cNvPr id="3" name="Rectangle 2"/>
            <p:cNvSpPr/>
            <p:nvPr/>
          </p:nvSpPr>
          <p:spPr bwMode="auto">
            <a:xfrm>
              <a:off x="2334791" y="2453333"/>
              <a:ext cx="7766892" cy="1445278"/>
            </a:xfrm>
            <a:prstGeom prst="rect">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274320" numCol="1" spcCol="0" rtlCol="0" fromWordArt="0" anchor="ctr" anchorCtr="0" forceAA="0" compatLnSpc="1">
              <a:prstTxWarp prst="textNoShape">
                <a:avLst/>
              </a:prstTxWarp>
              <a:noAutofit/>
            </a:bodyPr>
            <a:lstStyle/>
            <a:p>
              <a:pPr marL="0" marR="0" lvl="0" indent="0" algn="ctr" defTabSz="932472" rtl="0" eaLnBrk="0" fontAlgn="base" latinLnBrk="0" hangingPunct="0">
                <a:lnSpc>
                  <a:spcPct val="90000"/>
                </a:lnSpc>
                <a:spcBef>
                  <a:spcPct val="0"/>
                </a:spcBef>
                <a:spcAft>
                  <a:spcPct val="0"/>
                </a:spcAft>
                <a:buClrTx/>
                <a:buSzTx/>
                <a:buFontTx/>
                <a:buNone/>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Container Service</a:t>
              </a:r>
            </a:p>
          </p:txBody>
        </p:sp>
        <p:sp>
          <p:nvSpPr>
            <p:cNvPr id="8" name="TextBox 7"/>
            <p:cNvSpPr txBox="1"/>
            <p:nvPr/>
          </p:nvSpPr>
          <p:spPr>
            <a:xfrm>
              <a:off x="2334791" y="3222228"/>
              <a:ext cx="7766892" cy="489365"/>
            </a:xfrm>
            <a:prstGeom prst="rect">
              <a:avLst/>
            </a:prstGeom>
            <a:noFill/>
          </p:spPr>
          <p:txBody>
            <a:bodyPr wrap="square" lIns="182880" tIns="146304" rIns="182880" bIns="146304" rtlCol="0">
              <a:spAutoFit/>
            </a:bodyPr>
            <a:lstStyle/>
            <a:p>
              <a:pPr marL="0" marR="0" lvl="0" indent="0" algn="ctr" defTabSz="931863" rtl="0" eaLnBrk="0" fontAlgn="base" latinLnBrk="0" hangingPunct="0">
                <a:lnSpc>
                  <a:spcPct val="90000"/>
                </a:lnSpc>
                <a:spcBef>
                  <a:spcPct val="0"/>
                </a:spcBef>
                <a:spcAft>
                  <a:spcPts val="600"/>
                </a:spcAft>
                <a:buClrTx/>
                <a:buSzTx/>
                <a:buFontTx/>
                <a:buNone/>
                <a:tabLst/>
                <a:defRPr/>
              </a:pPr>
              <a:r>
                <a:rPr kumimoji="0" lang="en-US" sz="1400"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Semilight"/>
                  <a:ea typeface="+mn-ea"/>
                  <a:cs typeface="+mn-cs"/>
                </a:rPr>
                <a:t>o</a:t>
              </a:r>
              <a:r>
                <a:rPr kumimoji="0" lang="en-US" sz="1400" b="0" i="0" u="none" strike="noStrike" kern="1200" cap="none" spc="0" normalizeH="0" baseline="0" noProof="0" dirty="0" err="1">
                  <a:ln>
                    <a:noFill/>
                  </a:ln>
                  <a:gradFill>
                    <a:gsLst>
                      <a:gs pos="2917">
                        <a:srgbClr val="FFFFFF"/>
                      </a:gs>
                      <a:gs pos="30000">
                        <a:srgbClr val="FFFFFF"/>
                      </a:gs>
                    </a:gsLst>
                    <a:lin ang="5400000" scaled="0"/>
                  </a:gradFill>
                  <a:effectLst/>
                  <a:uLnTx/>
                  <a:uFillTx/>
                  <a:latin typeface="Segoe UI" panose="020B0502040204020203" pitchFamily="34" charset="0"/>
                  <a:ea typeface="MS PGothic" panose="020B0600070205080204" pitchFamily="34" charset="-128"/>
                  <a:cs typeface="+mn-cs"/>
                </a:rPr>
                <a:t>rchestration</a:t>
              </a:r>
              <a:r>
                <a:rPr kumimoji="0" lang="en-US" sz="14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panose="020B0502040204020203" pitchFamily="34" charset="0"/>
                  <a:ea typeface="MS PGothic" panose="020B0600070205080204" pitchFamily="34" charset="-128"/>
                  <a:cs typeface="+mn-cs"/>
                </a:rPr>
                <a:t> </a:t>
              </a:r>
              <a:r>
                <a:rPr kumimoji="0" lang="en-US" sz="1400"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Semilight"/>
                  <a:ea typeface="+mn-ea"/>
                  <a:cs typeface="+mn-cs"/>
                </a:rPr>
                <a:t>and </a:t>
              </a:r>
              <a:r>
                <a:rPr kumimoji="0" lang="en-US" sz="14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panose="020B0502040204020203" pitchFamily="34" charset="0"/>
                  <a:ea typeface="MS PGothic" panose="020B0600070205080204" pitchFamily="34" charset="-128"/>
                  <a:cs typeface="+mn-cs"/>
                </a:rPr>
                <a:t>composition </a:t>
              </a:r>
            </a:p>
          </p:txBody>
        </p:sp>
      </p:grpSp>
      <p:sp>
        <p:nvSpPr>
          <p:cNvPr id="9" name="TextBox 8"/>
          <p:cNvSpPr txBox="1"/>
          <p:nvPr/>
        </p:nvSpPr>
        <p:spPr>
          <a:xfrm>
            <a:off x="3544209" y="4651164"/>
            <a:ext cx="5348057" cy="544765"/>
          </a:xfrm>
          <a:prstGeom prst="rect">
            <a:avLst/>
          </a:prstGeom>
          <a:noFill/>
        </p:spPr>
        <p:txBody>
          <a:bodyPr wrap="square" lIns="182880" tIns="146304" rIns="182880" bIns="146304" rtlCol="0">
            <a:spAutoFit/>
          </a:bodyPr>
          <a:lstStyle/>
          <a:p>
            <a:pPr marL="0" marR="0" lvl="0" indent="0" algn="ctr" defTabSz="931863" rtl="0" eaLnBrk="0" fontAlgn="base" latinLnBrk="0" hangingPunct="0">
              <a:lnSpc>
                <a:spcPct val="90000"/>
              </a:lnSpc>
              <a:spcBef>
                <a:spcPct val="0"/>
              </a:spcBef>
              <a:spcAft>
                <a:spcPts val="600"/>
              </a:spcAft>
              <a:buClrTx/>
              <a:buSzTx/>
              <a:buFontTx/>
              <a:buNone/>
              <a:tabLst/>
              <a:defRPr/>
            </a:pPr>
            <a:r>
              <a:rPr kumimoji="0" lang="en-US" sz="1800"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Semilight"/>
                <a:ea typeface="+mn-ea"/>
                <a:cs typeface="+mn-cs"/>
              </a:rPr>
              <a:t>f</a:t>
            </a:r>
            <a:r>
              <a:rPr kumimoji="0" lang="en-US" sz="1800" b="0" i="0" u="none" strike="noStrike" kern="1200" cap="none" spc="0" normalizeH="0" baseline="0" noProof="0" dirty="0" err="1">
                <a:ln>
                  <a:noFill/>
                </a:ln>
                <a:gradFill>
                  <a:gsLst>
                    <a:gs pos="2917">
                      <a:srgbClr val="FFFFFF"/>
                    </a:gs>
                    <a:gs pos="30000">
                      <a:srgbClr val="FFFFFF"/>
                    </a:gs>
                  </a:gsLst>
                  <a:lin ang="5400000" scaled="0"/>
                </a:gradFill>
                <a:effectLst/>
                <a:uLnTx/>
                <a:uFillTx/>
                <a:latin typeface="Segoe UI" panose="020B0502040204020203" pitchFamily="34" charset="0"/>
                <a:ea typeface="MS PGothic" panose="020B0600070205080204" pitchFamily="34" charset="-128"/>
                <a:cs typeface="+mn-cs"/>
              </a:rPr>
              <a:t>lexible</a:t>
            </a:r>
            <a:r>
              <a:rPr kumimoji="0" lang="en-US" sz="18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panose="020B0502040204020203" pitchFamily="34" charset="0"/>
                <a:ea typeface="MS PGothic" panose="020B0600070205080204" pitchFamily="34" charset="-128"/>
                <a:cs typeface="+mn-cs"/>
              </a:rPr>
              <a:t> infrastructure </a:t>
            </a:r>
          </a:p>
        </p:txBody>
      </p:sp>
      <p:sp>
        <p:nvSpPr>
          <p:cNvPr id="12" name="Rectangle 11"/>
          <p:cNvSpPr/>
          <p:nvPr/>
        </p:nvSpPr>
        <p:spPr bwMode="auto">
          <a:xfrm>
            <a:off x="-1" y="5343526"/>
            <a:ext cx="12436475" cy="1651000"/>
          </a:xfrm>
          <a:prstGeom prst="rect">
            <a:avLst/>
          </a:prstGeom>
          <a:solidFill>
            <a:srgbClr val="32323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4" name="Title 2"/>
          <p:cNvSpPr txBox="1">
            <a:spLocks/>
          </p:cNvSpPr>
          <p:nvPr/>
        </p:nvSpPr>
        <p:spPr>
          <a:xfrm>
            <a:off x="494903" y="5740639"/>
            <a:ext cx="11446669" cy="917575"/>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102" normalizeH="0" baseline="0" noProof="0" dirty="0">
                <a:ln w="3175">
                  <a:noFill/>
                </a:ln>
                <a:solidFill>
                  <a:srgbClr val="FFFFFF"/>
                </a:solidFill>
                <a:effectLst/>
                <a:uLnTx/>
                <a:uFillTx/>
                <a:latin typeface="Segoe UI Semilight" panose="020B0402040204020203" pitchFamily="34" charset="0"/>
                <a:ea typeface="+mn-ea"/>
                <a:cs typeface="Segoe UI Semilight" panose="020B0402040204020203" pitchFamily="34" charset="0"/>
              </a:rPr>
              <a:t>Microservices with Azure</a:t>
            </a:r>
          </a:p>
        </p:txBody>
      </p:sp>
      <p:cxnSp>
        <p:nvCxnSpPr>
          <p:cNvPr id="10" name="Straight Connector 9"/>
          <p:cNvCxnSpPr/>
          <p:nvPr/>
        </p:nvCxnSpPr>
        <p:spPr>
          <a:xfrm>
            <a:off x="0" y="5343525"/>
            <a:ext cx="12436475" cy="0"/>
          </a:xfrm>
          <a:prstGeom prst="line">
            <a:avLst/>
          </a:prstGeom>
          <a:ln>
            <a:solidFill>
              <a:srgbClr val="0B7DD8"/>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stretch>
            <a:fillRect/>
          </a:stretch>
        </p:blipFill>
        <p:spPr>
          <a:xfrm>
            <a:off x="494903" y="4092758"/>
            <a:ext cx="1344212" cy="1228924"/>
          </a:xfrm>
          <a:prstGeom prst="rect">
            <a:avLst/>
          </a:prstGeom>
        </p:spPr>
      </p:pic>
      <p:pic>
        <p:nvPicPr>
          <p:cNvPr id="13" name="Picture 12"/>
          <p:cNvPicPr>
            <a:picLocks noChangeAspect="1"/>
          </p:cNvPicPr>
          <p:nvPr/>
        </p:nvPicPr>
        <p:blipFill>
          <a:blip r:embed="rId3"/>
          <a:stretch>
            <a:fillRect/>
          </a:stretch>
        </p:blipFill>
        <p:spPr>
          <a:xfrm>
            <a:off x="1929188" y="4092758"/>
            <a:ext cx="1344212" cy="1228924"/>
          </a:xfrm>
          <a:prstGeom prst="rect">
            <a:avLst/>
          </a:prstGeom>
        </p:spPr>
      </p:pic>
      <p:pic>
        <p:nvPicPr>
          <p:cNvPr id="15" name="Picture 14"/>
          <p:cNvPicPr>
            <a:picLocks noChangeAspect="1"/>
          </p:cNvPicPr>
          <p:nvPr/>
        </p:nvPicPr>
        <p:blipFill>
          <a:blip r:embed="rId3"/>
          <a:stretch>
            <a:fillRect/>
          </a:stretch>
        </p:blipFill>
        <p:spPr>
          <a:xfrm>
            <a:off x="3363473" y="4092758"/>
            <a:ext cx="1344212" cy="1228924"/>
          </a:xfrm>
          <a:prstGeom prst="rect">
            <a:avLst/>
          </a:prstGeom>
        </p:spPr>
      </p:pic>
      <p:pic>
        <p:nvPicPr>
          <p:cNvPr id="16" name="Picture 15"/>
          <p:cNvPicPr>
            <a:picLocks noChangeAspect="1"/>
          </p:cNvPicPr>
          <p:nvPr/>
        </p:nvPicPr>
        <p:blipFill>
          <a:blip r:embed="rId3"/>
          <a:stretch>
            <a:fillRect/>
          </a:stretch>
        </p:blipFill>
        <p:spPr>
          <a:xfrm>
            <a:off x="4795148" y="4092758"/>
            <a:ext cx="1344212" cy="1228924"/>
          </a:xfrm>
          <a:prstGeom prst="rect">
            <a:avLst/>
          </a:prstGeom>
        </p:spPr>
      </p:pic>
      <p:pic>
        <p:nvPicPr>
          <p:cNvPr id="17" name="Picture 16"/>
          <p:cNvPicPr>
            <a:picLocks noChangeAspect="1"/>
          </p:cNvPicPr>
          <p:nvPr/>
        </p:nvPicPr>
        <p:blipFill>
          <a:blip r:embed="rId3"/>
          <a:stretch>
            <a:fillRect/>
          </a:stretch>
        </p:blipFill>
        <p:spPr>
          <a:xfrm>
            <a:off x="6226824" y="4092757"/>
            <a:ext cx="1344212" cy="1228924"/>
          </a:xfrm>
          <a:prstGeom prst="rect">
            <a:avLst/>
          </a:prstGeom>
        </p:spPr>
      </p:pic>
      <p:pic>
        <p:nvPicPr>
          <p:cNvPr id="18" name="Picture 17"/>
          <p:cNvPicPr>
            <a:picLocks noChangeAspect="1"/>
          </p:cNvPicPr>
          <p:nvPr/>
        </p:nvPicPr>
        <p:blipFill>
          <a:blip r:embed="rId3"/>
          <a:stretch>
            <a:fillRect/>
          </a:stretch>
        </p:blipFill>
        <p:spPr>
          <a:xfrm>
            <a:off x="7658500" y="4092757"/>
            <a:ext cx="1344212" cy="1228924"/>
          </a:xfrm>
          <a:prstGeom prst="rect">
            <a:avLst/>
          </a:prstGeom>
        </p:spPr>
      </p:pic>
      <p:pic>
        <p:nvPicPr>
          <p:cNvPr id="19" name="Picture 18"/>
          <p:cNvPicPr>
            <a:picLocks noChangeAspect="1"/>
          </p:cNvPicPr>
          <p:nvPr/>
        </p:nvPicPr>
        <p:blipFill>
          <a:blip r:embed="rId3"/>
          <a:stretch>
            <a:fillRect/>
          </a:stretch>
        </p:blipFill>
        <p:spPr>
          <a:xfrm>
            <a:off x="9090175" y="4092757"/>
            <a:ext cx="1344212" cy="1228924"/>
          </a:xfrm>
          <a:prstGeom prst="rect">
            <a:avLst/>
          </a:prstGeom>
        </p:spPr>
      </p:pic>
      <p:pic>
        <p:nvPicPr>
          <p:cNvPr id="20" name="Picture 19"/>
          <p:cNvPicPr>
            <a:picLocks noChangeAspect="1"/>
          </p:cNvPicPr>
          <p:nvPr/>
        </p:nvPicPr>
        <p:blipFill>
          <a:blip r:embed="rId3"/>
          <a:stretch>
            <a:fillRect/>
          </a:stretch>
        </p:blipFill>
        <p:spPr>
          <a:xfrm>
            <a:off x="10521851" y="4092756"/>
            <a:ext cx="1344212" cy="1228924"/>
          </a:xfrm>
          <a:prstGeom prst="rect">
            <a:avLst/>
          </a:prstGeom>
        </p:spPr>
      </p:pic>
    </p:spTree>
    <p:extLst>
      <p:ext uri="{BB962C8B-B14F-4D97-AF65-F5344CB8AC3E}">
        <p14:creationId xmlns:p14="http://schemas.microsoft.com/office/powerpoint/2010/main" val="18262885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p:tgtEl>
                                          <p:spTgt spid="4"/>
                                        </p:tgtEl>
                                        <p:attrNameLst>
                                          <p:attrName>ppt_y</p:attrName>
                                        </p:attrNameLst>
                                      </p:cBhvr>
                                      <p:tavLst>
                                        <p:tav tm="0">
                                          <p:val>
                                            <p:strVal val="#ppt_y+#ppt_h*1.125000"/>
                                          </p:val>
                                        </p:tav>
                                        <p:tav tm="100000">
                                          <p:val>
                                            <p:strVal val="#ppt_y"/>
                                          </p:val>
                                        </p:tav>
                                      </p:tavLst>
                                    </p:anim>
                                    <p:animEffect transition="in" filter="wipe(up)">
                                      <p:cBhvr>
                                        <p:cTn id="15" dur="500"/>
                                        <p:tgtEl>
                                          <p:spTgt spid="4"/>
                                        </p:tgtEl>
                                      </p:cBhvr>
                                    </p:animEffect>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300"/>
                                        <p:tgtEl>
                                          <p:spTgt spid="11"/>
                                        </p:tgtEl>
                                      </p:cBhvr>
                                    </p:animEffect>
                                    <p:anim calcmode="lin" valueType="num">
                                      <p:cBhvr>
                                        <p:cTn id="20" dur="300" fill="hold"/>
                                        <p:tgtEl>
                                          <p:spTgt spid="11"/>
                                        </p:tgtEl>
                                        <p:attrNameLst>
                                          <p:attrName>ppt_x</p:attrName>
                                        </p:attrNameLst>
                                      </p:cBhvr>
                                      <p:tavLst>
                                        <p:tav tm="0">
                                          <p:val>
                                            <p:strVal val="#ppt_x"/>
                                          </p:val>
                                        </p:tav>
                                        <p:tav tm="100000">
                                          <p:val>
                                            <p:strVal val="#ppt_x"/>
                                          </p:val>
                                        </p:tav>
                                      </p:tavLst>
                                    </p:anim>
                                    <p:anim calcmode="lin" valueType="num">
                                      <p:cBhvr>
                                        <p:cTn id="21" dur="3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1300"/>
                            </p:stCondLst>
                            <p:childTnLst>
                              <p:par>
                                <p:cTn id="23" presetID="42"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300"/>
                                        <p:tgtEl>
                                          <p:spTgt spid="13"/>
                                        </p:tgtEl>
                                      </p:cBhvr>
                                    </p:animEffect>
                                    <p:anim calcmode="lin" valueType="num">
                                      <p:cBhvr>
                                        <p:cTn id="26" dur="300" fill="hold"/>
                                        <p:tgtEl>
                                          <p:spTgt spid="13"/>
                                        </p:tgtEl>
                                        <p:attrNameLst>
                                          <p:attrName>ppt_x</p:attrName>
                                        </p:attrNameLst>
                                      </p:cBhvr>
                                      <p:tavLst>
                                        <p:tav tm="0">
                                          <p:val>
                                            <p:strVal val="#ppt_x"/>
                                          </p:val>
                                        </p:tav>
                                        <p:tav tm="100000">
                                          <p:val>
                                            <p:strVal val="#ppt_x"/>
                                          </p:val>
                                        </p:tav>
                                      </p:tavLst>
                                    </p:anim>
                                    <p:anim calcmode="lin" valueType="num">
                                      <p:cBhvr>
                                        <p:cTn id="27" dur="300" fill="hold"/>
                                        <p:tgtEl>
                                          <p:spTgt spid="13"/>
                                        </p:tgtEl>
                                        <p:attrNameLst>
                                          <p:attrName>ppt_y</p:attrName>
                                        </p:attrNameLst>
                                      </p:cBhvr>
                                      <p:tavLst>
                                        <p:tav tm="0">
                                          <p:val>
                                            <p:strVal val="#ppt_y+.1"/>
                                          </p:val>
                                        </p:tav>
                                        <p:tav tm="100000">
                                          <p:val>
                                            <p:strVal val="#ppt_y"/>
                                          </p:val>
                                        </p:tav>
                                      </p:tavLst>
                                    </p:anim>
                                  </p:childTnLst>
                                </p:cTn>
                              </p:par>
                            </p:childTnLst>
                          </p:cTn>
                        </p:par>
                        <p:par>
                          <p:cTn id="28" fill="hold">
                            <p:stCondLst>
                              <p:cond delay="1600"/>
                            </p:stCondLst>
                            <p:childTnLst>
                              <p:par>
                                <p:cTn id="29" presetID="42"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300"/>
                                        <p:tgtEl>
                                          <p:spTgt spid="15"/>
                                        </p:tgtEl>
                                      </p:cBhvr>
                                    </p:animEffect>
                                    <p:anim calcmode="lin" valueType="num">
                                      <p:cBhvr>
                                        <p:cTn id="32" dur="300" fill="hold"/>
                                        <p:tgtEl>
                                          <p:spTgt spid="15"/>
                                        </p:tgtEl>
                                        <p:attrNameLst>
                                          <p:attrName>ppt_x</p:attrName>
                                        </p:attrNameLst>
                                      </p:cBhvr>
                                      <p:tavLst>
                                        <p:tav tm="0">
                                          <p:val>
                                            <p:strVal val="#ppt_x"/>
                                          </p:val>
                                        </p:tav>
                                        <p:tav tm="100000">
                                          <p:val>
                                            <p:strVal val="#ppt_x"/>
                                          </p:val>
                                        </p:tav>
                                      </p:tavLst>
                                    </p:anim>
                                    <p:anim calcmode="lin" valueType="num">
                                      <p:cBhvr>
                                        <p:cTn id="33" dur="300" fill="hold"/>
                                        <p:tgtEl>
                                          <p:spTgt spid="15"/>
                                        </p:tgtEl>
                                        <p:attrNameLst>
                                          <p:attrName>ppt_y</p:attrName>
                                        </p:attrNameLst>
                                      </p:cBhvr>
                                      <p:tavLst>
                                        <p:tav tm="0">
                                          <p:val>
                                            <p:strVal val="#ppt_y+.1"/>
                                          </p:val>
                                        </p:tav>
                                        <p:tav tm="100000">
                                          <p:val>
                                            <p:strVal val="#ppt_y"/>
                                          </p:val>
                                        </p:tav>
                                      </p:tavLst>
                                    </p:anim>
                                  </p:childTnLst>
                                </p:cTn>
                              </p:par>
                            </p:childTnLst>
                          </p:cTn>
                        </p:par>
                        <p:par>
                          <p:cTn id="34" fill="hold">
                            <p:stCondLst>
                              <p:cond delay="1900"/>
                            </p:stCondLst>
                            <p:childTnLst>
                              <p:par>
                                <p:cTn id="35" presetID="42" presetClass="entr" presetSubtype="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300"/>
                                        <p:tgtEl>
                                          <p:spTgt spid="16"/>
                                        </p:tgtEl>
                                      </p:cBhvr>
                                    </p:animEffect>
                                    <p:anim calcmode="lin" valueType="num">
                                      <p:cBhvr>
                                        <p:cTn id="38" dur="300" fill="hold"/>
                                        <p:tgtEl>
                                          <p:spTgt spid="16"/>
                                        </p:tgtEl>
                                        <p:attrNameLst>
                                          <p:attrName>ppt_x</p:attrName>
                                        </p:attrNameLst>
                                      </p:cBhvr>
                                      <p:tavLst>
                                        <p:tav tm="0">
                                          <p:val>
                                            <p:strVal val="#ppt_x"/>
                                          </p:val>
                                        </p:tav>
                                        <p:tav tm="100000">
                                          <p:val>
                                            <p:strVal val="#ppt_x"/>
                                          </p:val>
                                        </p:tav>
                                      </p:tavLst>
                                    </p:anim>
                                    <p:anim calcmode="lin" valueType="num">
                                      <p:cBhvr>
                                        <p:cTn id="39" dur="300" fill="hold"/>
                                        <p:tgtEl>
                                          <p:spTgt spid="16"/>
                                        </p:tgtEl>
                                        <p:attrNameLst>
                                          <p:attrName>ppt_y</p:attrName>
                                        </p:attrNameLst>
                                      </p:cBhvr>
                                      <p:tavLst>
                                        <p:tav tm="0">
                                          <p:val>
                                            <p:strVal val="#ppt_y+.1"/>
                                          </p:val>
                                        </p:tav>
                                        <p:tav tm="100000">
                                          <p:val>
                                            <p:strVal val="#ppt_y"/>
                                          </p:val>
                                        </p:tav>
                                      </p:tavLst>
                                    </p:anim>
                                  </p:childTnLst>
                                </p:cTn>
                              </p:par>
                            </p:childTnLst>
                          </p:cTn>
                        </p:par>
                        <p:par>
                          <p:cTn id="40" fill="hold">
                            <p:stCondLst>
                              <p:cond delay="2200"/>
                            </p:stCondLst>
                            <p:childTnLst>
                              <p:par>
                                <p:cTn id="41" presetID="42" presetClass="entr" presetSubtype="0"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300"/>
                                        <p:tgtEl>
                                          <p:spTgt spid="17"/>
                                        </p:tgtEl>
                                      </p:cBhvr>
                                    </p:animEffect>
                                    <p:anim calcmode="lin" valueType="num">
                                      <p:cBhvr>
                                        <p:cTn id="44" dur="300" fill="hold"/>
                                        <p:tgtEl>
                                          <p:spTgt spid="17"/>
                                        </p:tgtEl>
                                        <p:attrNameLst>
                                          <p:attrName>ppt_x</p:attrName>
                                        </p:attrNameLst>
                                      </p:cBhvr>
                                      <p:tavLst>
                                        <p:tav tm="0">
                                          <p:val>
                                            <p:strVal val="#ppt_x"/>
                                          </p:val>
                                        </p:tav>
                                        <p:tav tm="100000">
                                          <p:val>
                                            <p:strVal val="#ppt_x"/>
                                          </p:val>
                                        </p:tav>
                                      </p:tavLst>
                                    </p:anim>
                                    <p:anim calcmode="lin" valueType="num">
                                      <p:cBhvr>
                                        <p:cTn id="45" dur="300" fill="hold"/>
                                        <p:tgtEl>
                                          <p:spTgt spid="17"/>
                                        </p:tgtEl>
                                        <p:attrNameLst>
                                          <p:attrName>ppt_y</p:attrName>
                                        </p:attrNameLst>
                                      </p:cBhvr>
                                      <p:tavLst>
                                        <p:tav tm="0">
                                          <p:val>
                                            <p:strVal val="#ppt_y+.1"/>
                                          </p:val>
                                        </p:tav>
                                        <p:tav tm="100000">
                                          <p:val>
                                            <p:strVal val="#ppt_y"/>
                                          </p:val>
                                        </p:tav>
                                      </p:tavLst>
                                    </p:anim>
                                  </p:childTnLst>
                                </p:cTn>
                              </p:par>
                            </p:childTnLst>
                          </p:cTn>
                        </p:par>
                        <p:par>
                          <p:cTn id="46" fill="hold">
                            <p:stCondLst>
                              <p:cond delay="2500"/>
                            </p:stCondLst>
                            <p:childTnLst>
                              <p:par>
                                <p:cTn id="47" presetID="42" presetClass="entr" presetSubtype="0"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300"/>
                                        <p:tgtEl>
                                          <p:spTgt spid="18"/>
                                        </p:tgtEl>
                                      </p:cBhvr>
                                    </p:animEffect>
                                    <p:anim calcmode="lin" valueType="num">
                                      <p:cBhvr>
                                        <p:cTn id="50" dur="300" fill="hold"/>
                                        <p:tgtEl>
                                          <p:spTgt spid="18"/>
                                        </p:tgtEl>
                                        <p:attrNameLst>
                                          <p:attrName>ppt_x</p:attrName>
                                        </p:attrNameLst>
                                      </p:cBhvr>
                                      <p:tavLst>
                                        <p:tav tm="0">
                                          <p:val>
                                            <p:strVal val="#ppt_x"/>
                                          </p:val>
                                        </p:tav>
                                        <p:tav tm="100000">
                                          <p:val>
                                            <p:strVal val="#ppt_x"/>
                                          </p:val>
                                        </p:tav>
                                      </p:tavLst>
                                    </p:anim>
                                    <p:anim calcmode="lin" valueType="num">
                                      <p:cBhvr>
                                        <p:cTn id="51" dur="300" fill="hold"/>
                                        <p:tgtEl>
                                          <p:spTgt spid="18"/>
                                        </p:tgtEl>
                                        <p:attrNameLst>
                                          <p:attrName>ppt_y</p:attrName>
                                        </p:attrNameLst>
                                      </p:cBhvr>
                                      <p:tavLst>
                                        <p:tav tm="0">
                                          <p:val>
                                            <p:strVal val="#ppt_y+.1"/>
                                          </p:val>
                                        </p:tav>
                                        <p:tav tm="100000">
                                          <p:val>
                                            <p:strVal val="#ppt_y"/>
                                          </p:val>
                                        </p:tav>
                                      </p:tavLst>
                                    </p:anim>
                                  </p:childTnLst>
                                </p:cTn>
                              </p:par>
                            </p:childTnLst>
                          </p:cTn>
                        </p:par>
                        <p:par>
                          <p:cTn id="52" fill="hold">
                            <p:stCondLst>
                              <p:cond delay="2800"/>
                            </p:stCondLst>
                            <p:childTnLst>
                              <p:par>
                                <p:cTn id="53" presetID="42" presetClass="entr" presetSubtype="0" fill="hold"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300"/>
                                        <p:tgtEl>
                                          <p:spTgt spid="19"/>
                                        </p:tgtEl>
                                      </p:cBhvr>
                                    </p:animEffect>
                                    <p:anim calcmode="lin" valueType="num">
                                      <p:cBhvr>
                                        <p:cTn id="56" dur="300" fill="hold"/>
                                        <p:tgtEl>
                                          <p:spTgt spid="19"/>
                                        </p:tgtEl>
                                        <p:attrNameLst>
                                          <p:attrName>ppt_x</p:attrName>
                                        </p:attrNameLst>
                                      </p:cBhvr>
                                      <p:tavLst>
                                        <p:tav tm="0">
                                          <p:val>
                                            <p:strVal val="#ppt_x"/>
                                          </p:val>
                                        </p:tav>
                                        <p:tav tm="100000">
                                          <p:val>
                                            <p:strVal val="#ppt_x"/>
                                          </p:val>
                                        </p:tav>
                                      </p:tavLst>
                                    </p:anim>
                                    <p:anim calcmode="lin" valueType="num">
                                      <p:cBhvr>
                                        <p:cTn id="57" dur="300" fill="hold"/>
                                        <p:tgtEl>
                                          <p:spTgt spid="19"/>
                                        </p:tgtEl>
                                        <p:attrNameLst>
                                          <p:attrName>ppt_y</p:attrName>
                                        </p:attrNameLst>
                                      </p:cBhvr>
                                      <p:tavLst>
                                        <p:tav tm="0">
                                          <p:val>
                                            <p:strVal val="#ppt_y+.1"/>
                                          </p:val>
                                        </p:tav>
                                        <p:tav tm="100000">
                                          <p:val>
                                            <p:strVal val="#ppt_y"/>
                                          </p:val>
                                        </p:tav>
                                      </p:tavLst>
                                    </p:anim>
                                  </p:childTnLst>
                                </p:cTn>
                              </p:par>
                            </p:childTnLst>
                          </p:cTn>
                        </p:par>
                        <p:par>
                          <p:cTn id="58" fill="hold">
                            <p:stCondLst>
                              <p:cond delay="3100"/>
                            </p:stCondLst>
                            <p:childTnLst>
                              <p:par>
                                <p:cTn id="59" presetID="42" presetClass="entr" presetSubtype="0" fill="hold" nodeType="after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300"/>
                                        <p:tgtEl>
                                          <p:spTgt spid="20"/>
                                        </p:tgtEl>
                                      </p:cBhvr>
                                    </p:animEffect>
                                    <p:anim calcmode="lin" valueType="num">
                                      <p:cBhvr>
                                        <p:cTn id="62" dur="300" fill="hold"/>
                                        <p:tgtEl>
                                          <p:spTgt spid="20"/>
                                        </p:tgtEl>
                                        <p:attrNameLst>
                                          <p:attrName>ppt_x</p:attrName>
                                        </p:attrNameLst>
                                      </p:cBhvr>
                                      <p:tavLst>
                                        <p:tav tm="0">
                                          <p:val>
                                            <p:strVal val="#ppt_x"/>
                                          </p:val>
                                        </p:tav>
                                        <p:tav tm="100000">
                                          <p:val>
                                            <p:strVal val="#ppt_x"/>
                                          </p:val>
                                        </p:tav>
                                      </p:tavLst>
                                    </p:anim>
                                    <p:anim calcmode="lin" valueType="num">
                                      <p:cBhvr>
                                        <p:cTn id="63" dur="300" fill="hold"/>
                                        <p:tgtEl>
                                          <p:spTgt spid="20"/>
                                        </p:tgtEl>
                                        <p:attrNameLst>
                                          <p:attrName>ppt_y</p:attrName>
                                        </p:attrNameLst>
                                      </p:cBhvr>
                                      <p:tavLst>
                                        <p:tav tm="0">
                                          <p:val>
                                            <p:strVal val="#ppt_y+.1"/>
                                          </p:val>
                                        </p:tav>
                                        <p:tav tm="100000">
                                          <p:val>
                                            <p:strVal val="#ppt_y"/>
                                          </p:val>
                                        </p:tav>
                                      </p:tavLst>
                                    </p:anim>
                                  </p:childTnLst>
                                </p:cTn>
                              </p:par>
                            </p:childTnLst>
                          </p:cTn>
                        </p:par>
                        <p:par>
                          <p:cTn id="64" fill="hold">
                            <p:stCondLst>
                              <p:cond delay="3400"/>
                            </p:stCondLst>
                            <p:childTnLst>
                              <p:par>
                                <p:cTn id="65" presetID="10" presetClass="entr" presetSubtype="0" fill="hold" grpId="0" nodeType="after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childTnLst>
                          </p:cTn>
                        </p:par>
                        <p:par>
                          <p:cTn id="68" fill="hold">
                            <p:stCondLst>
                              <p:cond delay="3900"/>
                            </p:stCondLst>
                            <p:childTnLst>
                              <p:par>
                                <p:cTn id="69" presetID="42" presetClass="entr" presetSubtype="0" fill="hold" nodeType="after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fade">
                                      <p:cBhvr>
                                        <p:cTn id="71" dur="1000"/>
                                        <p:tgtEl>
                                          <p:spTgt spid="5"/>
                                        </p:tgtEl>
                                      </p:cBhvr>
                                    </p:animEffect>
                                    <p:anim calcmode="lin" valueType="num">
                                      <p:cBhvr>
                                        <p:cTn id="72" dur="1000" fill="hold"/>
                                        <p:tgtEl>
                                          <p:spTgt spid="5"/>
                                        </p:tgtEl>
                                        <p:attrNameLst>
                                          <p:attrName>ppt_x</p:attrName>
                                        </p:attrNameLst>
                                      </p:cBhvr>
                                      <p:tavLst>
                                        <p:tav tm="0">
                                          <p:val>
                                            <p:strVal val="#ppt_x"/>
                                          </p:val>
                                        </p:tav>
                                        <p:tav tm="100000">
                                          <p:val>
                                            <p:strVal val="#ppt_x"/>
                                          </p:val>
                                        </p:tav>
                                      </p:tavLst>
                                    </p:anim>
                                    <p:anim calcmode="lin" valueType="num">
                                      <p:cBhvr>
                                        <p:cTn id="73" dur="1000" fill="hold"/>
                                        <p:tgtEl>
                                          <p:spTgt spid="5"/>
                                        </p:tgtEl>
                                        <p:attrNameLst>
                                          <p:attrName>ppt_y</p:attrName>
                                        </p:attrNameLst>
                                      </p:cBhvr>
                                      <p:tavLst>
                                        <p:tav tm="0">
                                          <p:val>
                                            <p:strVal val="#ppt_y+.1"/>
                                          </p:val>
                                        </p:tav>
                                        <p:tav tm="100000">
                                          <p:val>
                                            <p:strVal val="#ppt_y"/>
                                          </p:val>
                                        </p:tav>
                                      </p:tavLst>
                                    </p:anim>
                                  </p:childTnLst>
                                </p:cTn>
                              </p:par>
                            </p:childTnLst>
                          </p:cTn>
                        </p:par>
                        <p:par>
                          <p:cTn id="74" fill="hold">
                            <p:stCondLst>
                              <p:cond delay="4900"/>
                            </p:stCondLst>
                            <p:childTnLst>
                              <p:par>
                                <p:cTn id="75" presetID="42" presetClass="entr" presetSubtype="0" fill="hold" nodeType="after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fade">
                                      <p:cBhvr>
                                        <p:cTn id="77" dur="1000"/>
                                        <p:tgtEl>
                                          <p:spTgt spid="6"/>
                                        </p:tgtEl>
                                      </p:cBhvr>
                                    </p:animEffect>
                                    <p:anim calcmode="lin" valueType="num">
                                      <p:cBhvr>
                                        <p:cTn id="78" dur="1000" fill="hold"/>
                                        <p:tgtEl>
                                          <p:spTgt spid="6"/>
                                        </p:tgtEl>
                                        <p:attrNameLst>
                                          <p:attrName>ppt_x</p:attrName>
                                        </p:attrNameLst>
                                      </p:cBhvr>
                                      <p:tavLst>
                                        <p:tav tm="0">
                                          <p:val>
                                            <p:strVal val="#ppt_x"/>
                                          </p:val>
                                        </p:tav>
                                        <p:tav tm="100000">
                                          <p:val>
                                            <p:strVal val="#ppt_x"/>
                                          </p:val>
                                        </p:tav>
                                      </p:tavLst>
                                    </p:anim>
                                    <p:anim calcmode="lin" valueType="num">
                                      <p:cBhvr>
                                        <p:cTn id="7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23232"/>
        </a:solidFill>
        <a:effectLst/>
      </p:bgPr>
    </p:bg>
    <p:spTree>
      <p:nvGrpSpPr>
        <p:cNvPr id="1" name=""/>
        <p:cNvGrpSpPr/>
        <p:nvPr/>
      </p:nvGrpSpPr>
      <p:grpSpPr>
        <a:xfrm>
          <a:off x="0" y="0"/>
          <a:ext cx="0" cy="0"/>
          <a:chOff x="0" y="0"/>
          <a:chExt cx="0" cy="0"/>
        </a:xfrm>
      </p:grpSpPr>
      <p:sp>
        <p:nvSpPr>
          <p:cNvPr id="30" name="Rounded Rectangle 29"/>
          <p:cNvSpPr/>
          <p:nvPr/>
        </p:nvSpPr>
        <p:spPr bwMode="auto">
          <a:xfrm>
            <a:off x="378619" y="1200150"/>
            <a:ext cx="4614863" cy="4614863"/>
          </a:xfrm>
          <a:prstGeom prst="roundRect">
            <a:avLst>
              <a:gd name="adj" fmla="val 5367"/>
            </a:avLst>
          </a:prstGeom>
          <a:solidFill>
            <a:srgbClr val="2828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4" name="Content Placeholder 2"/>
          <p:cNvSpPr txBox="1">
            <a:spLocks/>
          </p:cNvSpPr>
          <p:nvPr/>
        </p:nvSpPr>
        <p:spPr>
          <a:xfrm>
            <a:off x="5196077" y="3166661"/>
            <a:ext cx="7549566" cy="1865126"/>
          </a:xfrm>
          <a:prstGeom prst="rect">
            <a:avLst/>
          </a:prstGeom>
          <a:noFill/>
        </p:spPr>
        <p:txBody>
          <a:bodyPr vert="horz" wrap="square" lIns="182880" tIns="146304" rIns="182880" bIns="146304" rtlCol="0">
            <a:spAutoFit/>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503" rtl="0" eaLnBrk="1" fontAlgn="auto" latinLnBrk="0" hangingPunct="1">
              <a:lnSpc>
                <a:spcPct val="100000"/>
              </a:lnSpc>
              <a:spcBef>
                <a:spcPts val="0"/>
              </a:spcBef>
              <a:spcAft>
                <a:spcPts val="1200"/>
              </a:spcAft>
              <a:buClr>
                <a:srgbClr val="FFFFFF"/>
              </a:buClr>
              <a:buSzPct val="90000"/>
              <a:buFont typeface="Wingdings" panose="05000000000000000000" pitchFamily="2" charset="2"/>
              <a:buNone/>
              <a:tabLst/>
              <a:defRPr/>
            </a:pPr>
            <a:r>
              <a:rPr kumimoji="0" lang="en-US" sz="18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Prescriptive microservice platform</a:t>
            </a:r>
          </a:p>
          <a:p>
            <a:pPr marL="0" marR="0" lvl="0" indent="0" algn="l" defTabSz="932503" rtl="0" eaLnBrk="1" fontAlgn="auto" latinLnBrk="0" hangingPunct="1">
              <a:lnSpc>
                <a:spcPct val="100000"/>
              </a:lnSpc>
              <a:spcBef>
                <a:spcPts val="0"/>
              </a:spcBef>
              <a:spcAft>
                <a:spcPts val="1200"/>
              </a:spcAft>
              <a:buClr>
                <a:srgbClr val="FFFFFF"/>
              </a:buClr>
              <a:buSzPct val="90000"/>
              <a:buFont typeface="Wingdings" panose="05000000000000000000" pitchFamily="2" charset="2"/>
              <a:buNone/>
              <a:tabLst/>
              <a:defRPr/>
            </a:pPr>
            <a:r>
              <a:rPr kumimoji="0" lang="en-US" sz="1800" b="0" i="0" u="none" strike="noStrike" kern="1200" cap="none" spc="0" normalizeH="0" baseline="0" noProof="0" dirty="0" err="1">
                <a:ln>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Stateful</a:t>
            </a:r>
            <a:r>
              <a:rPr kumimoji="0" lang="en-US" sz="18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and stateless microservices in Docker containers</a:t>
            </a:r>
          </a:p>
          <a:p>
            <a:pPr marL="0" marR="0" lvl="0" indent="0" algn="l" defTabSz="932503" rtl="0" eaLnBrk="1" fontAlgn="auto" latinLnBrk="0" hangingPunct="1">
              <a:lnSpc>
                <a:spcPct val="100000"/>
              </a:lnSpc>
              <a:spcBef>
                <a:spcPts val="0"/>
              </a:spcBef>
              <a:spcAft>
                <a:spcPts val="1200"/>
              </a:spcAft>
              <a:buClr>
                <a:srgbClr val="FFFFFF"/>
              </a:buClr>
              <a:buSzPct val="90000"/>
              <a:buFont typeface="Wingdings" panose="05000000000000000000" pitchFamily="2" charset="2"/>
              <a:buNone/>
              <a:tabLst/>
              <a:defRPr/>
            </a:pPr>
            <a:r>
              <a:rPr kumimoji="0" lang="en-US" sz="18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.NET and Java API’s on Windows Server and Linux</a:t>
            </a:r>
          </a:p>
          <a:p>
            <a:pPr marL="0" marR="0" lvl="0" indent="0" algn="l" defTabSz="932503" rtl="0" eaLnBrk="1" fontAlgn="auto" latinLnBrk="0" hangingPunct="1">
              <a:lnSpc>
                <a:spcPct val="100000"/>
              </a:lnSpc>
              <a:spcBef>
                <a:spcPts val="0"/>
              </a:spcBef>
              <a:spcAft>
                <a:spcPts val="1200"/>
              </a:spcAft>
              <a:buClr>
                <a:srgbClr val="FFFFFF"/>
              </a:buClr>
              <a:buSzPct val="90000"/>
              <a:buFont typeface="Wingdings" panose="05000000000000000000" pitchFamily="2" charset="2"/>
              <a:buNone/>
              <a:tabLst/>
              <a:defRPr/>
            </a:pPr>
            <a:r>
              <a:rPr kumimoji="0" lang="en-US" sz="18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Deploy on Azure, Azure Stack, VMware, OpenStack, AWS</a:t>
            </a:r>
          </a:p>
        </p:txBody>
      </p:sp>
      <p:sp>
        <p:nvSpPr>
          <p:cNvPr id="5" name="Title 1"/>
          <p:cNvSpPr txBox="1">
            <a:spLocks/>
          </p:cNvSpPr>
          <p:nvPr/>
        </p:nvSpPr>
        <p:spPr>
          <a:xfrm>
            <a:off x="5189037" y="1703588"/>
            <a:ext cx="6675437" cy="1641475"/>
          </a:xfrm>
          <a:prstGeom prst="rect">
            <a:avLst/>
          </a:prstGeom>
        </p:spPr>
        <p:txBody>
          <a:bodyPr vert="horz" wrap="square" lIns="182880" tIns="146304" rIns="182880" bIns="146304"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base" latinLnBrk="0" hangingPunct="1">
              <a:lnSpc>
                <a:spcPct val="90000"/>
              </a:lnSpc>
              <a:spcBef>
                <a:spcPts val="1200"/>
              </a:spcBef>
              <a:spcAft>
                <a:spcPct val="0"/>
              </a:spcAft>
              <a:buClrTx/>
              <a:buSzTx/>
              <a:buFontTx/>
              <a:buNone/>
              <a:tabLst/>
              <a:defRPr/>
            </a:pPr>
            <a:r>
              <a:rPr kumimoji="0" lang="en-US" sz="4800" b="0" i="0" u="none" strike="noStrike" kern="1200" cap="none" spc="-102" normalizeH="0" baseline="0" noProof="0" dirty="0">
                <a:ln w="3175">
                  <a:noFill/>
                </a:ln>
                <a:solidFill>
                  <a:srgbClr val="0072CC"/>
                </a:solidFill>
                <a:effectLst/>
                <a:uLnTx/>
                <a:uFillTx/>
                <a:latin typeface="Segoe UI Light"/>
                <a:ea typeface="+mn-ea"/>
                <a:cs typeface="Segoe UI" pitchFamily="34" charset="0"/>
              </a:rPr>
              <a:t> </a:t>
            </a:r>
            <a:br>
              <a:rPr kumimoji="0" lang="en-US" sz="4400" b="0" i="0" u="none" strike="noStrike" kern="1200" cap="none" spc="-102" normalizeH="0" baseline="0" noProof="0" dirty="0">
                <a:ln w="3175">
                  <a:noFill/>
                </a:ln>
                <a:gradFill>
                  <a:gsLst>
                    <a:gs pos="1250">
                      <a:srgbClr val="FFFFFF"/>
                    </a:gs>
                    <a:gs pos="100000">
                      <a:srgbClr val="FFFFFF"/>
                    </a:gs>
                  </a:gsLst>
                  <a:lin ang="5400000" scaled="0"/>
                </a:gradFill>
                <a:effectLst/>
                <a:uLnTx/>
                <a:uFillTx/>
                <a:latin typeface="Segoe UI Light"/>
                <a:ea typeface="+mn-ea"/>
                <a:cs typeface="Segoe UI" pitchFamily="34" charset="0"/>
              </a:rPr>
            </a:br>
            <a:r>
              <a:rPr kumimoji="0" lang="en-US" sz="4800" b="0" i="0" u="none" strike="noStrike" kern="1200" cap="none" spc="-102" normalizeH="0" baseline="0" noProof="0" dirty="0">
                <a:ln w="3175">
                  <a:noFill/>
                </a:ln>
                <a:gradFill>
                  <a:gsLst>
                    <a:gs pos="1250">
                      <a:srgbClr val="FFFFFF"/>
                    </a:gs>
                    <a:gs pos="100000">
                      <a:srgbClr val="FFFFFF"/>
                    </a:gs>
                  </a:gsLst>
                  <a:lin ang="5400000" scaled="0"/>
                </a:gradFill>
                <a:effectLst/>
                <a:uLnTx/>
                <a:uFillTx/>
                <a:latin typeface="Segoe UI Light"/>
                <a:ea typeface="+mn-ea"/>
                <a:cs typeface="Segoe UI" pitchFamily="34" charset="0"/>
              </a:rPr>
              <a:t>Azure Service Fabric</a:t>
            </a:r>
            <a:endParaRPr kumimoji="0" lang="en-US" sz="5400" b="0" i="0" u="none" strike="noStrike" kern="1200" cap="none" spc="-102" normalizeH="0" baseline="0" noProof="0" dirty="0">
              <a:ln w="3175">
                <a:noFill/>
              </a:ln>
              <a:gradFill>
                <a:gsLst>
                  <a:gs pos="1250">
                    <a:srgbClr val="FFFFFF"/>
                  </a:gs>
                  <a:gs pos="100000">
                    <a:srgbClr val="FFFFFF"/>
                  </a:gs>
                </a:gsLst>
                <a:lin ang="5400000" scaled="0"/>
              </a:gradFill>
              <a:effectLst/>
              <a:uLnTx/>
              <a:uFillTx/>
              <a:latin typeface="Segoe UI Light"/>
              <a:ea typeface="+mn-ea"/>
              <a:cs typeface="Segoe UI" pitchFamily="34" charset="0"/>
            </a:endParaRPr>
          </a:p>
        </p:txBody>
      </p:sp>
      <p:grpSp>
        <p:nvGrpSpPr>
          <p:cNvPr id="96" name="Group 95"/>
          <p:cNvGrpSpPr/>
          <p:nvPr/>
        </p:nvGrpSpPr>
        <p:grpSpPr>
          <a:xfrm>
            <a:off x="12787411" y="943106"/>
            <a:ext cx="1208088" cy="5324475"/>
            <a:chOff x="9363076" y="1000126"/>
            <a:chExt cx="1208088" cy="5324475"/>
          </a:xfrm>
        </p:grpSpPr>
        <p:sp>
          <p:nvSpPr>
            <p:cNvPr id="7" name="Freeform 5"/>
            <p:cNvSpPr>
              <a:spLocks/>
            </p:cNvSpPr>
            <p:nvPr/>
          </p:nvSpPr>
          <p:spPr bwMode="auto">
            <a:xfrm>
              <a:off x="9431338" y="4329113"/>
              <a:ext cx="825500" cy="1798638"/>
            </a:xfrm>
            <a:custGeom>
              <a:avLst/>
              <a:gdLst>
                <a:gd name="T0" fmla="*/ 79 w 134"/>
                <a:gd name="T1" fmla="*/ 7 h 292"/>
                <a:gd name="T2" fmla="*/ 6 w 134"/>
                <a:gd name="T3" fmla="*/ 56 h 292"/>
                <a:gd name="T4" fmla="*/ 33 w 134"/>
                <a:gd name="T5" fmla="*/ 120 h 292"/>
                <a:gd name="T6" fmla="*/ 3 w 134"/>
                <a:gd name="T7" fmla="*/ 270 h 292"/>
                <a:gd name="T8" fmla="*/ 9 w 134"/>
                <a:gd name="T9" fmla="*/ 277 h 292"/>
                <a:gd name="T10" fmla="*/ 16 w 134"/>
                <a:gd name="T11" fmla="*/ 285 h 292"/>
                <a:gd name="T12" fmla="*/ 22 w 134"/>
                <a:gd name="T13" fmla="*/ 292 h 292"/>
                <a:gd name="T14" fmla="*/ 22 w 134"/>
                <a:gd name="T15" fmla="*/ 292 h 292"/>
                <a:gd name="T16" fmla="*/ 39 w 134"/>
                <a:gd name="T17" fmla="*/ 281 h 292"/>
                <a:gd name="T18" fmla="*/ 42 w 134"/>
                <a:gd name="T19" fmla="*/ 266 h 292"/>
                <a:gd name="T20" fmla="*/ 50 w 134"/>
                <a:gd name="T21" fmla="*/ 261 h 292"/>
                <a:gd name="T22" fmla="*/ 52 w 134"/>
                <a:gd name="T23" fmla="*/ 250 h 292"/>
                <a:gd name="T24" fmla="*/ 42 w 134"/>
                <a:gd name="T25" fmla="*/ 234 h 292"/>
                <a:gd name="T26" fmla="*/ 44 w 134"/>
                <a:gd name="T27" fmla="*/ 224 h 292"/>
                <a:gd name="T28" fmla="*/ 51 w 134"/>
                <a:gd name="T29" fmla="*/ 219 h 292"/>
                <a:gd name="T30" fmla="*/ 53 w 134"/>
                <a:gd name="T31" fmla="*/ 210 h 292"/>
                <a:gd name="T32" fmla="*/ 62 w 134"/>
                <a:gd name="T33" fmla="*/ 204 h 292"/>
                <a:gd name="T34" fmla="*/ 64 w 134"/>
                <a:gd name="T35" fmla="*/ 192 h 292"/>
                <a:gd name="T36" fmla="*/ 54 w 134"/>
                <a:gd name="T37" fmla="*/ 178 h 292"/>
                <a:gd name="T38" fmla="*/ 57 w 134"/>
                <a:gd name="T39" fmla="*/ 164 h 292"/>
                <a:gd name="T40" fmla="*/ 72 w 134"/>
                <a:gd name="T41" fmla="*/ 154 h 292"/>
                <a:gd name="T42" fmla="*/ 77 w 134"/>
                <a:gd name="T43" fmla="*/ 130 h 292"/>
                <a:gd name="T44" fmla="*/ 77 w 134"/>
                <a:gd name="T45" fmla="*/ 129 h 292"/>
                <a:gd name="T46" fmla="*/ 127 w 134"/>
                <a:gd name="T47" fmla="*/ 80 h 292"/>
                <a:gd name="T48" fmla="*/ 79 w 134"/>
                <a:gd name="T49" fmla="*/ 7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4" h="292">
                  <a:moveTo>
                    <a:pt x="79" y="7"/>
                  </a:moveTo>
                  <a:cubicBezTo>
                    <a:pt x="45" y="0"/>
                    <a:pt x="13" y="22"/>
                    <a:pt x="6" y="56"/>
                  </a:cubicBezTo>
                  <a:cubicBezTo>
                    <a:pt x="0" y="81"/>
                    <a:pt x="12" y="107"/>
                    <a:pt x="33" y="120"/>
                  </a:cubicBezTo>
                  <a:cubicBezTo>
                    <a:pt x="3" y="270"/>
                    <a:pt x="3" y="270"/>
                    <a:pt x="3" y="270"/>
                  </a:cubicBezTo>
                  <a:cubicBezTo>
                    <a:pt x="9" y="277"/>
                    <a:pt x="9" y="277"/>
                    <a:pt x="9" y="277"/>
                  </a:cubicBezTo>
                  <a:cubicBezTo>
                    <a:pt x="16" y="285"/>
                    <a:pt x="16" y="285"/>
                    <a:pt x="16" y="285"/>
                  </a:cubicBezTo>
                  <a:cubicBezTo>
                    <a:pt x="22" y="292"/>
                    <a:pt x="22" y="292"/>
                    <a:pt x="22" y="292"/>
                  </a:cubicBezTo>
                  <a:cubicBezTo>
                    <a:pt x="22" y="292"/>
                    <a:pt x="22" y="292"/>
                    <a:pt x="22" y="292"/>
                  </a:cubicBezTo>
                  <a:cubicBezTo>
                    <a:pt x="39" y="281"/>
                    <a:pt x="39" y="281"/>
                    <a:pt x="39" y="281"/>
                  </a:cubicBezTo>
                  <a:cubicBezTo>
                    <a:pt x="42" y="266"/>
                    <a:pt x="42" y="266"/>
                    <a:pt x="42" y="266"/>
                  </a:cubicBezTo>
                  <a:cubicBezTo>
                    <a:pt x="50" y="261"/>
                    <a:pt x="50" y="261"/>
                    <a:pt x="50" y="261"/>
                  </a:cubicBezTo>
                  <a:cubicBezTo>
                    <a:pt x="52" y="250"/>
                    <a:pt x="52" y="250"/>
                    <a:pt x="52" y="250"/>
                  </a:cubicBezTo>
                  <a:cubicBezTo>
                    <a:pt x="42" y="234"/>
                    <a:pt x="42" y="234"/>
                    <a:pt x="42" y="234"/>
                  </a:cubicBezTo>
                  <a:cubicBezTo>
                    <a:pt x="44" y="224"/>
                    <a:pt x="44" y="224"/>
                    <a:pt x="44" y="224"/>
                  </a:cubicBezTo>
                  <a:cubicBezTo>
                    <a:pt x="51" y="219"/>
                    <a:pt x="51" y="219"/>
                    <a:pt x="51" y="219"/>
                  </a:cubicBezTo>
                  <a:cubicBezTo>
                    <a:pt x="53" y="210"/>
                    <a:pt x="53" y="210"/>
                    <a:pt x="53" y="210"/>
                  </a:cubicBezTo>
                  <a:cubicBezTo>
                    <a:pt x="62" y="204"/>
                    <a:pt x="62" y="204"/>
                    <a:pt x="62" y="204"/>
                  </a:cubicBezTo>
                  <a:cubicBezTo>
                    <a:pt x="64" y="192"/>
                    <a:pt x="64" y="192"/>
                    <a:pt x="64" y="192"/>
                  </a:cubicBezTo>
                  <a:cubicBezTo>
                    <a:pt x="54" y="178"/>
                    <a:pt x="54" y="178"/>
                    <a:pt x="54" y="178"/>
                  </a:cubicBezTo>
                  <a:cubicBezTo>
                    <a:pt x="57" y="164"/>
                    <a:pt x="57" y="164"/>
                    <a:pt x="57" y="164"/>
                  </a:cubicBezTo>
                  <a:cubicBezTo>
                    <a:pt x="72" y="154"/>
                    <a:pt x="72" y="154"/>
                    <a:pt x="72" y="154"/>
                  </a:cubicBezTo>
                  <a:cubicBezTo>
                    <a:pt x="77" y="130"/>
                    <a:pt x="77" y="130"/>
                    <a:pt x="77" y="130"/>
                  </a:cubicBezTo>
                  <a:cubicBezTo>
                    <a:pt x="77" y="129"/>
                    <a:pt x="77" y="129"/>
                    <a:pt x="77" y="129"/>
                  </a:cubicBezTo>
                  <a:cubicBezTo>
                    <a:pt x="102" y="125"/>
                    <a:pt x="122" y="106"/>
                    <a:pt x="127" y="80"/>
                  </a:cubicBezTo>
                  <a:cubicBezTo>
                    <a:pt x="134" y="47"/>
                    <a:pt x="113" y="14"/>
                    <a:pt x="79" y="7"/>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186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S PGothic" panose="020B0600070205080204" pitchFamily="34" charset="-128"/>
                <a:cs typeface="+mn-cs"/>
              </a:endParaRPr>
            </a:p>
          </p:txBody>
        </p:sp>
        <p:sp>
          <p:nvSpPr>
            <p:cNvPr id="8" name="Freeform 6"/>
            <p:cNvSpPr>
              <a:spLocks/>
            </p:cNvSpPr>
            <p:nvPr/>
          </p:nvSpPr>
          <p:spPr bwMode="auto">
            <a:xfrm>
              <a:off x="9591676" y="4532313"/>
              <a:ext cx="763588" cy="1792288"/>
            </a:xfrm>
            <a:custGeom>
              <a:avLst/>
              <a:gdLst>
                <a:gd name="T0" fmla="*/ 124 w 124"/>
                <a:gd name="T1" fmla="*/ 62 h 291"/>
                <a:gd name="T2" fmla="*/ 62 w 124"/>
                <a:gd name="T3" fmla="*/ 0 h 291"/>
                <a:gd name="T4" fmla="*/ 0 w 124"/>
                <a:gd name="T5" fmla="*/ 62 h 291"/>
                <a:gd name="T6" fmla="*/ 40 w 124"/>
                <a:gd name="T7" fmla="*/ 120 h 291"/>
                <a:gd name="T8" fmla="*/ 40 w 124"/>
                <a:gd name="T9" fmla="*/ 273 h 291"/>
                <a:gd name="T10" fmla="*/ 47 w 124"/>
                <a:gd name="T11" fmla="*/ 279 h 291"/>
                <a:gd name="T12" fmla="*/ 56 w 124"/>
                <a:gd name="T13" fmla="*/ 285 h 291"/>
                <a:gd name="T14" fmla="*/ 63 w 124"/>
                <a:gd name="T15" fmla="*/ 291 h 291"/>
                <a:gd name="T16" fmla="*/ 63 w 124"/>
                <a:gd name="T17" fmla="*/ 291 h 291"/>
                <a:gd name="T18" fmla="*/ 78 w 124"/>
                <a:gd name="T19" fmla="*/ 277 h 291"/>
                <a:gd name="T20" fmla="*/ 78 w 124"/>
                <a:gd name="T21" fmla="*/ 261 h 291"/>
                <a:gd name="T22" fmla="*/ 84 w 124"/>
                <a:gd name="T23" fmla="*/ 255 h 291"/>
                <a:gd name="T24" fmla="*/ 84 w 124"/>
                <a:gd name="T25" fmla="*/ 243 h 291"/>
                <a:gd name="T26" fmla="*/ 71 w 124"/>
                <a:gd name="T27" fmla="*/ 230 h 291"/>
                <a:gd name="T28" fmla="*/ 71 w 124"/>
                <a:gd name="T29" fmla="*/ 220 h 291"/>
                <a:gd name="T30" fmla="*/ 77 w 124"/>
                <a:gd name="T31" fmla="*/ 214 h 291"/>
                <a:gd name="T32" fmla="*/ 77 w 124"/>
                <a:gd name="T33" fmla="*/ 204 h 291"/>
                <a:gd name="T34" fmla="*/ 85 w 124"/>
                <a:gd name="T35" fmla="*/ 197 h 291"/>
                <a:gd name="T36" fmla="*/ 85 w 124"/>
                <a:gd name="T37" fmla="*/ 185 h 291"/>
                <a:gd name="T38" fmla="*/ 72 w 124"/>
                <a:gd name="T39" fmla="*/ 173 h 291"/>
                <a:gd name="T40" fmla="*/ 72 w 124"/>
                <a:gd name="T41" fmla="*/ 158 h 291"/>
                <a:gd name="T42" fmla="*/ 85 w 124"/>
                <a:gd name="T43" fmla="*/ 146 h 291"/>
                <a:gd name="T44" fmla="*/ 85 w 124"/>
                <a:gd name="T45" fmla="*/ 121 h 291"/>
                <a:gd name="T46" fmla="*/ 85 w 124"/>
                <a:gd name="T47" fmla="*/ 120 h 291"/>
                <a:gd name="T48" fmla="*/ 124 w 124"/>
                <a:gd name="T49" fmla="*/ 62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291">
                  <a:moveTo>
                    <a:pt x="124" y="62"/>
                  </a:moveTo>
                  <a:cubicBezTo>
                    <a:pt x="124" y="28"/>
                    <a:pt x="96" y="0"/>
                    <a:pt x="62" y="0"/>
                  </a:cubicBezTo>
                  <a:cubicBezTo>
                    <a:pt x="28" y="0"/>
                    <a:pt x="0" y="28"/>
                    <a:pt x="0" y="62"/>
                  </a:cubicBezTo>
                  <a:cubicBezTo>
                    <a:pt x="0" y="89"/>
                    <a:pt x="16" y="111"/>
                    <a:pt x="40" y="120"/>
                  </a:cubicBezTo>
                  <a:cubicBezTo>
                    <a:pt x="40" y="273"/>
                    <a:pt x="40" y="273"/>
                    <a:pt x="40" y="273"/>
                  </a:cubicBezTo>
                  <a:cubicBezTo>
                    <a:pt x="47" y="279"/>
                    <a:pt x="47" y="279"/>
                    <a:pt x="47" y="279"/>
                  </a:cubicBezTo>
                  <a:cubicBezTo>
                    <a:pt x="56" y="285"/>
                    <a:pt x="56" y="285"/>
                    <a:pt x="56" y="285"/>
                  </a:cubicBezTo>
                  <a:cubicBezTo>
                    <a:pt x="63" y="291"/>
                    <a:pt x="63" y="291"/>
                    <a:pt x="63" y="291"/>
                  </a:cubicBezTo>
                  <a:cubicBezTo>
                    <a:pt x="63" y="291"/>
                    <a:pt x="63" y="291"/>
                    <a:pt x="63" y="291"/>
                  </a:cubicBezTo>
                  <a:cubicBezTo>
                    <a:pt x="78" y="277"/>
                    <a:pt x="78" y="277"/>
                    <a:pt x="78" y="277"/>
                  </a:cubicBezTo>
                  <a:cubicBezTo>
                    <a:pt x="78" y="261"/>
                    <a:pt x="78" y="261"/>
                    <a:pt x="78" y="261"/>
                  </a:cubicBezTo>
                  <a:cubicBezTo>
                    <a:pt x="84" y="255"/>
                    <a:pt x="84" y="255"/>
                    <a:pt x="84" y="255"/>
                  </a:cubicBezTo>
                  <a:cubicBezTo>
                    <a:pt x="84" y="243"/>
                    <a:pt x="84" y="243"/>
                    <a:pt x="84" y="243"/>
                  </a:cubicBezTo>
                  <a:cubicBezTo>
                    <a:pt x="71" y="230"/>
                    <a:pt x="71" y="230"/>
                    <a:pt x="71" y="230"/>
                  </a:cubicBezTo>
                  <a:cubicBezTo>
                    <a:pt x="71" y="220"/>
                    <a:pt x="71" y="220"/>
                    <a:pt x="71" y="220"/>
                  </a:cubicBezTo>
                  <a:cubicBezTo>
                    <a:pt x="77" y="214"/>
                    <a:pt x="77" y="214"/>
                    <a:pt x="77" y="214"/>
                  </a:cubicBezTo>
                  <a:cubicBezTo>
                    <a:pt x="77" y="204"/>
                    <a:pt x="77" y="204"/>
                    <a:pt x="77" y="204"/>
                  </a:cubicBezTo>
                  <a:cubicBezTo>
                    <a:pt x="85" y="197"/>
                    <a:pt x="85" y="197"/>
                    <a:pt x="85" y="197"/>
                  </a:cubicBezTo>
                  <a:cubicBezTo>
                    <a:pt x="85" y="185"/>
                    <a:pt x="85" y="185"/>
                    <a:pt x="85" y="185"/>
                  </a:cubicBezTo>
                  <a:cubicBezTo>
                    <a:pt x="72" y="173"/>
                    <a:pt x="72" y="173"/>
                    <a:pt x="72" y="173"/>
                  </a:cubicBezTo>
                  <a:cubicBezTo>
                    <a:pt x="72" y="158"/>
                    <a:pt x="72" y="158"/>
                    <a:pt x="72" y="158"/>
                  </a:cubicBezTo>
                  <a:cubicBezTo>
                    <a:pt x="85" y="146"/>
                    <a:pt x="85" y="146"/>
                    <a:pt x="85" y="146"/>
                  </a:cubicBezTo>
                  <a:cubicBezTo>
                    <a:pt x="85" y="121"/>
                    <a:pt x="85" y="121"/>
                    <a:pt x="85" y="121"/>
                  </a:cubicBezTo>
                  <a:cubicBezTo>
                    <a:pt x="85" y="120"/>
                    <a:pt x="85" y="120"/>
                    <a:pt x="85" y="120"/>
                  </a:cubicBezTo>
                  <a:cubicBezTo>
                    <a:pt x="108" y="111"/>
                    <a:pt x="124" y="89"/>
                    <a:pt x="124" y="62"/>
                  </a:cubicBezTo>
                  <a:close/>
                </a:path>
              </a:pathLst>
            </a:custGeom>
            <a:solidFill>
              <a:srgbClr val="FC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186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S PGothic" panose="020B0600070205080204" pitchFamily="34" charset="-128"/>
                <a:cs typeface="+mn-cs"/>
              </a:endParaRPr>
            </a:p>
          </p:txBody>
        </p:sp>
        <p:sp>
          <p:nvSpPr>
            <p:cNvPr id="9" name="Freeform 7"/>
            <p:cNvSpPr>
              <a:spLocks/>
            </p:cNvSpPr>
            <p:nvPr/>
          </p:nvSpPr>
          <p:spPr bwMode="auto">
            <a:xfrm>
              <a:off x="9690101" y="4532313"/>
              <a:ext cx="665163" cy="947738"/>
            </a:xfrm>
            <a:custGeom>
              <a:avLst/>
              <a:gdLst>
                <a:gd name="T0" fmla="*/ 46 w 108"/>
                <a:gd name="T1" fmla="*/ 0 h 154"/>
                <a:gd name="T2" fmla="*/ 3 w 108"/>
                <a:gd name="T3" fmla="*/ 18 h 154"/>
                <a:gd name="T4" fmla="*/ 1 w 108"/>
                <a:gd name="T5" fmla="*/ 45 h 154"/>
                <a:gd name="T6" fmla="*/ 50 w 108"/>
                <a:gd name="T7" fmla="*/ 96 h 154"/>
                <a:gd name="T8" fmla="*/ 60 w 108"/>
                <a:gd name="T9" fmla="*/ 154 h 154"/>
                <a:gd name="T10" fmla="*/ 69 w 108"/>
                <a:gd name="T11" fmla="*/ 146 h 154"/>
                <a:gd name="T12" fmla="*/ 69 w 108"/>
                <a:gd name="T13" fmla="*/ 121 h 154"/>
                <a:gd name="T14" fmla="*/ 69 w 108"/>
                <a:gd name="T15" fmla="*/ 120 h 154"/>
                <a:gd name="T16" fmla="*/ 96 w 108"/>
                <a:gd name="T17" fmla="*/ 99 h 154"/>
                <a:gd name="T18" fmla="*/ 95 w 108"/>
                <a:gd name="T19" fmla="*/ 90 h 154"/>
                <a:gd name="T20" fmla="*/ 95 w 108"/>
                <a:gd name="T21" fmla="*/ 88 h 154"/>
                <a:gd name="T22" fmla="*/ 106 w 108"/>
                <a:gd name="T23" fmla="*/ 80 h 154"/>
                <a:gd name="T24" fmla="*/ 108 w 108"/>
                <a:gd name="T25" fmla="*/ 62 h 154"/>
                <a:gd name="T26" fmla="*/ 46 w 108"/>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154">
                  <a:moveTo>
                    <a:pt x="46" y="0"/>
                  </a:moveTo>
                  <a:cubicBezTo>
                    <a:pt x="29" y="0"/>
                    <a:pt x="14" y="7"/>
                    <a:pt x="3" y="18"/>
                  </a:cubicBezTo>
                  <a:cubicBezTo>
                    <a:pt x="1" y="26"/>
                    <a:pt x="0" y="36"/>
                    <a:pt x="1" y="45"/>
                  </a:cubicBezTo>
                  <a:cubicBezTo>
                    <a:pt x="6" y="71"/>
                    <a:pt x="26" y="91"/>
                    <a:pt x="50" y="96"/>
                  </a:cubicBezTo>
                  <a:cubicBezTo>
                    <a:pt x="60" y="154"/>
                    <a:pt x="60" y="154"/>
                    <a:pt x="60" y="154"/>
                  </a:cubicBezTo>
                  <a:cubicBezTo>
                    <a:pt x="69" y="146"/>
                    <a:pt x="69" y="146"/>
                    <a:pt x="69" y="146"/>
                  </a:cubicBezTo>
                  <a:cubicBezTo>
                    <a:pt x="69" y="121"/>
                    <a:pt x="69" y="121"/>
                    <a:pt x="69" y="121"/>
                  </a:cubicBezTo>
                  <a:cubicBezTo>
                    <a:pt x="69" y="120"/>
                    <a:pt x="69" y="120"/>
                    <a:pt x="69" y="120"/>
                  </a:cubicBezTo>
                  <a:cubicBezTo>
                    <a:pt x="80" y="116"/>
                    <a:pt x="89" y="108"/>
                    <a:pt x="96" y="99"/>
                  </a:cubicBezTo>
                  <a:cubicBezTo>
                    <a:pt x="95" y="90"/>
                    <a:pt x="95" y="90"/>
                    <a:pt x="95" y="90"/>
                  </a:cubicBezTo>
                  <a:cubicBezTo>
                    <a:pt x="95" y="88"/>
                    <a:pt x="95" y="88"/>
                    <a:pt x="95" y="88"/>
                  </a:cubicBezTo>
                  <a:cubicBezTo>
                    <a:pt x="99" y="86"/>
                    <a:pt x="102" y="83"/>
                    <a:pt x="106" y="80"/>
                  </a:cubicBezTo>
                  <a:cubicBezTo>
                    <a:pt x="107" y="74"/>
                    <a:pt x="108" y="68"/>
                    <a:pt x="108" y="62"/>
                  </a:cubicBezTo>
                  <a:cubicBezTo>
                    <a:pt x="108" y="28"/>
                    <a:pt x="80" y="0"/>
                    <a:pt x="46" y="0"/>
                  </a:cubicBez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186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S PGothic" panose="020B0600070205080204" pitchFamily="34" charset="-128"/>
                <a:cs typeface="+mn-cs"/>
              </a:endParaRPr>
            </a:p>
          </p:txBody>
        </p:sp>
        <p:sp>
          <p:nvSpPr>
            <p:cNvPr id="65" name="Freeform 8"/>
            <p:cNvSpPr>
              <a:spLocks/>
            </p:cNvSpPr>
            <p:nvPr/>
          </p:nvSpPr>
          <p:spPr bwMode="auto">
            <a:xfrm>
              <a:off x="10090151" y="5646738"/>
              <a:ext cx="25400" cy="104775"/>
            </a:xfrm>
            <a:custGeom>
              <a:avLst/>
              <a:gdLst>
                <a:gd name="T0" fmla="*/ 16 w 16"/>
                <a:gd name="T1" fmla="*/ 16 h 66"/>
                <a:gd name="T2" fmla="*/ 0 w 16"/>
                <a:gd name="T3" fmla="*/ 0 h 66"/>
                <a:gd name="T4" fmla="*/ 8 w 16"/>
                <a:gd name="T5" fmla="*/ 66 h 66"/>
                <a:gd name="T6" fmla="*/ 16 w 16"/>
                <a:gd name="T7" fmla="*/ 62 h 66"/>
                <a:gd name="T8" fmla="*/ 16 w 16"/>
                <a:gd name="T9" fmla="*/ 16 h 66"/>
              </a:gdLst>
              <a:ahLst/>
              <a:cxnLst>
                <a:cxn ang="0">
                  <a:pos x="T0" y="T1"/>
                </a:cxn>
                <a:cxn ang="0">
                  <a:pos x="T2" y="T3"/>
                </a:cxn>
                <a:cxn ang="0">
                  <a:pos x="T4" y="T5"/>
                </a:cxn>
                <a:cxn ang="0">
                  <a:pos x="T6" y="T7"/>
                </a:cxn>
                <a:cxn ang="0">
                  <a:pos x="T8" y="T9"/>
                </a:cxn>
              </a:cxnLst>
              <a:rect l="0" t="0" r="r" b="b"/>
              <a:pathLst>
                <a:path w="16" h="66">
                  <a:moveTo>
                    <a:pt x="16" y="16"/>
                  </a:moveTo>
                  <a:lnTo>
                    <a:pt x="0" y="0"/>
                  </a:lnTo>
                  <a:lnTo>
                    <a:pt x="8" y="66"/>
                  </a:lnTo>
                  <a:lnTo>
                    <a:pt x="16" y="62"/>
                  </a:lnTo>
                  <a:lnTo>
                    <a:pt x="16" y="1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186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S PGothic" panose="020B0600070205080204" pitchFamily="34" charset="-128"/>
                <a:cs typeface="+mn-cs"/>
              </a:endParaRPr>
            </a:p>
          </p:txBody>
        </p:sp>
        <p:sp>
          <p:nvSpPr>
            <p:cNvPr id="83" name="Freeform 9"/>
            <p:cNvSpPr>
              <a:spLocks/>
            </p:cNvSpPr>
            <p:nvPr/>
          </p:nvSpPr>
          <p:spPr bwMode="auto">
            <a:xfrm>
              <a:off x="9696451" y="4291013"/>
              <a:ext cx="825500" cy="1793875"/>
            </a:xfrm>
            <a:custGeom>
              <a:avLst/>
              <a:gdLst>
                <a:gd name="T0" fmla="*/ 125 w 134"/>
                <a:gd name="T1" fmla="*/ 259 h 291"/>
                <a:gd name="T2" fmla="*/ 130 w 134"/>
                <a:gd name="T3" fmla="*/ 251 h 291"/>
                <a:gd name="T4" fmla="*/ 127 w 134"/>
                <a:gd name="T5" fmla="*/ 240 h 291"/>
                <a:gd name="T6" fmla="*/ 112 w 134"/>
                <a:gd name="T7" fmla="*/ 230 h 291"/>
                <a:gd name="T8" fmla="*/ 110 w 134"/>
                <a:gd name="T9" fmla="*/ 220 h 291"/>
                <a:gd name="T10" fmla="*/ 114 w 134"/>
                <a:gd name="T11" fmla="*/ 212 h 291"/>
                <a:gd name="T12" fmla="*/ 112 w 134"/>
                <a:gd name="T13" fmla="*/ 203 h 291"/>
                <a:gd name="T14" fmla="*/ 118 w 134"/>
                <a:gd name="T15" fmla="*/ 194 h 291"/>
                <a:gd name="T16" fmla="*/ 115 w 134"/>
                <a:gd name="T17" fmla="*/ 182 h 291"/>
                <a:gd name="T18" fmla="*/ 100 w 134"/>
                <a:gd name="T19" fmla="*/ 173 h 291"/>
                <a:gd name="T20" fmla="*/ 97 w 134"/>
                <a:gd name="T21" fmla="*/ 159 h 291"/>
                <a:gd name="T22" fmla="*/ 107 w 134"/>
                <a:gd name="T23" fmla="*/ 144 h 291"/>
                <a:gd name="T24" fmla="*/ 102 w 134"/>
                <a:gd name="T25" fmla="*/ 121 h 291"/>
                <a:gd name="T26" fmla="*/ 102 w 134"/>
                <a:gd name="T27" fmla="*/ 119 h 291"/>
                <a:gd name="T28" fmla="*/ 128 w 134"/>
                <a:gd name="T29" fmla="*/ 54 h 291"/>
                <a:gd name="T30" fmla="*/ 55 w 134"/>
                <a:gd name="T31" fmla="*/ 7 h 291"/>
                <a:gd name="T32" fmla="*/ 7 w 134"/>
                <a:gd name="T33" fmla="*/ 81 h 291"/>
                <a:gd name="T34" fmla="*/ 58 w 134"/>
                <a:gd name="T35" fmla="*/ 129 h 291"/>
                <a:gd name="T36" fmla="*/ 90 w 134"/>
                <a:gd name="T37" fmla="*/ 278 h 291"/>
                <a:gd name="T38" fmla="*/ 99 w 134"/>
                <a:gd name="T39" fmla="*/ 282 h 291"/>
                <a:gd name="T40" fmla="*/ 109 w 134"/>
                <a:gd name="T41" fmla="*/ 287 h 291"/>
                <a:gd name="T42" fmla="*/ 117 w 134"/>
                <a:gd name="T43" fmla="*/ 291 h 291"/>
                <a:gd name="T44" fmla="*/ 117 w 134"/>
                <a:gd name="T45" fmla="*/ 291 h 291"/>
                <a:gd name="T46" fmla="*/ 128 w 134"/>
                <a:gd name="T47" fmla="*/ 274 h 291"/>
                <a:gd name="T48" fmla="*/ 125 w 134"/>
                <a:gd name="T49" fmla="*/ 259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4" h="291">
                  <a:moveTo>
                    <a:pt x="125" y="259"/>
                  </a:moveTo>
                  <a:cubicBezTo>
                    <a:pt x="130" y="251"/>
                    <a:pt x="130" y="251"/>
                    <a:pt x="130" y="251"/>
                  </a:cubicBezTo>
                  <a:cubicBezTo>
                    <a:pt x="127" y="240"/>
                    <a:pt x="127" y="240"/>
                    <a:pt x="127" y="240"/>
                  </a:cubicBezTo>
                  <a:cubicBezTo>
                    <a:pt x="112" y="230"/>
                    <a:pt x="112" y="230"/>
                    <a:pt x="112" y="230"/>
                  </a:cubicBezTo>
                  <a:cubicBezTo>
                    <a:pt x="110" y="220"/>
                    <a:pt x="110" y="220"/>
                    <a:pt x="110" y="220"/>
                  </a:cubicBezTo>
                  <a:cubicBezTo>
                    <a:pt x="114" y="212"/>
                    <a:pt x="114" y="212"/>
                    <a:pt x="114" y="212"/>
                  </a:cubicBezTo>
                  <a:cubicBezTo>
                    <a:pt x="112" y="203"/>
                    <a:pt x="112" y="203"/>
                    <a:pt x="112" y="203"/>
                  </a:cubicBezTo>
                  <a:cubicBezTo>
                    <a:pt x="118" y="194"/>
                    <a:pt x="118" y="194"/>
                    <a:pt x="118" y="194"/>
                  </a:cubicBezTo>
                  <a:cubicBezTo>
                    <a:pt x="115" y="182"/>
                    <a:pt x="115" y="182"/>
                    <a:pt x="115" y="182"/>
                  </a:cubicBezTo>
                  <a:cubicBezTo>
                    <a:pt x="100" y="173"/>
                    <a:pt x="100" y="173"/>
                    <a:pt x="100" y="173"/>
                  </a:cubicBezTo>
                  <a:cubicBezTo>
                    <a:pt x="97" y="159"/>
                    <a:pt x="97" y="159"/>
                    <a:pt x="97" y="159"/>
                  </a:cubicBezTo>
                  <a:cubicBezTo>
                    <a:pt x="107" y="144"/>
                    <a:pt x="107" y="144"/>
                    <a:pt x="107" y="144"/>
                  </a:cubicBezTo>
                  <a:cubicBezTo>
                    <a:pt x="102" y="121"/>
                    <a:pt x="102" y="121"/>
                    <a:pt x="102" y="121"/>
                  </a:cubicBezTo>
                  <a:cubicBezTo>
                    <a:pt x="102" y="119"/>
                    <a:pt x="102" y="119"/>
                    <a:pt x="102" y="119"/>
                  </a:cubicBezTo>
                  <a:cubicBezTo>
                    <a:pt x="123" y="106"/>
                    <a:pt x="134" y="80"/>
                    <a:pt x="128" y="54"/>
                  </a:cubicBezTo>
                  <a:cubicBezTo>
                    <a:pt x="121" y="21"/>
                    <a:pt x="88" y="0"/>
                    <a:pt x="55" y="7"/>
                  </a:cubicBezTo>
                  <a:cubicBezTo>
                    <a:pt x="21" y="14"/>
                    <a:pt x="0" y="47"/>
                    <a:pt x="7" y="81"/>
                  </a:cubicBezTo>
                  <a:cubicBezTo>
                    <a:pt x="12" y="106"/>
                    <a:pt x="33" y="125"/>
                    <a:pt x="58" y="129"/>
                  </a:cubicBezTo>
                  <a:cubicBezTo>
                    <a:pt x="90" y="278"/>
                    <a:pt x="90" y="278"/>
                    <a:pt x="90" y="278"/>
                  </a:cubicBezTo>
                  <a:cubicBezTo>
                    <a:pt x="99" y="282"/>
                    <a:pt x="99" y="282"/>
                    <a:pt x="99" y="282"/>
                  </a:cubicBezTo>
                  <a:cubicBezTo>
                    <a:pt x="109" y="287"/>
                    <a:pt x="109" y="287"/>
                    <a:pt x="109" y="287"/>
                  </a:cubicBezTo>
                  <a:cubicBezTo>
                    <a:pt x="117" y="291"/>
                    <a:pt x="117" y="291"/>
                    <a:pt x="117" y="291"/>
                  </a:cubicBezTo>
                  <a:cubicBezTo>
                    <a:pt x="117" y="291"/>
                    <a:pt x="117" y="291"/>
                    <a:pt x="117" y="291"/>
                  </a:cubicBezTo>
                  <a:cubicBezTo>
                    <a:pt x="128" y="274"/>
                    <a:pt x="128" y="274"/>
                    <a:pt x="128" y="274"/>
                  </a:cubicBezTo>
                  <a:lnTo>
                    <a:pt x="125" y="259"/>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186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S PGothic" panose="020B0600070205080204" pitchFamily="34" charset="-128"/>
                <a:cs typeface="+mn-cs"/>
              </a:endParaRPr>
            </a:p>
          </p:txBody>
        </p:sp>
        <p:sp>
          <p:nvSpPr>
            <p:cNvPr id="88" name="Freeform 10"/>
            <p:cNvSpPr>
              <a:spLocks/>
            </p:cNvSpPr>
            <p:nvPr/>
          </p:nvSpPr>
          <p:spPr bwMode="auto">
            <a:xfrm>
              <a:off x="9782176" y="1000126"/>
              <a:ext cx="369888" cy="1449388"/>
            </a:xfrm>
            <a:custGeom>
              <a:avLst/>
              <a:gdLst>
                <a:gd name="T0" fmla="*/ 191 w 233"/>
                <a:gd name="T1" fmla="*/ 66 h 913"/>
                <a:gd name="T2" fmla="*/ 191 w 233"/>
                <a:gd name="T3" fmla="*/ 901 h 913"/>
                <a:gd name="T4" fmla="*/ 148 w 233"/>
                <a:gd name="T5" fmla="*/ 901 h 913"/>
                <a:gd name="T6" fmla="*/ 148 w 233"/>
                <a:gd name="T7" fmla="*/ 31 h 913"/>
                <a:gd name="T8" fmla="*/ 109 w 233"/>
                <a:gd name="T9" fmla="*/ 0 h 913"/>
                <a:gd name="T10" fmla="*/ 109 w 233"/>
                <a:gd name="T11" fmla="*/ 0 h 913"/>
                <a:gd name="T12" fmla="*/ 35 w 233"/>
                <a:gd name="T13" fmla="*/ 74 h 913"/>
                <a:gd name="T14" fmla="*/ 35 w 233"/>
                <a:gd name="T15" fmla="*/ 152 h 913"/>
                <a:gd name="T16" fmla="*/ 0 w 233"/>
                <a:gd name="T17" fmla="*/ 187 h 913"/>
                <a:gd name="T18" fmla="*/ 0 w 233"/>
                <a:gd name="T19" fmla="*/ 249 h 913"/>
                <a:gd name="T20" fmla="*/ 70 w 233"/>
                <a:gd name="T21" fmla="*/ 315 h 913"/>
                <a:gd name="T22" fmla="*/ 70 w 233"/>
                <a:gd name="T23" fmla="*/ 369 h 913"/>
                <a:gd name="T24" fmla="*/ 39 w 233"/>
                <a:gd name="T25" fmla="*/ 400 h 913"/>
                <a:gd name="T26" fmla="*/ 39 w 233"/>
                <a:gd name="T27" fmla="*/ 451 h 913"/>
                <a:gd name="T28" fmla="*/ 0 w 233"/>
                <a:gd name="T29" fmla="*/ 489 h 913"/>
                <a:gd name="T30" fmla="*/ 0 w 233"/>
                <a:gd name="T31" fmla="*/ 548 h 913"/>
                <a:gd name="T32" fmla="*/ 66 w 233"/>
                <a:gd name="T33" fmla="*/ 610 h 913"/>
                <a:gd name="T34" fmla="*/ 66 w 233"/>
                <a:gd name="T35" fmla="*/ 684 h 913"/>
                <a:gd name="T36" fmla="*/ 0 w 233"/>
                <a:gd name="T37" fmla="*/ 750 h 913"/>
                <a:gd name="T38" fmla="*/ 0 w 233"/>
                <a:gd name="T39" fmla="*/ 874 h 913"/>
                <a:gd name="T40" fmla="*/ 0 w 233"/>
                <a:gd name="T41" fmla="*/ 913 h 913"/>
                <a:gd name="T42" fmla="*/ 233 w 233"/>
                <a:gd name="T43" fmla="*/ 913 h 913"/>
                <a:gd name="T44" fmla="*/ 233 w 233"/>
                <a:gd name="T45" fmla="*/ 97 h 913"/>
                <a:gd name="T46" fmla="*/ 191 w 233"/>
                <a:gd name="T47" fmla="*/ 66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3" h="913">
                  <a:moveTo>
                    <a:pt x="191" y="66"/>
                  </a:moveTo>
                  <a:lnTo>
                    <a:pt x="191" y="901"/>
                  </a:lnTo>
                  <a:lnTo>
                    <a:pt x="148" y="901"/>
                  </a:lnTo>
                  <a:lnTo>
                    <a:pt x="148" y="31"/>
                  </a:lnTo>
                  <a:lnTo>
                    <a:pt x="109" y="0"/>
                  </a:lnTo>
                  <a:lnTo>
                    <a:pt x="109" y="0"/>
                  </a:lnTo>
                  <a:lnTo>
                    <a:pt x="35" y="74"/>
                  </a:lnTo>
                  <a:lnTo>
                    <a:pt x="35" y="152"/>
                  </a:lnTo>
                  <a:lnTo>
                    <a:pt x="0" y="187"/>
                  </a:lnTo>
                  <a:lnTo>
                    <a:pt x="0" y="249"/>
                  </a:lnTo>
                  <a:lnTo>
                    <a:pt x="70" y="315"/>
                  </a:lnTo>
                  <a:lnTo>
                    <a:pt x="70" y="369"/>
                  </a:lnTo>
                  <a:lnTo>
                    <a:pt x="39" y="400"/>
                  </a:lnTo>
                  <a:lnTo>
                    <a:pt x="39" y="451"/>
                  </a:lnTo>
                  <a:lnTo>
                    <a:pt x="0" y="489"/>
                  </a:lnTo>
                  <a:lnTo>
                    <a:pt x="0" y="548"/>
                  </a:lnTo>
                  <a:lnTo>
                    <a:pt x="66" y="610"/>
                  </a:lnTo>
                  <a:lnTo>
                    <a:pt x="66" y="684"/>
                  </a:lnTo>
                  <a:lnTo>
                    <a:pt x="0" y="750"/>
                  </a:lnTo>
                  <a:lnTo>
                    <a:pt x="0" y="874"/>
                  </a:lnTo>
                  <a:lnTo>
                    <a:pt x="0" y="913"/>
                  </a:lnTo>
                  <a:lnTo>
                    <a:pt x="233" y="913"/>
                  </a:lnTo>
                  <a:lnTo>
                    <a:pt x="233" y="97"/>
                  </a:lnTo>
                  <a:lnTo>
                    <a:pt x="191" y="66"/>
                  </a:lnTo>
                  <a:close/>
                </a:path>
              </a:pathLst>
            </a:custGeom>
            <a:solidFill>
              <a:srgbClr val="FC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186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S PGothic" panose="020B0600070205080204" pitchFamily="34" charset="-128"/>
                <a:cs typeface="+mn-cs"/>
              </a:endParaRPr>
            </a:p>
          </p:txBody>
        </p:sp>
        <p:sp>
          <p:nvSpPr>
            <p:cNvPr id="89" name="Freeform 11"/>
            <p:cNvSpPr>
              <a:spLocks/>
            </p:cNvSpPr>
            <p:nvPr/>
          </p:nvSpPr>
          <p:spPr bwMode="auto">
            <a:xfrm>
              <a:off x="10017126" y="1049338"/>
              <a:ext cx="68263" cy="1381125"/>
            </a:xfrm>
            <a:custGeom>
              <a:avLst/>
              <a:gdLst>
                <a:gd name="T0" fmla="*/ 43 w 43"/>
                <a:gd name="T1" fmla="*/ 870 h 870"/>
                <a:gd name="T2" fmla="*/ 43 w 43"/>
                <a:gd name="T3" fmla="*/ 35 h 870"/>
                <a:gd name="T4" fmla="*/ 0 w 43"/>
                <a:gd name="T5" fmla="*/ 0 h 870"/>
                <a:gd name="T6" fmla="*/ 0 w 43"/>
                <a:gd name="T7" fmla="*/ 870 h 870"/>
                <a:gd name="T8" fmla="*/ 43 w 43"/>
                <a:gd name="T9" fmla="*/ 870 h 870"/>
              </a:gdLst>
              <a:ahLst/>
              <a:cxnLst>
                <a:cxn ang="0">
                  <a:pos x="T0" y="T1"/>
                </a:cxn>
                <a:cxn ang="0">
                  <a:pos x="T2" y="T3"/>
                </a:cxn>
                <a:cxn ang="0">
                  <a:pos x="T4" y="T5"/>
                </a:cxn>
                <a:cxn ang="0">
                  <a:pos x="T6" y="T7"/>
                </a:cxn>
                <a:cxn ang="0">
                  <a:pos x="T8" y="T9"/>
                </a:cxn>
              </a:cxnLst>
              <a:rect l="0" t="0" r="r" b="b"/>
              <a:pathLst>
                <a:path w="43" h="870">
                  <a:moveTo>
                    <a:pt x="43" y="870"/>
                  </a:moveTo>
                  <a:lnTo>
                    <a:pt x="43" y="35"/>
                  </a:lnTo>
                  <a:lnTo>
                    <a:pt x="0" y="0"/>
                  </a:lnTo>
                  <a:lnTo>
                    <a:pt x="0" y="870"/>
                  </a:lnTo>
                  <a:lnTo>
                    <a:pt x="43" y="87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186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S PGothic" panose="020B0600070205080204" pitchFamily="34" charset="-128"/>
                <a:cs typeface="+mn-cs"/>
              </a:endParaRPr>
            </a:p>
          </p:txBody>
        </p:sp>
        <p:sp>
          <p:nvSpPr>
            <p:cNvPr id="90" name="Freeform 12"/>
            <p:cNvSpPr>
              <a:spLocks noEditPoints="1"/>
            </p:cNvSpPr>
            <p:nvPr/>
          </p:nvSpPr>
          <p:spPr bwMode="auto">
            <a:xfrm>
              <a:off x="9363076" y="2393951"/>
              <a:ext cx="1208088" cy="1212850"/>
            </a:xfrm>
            <a:custGeom>
              <a:avLst/>
              <a:gdLst>
                <a:gd name="T0" fmla="*/ 160 w 196"/>
                <a:gd name="T1" fmla="*/ 30 h 197"/>
                <a:gd name="T2" fmla="*/ 98 w 196"/>
                <a:gd name="T3" fmla="*/ 0 h 197"/>
                <a:gd name="T4" fmla="*/ 35 w 196"/>
                <a:gd name="T5" fmla="*/ 30 h 197"/>
                <a:gd name="T6" fmla="*/ 29 w 196"/>
                <a:gd name="T7" fmla="*/ 36 h 197"/>
                <a:gd name="T8" fmla="*/ 0 w 196"/>
                <a:gd name="T9" fmla="*/ 107 h 197"/>
                <a:gd name="T10" fmla="*/ 0 w 196"/>
                <a:gd name="T11" fmla="*/ 155 h 197"/>
                <a:gd name="T12" fmla="*/ 41 w 196"/>
                <a:gd name="T13" fmla="*/ 197 h 197"/>
                <a:gd name="T14" fmla="*/ 154 w 196"/>
                <a:gd name="T15" fmla="*/ 197 h 197"/>
                <a:gd name="T16" fmla="*/ 196 w 196"/>
                <a:gd name="T17" fmla="*/ 155 h 197"/>
                <a:gd name="T18" fmla="*/ 196 w 196"/>
                <a:gd name="T19" fmla="*/ 107 h 197"/>
                <a:gd name="T20" fmla="*/ 167 w 196"/>
                <a:gd name="T21" fmla="*/ 36 h 197"/>
                <a:gd name="T22" fmla="*/ 160 w 196"/>
                <a:gd name="T23" fmla="*/ 30 h 197"/>
                <a:gd name="T24" fmla="*/ 124 w 196"/>
                <a:gd name="T25" fmla="*/ 167 h 197"/>
                <a:gd name="T26" fmla="*/ 98 w 196"/>
                <a:gd name="T27" fmla="*/ 178 h 197"/>
                <a:gd name="T28" fmla="*/ 72 w 196"/>
                <a:gd name="T29" fmla="*/ 167 h 197"/>
                <a:gd name="T30" fmla="*/ 98 w 196"/>
                <a:gd name="T31" fmla="*/ 156 h 197"/>
                <a:gd name="T32" fmla="*/ 124 w 196"/>
                <a:gd name="T33" fmla="*/ 16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6" h="197">
                  <a:moveTo>
                    <a:pt x="160" y="30"/>
                  </a:moveTo>
                  <a:cubicBezTo>
                    <a:pt x="144" y="13"/>
                    <a:pt x="116" y="0"/>
                    <a:pt x="98" y="0"/>
                  </a:cubicBezTo>
                  <a:cubicBezTo>
                    <a:pt x="80" y="0"/>
                    <a:pt x="52" y="13"/>
                    <a:pt x="35" y="30"/>
                  </a:cubicBezTo>
                  <a:cubicBezTo>
                    <a:pt x="29" y="36"/>
                    <a:pt x="29" y="36"/>
                    <a:pt x="29" y="36"/>
                  </a:cubicBezTo>
                  <a:cubicBezTo>
                    <a:pt x="13" y="52"/>
                    <a:pt x="0" y="84"/>
                    <a:pt x="0" y="107"/>
                  </a:cubicBezTo>
                  <a:cubicBezTo>
                    <a:pt x="0" y="155"/>
                    <a:pt x="0" y="155"/>
                    <a:pt x="0" y="155"/>
                  </a:cubicBezTo>
                  <a:cubicBezTo>
                    <a:pt x="0" y="178"/>
                    <a:pt x="18" y="197"/>
                    <a:pt x="41" y="197"/>
                  </a:cubicBezTo>
                  <a:cubicBezTo>
                    <a:pt x="154" y="197"/>
                    <a:pt x="154" y="197"/>
                    <a:pt x="154" y="197"/>
                  </a:cubicBezTo>
                  <a:cubicBezTo>
                    <a:pt x="177" y="197"/>
                    <a:pt x="196" y="178"/>
                    <a:pt x="196" y="155"/>
                  </a:cubicBezTo>
                  <a:cubicBezTo>
                    <a:pt x="196" y="107"/>
                    <a:pt x="196" y="107"/>
                    <a:pt x="196" y="107"/>
                  </a:cubicBezTo>
                  <a:cubicBezTo>
                    <a:pt x="196" y="84"/>
                    <a:pt x="183" y="52"/>
                    <a:pt x="167" y="36"/>
                  </a:cubicBezTo>
                  <a:lnTo>
                    <a:pt x="160" y="30"/>
                  </a:lnTo>
                  <a:close/>
                  <a:moveTo>
                    <a:pt x="124" y="167"/>
                  </a:moveTo>
                  <a:cubicBezTo>
                    <a:pt x="124" y="173"/>
                    <a:pt x="112" y="178"/>
                    <a:pt x="98" y="178"/>
                  </a:cubicBezTo>
                  <a:cubicBezTo>
                    <a:pt x="83" y="178"/>
                    <a:pt x="72" y="173"/>
                    <a:pt x="72" y="167"/>
                  </a:cubicBezTo>
                  <a:cubicBezTo>
                    <a:pt x="72" y="161"/>
                    <a:pt x="83" y="156"/>
                    <a:pt x="98" y="156"/>
                  </a:cubicBezTo>
                  <a:cubicBezTo>
                    <a:pt x="112" y="156"/>
                    <a:pt x="124" y="161"/>
                    <a:pt x="124" y="167"/>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186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S PGothic" panose="020B0600070205080204" pitchFamily="34" charset="-128"/>
                <a:cs typeface="+mn-cs"/>
              </a:endParaRPr>
            </a:p>
          </p:txBody>
        </p:sp>
        <p:sp>
          <p:nvSpPr>
            <p:cNvPr id="92" name="Freeform 14"/>
            <p:cNvSpPr>
              <a:spLocks/>
            </p:cNvSpPr>
            <p:nvPr/>
          </p:nvSpPr>
          <p:spPr bwMode="auto">
            <a:xfrm>
              <a:off x="9899651" y="3416301"/>
              <a:ext cx="153988" cy="455613"/>
            </a:xfrm>
            <a:custGeom>
              <a:avLst/>
              <a:gdLst>
                <a:gd name="T0" fmla="*/ 25 w 25"/>
                <a:gd name="T1" fmla="*/ 12 h 74"/>
                <a:gd name="T2" fmla="*/ 12 w 25"/>
                <a:gd name="T3" fmla="*/ 0 h 74"/>
                <a:gd name="T4" fmla="*/ 0 w 25"/>
                <a:gd name="T5" fmla="*/ 12 h 74"/>
                <a:gd name="T6" fmla="*/ 0 w 25"/>
                <a:gd name="T7" fmla="*/ 74 h 74"/>
                <a:gd name="T8" fmla="*/ 25 w 25"/>
                <a:gd name="T9" fmla="*/ 74 h 74"/>
                <a:gd name="T10" fmla="*/ 25 w 25"/>
                <a:gd name="T11" fmla="*/ 12 h 74"/>
              </a:gdLst>
              <a:ahLst/>
              <a:cxnLst>
                <a:cxn ang="0">
                  <a:pos x="T0" y="T1"/>
                </a:cxn>
                <a:cxn ang="0">
                  <a:pos x="T2" y="T3"/>
                </a:cxn>
                <a:cxn ang="0">
                  <a:pos x="T4" y="T5"/>
                </a:cxn>
                <a:cxn ang="0">
                  <a:pos x="T6" y="T7"/>
                </a:cxn>
                <a:cxn ang="0">
                  <a:pos x="T8" y="T9"/>
                </a:cxn>
                <a:cxn ang="0">
                  <a:pos x="T10" y="T11"/>
                </a:cxn>
              </a:cxnLst>
              <a:rect l="0" t="0" r="r" b="b"/>
              <a:pathLst>
                <a:path w="25" h="74">
                  <a:moveTo>
                    <a:pt x="25" y="12"/>
                  </a:moveTo>
                  <a:cubicBezTo>
                    <a:pt x="25" y="5"/>
                    <a:pt x="19" y="0"/>
                    <a:pt x="12" y="0"/>
                  </a:cubicBezTo>
                  <a:cubicBezTo>
                    <a:pt x="5" y="0"/>
                    <a:pt x="0" y="5"/>
                    <a:pt x="0" y="12"/>
                  </a:cubicBezTo>
                  <a:cubicBezTo>
                    <a:pt x="0" y="74"/>
                    <a:pt x="0" y="74"/>
                    <a:pt x="0" y="74"/>
                  </a:cubicBezTo>
                  <a:cubicBezTo>
                    <a:pt x="25" y="74"/>
                    <a:pt x="25" y="74"/>
                    <a:pt x="25" y="74"/>
                  </a:cubicBezTo>
                  <a:lnTo>
                    <a:pt x="25" y="12"/>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186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S PGothic" panose="020B0600070205080204" pitchFamily="34" charset="-128"/>
                <a:cs typeface="+mn-cs"/>
              </a:endParaRPr>
            </a:p>
          </p:txBody>
        </p:sp>
        <p:sp>
          <p:nvSpPr>
            <p:cNvPr id="93" name="Oval 15"/>
            <p:cNvSpPr>
              <a:spLocks noChangeArrowheads="1"/>
            </p:cNvSpPr>
            <p:nvPr/>
          </p:nvSpPr>
          <p:spPr bwMode="auto">
            <a:xfrm>
              <a:off x="9850438" y="4519613"/>
              <a:ext cx="246063" cy="2460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186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S PGothic" panose="020B0600070205080204" pitchFamily="34" charset="-128"/>
                <a:cs typeface="+mn-cs"/>
              </a:endParaRPr>
            </a:p>
          </p:txBody>
        </p:sp>
        <p:sp>
          <p:nvSpPr>
            <p:cNvPr id="94" name="Freeform 16"/>
            <p:cNvSpPr>
              <a:spLocks/>
            </p:cNvSpPr>
            <p:nvPr/>
          </p:nvSpPr>
          <p:spPr bwMode="auto">
            <a:xfrm>
              <a:off x="9899651" y="3871913"/>
              <a:ext cx="153988" cy="844550"/>
            </a:xfrm>
            <a:custGeom>
              <a:avLst/>
              <a:gdLst>
                <a:gd name="T0" fmla="*/ 0 w 25"/>
                <a:gd name="T1" fmla="*/ 0 h 137"/>
                <a:gd name="T2" fmla="*/ 0 w 25"/>
                <a:gd name="T3" fmla="*/ 125 h 137"/>
                <a:gd name="T4" fmla="*/ 12 w 25"/>
                <a:gd name="T5" fmla="*/ 137 h 137"/>
                <a:gd name="T6" fmla="*/ 25 w 25"/>
                <a:gd name="T7" fmla="*/ 125 h 137"/>
                <a:gd name="T8" fmla="*/ 25 w 25"/>
                <a:gd name="T9" fmla="*/ 0 h 137"/>
                <a:gd name="T10" fmla="*/ 0 w 25"/>
                <a:gd name="T11" fmla="*/ 0 h 137"/>
              </a:gdLst>
              <a:ahLst/>
              <a:cxnLst>
                <a:cxn ang="0">
                  <a:pos x="T0" y="T1"/>
                </a:cxn>
                <a:cxn ang="0">
                  <a:pos x="T2" y="T3"/>
                </a:cxn>
                <a:cxn ang="0">
                  <a:pos x="T4" y="T5"/>
                </a:cxn>
                <a:cxn ang="0">
                  <a:pos x="T6" y="T7"/>
                </a:cxn>
                <a:cxn ang="0">
                  <a:pos x="T8" y="T9"/>
                </a:cxn>
                <a:cxn ang="0">
                  <a:pos x="T10" y="T11"/>
                </a:cxn>
              </a:cxnLst>
              <a:rect l="0" t="0" r="r" b="b"/>
              <a:pathLst>
                <a:path w="25" h="137">
                  <a:moveTo>
                    <a:pt x="0" y="0"/>
                  </a:moveTo>
                  <a:cubicBezTo>
                    <a:pt x="0" y="125"/>
                    <a:pt x="0" y="125"/>
                    <a:pt x="0" y="125"/>
                  </a:cubicBezTo>
                  <a:cubicBezTo>
                    <a:pt x="0" y="132"/>
                    <a:pt x="5" y="137"/>
                    <a:pt x="12" y="137"/>
                  </a:cubicBezTo>
                  <a:cubicBezTo>
                    <a:pt x="19" y="137"/>
                    <a:pt x="25" y="132"/>
                    <a:pt x="25" y="125"/>
                  </a:cubicBezTo>
                  <a:cubicBezTo>
                    <a:pt x="25" y="0"/>
                    <a:pt x="25" y="0"/>
                    <a:pt x="25" y="0"/>
                  </a:cubicBezTo>
                  <a:lnTo>
                    <a:pt x="0"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186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S PGothic" panose="020B0600070205080204" pitchFamily="34" charset="-128"/>
                <a:cs typeface="+mn-cs"/>
              </a:endParaRPr>
            </a:p>
          </p:txBody>
        </p:sp>
        <p:pic>
          <p:nvPicPr>
            <p:cNvPr id="95" name="Picture 94"/>
            <p:cNvPicPr>
              <a:picLocks noChangeAspect="1"/>
            </p:cNvPicPr>
            <p:nvPr/>
          </p:nvPicPr>
          <p:blipFill>
            <a:blip r:embed="rId3"/>
            <a:stretch>
              <a:fillRect/>
            </a:stretch>
          </p:blipFill>
          <p:spPr>
            <a:xfrm>
              <a:off x="9580162" y="2894862"/>
              <a:ext cx="802944" cy="240224"/>
            </a:xfrm>
            <a:prstGeom prst="rect">
              <a:avLst/>
            </a:prstGeom>
          </p:spPr>
        </p:pic>
      </p:grpSp>
      <p:pic>
        <p:nvPicPr>
          <p:cNvPr id="6" name="Picture 5"/>
          <p:cNvPicPr>
            <a:picLocks noChangeAspect="1"/>
          </p:cNvPicPr>
          <p:nvPr/>
        </p:nvPicPr>
        <p:blipFill>
          <a:blip r:embed="rId4"/>
          <a:stretch>
            <a:fillRect/>
          </a:stretch>
        </p:blipFill>
        <p:spPr>
          <a:xfrm>
            <a:off x="833135" y="1635266"/>
            <a:ext cx="3721448" cy="3723618"/>
          </a:xfrm>
          <a:prstGeom prst="rect">
            <a:avLst/>
          </a:prstGeom>
        </p:spPr>
      </p:pic>
      <p:sp>
        <p:nvSpPr>
          <p:cNvPr id="19" name="Rectangle: Rounded Corners 18"/>
          <p:cNvSpPr/>
          <p:nvPr/>
        </p:nvSpPr>
        <p:spPr>
          <a:xfrm>
            <a:off x="8250182" y="384540"/>
            <a:ext cx="3888432" cy="1296144"/>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NZ" dirty="0"/>
              <a:t>Learn more!</a:t>
            </a:r>
          </a:p>
          <a:p>
            <a:pPr algn="ctr"/>
            <a:r>
              <a:rPr lang="en-NZ" dirty="0"/>
              <a:t>M347 – Thursday 9:00</a:t>
            </a:r>
          </a:p>
          <a:p>
            <a:pPr algn="ctr"/>
            <a:r>
              <a:rPr lang="en-NZ" dirty="0"/>
              <a:t>Service Fabric</a:t>
            </a:r>
          </a:p>
        </p:txBody>
      </p:sp>
    </p:spTree>
    <p:extLst>
      <p:ext uri="{BB962C8B-B14F-4D97-AF65-F5344CB8AC3E}">
        <p14:creationId xmlns:p14="http://schemas.microsoft.com/office/powerpoint/2010/main" val="2827804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35" presetClass="path" presetSubtype="0" decel="100000" fill="hold" grpId="1" nodeType="withEffect">
                                  <p:stCondLst>
                                    <p:cond delay="0"/>
                                  </p:stCondLst>
                                  <p:childTnLst>
                                    <p:animMotion origin="layout" path="M -8.45034E-7 -1.53881E-6 L -0.05285 -1.53881E-6 " pathEditMode="relative" rAng="0" ptsTypes="AA">
                                      <p:cBhvr>
                                        <p:cTn id="9" dur="750" spd="-100000" fill="hold"/>
                                        <p:tgtEl>
                                          <p:spTgt spid="5"/>
                                        </p:tgtEl>
                                        <p:attrNameLst>
                                          <p:attrName>ppt_x</p:attrName>
                                          <p:attrName>ppt_y</p:attrName>
                                        </p:attrNameLst>
                                      </p:cBhvr>
                                      <p:rCtr x="-2642" y="0"/>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35" presetClass="path" presetSubtype="0" decel="100000" fill="hold" grpId="1" nodeType="withEffect">
                                  <p:stCondLst>
                                    <p:cond delay="0"/>
                                  </p:stCondLst>
                                  <p:childTnLst>
                                    <p:animMotion origin="layout" path="M -2.48404E-6 -1.34362E-6 L -0.05284 -1.34362E-6 " pathEditMode="relative" rAng="0" ptsTypes="AA">
                                      <p:cBhvr>
                                        <p:cTn id="14" dur="750" spd="-100000" fill="hold"/>
                                        <p:tgtEl>
                                          <p:spTgt spid="4"/>
                                        </p:tgtEl>
                                        <p:attrNameLst>
                                          <p:attrName>ppt_x</p:attrName>
                                          <p:attrName>ppt_y</p:attrName>
                                        </p:attrNameLst>
                                      </p:cBhvr>
                                      <p:rCtr x="-2642" y="0"/>
                                    </p:animMotion>
                                  </p:childTnLst>
                                </p:cTn>
                              </p:par>
                              <p:par>
                                <p:cTn id="15" presetID="2" presetClass="entr" presetSubtype="2" decel="100000" fill="hold" nodeType="withEffect">
                                  <p:stCondLst>
                                    <p:cond delay="250"/>
                                  </p:stCondLst>
                                  <p:childTnLst>
                                    <p:set>
                                      <p:cBhvr>
                                        <p:cTn id="16" dur="1" fill="hold">
                                          <p:stCondLst>
                                            <p:cond delay="0"/>
                                          </p:stCondLst>
                                        </p:cTn>
                                        <p:tgtEl>
                                          <p:spTgt spid="96"/>
                                        </p:tgtEl>
                                        <p:attrNameLst>
                                          <p:attrName>style.visibility</p:attrName>
                                        </p:attrNameLst>
                                      </p:cBhvr>
                                      <p:to>
                                        <p:strVal val="visible"/>
                                      </p:to>
                                    </p:set>
                                    <p:anim calcmode="lin" valueType="num">
                                      <p:cBhvr additive="base">
                                        <p:cTn id="17" dur="850" fill="hold"/>
                                        <p:tgtEl>
                                          <p:spTgt spid="96"/>
                                        </p:tgtEl>
                                        <p:attrNameLst>
                                          <p:attrName>ppt_x</p:attrName>
                                        </p:attrNameLst>
                                      </p:cBhvr>
                                      <p:tavLst>
                                        <p:tav tm="0">
                                          <p:val>
                                            <p:strVal val="1+#ppt_w/2"/>
                                          </p:val>
                                        </p:tav>
                                        <p:tav tm="100000">
                                          <p:val>
                                            <p:strVal val="#ppt_x"/>
                                          </p:val>
                                        </p:tav>
                                      </p:tavLst>
                                    </p:anim>
                                    <p:anim calcmode="lin" valueType="num">
                                      <p:cBhvr additive="base">
                                        <p:cTn id="18" dur="850" fill="hold"/>
                                        <p:tgtEl>
                                          <p:spTgt spid="9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9"/>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Web + Mobile + Event-Based</a:t>
            </a:r>
          </a:p>
        </p:txBody>
      </p:sp>
    </p:spTree>
    <p:extLst>
      <p:ext uri="{BB962C8B-B14F-4D97-AF65-F5344CB8AC3E}">
        <p14:creationId xmlns:p14="http://schemas.microsoft.com/office/powerpoint/2010/main" val="205770406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77677" y="2921198"/>
            <a:ext cx="10081120" cy="1126462"/>
          </a:xfrm>
          <a:prstGeom prst="rect">
            <a:avLst/>
          </a:prstGeom>
          <a:noFill/>
        </p:spPr>
        <p:txBody>
          <a:bodyPr wrap="square" lIns="182880" tIns="146304" rIns="182880" bIns="146304" rtlCol="0">
            <a:spAutoFit/>
          </a:bodyPr>
          <a:lstStyle/>
          <a:p>
            <a:pPr>
              <a:lnSpc>
                <a:spcPct val="90000"/>
              </a:lnSpc>
              <a:spcAft>
                <a:spcPts val="600"/>
              </a:spcAft>
            </a:pPr>
            <a:r>
              <a:rPr lang="en-NZ" sz="6000" dirty="0">
                <a:gradFill>
                  <a:gsLst>
                    <a:gs pos="2917">
                      <a:schemeClr val="tx1"/>
                    </a:gs>
                    <a:gs pos="30000">
                      <a:schemeClr val="tx1"/>
                    </a:gs>
                  </a:gsLst>
                  <a:lin ang="5400000" scaled="0"/>
                </a:gradFill>
              </a:rPr>
              <a:t>Software is eating the world</a:t>
            </a:r>
          </a:p>
        </p:txBody>
      </p:sp>
    </p:spTree>
    <p:extLst>
      <p:ext uri="{BB962C8B-B14F-4D97-AF65-F5344CB8AC3E}">
        <p14:creationId xmlns:p14="http://schemas.microsoft.com/office/powerpoint/2010/main" val="162618602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23232"/>
        </a:solidFill>
        <a:effectLst/>
      </p:bgPr>
    </p:bg>
    <p:spTree>
      <p:nvGrpSpPr>
        <p:cNvPr id="1" name=""/>
        <p:cNvGrpSpPr/>
        <p:nvPr/>
      </p:nvGrpSpPr>
      <p:grpSpPr>
        <a:xfrm>
          <a:off x="0" y="0"/>
          <a:ext cx="0" cy="0"/>
          <a:chOff x="0" y="0"/>
          <a:chExt cx="0" cy="0"/>
        </a:xfrm>
      </p:grpSpPr>
      <p:sp>
        <p:nvSpPr>
          <p:cNvPr id="13" name="Rounded Rectangle 12"/>
          <p:cNvSpPr/>
          <p:nvPr/>
        </p:nvSpPr>
        <p:spPr bwMode="auto">
          <a:xfrm>
            <a:off x="2101802" y="2028825"/>
            <a:ext cx="8178272" cy="3990976"/>
          </a:xfrm>
          <a:prstGeom prst="roundRect">
            <a:avLst>
              <a:gd name="adj" fmla="val 4889"/>
            </a:avLst>
          </a:prstGeom>
          <a:solidFill>
            <a:srgbClr val="282828">
              <a:alpha val="54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41" name="Group 40"/>
          <p:cNvGrpSpPr/>
          <p:nvPr/>
        </p:nvGrpSpPr>
        <p:grpSpPr>
          <a:xfrm>
            <a:off x="6038552" y="3805204"/>
            <a:ext cx="462642" cy="272457"/>
            <a:chOff x="4924540" y="2915646"/>
            <a:chExt cx="462708" cy="272496"/>
          </a:xfrm>
          <a:solidFill>
            <a:schemeClr val="tx1"/>
          </a:solidFill>
        </p:grpSpPr>
        <p:sp>
          <p:nvSpPr>
            <p:cNvPr id="39" name="Rectangle 38"/>
            <p:cNvSpPr/>
            <p:nvPr/>
          </p:nvSpPr>
          <p:spPr bwMode="auto">
            <a:xfrm>
              <a:off x="4924540" y="2915646"/>
              <a:ext cx="462708" cy="85209"/>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0" name="Rectangle 39"/>
            <p:cNvSpPr/>
            <p:nvPr/>
          </p:nvSpPr>
          <p:spPr bwMode="auto">
            <a:xfrm>
              <a:off x="4924540" y="3102933"/>
              <a:ext cx="462708" cy="85209"/>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29" name="Title 2"/>
          <p:cNvSpPr txBox="1">
            <a:spLocks/>
          </p:cNvSpPr>
          <p:nvPr/>
        </p:nvSpPr>
        <p:spPr>
          <a:xfrm>
            <a:off x="527548" y="385809"/>
            <a:ext cx="11310730" cy="917444"/>
          </a:xfrm>
          <a:prstGeom prst="rect">
            <a:avLst/>
          </a:prstGeom>
        </p:spPr>
        <p:txBody>
          <a:bodyPr/>
          <a:lstStyle>
            <a:lvl1pPr algn="l" defTabSz="914400" rtl="0" eaLnBrk="1" latinLnBrk="0" hangingPunct="1">
              <a:lnSpc>
                <a:spcPct val="90000"/>
              </a:lnSpc>
              <a:spcBef>
                <a:spcPct val="0"/>
              </a:spcBef>
              <a:buNone/>
              <a:defRPr sz="5400" kern="1200">
                <a:solidFill>
                  <a:schemeClr val="bg1"/>
                </a:solidFill>
                <a:latin typeface="+mj-lt"/>
                <a:ea typeface="+mj-ea"/>
                <a:cs typeface="+mj-cs"/>
              </a:defRPr>
            </a:lvl1pPr>
          </a:lstStyle>
          <a:p>
            <a:pPr marL="0" marR="0" lvl="0" indent="0" algn="ctr" defTabSz="914224" rtl="0" eaLnBrk="1" fontAlgn="auto" latinLnBrk="0" hangingPunct="1">
              <a:lnSpc>
                <a:spcPct val="100000"/>
              </a:lnSpc>
              <a:spcBef>
                <a:spcPct val="0"/>
              </a:spcBef>
              <a:spcAft>
                <a:spcPts val="60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Segoe UI Light"/>
                <a:ea typeface="+mj-ea"/>
                <a:cs typeface="+mj-cs"/>
              </a:rPr>
              <a:t>Azure App Service</a:t>
            </a:r>
            <a:br>
              <a:rPr kumimoji="0" lang="en-US" sz="4800" b="0" i="0" u="none" strike="noStrike" kern="1200" cap="none" spc="0" normalizeH="0" baseline="0" noProof="0" dirty="0">
                <a:ln>
                  <a:noFill/>
                </a:ln>
                <a:solidFill>
                  <a:srgbClr val="FFFFFF"/>
                </a:solidFill>
                <a:effectLst/>
                <a:uLnTx/>
                <a:uFillTx/>
                <a:latin typeface="Segoe UI Light"/>
                <a:ea typeface="+mj-ea"/>
                <a:cs typeface="+mj-cs"/>
              </a:rPr>
            </a:br>
            <a:r>
              <a:rPr kumimoji="0" lang="en-US" sz="3600" b="0" i="0" u="none" strike="noStrike" kern="1200" cap="none" spc="0" normalizeH="0" baseline="0" noProof="0" dirty="0">
                <a:ln>
                  <a:noFill/>
                </a:ln>
                <a:solidFill>
                  <a:srgbClr val="0078D7">
                    <a:lumMod val="40000"/>
                    <a:lumOff val="60000"/>
                  </a:srgbClr>
                </a:solidFill>
                <a:effectLst/>
                <a:uLnTx/>
                <a:uFillTx/>
                <a:latin typeface="Segoe UI Semibold" panose="020B0702040204020203" pitchFamily="34" charset="0"/>
                <a:ea typeface="+mj-ea"/>
                <a:cs typeface="Segoe UI Semibold" panose="020B0702040204020203" pitchFamily="34" charset="0"/>
              </a:rPr>
              <a:t>Build and scale great cloud apps</a:t>
            </a:r>
            <a:endParaRPr kumimoji="0" lang="en-US" sz="1400" b="0" i="0" u="none" strike="noStrike" kern="1200" cap="none" spc="0" normalizeH="0" baseline="0" noProof="0" dirty="0">
              <a:ln>
                <a:noFill/>
              </a:ln>
              <a:solidFill>
                <a:srgbClr val="0078D7">
                  <a:lumMod val="40000"/>
                  <a:lumOff val="60000"/>
                </a:srgbClr>
              </a:solidFill>
              <a:effectLst/>
              <a:uLnTx/>
              <a:uFillTx/>
              <a:latin typeface="Segoe UI Semibold" panose="020B0702040204020203" pitchFamily="34" charset="0"/>
              <a:ea typeface="+mj-ea"/>
              <a:cs typeface="Segoe UI Semibold" panose="020B0702040204020203" pitchFamily="34" charset="0"/>
            </a:endParaRPr>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5119" y="2552072"/>
            <a:ext cx="2880783" cy="2880783"/>
          </a:xfrm>
          <a:prstGeom prst="rect">
            <a:avLst/>
          </a:prstGeom>
        </p:spPr>
      </p:pic>
      <p:grpSp>
        <p:nvGrpSpPr>
          <p:cNvPr id="3" name="Group 2"/>
          <p:cNvGrpSpPr/>
          <p:nvPr/>
        </p:nvGrpSpPr>
        <p:grpSpPr>
          <a:xfrm>
            <a:off x="7056437" y="2215509"/>
            <a:ext cx="2596591" cy="3480953"/>
            <a:chOff x="6325445" y="2030785"/>
            <a:chExt cx="2596591" cy="3480953"/>
          </a:xfrm>
        </p:grpSpPr>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362846" y="4868862"/>
              <a:ext cx="434875" cy="434876"/>
            </a:xfrm>
            <a:prstGeom prst="flowChartOffpageConnector">
              <a:avLst/>
            </a:prstGeom>
            <a:noFill/>
          </p:spPr>
        </p:pic>
        <p:pic>
          <p:nvPicPr>
            <p:cNvPr id="32" name="Picture 31"/>
            <p:cNvPicPr>
              <a:picLocks noChangeAspect="1"/>
            </p:cNvPicPr>
            <p:nvPr/>
          </p:nvPicPr>
          <p:blipFill>
            <a:blip r:embed="rId5"/>
            <a:stretch>
              <a:fillRect/>
            </a:stretch>
          </p:blipFill>
          <p:spPr>
            <a:xfrm>
              <a:off x="6348445" y="2377802"/>
              <a:ext cx="473304" cy="462268"/>
            </a:xfrm>
            <a:prstGeom prst="rect">
              <a:avLst/>
            </a:prstGeom>
          </p:spPr>
        </p:pic>
        <p:pic>
          <p:nvPicPr>
            <p:cNvPr id="34" name="Picture 33"/>
            <p:cNvPicPr>
              <a:picLocks noChangeAspect="1"/>
            </p:cNvPicPr>
            <p:nvPr/>
          </p:nvPicPr>
          <p:blipFill>
            <a:blip r:embed="rId6"/>
            <a:stretch>
              <a:fillRect/>
            </a:stretch>
          </p:blipFill>
          <p:spPr>
            <a:xfrm>
              <a:off x="6325445" y="3961154"/>
              <a:ext cx="519305" cy="518725"/>
            </a:xfrm>
            <a:prstGeom prst="rect">
              <a:avLst/>
            </a:prstGeom>
          </p:spPr>
        </p:pic>
        <p:pic>
          <p:nvPicPr>
            <p:cNvPr id="36" name="Picture 35"/>
            <p:cNvPicPr>
              <a:picLocks noChangeAspect="1"/>
            </p:cNvPicPr>
            <p:nvPr/>
          </p:nvPicPr>
          <p:blipFill>
            <a:blip r:embed="rId7"/>
            <a:stretch>
              <a:fillRect/>
            </a:stretch>
          </p:blipFill>
          <p:spPr>
            <a:xfrm>
              <a:off x="6402625" y="3138601"/>
              <a:ext cx="364944" cy="524022"/>
            </a:xfrm>
            <a:prstGeom prst="rect">
              <a:avLst/>
            </a:prstGeom>
          </p:spPr>
        </p:pic>
        <p:sp>
          <p:nvSpPr>
            <p:cNvPr id="2" name="TextBox 1"/>
            <p:cNvSpPr txBox="1"/>
            <p:nvPr/>
          </p:nvSpPr>
          <p:spPr>
            <a:xfrm>
              <a:off x="6827873" y="2030785"/>
              <a:ext cx="2094163" cy="3480953"/>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2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DFDFDE"/>
                  </a:solidFill>
                  <a:effectLst/>
                  <a:uLnTx/>
                  <a:uFillTx/>
                  <a:latin typeface="Segoe UI"/>
                  <a:ea typeface="MS PGothic" panose="020B0600070205080204" pitchFamily="34" charset="-128"/>
                  <a:cs typeface="+mn-cs"/>
                </a:rPr>
                <a:t>Web Apps</a:t>
              </a:r>
            </a:p>
            <a:p>
              <a:pPr marL="0" marR="0" lvl="0" indent="0" algn="l" defTabSz="932742" rtl="0" eaLnBrk="1" fontAlgn="auto" latinLnBrk="0" hangingPunct="1">
                <a:lnSpc>
                  <a:spcPct val="2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DFDFDE"/>
                  </a:solidFill>
                  <a:effectLst/>
                  <a:uLnTx/>
                  <a:uFillTx/>
                  <a:latin typeface="Segoe UI"/>
                  <a:ea typeface="MS PGothic" panose="020B0600070205080204" pitchFamily="34" charset="-128"/>
                  <a:cs typeface="+mn-cs"/>
                </a:rPr>
                <a:t>Mobile Apps</a:t>
              </a:r>
            </a:p>
            <a:p>
              <a:pPr marL="0" marR="0" lvl="0" indent="0" algn="l" defTabSz="932742" rtl="0" eaLnBrk="1" fontAlgn="auto" latinLnBrk="0" hangingPunct="1">
                <a:lnSpc>
                  <a:spcPct val="2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DFDFDE"/>
                  </a:solidFill>
                  <a:effectLst/>
                  <a:uLnTx/>
                  <a:uFillTx/>
                  <a:latin typeface="Segoe UI"/>
                  <a:ea typeface="MS PGothic" panose="020B0600070205080204" pitchFamily="34" charset="-128"/>
                  <a:cs typeface="+mn-cs"/>
                </a:rPr>
                <a:t>Logic Apps</a:t>
              </a:r>
            </a:p>
            <a:p>
              <a:pPr marL="0" marR="0" lvl="0" indent="0" algn="l" defTabSz="932742" rtl="0" eaLnBrk="1" fontAlgn="auto" latinLnBrk="0" hangingPunct="1">
                <a:lnSpc>
                  <a:spcPct val="2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DFDFDE"/>
                  </a:solidFill>
                  <a:effectLst/>
                  <a:uLnTx/>
                  <a:uFillTx/>
                  <a:latin typeface="Segoe UI"/>
                  <a:ea typeface="MS PGothic" panose="020B0600070205080204" pitchFamily="34" charset="-128"/>
                  <a:cs typeface="+mn-cs"/>
                </a:rPr>
                <a:t>API Apps</a:t>
              </a:r>
            </a:p>
          </p:txBody>
        </p:sp>
      </p:grpSp>
    </p:spTree>
    <p:extLst>
      <p:ext uri="{BB962C8B-B14F-4D97-AF65-F5344CB8AC3E}">
        <p14:creationId xmlns:p14="http://schemas.microsoft.com/office/powerpoint/2010/main" val="238036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par>
                                <p:cTn id="12" presetID="10" presetClass="entr" presetSubtype="0" fill="hold" nodeType="withEffect">
                                  <p:stCondLst>
                                    <p:cond delay="25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childTnLst>
                          </p:cTn>
                        </p:par>
                        <p:par>
                          <p:cTn id="15" fill="hold">
                            <p:stCondLst>
                              <p:cond delay="1250"/>
                            </p:stCondLst>
                            <p:childTnLst>
                              <p:par>
                                <p:cTn id="16" presetID="10" presetClass="entr" presetSubtype="0" fill="hold" nodeType="after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childTnLst>
                          </p:cTn>
                        </p:par>
                        <p:par>
                          <p:cTn id="19" fill="hold">
                            <p:stCondLst>
                              <p:cond delay="1750"/>
                            </p:stCondLst>
                            <p:childTnLst>
                              <p:par>
                                <p:cTn id="20" presetID="10"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p:cNvGraphicFramePr>
            <a:graphicFrameLocks noChangeAspect="1"/>
          </p:cNvGraphicFramePr>
          <p:nvPr>
            <p:extLst/>
          </p:nvPr>
        </p:nvGraphicFramePr>
        <p:xfrm>
          <a:off x="808357" y="3692254"/>
          <a:ext cx="4236260" cy="2844800"/>
        </p:xfrm>
        <a:graphic>
          <a:graphicData uri="http://schemas.openxmlformats.org/presentationml/2006/ole">
            <mc:AlternateContent xmlns:mc="http://schemas.openxmlformats.org/markup-compatibility/2006">
              <mc:Choice xmlns:v="urn:schemas-microsoft-com:vml" Requires="v">
                <p:oleObj spid="_x0000_s3076" name="Image" r:id="rId3" imgW="18196560" imgH="12126960" progId="Photoshop.Image.16">
                  <p:embed/>
                </p:oleObj>
              </mc:Choice>
              <mc:Fallback>
                <p:oleObj name="Image" r:id="rId3" imgW="18196560" imgH="12126960" progId="Photoshop.Image.16">
                  <p:embed/>
                  <p:pic>
                    <p:nvPicPr>
                      <p:cNvPr id="9" name="Object 8"/>
                      <p:cNvPicPr/>
                      <p:nvPr/>
                    </p:nvPicPr>
                    <p:blipFill>
                      <a:blip r:embed="rId4"/>
                      <a:stretch>
                        <a:fillRect/>
                      </a:stretch>
                    </p:blipFill>
                    <p:spPr>
                      <a:xfrm>
                        <a:off x="808357" y="3692254"/>
                        <a:ext cx="4236260" cy="2844800"/>
                      </a:xfrm>
                      <a:prstGeom prst="rect">
                        <a:avLst/>
                      </a:prstGeom>
                    </p:spPr>
                  </p:pic>
                </p:oleObj>
              </mc:Fallback>
            </mc:AlternateContent>
          </a:graphicData>
        </a:graphic>
      </p:graphicFrame>
      <p:sp>
        <p:nvSpPr>
          <p:cNvPr id="7" name="Title 4"/>
          <p:cNvSpPr txBox="1">
            <a:spLocks/>
          </p:cNvSpPr>
          <p:nvPr/>
        </p:nvSpPr>
        <p:spPr>
          <a:xfrm>
            <a:off x="5813107" y="1913516"/>
            <a:ext cx="6674270" cy="1292662"/>
          </a:xfrm>
          <a:prstGeom prst="rect">
            <a:avLst/>
          </a:prstGeom>
          <a:noFill/>
        </p:spPr>
        <p:txBody>
          <a:bodyPr vert="horz" wrap="square" lIns="146304" tIns="91440" rIns="146304" bIns="91440" rtlCol="0" anchor="b" anchorCtr="0">
            <a:spAutoFit/>
          </a:bodyPr>
          <a:lstStyle>
            <a:lvl1pPr algn="l" defTabSz="932742" rtl="0" eaLnBrk="1" latinLnBrk="0" hangingPunct="1">
              <a:lnSpc>
                <a:spcPct val="90000"/>
              </a:lnSpc>
              <a:spcBef>
                <a:spcPct val="0"/>
              </a:spcBef>
              <a:buNone/>
              <a:defRPr lang="en-US" sz="6000" b="0" kern="1200" cap="none" spc="-100" baseline="0">
                <a:ln w="3175">
                  <a:noFill/>
                </a:ln>
                <a:gradFill>
                  <a:gsLst>
                    <a:gs pos="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00" normalizeH="0" baseline="0" noProof="0" dirty="0">
                <a:ln w="3175">
                  <a:noFill/>
                </a:ln>
                <a:solidFill>
                  <a:srgbClr val="FFFFFF"/>
                </a:solidFill>
                <a:effectLst/>
                <a:uLnTx/>
                <a:uFillTx/>
                <a:latin typeface="Segoe UI Semibold" panose="020B0702040204020203" pitchFamily="34" charset="0"/>
                <a:ea typeface="+mn-ea"/>
                <a:cs typeface="Segoe UI Semibold" panose="020B0702040204020203" pitchFamily="34" charset="0"/>
              </a:rPr>
              <a:t> </a:t>
            </a:r>
            <a:br>
              <a:rPr kumimoji="0" lang="en-US" sz="4400" b="0" i="0" u="none" strike="noStrike" kern="1200" cap="none" spc="-100" normalizeH="0" baseline="0" noProof="0" dirty="0">
                <a:ln w="3175">
                  <a:noFill/>
                </a:ln>
                <a:solidFill>
                  <a:srgbClr val="FFFFFF"/>
                </a:solidFill>
                <a:effectLst/>
                <a:uLnTx/>
                <a:uFillTx/>
                <a:latin typeface="Segoe UI Semibold" panose="020B0702040204020203" pitchFamily="34" charset="0"/>
                <a:ea typeface="+mn-ea"/>
                <a:cs typeface="Segoe UI Semibold" panose="020B0702040204020203" pitchFamily="34" charset="0"/>
              </a:rPr>
            </a:br>
            <a:r>
              <a:rPr kumimoji="0" lang="en-US" sz="4400" b="0" i="0" u="none" strike="noStrike" kern="1200" cap="none" spc="0" normalizeH="0" baseline="0" noProof="0" dirty="0">
                <a:ln w="3175">
                  <a:noFill/>
                </a:ln>
                <a:solidFill>
                  <a:srgbClr val="FFFFFF"/>
                </a:solidFill>
                <a:effectLst/>
                <a:uLnTx/>
                <a:uFillTx/>
                <a:latin typeface="Segoe UI Light" panose="020B0502040204020203" pitchFamily="34" charset="0"/>
                <a:ea typeface="+mn-ea"/>
                <a:cs typeface="Segoe UI Light" panose="020B0502040204020203" pitchFamily="34" charset="0"/>
              </a:rPr>
              <a:t>Azure Functions</a:t>
            </a:r>
          </a:p>
        </p:txBody>
      </p:sp>
      <p:sp>
        <p:nvSpPr>
          <p:cNvPr id="14" name="Text Placeholder 5"/>
          <p:cNvSpPr txBox="1">
            <a:spLocks/>
          </p:cNvSpPr>
          <p:nvPr/>
        </p:nvSpPr>
        <p:spPr>
          <a:xfrm>
            <a:off x="5812052" y="3206178"/>
            <a:ext cx="6675325" cy="2234458"/>
          </a:xfrm>
          <a:prstGeom prst="rect">
            <a:avLst/>
          </a:prstGeom>
          <a:noFill/>
        </p:spPr>
        <p:txBody>
          <a:bodyPr vert="horz" wrap="square" lIns="182880" tIns="146304" rIns="182880" bIns="146304" rtlCol="0">
            <a:sp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2800" kern="1200" spc="0" baseline="0">
                <a:gradFill>
                  <a:gsLst>
                    <a:gs pos="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200"/>
              </a:spcAft>
              <a:buClrTx/>
              <a:buSzPct val="90000"/>
              <a:buFont typeface="Arial" pitchFamily="34" charset="0"/>
              <a:buNone/>
              <a:tabLst/>
              <a:defRPr/>
            </a:pPr>
            <a:r>
              <a:rPr kumimoji="0" lang="en-US" sz="2400"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Trigger on events in Azure + external services</a:t>
            </a:r>
          </a:p>
          <a:p>
            <a:pPr marL="0" marR="0" lvl="0" indent="0" algn="l" defTabSz="932742" rtl="0" eaLnBrk="1" fontAlgn="auto" latinLnBrk="0" hangingPunct="1">
              <a:lnSpc>
                <a:spcPct val="100000"/>
              </a:lnSpc>
              <a:spcBef>
                <a:spcPts val="0"/>
              </a:spcBef>
              <a:spcAft>
                <a:spcPts val="1200"/>
              </a:spcAft>
              <a:buClrTx/>
              <a:buSzPct val="90000"/>
              <a:buFont typeface="Arial" pitchFamily="34" charset="0"/>
              <a:buNone/>
              <a:tabLst/>
              <a:defRPr/>
            </a:pPr>
            <a:r>
              <a:rPr kumimoji="0" lang="en-US" sz="2400"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Pay only per execution</a:t>
            </a:r>
          </a:p>
          <a:p>
            <a:pPr marL="0" marR="0" lvl="0" indent="0" algn="l" defTabSz="932742" rtl="0" eaLnBrk="1" fontAlgn="auto" latinLnBrk="0" hangingPunct="1">
              <a:lnSpc>
                <a:spcPct val="100000"/>
              </a:lnSpc>
              <a:spcBef>
                <a:spcPts val="0"/>
              </a:spcBef>
              <a:spcAft>
                <a:spcPts val="1200"/>
              </a:spcAft>
              <a:buClrTx/>
              <a:buSzPct val="90000"/>
              <a:buFont typeface="Arial" pitchFamily="34" charset="0"/>
              <a:buNone/>
              <a:tabLst/>
              <a:defRPr/>
            </a:pPr>
            <a:r>
              <a:rPr kumimoji="0" lang="en-US" sz="2400"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C#, Node.js, F#, Python, PHP, Java, bash, batch</a:t>
            </a:r>
          </a:p>
          <a:p>
            <a:pPr marL="0" marR="0" lvl="0" indent="0" algn="l" defTabSz="932742" rtl="0" eaLnBrk="1" fontAlgn="auto" latinLnBrk="0" hangingPunct="1">
              <a:lnSpc>
                <a:spcPct val="100000"/>
              </a:lnSpc>
              <a:spcBef>
                <a:spcPts val="0"/>
              </a:spcBef>
              <a:spcAft>
                <a:spcPts val="1200"/>
              </a:spcAft>
              <a:buClrTx/>
              <a:buSzPct val="90000"/>
              <a:buFont typeface="Arial" pitchFamily="34" charset="0"/>
              <a:buNone/>
              <a:tabLst/>
              <a:defRPr/>
            </a:pPr>
            <a:r>
              <a:rPr kumimoji="0" lang="en-US" sz="2400"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Open source runtime runs anywhere </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883" y="3323397"/>
            <a:ext cx="5005209" cy="6994525"/>
          </a:xfrm>
          <a:prstGeom prst="rect">
            <a:avLst/>
          </a:prstGeom>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82325"/>
            <a:ext cx="2612672" cy="2821398"/>
          </a:xfrm>
          <a:prstGeom prst="rect">
            <a:avLst/>
          </a:prstGeom>
        </p:spPr>
      </p:pic>
      <p:sp>
        <p:nvSpPr>
          <p:cNvPr id="10" name="Plus 5"/>
          <p:cNvSpPr/>
          <p:nvPr/>
        </p:nvSpPr>
        <p:spPr bwMode="auto">
          <a:xfrm>
            <a:off x="3057656" y="1682156"/>
            <a:ext cx="631450" cy="621736"/>
          </a:xfrm>
          <a:prstGeom prst="mathPlus">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auto" latinLnBrk="0" hangingPunct="1">
              <a:lnSpc>
                <a:spcPct val="90000"/>
              </a:lnSpc>
              <a:spcBef>
                <a:spcPts val="0"/>
              </a:spcBef>
              <a:spcAft>
                <a:spcPts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1" name="TextBox 10"/>
          <p:cNvSpPr txBox="1"/>
          <p:nvPr/>
        </p:nvSpPr>
        <p:spPr>
          <a:xfrm>
            <a:off x="111438" y="122957"/>
            <a:ext cx="2389796" cy="655739"/>
          </a:xfrm>
          <a:prstGeom prst="rect">
            <a:avLst/>
          </a:prstGeom>
          <a:noFill/>
        </p:spPr>
        <p:txBody>
          <a:bodyPr wrap="square" lIns="186521" tIns="149217" rIns="186521" bIns="149217" rtlCol="0">
            <a:spAutoFit/>
          </a:bodyPr>
          <a:lstStyle/>
          <a:p>
            <a:pPr marL="0" marR="0" lvl="0" indent="0" algn="ctr" defTabSz="914400" rtl="0" eaLnBrk="1" fontAlgn="auto" latinLnBrk="0" hangingPunct="1">
              <a:lnSpc>
                <a:spcPct val="90000"/>
              </a:lnSpc>
              <a:spcBef>
                <a:spcPts val="0"/>
              </a:spcBef>
              <a:spcAft>
                <a:spcPts val="612"/>
              </a:spcAft>
              <a:buClrTx/>
              <a:buSzTx/>
              <a:buFontTx/>
              <a:buNone/>
              <a:tabLst/>
              <a:defRPr/>
            </a:pPr>
            <a:r>
              <a:rPr kumimoji="0" lang="en-US" sz="2448"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Semilight"/>
                <a:ea typeface="+mn-ea"/>
                <a:cs typeface="+mn-cs"/>
              </a:rPr>
              <a:t>Code</a:t>
            </a:r>
          </a:p>
        </p:txBody>
      </p:sp>
      <p:sp>
        <p:nvSpPr>
          <p:cNvPr id="12" name="TextBox 11"/>
          <p:cNvSpPr txBox="1"/>
          <p:nvPr/>
        </p:nvSpPr>
        <p:spPr>
          <a:xfrm>
            <a:off x="3930465" y="144076"/>
            <a:ext cx="2389796" cy="655739"/>
          </a:xfrm>
          <a:prstGeom prst="rect">
            <a:avLst/>
          </a:prstGeom>
          <a:noFill/>
        </p:spPr>
        <p:txBody>
          <a:bodyPr wrap="square" lIns="186521" tIns="149217" rIns="186521" bIns="149217" rtlCol="0">
            <a:spAutoFit/>
          </a:bodyPr>
          <a:lstStyle/>
          <a:p>
            <a:pPr marL="0" marR="0" lvl="0" indent="0" algn="ctr" defTabSz="914400" rtl="0" eaLnBrk="1" fontAlgn="auto" latinLnBrk="0" hangingPunct="1">
              <a:lnSpc>
                <a:spcPct val="90000"/>
              </a:lnSpc>
              <a:spcBef>
                <a:spcPts val="0"/>
              </a:spcBef>
              <a:spcAft>
                <a:spcPts val="612"/>
              </a:spcAft>
              <a:buClrTx/>
              <a:buSzTx/>
              <a:buFontTx/>
              <a:buNone/>
              <a:tabLst/>
              <a:defRPr/>
            </a:pPr>
            <a:r>
              <a:rPr kumimoji="0" lang="en-US" sz="2448"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Semilight"/>
                <a:ea typeface="+mn-ea"/>
                <a:cs typeface="+mn-cs"/>
              </a:rPr>
              <a:t>Events + data</a:t>
            </a: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9889" y="681549"/>
            <a:ext cx="2690949" cy="2690949"/>
          </a:xfrm>
          <a:prstGeom prst="rect">
            <a:avLst/>
          </a:prstGeom>
        </p:spPr>
      </p:pic>
      <p:pic>
        <p:nvPicPr>
          <p:cNvPr id="15" name="Picture 6"/>
          <p:cNvPicPr>
            <a:picLocks noChangeAspect="1"/>
          </p:cNvPicPr>
          <p:nvPr/>
        </p:nvPicPr>
        <p:blipFill>
          <a:blip r:embed="rId8"/>
          <a:stretch>
            <a:fillRect/>
          </a:stretch>
        </p:blipFill>
        <p:spPr>
          <a:xfrm>
            <a:off x="1622982" y="640362"/>
            <a:ext cx="2833743" cy="2833743"/>
          </a:xfrm>
          <a:prstGeom prst="rect">
            <a:avLst/>
          </a:prstGeom>
        </p:spPr>
      </p:pic>
      <p:sp>
        <p:nvSpPr>
          <p:cNvPr id="16" name="Rectangle: Rounded Corners 15"/>
          <p:cNvSpPr/>
          <p:nvPr/>
        </p:nvSpPr>
        <p:spPr>
          <a:xfrm>
            <a:off x="8250182" y="384540"/>
            <a:ext cx="3888432" cy="1296144"/>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NZ" dirty="0"/>
              <a:t>Learn more!</a:t>
            </a:r>
          </a:p>
          <a:p>
            <a:pPr algn="ctr"/>
            <a:r>
              <a:rPr lang="en-NZ" dirty="0"/>
              <a:t>M383 – Friday 10:30</a:t>
            </a:r>
          </a:p>
        </p:txBody>
      </p:sp>
    </p:spTree>
    <p:extLst>
      <p:ext uri="{BB962C8B-B14F-4D97-AF65-F5344CB8AC3E}">
        <p14:creationId xmlns:p14="http://schemas.microsoft.com/office/powerpoint/2010/main" val="343290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2" presetClass="entr" presetSubtype="2"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1+#ppt_w/2"/>
                                          </p:val>
                                        </p:tav>
                                        <p:tav tm="100000">
                                          <p:val>
                                            <p:strVal val="#ppt_x"/>
                                          </p:val>
                                        </p:tav>
                                      </p:tavLst>
                                    </p:anim>
                                    <p:anim calcmode="lin" valueType="num">
                                      <p:cBhvr additive="base">
                                        <p:cTn id="21" dur="500" fill="hold"/>
                                        <p:tgtEl>
                                          <p:spTgt spid="13"/>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1+#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10"/>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11"/>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12"/>
                                        </p:tgtEl>
                                        <p:attrNameLst>
                                          <p:attrName>style.visibility</p:attrName>
                                        </p:attrNameLst>
                                      </p:cBhvr>
                                      <p:to>
                                        <p:strVal val="hidden"/>
                                      </p:to>
                                    </p:set>
                                  </p:childTnLst>
                                </p:cTn>
                              </p:par>
                              <p:par>
                                <p:cTn id="34" presetID="42" presetClass="path" presetSubtype="0" accel="50000" decel="50000" fill="hold" nodeType="withEffect">
                                  <p:stCondLst>
                                    <p:cond delay="0"/>
                                  </p:stCondLst>
                                  <p:childTnLst>
                                    <p:animMotion origin="layout" path="M -4.88895E-6 1.14389E-6 L 0.14182 -0.00091 " pathEditMode="relative" rAng="0" ptsTypes="AA">
                                      <p:cBhvr>
                                        <p:cTn id="35" dur="2000" fill="hold"/>
                                        <p:tgtEl>
                                          <p:spTgt spid="6"/>
                                        </p:tgtEl>
                                        <p:attrNameLst>
                                          <p:attrName>ppt_x</p:attrName>
                                          <p:attrName>ppt_y</p:attrName>
                                        </p:attrNameLst>
                                      </p:cBhvr>
                                      <p:rCtr x="7085" y="-45"/>
                                    </p:animMotion>
                                  </p:childTnLst>
                                </p:cTn>
                              </p:par>
                              <p:par>
                                <p:cTn id="36" presetID="42" presetClass="path" presetSubtype="0" accel="50000" decel="50000" fill="hold" nodeType="withEffect">
                                  <p:stCondLst>
                                    <p:cond delay="0"/>
                                  </p:stCondLst>
                                  <p:childTnLst>
                                    <p:animMotion origin="layout" path="M -3.82946E-8 4.91602E-6 L -0.16007 -0.00091 " pathEditMode="relative" rAng="0" ptsTypes="AA">
                                      <p:cBhvr>
                                        <p:cTn id="37" dur="2000" fill="hold"/>
                                        <p:tgtEl>
                                          <p:spTgt spid="13"/>
                                        </p:tgtEl>
                                        <p:attrNameLst>
                                          <p:attrName>ppt_x</p:attrName>
                                          <p:attrName>ppt_y</p:attrName>
                                        </p:attrNameLst>
                                      </p:cBhvr>
                                      <p:rCtr x="-8004" y="-45"/>
                                    </p:animMotion>
                                  </p:childTnLst>
                                </p:cTn>
                              </p:par>
                            </p:childTnLst>
                          </p:cTn>
                        </p:par>
                        <p:par>
                          <p:cTn id="38" fill="hold">
                            <p:stCondLst>
                              <p:cond delay="2000"/>
                            </p:stCondLst>
                            <p:childTnLst>
                              <p:par>
                                <p:cTn id="39" presetID="10" presetClass="exit" presetSubtype="0" fill="hold" nodeType="after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9"/>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p:bldP spid="11" grpId="1"/>
      <p:bldP spid="12" grpId="0"/>
      <p:bldP spid="12" grpId="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1209973"/>
            <a:ext cx="10480103" cy="2179058"/>
          </a:xfrm>
        </p:spPr>
        <p:txBody>
          <a:bodyPr/>
          <a:lstStyle/>
          <a:p>
            <a:r>
              <a:rPr lang="en-NZ" dirty="0"/>
              <a:t>Azure Functions Demo</a:t>
            </a:r>
          </a:p>
        </p:txBody>
      </p:sp>
    </p:spTree>
    <p:extLst>
      <p:ext uri="{BB962C8B-B14F-4D97-AF65-F5344CB8AC3E}">
        <p14:creationId xmlns:p14="http://schemas.microsoft.com/office/powerpoint/2010/main" val="19782081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23232"/>
        </a:solidFill>
        <a:effectLst/>
      </p:bgPr>
    </p:bg>
    <p:spTree>
      <p:nvGrpSpPr>
        <p:cNvPr id="1" name=""/>
        <p:cNvGrpSpPr/>
        <p:nvPr/>
      </p:nvGrpSpPr>
      <p:grpSpPr>
        <a:xfrm>
          <a:off x="0" y="0"/>
          <a:ext cx="0" cy="0"/>
          <a:chOff x="0" y="0"/>
          <a:chExt cx="0" cy="0"/>
        </a:xfrm>
      </p:grpSpPr>
      <p:sp>
        <p:nvSpPr>
          <p:cNvPr id="12" name="Rectangle 11"/>
          <p:cNvSpPr/>
          <p:nvPr/>
        </p:nvSpPr>
        <p:spPr bwMode="auto">
          <a:xfrm>
            <a:off x="-1" y="5343526"/>
            <a:ext cx="12436475" cy="1651000"/>
          </a:xfrm>
          <a:prstGeom prst="rect">
            <a:avLst/>
          </a:prstGeom>
          <a:solidFill>
            <a:srgbClr val="32323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4" name="Title 2"/>
          <p:cNvSpPr txBox="1">
            <a:spLocks/>
          </p:cNvSpPr>
          <p:nvPr/>
        </p:nvSpPr>
        <p:spPr>
          <a:xfrm>
            <a:off x="494903" y="5740639"/>
            <a:ext cx="11446669" cy="917575"/>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102" normalizeH="0" baseline="0" noProof="0" dirty="0">
                <a:ln w="3175">
                  <a:noFill/>
                </a:ln>
                <a:solidFill>
                  <a:srgbClr val="FFFFFF"/>
                </a:solidFill>
                <a:effectLst/>
                <a:uLnTx/>
                <a:uFillTx/>
                <a:latin typeface="Segoe UI Semilight" panose="020B0402040204020203" pitchFamily="34" charset="0"/>
                <a:ea typeface="+mn-ea"/>
                <a:cs typeface="Segoe UI Semilight" panose="020B0402040204020203" pitchFamily="34" charset="0"/>
              </a:rPr>
              <a:t>Serverless Compute platforms</a:t>
            </a:r>
          </a:p>
        </p:txBody>
      </p:sp>
      <p:cxnSp>
        <p:nvCxnSpPr>
          <p:cNvPr id="10" name="Straight Connector 9"/>
          <p:cNvCxnSpPr/>
          <p:nvPr/>
        </p:nvCxnSpPr>
        <p:spPr>
          <a:xfrm>
            <a:off x="0" y="5343525"/>
            <a:ext cx="12436475" cy="0"/>
          </a:xfrm>
          <a:prstGeom prst="line">
            <a:avLst/>
          </a:prstGeom>
          <a:ln>
            <a:solidFill>
              <a:srgbClr val="0B7DD8"/>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stretch>
            <a:fillRect/>
          </a:stretch>
        </p:blipFill>
        <p:spPr>
          <a:xfrm>
            <a:off x="494903" y="4092758"/>
            <a:ext cx="1344212" cy="1228924"/>
          </a:xfrm>
          <a:prstGeom prst="rect">
            <a:avLst/>
          </a:prstGeom>
        </p:spPr>
      </p:pic>
      <p:pic>
        <p:nvPicPr>
          <p:cNvPr id="13" name="Picture 12"/>
          <p:cNvPicPr>
            <a:picLocks noChangeAspect="1"/>
          </p:cNvPicPr>
          <p:nvPr/>
        </p:nvPicPr>
        <p:blipFill>
          <a:blip r:embed="rId3"/>
          <a:stretch>
            <a:fillRect/>
          </a:stretch>
        </p:blipFill>
        <p:spPr>
          <a:xfrm>
            <a:off x="1929188" y="4092758"/>
            <a:ext cx="1344212" cy="1228924"/>
          </a:xfrm>
          <a:prstGeom prst="rect">
            <a:avLst/>
          </a:prstGeom>
        </p:spPr>
      </p:pic>
      <p:pic>
        <p:nvPicPr>
          <p:cNvPr id="15" name="Picture 14"/>
          <p:cNvPicPr>
            <a:picLocks noChangeAspect="1"/>
          </p:cNvPicPr>
          <p:nvPr/>
        </p:nvPicPr>
        <p:blipFill>
          <a:blip r:embed="rId3"/>
          <a:stretch>
            <a:fillRect/>
          </a:stretch>
        </p:blipFill>
        <p:spPr>
          <a:xfrm>
            <a:off x="3363473" y="4092758"/>
            <a:ext cx="1344212" cy="1228924"/>
          </a:xfrm>
          <a:prstGeom prst="rect">
            <a:avLst/>
          </a:prstGeom>
        </p:spPr>
      </p:pic>
      <p:pic>
        <p:nvPicPr>
          <p:cNvPr id="16" name="Picture 15"/>
          <p:cNvPicPr>
            <a:picLocks noChangeAspect="1"/>
          </p:cNvPicPr>
          <p:nvPr/>
        </p:nvPicPr>
        <p:blipFill>
          <a:blip r:embed="rId3"/>
          <a:stretch>
            <a:fillRect/>
          </a:stretch>
        </p:blipFill>
        <p:spPr>
          <a:xfrm>
            <a:off x="4795148" y="4092758"/>
            <a:ext cx="1344212" cy="1228924"/>
          </a:xfrm>
          <a:prstGeom prst="rect">
            <a:avLst/>
          </a:prstGeom>
        </p:spPr>
      </p:pic>
      <p:pic>
        <p:nvPicPr>
          <p:cNvPr id="17" name="Picture 16"/>
          <p:cNvPicPr>
            <a:picLocks noChangeAspect="1"/>
          </p:cNvPicPr>
          <p:nvPr/>
        </p:nvPicPr>
        <p:blipFill>
          <a:blip r:embed="rId3"/>
          <a:stretch>
            <a:fillRect/>
          </a:stretch>
        </p:blipFill>
        <p:spPr>
          <a:xfrm>
            <a:off x="4795148" y="2733980"/>
            <a:ext cx="1344212" cy="1228924"/>
          </a:xfrm>
          <a:prstGeom prst="rect">
            <a:avLst/>
          </a:prstGeom>
        </p:spPr>
      </p:pic>
      <p:pic>
        <p:nvPicPr>
          <p:cNvPr id="18" name="Picture 17"/>
          <p:cNvPicPr>
            <a:picLocks noChangeAspect="1"/>
          </p:cNvPicPr>
          <p:nvPr/>
        </p:nvPicPr>
        <p:blipFill>
          <a:blip r:embed="rId3"/>
          <a:stretch>
            <a:fillRect/>
          </a:stretch>
        </p:blipFill>
        <p:spPr>
          <a:xfrm>
            <a:off x="3392106" y="2733980"/>
            <a:ext cx="1344212" cy="1228924"/>
          </a:xfrm>
          <a:prstGeom prst="rect">
            <a:avLst/>
          </a:prstGeom>
        </p:spPr>
      </p:pic>
      <p:pic>
        <p:nvPicPr>
          <p:cNvPr id="19" name="Picture 18"/>
          <p:cNvPicPr>
            <a:picLocks noChangeAspect="1"/>
          </p:cNvPicPr>
          <p:nvPr/>
        </p:nvPicPr>
        <p:blipFill>
          <a:blip r:embed="rId3"/>
          <a:stretch>
            <a:fillRect/>
          </a:stretch>
        </p:blipFill>
        <p:spPr>
          <a:xfrm>
            <a:off x="1929188" y="2673168"/>
            <a:ext cx="1344212" cy="1228924"/>
          </a:xfrm>
          <a:prstGeom prst="rect">
            <a:avLst/>
          </a:prstGeom>
        </p:spPr>
      </p:pic>
      <p:pic>
        <p:nvPicPr>
          <p:cNvPr id="20" name="Picture 19"/>
          <p:cNvPicPr>
            <a:picLocks noChangeAspect="1"/>
          </p:cNvPicPr>
          <p:nvPr/>
        </p:nvPicPr>
        <p:blipFill>
          <a:blip r:embed="rId3"/>
          <a:stretch>
            <a:fillRect/>
          </a:stretch>
        </p:blipFill>
        <p:spPr>
          <a:xfrm>
            <a:off x="494903" y="2671798"/>
            <a:ext cx="1344212" cy="1228924"/>
          </a:xfrm>
          <a:prstGeom prst="rect">
            <a:avLst/>
          </a:prstGeom>
        </p:spPr>
      </p:pic>
      <p:pic>
        <p:nvPicPr>
          <p:cNvPr id="21" name="Picture 20"/>
          <p:cNvPicPr>
            <a:picLocks noChangeAspect="1"/>
          </p:cNvPicPr>
          <p:nvPr/>
        </p:nvPicPr>
        <p:blipFill>
          <a:blip r:embed="rId3"/>
          <a:stretch>
            <a:fillRect/>
          </a:stretch>
        </p:blipFill>
        <p:spPr>
          <a:xfrm>
            <a:off x="6226823" y="4123578"/>
            <a:ext cx="1344212" cy="1228924"/>
          </a:xfrm>
          <a:prstGeom prst="rect">
            <a:avLst/>
          </a:prstGeom>
        </p:spPr>
      </p:pic>
      <p:pic>
        <p:nvPicPr>
          <p:cNvPr id="22" name="Picture 21"/>
          <p:cNvPicPr>
            <a:picLocks noChangeAspect="1"/>
          </p:cNvPicPr>
          <p:nvPr/>
        </p:nvPicPr>
        <p:blipFill>
          <a:blip r:embed="rId3"/>
          <a:stretch>
            <a:fillRect/>
          </a:stretch>
        </p:blipFill>
        <p:spPr>
          <a:xfrm>
            <a:off x="7661108" y="4123578"/>
            <a:ext cx="1344212" cy="1228924"/>
          </a:xfrm>
          <a:prstGeom prst="rect">
            <a:avLst/>
          </a:prstGeom>
        </p:spPr>
      </p:pic>
      <p:pic>
        <p:nvPicPr>
          <p:cNvPr id="23" name="Picture 22"/>
          <p:cNvPicPr>
            <a:picLocks noChangeAspect="1"/>
          </p:cNvPicPr>
          <p:nvPr/>
        </p:nvPicPr>
        <p:blipFill>
          <a:blip r:embed="rId3"/>
          <a:stretch>
            <a:fillRect/>
          </a:stretch>
        </p:blipFill>
        <p:spPr>
          <a:xfrm>
            <a:off x="9095393" y="4123578"/>
            <a:ext cx="1344212" cy="1228924"/>
          </a:xfrm>
          <a:prstGeom prst="rect">
            <a:avLst/>
          </a:prstGeom>
        </p:spPr>
      </p:pic>
      <p:pic>
        <p:nvPicPr>
          <p:cNvPr id="24" name="Picture 23"/>
          <p:cNvPicPr>
            <a:picLocks noChangeAspect="1"/>
          </p:cNvPicPr>
          <p:nvPr/>
        </p:nvPicPr>
        <p:blipFill>
          <a:blip r:embed="rId3"/>
          <a:stretch>
            <a:fillRect/>
          </a:stretch>
        </p:blipFill>
        <p:spPr>
          <a:xfrm>
            <a:off x="10527068" y="4123578"/>
            <a:ext cx="1344212" cy="1228924"/>
          </a:xfrm>
          <a:prstGeom prst="rect">
            <a:avLst/>
          </a:prstGeom>
        </p:spPr>
      </p:pic>
      <p:pic>
        <p:nvPicPr>
          <p:cNvPr id="25" name="Picture 24"/>
          <p:cNvPicPr>
            <a:picLocks noChangeAspect="1"/>
          </p:cNvPicPr>
          <p:nvPr/>
        </p:nvPicPr>
        <p:blipFill>
          <a:blip r:embed="rId3"/>
          <a:stretch>
            <a:fillRect/>
          </a:stretch>
        </p:blipFill>
        <p:spPr>
          <a:xfrm>
            <a:off x="10527068" y="2764800"/>
            <a:ext cx="1344212" cy="1228924"/>
          </a:xfrm>
          <a:prstGeom prst="rect">
            <a:avLst/>
          </a:prstGeom>
        </p:spPr>
      </p:pic>
      <p:pic>
        <p:nvPicPr>
          <p:cNvPr id="26" name="Picture 25"/>
          <p:cNvPicPr>
            <a:picLocks noChangeAspect="1"/>
          </p:cNvPicPr>
          <p:nvPr/>
        </p:nvPicPr>
        <p:blipFill>
          <a:blip r:embed="rId3"/>
          <a:stretch>
            <a:fillRect/>
          </a:stretch>
        </p:blipFill>
        <p:spPr>
          <a:xfrm>
            <a:off x="9124026" y="2764800"/>
            <a:ext cx="1344212" cy="1228924"/>
          </a:xfrm>
          <a:prstGeom prst="rect">
            <a:avLst/>
          </a:prstGeom>
        </p:spPr>
      </p:pic>
      <p:pic>
        <p:nvPicPr>
          <p:cNvPr id="27" name="Picture 26"/>
          <p:cNvPicPr>
            <a:picLocks noChangeAspect="1"/>
          </p:cNvPicPr>
          <p:nvPr/>
        </p:nvPicPr>
        <p:blipFill>
          <a:blip r:embed="rId3"/>
          <a:stretch>
            <a:fillRect/>
          </a:stretch>
        </p:blipFill>
        <p:spPr>
          <a:xfrm>
            <a:off x="7661108" y="2703988"/>
            <a:ext cx="1344212" cy="1228924"/>
          </a:xfrm>
          <a:prstGeom prst="rect">
            <a:avLst/>
          </a:prstGeom>
        </p:spPr>
      </p:pic>
      <p:pic>
        <p:nvPicPr>
          <p:cNvPr id="28" name="Picture 27"/>
          <p:cNvPicPr>
            <a:picLocks noChangeAspect="1"/>
          </p:cNvPicPr>
          <p:nvPr/>
        </p:nvPicPr>
        <p:blipFill>
          <a:blip r:embed="rId3"/>
          <a:stretch>
            <a:fillRect/>
          </a:stretch>
        </p:blipFill>
        <p:spPr>
          <a:xfrm>
            <a:off x="6226823" y="2702618"/>
            <a:ext cx="1344212" cy="1228924"/>
          </a:xfrm>
          <a:prstGeom prst="rect">
            <a:avLst/>
          </a:prstGeom>
        </p:spPr>
      </p:pic>
      <p:sp>
        <p:nvSpPr>
          <p:cNvPr id="29" name="Rectangle 28"/>
          <p:cNvSpPr/>
          <p:nvPr/>
        </p:nvSpPr>
        <p:spPr bwMode="auto">
          <a:xfrm>
            <a:off x="8585" y="2562697"/>
            <a:ext cx="12436475" cy="2771852"/>
          </a:xfrm>
          <a:prstGeom prst="rect">
            <a:avLst/>
          </a:prstGeom>
          <a:solidFill>
            <a:srgbClr val="323232">
              <a:alpha val="9098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pic>
        <p:nvPicPr>
          <p:cNvPr id="32" name="Picture 31"/>
          <p:cNvPicPr>
            <a:picLocks noChangeAspect="1"/>
          </p:cNvPicPr>
          <p:nvPr/>
        </p:nvPicPr>
        <p:blipFill>
          <a:blip r:embed="rId4"/>
          <a:stretch>
            <a:fillRect/>
          </a:stretch>
        </p:blipFill>
        <p:spPr>
          <a:xfrm>
            <a:off x="6472627" y="3357553"/>
            <a:ext cx="1490505" cy="1439979"/>
          </a:xfrm>
          <a:prstGeom prst="rect">
            <a:avLst/>
          </a:prstGeom>
          <a:ln>
            <a:solidFill>
              <a:schemeClr val="accent1"/>
            </a:solidFill>
          </a:ln>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003" y="3342119"/>
            <a:ext cx="1415154" cy="1415154"/>
          </a:xfrm>
          <a:prstGeom prst="rect">
            <a:avLst/>
          </a:prstGeom>
        </p:spPr>
      </p:pic>
      <p:sp>
        <p:nvSpPr>
          <p:cNvPr id="34" name="TextBox 33"/>
          <p:cNvSpPr txBox="1"/>
          <p:nvPr/>
        </p:nvSpPr>
        <p:spPr>
          <a:xfrm>
            <a:off x="2498211" y="3286492"/>
            <a:ext cx="3022007" cy="1508414"/>
          </a:xfrm>
          <a:prstGeom prst="rect">
            <a:avLst/>
          </a:prstGeom>
          <a:noFill/>
        </p:spPr>
        <p:txBody>
          <a:bodyPr wrap="square" lIns="179263" tIns="143409" rIns="179263" bIns="143409" rtlCol="0">
            <a:spAutoFit/>
          </a:bodyPr>
          <a:lstStyle>
            <a:defPPr>
              <a:defRPr lang="en-US"/>
            </a:defPPr>
            <a:lvl1pPr algn="ctr">
              <a:lnSpc>
                <a:spcPct val="90000"/>
              </a:lnSpc>
              <a:spcAft>
                <a:spcPts val="600"/>
              </a:spcAft>
              <a:defRPr>
                <a:gradFill>
                  <a:gsLst>
                    <a:gs pos="0">
                      <a:schemeClr val="tx1"/>
                    </a:gs>
                    <a:gs pos="100000">
                      <a:schemeClr val="tx1"/>
                    </a:gs>
                  </a:gsLst>
                  <a:lin ang="5400000" scaled="1"/>
                </a:gradFill>
                <a:cs typeface="Segoe UI Semibold" panose="020B0702040204020203" pitchFamily="34" charset="0"/>
              </a:defRPr>
            </a:lvl1pPr>
          </a:lstStyle>
          <a:p>
            <a:pPr marL="0" marR="0" lvl="0" indent="0" algn="ctr" defTabSz="914371" rtl="0" eaLnBrk="1" fontAlgn="auto" latinLnBrk="0" hangingPunct="1">
              <a:lnSpc>
                <a:spcPct val="90000"/>
              </a:lnSpc>
              <a:spcBef>
                <a:spcPts val="0"/>
              </a:spcBef>
              <a:spcAft>
                <a:spcPts val="588"/>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Segoe UI"/>
                <a:ea typeface="+mn-ea"/>
                <a:cs typeface="Segoe UI Semibold" panose="020B0702040204020203" pitchFamily="34" charset="0"/>
              </a:rPr>
              <a:t>App Service</a:t>
            </a:r>
          </a:p>
        </p:txBody>
      </p:sp>
      <p:sp>
        <p:nvSpPr>
          <p:cNvPr id="35" name="TextBox 34"/>
          <p:cNvSpPr txBox="1"/>
          <p:nvPr/>
        </p:nvSpPr>
        <p:spPr>
          <a:xfrm>
            <a:off x="8059202" y="3342119"/>
            <a:ext cx="3491310" cy="1508414"/>
          </a:xfrm>
          <a:prstGeom prst="rect">
            <a:avLst/>
          </a:prstGeom>
          <a:noFill/>
        </p:spPr>
        <p:txBody>
          <a:bodyPr wrap="square" lIns="179263" tIns="143409" rIns="179263" bIns="143409" rtlCol="0">
            <a:spAutoFit/>
          </a:bodyPr>
          <a:lstStyle>
            <a:defPPr>
              <a:defRPr lang="en-US"/>
            </a:defPPr>
            <a:lvl1pPr algn="ctr">
              <a:lnSpc>
                <a:spcPct val="90000"/>
              </a:lnSpc>
              <a:spcAft>
                <a:spcPts val="600"/>
              </a:spcAft>
              <a:defRPr>
                <a:gradFill>
                  <a:gsLst>
                    <a:gs pos="0">
                      <a:schemeClr val="tx1"/>
                    </a:gs>
                    <a:gs pos="100000">
                      <a:schemeClr val="tx1"/>
                    </a:gs>
                  </a:gsLst>
                  <a:lin ang="5400000" scaled="1"/>
                </a:gradFill>
                <a:cs typeface="Segoe UI Semibold" panose="020B0702040204020203" pitchFamily="34" charset="0"/>
              </a:defRPr>
            </a:lvl1pPr>
          </a:lstStyle>
          <a:p>
            <a:pPr marL="0" marR="0" lvl="0" indent="0" algn="ctr" defTabSz="914371" rtl="0" eaLnBrk="1" fontAlgn="auto" latinLnBrk="0" hangingPunct="1">
              <a:lnSpc>
                <a:spcPct val="90000"/>
              </a:lnSpc>
              <a:spcBef>
                <a:spcPts val="0"/>
              </a:spcBef>
              <a:spcAft>
                <a:spcPts val="588"/>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Segoe UI"/>
                <a:ea typeface="+mn-ea"/>
                <a:cs typeface="Segoe UI Semibold" panose="020B0702040204020203" pitchFamily="34" charset="0"/>
              </a:rPr>
              <a:t>Azure Functions</a:t>
            </a:r>
          </a:p>
        </p:txBody>
      </p:sp>
      <p:sp>
        <p:nvSpPr>
          <p:cNvPr id="36" name="Content Placeholder 2"/>
          <p:cNvSpPr txBox="1">
            <a:spLocks/>
          </p:cNvSpPr>
          <p:nvPr/>
        </p:nvSpPr>
        <p:spPr>
          <a:xfrm>
            <a:off x="2452039" y="31938"/>
            <a:ext cx="7549566" cy="4388894"/>
          </a:xfrm>
          <a:prstGeom prst="rect">
            <a:avLst/>
          </a:prstGeom>
          <a:noFill/>
        </p:spPr>
        <p:txBody>
          <a:bodyPr vert="horz" wrap="square" lIns="182880" tIns="146304" rIns="182880" bIns="146304" rtlCol="0">
            <a:spAutoFit/>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503" rtl="0" eaLnBrk="1" fontAlgn="auto" latinLnBrk="0" hangingPunct="1">
              <a:lnSpc>
                <a:spcPct val="100000"/>
              </a:lnSpc>
              <a:spcBef>
                <a:spcPts val="0"/>
              </a:spcBef>
              <a:spcAft>
                <a:spcPts val="1200"/>
              </a:spcAft>
              <a:buClr>
                <a:srgbClr val="FFFFFF"/>
              </a:buClr>
              <a:buSzPct val="90000"/>
              <a:buFont typeface="Wingdings" panose="05000000000000000000" pitchFamily="2" charset="2"/>
              <a:buNone/>
              <a:tabLst/>
              <a:defRPr/>
            </a:pPr>
            <a:r>
              <a:rPr kumimoji="0" lang="en-US" sz="36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No server management</a:t>
            </a:r>
          </a:p>
          <a:p>
            <a:pPr marL="0" marR="0" lvl="0" indent="0" algn="ctr" defTabSz="932503" rtl="0" eaLnBrk="1" fontAlgn="auto" latinLnBrk="0" hangingPunct="1">
              <a:lnSpc>
                <a:spcPct val="100000"/>
              </a:lnSpc>
              <a:spcBef>
                <a:spcPts val="0"/>
              </a:spcBef>
              <a:spcAft>
                <a:spcPts val="1200"/>
              </a:spcAft>
              <a:buClr>
                <a:srgbClr val="FFFFFF"/>
              </a:buClr>
              <a:buSzPct val="90000"/>
              <a:buFont typeface="Wingdings" panose="05000000000000000000" pitchFamily="2" charset="2"/>
              <a:buNone/>
              <a:tabLst/>
              <a:defRPr/>
            </a:pPr>
            <a:r>
              <a:rPr kumimoji="0" lang="en-US" sz="36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No server patching</a:t>
            </a:r>
          </a:p>
          <a:p>
            <a:pPr marL="0" marR="0" lvl="0" indent="0" algn="ctr" defTabSz="932503" rtl="0" eaLnBrk="1" fontAlgn="auto" latinLnBrk="0" hangingPunct="1">
              <a:lnSpc>
                <a:spcPct val="100000"/>
              </a:lnSpc>
              <a:spcBef>
                <a:spcPts val="0"/>
              </a:spcBef>
              <a:spcAft>
                <a:spcPts val="1200"/>
              </a:spcAft>
              <a:buClr>
                <a:srgbClr val="FFFFFF"/>
              </a:buClr>
              <a:buSzPct val="90000"/>
              <a:buFont typeface="Wingdings" panose="05000000000000000000" pitchFamily="2" charset="2"/>
              <a:buNone/>
              <a:tabLst/>
              <a:defRPr/>
            </a:pPr>
            <a:r>
              <a:rPr kumimoji="0" lang="en-US" sz="36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No server-based scaling</a:t>
            </a:r>
          </a:p>
          <a:p>
            <a:pPr marL="0" marR="0" lvl="0" indent="0" algn="ctr" defTabSz="932503" rtl="0" eaLnBrk="1" fontAlgn="auto" latinLnBrk="0" hangingPunct="1">
              <a:lnSpc>
                <a:spcPct val="100000"/>
              </a:lnSpc>
              <a:spcBef>
                <a:spcPts val="0"/>
              </a:spcBef>
              <a:spcAft>
                <a:spcPts val="1200"/>
              </a:spcAft>
              <a:buClr>
                <a:srgbClr val="FFFFFF"/>
              </a:buClr>
              <a:buSzPct val="90000"/>
              <a:buFont typeface="Wingdings" panose="05000000000000000000" pitchFamily="2" charset="2"/>
              <a:buNone/>
              <a:tabLst/>
              <a:defRPr/>
            </a:pPr>
            <a:r>
              <a:rPr kumimoji="0" lang="en-US" sz="36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More granular transactions</a:t>
            </a:r>
          </a:p>
          <a:p>
            <a:pPr marL="0" marR="0" lvl="0" indent="0" algn="ctr" defTabSz="932503" rtl="0" eaLnBrk="1" fontAlgn="auto" latinLnBrk="0" hangingPunct="1">
              <a:lnSpc>
                <a:spcPct val="100000"/>
              </a:lnSpc>
              <a:spcBef>
                <a:spcPts val="0"/>
              </a:spcBef>
              <a:spcAft>
                <a:spcPts val="1200"/>
              </a:spcAft>
              <a:buClr>
                <a:srgbClr val="FFFFFF"/>
              </a:buClr>
              <a:buSzPct val="90000"/>
              <a:buFont typeface="Wingdings" panose="05000000000000000000" pitchFamily="2" charset="2"/>
              <a:buNone/>
              <a:tabLst/>
              <a:defRPr/>
            </a:pPr>
            <a:endParaRPr kumimoji="0" lang="en-US" sz="36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a:p>
            <a:pPr marL="0" marR="0" lvl="0" indent="0" algn="ctr" defTabSz="932503" rtl="0" eaLnBrk="1" fontAlgn="auto" latinLnBrk="0" hangingPunct="1">
              <a:lnSpc>
                <a:spcPct val="100000"/>
              </a:lnSpc>
              <a:spcBef>
                <a:spcPts val="0"/>
              </a:spcBef>
              <a:spcAft>
                <a:spcPts val="1200"/>
              </a:spcAft>
              <a:buClr>
                <a:srgbClr val="FFFFFF"/>
              </a:buClr>
              <a:buSzPct val="90000"/>
              <a:buFont typeface="Wingdings" panose="05000000000000000000" pitchFamily="2" charset="2"/>
              <a:buNone/>
              <a:tabLst/>
              <a:defRPr/>
            </a:pPr>
            <a:endParaRPr kumimoji="0" lang="en-US" sz="36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18741921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0" presetClass="entr" presetSubtype="0"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par>
                                <p:cTn id="41" presetID="10"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par>
                                <p:cTn id="44" presetID="10" presetClass="entr" presetSubtype="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par>
                                <p:cTn id="47" presetID="10"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par>
                                <p:cTn id="50" presetID="10"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500"/>
                                        <p:tgtEl>
                                          <p:spTgt spid="2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cTn>
                              </p:par>
                            </p:childTnLst>
                          </p:cTn>
                        </p:par>
                        <p:par>
                          <p:cTn id="60" fill="hold">
                            <p:stCondLst>
                              <p:cond delay="1000"/>
                            </p:stCondLst>
                            <p:childTnLst>
                              <p:par>
                                <p:cTn id="61" presetID="10" presetClass="entr" presetSubtype="0" fill="hold" grpId="0" nodeType="after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500"/>
                                        <p:tgtEl>
                                          <p:spTgt spid="36"/>
                                        </p:tgtEl>
                                      </p:cBhvr>
                                    </p:animEffect>
                                  </p:childTnLst>
                                </p:cTn>
                              </p:par>
                              <p:par>
                                <p:cTn id="64" presetID="35" presetClass="path" presetSubtype="0" decel="100000" fill="hold" grpId="1" nodeType="withEffect">
                                  <p:stCondLst>
                                    <p:cond delay="0"/>
                                  </p:stCondLst>
                                  <p:childTnLst>
                                    <p:animMotion origin="layout" path="M -2.75721E-7 6.58193E-7 L -0.05285 6.58193E-7 " pathEditMode="relative" rAng="0" ptsTypes="AA">
                                      <p:cBhvr>
                                        <p:cTn id="65" dur="750" spd="-100000" fill="hold"/>
                                        <p:tgtEl>
                                          <p:spTgt spid="36"/>
                                        </p:tgtEl>
                                        <p:attrNameLst>
                                          <p:attrName>ppt_x</p:attrName>
                                          <p:attrName>ppt_y</p:attrName>
                                        </p:attrNameLst>
                                      </p:cBhvr>
                                      <p:rCtr x="-2642" y="0"/>
                                    </p:animMotion>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fade">
                                      <p:cBhvr>
                                        <p:cTn id="70" dur="500"/>
                                        <p:tgtEl>
                                          <p:spTgt spid="3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fade">
                                      <p:cBhvr>
                                        <p:cTn id="73" dur="500"/>
                                        <p:tgtEl>
                                          <p:spTgt spid="35"/>
                                        </p:tgtEl>
                                      </p:cBhvr>
                                    </p:animEffect>
                                  </p:childTnLst>
                                </p:cTn>
                              </p:par>
                              <p:par>
                                <p:cTn id="74" presetID="10" presetClass="entr" presetSubtype="0" fill="hold" nodeType="with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fade">
                                      <p:cBhvr>
                                        <p:cTn id="76" dur="500"/>
                                        <p:tgtEl>
                                          <p:spTgt spid="33"/>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fade">
                                      <p:cBhvr>
                                        <p:cTn id="7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9" grpId="0" animBg="1"/>
      <p:bldP spid="34" grpId="0"/>
      <p:bldP spid="35" grpId="0"/>
      <p:bldP spid="36" grpId="0"/>
      <p:bldP spid="36"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23232"/>
        </a:solidFill>
        <a:effectLst/>
      </p:bgPr>
    </p:bg>
    <p:spTree>
      <p:nvGrpSpPr>
        <p:cNvPr id="1" name=""/>
        <p:cNvGrpSpPr/>
        <p:nvPr/>
      </p:nvGrpSpPr>
      <p:grpSpPr>
        <a:xfrm>
          <a:off x="0" y="0"/>
          <a:ext cx="0" cy="0"/>
          <a:chOff x="0" y="0"/>
          <a:chExt cx="0" cy="0"/>
        </a:xfrm>
      </p:grpSpPr>
      <p:sp>
        <p:nvSpPr>
          <p:cNvPr id="4" name="Rectangle 3"/>
          <p:cNvSpPr/>
          <p:nvPr/>
        </p:nvSpPr>
        <p:spPr bwMode="auto">
          <a:xfrm>
            <a:off x="1044575" y="3898249"/>
            <a:ext cx="10347326" cy="1445278"/>
          </a:xfrm>
          <a:prstGeom prst="rect">
            <a:avLst/>
          </a:prstGeom>
          <a:solidFill>
            <a:srgbClr val="0B7DD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274320" numCol="1" spcCol="0" rtlCol="0" fromWordArt="0" anchor="ctr" anchorCtr="0" forceAA="0" compatLnSpc="1">
            <a:prstTxWarp prst="textNoShape">
              <a:avLst/>
            </a:prstTxWarp>
            <a:noAutofit/>
          </a:bodyPr>
          <a:lstStyle/>
          <a:p>
            <a:pPr marL="0" marR="0" lvl="0" indent="0" algn="ctr" defTabSz="932472" rtl="0" eaLnBrk="0" fontAlgn="base" latinLnBrk="0" hangingPunct="0">
              <a:lnSpc>
                <a:spcPct val="90000"/>
              </a:lnSpc>
              <a:spcBef>
                <a:spcPct val="0"/>
              </a:spcBef>
              <a:spcAft>
                <a:spcPct val="0"/>
              </a:spcAft>
              <a:buClrTx/>
              <a:buSzTx/>
              <a:buFontTx/>
              <a:buNone/>
              <a:tabLst/>
              <a:defRPr/>
            </a:pPr>
            <a:r>
              <a:rPr kumimoji="0" lang="en-US" sz="32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VM Scale Sets</a:t>
            </a:r>
          </a:p>
        </p:txBody>
      </p:sp>
      <p:grpSp>
        <p:nvGrpSpPr>
          <p:cNvPr id="6" name="Group 5"/>
          <p:cNvGrpSpPr/>
          <p:nvPr/>
        </p:nvGrpSpPr>
        <p:grpSpPr>
          <a:xfrm>
            <a:off x="3981345" y="2461965"/>
            <a:ext cx="3418755" cy="1432235"/>
            <a:chOff x="3544209" y="1019175"/>
            <a:chExt cx="5348057" cy="1432235"/>
          </a:xfrm>
        </p:grpSpPr>
        <p:sp>
          <p:nvSpPr>
            <p:cNvPr id="2" name="Rectangle 1"/>
            <p:cNvSpPr/>
            <p:nvPr/>
          </p:nvSpPr>
          <p:spPr bwMode="auto">
            <a:xfrm>
              <a:off x="3575575" y="1019175"/>
              <a:ext cx="5285325" cy="1432235"/>
            </a:xfrm>
            <a:prstGeom prst="rect">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274320" numCol="1" spcCol="0" rtlCol="0" fromWordArt="0" anchor="ctr" anchorCtr="0" forceAA="0" compatLnSpc="1">
              <a:prstTxWarp prst="textNoShape">
                <a:avLst/>
              </a:prstTxWarp>
              <a:noAutofit/>
            </a:bodyPr>
            <a:lstStyle/>
            <a:p>
              <a:pPr marL="0" marR="0" lvl="0" indent="0" algn="ctr" defTabSz="932472" rtl="0" eaLnBrk="0" fontAlgn="base" latinLnBrk="0" hangingPunct="0">
                <a:lnSpc>
                  <a:spcPct val="9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505050">
                      <a:lumMod val="75000"/>
                    </a:srgbClr>
                  </a:solidFill>
                  <a:effectLst/>
                  <a:uLnTx/>
                  <a:uFillTx/>
                  <a:latin typeface="Segoe UI Semibold" panose="020B0702040204020203" pitchFamily="34" charset="0"/>
                  <a:ea typeface="Segoe UI" pitchFamily="34" charset="0"/>
                  <a:cs typeface="Segoe UI Semibold" panose="020B0702040204020203" pitchFamily="34" charset="0"/>
                </a:rPr>
                <a:t>Service Fabric</a:t>
              </a:r>
            </a:p>
          </p:txBody>
        </p:sp>
        <p:sp>
          <p:nvSpPr>
            <p:cNvPr id="7" name="TextBox 6"/>
            <p:cNvSpPr txBox="1"/>
            <p:nvPr/>
          </p:nvSpPr>
          <p:spPr>
            <a:xfrm>
              <a:off x="3544209" y="1766483"/>
              <a:ext cx="5348057" cy="489365"/>
            </a:xfrm>
            <a:prstGeom prst="rect">
              <a:avLst/>
            </a:prstGeom>
            <a:noFill/>
          </p:spPr>
          <p:txBody>
            <a:bodyPr wrap="square" lIns="182880" tIns="146304" rIns="182880" bIns="146304" rtlCol="0">
              <a:spAutoFit/>
            </a:bodyPr>
            <a:lstStyle/>
            <a:p>
              <a:pPr marL="0" marR="0" lvl="0" indent="0" algn="ctr" defTabSz="931863" rtl="0" eaLnBrk="0" fontAlgn="base" latinLnBrk="0" hangingPunct="0">
                <a:lnSpc>
                  <a:spcPct val="90000"/>
                </a:lnSpc>
                <a:spcBef>
                  <a:spcPct val="0"/>
                </a:spcBef>
                <a:spcAft>
                  <a:spcPts val="600"/>
                </a:spcAft>
                <a:buClrTx/>
                <a:buSzTx/>
                <a:buFontTx/>
                <a:buNone/>
                <a:tabLst/>
                <a:defRPr/>
              </a:pPr>
              <a:r>
                <a:rPr kumimoji="0" lang="en-US" sz="1400" b="0" i="0" u="none" strike="noStrike" kern="0" cap="none" spc="0" normalizeH="0" baseline="0" noProof="0" dirty="0">
                  <a:ln>
                    <a:noFill/>
                  </a:ln>
                  <a:solidFill>
                    <a:srgbClr val="505050">
                      <a:lumMod val="75000"/>
                    </a:srgbClr>
                  </a:solidFill>
                  <a:effectLst/>
                  <a:uLnTx/>
                  <a:uFillTx/>
                  <a:latin typeface="Segoe UI Semilight"/>
                  <a:ea typeface="+mn-ea"/>
                  <a:cs typeface="+mn-cs"/>
                </a:rPr>
                <a:t>p</a:t>
              </a:r>
              <a:r>
                <a:rPr kumimoji="0" lang="en-US" sz="1400" b="0" i="0" u="none" strike="noStrike" kern="1200" cap="none" spc="0" normalizeH="0" baseline="0" noProof="0" dirty="0">
                  <a:ln>
                    <a:noFill/>
                  </a:ln>
                  <a:solidFill>
                    <a:srgbClr val="505050">
                      <a:lumMod val="75000"/>
                    </a:srgbClr>
                  </a:solidFill>
                  <a:effectLst/>
                  <a:uLnTx/>
                  <a:uFillTx/>
                  <a:latin typeface="Segoe UI" panose="020B0502040204020203" pitchFamily="34" charset="0"/>
                  <a:ea typeface="MS PGothic" panose="020B0600070205080204" pitchFamily="34" charset="-128"/>
                  <a:cs typeface="+mn-cs"/>
                </a:rPr>
                <a:t>rescriptive managed framework  </a:t>
              </a:r>
            </a:p>
          </p:txBody>
        </p:sp>
      </p:grpSp>
      <p:grpSp>
        <p:nvGrpSpPr>
          <p:cNvPr id="5" name="Group 4"/>
          <p:cNvGrpSpPr/>
          <p:nvPr/>
        </p:nvGrpSpPr>
        <p:grpSpPr>
          <a:xfrm>
            <a:off x="1055797" y="2451410"/>
            <a:ext cx="2883157" cy="1445278"/>
            <a:chOff x="2334791" y="2453333"/>
            <a:chExt cx="7766892" cy="1445278"/>
          </a:xfrm>
        </p:grpSpPr>
        <p:sp>
          <p:nvSpPr>
            <p:cNvPr id="3" name="Rectangle 2"/>
            <p:cNvSpPr/>
            <p:nvPr/>
          </p:nvSpPr>
          <p:spPr bwMode="auto">
            <a:xfrm>
              <a:off x="2334791" y="2453333"/>
              <a:ext cx="7766892" cy="1445278"/>
            </a:xfrm>
            <a:prstGeom prst="rect">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274320" numCol="1" spcCol="0" rtlCol="0" fromWordArt="0" anchor="ctr" anchorCtr="0" forceAA="0" compatLnSpc="1">
              <a:prstTxWarp prst="textNoShape">
                <a:avLst/>
              </a:prstTxWarp>
              <a:noAutofit/>
            </a:bodyPr>
            <a:lstStyle/>
            <a:p>
              <a:pPr marL="0" marR="0" lvl="0" indent="0" algn="ctr" defTabSz="932472" rtl="0" eaLnBrk="0" fontAlgn="base" latinLnBrk="0" hangingPunct="0">
                <a:lnSpc>
                  <a:spcPct val="90000"/>
                </a:lnSpc>
                <a:spcBef>
                  <a:spcPct val="0"/>
                </a:spcBef>
                <a:spcAft>
                  <a:spcPct val="0"/>
                </a:spcAft>
                <a:buClrTx/>
                <a:buSzTx/>
                <a:buFontTx/>
                <a:buNone/>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Container Service</a:t>
              </a:r>
            </a:p>
          </p:txBody>
        </p:sp>
        <p:sp>
          <p:nvSpPr>
            <p:cNvPr id="8" name="TextBox 7"/>
            <p:cNvSpPr txBox="1"/>
            <p:nvPr/>
          </p:nvSpPr>
          <p:spPr>
            <a:xfrm>
              <a:off x="2334791" y="3222228"/>
              <a:ext cx="7766892" cy="489365"/>
            </a:xfrm>
            <a:prstGeom prst="rect">
              <a:avLst/>
            </a:prstGeom>
            <a:noFill/>
          </p:spPr>
          <p:txBody>
            <a:bodyPr wrap="square" lIns="182880" tIns="146304" rIns="182880" bIns="146304" rtlCol="0">
              <a:spAutoFit/>
            </a:bodyPr>
            <a:lstStyle/>
            <a:p>
              <a:pPr marL="0" marR="0" lvl="0" indent="0" algn="ctr" defTabSz="931863" rtl="0" eaLnBrk="0" fontAlgn="base" latinLnBrk="0" hangingPunct="0">
                <a:lnSpc>
                  <a:spcPct val="90000"/>
                </a:lnSpc>
                <a:spcBef>
                  <a:spcPct val="0"/>
                </a:spcBef>
                <a:spcAft>
                  <a:spcPts val="600"/>
                </a:spcAft>
                <a:buClrTx/>
                <a:buSzTx/>
                <a:buFontTx/>
                <a:buNone/>
                <a:tabLst/>
                <a:defRPr/>
              </a:pPr>
              <a:r>
                <a:rPr kumimoji="0" lang="en-US" sz="1400"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Semilight"/>
                  <a:ea typeface="+mn-ea"/>
                  <a:cs typeface="+mn-cs"/>
                </a:rPr>
                <a:t>o</a:t>
              </a:r>
              <a:r>
                <a:rPr kumimoji="0" lang="en-US" sz="1400" b="0" i="0" u="none" strike="noStrike" kern="1200" cap="none" spc="0" normalizeH="0" baseline="0" noProof="0" dirty="0" err="1">
                  <a:ln>
                    <a:noFill/>
                  </a:ln>
                  <a:gradFill>
                    <a:gsLst>
                      <a:gs pos="2917">
                        <a:srgbClr val="FFFFFF"/>
                      </a:gs>
                      <a:gs pos="30000">
                        <a:srgbClr val="FFFFFF"/>
                      </a:gs>
                    </a:gsLst>
                    <a:lin ang="5400000" scaled="0"/>
                  </a:gradFill>
                  <a:effectLst/>
                  <a:uLnTx/>
                  <a:uFillTx/>
                  <a:latin typeface="Segoe UI" panose="020B0502040204020203" pitchFamily="34" charset="0"/>
                  <a:ea typeface="MS PGothic" panose="020B0600070205080204" pitchFamily="34" charset="-128"/>
                  <a:cs typeface="+mn-cs"/>
                </a:rPr>
                <a:t>rchestration</a:t>
              </a:r>
              <a:r>
                <a:rPr kumimoji="0" lang="en-US" sz="14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panose="020B0502040204020203" pitchFamily="34" charset="0"/>
                  <a:ea typeface="MS PGothic" panose="020B0600070205080204" pitchFamily="34" charset="-128"/>
                  <a:cs typeface="+mn-cs"/>
                </a:rPr>
                <a:t> </a:t>
              </a:r>
              <a:r>
                <a:rPr kumimoji="0" lang="en-US" sz="1400"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Semilight"/>
                  <a:ea typeface="+mn-ea"/>
                  <a:cs typeface="+mn-cs"/>
                </a:rPr>
                <a:t>and </a:t>
              </a:r>
              <a:r>
                <a:rPr kumimoji="0" lang="en-US" sz="14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panose="020B0502040204020203" pitchFamily="34" charset="0"/>
                  <a:ea typeface="MS PGothic" panose="020B0600070205080204" pitchFamily="34" charset="-128"/>
                  <a:cs typeface="+mn-cs"/>
                </a:rPr>
                <a:t>composition </a:t>
              </a:r>
            </a:p>
          </p:txBody>
        </p:sp>
      </p:grpSp>
      <p:sp>
        <p:nvSpPr>
          <p:cNvPr id="9" name="TextBox 8"/>
          <p:cNvSpPr txBox="1"/>
          <p:nvPr/>
        </p:nvSpPr>
        <p:spPr>
          <a:xfrm>
            <a:off x="3544209" y="4651164"/>
            <a:ext cx="5348057" cy="544765"/>
          </a:xfrm>
          <a:prstGeom prst="rect">
            <a:avLst/>
          </a:prstGeom>
          <a:noFill/>
        </p:spPr>
        <p:txBody>
          <a:bodyPr wrap="square" lIns="182880" tIns="146304" rIns="182880" bIns="146304" rtlCol="0">
            <a:spAutoFit/>
          </a:bodyPr>
          <a:lstStyle/>
          <a:p>
            <a:pPr marL="0" marR="0" lvl="0" indent="0" algn="ctr" defTabSz="931863" rtl="0" eaLnBrk="0" fontAlgn="base" latinLnBrk="0" hangingPunct="0">
              <a:lnSpc>
                <a:spcPct val="90000"/>
              </a:lnSpc>
              <a:spcBef>
                <a:spcPct val="0"/>
              </a:spcBef>
              <a:spcAft>
                <a:spcPts val="600"/>
              </a:spcAft>
              <a:buClrTx/>
              <a:buSzTx/>
              <a:buFontTx/>
              <a:buNone/>
              <a:tabLst/>
              <a:defRPr/>
            </a:pPr>
            <a:r>
              <a:rPr kumimoji="0" lang="en-US" sz="1800"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Semilight"/>
                <a:ea typeface="+mn-ea"/>
                <a:cs typeface="+mn-cs"/>
              </a:rPr>
              <a:t>f</a:t>
            </a:r>
            <a:r>
              <a:rPr kumimoji="0" lang="en-US" sz="1800" b="0" i="0" u="none" strike="noStrike" kern="1200" cap="none" spc="0" normalizeH="0" baseline="0" noProof="0" dirty="0" err="1">
                <a:ln>
                  <a:noFill/>
                </a:ln>
                <a:gradFill>
                  <a:gsLst>
                    <a:gs pos="2917">
                      <a:srgbClr val="FFFFFF"/>
                    </a:gs>
                    <a:gs pos="30000">
                      <a:srgbClr val="FFFFFF"/>
                    </a:gs>
                  </a:gsLst>
                  <a:lin ang="5400000" scaled="0"/>
                </a:gradFill>
                <a:effectLst/>
                <a:uLnTx/>
                <a:uFillTx/>
                <a:latin typeface="Segoe UI" panose="020B0502040204020203" pitchFamily="34" charset="0"/>
                <a:ea typeface="MS PGothic" panose="020B0600070205080204" pitchFamily="34" charset="-128"/>
                <a:cs typeface="+mn-cs"/>
              </a:rPr>
              <a:t>lexible</a:t>
            </a:r>
            <a:r>
              <a:rPr kumimoji="0" lang="en-US" sz="18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panose="020B0502040204020203" pitchFamily="34" charset="0"/>
                <a:ea typeface="MS PGothic" panose="020B0600070205080204" pitchFamily="34" charset="-128"/>
                <a:cs typeface="+mn-cs"/>
              </a:rPr>
              <a:t> infrastructure </a:t>
            </a:r>
          </a:p>
        </p:txBody>
      </p:sp>
      <p:sp>
        <p:nvSpPr>
          <p:cNvPr id="12" name="Rectangle 11"/>
          <p:cNvSpPr/>
          <p:nvPr/>
        </p:nvSpPr>
        <p:spPr bwMode="auto">
          <a:xfrm>
            <a:off x="-1" y="5343526"/>
            <a:ext cx="12436475" cy="1651000"/>
          </a:xfrm>
          <a:prstGeom prst="rect">
            <a:avLst/>
          </a:prstGeom>
          <a:solidFill>
            <a:srgbClr val="32323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4" name="Title 2"/>
          <p:cNvSpPr txBox="1">
            <a:spLocks/>
          </p:cNvSpPr>
          <p:nvPr/>
        </p:nvSpPr>
        <p:spPr>
          <a:xfrm>
            <a:off x="494903" y="5740639"/>
            <a:ext cx="11446669" cy="917575"/>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102" normalizeH="0" baseline="0" noProof="0" dirty="0">
                <a:ln w="3175">
                  <a:noFill/>
                </a:ln>
                <a:solidFill>
                  <a:srgbClr val="FFFFFF"/>
                </a:solidFill>
                <a:effectLst/>
                <a:uLnTx/>
                <a:uFillTx/>
                <a:latin typeface="Segoe UI Semilight" panose="020B0402040204020203" pitchFamily="34" charset="0"/>
                <a:ea typeface="+mn-ea"/>
                <a:cs typeface="Segoe UI Semilight" panose="020B0402040204020203" pitchFamily="34" charset="0"/>
              </a:rPr>
              <a:t>Microservices with Azure</a:t>
            </a:r>
          </a:p>
        </p:txBody>
      </p:sp>
      <p:cxnSp>
        <p:nvCxnSpPr>
          <p:cNvPr id="10" name="Straight Connector 9"/>
          <p:cNvCxnSpPr/>
          <p:nvPr/>
        </p:nvCxnSpPr>
        <p:spPr>
          <a:xfrm>
            <a:off x="0" y="5343525"/>
            <a:ext cx="12436475" cy="0"/>
          </a:xfrm>
          <a:prstGeom prst="line">
            <a:avLst/>
          </a:prstGeom>
          <a:ln>
            <a:solidFill>
              <a:srgbClr val="0B7DD8"/>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stretch>
            <a:fillRect/>
          </a:stretch>
        </p:blipFill>
        <p:spPr>
          <a:xfrm>
            <a:off x="494903" y="4092758"/>
            <a:ext cx="1344212" cy="1228924"/>
          </a:xfrm>
          <a:prstGeom prst="rect">
            <a:avLst/>
          </a:prstGeom>
        </p:spPr>
      </p:pic>
      <p:pic>
        <p:nvPicPr>
          <p:cNvPr id="13" name="Picture 12"/>
          <p:cNvPicPr>
            <a:picLocks noChangeAspect="1"/>
          </p:cNvPicPr>
          <p:nvPr/>
        </p:nvPicPr>
        <p:blipFill>
          <a:blip r:embed="rId3"/>
          <a:stretch>
            <a:fillRect/>
          </a:stretch>
        </p:blipFill>
        <p:spPr>
          <a:xfrm>
            <a:off x="1929188" y="4092758"/>
            <a:ext cx="1344212" cy="1228924"/>
          </a:xfrm>
          <a:prstGeom prst="rect">
            <a:avLst/>
          </a:prstGeom>
        </p:spPr>
      </p:pic>
      <p:pic>
        <p:nvPicPr>
          <p:cNvPr id="15" name="Picture 14"/>
          <p:cNvPicPr>
            <a:picLocks noChangeAspect="1"/>
          </p:cNvPicPr>
          <p:nvPr/>
        </p:nvPicPr>
        <p:blipFill>
          <a:blip r:embed="rId3"/>
          <a:stretch>
            <a:fillRect/>
          </a:stretch>
        </p:blipFill>
        <p:spPr>
          <a:xfrm>
            <a:off x="3363473" y="4092758"/>
            <a:ext cx="1344212" cy="1228924"/>
          </a:xfrm>
          <a:prstGeom prst="rect">
            <a:avLst/>
          </a:prstGeom>
        </p:spPr>
      </p:pic>
      <p:pic>
        <p:nvPicPr>
          <p:cNvPr id="16" name="Picture 15"/>
          <p:cNvPicPr>
            <a:picLocks noChangeAspect="1"/>
          </p:cNvPicPr>
          <p:nvPr/>
        </p:nvPicPr>
        <p:blipFill>
          <a:blip r:embed="rId3"/>
          <a:stretch>
            <a:fillRect/>
          </a:stretch>
        </p:blipFill>
        <p:spPr>
          <a:xfrm>
            <a:off x="4795148" y="4092758"/>
            <a:ext cx="1344212" cy="1228924"/>
          </a:xfrm>
          <a:prstGeom prst="rect">
            <a:avLst/>
          </a:prstGeom>
        </p:spPr>
      </p:pic>
      <p:pic>
        <p:nvPicPr>
          <p:cNvPr id="17" name="Picture 16"/>
          <p:cNvPicPr>
            <a:picLocks noChangeAspect="1"/>
          </p:cNvPicPr>
          <p:nvPr/>
        </p:nvPicPr>
        <p:blipFill>
          <a:blip r:embed="rId3"/>
          <a:stretch>
            <a:fillRect/>
          </a:stretch>
        </p:blipFill>
        <p:spPr>
          <a:xfrm>
            <a:off x="6226824" y="4092757"/>
            <a:ext cx="1344212" cy="1228924"/>
          </a:xfrm>
          <a:prstGeom prst="rect">
            <a:avLst/>
          </a:prstGeom>
        </p:spPr>
      </p:pic>
      <p:pic>
        <p:nvPicPr>
          <p:cNvPr id="18" name="Picture 17"/>
          <p:cNvPicPr>
            <a:picLocks noChangeAspect="1"/>
          </p:cNvPicPr>
          <p:nvPr/>
        </p:nvPicPr>
        <p:blipFill>
          <a:blip r:embed="rId3"/>
          <a:stretch>
            <a:fillRect/>
          </a:stretch>
        </p:blipFill>
        <p:spPr>
          <a:xfrm>
            <a:off x="7658500" y="4092757"/>
            <a:ext cx="1344212" cy="1228924"/>
          </a:xfrm>
          <a:prstGeom prst="rect">
            <a:avLst/>
          </a:prstGeom>
        </p:spPr>
      </p:pic>
      <p:pic>
        <p:nvPicPr>
          <p:cNvPr id="19" name="Picture 18"/>
          <p:cNvPicPr>
            <a:picLocks noChangeAspect="1"/>
          </p:cNvPicPr>
          <p:nvPr/>
        </p:nvPicPr>
        <p:blipFill>
          <a:blip r:embed="rId3"/>
          <a:stretch>
            <a:fillRect/>
          </a:stretch>
        </p:blipFill>
        <p:spPr>
          <a:xfrm>
            <a:off x="9090175" y="4092757"/>
            <a:ext cx="1344212" cy="1228924"/>
          </a:xfrm>
          <a:prstGeom prst="rect">
            <a:avLst/>
          </a:prstGeom>
        </p:spPr>
      </p:pic>
      <p:pic>
        <p:nvPicPr>
          <p:cNvPr id="20" name="Picture 19"/>
          <p:cNvPicPr>
            <a:picLocks noChangeAspect="1"/>
          </p:cNvPicPr>
          <p:nvPr/>
        </p:nvPicPr>
        <p:blipFill>
          <a:blip r:embed="rId3"/>
          <a:stretch>
            <a:fillRect/>
          </a:stretch>
        </p:blipFill>
        <p:spPr>
          <a:xfrm>
            <a:off x="10521851" y="4092756"/>
            <a:ext cx="1344212" cy="1228924"/>
          </a:xfrm>
          <a:prstGeom prst="rect">
            <a:avLst/>
          </a:prstGeom>
        </p:spPr>
      </p:pic>
      <p:grpSp>
        <p:nvGrpSpPr>
          <p:cNvPr id="21" name="Group 20"/>
          <p:cNvGrpSpPr/>
          <p:nvPr/>
        </p:nvGrpSpPr>
        <p:grpSpPr>
          <a:xfrm>
            <a:off x="7442492" y="2431126"/>
            <a:ext cx="3949410" cy="1445278"/>
            <a:chOff x="2334791" y="2453333"/>
            <a:chExt cx="7766892" cy="1445278"/>
          </a:xfrm>
          <a:solidFill>
            <a:schemeClr val="accent3">
              <a:lumMod val="75000"/>
            </a:schemeClr>
          </a:solidFill>
        </p:grpSpPr>
        <p:sp>
          <p:nvSpPr>
            <p:cNvPr id="22" name="Rectangle 21"/>
            <p:cNvSpPr/>
            <p:nvPr/>
          </p:nvSpPr>
          <p:spPr bwMode="auto">
            <a:xfrm>
              <a:off x="2334791" y="2453333"/>
              <a:ext cx="7766892" cy="144527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274320" numCol="1" spcCol="0" rtlCol="0" fromWordArt="0" anchor="ctr" anchorCtr="0" forceAA="0" compatLnSpc="1">
              <a:prstTxWarp prst="textNoShape">
                <a:avLst/>
              </a:prstTxWarp>
              <a:noAutofit/>
            </a:bodyPr>
            <a:lstStyle/>
            <a:p>
              <a:pPr marL="0" marR="0" lvl="0" indent="0" algn="ctr" defTabSz="932472" rtl="0" eaLnBrk="0" fontAlgn="base" latinLnBrk="0" hangingPunct="0">
                <a:lnSpc>
                  <a:spcPct val="90000"/>
                </a:lnSpc>
                <a:spcBef>
                  <a:spcPct val="0"/>
                </a:spcBef>
                <a:spcAft>
                  <a:spcPct val="0"/>
                </a:spcAft>
                <a:buClrTx/>
                <a:buSzTx/>
                <a:buFontTx/>
                <a:buNone/>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Azure Functions</a:t>
              </a:r>
            </a:p>
          </p:txBody>
        </p:sp>
        <p:sp>
          <p:nvSpPr>
            <p:cNvPr id="23" name="TextBox 22"/>
            <p:cNvSpPr txBox="1"/>
            <p:nvPr/>
          </p:nvSpPr>
          <p:spPr>
            <a:xfrm>
              <a:off x="3544210" y="3222656"/>
              <a:ext cx="5348058" cy="489365"/>
            </a:xfrm>
            <a:prstGeom prst="rect">
              <a:avLst/>
            </a:prstGeom>
            <a:grpFill/>
          </p:spPr>
          <p:txBody>
            <a:bodyPr wrap="square" lIns="182880" tIns="146304" rIns="182880" bIns="146304" rtlCol="0">
              <a:spAutoFit/>
            </a:bodyPr>
            <a:lstStyle/>
            <a:p>
              <a:pPr marL="0" marR="0" lvl="0" indent="0" algn="ctr" defTabSz="931863" rtl="0" eaLnBrk="0" fontAlgn="base" latinLnBrk="0" hangingPunct="0">
                <a:lnSpc>
                  <a:spcPct val="90000"/>
                </a:lnSpc>
                <a:spcBef>
                  <a:spcPct val="0"/>
                </a:spcBef>
                <a:spcAft>
                  <a:spcPts val="600"/>
                </a:spcAft>
                <a:buClrTx/>
                <a:buSzTx/>
                <a:buFontTx/>
                <a:buNone/>
                <a:tabLst/>
                <a:defRPr/>
              </a:pPr>
              <a:r>
                <a:rPr kumimoji="0" lang="en-US" sz="14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panose="020B0502040204020203" pitchFamily="34" charset="0"/>
                  <a:ea typeface="MS PGothic" panose="020B0600070205080204" pitchFamily="34" charset="-128"/>
                  <a:cs typeface="+mn-cs"/>
                </a:rPr>
                <a:t>event-driven composition </a:t>
              </a:r>
            </a:p>
          </p:txBody>
        </p:sp>
      </p:grpSp>
    </p:spTree>
    <p:extLst>
      <p:ext uri="{BB962C8B-B14F-4D97-AF65-F5344CB8AC3E}">
        <p14:creationId xmlns:p14="http://schemas.microsoft.com/office/powerpoint/2010/main" val="21020371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Networking</a:t>
            </a:r>
          </a:p>
        </p:txBody>
      </p:sp>
    </p:spTree>
    <p:extLst>
      <p:ext uri="{BB962C8B-B14F-4D97-AF65-F5344CB8AC3E}">
        <p14:creationId xmlns:p14="http://schemas.microsoft.com/office/powerpoint/2010/main" val="1795644722"/>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Virtual Network - Recap</a:t>
            </a:r>
          </a:p>
        </p:txBody>
      </p:sp>
      <p:sp>
        <p:nvSpPr>
          <p:cNvPr id="4" name="Text Placeholder 3"/>
          <p:cNvSpPr>
            <a:spLocks noGrp="1"/>
          </p:cNvSpPr>
          <p:nvPr>
            <p:ph type="body" sz="quarter" idx="10"/>
          </p:nvPr>
        </p:nvSpPr>
        <p:spPr>
          <a:xfrm>
            <a:off x="274639" y="1212849"/>
            <a:ext cx="6126476" cy="5484778"/>
          </a:xfrm>
        </p:spPr>
        <p:txBody>
          <a:bodyPr/>
          <a:lstStyle/>
          <a:p>
            <a:r>
              <a:rPr lang="en-US" sz="2800" dirty="0"/>
              <a:t>VNet – Your network, your policies</a:t>
            </a:r>
          </a:p>
          <a:p>
            <a:r>
              <a:rPr lang="en-US" sz="2800" dirty="0"/>
              <a:t>Private and secure connectivity</a:t>
            </a:r>
          </a:p>
          <a:p>
            <a:r>
              <a:rPr lang="en-US" sz="2800" dirty="0"/>
              <a:t>DMZ and backend subnets</a:t>
            </a:r>
          </a:p>
          <a:p>
            <a:r>
              <a:rPr lang="en-US" sz="2800" dirty="0"/>
              <a:t>NSGs and custom routes (UDR)</a:t>
            </a:r>
          </a:p>
          <a:p>
            <a:r>
              <a:rPr lang="en-US" sz="2800" dirty="0"/>
              <a:t>Load balancing for Internet and Internal facing apps</a:t>
            </a:r>
          </a:p>
          <a:p>
            <a:r>
              <a:rPr lang="en-US" sz="2800" dirty="0"/>
              <a:t>Integration with PaaS</a:t>
            </a:r>
          </a:p>
          <a:p>
            <a:r>
              <a:rPr lang="en-US" sz="2800" dirty="0"/>
              <a:t>Custom traffic shaping with NVAs</a:t>
            </a:r>
          </a:p>
          <a:p>
            <a:r>
              <a:rPr lang="en-US" sz="2800" dirty="0"/>
              <a:t>VNet to VNet through Gateway</a:t>
            </a:r>
          </a:p>
          <a:p>
            <a:r>
              <a:rPr lang="en-US" sz="2800" dirty="0"/>
              <a:t>Hybrid connectivity (VPN and ER)</a:t>
            </a:r>
          </a:p>
        </p:txBody>
      </p:sp>
      <p:grpSp>
        <p:nvGrpSpPr>
          <p:cNvPr id="6" name="Group 5"/>
          <p:cNvGrpSpPr/>
          <p:nvPr/>
        </p:nvGrpSpPr>
        <p:grpSpPr>
          <a:xfrm>
            <a:off x="5928260" y="1851360"/>
            <a:ext cx="6492554" cy="3657559"/>
            <a:chOff x="4977307" y="1363663"/>
            <a:chExt cx="7414494" cy="4032552"/>
          </a:xfrm>
        </p:grpSpPr>
        <p:sp>
          <p:nvSpPr>
            <p:cNvPr id="7" name="Rectangle 6"/>
            <p:cNvSpPr/>
            <p:nvPr/>
          </p:nvSpPr>
          <p:spPr bwMode="auto">
            <a:xfrm>
              <a:off x="4977307" y="1363663"/>
              <a:ext cx="7207946" cy="3733973"/>
            </a:xfrm>
            <a:prstGeom prst="rect">
              <a:avLst/>
            </a:prstGeom>
            <a:noFill/>
            <a:ln w="28575">
              <a:solidFill>
                <a:schemeClr val="accent2"/>
              </a:solidFill>
              <a:prstDash val="sysDot"/>
              <a:headEnd type="none" w="med" len="med"/>
              <a:tailEnd type="none" w="med" len="me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pic>
          <p:nvPicPr>
            <p:cNvPr id="8" name="Picture 7"/>
            <p:cNvPicPr>
              <a:picLocks noChangeAspect="1"/>
            </p:cNvPicPr>
            <p:nvPr/>
          </p:nvPicPr>
          <p:blipFill>
            <a:blip r:embed="rId3"/>
            <a:stretch>
              <a:fillRect/>
            </a:stretch>
          </p:blipFill>
          <p:spPr>
            <a:xfrm>
              <a:off x="11171237" y="4799057"/>
              <a:ext cx="1220564" cy="597158"/>
            </a:xfrm>
            <a:prstGeom prst="rect">
              <a:avLst/>
            </a:prstGeom>
          </p:spPr>
        </p:pic>
      </p:grpSp>
      <p:sp>
        <p:nvSpPr>
          <p:cNvPr id="9" name="Rectangle 8"/>
          <p:cNvSpPr/>
          <p:nvPr/>
        </p:nvSpPr>
        <p:spPr bwMode="auto">
          <a:xfrm>
            <a:off x="6407134" y="2676061"/>
            <a:ext cx="2285975" cy="1737341"/>
          </a:xfrm>
          <a:prstGeom prst="rect">
            <a:avLst/>
          </a:prstGeom>
          <a:solidFill>
            <a:schemeClr val="accent2">
              <a:lumMod val="20000"/>
              <a:lumOff val="80000"/>
            </a:schemeClr>
          </a:solidFill>
          <a:ln>
            <a:solidFill>
              <a:schemeClr val="tx1"/>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chemeClr val="tx1"/>
                </a:solidFill>
                <a:effectLst/>
                <a:uLnTx/>
                <a:uFillTx/>
              </a:rPr>
              <a:t>Front end subnet</a:t>
            </a:r>
          </a:p>
        </p:txBody>
      </p:sp>
      <p:sp>
        <p:nvSpPr>
          <p:cNvPr id="12" name="Rectangle 11"/>
          <p:cNvSpPr/>
          <p:nvPr/>
        </p:nvSpPr>
        <p:spPr bwMode="auto">
          <a:xfrm>
            <a:off x="9510041" y="2672182"/>
            <a:ext cx="2285975" cy="1737341"/>
          </a:xfrm>
          <a:prstGeom prst="rect">
            <a:avLst/>
          </a:prstGeom>
          <a:solidFill>
            <a:schemeClr val="accent2">
              <a:lumMod val="20000"/>
              <a:lumOff val="80000"/>
            </a:schemeClr>
          </a:solidFill>
          <a:ln>
            <a:solidFill>
              <a:schemeClr val="tx1"/>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chemeClr val="tx1"/>
                </a:solidFill>
                <a:effectLst/>
                <a:uLnTx/>
                <a:uFillTx/>
              </a:rPr>
              <a:t>Back end subnet</a:t>
            </a:r>
          </a:p>
        </p:txBody>
      </p:sp>
      <p:grpSp>
        <p:nvGrpSpPr>
          <p:cNvPr id="13" name="Group 12"/>
          <p:cNvGrpSpPr/>
          <p:nvPr/>
        </p:nvGrpSpPr>
        <p:grpSpPr>
          <a:xfrm>
            <a:off x="11495561" y="4027385"/>
            <a:ext cx="390887" cy="475706"/>
            <a:chOff x="11439383" y="926102"/>
            <a:chExt cx="390887" cy="475706"/>
          </a:xfrm>
        </p:grpSpPr>
        <p:sp>
          <p:nvSpPr>
            <p:cNvPr id="14" name="Rectangle 13"/>
            <p:cNvSpPr/>
            <p:nvPr/>
          </p:nvSpPr>
          <p:spPr bwMode="auto">
            <a:xfrm>
              <a:off x="11552619" y="1163955"/>
              <a:ext cx="228218" cy="200992"/>
            </a:xfrm>
            <a:prstGeom prst="rect">
              <a:avLst/>
            </a:prstGeom>
            <a:solidFill>
              <a:srgbClr val="3C3C3C"/>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398"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16814">
                      <a:srgbClr val="FFFFFF"/>
                    </a:gs>
                    <a:gs pos="46000">
                      <a:srgbClr val="FFFFFF"/>
                    </a:gs>
                  </a:gsLst>
                  <a:lin ang="5400000" scaled="0"/>
                </a:gradFill>
                <a:effectLst/>
                <a:uLnTx/>
                <a:uFillTx/>
              </a:endParaRPr>
            </a:p>
          </p:txBody>
        </p:sp>
        <p:sp>
          <p:nvSpPr>
            <p:cNvPr id="15" name="Freeform 23"/>
            <p:cNvSpPr>
              <a:spLocks noChangeAspect="1" noEditPoints="1"/>
            </p:cNvSpPr>
            <p:nvPr/>
          </p:nvSpPr>
          <p:spPr bwMode="auto">
            <a:xfrm>
              <a:off x="11439383" y="926102"/>
              <a:ext cx="390887" cy="475706"/>
            </a:xfrm>
            <a:custGeom>
              <a:avLst/>
              <a:gdLst>
                <a:gd name="T0" fmla="*/ 592 w 603"/>
                <a:gd name="T1" fmla="*/ 304 h 734"/>
                <a:gd name="T2" fmla="*/ 540 w 603"/>
                <a:gd name="T3" fmla="*/ 304 h 734"/>
                <a:gd name="T4" fmla="*/ 540 w 603"/>
                <a:gd name="T5" fmla="*/ 217 h 734"/>
                <a:gd name="T6" fmla="*/ 301 w 603"/>
                <a:gd name="T7" fmla="*/ 0 h 734"/>
                <a:gd name="T8" fmla="*/ 63 w 603"/>
                <a:gd name="T9" fmla="*/ 217 h 734"/>
                <a:gd name="T10" fmla="*/ 63 w 603"/>
                <a:gd name="T11" fmla="*/ 304 h 734"/>
                <a:gd name="T12" fmla="*/ 11 w 603"/>
                <a:gd name="T13" fmla="*/ 304 h 734"/>
                <a:gd name="T14" fmla="*/ 0 w 603"/>
                <a:gd name="T15" fmla="*/ 315 h 734"/>
                <a:gd name="T16" fmla="*/ 0 w 603"/>
                <a:gd name="T17" fmla="*/ 723 h 734"/>
                <a:gd name="T18" fmla="*/ 11 w 603"/>
                <a:gd name="T19" fmla="*/ 734 h 734"/>
                <a:gd name="T20" fmla="*/ 592 w 603"/>
                <a:gd name="T21" fmla="*/ 734 h 734"/>
                <a:gd name="T22" fmla="*/ 603 w 603"/>
                <a:gd name="T23" fmla="*/ 723 h 734"/>
                <a:gd name="T24" fmla="*/ 603 w 603"/>
                <a:gd name="T25" fmla="*/ 315 h 734"/>
                <a:gd name="T26" fmla="*/ 592 w 603"/>
                <a:gd name="T27" fmla="*/ 304 h 734"/>
                <a:gd name="T28" fmla="*/ 323 w 603"/>
                <a:gd name="T29" fmla="*/ 494 h 734"/>
                <a:gd name="T30" fmla="*/ 323 w 603"/>
                <a:gd name="T31" fmla="*/ 612 h 734"/>
                <a:gd name="T32" fmla="*/ 307 w 603"/>
                <a:gd name="T33" fmla="*/ 628 h 734"/>
                <a:gd name="T34" fmla="*/ 296 w 603"/>
                <a:gd name="T35" fmla="*/ 628 h 734"/>
                <a:gd name="T36" fmla="*/ 279 w 603"/>
                <a:gd name="T37" fmla="*/ 612 h 734"/>
                <a:gd name="T38" fmla="*/ 279 w 603"/>
                <a:gd name="T39" fmla="*/ 494 h 734"/>
                <a:gd name="T40" fmla="*/ 257 w 603"/>
                <a:gd name="T41" fmla="*/ 455 h 734"/>
                <a:gd name="T42" fmla="*/ 301 w 603"/>
                <a:gd name="T43" fmla="*/ 410 h 734"/>
                <a:gd name="T44" fmla="*/ 346 w 603"/>
                <a:gd name="T45" fmla="*/ 455 h 734"/>
                <a:gd name="T46" fmla="*/ 323 w 603"/>
                <a:gd name="T47" fmla="*/ 494 h 734"/>
                <a:gd name="T48" fmla="*/ 479 w 603"/>
                <a:gd name="T49" fmla="*/ 304 h 734"/>
                <a:gd name="T50" fmla="*/ 124 w 603"/>
                <a:gd name="T51" fmla="*/ 304 h 734"/>
                <a:gd name="T52" fmla="*/ 124 w 603"/>
                <a:gd name="T53" fmla="*/ 217 h 734"/>
                <a:gd name="T54" fmla="*/ 301 w 603"/>
                <a:gd name="T55" fmla="*/ 61 h 734"/>
                <a:gd name="T56" fmla="*/ 479 w 603"/>
                <a:gd name="T57" fmla="*/ 217 h 734"/>
                <a:gd name="T58" fmla="*/ 479 w 603"/>
                <a:gd name="T59" fmla="*/ 304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3" h="734">
                  <a:moveTo>
                    <a:pt x="592" y="304"/>
                  </a:moveTo>
                  <a:cubicBezTo>
                    <a:pt x="540" y="304"/>
                    <a:pt x="540" y="304"/>
                    <a:pt x="540" y="304"/>
                  </a:cubicBezTo>
                  <a:cubicBezTo>
                    <a:pt x="540" y="217"/>
                    <a:pt x="540" y="217"/>
                    <a:pt x="540" y="217"/>
                  </a:cubicBezTo>
                  <a:cubicBezTo>
                    <a:pt x="540" y="97"/>
                    <a:pt x="433" y="0"/>
                    <a:pt x="301" y="0"/>
                  </a:cubicBezTo>
                  <a:cubicBezTo>
                    <a:pt x="170" y="0"/>
                    <a:pt x="63" y="97"/>
                    <a:pt x="63" y="217"/>
                  </a:cubicBezTo>
                  <a:cubicBezTo>
                    <a:pt x="63" y="304"/>
                    <a:pt x="63" y="304"/>
                    <a:pt x="63" y="304"/>
                  </a:cubicBezTo>
                  <a:cubicBezTo>
                    <a:pt x="11" y="304"/>
                    <a:pt x="11" y="304"/>
                    <a:pt x="11" y="304"/>
                  </a:cubicBezTo>
                  <a:cubicBezTo>
                    <a:pt x="5" y="304"/>
                    <a:pt x="0" y="309"/>
                    <a:pt x="0" y="315"/>
                  </a:cubicBezTo>
                  <a:cubicBezTo>
                    <a:pt x="0" y="723"/>
                    <a:pt x="0" y="723"/>
                    <a:pt x="0" y="723"/>
                  </a:cubicBezTo>
                  <a:cubicBezTo>
                    <a:pt x="0" y="729"/>
                    <a:pt x="5" y="734"/>
                    <a:pt x="11" y="734"/>
                  </a:cubicBezTo>
                  <a:cubicBezTo>
                    <a:pt x="592" y="734"/>
                    <a:pt x="592" y="734"/>
                    <a:pt x="592" y="734"/>
                  </a:cubicBezTo>
                  <a:cubicBezTo>
                    <a:pt x="598" y="734"/>
                    <a:pt x="603" y="729"/>
                    <a:pt x="603" y="723"/>
                  </a:cubicBezTo>
                  <a:cubicBezTo>
                    <a:pt x="603" y="315"/>
                    <a:pt x="603" y="315"/>
                    <a:pt x="603" y="315"/>
                  </a:cubicBezTo>
                  <a:cubicBezTo>
                    <a:pt x="603" y="309"/>
                    <a:pt x="598" y="304"/>
                    <a:pt x="592" y="304"/>
                  </a:cubicBezTo>
                  <a:close/>
                  <a:moveTo>
                    <a:pt x="323" y="494"/>
                  </a:moveTo>
                  <a:cubicBezTo>
                    <a:pt x="323" y="612"/>
                    <a:pt x="323" y="612"/>
                    <a:pt x="323" y="612"/>
                  </a:cubicBezTo>
                  <a:cubicBezTo>
                    <a:pt x="323" y="621"/>
                    <a:pt x="316" y="628"/>
                    <a:pt x="307" y="628"/>
                  </a:cubicBezTo>
                  <a:cubicBezTo>
                    <a:pt x="296" y="628"/>
                    <a:pt x="296" y="628"/>
                    <a:pt x="296" y="628"/>
                  </a:cubicBezTo>
                  <a:cubicBezTo>
                    <a:pt x="287" y="628"/>
                    <a:pt x="279" y="621"/>
                    <a:pt x="279" y="612"/>
                  </a:cubicBezTo>
                  <a:cubicBezTo>
                    <a:pt x="279" y="494"/>
                    <a:pt x="279" y="494"/>
                    <a:pt x="279" y="494"/>
                  </a:cubicBezTo>
                  <a:cubicBezTo>
                    <a:pt x="266" y="486"/>
                    <a:pt x="257" y="471"/>
                    <a:pt x="257" y="455"/>
                  </a:cubicBezTo>
                  <a:cubicBezTo>
                    <a:pt x="257" y="430"/>
                    <a:pt x="277" y="410"/>
                    <a:pt x="301" y="410"/>
                  </a:cubicBezTo>
                  <a:cubicBezTo>
                    <a:pt x="326" y="410"/>
                    <a:pt x="346" y="430"/>
                    <a:pt x="346" y="455"/>
                  </a:cubicBezTo>
                  <a:cubicBezTo>
                    <a:pt x="346" y="471"/>
                    <a:pt x="337" y="486"/>
                    <a:pt x="323" y="494"/>
                  </a:cubicBezTo>
                  <a:close/>
                  <a:moveTo>
                    <a:pt x="479" y="304"/>
                  </a:moveTo>
                  <a:cubicBezTo>
                    <a:pt x="124" y="304"/>
                    <a:pt x="124" y="304"/>
                    <a:pt x="124" y="304"/>
                  </a:cubicBezTo>
                  <a:cubicBezTo>
                    <a:pt x="124" y="217"/>
                    <a:pt x="124" y="217"/>
                    <a:pt x="124" y="217"/>
                  </a:cubicBezTo>
                  <a:cubicBezTo>
                    <a:pt x="124" y="131"/>
                    <a:pt x="204" y="61"/>
                    <a:pt x="301" y="61"/>
                  </a:cubicBezTo>
                  <a:cubicBezTo>
                    <a:pt x="399" y="61"/>
                    <a:pt x="479" y="131"/>
                    <a:pt x="479" y="217"/>
                  </a:cubicBezTo>
                  <a:lnTo>
                    <a:pt x="479" y="304"/>
                  </a:lnTo>
                  <a:close/>
                </a:path>
              </a:pathLst>
            </a:custGeom>
            <a:solidFill>
              <a:srgbClr val="FFB900"/>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6" name="Group 15"/>
          <p:cNvGrpSpPr/>
          <p:nvPr/>
        </p:nvGrpSpPr>
        <p:grpSpPr>
          <a:xfrm>
            <a:off x="8638079" y="4107638"/>
            <a:ext cx="390887" cy="475706"/>
            <a:chOff x="11439383" y="926102"/>
            <a:chExt cx="390887" cy="475706"/>
          </a:xfrm>
        </p:grpSpPr>
        <p:sp>
          <p:nvSpPr>
            <p:cNvPr id="17" name="Rectangle 16"/>
            <p:cNvSpPr/>
            <p:nvPr/>
          </p:nvSpPr>
          <p:spPr bwMode="auto">
            <a:xfrm>
              <a:off x="11552619" y="1163955"/>
              <a:ext cx="228218" cy="200992"/>
            </a:xfrm>
            <a:prstGeom prst="rect">
              <a:avLst/>
            </a:prstGeom>
            <a:solidFill>
              <a:srgbClr val="3C3C3C"/>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398"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16814">
                      <a:srgbClr val="FFFFFF"/>
                    </a:gs>
                    <a:gs pos="46000">
                      <a:srgbClr val="FFFFFF"/>
                    </a:gs>
                  </a:gsLst>
                  <a:lin ang="5400000" scaled="0"/>
                </a:gradFill>
                <a:effectLst/>
                <a:uLnTx/>
                <a:uFillTx/>
              </a:endParaRPr>
            </a:p>
          </p:txBody>
        </p:sp>
        <p:sp>
          <p:nvSpPr>
            <p:cNvPr id="18" name="Freeform 23"/>
            <p:cNvSpPr>
              <a:spLocks noChangeAspect="1" noEditPoints="1"/>
            </p:cNvSpPr>
            <p:nvPr/>
          </p:nvSpPr>
          <p:spPr bwMode="auto">
            <a:xfrm>
              <a:off x="11439383" y="926102"/>
              <a:ext cx="390887" cy="475706"/>
            </a:xfrm>
            <a:custGeom>
              <a:avLst/>
              <a:gdLst>
                <a:gd name="T0" fmla="*/ 592 w 603"/>
                <a:gd name="T1" fmla="*/ 304 h 734"/>
                <a:gd name="T2" fmla="*/ 540 w 603"/>
                <a:gd name="T3" fmla="*/ 304 h 734"/>
                <a:gd name="T4" fmla="*/ 540 w 603"/>
                <a:gd name="T5" fmla="*/ 217 h 734"/>
                <a:gd name="T6" fmla="*/ 301 w 603"/>
                <a:gd name="T7" fmla="*/ 0 h 734"/>
                <a:gd name="T8" fmla="*/ 63 w 603"/>
                <a:gd name="T9" fmla="*/ 217 h 734"/>
                <a:gd name="T10" fmla="*/ 63 w 603"/>
                <a:gd name="T11" fmla="*/ 304 h 734"/>
                <a:gd name="T12" fmla="*/ 11 w 603"/>
                <a:gd name="T13" fmla="*/ 304 h 734"/>
                <a:gd name="T14" fmla="*/ 0 w 603"/>
                <a:gd name="T15" fmla="*/ 315 h 734"/>
                <a:gd name="T16" fmla="*/ 0 w 603"/>
                <a:gd name="T17" fmla="*/ 723 h 734"/>
                <a:gd name="T18" fmla="*/ 11 w 603"/>
                <a:gd name="T19" fmla="*/ 734 h 734"/>
                <a:gd name="T20" fmla="*/ 592 w 603"/>
                <a:gd name="T21" fmla="*/ 734 h 734"/>
                <a:gd name="T22" fmla="*/ 603 w 603"/>
                <a:gd name="T23" fmla="*/ 723 h 734"/>
                <a:gd name="T24" fmla="*/ 603 w 603"/>
                <a:gd name="T25" fmla="*/ 315 h 734"/>
                <a:gd name="T26" fmla="*/ 592 w 603"/>
                <a:gd name="T27" fmla="*/ 304 h 734"/>
                <a:gd name="T28" fmla="*/ 323 w 603"/>
                <a:gd name="T29" fmla="*/ 494 h 734"/>
                <a:gd name="T30" fmla="*/ 323 w 603"/>
                <a:gd name="T31" fmla="*/ 612 h 734"/>
                <a:gd name="T32" fmla="*/ 307 w 603"/>
                <a:gd name="T33" fmla="*/ 628 h 734"/>
                <a:gd name="T34" fmla="*/ 296 w 603"/>
                <a:gd name="T35" fmla="*/ 628 h 734"/>
                <a:gd name="T36" fmla="*/ 279 w 603"/>
                <a:gd name="T37" fmla="*/ 612 h 734"/>
                <a:gd name="T38" fmla="*/ 279 w 603"/>
                <a:gd name="T39" fmla="*/ 494 h 734"/>
                <a:gd name="T40" fmla="*/ 257 w 603"/>
                <a:gd name="T41" fmla="*/ 455 h 734"/>
                <a:gd name="T42" fmla="*/ 301 w 603"/>
                <a:gd name="T43" fmla="*/ 410 h 734"/>
                <a:gd name="T44" fmla="*/ 346 w 603"/>
                <a:gd name="T45" fmla="*/ 455 h 734"/>
                <a:gd name="T46" fmla="*/ 323 w 603"/>
                <a:gd name="T47" fmla="*/ 494 h 734"/>
                <a:gd name="T48" fmla="*/ 479 w 603"/>
                <a:gd name="T49" fmla="*/ 304 h 734"/>
                <a:gd name="T50" fmla="*/ 124 w 603"/>
                <a:gd name="T51" fmla="*/ 304 h 734"/>
                <a:gd name="T52" fmla="*/ 124 w 603"/>
                <a:gd name="T53" fmla="*/ 217 h 734"/>
                <a:gd name="T54" fmla="*/ 301 w 603"/>
                <a:gd name="T55" fmla="*/ 61 h 734"/>
                <a:gd name="T56" fmla="*/ 479 w 603"/>
                <a:gd name="T57" fmla="*/ 217 h 734"/>
                <a:gd name="T58" fmla="*/ 479 w 603"/>
                <a:gd name="T59" fmla="*/ 304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3" h="734">
                  <a:moveTo>
                    <a:pt x="592" y="304"/>
                  </a:moveTo>
                  <a:cubicBezTo>
                    <a:pt x="540" y="304"/>
                    <a:pt x="540" y="304"/>
                    <a:pt x="540" y="304"/>
                  </a:cubicBezTo>
                  <a:cubicBezTo>
                    <a:pt x="540" y="217"/>
                    <a:pt x="540" y="217"/>
                    <a:pt x="540" y="217"/>
                  </a:cubicBezTo>
                  <a:cubicBezTo>
                    <a:pt x="540" y="97"/>
                    <a:pt x="433" y="0"/>
                    <a:pt x="301" y="0"/>
                  </a:cubicBezTo>
                  <a:cubicBezTo>
                    <a:pt x="170" y="0"/>
                    <a:pt x="63" y="97"/>
                    <a:pt x="63" y="217"/>
                  </a:cubicBezTo>
                  <a:cubicBezTo>
                    <a:pt x="63" y="304"/>
                    <a:pt x="63" y="304"/>
                    <a:pt x="63" y="304"/>
                  </a:cubicBezTo>
                  <a:cubicBezTo>
                    <a:pt x="11" y="304"/>
                    <a:pt x="11" y="304"/>
                    <a:pt x="11" y="304"/>
                  </a:cubicBezTo>
                  <a:cubicBezTo>
                    <a:pt x="5" y="304"/>
                    <a:pt x="0" y="309"/>
                    <a:pt x="0" y="315"/>
                  </a:cubicBezTo>
                  <a:cubicBezTo>
                    <a:pt x="0" y="723"/>
                    <a:pt x="0" y="723"/>
                    <a:pt x="0" y="723"/>
                  </a:cubicBezTo>
                  <a:cubicBezTo>
                    <a:pt x="0" y="729"/>
                    <a:pt x="5" y="734"/>
                    <a:pt x="11" y="734"/>
                  </a:cubicBezTo>
                  <a:cubicBezTo>
                    <a:pt x="592" y="734"/>
                    <a:pt x="592" y="734"/>
                    <a:pt x="592" y="734"/>
                  </a:cubicBezTo>
                  <a:cubicBezTo>
                    <a:pt x="598" y="734"/>
                    <a:pt x="603" y="729"/>
                    <a:pt x="603" y="723"/>
                  </a:cubicBezTo>
                  <a:cubicBezTo>
                    <a:pt x="603" y="315"/>
                    <a:pt x="603" y="315"/>
                    <a:pt x="603" y="315"/>
                  </a:cubicBezTo>
                  <a:cubicBezTo>
                    <a:pt x="603" y="309"/>
                    <a:pt x="598" y="304"/>
                    <a:pt x="592" y="304"/>
                  </a:cubicBezTo>
                  <a:close/>
                  <a:moveTo>
                    <a:pt x="323" y="494"/>
                  </a:moveTo>
                  <a:cubicBezTo>
                    <a:pt x="323" y="612"/>
                    <a:pt x="323" y="612"/>
                    <a:pt x="323" y="612"/>
                  </a:cubicBezTo>
                  <a:cubicBezTo>
                    <a:pt x="323" y="621"/>
                    <a:pt x="316" y="628"/>
                    <a:pt x="307" y="628"/>
                  </a:cubicBezTo>
                  <a:cubicBezTo>
                    <a:pt x="296" y="628"/>
                    <a:pt x="296" y="628"/>
                    <a:pt x="296" y="628"/>
                  </a:cubicBezTo>
                  <a:cubicBezTo>
                    <a:pt x="287" y="628"/>
                    <a:pt x="279" y="621"/>
                    <a:pt x="279" y="612"/>
                  </a:cubicBezTo>
                  <a:cubicBezTo>
                    <a:pt x="279" y="494"/>
                    <a:pt x="279" y="494"/>
                    <a:pt x="279" y="494"/>
                  </a:cubicBezTo>
                  <a:cubicBezTo>
                    <a:pt x="266" y="486"/>
                    <a:pt x="257" y="471"/>
                    <a:pt x="257" y="455"/>
                  </a:cubicBezTo>
                  <a:cubicBezTo>
                    <a:pt x="257" y="430"/>
                    <a:pt x="277" y="410"/>
                    <a:pt x="301" y="410"/>
                  </a:cubicBezTo>
                  <a:cubicBezTo>
                    <a:pt x="326" y="410"/>
                    <a:pt x="346" y="430"/>
                    <a:pt x="346" y="455"/>
                  </a:cubicBezTo>
                  <a:cubicBezTo>
                    <a:pt x="346" y="471"/>
                    <a:pt x="337" y="486"/>
                    <a:pt x="323" y="494"/>
                  </a:cubicBezTo>
                  <a:close/>
                  <a:moveTo>
                    <a:pt x="479" y="304"/>
                  </a:moveTo>
                  <a:cubicBezTo>
                    <a:pt x="124" y="304"/>
                    <a:pt x="124" y="304"/>
                    <a:pt x="124" y="304"/>
                  </a:cubicBezTo>
                  <a:cubicBezTo>
                    <a:pt x="124" y="217"/>
                    <a:pt x="124" y="217"/>
                    <a:pt x="124" y="217"/>
                  </a:cubicBezTo>
                  <a:cubicBezTo>
                    <a:pt x="124" y="131"/>
                    <a:pt x="204" y="61"/>
                    <a:pt x="301" y="61"/>
                  </a:cubicBezTo>
                  <a:cubicBezTo>
                    <a:pt x="399" y="61"/>
                    <a:pt x="479" y="131"/>
                    <a:pt x="479" y="217"/>
                  </a:cubicBezTo>
                  <a:lnTo>
                    <a:pt x="479" y="304"/>
                  </a:lnTo>
                  <a:close/>
                </a:path>
              </a:pathLst>
            </a:custGeom>
            <a:solidFill>
              <a:srgbClr val="FFB900"/>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pic>
        <p:nvPicPr>
          <p:cNvPr id="19" name="Picture 18"/>
          <p:cNvPicPr>
            <a:picLocks noChangeAspect="1"/>
          </p:cNvPicPr>
          <p:nvPr/>
        </p:nvPicPr>
        <p:blipFill>
          <a:blip r:embed="rId4"/>
          <a:stretch>
            <a:fillRect/>
          </a:stretch>
        </p:blipFill>
        <p:spPr>
          <a:xfrm>
            <a:off x="7498383" y="3254591"/>
            <a:ext cx="525463" cy="510902"/>
          </a:xfrm>
          <a:prstGeom prst="rect">
            <a:avLst/>
          </a:prstGeom>
        </p:spPr>
      </p:pic>
      <p:pic>
        <p:nvPicPr>
          <p:cNvPr id="20" name="Picture 19"/>
          <p:cNvPicPr>
            <a:picLocks noChangeAspect="1"/>
          </p:cNvPicPr>
          <p:nvPr/>
        </p:nvPicPr>
        <p:blipFill>
          <a:blip r:embed="rId4"/>
          <a:stretch>
            <a:fillRect/>
          </a:stretch>
        </p:blipFill>
        <p:spPr>
          <a:xfrm>
            <a:off x="8077003" y="3388047"/>
            <a:ext cx="511669" cy="497490"/>
          </a:xfrm>
          <a:prstGeom prst="rect">
            <a:avLst/>
          </a:prstGeom>
        </p:spPr>
      </p:pic>
      <p:pic>
        <p:nvPicPr>
          <p:cNvPr id="21" name="Picture 20"/>
          <p:cNvPicPr>
            <a:picLocks noChangeAspect="1"/>
          </p:cNvPicPr>
          <p:nvPr/>
        </p:nvPicPr>
        <p:blipFill>
          <a:blip r:embed="rId5"/>
          <a:stretch>
            <a:fillRect/>
          </a:stretch>
        </p:blipFill>
        <p:spPr>
          <a:xfrm>
            <a:off x="6634676" y="3314387"/>
            <a:ext cx="586667" cy="586667"/>
          </a:xfrm>
          <a:prstGeom prst="rect">
            <a:avLst/>
          </a:prstGeom>
        </p:spPr>
      </p:pic>
      <p:pic>
        <p:nvPicPr>
          <p:cNvPr id="22" name="Picture 21"/>
          <p:cNvPicPr>
            <a:picLocks noChangeAspect="1"/>
          </p:cNvPicPr>
          <p:nvPr/>
        </p:nvPicPr>
        <p:blipFill>
          <a:blip r:embed="rId6"/>
          <a:stretch>
            <a:fillRect/>
          </a:stretch>
        </p:blipFill>
        <p:spPr>
          <a:xfrm>
            <a:off x="9676088" y="3266632"/>
            <a:ext cx="645596" cy="645596"/>
          </a:xfrm>
          <a:prstGeom prst="rect">
            <a:avLst/>
          </a:prstGeom>
        </p:spPr>
      </p:pic>
      <p:pic>
        <p:nvPicPr>
          <p:cNvPr id="23" name="Picture 22"/>
          <p:cNvPicPr>
            <a:picLocks noChangeAspect="1"/>
          </p:cNvPicPr>
          <p:nvPr/>
        </p:nvPicPr>
        <p:blipFill>
          <a:blip r:embed="rId7"/>
          <a:stretch>
            <a:fillRect/>
          </a:stretch>
        </p:blipFill>
        <p:spPr>
          <a:xfrm>
            <a:off x="11101210" y="3480887"/>
            <a:ext cx="452930" cy="452930"/>
          </a:xfrm>
          <a:prstGeom prst="rect">
            <a:avLst/>
          </a:prstGeom>
        </p:spPr>
      </p:pic>
      <p:pic>
        <p:nvPicPr>
          <p:cNvPr id="24" name="Picture 23"/>
          <p:cNvPicPr>
            <a:picLocks noChangeAspect="1"/>
          </p:cNvPicPr>
          <p:nvPr/>
        </p:nvPicPr>
        <p:blipFill>
          <a:blip r:embed="rId7"/>
          <a:stretch>
            <a:fillRect/>
          </a:stretch>
        </p:blipFill>
        <p:spPr>
          <a:xfrm>
            <a:off x="10738753" y="3314387"/>
            <a:ext cx="452930" cy="452930"/>
          </a:xfrm>
          <a:prstGeom prst="rect">
            <a:avLst/>
          </a:prstGeom>
        </p:spPr>
      </p:pic>
      <p:pic>
        <p:nvPicPr>
          <p:cNvPr id="25" name="Picture 24"/>
          <p:cNvPicPr>
            <a:picLocks noChangeAspect="1"/>
          </p:cNvPicPr>
          <p:nvPr/>
        </p:nvPicPr>
        <p:blipFill>
          <a:blip r:embed="rId8"/>
          <a:stretch>
            <a:fillRect/>
          </a:stretch>
        </p:blipFill>
        <p:spPr>
          <a:xfrm>
            <a:off x="8402189" y="2389421"/>
            <a:ext cx="565676" cy="565676"/>
          </a:xfrm>
          <a:prstGeom prst="rect">
            <a:avLst/>
          </a:prstGeom>
        </p:spPr>
      </p:pic>
      <p:pic>
        <p:nvPicPr>
          <p:cNvPr id="26" name="Picture 25"/>
          <p:cNvPicPr>
            <a:picLocks noChangeAspect="1"/>
          </p:cNvPicPr>
          <p:nvPr/>
        </p:nvPicPr>
        <p:blipFill>
          <a:blip r:embed="rId9"/>
          <a:stretch>
            <a:fillRect/>
          </a:stretch>
        </p:blipFill>
        <p:spPr>
          <a:xfrm>
            <a:off x="8892376" y="4724894"/>
            <a:ext cx="531642" cy="531642"/>
          </a:xfrm>
          <a:prstGeom prst="rect">
            <a:avLst/>
          </a:prstGeom>
        </p:spPr>
      </p:pic>
      <p:cxnSp>
        <p:nvCxnSpPr>
          <p:cNvPr id="29" name="Elbow Connector 28"/>
          <p:cNvCxnSpPr>
            <a:stCxn id="9" idx="2"/>
            <a:endCxn id="26" idx="1"/>
          </p:cNvCxnSpPr>
          <p:nvPr/>
        </p:nvCxnSpPr>
        <p:spPr>
          <a:xfrm rot="16200000" flipH="1">
            <a:off x="7932593" y="4030931"/>
            <a:ext cx="577313" cy="1342254"/>
          </a:xfrm>
          <a:prstGeom prst="bentConnector2">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12" idx="2"/>
            <a:endCxn id="26" idx="3"/>
          </p:cNvCxnSpPr>
          <p:nvPr/>
        </p:nvCxnSpPr>
        <p:spPr>
          <a:xfrm rot="5400000">
            <a:off x="9747928" y="4085614"/>
            <a:ext cx="581192" cy="1229011"/>
          </a:xfrm>
          <a:prstGeom prst="bentConnector2">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122942" y="5186023"/>
            <a:ext cx="2138293" cy="1126462"/>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gradFill>
                  <a:gsLst>
                    <a:gs pos="2917">
                      <a:schemeClr val="tx1"/>
                    </a:gs>
                    <a:gs pos="30000">
                      <a:schemeClr val="tx1"/>
                    </a:gs>
                  </a:gsLst>
                  <a:lin ang="5400000" scaled="0"/>
                </a:gradFill>
                <a:effectLst/>
                <a:uLnTx/>
                <a:uFillTx/>
              </a:rPr>
              <a:t>Traffic to on-premises and other </a:t>
            </a:r>
            <a:r>
              <a:rPr kumimoji="0" lang="en-US" sz="2000" b="0" i="0" u="none" strike="noStrike" kern="0" cap="none" spc="0" normalizeH="0" baseline="0" noProof="0" dirty="0" err="1">
                <a:ln>
                  <a:noFill/>
                </a:ln>
                <a:gradFill>
                  <a:gsLst>
                    <a:gs pos="2917">
                      <a:schemeClr val="tx1"/>
                    </a:gs>
                    <a:gs pos="30000">
                      <a:schemeClr val="tx1"/>
                    </a:gs>
                  </a:gsLst>
                  <a:lin ang="5400000" scaled="0"/>
                </a:gradFill>
                <a:effectLst/>
                <a:uLnTx/>
                <a:uFillTx/>
              </a:rPr>
              <a:t>VNets</a:t>
            </a:r>
            <a:endParaRPr kumimoji="0" lang="en-US" sz="2000" b="0" i="0" u="none" strike="noStrike" kern="0" cap="none" spc="0" normalizeH="0" baseline="0" noProof="0" dirty="0">
              <a:ln>
                <a:noFill/>
              </a:ln>
              <a:gradFill>
                <a:gsLst>
                  <a:gs pos="2917">
                    <a:schemeClr val="tx1"/>
                  </a:gs>
                  <a:gs pos="30000">
                    <a:schemeClr val="tx1"/>
                  </a:gs>
                </a:gsLst>
                <a:lin ang="5400000" scaled="0"/>
              </a:gradFill>
              <a:effectLst/>
              <a:uLnTx/>
              <a:uFillTx/>
            </a:endParaRPr>
          </a:p>
        </p:txBody>
      </p:sp>
      <p:sp>
        <p:nvSpPr>
          <p:cNvPr id="33" name="Cloud 32"/>
          <p:cNvSpPr/>
          <p:nvPr/>
        </p:nvSpPr>
        <p:spPr bwMode="auto">
          <a:xfrm>
            <a:off x="8804246" y="1170453"/>
            <a:ext cx="1411590" cy="547072"/>
          </a:xfrm>
          <a:prstGeom prst="cloud">
            <a:avLst/>
          </a:pr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rPr>
              <a:t>Internet</a:t>
            </a:r>
          </a:p>
        </p:txBody>
      </p:sp>
      <p:cxnSp>
        <p:nvCxnSpPr>
          <p:cNvPr id="35" name="Elbow Connector 34"/>
          <p:cNvCxnSpPr>
            <a:stCxn id="33" idx="2"/>
            <a:endCxn id="25" idx="0"/>
          </p:cNvCxnSpPr>
          <p:nvPr/>
        </p:nvCxnSpPr>
        <p:spPr>
          <a:xfrm rot="10800000" flipV="1">
            <a:off x="8685027" y="1443989"/>
            <a:ext cx="123598" cy="945432"/>
          </a:xfrm>
          <a:prstGeom prst="bentConnector2">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8" name="Elbow Connector 37"/>
          <p:cNvCxnSpPr>
            <a:stCxn id="9" idx="3"/>
          </p:cNvCxnSpPr>
          <p:nvPr/>
        </p:nvCxnSpPr>
        <p:spPr>
          <a:xfrm flipV="1">
            <a:off x="8693109" y="1717525"/>
            <a:ext cx="634054" cy="1827207"/>
          </a:xfrm>
          <a:prstGeom prst="bentConnector2">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26" idx="2"/>
          </p:cNvCxnSpPr>
          <p:nvPr/>
        </p:nvCxnSpPr>
        <p:spPr>
          <a:xfrm>
            <a:off x="9158197" y="5256536"/>
            <a:ext cx="0" cy="709579"/>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45" name="Picture 44"/>
          <p:cNvPicPr>
            <a:picLocks noChangeAspect="1"/>
          </p:cNvPicPr>
          <p:nvPr/>
        </p:nvPicPr>
        <p:blipFill>
          <a:blip r:embed="rId8"/>
          <a:stretch>
            <a:fillRect/>
          </a:stretch>
        </p:blipFill>
        <p:spPr>
          <a:xfrm>
            <a:off x="11533678" y="2389421"/>
            <a:ext cx="565676" cy="565676"/>
          </a:xfrm>
          <a:prstGeom prst="rect">
            <a:avLst/>
          </a:prstGeom>
        </p:spPr>
      </p:pic>
      <p:sp>
        <p:nvSpPr>
          <p:cNvPr id="46" name="Rounded Rectangle 45"/>
          <p:cNvSpPr/>
          <p:nvPr/>
        </p:nvSpPr>
        <p:spPr bwMode="auto">
          <a:xfrm>
            <a:off x="5928260" y="6331871"/>
            <a:ext cx="1293083" cy="457195"/>
          </a:xfrm>
          <a:prstGeom prst="round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rPr>
              <a:t>Storage</a:t>
            </a:r>
          </a:p>
        </p:txBody>
      </p:sp>
      <p:sp>
        <p:nvSpPr>
          <p:cNvPr id="49" name="Rounded Rectangle 48"/>
          <p:cNvSpPr/>
          <p:nvPr/>
        </p:nvSpPr>
        <p:spPr bwMode="auto">
          <a:xfrm>
            <a:off x="7755647" y="6332057"/>
            <a:ext cx="1293083" cy="457195"/>
          </a:xfrm>
          <a:prstGeom prst="round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rPr>
              <a:t>SQL DB</a:t>
            </a:r>
          </a:p>
        </p:txBody>
      </p:sp>
      <p:cxnSp>
        <p:nvCxnSpPr>
          <p:cNvPr id="52" name="Straight Arrow Connector 51"/>
          <p:cNvCxnSpPr/>
          <p:nvPr/>
        </p:nvCxnSpPr>
        <p:spPr>
          <a:xfrm>
            <a:off x="6858310" y="4409523"/>
            <a:ext cx="0" cy="1922348"/>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p:cNvCxnSpPr>
            <a:endCxn id="49" idx="0"/>
          </p:cNvCxnSpPr>
          <p:nvPr/>
        </p:nvCxnSpPr>
        <p:spPr>
          <a:xfrm>
            <a:off x="6852291" y="5776166"/>
            <a:ext cx="1549898" cy="555891"/>
          </a:xfrm>
          <a:prstGeom prst="bentConnector2">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p:cNvCxnSpPr>
            <a:endCxn id="49" idx="3"/>
          </p:cNvCxnSpPr>
          <p:nvPr/>
        </p:nvCxnSpPr>
        <p:spPr>
          <a:xfrm rot="5400000">
            <a:off x="9044641" y="4413613"/>
            <a:ext cx="2151132" cy="2142953"/>
          </a:xfrm>
          <a:prstGeom prst="bentConnector2">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8685027" y="3842926"/>
            <a:ext cx="820228"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6771655" y="5186023"/>
            <a:ext cx="1474179" cy="960263"/>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t>Traffic stays within MS network</a:t>
            </a:r>
          </a:p>
        </p:txBody>
      </p:sp>
    </p:spTree>
    <p:extLst>
      <p:ext uri="{BB962C8B-B14F-4D97-AF65-F5344CB8AC3E}">
        <p14:creationId xmlns:p14="http://schemas.microsoft.com/office/powerpoint/2010/main" val="3491918358"/>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Virtual Network Enhancements</a:t>
            </a:r>
          </a:p>
        </p:txBody>
      </p:sp>
      <p:sp>
        <p:nvSpPr>
          <p:cNvPr id="3" name="Text Placeholder 2"/>
          <p:cNvSpPr>
            <a:spLocks noGrp="1"/>
          </p:cNvSpPr>
          <p:nvPr>
            <p:ph type="body" sz="quarter" idx="10"/>
          </p:nvPr>
        </p:nvSpPr>
        <p:spPr>
          <a:xfrm>
            <a:off x="274639" y="1212849"/>
            <a:ext cx="11992270" cy="6001643"/>
          </a:xfrm>
        </p:spPr>
        <p:txBody>
          <a:bodyPr/>
          <a:lstStyle/>
          <a:p>
            <a:pPr marL="457200" indent="-457200">
              <a:buFont typeface="Arial" panose="020B0604020202020204" pitchFamily="34" charset="0"/>
              <a:buChar char="•"/>
            </a:pPr>
            <a:r>
              <a:rPr lang="en-NZ" dirty="0"/>
              <a:t>Network speed enhancements</a:t>
            </a:r>
          </a:p>
          <a:p>
            <a:pPr marL="457200" indent="-457200">
              <a:buFont typeface="Arial" panose="020B0604020202020204" pitchFamily="34" charset="0"/>
              <a:buChar char="•"/>
            </a:pPr>
            <a:r>
              <a:rPr lang="en-NZ" dirty="0"/>
              <a:t>Accelerated networking (SR-IOV, up to 25Gbps)</a:t>
            </a:r>
          </a:p>
          <a:p>
            <a:pPr marL="457200" indent="-457200">
              <a:buFont typeface="Arial" panose="020B0604020202020204" pitchFamily="34" charset="0"/>
              <a:buChar char="•"/>
            </a:pPr>
            <a:r>
              <a:rPr lang="en-NZ" dirty="0" err="1"/>
              <a:t>vNet</a:t>
            </a:r>
            <a:r>
              <a:rPr lang="en-NZ" dirty="0"/>
              <a:t> Peering</a:t>
            </a:r>
          </a:p>
          <a:p>
            <a:pPr marL="457200" indent="-457200">
              <a:buFont typeface="Arial" panose="020B0604020202020204" pitchFamily="34" charset="0"/>
              <a:buChar char="•"/>
            </a:pPr>
            <a:r>
              <a:rPr lang="en-NZ" dirty="0"/>
              <a:t>MAC Persistence</a:t>
            </a:r>
          </a:p>
          <a:p>
            <a:pPr marL="457200" indent="-457200">
              <a:buFont typeface="Arial" panose="020B0604020202020204" pitchFamily="34" charset="0"/>
              <a:buChar char="•"/>
            </a:pPr>
            <a:r>
              <a:rPr lang="en-NZ" dirty="0"/>
              <a:t>IPv6 inbound via load balancer</a:t>
            </a:r>
          </a:p>
          <a:p>
            <a:pPr marL="457200" indent="-457200">
              <a:buFont typeface="Arial" panose="020B0604020202020204" pitchFamily="34" charset="0"/>
              <a:buChar char="•"/>
            </a:pPr>
            <a:r>
              <a:rPr lang="en-NZ" dirty="0"/>
              <a:t>Network diagnostics</a:t>
            </a:r>
          </a:p>
          <a:p>
            <a:pPr marL="457200" indent="-457200">
              <a:buFont typeface="Arial" panose="020B0604020202020204" pitchFamily="34" charset="0"/>
              <a:buChar char="•"/>
            </a:pPr>
            <a:endParaRPr lang="en-NZ" dirty="0"/>
          </a:p>
          <a:p>
            <a:pPr marL="457200" indent="-457200">
              <a:buFont typeface="Arial" panose="020B0604020202020204" pitchFamily="34" charset="0"/>
              <a:buChar char="•"/>
            </a:pPr>
            <a:endParaRPr lang="en-NZ" dirty="0"/>
          </a:p>
          <a:p>
            <a:pPr marL="457200" indent="-457200">
              <a:buFont typeface="Arial" panose="020B0604020202020204" pitchFamily="34" charset="0"/>
              <a:buChar char="•"/>
            </a:pPr>
            <a:endParaRPr lang="en-NZ" dirty="0"/>
          </a:p>
          <a:p>
            <a:endParaRPr lang="en-NZ" dirty="0"/>
          </a:p>
        </p:txBody>
      </p:sp>
    </p:spTree>
    <p:extLst>
      <p:ext uri="{BB962C8B-B14F-4D97-AF65-F5344CB8AC3E}">
        <p14:creationId xmlns:p14="http://schemas.microsoft.com/office/powerpoint/2010/main" val="948075634"/>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1209973"/>
            <a:ext cx="10480103" cy="1181862"/>
          </a:xfrm>
        </p:spPr>
        <p:txBody>
          <a:bodyPr/>
          <a:lstStyle/>
          <a:p>
            <a:r>
              <a:rPr lang="en-NZ" dirty="0" err="1"/>
              <a:t>vNet</a:t>
            </a:r>
            <a:r>
              <a:rPr lang="en-NZ" dirty="0"/>
              <a:t> Peering Demo</a:t>
            </a:r>
          </a:p>
        </p:txBody>
      </p:sp>
    </p:spTree>
    <p:extLst>
      <p:ext uri="{BB962C8B-B14F-4D97-AF65-F5344CB8AC3E}">
        <p14:creationId xmlns:p14="http://schemas.microsoft.com/office/powerpoint/2010/main" val="25631441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337352" y="1415464"/>
            <a:ext cx="11887200" cy="4518160"/>
          </a:xfrm>
        </p:spPr>
        <p:txBody>
          <a:bodyPr/>
          <a:lstStyle/>
          <a:p>
            <a:pPr marL="0" indent="0">
              <a:buNone/>
            </a:pPr>
            <a:r>
              <a:rPr lang="en-US" sz="4400" dirty="0"/>
              <a:t>Regions</a:t>
            </a:r>
          </a:p>
          <a:p>
            <a:pPr marL="0" indent="0">
              <a:buNone/>
            </a:pPr>
            <a:r>
              <a:rPr lang="en-US" sz="4400" dirty="0"/>
              <a:t>Sizes</a:t>
            </a:r>
          </a:p>
          <a:p>
            <a:pPr marL="0" indent="0">
              <a:buNone/>
            </a:pPr>
            <a:r>
              <a:rPr lang="en-US" sz="4400" dirty="0"/>
              <a:t>Services</a:t>
            </a:r>
          </a:p>
          <a:p>
            <a:pPr marL="0" indent="0">
              <a:buNone/>
            </a:pPr>
            <a:r>
              <a:rPr lang="en-US" sz="4400" dirty="0"/>
              <a:t>Development solutions</a:t>
            </a:r>
          </a:p>
          <a:p>
            <a:pPr marL="0" indent="0">
              <a:buNone/>
            </a:pPr>
            <a:r>
              <a:rPr lang="en-US" sz="4400" dirty="0"/>
              <a:t>Management controls</a:t>
            </a:r>
          </a:p>
          <a:p>
            <a:pPr marL="0" indent="0">
              <a:buNone/>
            </a:pPr>
            <a:r>
              <a:rPr lang="en-US" sz="4400" dirty="0"/>
              <a:t>Agility</a:t>
            </a:r>
          </a:p>
        </p:txBody>
      </p:sp>
      <p:sp>
        <p:nvSpPr>
          <p:cNvPr id="3" name="Title 2"/>
          <p:cNvSpPr>
            <a:spLocks noGrp="1"/>
          </p:cNvSpPr>
          <p:nvPr>
            <p:ph type="title"/>
          </p:nvPr>
        </p:nvSpPr>
        <p:spPr/>
        <p:txBody>
          <a:bodyPr/>
          <a:lstStyle/>
          <a:p>
            <a:r>
              <a:rPr lang="en-US" dirty="0"/>
              <a:t>Azure Innovation into the future</a:t>
            </a:r>
          </a:p>
        </p:txBody>
      </p:sp>
      <p:sp>
        <p:nvSpPr>
          <p:cNvPr id="4" name="Rectangle 3"/>
          <p:cNvSpPr/>
          <p:nvPr/>
        </p:nvSpPr>
        <p:spPr>
          <a:xfrm>
            <a:off x="1229885" y="2074106"/>
            <a:ext cx="1640193" cy="320087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0" i="0" u="none" strike="noStrike" kern="0" cap="none" spc="0" normalizeH="0" baseline="0" noProof="0" dirty="0">
                <a:ln>
                  <a:noFill/>
                </a:ln>
                <a:solidFill>
                  <a:sysClr val="windowText" lastClr="000000"/>
                </a:solidFill>
                <a:effectLst/>
                <a:uLnTx/>
                <a:uFillTx/>
                <a:latin typeface="Segoe UI Semilight"/>
                <a:ea typeface="+mn-ea"/>
                <a:cs typeface="+mn-cs"/>
              </a:rPr>
              <a:t>&gt;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ysClr val="windowText" lastClr="000000"/>
                </a:solidFill>
                <a:effectLst/>
                <a:uLnTx/>
                <a:uFillTx/>
                <a:latin typeface="Segoe UI Semilight"/>
                <a:ea typeface="+mn-ea"/>
                <a:cs typeface="+mn-cs"/>
              </a:rPr>
              <a:t>(More)</a:t>
            </a:r>
          </a:p>
        </p:txBody>
      </p:sp>
    </p:spTree>
    <p:extLst>
      <p:ext uri="{BB962C8B-B14F-4D97-AF65-F5344CB8AC3E}">
        <p14:creationId xmlns:p14="http://schemas.microsoft.com/office/powerpoint/2010/main" val="475777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left)">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left)">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wipe(left)">
                                      <p:cBhvr>
                                        <p:cTn id="3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73621" y="2561158"/>
            <a:ext cx="10441160" cy="1957459"/>
          </a:xfrm>
          <a:prstGeom prst="rect">
            <a:avLst/>
          </a:prstGeom>
          <a:noFill/>
        </p:spPr>
        <p:txBody>
          <a:bodyPr wrap="square" lIns="182880" tIns="146304" rIns="182880" bIns="146304" rtlCol="0">
            <a:spAutoFit/>
          </a:bodyPr>
          <a:lstStyle/>
          <a:p>
            <a:pPr>
              <a:lnSpc>
                <a:spcPct val="90000"/>
              </a:lnSpc>
              <a:spcAft>
                <a:spcPts val="600"/>
              </a:spcAft>
            </a:pPr>
            <a:r>
              <a:rPr lang="en-NZ" sz="6000" dirty="0">
                <a:gradFill>
                  <a:gsLst>
                    <a:gs pos="2917">
                      <a:schemeClr val="tx1"/>
                    </a:gs>
                    <a:gs pos="30000">
                      <a:schemeClr val="tx1"/>
                    </a:gs>
                  </a:gsLst>
                  <a:lin ang="5400000" scaled="0"/>
                </a:gradFill>
              </a:rPr>
              <a:t>Every company is a software company</a:t>
            </a:r>
          </a:p>
        </p:txBody>
      </p:sp>
    </p:spTree>
    <p:extLst>
      <p:ext uri="{BB962C8B-B14F-4D97-AF65-F5344CB8AC3E}">
        <p14:creationId xmlns:p14="http://schemas.microsoft.com/office/powerpoint/2010/main" val="3833093272"/>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ext Placeholder 5"/>
          <p:cNvSpPr txBox="1">
            <a:spLocks/>
          </p:cNvSpPr>
          <p:nvPr/>
        </p:nvSpPr>
        <p:spPr>
          <a:xfrm>
            <a:off x="5186156" y="4001318"/>
            <a:ext cx="6858000" cy="1514261"/>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42">
              <a:spcBef>
                <a:spcPct val="0"/>
              </a:spcBef>
            </a:pPr>
            <a:r>
              <a:rPr lang="en-US" sz="2400" dirty="0">
                <a:gradFill>
                  <a:gsLst>
                    <a:gs pos="24779">
                      <a:srgbClr val="292929"/>
                    </a:gs>
                    <a:gs pos="52000">
                      <a:srgbClr val="292929"/>
                    </a:gs>
                  </a:gsLst>
                  <a:lin ang="5400000" scaled="1"/>
                </a:gradFill>
              </a:rPr>
              <a:t>From your PC or Tablet visit My Ignite at </a:t>
            </a:r>
            <a:r>
              <a:rPr lang="en-US" sz="2400" dirty="0">
                <a:gradFill>
                  <a:gsLst>
                    <a:gs pos="24779">
                      <a:srgbClr val="292929"/>
                    </a:gs>
                    <a:gs pos="52000">
                      <a:srgbClr val="292929"/>
                    </a:gs>
                  </a:gsLst>
                  <a:lin ang="5400000" scaled="1"/>
                </a:gradFill>
                <a:hlinkClick r:id="rId3"/>
              </a:rPr>
              <a:t>http://msignite.nz/my-ignite</a:t>
            </a:r>
            <a:r>
              <a:rPr lang="en-US" sz="2400" dirty="0">
                <a:gradFill>
                  <a:gsLst>
                    <a:gs pos="24779">
                      <a:srgbClr val="292929"/>
                    </a:gs>
                    <a:gs pos="52000">
                      <a:srgbClr val="292929"/>
                    </a:gs>
                  </a:gsLst>
                  <a:lin ang="5400000" scaled="1"/>
                </a:gradFill>
              </a:rPr>
              <a:t> </a:t>
            </a:r>
          </a:p>
          <a:p>
            <a:pPr defTabSz="932742">
              <a:spcBef>
                <a:spcPct val="0"/>
              </a:spcBef>
            </a:pPr>
            <a:endParaRPr lang="en-US" sz="2400" dirty="0">
              <a:gradFill>
                <a:gsLst>
                  <a:gs pos="24779">
                    <a:srgbClr val="292929"/>
                  </a:gs>
                  <a:gs pos="52000">
                    <a:srgbClr val="292929"/>
                  </a:gs>
                </a:gsLst>
                <a:lin ang="5400000" scaled="1"/>
              </a:gradFill>
            </a:endParaRPr>
          </a:p>
          <a:p>
            <a:pPr defTabSz="932742">
              <a:spcBef>
                <a:spcPct val="0"/>
              </a:spcBef>
            </a:pPr>
            <a:endParaRPr lang="en-US" sz="2400" dirty="0">
              <a:gradFill>
                <a:gsLst>
                  <a:gs pos="24779">
                    <a:srgbClr val="292929"/>
                  </a:gs>
                  <a:gs pos="52000">
                    <a:srgbClr val="292929"/>
                  </a:gs>
                </a:gsLst>
                <a:lin ang="5400000" scaled="1"/>
              </a:gradFill>
              <a:latin typeface="+mn-lt"/>
            </a:endParaRPr>
          </a:p>
        </p:txBody>
      </p:sp>
      <p:sp>
        <p:nvSpPr>
          <p:cNvPr id="11" name="Title 1"/>
          <p:cNvSpPr txBox="1">
            <a:spLocks/>
          </p:cNvSpPr>
          <p:nvPr/>
        </p:nvSpPr>
        <p:spPr>
          <a:xfrm>
            <a:off x="5066109" y="295274"/>
            <a:ext cx="7098094"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nSpc>
                <a:spcPct val="80000"/>
              </a:lnSpc>
            </a:pPr>
            <a:r>
              <a:rPr sz="4000" dirty="0">
                <a:gradFill>
                  <a:gsLst>
                    <a:gs pos="24779">
                      <a:srgbClr val="292929"/>
                    </a:gs>
                    <a:gs pos="52000">
                      <a:srgbClr val="292929"/>
                    </a:gs>
                  </a:gsLst>
                  <a:lin ang="5400000" scaled="1"/>
                </a:gradFill>
              </a:rPr>
              <a:t>Please evaluate this session for the chance to instantly win great prizes like Surface Pro 4 and the brand new Xbox One S!</a:t>
            </a:r>
          </a:p>
          <a:p>
            <a:pPr>
              <a:lnSpc>
                <a:spcPct val="80000"/>
              </a:lnSpc>
            </a:pPr>
            <a:endParaRPr sz="4000" dirty="0">
              <a:gradFill>
                <a:gsLst>
                  <a:gs pos="24779">
                    <a:srgbClr val="292929"/>
                  </a:gs>
                  <a:gs pos="52000">
                    <a:srgbClr val="292929"/>
                  </a:gs>
                </a:gsLst>
                <a:lin ang="5400000" scaled="1"/>
              </a:gradFill>
            </a:endParaRPr>
          </a:p>
          <a:p>
            <a:pPr>
              <a:lnSpc>
                <a:spcPct val="80000"/>
              </a:lnSpc>
            </a:pPr>
            <a:r>
              <a:rPr lang="en-US" sz="3200" dirty="0">
                <a:gradFill>
                  <a:gsLst>
                    <a:gs pos="24779">
                      <a:srgbClr val="292929"/>
                    </a:gs>
                    <a:gs pos="52000">
                      <a:srgbClr val="292929"/>
                    </a:gs>
                  </a:gsLst>
                  <a:lin ang="5400000" scaled="1"/>
                </a:gradFill>
              </a:rPr>
              <a:t>Your feedback is important to us!</a:t>
            </a:r>
            <a:endParaRPr sz="3600" dirty="0">
              <a:gradFill>
                <a:gsLst>
                  <a:gs pos="24779">
                    <a:srgbClr val="292929"/>
                  </a:gs>
                  <a:gs pos="52000">
                    <a:srgbClr val="292929"/>
                  </a:gs>
                </a:gsLst>
                <a:lin ang="5400000" scaled="1"/>
              </a:gradFill>
            </a:endParaRPr>
          </a:p>
        </p:txBody>
      </p:sp>
      <p:pic>
        <p:nvPicPr>
          <p:cNvPr id="14" name="Picture 13"/>
          <p:cNvPicPr>
            <a:picLocks noChangeAspect="1"/>
          </p:cNvPicPr>
          <p:nvPr/>
        </p:nvPicPr>
        <p:blipFill>
          <a:blip r:embed="rId4"/>
          <a:stretch>
            <a:fillRect/>
          </a:stretch>
        </p:blipFill>
        <p:spPr>
          <a:xfrm>
            <a:off x="0" y="1002"/>
            <a:ext cx="4925696" cy="6993154"/>
          </a:xfrm>
          <a:prstGeom prst="rect">
            <a:avLst/>
          </a:prstGeom>
        </p:spPr>
      </p:pic>
    </p:spTree>
    <p:extLst>
      <p:ext uri="{BB962C8B-B14F-4D97-AF65-F5344CB8AC3E}">
        <p14:creationId xmlns:p14="http://schemas.microsoft.com/office/powerpoint/2010/main" val="144933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07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73621" y="2561158"/>
            <a:ext cx="10441160" cy="1126462"/>
          </a:xfrm>
          <a:prstGeom prst="rect">
            <a:avLst/>
          </a:prstGeom>
          <a:noFill/>
        </p:spPr>
        <p:txBody>
          <a:bodyPr wrap="square" lIns="182880" tIns="146304" rIns="182880" bIns="146304" rtlCol="0">
            <a:spAutoFit/>
          </a:bodyPr>
          <a:lstStyle/>
          <a:p>
            <a:pPr>
              <a:lnSpc>
                <a:spcPct val="90000"/>
              </a:lnSpc>
              <a:spcAft>
                <a:spcPts val="600"/>
              </a:spcAft>
            </a:pPr>
            <a:r>
              <a:rPr lang="en-NZ" sz="6000" dirty="0">
                <a:gradFill>
                  <a:gsLst>
                    <a:gs pos="2917">
                      <a:schemeClr val="tx1"/>
                    </a:gs>
                    <a:gs pos="30000">
                      <a:schemeClr val="tx1"/>
                    </a:gs>
                  </a:gsLst>
                  <a:lin ang="5400000" scaled="0"/>
                </a:gradFill>
              </a:rPr>
              <a:t>Are you ready?</a:t>
            </a:r>
          </a:p>
        </p:txBody>
      </p:sp>
    </p:spTree>
    <p:extLst>
      <p:ext uri="{BB962C8B-B14F-4D97-AF65-F5344CB8AC3E}">
        <p14:creationId xmlns:p14="http://schemas.microsoft.com/office/powerpoint/2010/main" val="331464442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7743" y="2652956"/>
            <a:ext cx="11888787" cy="1473798"/>
          </a:xfrm>
        </p:spPr>
        <p:txBody>
          <a:bodyPr/>
          <a:lstStyle/>
          <a:p>
            <a:pPr algn="ctr"/>
            <a:r>
              <a:rPr lang="en-US" sz="11500" dirty="0">
                <a:solidFill>
                  <a:schemeClr val="tx1"/>
                </a:solidFill>
                <a:latin typeface="Segoe UI Light" panose="020B0502040204020203" pitchFamily="34" charset="0"/>
                <a:cs typeface="Segoe UI Light" panose="020B0502040204020203" pitchFamily="34" charset="0"/>
              </a:rPr>
              <a:t>Azure Compute</a:t>
            </a:r>
          </a:p>
        </p:txBody>
      </p:sp>
      <p:sp>
        <p:nvSpPr>
          <p:cNvPr id="4" name="TextBox 3"/>
          <p:cNvSpPr txBox="1"/>
          <p:nvPr/>
        </p:nvSpPr>
        <p:spPr>
          <a:xfrm>
            <a:off x="1653226" y="2065135"/>
            <a:ext cx="4018921" cy="756496"/>
          </a:xfrm>
          <a:prstGeom prst="rect">
            <a:avLst/>
          </a:prstGeom>
          <a:noFill/>
        </p:spPr>
        <p:txBody>
          <a:bodyPr wrap="square" lIns="182832" tIns="146264" rIns="182832" bIns="146264" rtlCol="0">
            <a:spAutoFit/>
          </a:bodyPr>
          <a:lstStyle>
            <a:defPPr>
              <a:defRPr lang="en-US"/>
            </a:defPPr>
            <a:lvl1pPr algn="ctr">
              <a:lnSpc>
                <a:spcPct val="90000"/>
              </a:lnSpc>
              <a:spcAft>
                <a:spcPts val="600"/>
              </a:spcAft>
              <a:defRPr>
                <a:gradFill>
                  <a:gsLst>
                    <a:gs pos="0">
                      <a:schemeClr val="tx1"/>
                    </a:gs>
                    <a:gs pos="100000">
                      <a:schemeClr val="tx1"/>
                    </a:gs>
                  </a:gsLst>
                  <a:lin ang="5400000" scaled="1"/>
                </a:gradFill>
                <a:cs typeface="Segoe UI Semibold" panose="020B0702040204020203" pitchFamily="34" charset="0"/>
              </a:defRPr>
            </a:lvl1pPr>
          </a:lstStyle>
          <a:p>
            <a:pPr marL="0" marR="0" lvl="0" indent="0" algn="l" defTabSz="932567" rtl="0" eaLnBrk="1" fontAlgn="auto" latinLnBrk="0" hangingPunct="1">
              <a:lnSpc>
                <a:spcPct val="90000"/>
              </a:lnSpc>
              <a:spcBef>
                <a:spcPts val="0"/>
              </a:spcBef>
              <a:spcAft>
                <a:spcPts val="600"/>
              </a:spcAft>
              <a:buClrTx/>
              <a:buSzTx/>
              <a:buFontTx/>
              <a:buNone/>
              <a:tabLst/>
              <a:defRPr/>
            </a:pPr>
            <a:r>
              <a:rPr kumimoji="0" lang="en-US" sz="3264" b="0" i="0" u="none" strike="noStrike" kern="0" cap="none" spc="0" normalizeH="0" baseline="0" noProof="0" dirty="0">
                <a:ln>
                  <a:noFill/>
                </a:ln>
                <a:solidFill>
                  <a:srgbClr val="FFFFFF"/>
                </a:solidFill>
                <a:effectLst/>
                <a:uLnTx/>
                <a:uFillTx/>
                <a:latin typeface="Segoe UI"/>
                <a:ea typeface="+mn-ea"/>
                <a:cs typeface="Segoe UI Semibold" panose="020B0702040204020203" pitchFamily="34" charset="0"/>
              </a:rPr>
              <a:t>Container Service</a:t>
            </a:r>
          </a:p>
        </p:txBody>
      </p:sp>
      <p:sp>
        <p:nvSpPr>
          <p:cNvPr id="5" name="TextBox 4"/>
          <p:cNvSpPr txBox="1"/>
          <p:nvPr/>
        </p:nvSpPr>
        <p:spPr>
          <a:xfrm>
            <a:off x="1653226" y="4395489"/>
            <a:ext cx="3560812" cy="756496"/>
          </a:xfrm>
          <a:prstGeom prst="rect">
            <a:avLst/>
          </a:prstGeom>
          <a:noFill/>
        </p:spPr>
        <p:txBody>
          <a:bodyPr wrap="square" lIns="182832" tIns="146264" rIns="182832" bIns="146264" rtlCol="0">
            <a:spAutoFit/>
          </a:bodyPr>
          <a:lstStyle>
            <a:defPPr>
              <a:defRPr lang="en-US"/>
            </a:defPPr>
            <a:lvl1pPr algn="ctr">
              <a:lnSpc>
                <a:spcPct val="90000"/>
              </a:lnSpc>
              <a:spcAft>
                <a:spcPts val="600"/>
              </a:spcAft>
              <a:defRPr>
                <a:gradFill>
                  <a:gsLst>
                    <a:gs pos="0">
                      <a:schemeClr val="tx1"/>
                    </a:gs>
                    <a:gs pos="100000">
                      <a:schemeClr val="tx1"/>
                    </a:gs>
                  </a:gsLst>
                  <a:lin ang="5400000" scaled="1"/>
                </a:gradFill>
                <a:cs typeface="Segoe UI Semibold" panose="020B0702040204020203" pitchFamily="34" charset="0"/>
              </a:defRPr>
            </a:lvl1pPr>
          </a:lstStyle>
          <a:p>
            <a:pPr marL="0" marR="0" lvl="0" indent="0" algn="l" defTabSz="932567" rtl="0" eaLnBrk="1" fontAlgn="auto" latinLnBrk="0" hangingPunct="1">
              <a:lnSpc>
                <a:spcPct val="90000"/>
              </a:lnSpc>
              <a:spcBef>
                <a:spcPts val="0"/>
              </a:spcBef>
              <a:spcAft>
                <a:spcPts val="600"/>
              </a:spcAft>
              <a:buClrTx/>
              <a:buSzTx/>
              <a:buFontTx/>
              <a:buNone/>
              <a:tabLst/>
              <a:defRPr/>
            </a:pPr>
            <a:r>
              <a:rPr kumimoji="0" lang="en-US" sz="3264" b="0" i="0" u="none" strike="noStrike" kern="0" cap="none" spc="0" normalizeH="0" baseline="0" noProof="0" dirty="0">
                <a:ln>
                  <a:noFill/>
                </a:ln>
                <a:solidFill>
                  <a:srgbClr val="FFFFFF"/>
                </a:solidFill>
                <a:effectLst/>
                <a:uLnTx/>
                <a:uFillTx/>
                <a:latin typeface="Segoe UI"/>
                <a:ea typeface="+mn-ea"/>
                <a:cs typeface="Segoe UI Semibold" panose="020B0702040204020203" pitchFamily="34" charset="0"/>
              </a:rPr>
              <a:t>VM Scale Sets</a:t>
            </a:r>
          </a:p>
        </p:txBody>
      </p:sp>
      <p:sp>
        <p:nvSpPr>
          <p:cNvPr id="6" name="TextBox 5"/>
          <p:cNvSpPr txBox="1"/>
          <p:nvPr/>
        </p:nvSpPr>
        <p:spPr>
          <a:xfrm>
            <a:off x="1693962" y="5739159"/>
            <a:ext cx="3937444" cy="756496"/>
          </a:xfrm>
          <a:prstGeom prst="rect">
            <a:avLst/>
          </a:prstGeom>
          <a:noFill/>
        </p:spPr>
        <p:txBody>
          <a:bodyPr wrap="square" lIns="182832" tIns="146264" rIns="182832" bIns="146264" rtlCol="0">
            <a:spAutoFit/>
          </a:bodyPr>
          <a:lstStyle>
            <a:defPPr>
              <a:defRPr lang="en-US"/>
            </a:defPPr>
            <a:lvl1pPr algn="ctr">
              <a:lnSpc>
                <a:spcPct val="90000"/>
              </a:lnSpc>
              <a:spcAft>
                <a:spcPts val="600"/>
              </a:spcAft>
              <a:defRPr>
                <a:gradFill>
                  <a:gsLst>
                    <a:gs pos="0">
                      <a:schemeClr val="tx1"/>
                    </a:gs>
                    <a:gs pos="100000">
                      <a:schemeClr val="tx1"/>
                    </a:gs>
                  </a:gsLst>
                  <a:lin ang="5400000" scaled="1"/>
                </a:gradFill>
                <a:cs typeface="Segoe UI Semibold" panose="020B0702040204020203" pitchFamily="34" charset="0"/>
              </a:defRPr>
            </a:lvl1pPr>
          </a:lstStyle>
          <a:p>
            <a:pPr marL="0" marR="0" lvl="0" indent="0" algn="l" defTabSz="932567" rtl="0" eaLnBrk="1" fontAlgn="auto" latinLnBrk="0" hangingPunct="1">
              <a:lnSpc>
                <a:spcPct val="90000"/>
              </a:lnSpc>
              <a:spcBef>
                <a:spcPts val="0"/>
              </a:spcBef>
              <a:spcAft>
                <a:spcPts val="600"/>
              </a:spcAft>
              <a:buClrTx/>
              <a:buSzTx/>
              <a:buFontTx/>
              <a:buNone/>
              <a:tabLst/>
              <a:defRPr/>
            </a:pPr>
            <a:r>
              <a:rPr kumimoji="0" lang="en-US" sz="3264" b="0" i="0" u="none" strike="noStrike" kern="0" cap="none" spc="0" normalizeH="0" baseline="0" noProof="0" dirty="0">
                <a:ln>
                  <a:noFill/>
                </a:ln>
                <a:solidFill>
                  <a:srgbClr val="FFFFFF"/>
                </a:solidFill>
                <a:effectLst/>
                <a:uLnTx/>
                <a:uFillTx/>
                <a:latin typeface="Segoe UI"/>
                <a:ea typeface="+mn-ea"/>
                <a:cs typeface="Segoe UI Semibold" panose="020B0702040204020203" pitchFamily="34" charset="0"/>
              </a:rPr>
              <a:t>Virtual Machines</a:t>
            </a:r>
          </a:p>
        </p:txBody>
      </p:sp>
      <p:sp>
        <p:nvSpPr>
          <p:cNvPr id="7" name="TextBox 6"/>
          <p:cNvSpPr txBox="1"/>
          <p:nvPr/>
        </p:nvSpPr>
        <p:spPr>
          <a:xfrm>
            <a:off x="1693962" y="760012"/>
            <a:ext cx="3560813" cy="756496"/>
          </a:xfrm>
          <a:prstGeom prst="rect">
            <a:avLst/>
          </a:prstGeom>
          <a:noFill/>
        </p:spPr>
        <p:txBody>
          <a:bodyPr wrap="square" lIns="182832" tIns="146264" rIns="182832" bIns="146264" rtlCol="0">
            <a:spAutoFit/>
          </a:bodyPr>
          <a:lstStyle>
            <a:defPPr>
              <a:defRPr lang="en-US"/>
            </a:defPPr>
            <a:lvl1pPr algn="ctr">
              <a:lnSpc>
                <a:spcPct val="90000"/>
              </a:lnSpc>
              <a:spcAft>
                <a:spcPts val="600"/>
              </a:spcAft>
              <a:defRPr>
                <a:gradFill>
                  <a:gsLst>
                    <a:gs pos="0">
                      <a:schemeClr val="tx1"/>
                    </a:gs>
                    <a:gs pos="100000">
                      <a:schemeClr val="tx1"/>
                    </a:gs>
                  </a:gsLst>
                  <a:lin ang="5400000" scaled="1"/>
                </a:gradFill>
                <a:cs typeface="Segoe UI Semibold" panose="020B0702040204020203" pitchFamily="34" charset="0"/>
              </a:defRPr>
            </a:lvl1pPr>
          </a:lstStyle>
          <a:p>
            <a:pPr marL="0" marR="0" lvl="0" indent="0" algn="l" defTabSz="932567" rtl="0" eaLnBrk="1" fontAlgn="auto" latinLnBrk="0" hangingPunct="1">
              <a:lnSpc>
                <a:spcPct val="90000"/>
              </a:lnSpc>
              <a:spcBef>
                <a:spcPts val="0"/>
              </a:spcBef>
              <a:spcAft>
                <a:spcPts val="600"/>
              </a:spcAft>
              <a:buClrTx/>
              <a:buSzTx/>
              <a:buFontTx/>
              <a:buNone/>
              <a:tabLst/>
              <a:defRPr/>
            </a:pPr>
            <a:r>
              <a:rPr kumimoji="0" lang="en-US" sz="3264" b="0" i="0" u="none" strike="noStrike" kern="0" cap="none" spc="0" normalizeH="0" baseline="0" noProof="0" dirty="0">
                <a:ln>
                  <a:noFill/>
                </a:ln>
                <a:solidFill>
                  <a:srgbClr val="FFFFFF"/>
                </a:solidFill>
                <a:effectLst/>
                <a:uLnTx/>
                <a:uFillTx/>
                <a:latin typeface="Segoe UI"/>
                <a:ea typeface="+mn-ea"/>
                <a:cs typeface="Segoe UI Semibold" panose="020B0702040204020203" pitchFamily="34" charset="0"/>
              </a:rPr>
              <a:t>Batch</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330" y="5445916"/>
            <a:ext cx="1333895" cy="13338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068" y="496592"/>
            <a:ext cx="1209655" cy="1209655"/>
          </a:xfrm>
          <a:prstGeom prst="rect">
            <a:avLst/>
          </a:prstGeom>
        </p:spPr>
      </p:pic>
      <p:grpSp>
        <p:nvGrpSpPr>
          <p:cNvPr id="10" name="Group 9"/>
          <p:cNvGrpSpPr/>
          <p:nvPr/>
        </p:nvGrpSpPr>
        <p:grpSpPr>
          <a:xfrm>
            <a:off x="207330" y="4243851"/>
            <a:ext cx="1400317" cy="946256"/>
            <a:chOff x="4138080" y="3374230"/>
            <a:chExt cx="1372984" cy="927786"/>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8080" y="3376587"/>
              <a:ext cx="463893" cy="463893"/>
            </a:xfrm>
            <a:prstGeom prst="rect">
              <a:avLst/>
            </a:prstGeom>
          </p:spPr>
        </p:pic>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1973" y="3374230"/>
              <a:ext cx="463893" cy="463893"/>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7171" y="3374230"/>
              <a:ext cx="463893" cy="463893"/>
            </a:xfrm>
            <a:prstGeom prst="rect">
              <a:avLst/>
            </a:prstGeom>
          </p:spPr>
        </p:pic>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8080" y="3838123"/>
              <a:ext cx="463893" cy="463893"/>
            </a:xfrm>
            <a:prstGeom prst="rect">
              <a:avLst/>
            </a:prstGeom>
          </p:spPr>
        </p:pic>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1973" y="3835766"/>
              <a:ext cx="463893" cy="463893"/>
            </a:xfrm>
            <a:prstGeom prst="rect">
              <a:avLst/>
            </a:prstGeom>
          </p:spPr>
        </p:pic>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7171" y="3835766"/>
              <a:ext cx="463893" cy="463893"/>
            </a:xfrm>
            <a:prstGeom prst="rect">
              <a:avLst/>
            </a:prstGeom>
          </p:spPr>
        </p:pic>
      </p:grpSp>
      <p:pic>
        <p:nvPicPr>
          <p:cNvPr id="17" name="Picture 16"/>
          <p:cNvPicPr>
            <a:picLocks noChangeAspect="1"/>
          </p:cNvPicPr>
          <p:nvPr/>
        </p:nvPicPr>
        <p:blipFill rotWithShape="1">
          <a:blip r:embed="rId4"/>
          <a:srcRect r="75862"/>
          <a:stretch/>
        </p:blipFill>
        <p:spPr>
          <a:xfrm>
            <a:off x="112001" y="2003000"/>
            <a:ext cx="1400317" cy="892517"/>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52814" y="5433730"/>
            <a:ext cx="1321495" cy="1321495"/>
          </a:xfrm>
          <a:prstGeom prst="rect">
            <a:avLst/>
          </a:prstGeom>
        </p:spPr>
      </p:pic>
      <p:pic>
        <p:nvPicPr>
          <p:cNvPr id="19" name="Picture 18"/>
          <p:cNvPicPr>
            <a:picLocks noChangeAspect="1"/>
          </p:cNvPicPr>
          <p:nvPr/>
        </p:nvPicPr>
        <p:blipFill>
          <a:blip r:embed="rId6"/>
          <a:stretch>
            <a:fillRect/>
          </a:stretch>
        </p:blipFill>
        <p:spPr>
          <a:xfrm>
            <a:off x="6652814" y="550007"/>
            <a:ext cx="1110213" cy="1072578"/>
          </a:xfrm>
          <a:prstGeom prst="rect">
            <a:avLst/>
          </a:prstGeom>
          <a:ln>
            <a:solidFill>
              <a:schemeClr val="accent1"/>
            </a:solidFill>
          </a:ln>
        </p:spPr>
      </p:pic>
      <p:pic>
        <p:nvPicPr>
          <p:cNvPr id="20" name="Picture 19"/>
          <p:cNvPicPr>
            <a:picLocks noChangeAspect="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6713617" y="4219020"/>
            <a:ext cx="1127779" cy="1127779"/>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69066" y="1891305"/>
            <a:ext cx="1125394" cy="1125394"/>
          </a:xfrm>
          <a:prstGeom prst="rect">
            <a:avLst/>
          </a:prstGeom>
        </p:spPr>
      </p:pic>
      <p:sp>
        <p:nvSpPr>
          <p:cNvPr id="22" name="TextBox 21"/>
          <p:cNvSpPr txBox="1"/>
          <p:nvPr/>
        </p:nvSpPr>
        <p:spPr>
          <a:xfrm>
            <a:off x="7805170" y="2068551"/>
            <a:ext cx="3082167" cy="756496"/>
          </a:xfrm>
          <a:prstGeom prst="rect">
            <a:avLst/>
          </a:prstGeom>
          <a:noFill/>
        </p:spPr>
        <p:txBody>
          <a:bodyPr wrap="square" lIns="182832" tIns="146264" rIns="182832" bIns="146264" rtlCol="0">
            <a:spAutoFit/>
          </a:bodyPr>
          <a:lstStyle>
            <a:defPPr>
              <a:defRPr lang="en-US"/>
            </a:defPPr>
            <a:lvl1pPr algn="ctr">
              <a:lnSpc>
                <a:spcPct val="90000"/>
              </a:lnSpc>
              <a:spcAft>
                <a:spcPts val="600"/>
              </a:spcAft>
              <a:defRPr>
                <a:gradFill>
                  <a:gsLst>
                    <a:gs pos="0">
                      <a:schemeClr val="tx1"/>
                    </a:gs>
                    <a:gs pos="100000">
                      <a:schemeClr val="tx1"/>
                    </a:gs>
                  </a:gsLst>
                  <a:lin ang="5400000" scaled="1"/>
                </a:gradFill>
                <a:cs typeface="Segoe UI Semibold" panose="020B0702040204020203" pitchFamily="34" charset="0"/>
              </a:defRPr>
            </a:lvl1pPr>
          </a:lstStyle>
          <a:p>
            <a:pPr marL="0" marR="0" lvl="0" indent="0" algn="ctr" defTabSz="932567" rtl="0" eaLnBrk="1" fontAlgn="auto" latinLnBrk="0" hangingPunct="1">
              <a:lnSpc>
                <a:spcPct val="90000"/>
              </a:lnSpc>
              <a:spcBef>
                <a:spcPts val="0"/>
              </a:spcBef>
              <a:spcAft>
                <a:spcPts val="600"/>
              </a:spcAft>
              <a:buClrTx/>
              <a:buSzTx/>
              <a:buFontTx/>
              <a:buNone/>
              <a:tabLst/>
              <a:defRPr/>
            </a:pPr>
            <a:r>
              <a:rPr kumimoji="0" lang="en-US" sz="3264" b="0" i="0" u="none" strike="noStrike" kern="0" cap="none" spc="0" normalizeH="0" baseline="0" noProof="0" dirty="0">
                <a:ln>
                  <a:noFill/>
                </a:ln>
                <a:solidFill>
                  <a:srgbClr val="FFFFFF"/>
                </a:solidFill>
                <a:effectLst/>
                <a:uLnTx/>
                <a:uFillTx/>
                <a:latin typeface="Segoe UI"/>
                <a:ea typeface="+mn-ea"/>
                <a:cs typeface="Segoe UI Semibold" panose="020B0702040204020203" pitchFamily="34" charset="0"/>
              </a:rPr>
              <a:t>App Service</a:t>
            </a:r>
          </a:p>
        </p:txBody>
      </p:sp>
      <p:sp>
        <p:nvSpPr>
          <p:cNvPr id="23" name="TextBox 22"/>
          <p:cNvSpPr txBox="1"/>
          <p:nvPr/>
        </p:nvSpPr>
        <p:spPr>
          <a:xfrm>
            <a:off x="7805170" y="4369067"/>
            <a:ext cx="3560812" cy="756496"/>
          </a:xfrm>
          <a:prstGeom prst="rect">
            <a:avLst/>
          </a:prstGeom>
          <a:noFill/>
        </p:spPr>
        <p:txBody>
          <a:bodyPr wrap="square" lIns="182832" tIns="146264" rIns="182832" bIns="146264" rtlCol="0">
            <a:spAutoFit/>
          </a:bodyPr>
          <a:lstStyle>
            <a:defPPr>
              <a:defRPr lang="en-US"/>
            </a:defPPr>
            <a:lvl1pPr algn="ctr">
              <a:lnSpc>
                <a:spcPct val="90000"/>
              </a:lnSpc>
              <a:spcAft>
                <a:spcPts val="600"/>
              </a:spcAft>
              <a:defRPr>
                <a:gradFill>
                  <a:gsLst>
                    <a:gs pos="0">
                      <a:schemeClr val="tx1"/>
                    </a:gs>
                    <a:gs pos="100000">
                      <a:schemeClr val="tx1"/>
                    </a:gs>
                  </a:gsLst>
                  <a:lin ang="5400000" scaled="1"/>
                </a:gradFill>
                <a:cs typeface="Segoe UI Semibold" panose="020B0702040204020203" pitchFamily="34" charset="0"/>
              </a:defRPr>
            </a:lvl1pPr>
          </a:lstStyle>
          <a:p>
            <a:pPr marL="0" marR="0" lvl="0" indent="0" algn="ctr" defTabSz="932567" rtl="0" eaLnBrk="1" fontAlgn="auto" latinLnBrk="0" hangingPunct="1">
              <a:lnSpc>
                <a:spcPct val="90000"/>
              </a:lnSpc>
              <a:spcBef>
                <a:spcPts val="0"/>
              </a:spcBef>
              <a:spcAft>
                <a:spcPts val="600"/>
              </a:spcAft>
              <a:buClrTx/>
              <a:buSzTx/>
              <a:buFontTx/>
              <a:buNone/>
              <a:tabLst/>
              <a:defRPr/>
            </a:pPr>
            <a:r>
              <a:rPr kumimoji="0" lang="en-US" sz="3264" b="0" i="0" u="none" strike="noStrike" kern="0" cap="none" spc="0" normalizeH="0" baseline="0" noProof="0" dirty="0">
                <a:ln>
                  <a:noFill/>
                </a:ln>
                <a:solidFill>
                  <a:srgbClr val="FFFFFF"/>
                </a:solidFill>
                <a:effectLst/>
                <a:uLnTx/>
                <a:uFillTx/>
                <a:latin typeface="Segoe UI"/>
                <a:ea typeface="+mn-ea"/>
                <a:cs typeface="Segoe UI Semibold" panose="020B0702040204020203" pitchFamily="34" charset="0"/>
              </a:rPr>
              <a:t>Service Fabric</a:t>
            </a:r>
          </a:p>
        </p:txBody>
      </p:sp>
      <p:sp>
        <p:nvSpPr>
          <p:cNvPr id="24" name="TextBox 23"/>
          <p:cNvSpPr txBox="1"/>
          <p:nvPr/>
        </p:nvSpPr>
        <p:spPr>
          <a:xfrm>
            <a:off x="7628106" y="5720773"/>
            <a:ext cx="3937444" cy="756496"/>
          </a:xfrm>
          <a:prstGeom prst="rect">
            <a:avLst/>
          </a:prstGeom>
          <a:noFill/>
        </p:spPr>
        <p:txBody>
          <a:bodyPr wrap="square" lIns="182832" tIns="146264" rIns="182832" bIns="146264" rtlCol="0">
            <a:spAutoFit/>
          </a:bodyPr>
          <a:lstStyle>
            <a:defPPr>
              <a:defRPr lang="en-US"/>
            </a:defPPr>
            <a:lvl1pPr algn="ctr">
              <a:lnSpc>
                <a:spcPct val="90000"/>
              </a:lnSpc>
              <a:spcAft>
                <a:spcPts val="600"/>
              </a:spcAft>
              <a:defRPr>
                <a:gradFill>
                  <a:gsLst>
                    <a:gs pos="0">
                      <a:schemeClr val="tx1"/>
                    </a:gs>
                    <a:gs pos="100000">
                      <a:schemeClr val="tx1"/>
                    </a:gs>
                  </a:gsLst>
                  <a:lin ang="5400000" scaled="1"/>
                </a:gradFill>
                <a:cs typeface="Segoe UI Semibold" panose="020B0702040204020203" pitchFamily="34" charset="0"/>
              </a:defRPr>
            </a:lvl1pPr>
          </a:lstStyle>
          <a:p>
            <a:pPr marL="0" marR="0" lvl="0" indent="0" algn="ctr" defTabSz="932567" rtl="0" eaLnBrk="1" fontAlgn="auto" latinLnBrk="0" hangingPunct="1">
              <a:lnSpc>
                <a:spcPct val="90000"/>
              </a:lnSpc>
              <a:spcBef>
                <a:spcPts val="0"/>
              </a:spcBef>
              <a:spcAft>
                <a:spcPts val="600"/>
              </a:spcAft>
              <a:buClrTx/>
              <a:buSzTx/>
              <a:buFontTx/>
              <a:buNone/>
              <a:tabLst/>
              <a:defRPr/>
            </a:pPr>
            <a:r>
              <a:rPr kumimoji="0" lang="en-US" sz="3264" b="0" i="0" u="none" strike="noStrike" kern="0" cap="none" spc="0" normalizeH="0" baseline="0" noProof="0" dirty="0">
                <a:ln>
                  <a:noFill/>
                </a:ln>
                <a:solidFill>
                  <a:srgbClr val="FFFFFF"/>
                </a:solidFill>
                <a:effectLst/>
                <a:uLnTx/>
                <a:uFillTx/>
                <a:latin typeface="Segoe UI"/>
                <a:ea typeface="+mn-ea"/>
                <a:cs typeface="Segoe UI Semibold" panose="020B0702040204020203" pitchFamily="34" charset="0"/>
              </a:rPr>
              <a:t>Cloud Services</a:t>
            </a:r>
          </a:p>
        </p:txBody>
      </p:sp>
      <p:sp>
        <p:nvSpPr>
          <p:cNvPr id="25" name="TextBox 24"/>
          <p:cNvSpPr txBox="1"/>
          <p:nvPr/>
        </p:nvSpPr>
        <p:spPr>
          <a:xfrm>
            <a:off x="7882995" y="740482"/>
            <a:ext cx="3560813" cy="756496"/>
          </a:xfrm>
          <a:prstGeom prst="rect">
            <a:avLst/>
          </a:prstGeom>
          <a:noFill/>
        </p:spPr>
        <p:txBody>
          <a:bodyPr wrap="square" lIns="182832" tIns="146264" rIns="182832" bIns="146264" rtlCol="0">
            <a:spAutoFit/>
          </a:bodyPr>
          <a:lstStyle>
            <a:defPPr>
              <a:defRPr lang="en-US"/>
            </a:defPPr>
            <a:lvl1pPr algn="ctr">
              <a:lnSpc>
                <a:spcPct val="90000"/>
              </a:lnSpc>
              <a:spcAft>
                <a:spcPts val="600"/>
              </a:spcAft>
              <a:defRPr>
                <a:gradFill>
                  <a:gsLst>
                    <a:gs pos="0">
                      <a:schemeClr val="tx1"/>
                    </a:gs>
                    <a:gs pos="100000">
                      <a:schemeClr val="tx1"/>
                    </a:gs>
                  </a:gsLst>
                  <a:lin ang="5400000" scaled="1"/>
                </a:gradFill>
                <a:cs typeface="Segoe UI Semibold" panose="020B0702040204020203" pitchFamily="34" charset="0"/>
              </a:defRPr>
            </a:lvl1pPr>
          </a:lstStyle>
          <a:p>
            <a:pPr marL="0" marR="0" lvl="0" indent="0" algn="ctr" defTabSz="932567" rtl="0" eaLnBrk="1" fontAlgn="auto" latinLnBrk="0" hangingPunct="1">
              <a:lnSpc>
                <a:spcPct val="90000"/>
              </a:lnSpc>
              <a:spcBef>
                <a:spcPts val="0"/>
              </a:spcBef>
              <a:spcAft>
                <a:spcPts val="600"/>
              </a:spcAft>
              <a:buClrTx/>
              <a:buSzTx/>
              <a:buFontTx/>
              <a:buNone/>
              <a:tabLst/>
              <a:defRPr/>
            </a:pPr>
            <a:r>
              <a:rPr kumimoji="0" lang="en-US" sz="3264" b="0" i="0" u="none" strike="noStrike" kern="0" cap="none" spc="0" normalizeH="0" baseline="0" noProof="0" dirty="0">
                <a:ln>
                  <a:noFill/>
                </a:ln>
                <a:solidFill>
                  <a:srgbClr val="FFFFFF"/>
                </a:solidFill>
                <a:effectLst/>
                <a:uLnTx/>
                <a:uFillTx/>
                <a:latin typeface="Segoe UI"/>
                <a:ea typeface="+mn-ea"/>
                <a:cs typeface="Segoe UI Semibold" panose="020B0702040204020203" pitchFamily="34" charset="0"/>
              </a:rPr>
              <a:t>Azure Functions</a:t>
            </a:r>
          </a:p>
        </p:txBody>
      </p:sp>
    </p:spTree>
    <p:extLst>
      <p:ext uri="{BB962C8B-B14F-4D97-AF65-F5344CB8AC3E}">
        <p14:creationId xmlns:p14="http://schemas.microsoft.com/office/powerpoint/2010/main" val="38621733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childTnLst>
                          </p:cTn>
                        </p:par>
                        <p:par>
                          <p:cTn id="39" fill="hold">
                            <p:stCondLst>
                              <p:cond delay="2500"/>
                            </p:stCondLst>
                            <p:childTnLst>
                              <p:par>
                                <p:cTn id="40" presetID="10" presetClass="entr" presetSubtype="0" fill="hold" nodeType="after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childTnLst>
                          </p:cTn>
                        </p:par>
                        <p:par>
                          <p:cTn id="46" fill="hold">
                            <p:stCondLst>
                              <p:cond delay="3000"/>
                            </p:stCondLst>
                            <p:childTnLst>
                              <p:par>
                                <p:cTn id="47" presetID="10" presetClass="entr" presetSubtype="0" fill="hold"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par>
                          <p:cTn id="53" fill="hold">
                            <p:stCondLst>
                              <p:cond delay="3500"/>
                            </p:stCondLst>
                            <p:childTnLst>
                              <p:par>
                                <p:cTn id="54" presetID="10" presetClass="entr" presetSubtype="0"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22" grpId="0"/>
      <p:bldP spid="23" grpId="0"/>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6344" y="385795"/>
            <a:ext cx="10772273" cy="6311414"/>
          </a:xfrm>
          <a:prstGeom prst="rect">
            <a:avLst/>
          </a:prstGeom>
        </p:spPr>
      </p:pic>
      <p:sp>
        <p:nvSpPr>
          <p:cNvPr id="71" name="TextBox 70"/>
          <p:cNvSpPr txBox="1"/>
          <p:nvPr/>
        </p:nvSpPr>
        <p:spPr>
          <a:xfrm>
            <a:off x="371022" y="4560450"/>
            <a:ext cx="3168628" cy="1702175"/>
          </a:xfrm>
          <a:prstGeom prst="rect">
            <a:avLst/>
          </a:prstGeom>
          <a:noFill/>
        </p:spPr>
        <p:txBody>
          <a:bodyPr wrap="none" lIns="283424" tIns="283424" rIns="283424" bIns="283424" rtlCol="0">
            <a:spAutoFit/>
          </a:bodyPr>
          <a:lstStyle/>
          <a:p>
            <a:pPr marL="0" marR="0" lvl="0" indent="0" algn="l" defTabSz="932563" rtl="0" eaLnBrk="1" fontAlgn="auto" latinLnBrk="0" hangingPunct="1">
              <a:lnSpc>
                <a:spcPct val="90000"/>
              </a:lnSpc>
              <a:spcBef>
                <a:spcPts val="0"/>
              </a:spcBef>
              <a:spcAft>
                <a:spcPts val="600"/>
              </a:spcAft>
              <a:buClrTx/>
              <a:buSzTx/>
              <a:buFontTx/>
              <a:buNone/>
              <a:tabLst/>
              <a:defRPr/>
            </a:pPr>
            <a:r>
              <a:rPr kumimoji="0" lang="en-US" sz="3999" b="0" i="0" u="none" strike="noStrike" kern="0" cap="none" spc="0" normalizeH="0" baseline="0" noProof="0" dirty="0">
                <a:ln>
                  <a:noFill/>
                </a:ln>
                <a:gradFill>
                  <a:gsLst>
                    <a:gs pos="2917">
                      <a:srgbClr val="ECECEC"/>
                    </a:gs>
                    <a:gs pos="30000">
                      <a:srgbClr val="ECECEC"/>
                    </a:gs>
                  </a:gsLst>
                  <a:lin ang="5400000" scaled="0"/>
                </a:gradFill>
                <a:effectLst/>
                <a:uLnTx/>
                <a:uFillTx/>
                <a:latin typeface="Segoe UI Light"/>
                <a:ea typeface="MS PGothic" panose="020B0600070205080204" pitchFamily="34" charset="-128"/>
                <a:cs typeface="+mn-cs"/>
              </a:rPr>
              <a:t>Hyper-scale</a:t>
            </a:r>
            <a:br>
              <a:rPr kumimoji="0" lang="en-US" sz="3999" b="0" i="0" u="none" strike="noStrike" kern="0" cap="none" spc="0" normalizeH="0" baseline="0" noProof="0" dirty="0">
                <a:ln>
                  <a:noFill/>
                </a:ln>
                <a:gradFill>
                  <a:gsLst>
                    <a:gs pos="2917">
                      <a:srgbClr val="ECECEC"/>
                    </a:gs>
                    <a:gs pos="30000">
                      <a:srgbClr val="ECECEC"/>
                    </a:gs>
                  </a:gsLst>
                  <a:lin ang="5400000" scaled="0"/>
                </a:gradFill>
                <a:effectLst/>
                <a:uLnTx/>
                <a:uFillTx/>
                <a:latin typeface="Segoe UI Light"/>
                <a:ea typeface="MS PGothic" panose="020B0600070205080204" pitchFamily="34" charset="-128"/>
                <a:cs typeface="+mn-cs"/>
              </a:rPr>
            </a:br>
            <a:r>
              <a:rPr kumimoji="0" lang="en-US" sz="3999" b="0" i="0" u="none" strike="noStrike" kern="0" cap="none" spc="0" normalizeH="0" baseline="0" noProof="0" dirty="0">
                <a:ln>
                  <a:noFill/>
                </a:ln>
                <a:gradFill>
                  <a:gsLst>
                    <a:gs pos="2917">
                      <a:srgbClr val="ECECEC"/>
                    </a:gs>
                    <a:gs pos="30000">
                      <a:srgbClr val="ECECEC"/>
                    </a:gs>
                  </a:gsLst>
                  <a:lin ang="5400000" scaled="0"/>
                </a:gradFill>
                <a:effectLst/>
                <a:uLnTx/>
                <a:uFillTx/>
                <a:latin typeface="Segoe UI Light"/>
                <a:ea typeface="MS PGothic" panose="020B0600070205080204" pitchFamily="34" charset="-128"/>
                <a:cs typeface="+mn-cs"/>
              </a:rPr>
              <a:t>footprint</a:t>
            </a:r>
          </a:p>
        </p:txBody>
      </p:sp>
      <p:grpSp>
        <p:nvGrpSpPr>
          <p:cNvPr id="72" name="Group 71"/>
          <p:cNvGrpSpPr/>
          <p:nvPr/>
        </p:nvGrpSpPr>
        <p:grpSpPr>
          <a:xfrm>
            <a:off x="685996" y="6001493"/>
            <a:ext cx="1933788" cy="493052"/>
            <a:chOff x="508821" y="5014712"/>
            <a:chExt cx="1934063" cy="493122"/>
          </a:xfrm>
        </p:grpSpPr>
        <p:sp>
          <p:nvSpPr>
            <p:cNvPr id="73" name="Oval 72"/>
            <p:cNvSpPr/>
            <p:nvPr/>
          </p:nvSpPr>
          <p:spPr bwMode="auto">
            <a:xfrm>
              <a:off x="508821" y="5119266"/>
              <a:ext cx="250277" cy="250277"/>
            </a:xfrm>
            <a:prstGeom prst="ellipse">
              <a:avLst/>
            </a:prstGeom>
            <a:solidFill>
              <a:schemeClr val="tx1"/>
            </a:solidFill>
            <a:ln w="73025">
              <a:solidFill>
                <a:schemeClr val="tx1">
                  <a:alpha val="68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prstClr val="white"/>
                </a:solidFill>
                <a:effectLst/>
                <a:uLnTx/>
                <a:uFillTx/>
                <a:latin typeface="Segoe UI Semilight"/>
                <a:ea typeface="Segoe UI" pitchFamily="34" charset="0"/>
                <a:cs typeface="Segoe UI" pitchFamily="34" charset="0"/>
              </a:endParaRPr>
            </a:p>
          </p:txBody>
        </p:sp>
        <p:sp>
          <p:nvSpPr>
            <p:cNvPr id="74" name="TextBox 73"/>
            <p:cNvSpPr txBox="1"/>
            <p:nvPr/>
          </p:nvSpPr>
          <p:spPr>
            <a:xfrm>
              <a:off x="683678" y="5014712"/>
              <a:ext cx="1759206" cy="493122"/>
            </a:xfrm>
            <a:prstGeom prst="rect">
              <a:avLst/>
            </a:prstGeom>
            <a:noFill/>
          </p:spPr>
          <p:txBody>
            <a:bodyPr wrap="none" lIns="182854" tIns="146283" rIns="182854" bIns="146283" rtlCol="0">
              <a:spAutoFit/>
            </a:bodyPr>
            <a:lstStyle/>
            <a:p>
              <a:pPr marL="0" marR="0" lvl="0" indent="0" algn="l" defTabSz="932563" rtl="0" eaLnBrk="1" fontAlgn="auto" latinLnBrk="0" hangingPunct="1">
                <a:lnSpc>
                  <a:spcPct val="90000"/>
                </a:lnSpc>
                <a:spcBef>
                  <a:spcPts val="0"/>
                </a:spcBef>
                <a:spcAft>
                  <a:spcPts val="600"/>
                </a:spcAft>
                <a:buClrTx/>
                <a:buSzTx/>
                <a:buFontTx/>
                <a:buNone/>
                <a:tabLst/>
                <a:defRPr/>
              </a:pPr>
              <a:r>
                <a:rPr kumimoji="0" lang="en-US" sz="1399" b="0" i="0" u="none" strike="noStrike" kern="0" cap="all" spc="0" normalizeH="0" baseline="0" noProof="0" dirty="0">
                  <a:ln>
                    <a:noFill/>
                  </a:ln>
                  <a:solidFill>
                    <a:sysClr val="windowText" lastClr="000000"/>
                  </a:solidFill>
                  <a:effectLst/>
                  <a:uLnTx/>
                  <a:uFillTx/>
                  <a:latin typeface="Segoe UI Semibold" panose="020B0702040204020203" pitchFamily="34" charset="0"/>
                  <a:ea typeface="MS PGothic" panose="020B0600070205080204" pitchFamily="34" charset="-128"/>
                  <a:cs typeface="Segoe UI Semibold" panose="020B0702040204020203" pitchFamily="34" charset="0"/>
                </a:rPr>
                <a:t>Azure regions</a:t>
              </a:r>
            </a:p>
          </p:txBody>
        </p:sp>
      </p:grpSp>
      <p:sp>
        <p:nvSpPr>
          <p:cNvPr id="40" name="TextBox 39"/>
          <p:cNvSpPr txBox="1"/>
          <p:nvPr/>
        </p:nvSpPr>
        <p:spPr>
          <a:xfrm>
            <a:off x="247744" y="2587860"/>
            <a:ext cx="2827488" cy="2871090"/>
          </a:xfrm>
          <a:prstGeom prst="rect">
            <a:avLst/>
          </a:prstGeom>
          <a:noFill/>
        </p:spPr>
        <p:txBody>
          <a:bodyPr wrap="none" lIns="283424" tIns="283424" rIns="283424" bIns="283424" rtlCol="0">
            <a:spAutoFit/>
          </a:bodyPr>
          <a:lstStyle>
            <a:defPPr>
              <a:defRPr lang="en-US"/>
            </a:defPPr>
            <a:lvl1pPr>
              <a:lnSpc>
                <a:spcPct val="90000"/>
              </a:lnSpc>
              <a:spcAft>
                <a:spcPts val="600"/>
              </a:spcAft>
              <a:defRPr sz="4400">
                <a:gradFill>
                  <a:gsLst>
                    <a:gs pos="2917">
                      <a:srgbClr val="ECECEC"/>
                    </a:gs>
                    <a:gs pos="30000">
                      <a:srgbClr val="ECECEC"/>
                    </a:gs>
                  </a:gsLst>
                  <a:lin ang="5400000" scaled="0"/>
                </a:gradFill>
                <a:latin typeface="+mj-lt"/>
              </a:defRPr>
            </a:lvl1pPr>
          </a:lstStyle>
          <a:p>
            <a:pPr marL="0" marR="0" lvl="0" indent="0" algn="l" defTabSz="932563" rtl="0" eaLnBrk="1" fontAlgn="auto" latinLnBrk="0" hangingPunct="1">
              <a:lnSpc>
                <a:spcPct val="90000"/>
              </a:lnSpc>
              <a:spcBef>
                <a:spcPts val="0"/>
              </a:spcBef>
              <a:spcAft>
                <a:spcPts val="600"/>
              </a:spcAft>
              <a:buClrTx/>
              <a:buSzTx/>
              <a:buFontTx/>
              <a:buNone/>
              <a:tabLst/>
              <a:defRPr/>
            </a:pPr>
            <a:r>
              <a:rPr kumimoji="0" lang="en-US" sz="16597" b="0" i="0" u="none" strike="noStrike" kern="0" cap="none" spc="-42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38</a:t>
            </a:r>
          </a:p>
        </p:txBody>
      </p:sp>
      <p:sp>
        <p:nvSpPr>
          <p:cNvPr id="64" name="Oval 63"/>
          <p:cNvSpPr/>
          <p:nvPr/>
        </p:nvSpPr>
        <p:spPr bwMode="auto">
          <a:xfrm>
            <a:off x="9413397" y="4276467"/>
            <a:ext cx="286160" cy="286153"/>
          </a:xfrm>
          <a:prstGeom prst="ellipse">
            <a:avLst/>
          </a:prstGeom>
          <a:solidFill>
            <a:schemeClr val="tx1"/>
          </a:solidFill>
          <a:ln w="187325">
            <a:solidFill>
              <a:schemeClr val="tx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65" name="Oval 64"/>
          <p:cNvSpPr/>
          <p:nvPr/>
        </p:nvSpPr>
        <p:spPr bwMode="auto">
          <a:xfrm>
            <a:off x="9708631" y="2864748"/>
            <a:ext cx="286160" cy="286153"/>
          </a:xfrm>
          <a:prstGeom prst="ellipse">
            <a:avLst/>
          </a:prstGeom>
          <a:solidFill>
            <a:schemeClr val="tx1"/>
          </a:solidFill>
          <a:ln w="187325">
            <a:solidFill>
              <a:schemeClr val="tx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66" name="Oval 65"/>
          <p:cNvSpPr/>
          <p:nvPr/>
        </p:nvSpPr>
        <p:spPr bwMode="auto">
          <a:xfrm>
            <a:off x="9780399" y="2318908"/>
            <a:ext cx="286160" cy="286153"/>
          </a:xfrm>
          <a:prstGeom prst="ellipse">
            <a:avLst/>
          </a:prstGeom>
          <a:solidFill>
            <a:schemeClr val="tx1"/>
          </a:solidFill>
          <a:ln w="187325">
            <a:solidFill>
              <a:schemeClr val="tx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67" name="Oval 66"/>
          <p:cNvSpPr/>
          <p:nvPr/>
        </p:nvSpPr>
        <p:spPr bwMode="auto">
          <a:xfrm>
            <a:off x="8626802" y="3217743"/>
            <a:ext cx="286160" cy="286153"/>
          </a:xfrm>
          <a:prstGeom prst="ellipse">
            <a:avLst/>
          </a:prstGeom>
          <a:solidFill>
            <a:schemeClr val="tx1"/>
          </a:solidFill>
          <a:ln w="187325">
            <a:solidFill>
              <a:schemeClr val="tx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68" name="Oval 67"/>
          <p:cNvSpPr/>
          <p:nvPr/>
        </p:nvSpPr>
        <p:spPr bwMode="auto">
          <a:xfrm>
            <a:off x="8935611" y="3380701"/>
            <a:ext cx="286160" cy="286153"/>
          </a:xfrm>
          <a:prstGeom prst="ellipse">
            <a:avLst/>
          </a:prstGeom>
          <a:solidFill>
            <a:schemeClr val="tx1"/>
          </a:solidFill>
          <a:ln w="187325">
            <a:solidFill>
              <a:schemeClr val="tx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69" name="Oval 68"/>
          <p:cNvSpPr/>
          <p:nvPr/>
        </p:nvSpPr>
        <p:spPr bwMode="auto">
          <a:xfrm>
            <a:off x="6505258" y="2134720"/>
            <a:ext cx="286160" cy="286153"/>
          </a:xfrm>
          <a:prstGeom prst="ellipse">
            <a:avLst/>
          </a:prstGeom>
          <a:solidFill>
            <a:schemeClr val="tx1"/>
          </a:solidFill>
          <a:ln w="187325">
            <a:solidFill>
              <a:schemeClr val="tx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75" name="Oval 74"/>
          <p:cNvSpPr/>
          <p:nvPr/>
        </p:nvSpPr>
        <p:spPr bwMode="auto">
          <a:xfrm>
            <a:off x="6069096" y="2092246"/>
            <a:ext cx="286160" cy="286153"/>
          </a:xfrm>
          <a:prstGeom prst="ellipse">
            <a:avLst/>
          </a:prstGeom>
          <a:solidFill>
            <a:schemeClr val="tx1"/>
          </a:solidFill>
          <a:ln w="187325">
            <a:solidFill>
              <a:schemeClr val="tx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76" name="Oval 75"/>
          <p:cNvSpPr/>
          <p:nvPr/>
        </p:nvSpPr>
        <p:spPr bwMode="auto">
          <a:xfrm>
            <a:off x="5010534" y="4702868"/>
            <a:ext cx="286160" cy="286153"/>
          </a:xfrm>
          <a:prstGeom prst="ellipse">
            <a:avLst/>
          </a:prstGeom>
          <a:solidFill>
            <a:schemeClr val="tx1"/>
          </a:solidFill>
          <a:ln w="187325">
            <a:solidFill>
              <a:schemeClr val="tx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77" name="Oval 76"/>
          <p:cNvSpPr/>
          <p:nvPr/>
        </p:nvSpPr>
        <p:spPr bwMode="auto">
          <a:xfrm>
            <a:off x="3544184" y="2588951"/>
            <a:ext cx="286160" cy="286153"/>
          </a:xfrm>
          <a:prstGeom prst="ellipse">
            <a:avLst/>
          </a:prstGeom>
          <a:solidFill>
            <a:schemeClr val="tx1"/>
          </a:solidFill>
          <a:ln w="187325">
            <a:solidFill>
              <a:schemeClr val="tx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78" name="Oval 77"/>
          <p:cNvSpPr/>
          <p:nvPr/>
        </p:nvSpPr>
        <p:spPr bwMode="auto">
          <a:xfrm>
            <a:off x="3313110" y="2620197"/>
            <a:ext cx="286160" cy="286153"/>
          </a:xfrm>
          <a:prstGeom prst="ellipse">
            <a:avLst/>
          </a:prstGeom>
          <a:solidFill>
            <a:schemeClr val="tx1"/>
          </a:solidFill>
          <a:ln w="187325">
            <a:solidFill>
              <a:schemeClr val="tx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79" name="Oval 78"/>
          <p:cNvSpPr/>
          <p:nvPr/>
        </p:nvSpPr>
        <p:spPr bwMode="auto">
          <a:xfrm>
            <a:off x="3407550" y="2275437"/>
            <a:ext cx="286160" cy="286153"/>
          </a:xfrm>
          <a:prstGeom prst="ellipse">
            <a:avLst/>
          </a:prstGeom>
          <a:solidFill>
            <a:schemeClr val="tx1"/>
          </a:solidFill>
          <a:ln w="187325">
            <a:solidFill>
              <a:schemeClr val="tx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80" name="Oval 79"/>
          <p:cNvSpPr/>
          <p:nvPr/>
        </p:nvSpPr>
        <p:spPr bwMode="auto">
          <a:xfrm>
            <a:off x="3070932" y="2195791"/>
            <a:ext cx="286160" cy="286153"/>
          </a:xfrm>
          <a:prstGeom prst="ellipse">
            <a:avLst/>
          </a:prstGeom>
          <a:solidFill>
            <a:schemeClr val="tx1"/>
          </a:solidFill>
          <a:ln w="187325">
            <a:solidFill>
              <a:schemeClr val="tx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81" name="Oval 80"/>
          <p:cNvSpPr/>
          <p:nvPr/>
        </p:nvSpPr>
        <p:spPr bwMode="auto">
          <a:xfrm>
            <a:off x="3877165" y="2246646"/>
            <a:ext cx="286160" cy="286153"/>
          </a:xfrm>
          <a:prstGeom prst="ellipse">
            <a:avLst/>
          </a:prstGeom>
          <a:solidFill>
            <a:schemeClr val="tx1"/>
          </a:solidFill>
          <a:ln w="187325">
            <a:solidFill>
              <a:schemeClr val="tx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82" name="Oval 81"/>
          <p:cNvSpPr/>
          <p:nvPr/>
        </p:nvSpPr>
        <p:spPr bwMode="auto">
          <a:xfrm>
            <a:off x="3067090" y="2905470"/>
            <a:ext cx="286160" cy="286153"/>
          </a:xfrm>
          <a:prstGeom prst="ellipse">
            <a:avLst/>
          </a:prstGeom>
          <a:solidFill>
            <a:schemeClr val="tx1"/>
          </a:solidFill>
          <a:ln w="187325">
            <a:solidFill>
              <a:schemeClr val="tx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83" name="Oval 82"/>
          <p:cNvSpPr/>
          <p:nvPr/>
        </p:nvSpPr>
        <p:spPr bwMode="auto">
          <a:xfrm>
            <a:off x="2464373" y="2609409"/>
            <a:ext cx="286160" cy="286153"/>
          </a:xfrm>
          <a:prstGeom prst="ellipse">
            <a:avLst/>
          </a:prstGeom>
          <a:solidFill>
            <a:schemeClr val="tx1"/>
          </a:solidFill>
          <a:ln w="187325">
            <a:solidFill>
              <a:schemeClr val="tx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84" name="Oval 83"/>
          <p:cNvSpPr/>
          <p:nvPr/>
        </p:nvSpPr>
        <p:spPr bwMode="auto">
          <a:xfrm>
            <a:off x="10613148" y="2401045"/>
            <a:ext cx="286160" cy="286153"/>
          </a:xfrm>
          <a:prstGeom prst="ellipse">
            <a:avLst/>
          </a:prstGeom>
          <a:solidFill>
            <a:schemeClr val="tx1"/>
          </a:solidFill>
          <a:ln w="187325">
            <a:solidFill>
              <a:schemeClr val="tx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85" name="Oval 84"/>
          <p:cNvSpPr/>
          <p:nvPr/>
        </p:nvSpPr>
        <p:spPr bwMode="auto">
          <a:xfrm>
            <a:off x="10355495" y="2789992"/>
            <a:ext cx="286160" cy="286153"/>
          </a:xfrm>
          <a:prstGeom prst="ellipse">
            <a:avLst/>
          </a:prstGeom>
          <a:solidFill>
            <a:schemeClr val="tx1"/>
          </a:solidFill>
          <a:ln w="187325">
            <a:solidFill>
              <a:schemeClr val="tx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86" name="Oval 85"/>
          <p:cNvSpPr/>
          <p:nvPr/>
        </p:nvSpPr>
        <p:spPr bwMode="auto">
          <a:xfrm>
            <a:off x="10806446" y="5277287"/>
            <a:ext cx="286160" cy="286153"/>
          </a:xfrm>
          <a:prstGeom prst="ellipse">
            <a:avLst/>
          </a:prstGeom>
          <a:solidFill>
            <a:schemeClr val="tx1"/>
          </a:solidFill>
          <a:ln w="187325">
            <a:solidFill>
              <a:schemeClr val="tx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87" name="Oval 86"/>
          <p:cNvSpPr/>
          <p:nvPr/>
        </p:nvSpPr>
        <p:spPr bwMode="auto">
          <a:xfrm>
            <a:off x="10539856" y="5566120"/>
            <a:ext cx="286160" cy="286153"/>
          </a:xfrm>
          <a:prstGeom prst="ellipse">
            <a:avLst/>
          </a:prstGeom>
          <a:solidFill>
            <a:schemeClr val="tx1"/>
          </a:solidFill>
          <a:ln w="187325">
            <a:solidFill>
              <a:schemeClr val="tx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88" name="Oval 87"/>
          <p:cNvSpPr/>
          <p:nvPr/>
        </p:nvSpPr>
        <p:spPr bwMode="auto">
          <a:xfrm>
            <a:off x="9554227" y="3193919"/>
            <a:ext cx="286160" cy="286153"/>
          </a:xfrm>
          <a:prstGeom prst="ellipse">
            <a:avLst/>
          </a:prstGeom>
          <a:solidFill>
            <a:schemeClr val="tx1"/>
          </a:solidFill>
          <a:ln w="187325">
            <a:solidFill>
              <a:schemeClr val="tx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89" name="Oval 88"/>
          <p:cNvSpPr/>
          <p:nvPr/>
        </p:nvSpPr>
        <p:spPr bwMode="auto">
          <a:xfrm>
            <a:off x="3043121" y="2511552"/>
            <a:ext cx="286160" cy="286153"/>
          </a:xfrm>
          <a:prstGeom prst="ellipse">
            <a:avLst/>
          </a:prstGeom>
          <a:solidFill>
            <a:schemeClr val="tx1"/>
          </a:solidFill>
          <a:ln w="187325">
            <a:solidFill>
              <a:schemeClr val="tx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90" name="Oval 89"/>
          <p:cNvSpPr/>
          <p:nvPr/>
        </p:nvSpPr>
        <p:spPr bwMode="auto">
          <a:xfrm>
            <a:off x="8717220" y="3725718"/>
            <a:ext cx="286160" cy="286153"/>
          </a:xfrm>
          <a:prstGeom prst="ellipse">
            <a:avLst/>
          </a:prstGeom>
          <a:solidFill>
            <a:schemeClr val="tx1"/>
          </a:solidFill>
          <a:ln w="187325">
            <a:solidFill>
              <a:schemeClr val="tx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94" name="Oval 93"/>
          <p:cNvSpPr/>
          <p:nvPr/>
        </p:nvSpPr>
        <p:spPr bwMode="auto">
          <a:xfrm>
            <a:off x="3636541" y="2726045"/>
            <a:ext cx="286160" cy="286153"/>
          </a:xfrm>
          <a:prstGeom prst="ellipse">
            <a:avLst/>
          </a:prstGeom>
          <a:solidFill>
            <a:schemeClr val="tx1"/>
          </a:solidFill>
          <a:ln w="187325">
            <a:solidFill>
              <a:schemeClr val="tx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95" name="Oval 94"/>
          <p:cNvSpPr/>
          <p:nvPr/>
        </p:nvSpPr>
        <p:spPr bwMode="auto">
          <a:xfrm>
            <a:off x="3736257" y="2542853"/>
            <a:ext cx="286160" cy="286153"/>
          </a:xfrm>
          <a:prstGeom prst="ellipse">
            <a:avLst/>
          </a:prstGeom>
          <a:solidFill>
            <a:schemeClr val="tx1"/>
          </a:solidFill>
          <a:ln w="187325">
            <a:solidFill>
              <a:schemeClr val="tx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7" name="Oval 36"/>
          <p:cNvSpPr/>
          <p:nvPr/>
        </p:nvSpPr>
        <p:spPr bwMode="auto">
          <a:xfrm>
            <a:off x="6001018" y="1823167"/>
            <a:ext cx="286160" cy="286153"/>
          </a:xfrm>
          <a:prstGeom prst="ellipse">
            <a:avLst/>
          </a:prstGeom>
          <a:solidFill>
            <a:schemeClr val="tx1"/>
          </a:solidFill>
          <a:ln w="187325">
            <a:solidFill>
              <a:schemeClr val="tx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8" name="Oval 37"/>
          <p:cNvSpPr/>
          <p:nvPr/>
        </p:nvSpPr>
        <p:spPr bwMode="auto">
          <a:xfrm>
            <a:off x="6462140" y="1925093"/>
            <a:ext cx="286160" cy="286153"/>
          </a:xfrm>
          <a:prstGeom prst="ellipse">
            <a:avLst/>
          </a:prstGeom>
          <a:solidFill>
            <a:schemeClr val="tx1"/>
          </a:solidFill>
          <a:ln w="187325">
            <a:solidFill>
              <a:schemeClr val="tx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41" name="Oval 40"/>
          <p:cNvSpPr/>
          <p:nvPr/>
        </p:nvSpPr>
        <p:spPr bwMode="auto">
          <a:xfrm>
            <a:off x="6287177" y="2261300"/>
            <a:ext cx="286160" cy="286153"/>
          </a:xfrm>
          <a:prstGeom prst="ellipse">
            <a:avLst/>
          </a:prstGeom>
          <a:solidFill>
            <a:schemeClr val="tx1"/>
          </a:solidFill>
          <a:ln w="187325">
            <a:solidFill>
              <a:schemeClr val="tx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42" name="Oval 41"/>
          <p:cNvSpPr/>
          <p:nvPr/>
        </p:nvSpPr>
        <p:spPr bwMode="auto">
          <a:xfrm>
            <a:off x="6287177" y="1840241"/>
            <a:ext cx="286160" cy="286153"/>
          </a:xfrm>
          <a:prstGeom prst="ellipse">
            <a:avLst/>
          </a:prstGeom>
          <a:solidFill>
            <a:schemeClr val="tx1"/>
          </a:solidFill>
          <a:ln w="187325">
            <a:solidFill>
              <a:schemeClr val="tx1">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Tree>
    <p:extLst>
      <p:ext uri="{BB962C8B-B14F-4D97-AF65-F5344CB8AC3E}">
        <p14:creationId xmlns:p14="http://schemas.microsoft.com/office/powerpoint/2010/main" val="2164238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par>
                                <p:cTn id="8" presetID="10" presetClass="entr" presetSubtype="0" fill="hold" grpId="0" nodeType="withEffect">
                                  <p:stCondLst>
                                    <p:cond delay="20"/>
                                  </p:stCondLst>
                                  <p:childTnLst>
                                    <p:set>
                                      <p:cBhvr>
                                        <p:cTn id="9" dur="1" fill="hold">
                                          <p:stCondLst>
                                            <p:cond delay="0"/>
                                          </p:stCondLst>
                                        </p:cTn>
                                        <p:tgtEl>
                                          <p:spTgt spid="65"/>
                                        </p:tgtEl>
                                        <p:attrNameLst>
                                          <p:attrName>style.visibility</p:attrName>
                                        </p:attrNameLst>
                                      </p:cBhvr>
                                      <p:to>
                                        <p:strVal val="visible"/>
                                      </p:to>
                                    </p:set>
                                    <p:animEffect transition="in" filter="fade">
                                      <p:cBhvr>
                                        <p:cTn id="10" dur="500"/>
                                        <p:tgtEl>
                                          <p:spTgt spid="65"/>
                                        </p:tgtEl>
                                      </p:cBhvr>
                                    </p:animEffect>
                                  </p:childTnLst>
                                </p:cTn>
                              </p:par>
                              <p:par>
                                <p:cTn id="11" presetID="10" presetClass="entr" presetSubtype="0" fill="hold" grpId="0" nodeType="withEffect">
                                  <p:stCondLst>
                                    <p:cond delay="40"/>
                                  </p:stCondLst>
                                  <p:childTnLst>
                                    <p:set>
                                      <p:cBhvr>
                                        <p:cTn id="12" dur="1" fill="hold">
                                          <p:stCondLst>
                                            <p:cond delay="0"/>
                                          </p:stCondLst>
                                        </p:cTn>
                                        <p:tgtEl>
                                          <p:spTgt spid="66"/>
                                        </p:tgtEl>
                                        <p:attrNameLst>
                                          <p:attrName>style.visibility</p:attrName>
                                        </p:attrNameLst>
                                      </p:cBhvr>
                                      <p:to>
                                        <p:strVal val="visible"/>
                                      </p:to>
                                    </p:set>
                                    <p:animEffect transition="in" filter="fade">
                                      <p:cBhvr>
                                        <p:cTn id="13" dur="500"/>
                                        <p:tgtEl>
                                          <p:spTgt spid="66"/>
                                        </p:tgtEl>
                                      </p:cBhvr>
                                    </p:animEffect>
                                  </p:childTnLst>
                                </p:cTn>
                              </p:par>
                              <p:par>
                                <p:cTn id="14" presetID="10" presetClass="entr" presetSubtype="0" fill="hold" grpId="0" nodeType="withEffect">
                                  <p:stCondLst>
                                    <p:cond delay="60"/>
                                  </p:stCondLst>
                                  <p:childTnLst>
                                    <p:set>
                                      <p:cBhvr>
                                        <p:cTn id="15" dur="1" fill="hold">
                                          <p:stCondLst>
                                            <p:cond delay="0"/>
                                          </p:stCondLst>
                                        </p:cTn>
                                        <p:tgtEl>
                                          <p:spTgt spid="67"/>
                                        </p:tgtEl>
                                        <p:attrNameLst>
                                          <p:attrName>style.visibility</p:attrName>
                                        </p:attrNameLst>
                                      </p:cBhvr>
                                      <p:to>
                                        <p:strVal val="visible"/>
                                      </p:to>
                                    </p:set>
                                    <p:animEffect transition="in" filter="fade">
                                      <p:cBhvr>
                                        <p:cTn id="16" dur="500"/>
                                        <p:tgtEl>
                                          <p:spTgt spid="67"/>
                                        </p:tgtEl>
                                      </p:cBhvr>
                                    </p:animEffect>
                                  </p:childTnLst>
                                </p:cTn>
                              </p:par>
                              <p:par>
                                <p:cTn id="17" presetID="10" presetClass="entr" presetSubtype="0" fill="hold" grpId="0" nodeType="withEffect">
                                  <p:stCondLst>
                                    <p:cond delay="80"/>
                                  </p:stCondLst>
                                  <p:childTnLst>
                                    <p:set>
                                      <p:cBhvr>
                                        <p:cTn id="18" dur="1" fill="hold">
                                          <p:stCondLst>
                                            <p:cond delay="0"/>
                                          </p:stCondLst>
                                        </p:cTn>
                                        <p:tgtEl>
                                          <p:spTgt spid="68"/>
                                        </p:tgtEl>
                                        <p:attrNameLst>
                                          <p:attrName>style.visibility</p:attrName>
                                        </p:attrNameLst>
                                      </p:cBhvr>
                                      <p:to>
                                        <p:strVal val="visible"/>
                                      </p:to>
                                    </p:set>
                                    <p:animEffect transition="in" filter="fade">
                                      <p:cBhvr>
                                        <p:cTn id="19" dur="500"/>
                                        <p:tgtEl>
                                          <p:spTgt spid="68"/>
                                        </p:tgtEl>
                                      </p:cBhvr>
                                    </p:animEffect>
                                  </p:childTnLst>
                                </p:cTn>
                              </p:par>
                              <p:par>
                                <p:cTn id="20" presetID="10" presetClass="entr" presetSubtype="0" fill="hold" grpId="0" nodeType="withEffect">
                                  <p:stCondLst>
                                    <p:cond delay="100"/>
                                  </p:stCondLst>
                                  <p:childTnLst>
                                    <p:set>
                                      <p:cBhvr>
                                        <p:cTn id="21" dur="1" fill="hold">
                                          <p:stCondLst>
                                            <p:cond delay="0"/>
                                          </p:stCondLst>
                                        </p:cTn>
                                        <p:tgtEl>
                                          <p:spTgt spid="69"/>
                                        </p:tgtEl>
                                        <p:attrNameLst>
                                          <p:attrName>style.visibility</p:attrName>
                                        </p:attrNameLst>
                                      </p:cBhvr>
                                      <p:to>
                                        <p:strVal val="visible"/>
                                      </p:to>
                                    </p:set>
                                    <p:animEffect transition="in" filter="fade">
                                      <p:cBhvr>
                                        <p:cTn id="22" dur="500"/>
                                        <p:tgtEl>
                                          <p:spTgt spid="69"/>
                                        </p:tgtEl>
                                      </p:cBhvr>
                                    </p:animEffect>
                                  </p:childTnLst>
                                </p:cTn>
                              </p:par>
                              <p:par>
                                <p:cTn id="23" presetID="10" presetClass="entr" presetSubtype="0" fill="hold" grpId="0" nodeType="withEffect">
                                  <p:stCondLst>
                                    <p:cond delay="120"/>
                                  </p:stCondLst>
                                  <p:childTnLst>
                                    <p:set>
                                      <p:cBhvr>
                                        <p:cTn id="24" dur="1" fill="hold">
                                          <p:stCondLst>
                                            <p:cond delay="0"/>
                                          </p:stCondLst>
                                        </p:cTn>
                                        <p:tgtEl>
                                          <p:spTgt spid="75"/>
                                        </p:tgtEl>
                                        <p:attrNameLst>
                                          <p:attrName>style.visibility</p:attrName>
                                        </p:attrNameLst>
                                      </p:cBhvr>
                                      <p:to>
                                        <p:strVal val="visible"/>
                                      </p:to>
                                    </p:set>
                                    <p:animEffect transition="in" filter="fade">
                                      <p:cBhvr>
                                        <p:cTn id="25" dur="500"/>
                                        <p:tgtEl>
                                          <p:spTgt spid="75"/>
                                        </p:tgtEl>
                                      </p:cBhvr>
                                    </p:animEffect>
                                  </p:childTnLst>
                                </p:cTn>
                              </p:par>
                              <p:par>
                                <p:cTn id="26" presetID="10" presetClass="entr" presetSubtype="0" fill="hold" grpId="0" nodeType="withEffect">
                                  <p:stCondLst>
                                    <p:cond delay="140"/>
                                  </p:stCondLst>
                                  <p:childTnLst>
                                    <p:set>
                                      <p:cBhvr>
                                        <p:cTn id="27" dur="1" fill="hold">
                                          <p:stCondLst>
                                            <p:cond delay="0"/>
                                          </p:stCondLst>
                                        </p:cTn>
                                        <p:tgtEl>
                                          <p:spTgt spid="76"/>
                                        </p:tgtEl>
                                        <p:attrNameLst>
                                          <p:attrName>style.visibility</p:attrName>
                                        </p:attrNameLst>
                                      </p:cBhvr>
                                      <p:to>
                                        <p:strVal val="visible"/>
                                      </p:to>
                                    </p:set>
                                    <p:animEffect transition="in" filter="fade">
                                      <p:cBhvr>
                                        <p:cTn id="28" dur="500"/>
                                        <p:tgtEl>
                                          <p:spTgt spid="76"/>
                                        </p:tgtEl>
                                      </p:cBhvr>
                                    </p:animEffect>
                                  </p:childTnLst>
                                </p:cTn>
                              </p:par>
                              <p:par>
                                <p:cTn id="29" presetID="10" presetClass="entr" presetSubtype="0" fill="hold" grpId="0" nodeType="withEffect">
                                  <p:stCondLst>
                                    <p:cond delay="160"/>
                                  </p:stCondLst>
                                  <p:childTnLst>
                                    <p:set>
                                      <p:cBhvr>
                                        <p:cTn id="30" dur="1" fill="hold">
                                          <p:stCondLst>
                                            <p:cond delay="0"/>
                                          </p:stCondLst>
                                        </p:cTn>
                                        <p:tgtEl>
                                          <p:spTgt spid="77"/>
                                        </p:tgtEl>
                                        <p:attrNameLst>
                                          <p:attrName>style.visibility</p:attrName>
                                        </p:attrNameLst>
                                      </p:cBhvr>
                                      <p:to>
                                        <p:strVal val="visible"/>
                                      </p:to>
                                    </p:set>
                                    <p:animEffect transition="in" filter="fade">
                                      <p:cBhvr>
                                        <p:cTn id="31" dur="500"/>
                                        <p:tgtEl>
                                          <p:spTgt spid="77"/>
                                        </p:tgtEl>
                                      </p:cBhvr>
                                    </p:animEffect>
                                  </p:childTnLst>
                                </p:cTn>
                              </p:par>
                              <p:par>
                                <p:cTn id="32" presetID="10" presetClass="entr" presetSubtype="0" fill="hold" grpId="0" nodeType="withEffect">
                                  <p:stCondLst>
                                    <p:cond delay="180"/>
                                  </p:stCondLst>
                                  <p:childTnLst>
                                    <p:set>
                                      <p:cBhvr>
                                        <p:cTn id="33" dur="1" fill="hold">
                                          <p:stCondLst>
                                            <p:cond delay="0"/>
                                          </p:stCondLst>
                                        </p:cTn>
                                        <p:tgtEl>
                                          <p:spTgt spid="78"/>
                                        </p:tgtEl>
                                        <p:attrNameLst>
                                          <p:attrName>style.visibility</p:attrName>
                                        </p:attrNameLst>
                                      </p:cBhvr>
                                      <p:to>
                                        <p:strVal val="visible"/>
                                      </p:to>
                                    </p:set>
                                    <p:animEffect transition="in" filter="fade">
                                      <p:cBhvr>
                                        <p:cTn id="34" dur="500"/>
                                        <p:tgtEl>
                                          <p:spTgt spid="78"/>
                                        </p:tgtEl>
                                      </p:cBhvr>
                                    </p:animEffect>
                                  </p:childTnLst>
                                </p:cTn>
                              </p:par>
                              <p:par>
                                <p:cTn id="35" presetID="10" presetClass="entr" presetSubtype="0" fill="hold" grpId="0" nodeType="withEffect">
                                  <p:stCondLst>
                                    <p:cond delay="200"/>
                                  </p:stCondLst>
                                  <p:childTnLst>
                                    <p:set>
                                      <p:cBhvr>
                                        <p:cTn id="36" dur="1" fill="hold">
                                          <p:stCondLst>
                                            <p:cond delay="0"/>
                                          </p:stCondLst>
                                        </p:cTn>
                                        <p:tgtEl>
                                          <p:spTgt spid="79"/>
                                        </p:tgtEl>
                                        <p:attrNameLst>
                                          <p:attrName>style.visibility</p:attrName>
                                        </p:attrNameLst>
                                      </p:cBhvr>
                                      <p:to>
                                        <p:strVal val="visible"/>
                                      </p:to>
                                    </p:set>
                                    <p:animEffect transition="in" filter="fade">
                                      <p:cBhvr>
                                        <p:cTn id="37" dur="500"/>
                                        <p:tgtEl>
                                          <p:spTgt spid="79"/>
                                        </p:tgtEl>
                                      </p:cBhvr>
                                    </p:animEffect>
                                  </p:childTnLst>
                                </p:cTn>
                              </p:par>
                              <p:par>
                                <p:cTn id="38" presetID="10" presetClass="entr" presetSubtype="0" fill="hold" grpId="0" nodeType="withEffect">
                                  <p:stCondLst>
                                    <p:cond delay="220"/>
                                  </p:stCondLst>
                                  <p:childTnLst>
                                    <p:set>
                                      <p:cBhvr>
                                        <p:cTn id="39" dur="1" fill="hold">
                                          <p:stCondLst>
                                            <p:cond delay="0"/>
                                          </p:stCondLst>
                                        </p:cTn>
                                        <p:tgtEl>
                                          <p:spTgt spid="80"/>
                                        </p:tgtEl>
                                        <p:attrNameLst>
                                          <p:attrName>style.visibility</p:attrName>
                                        </p:attrNameLst>
                                      </p:cBhvr>
                                      <p:to>
                                        <p:strVal val="visible"/>
                                      </p:to>
                                    </p:set>
                                    <p:animEffect transition="in" filter="fade">
                                      <p:cBhvr>
                                        <p:cTn id="40" dur="500"/>
                                        <p:tgtEl>
                                          <p:spTgt spid="80"/>
                                        </p:tgtEl>
                                      </p:cBhvr>
                                    </p:animEffect>
                                  </p:childTnLst>
                                </p:cTn>
                              </p:par>
                              <p:par>
                                <p:cTn id="41" presetID="10" presetClass="entr" presetSubtype="0" fill="hold" grpId="0" nodeType="withEffect">
                                  <p:stCondLst>
                                    <p:cond delay="240"/>
                                  </p:stCondLst>
                                  <p:childTnLst>
                                    <p:set>
                                      <p:cBhvr>
                                        <p:cTn id="42" dur="1" fill="hold">
                                          <p:stCondLst>
                                            <p:cond delay="0"/>
                                          </p:stCondLst>
                                        </p:cTn>
                                        <p:tgtEl>
                                          <p:spTgt spid="81"/>
                                        </p:tgtEl>
                                        <p:attrNameLst>
                                          <p:attrName>style.visibility</p:attrName>
                                        </p:attrNameLst>
                                      </p:cBhvr>
                                      <p:to>
                                        <p:strVal val="visible"/>
                                      </p:to>
                                    </p:set>
                                    <p:animEffect transition="in" filter="fade">
                                      <p:cBhvr>
                                        <p:cTn id="43" dur="500"/>
                                        <p:tgtEl>
                                          <p:spTgt spid="81"/>
                                        </p:tgtEl>
                                      </p:cBhvr>
                                    </p:animEffect>
                                  </p:childTnLst>
                                </p:cTn>
                              </p:par>
                              <p:par>
                                <p:cTn id="44" presetID="10" presetClass="entr" presetSubtype="0" fill="hold" grpId="0" nodeType="withEffect">
                                  <p:stCondLst>
                                    <p:cond delay="260"/>
                                  </p:stCondLst>
                                  <p:childTnLst>
                                    <p:set>
                                      <p:cBhvr>
                                        <p:cTn id="45" dur="1" fill="hold">
                                          <p:stCondLst>
                                            <p:cond delay="0"/>
                                          </p:stCondLst>
                                        </p:cTn>
                                        <p:tgtEl>
                                          <p:spTgt spid="82"/>
                                        </p:tgtEl>
                                        <p:attrNameLst>
                                          <p:attrName>style.visibility</p:attrName>
                                        </p:attrNameLst>
                                      </p:cBhvr>
                                      <p:to>
                                        <p:strVal val="visible"/>
                                      </p:to>
                                    </p:set>
                                    <p:animEffect transition="in" filter="fade">
                                      <p:cBhvr>
                                        <p:cTn id="46" dur="500"/>
                                        <p:tgtEl>
                                          <p:spTgt spid="82"/>
                                        </p:tgtEl>
                                      </p:cBhvr>
                                    </p:animEffect>
                                  </p:childTnLst>
                                </p:cTn>
                              </p:par>
                              <p:par>
                                <p:cTn id="47" presetID="10" presetClass="entr" presetSubtype="0" fill="hold" grpId="0" nodeType="withEffect">
                                  <p:stCondLst>
                                    <p:cond delay="280"/>
                                  </p:stCondLst>
                                  <p:childTnLst>
                                    <p:set>
                                      <p:cBhvr>
                                        <p:cTn id="48" dur="1" fill="hold">
                                          <p:stCondLst>
                                            <p:cond delay="0"/>
                                          </p:stCondLst>
                                        </p:cTn>
                                        <p:tgtEl>
                                          <p:spTgt spid="83"/>
                                        </p:tgtEl>
                                        <p:attrNameLst>
                                          <p:attrName>style.visibility</p:attrName>
                                        </p:attrNameLst>
                                      </p:cBhvr>
                                      <p:to>
                                        <p:strVal val="visible"/>
                                      </p:to>
                                    </p:set>
                                    <p:animEffect transition="in" filter="fade">
                                      <p:cBhvr>
                                        <p:cTn id="49" dur="500"/>
                                        <p:tgtEl>
                                          <p:spTgt spid="83"/>
                                        </p:tgtEl>
                                      </p:cBhvr>
                                    </p:animEffect>
                                  </p:childTnLst>
                                </p:cTn>
                              </p:par>
                              <p:par>
                                <p:cTn id="50" presetID="10" presetClass="entr" presetSubtype="0" fill="hold" grpId="0" nodeType="withEffect">
                                  <p:stCondLst>
                                    <p:cond delay="300"/>
                                  </p:stCondLst>
                                  <p:childTnLst>
                                    <p:set>
                                      <p:cBhvr>
                                        <p:cTn id="51" dur="1" fill="hold">
                                          <p:stCondLst>
                                            <p:cond delay="0"/>
                                          </p:stCondLst>
                                        </p:cTn>
                                        <p:tgtEl>
                                          <p:spTgt spid="84"/>
                                        </p:tgtEl>
                                        <p:attrNameLst>
                                          <p:attrName>style.visibility</p:attrName>
                                        </p:attrNameLst>
                                      </p:cBhvr>
                                      <p:to>
                                        <p:strVal val="visible"/>
                                      </p:to>
                                    </p:set>
                                    <p:animEffect transition="in" filter="fade">
                                      <p:cBhvr>
                                        <p:cTn id="52" dur="500"/>
                                        <p:tgtEl>
                                          <p:spTgt spid="84"/>
                                        </p:tgtEl>
                                      </p:cBhvr>
                                    </p:animEffect>
                                  </p:childTnLst>
                                </p:cTn>
                              </p:par>
                              <p:par>
                                <p:cTn id="53" presetID="10" presetClass="entr" presetSubtype="0" fill="hold" grpId="0" nodeType="withEffect">
                                  <p:stCondLst>
                                    <p:cond delay="340"/>
                                  </p:stCondLst>
                                  <p:childTnLst>
                                    <p:set>
                                      <p:cBhvr>
                                        <p:cTn id="54" dur="1" fill="hold">
                                          <p:stCondLst>
                                            <p:cond delay="0"/>
                                          </p:stCondLst>
                                        </p:cTn>
                                        <p:tgtEl>
                                          <p:spTgt spid="85"/>
                                        </p:tgtEl>
                                        <p:attrNameLst>
                                          <p:attrName>style.visibility</p:attrName>
                                        </p:attrNameLst>
                                      </p:cBhvr>
                                      <p:to>
                                        <p:strVal val="visible"/>
                                      </p:to>
                                    </p:set>
                                    <p:animEffect transition="in" filter="fade">
                                      <p:cBhvr>
                                        <p:cTn id="55" dur="500"/>
                                        <p:tgtEl>
                                          <p:spTgt spid="85"/>
                                        </p:tgtEl>
                                      </p:cBhvr>
                                    </p:animEffect>
                                  </p:childTnLst>
                                </p:cTn>
                              </p:par>
                              <p:par>
                                <p:cTn id="56" presetID="10" presetClass="entr" presetSubtype="0" fill="hold" grpId="0" nodeType="withEffect">
                                  <p:stCondLst>
                                    <p:cond delay="380"/>
                                  </p:stCondLst>
                                  <p:childTnLst>
                                    <p:set>
                                      <p:cBhvr>
                                        <p:cTn id="57" dur="1" fill="hold">
                                          <p:stCondLst>
                                            <p:cond delay="0"/>
                                          </p:stCondLst>
                                        </p:cTn>
                                        <p:tgtEl>
                                          <p:spTgt spid="86"/>
                                        </p:tgtEl>
                                        <p:attrNameLst>
                                          <p:attrName>style.visibility</p:attrName>
                                        </p:attrNameLst>
                                      </p:cBhvr>
                                      <p:to>
                                        <p:strVal val="visible"/>
                                      </p:to>
                                    </p:set>
                                    <p:animEffect transition="in" filter="fade">
                                      <p:cBhvr>
                                        <p:cTn id="58" dur="500"/>
                                        <p:tgtEl>
                                          <p:spTgt spid="86"/>
                                        </p:tgtEl>
                                      </p:cBhvr>
                                    </p:animEffect>
                                  </p:childTnLst>
                                </p:cTn>
                              </p:par>
                              <p:par>
                                <p:cTn id="59" presetID="10" presetClass="entr" presetSubtype="0" fill="hold" grpId="0" nodeType="withEffect">
                                  <p:stCondLst>
                                    <p:cond delay="420"/>
                                  </p:stCondLst>
                                  <p:childTnLst>
                                    <p:set>
                                      <p:cBhvr>
                                        <p:cTn id="60" dur="1" fill="hold">
                                          <p:stCondLst>
                                            <p:cond delay="0"/>
                                          </p:stCondLst>
                                        </p:cTn>
                                        <p:tgtEl>
                                          <p:spTgt spid="87"/>
                                        </p:tgtEl>
                                        <p:attrNameLst>
                                          <p:attrName>style.visibility</p:attrName>
                                        </p:attrNameLst>
                                      </p:cBhvr>
                                      <p:to>
                                        <p:strVal val="visible"/>
                                      </p:to>
                                    </p:set>
                                    <p:animEffect transition="in" filter="fade">
                                      <p:cBhvr>
                                        <p:cTn id="61" dur="500"/>
                                        <p:tgtEl>
                                          <p:spTgt spid="87"/>
                                        </p:tgtEl>
                                      </p:cBhvr>
                                    </p:animEffect>
                                  </p:childTnLst>
                                </p:cTn>
                              </p:par>
                              <p:par>
                                <p:cTn id="62" presetID="10" presetClass="entr" presetSubtype="0" fill="hold" grpId="0" nodeType="withEffect">
                                  <p:stCondLst>
                                    <p:cond delay="480"/>
                                  </p:stCondLst>
                                  <p:childTnLst>
                                    <p:set>
                                      <p:cBhvr>
                                        <p:cTn id="63" dur="1" fill="hold">
                                          <p:stCondLst>
                                            <p:cond delay="0"/>
                                          </p:stCondLst>
                                        </p:cTn>
                                        <p:tgtEl>
                                          <p:spTgt spid="88"/>
                                        </p:tgtEl>
                                        <p:attrNameLst>
                                          <p:attrName>style.visibility</p:attrName>
                                        </p:attrNameLst>
                                      </p:cBhvr>
                                      <p:to>
                                        <p:strVal val="visible"/>
                                      </p:to>
                                    </p:set>
                                    <p:animEffect transition="in" filter="fade">
                                      <p:cBhvr>
                                        <p:cTn id="64" dur="500"/>
                                        <p:tgtEl>
                                          <p:spTgt spid="88"/>
                                        </p:tgtEl>
                                      </p:cBhvr>
                                    </p:animEffect>
                                  </p:childTnLst>
                                </p:cTn>
                              </p:par>
                              <p:par>
                                <p:cTn id="65" presetID="10" presetClass="entr" presetSubtype="0" fill="hold" grpId="0" nodeType="withEffect">
                                  <p:stCondLst>
                                    <p:cond delay="550"/>
                                  </p:stCondLst>
                                  <p:childTnLst>
                                    <p:set>
                                      <p:cBhvr>
                                        <p:cTn id="66" dur="1" fill="hold">
                                          <p:stCondLst>
                                            <p:cond delay="0"/>
                                          </p:stCondLst>
                                        </p:cTn>
                                        <p:tgtEl>
                                          <p:spTgt spid="89"/>
                                        </p:tgtEl>
                                        <p:attrNameLst>
                                          <p:attrName>style.visibility</p:attrName>
                                        </p:attrNameLst>
                                      </p:cBhvr>
                                      <p:to>
                                        <p:strVal val="visible"/>
                                      </p:to>
                                    </p:set>
                                    <p:animEffect transition="in" filter="fade">
                                      <p:cBhvr>
                                        <p:cTn id="67" dur="500"/>
                                        <p:tgtEl>
                                          <p:spTgt spid="89"/>
                                        </p:tgtEl>
                                      </p:cBhvr>
                                    </p:animEffect>
                                  </p:childTnLst>
                                </p:cTn>
                              </p:par>
                              <p:par>
                                <p:cTn id="68" presetID="10" presetClass="entr" presetSubtype="0" fill="hold" grpId="0" nodeType="withEffect">
                                  <p:stCondLst>
                                    <p:cond delay="550"/>
                                  </p:stCondLst>
                                  <p:childTnLst>
                                    <p:set>
                                      <p:cBhvr>
                                        <p:cTn id="69" dur="1" fill="hold">
                                          <p:stCondLst>
                                            <p:cond delay="0"/>
                                          </p:stCondLst>
                                        </p:cTn>
                                        <p:tgtEl>
                                          <p:spTgt spid="90"/>
                                        </p:tgtEl>
                                        <p:attrNameLst>
                                          <p:attrName>style.visibility</p:attrName>
                                        </p:attrNameLst>
                                      </p:cBhvr>
                                      <p:to>
                                        <p:strVal val="visible"/>
                                      </p:to>
                                    </p:set>
                                    <p:animEffect transition="in" filter="fade">
                                      <p:cBhvr>
                                        <p:cTn id="70" dur="500"/>
                                        <p:tgtEl>
                                          <p:spTgt spid="90"/>
                                        </p:tgtEl>
                                      </p:cBhvr>
                                    </p:animEffect>
                                  </p:childTnLst>
                                </p:cTn>
                              </p:par>
                              <p:par>
                                <p:cTn id="71" presetID="10" presetClass="entr" presetSubtype="0" fill="hold" grpId="0" nodeType="withEffect">
                                  <p:stCondLst>
                                    <p:cond delay="160"/>
                                  </p:stCondLst>
                                  <p:childTnLst>
                                    <p:set>
                                      <p:cBhvr>
                                        <p:cTn id="72" dur="1" fill="hold">
                                          <p:stCondLst>
                                            <p:cond delay="0"/>
                                          </p:stCondLst>
                                        </p:cTn>
                                        <p:tgtEl>
                                          <p:spTgt spid="94"/>
                                        </p:tgtEl>
                                        <p:attrNameLst>
                                          <p:attrName>style.visibility</p:attrName>
                                        </p:attrNameLst>
                                      </p:cBhvr>
                                      <p:to>
                                        <p:strVal val="visible"/>
                                      </p:to>
                                    </p:set>
                                    <p:animEffect transition="in" filter="fade">
                                      <p:cBhvr>
                                        <p:cTn id="73" dur="500"/>
                                        <p:tgtEl>
                                          <p:spTgt spid="94"/>
                                        </p:tgtEl>
                                      </p:cBhvr>
                                    </p:animEffect>
                                  </p:childTnLst>
                                </p:cTn>
                              </p:par>
                              <p:par>
                                <p:cTn id="74" presetID="10" presetClass="entr" presetSubtype="0" fill="hold" grpId="0" nodeType="withEffect">
                                  <p:stCondLst>
                                    <p:cond delay="160"/>
                                  </p:stCondLst>
                                  <p:childTnLst>
                                    <p:set>
                                      <p:cBhvr>
                                        <p:cTn id="75" dur="1" fill="hold">
                                          <p:stCondLst>
                                            <p:cond delay="0"/>
                                          </p:stCondLst>
                                        </p:cTn>
                                        <p:tgtEl>
                                          <p:spTgt spid="95"/>
                                        </p:tgtEl>
                                        <p:attrNameLst>
                                          <p:attrName>style.visibility</p:attrName>
                                        </p:attrNameLst>
                                      </p:cBhvr>
                                      <p:to>
                                        <p:strVal val="visible"/>
                                      </p:to>
                                    </p:set>
                                    <p:animEffect transition="in" filter="fade">
                                      <p:cBhvr>
                                        <p:cTn id="76" dur="500"/>
                                        <p:tgtEl>
                                          <p:spTgt spid="95"/>
                                        </p:tgtEl>
                                      </p:cBhvr>
                                    </p:animEffect>
                                  </p:childTnLst>
                                </p:cTn>
                              </p:par>
                              <p:par>
                                <p:cTn id="77" presetID="10" presetClass="entr" presetSubtype="0" fill="hold" grpId="0" nodeType="withEffect">
                                  <p:stCondLst>
                                    <p:cond delay="16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500"/>
                                        <p:tgtEl>
                                          <p:spTgt spid="37"/>
                                        </p:tgtEl>
                                      </p:cBhvr>
                                    </p:animEffect>
                                  </p:childTnLst>
                                </p:cTn>
                              </p:par>
                              <p:par>
                                <p:cTn id="80" presetID="10" presetClass="entr" presetSubtype="0" fill="hold" grpId="0" nodeType="withEffect">
                                  <p:stCondLst>
                                    <p:cond delay="160"/>
                                  </p:stCondLst>
                                  <p:childTnLst>
                                    <p:set>
                                      <p:cBhvr>
                                        <p:cTn id="81" dur="1" fill="hold">
                                          <p:stCondLst>
                                            <p:cond delay="0"/>
                                          </p:stCondLst>
                                        </p:cTn>
                                        <p:tgtEl>
                                          <p:spTgt spid="38"/>
                                        </p:tgtEl>
                                        <p:attrNameLst>
                                          <p:attrName>style.visibility</p:attrName>
                                        </p:attrNameLst>
                                      </p:cBhvr>
                                      <p:to>
                                        <p:strVal val="visible"/>
                                      </p:to>
                                    </p:set>
                                    <p:animEffect transition="in" filter="fade">
                                      <p:cBhvr>
                                        <p:cTn id="82" dur="500"/>
                                        <p:tgtEl>
                                          <p:spTgt spid="38"/>
                                        </p:tgtEl>
                                      </p:cBhvr>
                                    </p:animEffect>
                                  </p:childTnLst>
                                </p:cTn>
                              </p:par>
                              <p:par>
                                <p:cTn id="83" presetID="10" presetClass="entr" presetSubtype="0" fill="hold" grpId="0" nodeType="withEffect">
                                  <p:stCondLst>
                                    <p:cond delay="160"/>
                                  </p:stCondLst>
                                  <p:childTnLst>
                                    <p:set>
                                      <p:cBhvr>
                                        <p:cTn id="84" dur="1" fill="hold">
                                          <p:stCondLst>
                                            <p:cond delay="0"/>
                                          </p:stCondLst>
                                        </p:cTn>
                                        <p:tgtEl>
                                          <p:spTgt spid="41"/>
                                        </p:tgtEl>
                                        <p:attrNameLst>
                                          <p:attrName>style.visibility</p:attrName>
                                        </p:attrNameLst>
                                      </p:cBhvr>
                                      <p:to>
                                        <p:strVal val="visible"/>
                                      </p:to>
                                    </p:set>
                                    <p:animEffect transition="in" filter="fade">
                                      <p:cBhvr>
                                        <p:cTn id="85" dur="500"/>
                                        <p:tgtEl>
                                          <p:spTgt spid="41"/>
                                        </p:tgtEl>
                                      </p:cBhvr>
                                    </p:animEffect>
                                  </p:childTnLst>
                                </p:cTn>
                              </p:par>
                              <p:par>
                                <p:cTn id="86" presetID="10" presetClass="entr" presetSubtype="0" fill="hold" grpId="0" nodeType="withEffect">
                                  <p:stCondLst>
                                    <p:cond delay="16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childTnLst>
                          </p:cTn>
                        </p:par>
                        <p:par>
                          <p:cTn id="89" fill="hold">
                            <p:stCondLst>
                              <p:cond delay="1050"/>
                            </p:stCondLst>
                            <p:childTnLst>
                              <p:par>
                                <p:cTn id="90" presetID="10" presetClass="entr" presetSubtype="0" fill="hold" grpId="0" nodeType="afterEffect">
                                  <p:stCondLst>
                                    <p:cond delay="0"/>
                                  </p:stCondLst>
                                  <p:childTnLst>
                                    <p:set>
                                      <p:cBhvr>
                                        <p:cTn id="91" dur="1" fill="hold">
                                          <p:stCondLst>
                                            <p:cond delay="0"/>
                                          </p:stCondLst>
                                        </p:cTn>
                                        <p:tgtEl>
                                          <p:spTgt spid="71"/>
                                        </p:tgtEl>
                                        <p:attrNameLst>
                                          <p:attrName>style.visibility</p:attrName>
                                        </p:attrNameLst>
                                      </p:cBhvr>
                                      <p:to>
                                        <p:strVal val="visible"/>
                                      </p:to>
                                    </p:set>
                                    <p:animEffect transition="in" filter="fade">
                                      <p:cBhvr>
                                        <p:cTn id="92" dur="500"/>
                                        <p:tgtEl>
                                          <p:spTgt spid="71"/>
                                        </p:tgtEl>
                                      </p:cBhvr>
                                    </p:animEffect>
                                  </p:childTnLst>
                                </p:cTn>
                              </p:par>
                              <p:par>
                                <p:cTn id="93" presetID="10" presetClass="entr" presetSubtype="0" fill="hold" nodeType="withEffect">
                                  <p:stCondLst>
                                    <p:cond delay="0"/>
                                  </p:stCondLst>
                                  <p:childTnLst>
                                    <p:set>
                                      <p:cBhvr>
                                        <p:cTn id="94" dur="1" fill="hold">
                                          <p:stCondLst>
                                            <p:cond delay="0"/>
                                          </p:stCondLst>
                                        </p:cTn>
                                        <p:tgtEl>
                                          <p:spTgt spid="72"/>
                                        </p:tgtEl>
                                        <p:attrNameLst>
                                          <p:attrName>style.visibility</p:attrName>
                                        </p:attrNameLst>
                                      </p:cBhvr>
                                      <p:to>
                                        <p:strVal val="visible"/>
                                      </p:to>
                                    </p:set>
                                    <p:animEffect transition="in" filter="fade">
                                      <p:cBhvr>
                                        <p:cTn id="95"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64" grpId="0" animBg="1"/>
      <p:bldP spid="65" grpId="0" animBg="1"/>
      <p:bldP spid="66" grpId="0" animBg="1"/>
      <p:bldP spid="67" grpId="0" animBg="1"/>
      <p:bldP spid="68" grpId="0" animBg="1"/>
      <p:bldP spid="69"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4" grpId="0" animBg="1"/>
      <p:bldP spid="95" grpId="0" animBg="1"/>
      <p:bldP spid="37" grpId="0" animBg="1"/>
      <p:bldP spid="38" grpId="0" animBg="1"/>
      <p:bldP spid="41" grpId="0" animBg="1"/>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1496" t="29351" r="6530" b="1412"/>
          <a:stretch/>
        </p:blipFill>
        <p:spPr>
          <a:xfrm>
            <a:off x="-29275" y="-7439"/>
            <a:ext cx="12495027" cy="7009405"/>
          </a:xfrm>
          <a:prstGeom prst="rect">
            <a:avLst/>
          </a:prstGeom>
        </p:spPr>
      </p:pic>
      <p:sp>
        <p:nvSpPr>
          <p:cNvPr id="3" name="Oval 2"/>
          <p:cNvSpPr/>
          <p:nvPr/>
        </p:nvSpPr>
        <p:spPr bwMode="auto">
          <a:xfrm>
            <a:off x="10484833" y="5478182"/>
            <a:ext cx="914270" cy="914270"/>
          </a:xfrm>
          <a:prstGeom prst="ellipse">
            <a:avLst/>
          </a:prstGeom>
          <a:noFill/>
          <a:ln w="285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0" fontAlgn="base" latinLnBrk="0" hangingPunct="0">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Oval 3"/>
          <p:cNvSpPr/>
          <p:nvPr/>
        </p:nvSpPr>
        <p:spPr bwMode="auto">
          <a:xfrm>
            <a:off x="10285485" y="5278834"/>
            <a:ext cx="1312964" cy="1312964"/>
          </a:xfrm>
          <a:prstGeom prst="ellipse">
            <a:avLst/>
          </a:prstGeom>
          <a:noFill/>
          <a:ln w="381000">
            <a:solidFill>
              <a:schemeClr val="bg1">
                <a:alpha val="28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0" fontAlgn="base" latinLnBrk="0" hangingPunct="0">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838747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grpId="0"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4159"/>
            <a:ext cx="12436475" cy="8260047"/>
          </a:xfrm>
          <a:prstGeom prst="rect">
            <a:avLst/>
          </a:prstGeom>
          <a:solidFill>
            <a:srgbClr val="FFFF00">
              <a:alpha val="31000"/>
            </a:srgbClr>
          </a:solidFill>
        </p:spPr>
      </p:pic>
    </p:spTree>
    <p:extLst>
      <p:ext uri="{BB962C8B-B14F-4D97-AF65-F5344CB8AC3E}">
        <p14:creationId xmlns:p14="http://schemas.microsoft.com/office/powerpoint/2010/main" val="631171829"/>
      </p:ext>
    </p:extLst>
  </p:cSld>
  <p:clrMapOvr>
    <a:masterClrMapping/>
  </p:clrMapOvr>
  <p:transition>
    <p:fade/>
  </p:transition>
</p:sld>
</file>

<file path=ppt/theme/theme1.xml><?xml version="1.0" encoding="utf-8"?>
<a:theme xmlns:a="http://schemas.openxmlformats.org/drawingml/2006/main" name="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 [Read-Only]" id="{28841E4C-3918-4368-B735-2FEE76A3D5D1}" vid="{2645CAE1-4F94-464F-93A7-E31E48A0E182}"/>
    </a:ext>
  </a:extLst>
</a:theme>
</file>

<file path=ppt/theme/theme2.xml><?xml version="1.0" encoding="utf-8"?>
<a:theme xmlns:a="http://schemas.openxmlformats.org/drawingml/2006/main" name="2_3-30810_Convergence_EMEA_Keynote_Template_Dark">
  <a:themeElements>
    <a:clrScheme name="Convergence EMEA Keynote">
      <a:dk1>
        <a:srgbClr val="505050"/>
      </a:dk1>
      <a:lt1>
        <a:srgbClr val="FFFFFF"/>
      </a:lt1>
      <a:dk2>
        <a:srgbClr val="0078D7"/>
      </a:dk2>
      <a:lt2>
        <a:srgbClr val="E6E6E6"/>
      </a:lt2>
      <a:accent1>
        <a:srgbClr val="0078D7"/>
      </a:accent1>
      <a:accent2>
        <a:srgbClr val="107C10"/>
      </a:accent2>
      <a:accent3>
        <a:srgbClr val="5C2D91"/>
      </a:accent3>
      <a:accent4>
        <a:srgbClr val="00BCF2"/>
      </a:accent4>
      <a:accent5>
        <a:srgbClr val="BAD80A"/>
      </a:accent5>
      <a:accent6>
        <a:srgbClr val="D83B01"/>
      </a:accent6>
      <a:hlink>
        <a:srgbClr val="0078D7"/>
      </a:hlink>
      <a:folHlink>
        <a:srgbClr val="0078D7"/>
      </a:folHlink>
    </a:clrScheme>
    <a:fontScheme name="Segoe UI L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Convergence_EMEA_2015_Keynote_Template_112815.potx" id="{DA0FC16E-D2EC-49E0-A00D-C5B1477A9FF9}" vid="{AD0C3C5F-688D-42AF-83E6-C9ACAED83AE6}"/>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Microsoft_Ignite_2016_16x9_Template_draft</Template>
  <TotalTime>0</TotalTime>
  <Words>1366</Words>
  <Application>Microsoft Office PowerPoint</Application>
  <PresentationFormat>Custom</PresentationFormat>
  <Paragraphs>290</Paragraphs>
  <Slides>41</Slides>
  <Notes>22</Notes>
  <HiddenSlides>0</HiddenSlides>
  <MMClips>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1</vt:i4>
      </vt:variant>
      <vt:variant>
        <vt:lpstr>Slide Titles</vt:lpstr>
      </vt:variant>
      <vt:variant>
        <vt:i4>41</vt:i4>
      </vt:variant>
    </vt:vector>
  </HeadingPairs>
  <TitlesOfParts>
    <vt:vector size="56" baseType="lpstr">
      <vt:lpstr>MS PGothic</vt:lpstr>
      <vt:lpstr>Arial</vt:lpstr>
      <vt:lpstr>Calibri</vt:lpstr>
      <vt:lpstr>Calibri Light</vt:lpstr>
      <vt:lpstr>Consolas</vt:lpstr>
      <vt:lpstr>Segoe UI</vt:lpstr>
      <vt:lpstr>Segoe UI Light</vt:lpstr>
      <vt:lpstr>Segoe UI Semibold</vt:lpstr>
      <vt:lpstr>Segoe UI Semilight</vt:lpstr>
      <vt:lpstr>Trebuchet MS</vt:lpstr>
      <vt:lpstr>Wingdings</vt:lpstr>
      <vt:lpstr>5-50002_Ignite_Breakout_Template</vt:lpstr>
      <vt:lpstr>2_3-30810_Convergence_EMEA_Keynote_Template_Dark</vt:lpstr>
      <vt:lpstr>Office Theme</vt:lpstr>
      <vt:lpstr>Image</vt:lpstr>
      <vt:lpstr>Microsoft Ignite NZ</vt:lpstr>
      <vt:lpstr>Azure Compute &amp; Networking Update</vt:lpstr>
      <vt:lpstr>PowerPoint Presentation</vt:lpstr>
      <vt:lpstr>PowerPoint Presentation</vt:lpstr>
      <vt:lpstr>PowerPoint Presentation</vt:lpstr>
      <vt:lpstr>Azure Compute</vt:lpstr>
      <vt:lpstr>PowerPoint Presentation</vt:lpstr>
      <vt:lpstr>PowerPoint Presentation</vt:lpstr>
      <vt:lpstr>PowerPoint Presentation</vt:lpstr>
      <vt:lpstr>PowerPoint Presentation</vt:lpstr>
      <vt:lpstr>PowerPoint Presentation</vt:lpstr>
      <vt:lpstr>Virtual Machines</vt:lpstr>
      <vt:lpstr>PowerPoint Presentation</vt:lpstr>
      <vt:lpstr>PowerPoint Presentation</vt:lpstr>
      <vt:lpstr>Azure VM Sizes</vt:lpstr>
      <vt:lpstr>PowerPoint Presentation</vt:lpstr>
      <vt:lpstr>VM Scale Sets Demo</vt:lpstr>
      <vt:lpstr>PowerPoint Presentation</vt:lpstr>
      <vt:lpstr>Containers</vt:lpstr>
      <vt:lpstr>Why containers?</vt:lpstr>
      <vt:lpstr>How Containers Work</vt:lpstr>
      <vt:lpstr>PowerPoint Presentation</vt:lpstr>
      <vt:lpstr>Azure Container Service Demo</vt:lpstr>
      <vt:lpstr>PowerPoint Presentation</vt:lpstr>
      <vt:lpstr>PowerPoint Presentation</vt:lpstr>
      <vt:lpstr>Microservices</vt:lpstr>
      <vt:lpstr>PowerPoint Presentation</vt:lpstr>
      <vt:lpstr>PowerPoint Presentation</vt:lpstr>
      <vt:lpstr>Web + Mobile + Event-Based</vt:lpstr>
      <vt:lpstr>PowerPoint Presentation</vt:lpstr>
      <vt:lpstr>PowerPoint Presentation</vt:lpstr>
      <vt:lpstr>Azure Functions Demo</vt:lpstr>
      <vt:lpstr>PowerPoint Presentation</vt:lpstr>
      <vt:lpstr>PowerPoint Presentation</vt:lpstr>
      <vt:lpstr>Networking</vt:lpstr>
      <vt:lpstr>Virtual Network - Recap</vt:lpstr>
      <vt:lpstr>Virtual Network Enhancements</vt:lpstr>
      <vt:lpstr>vNet Peering Demo</vt:lpstr>
      <vt:lpstr>Azure Innovation into the future</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2016-07-14T12:34:12Z</dcterms:created>
  <dcterms:modified xsi:type="dcterms:W3CDTF">2016-10-25T02:40:55Z</dcterms:modified>
  <cp:category/>
</cp:coreProperties>
</file>