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</p:sldMasterIdLst>
  <p:notesMasterIdLst>
    <p:notesMasterId r:id="rId32"/>
  </p:notesMasterIdLst>
  <p:handoutMasterIdLst>
    <p:handoutMasterId r:id="rId33"/>
  </p:handoutMasterIdLst>
  <p:sldIdLst>
    <p:sldId id="1408" r:id="rId2"/>
    <p:sldId id="1411" r:id="rId3"/>
    <p:sldId id="1455" r:id="rId4"/>
    <p:sldId id="1427" r:id="rId5"/>
    <p:sldId id="1412" r:id="rId6"/>
    <p:sldId id="1446" r:id="rId7"/>
    <p:sldId id="1415" r:id="rId8"/>
    <p:sldId id="1442" r:id="rId9"/>
    <p:sldId id="1443" r:id="rId10"/>
    <p:sldId id="1444" r:id="rId11"/>
    <p:sldId id="1445" r:id="rId12"/>
    <p:sldId id="1428" r:id="rId13"/>
    <p:sldId id="1447" r:id="rId14"/>
    <p:sldId id="1448" r:id="rId15"/>
    <p:sldId id="1449" r:id="rId16"/>
    <p:sldId id="1429" r:id="rId17"/>
    <p:sldId id="1437" r:id="rId18"/>
    <p:sldId id="1418" r:id="rId19"/>
    <p:sldId id="1438" r:id="rId20"/>
    <p:sldId id="1458" r:id="rId21"/>
    <p:sldId id="1439" r:id="rId22"/>
    <p:sldId id="1450" r:id="rId23"/>
    <p:sldId id="1430" r:id="rId24"/>
    <p:sldId id="1453" r:id="rId25"/>
    <p:sldId id="1454" r:id="rId26"/>
    <p:sldId id="1451" r:id="rId27"/>
    <p:sldId id="1452" r:id="rId28"/>
    <p:sldId id="1456" r:id="rId29"/>
    <p:sldId id="1457" r:id="rId30"/>
    <p:sldId id="1326" r:id="rId31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gnite 2016 Template Light" id="{A073DAE3-B461-442F-A3D3-6642BD875E45}">
          <p14:sldIdLst>
            <p14:sldId id="1408"/>
            <p14:sldId id="1411"/>
            <p14:sldId id="1455"/>
            <p14:sldId id="1427"/>
            <p14:sldId id="1412"/>
            <p14:sldId id="1446"/>
            <p14:sldId id="1415"/>
            <p14:sldId id="1442"/>
            <p14:sldId id="1443"/>
            <p14:sldId id="1444"/>
            <p14:sldId id="1445"/>
            <p14:sldId id="1428"/>
            <p14:sldId id="1447"/>
            <p14:sldId id="1448"/>
            <p14:sldId id="1449"/>
            <p14:sldId id="1429"/>
            <p14:sldId id="1437"/>
            <p14:sldId id="1418"/>
            <p14:sldId id="1438"/>
            <p14:sldId id="1458"/>
            <p14:sldId id="1439"/>
            <p14:sldId id="1450"/>
            <p14:sldId id="1430"/>
            <p14:sldId id="1453"/>
            <p14:sldId id="1454"/>
            <p14:sldId id="1451"/>
            <p14:sldId id="1452"/>
            <p14:sldId id="1456"/>
            <p14:sldId id="1457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B01"/>
    <a:srgbClr val="505050"/>
    <a:srgbClr val="FFB900"/>
    <a:srgbClr val="292929"/>
    <a:srgbClr val="FFFFFF"/>
    <a:srgbClr val="BAD80A"/>
    <a:srgbClr val="A80000"/>
    <a:srgbClr val="5C2D91"/>
    <a:srgbClr val="0078D7"/>
    <a:srgbClr val="10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7" autoAdjust="0"/>
    <p:restoredTop sz="69231" autoAdjust="0"/>
  </p:normalViewPr>
  <p:slideViewPr>
    <p:cSldViewPr>
      <p:cViewPr varScale="1">
        <p:scale>
          <a:sx n="72" d="100"/>
          <a:sy n="72" d="100"/>
        </p:scale>
        <p:origin x="100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22"/>
    </p:cViewPr>
  </p:sorterViewPr>
  <p:notesViewPr>
    <p:cSldViewPr showGuides="1">
      <p:cViewPr varScale="1">
        <p:scale>
          <a:sx n="73" d="100"/>
          <a:sy n="73" d="100"/>
        </p:scale>
        <p:origin x="317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10/25/2016 3:58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10/25/2016 3:58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10/25/2016 3:58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8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10/25/2016 3:58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7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B58DE-4BA1-4364-B922-4D0E9172083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848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10/25/2016 3:58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8249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10/25/2016 3:58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8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10/25/2016 3:58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5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4637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2B261-C308-4ABF-9F53-206A53CCCB6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24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4637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2B261-C308-4ABF-9F53-206A53CCCB6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87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10/25/2016 3:58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Walk_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31019803"/>
              </p:ext>
            </p:extLst>
          </p:nvPr>
        </p:nvGraphicFramePr>
        <p:xfrm>
          <a:off x="0" y="0"/>
          <a:ext cx="12435839" cy="599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435839" cy="599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5589" y="6233566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41573" y="1913086"/>
            <a:ext cx="8568952" cy="12649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7000" dirty="0">
                <a:solidFill>
                  <a:schemeClr val="bg1"/>
                </a:solidFill>
                <a:latin typeface="+mn-lt"/>
              </a:rPr>
              <a:t>Microsoft Ignite</a:t>
            </a:r>
            <a:r>
              <a:rPr lang="en-NZ" sz="7000" baseline="0" dirty="0">
                <a:solidFill>
                  <a:schemeClr val="bg1"/>
                </a:solidFill>
                <a:latin typeface="+mn-lt"/>
              </a:rPr>
              <a:t> NZ</a:t>
            </a:r>
            <a:endParaRPr lang="en-NZ" sz="7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1573" y="2921198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10" y="-234182"/>
            <a:ext cx="12405065" cy="2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0786856"/>
              </p:ext>
            </p:extLst>
          </p:nvPr>
        </p:nvGraphicFramePr>
        <p:xfrm>
          <a:off x="636" y="0"/>
          <a:ext cx="12435839" cy="608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" y="0"/>
                        <a:ext cx="12435839" cy="608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597" y="6285063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87481" y="182554"/>
            <a:ext cx="11672947" cy="2119277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003" y="3497262"/>
            <a:ext cx="7640499" cy="829612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87481" y="2506609"/>
            <a:ext cx="7382067" cy="888264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5008" y="4361067"/>
            <a:ext cx="10726460" cy="888591"/>
          </a:xfrm>
        </p:spPr>
        <p:txBody>
          <a:bodyPr/>
          <a:lstStyle>
            <a:lvl1pPr>
              <a:defRPr cap="all" baseline="0">
                <a:solidFill>
                  <a:srgbClr val="FED927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16520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mo">
    <p:bg>
      <p:bgPr>
        <a:solidFill>
          <a:srgbClr val="FED9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47" y="4263602"/>
            <a:ext cx="10726460" cy="888591"/>
          </a:xfrm>
        </p:spPr>
        <p:txBody>
          <a:bodyPr>
            <a:normAutofit/>
          </a:bodyPr>
          <a:lstStyle>
            <a:lvl1pPr>
              <a:defRPr sz="3672" cap="all" baseline="0">
                <a:solidFill>
                  <a:schemeClr val="tx1"/>
                </a:solidFill>
                <a:latin typeface="Myriad Pro Cond" panose="020B0506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7" y="2283271"/>
            <a:ext cx="1656407" cy="16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81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E68B-5AFB-4C94-87CE-79E8C3107588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C368-073C-4ED3-AA9C-608CC3E37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94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ello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24" y="280645"/>
            <a:ext cx="11192828" cy="665094"/>
          </a:xfrm>
          <a:prstGeom prst="rect">
            <a:avLst/>
          </a:prstGeom>
        </p:spPr>
        <p:txBody>
          <a:bodyPr/>
          <a:lstStyle>
            <a:lvl1pPr>
              <a:defRPr lang="en-NZ" sz="4352" b="1" cap="none" spc="0">
                <a:ln w="3175"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97734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ello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12" y="865610"/>
            <a:ext cx="10781199" cy="2409466"/>
          </a:xfrm>
          <a:prstGeom prst="rect">
            <a:avLst/>
          </a:prstGeom>
        </p:spPr>
        <p:txBody>
          <a:bodyPr/>
          <a:lstStyle>
            <a:lvl1pPr>
              <a:lnSpc>
                <a:spcPts val="7343"/>
              </a:lnSpc>
              <a:defRPr lang="en-US" sz="8159" b="1" kern="120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9174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  <p:sldLayoutId id="2147484343" r:id="rId23"/>
    <p:sldLayoutId id="2147484344" r:id="rId24"/>
    <p:sldLayoutId id="2147484345" r:id="rId25"/>
    <p:sldLayoutId id="2147484346" r:id="rId26"/>
    <p:sldLayoutId id="2147484347" r:id="rId2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tiff"/><Relationship Id="rId3" Type="http://schemas.openxmlformats.org/officeDocument/2006/relationships/image" Target="../media/image17.tiff"/><Relationship Id="rId7" Type="http://schemas.openxmlformats.org/officeDocument/2006/relationships/image" Target="../media/image20.png"/><Relationship Id="rId12" Type="http://schemas.openxmlformats.org/officeDocument/2006/relationships/image" Target="../media/image24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9.tiff"/><Relationship Id="rId10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tiff"/><Relationship Id="rId5" Type="http://schemas.openxmlformats.org/officeDocument/2006/relationships/image" Target="../media/image30.tiff"/><Relationship Id="rId10" Type="http://schemas.openxmlformats.org/officeDocument/2006/relationships/image" Target="../media/image25.tiff"/><Relationship Id="rId4" Type="http://schemas.openxmlformats.org/officeDocument/2006/relationships/image" Target="../media/image2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33" y="1974535"/>
            <a:ext cx="9143936" cy="1828786"/>
          </a:xfrm>
        </p:spPr>
        <p:txBody>
          <a:bodyPr/>
          <a:lstStyle/>
          <a:p>
            <a:r>
              <a:rPr lang="en-NZ" sz="8000" dirty="0">
                <a:latin typeface="+mn-lt"/>
              </a:rPr>
              <a:t>Microsoft Ignite NZ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500" y="3083633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224"/>
            <a:ext cx="12436475" cy="22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Office UI Fabric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89039" y="2224277"/>
            <a:ext cx="5482380" cy="3586088"/>
            <a:chOff x="271722" y="2416520"/>
            <a:chExt cx="5376132" cy="3516590"/>
          </a:xfrm>
        </p:grpSpPr>
        <p:sp>
          <p:nvSpPr>
            <p:cNvPr id="10" name="Text Placeholder 1"/>
            <p:cNvSpPr txBox="1">
              <a:spLocks/>
            </p:cNvSpPr>
            <p:nvPr/>
          </p:nvSpPr>
          <p:spPr>
            <a:xfrm>
              <a:off x="271722" y="2416520"/>
              <a:ext cx="5376132" cy="3516590"/>
            </a:xfrm>
            <a:prstGeom prst="rect">
              <a:avLst/>
            </a:prstGeom>
          </p:spPr>
          <p:txBody>
            <a:bodyPr vert="horz" wrap="square" lIns="182776" tIns="93207" rIns="149133" bIns="93207" rtlCol="0">
              <a:spAutoFit/>
            </a:bodyPr>
            <a:lstStyle>
              <a:lvl1pPr marL="336145" marR="0" indent="-336145" algn="l" defTabSz="914367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3921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ea typeface="+mn-ea"/>
                  <a:cs typeface="+mn-cs"/>
                </a:defRPr>
              </a:lvl1pPr>
              <a:lvl2pPr marL="572691" marR="0" indent="-236546" algn="l" defTabSz="914367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353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784338" marR="0" indent="-224097" algn="l" defTabSz="914367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1961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008435" marR="0" indent="-224097" algn="l" defTabSz="914367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1765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232531" marR="0" indent="-224097" algn="l" defTabSz="914367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1765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14509" indent="-228592" algn="l" defTabSz="91436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9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93" indent="-228592" algn="l" defTabSz="91436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9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77" indent="-228592" algn="l" defTabSz="91436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9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61" indent="-228592" algn="l" defTabSz="91436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9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161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623">
                        <a:srgbClr val="505050"/>
                      </a:gs>
                      <a:gs pos="29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Front end experiences for SharePoint</a:t>
              </a:r>
            </a:p>
            <a:p>
              <a:pPr marL="0" marR="0" lvl="0" indent="0" algn="l" defTabSz="93161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9623">
                      <a:srgbClr val="505050"/>
                    </a:gs>
                    <a:gs pos="29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endParaRPr>
            </a:p>
            <a:p>
              <a:pPr marL="0" marR="0" lvl="0" indent="0" algn="l" defTabSz="93161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623">
                        <a:srgbClr val="505050"/>
                      </a:gs>
                      <a:gs pos="29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Powers our Microsoft’s experiences</a:t>
              </a:r>
            </a:p>
            <a:p>
              <a:pPr marL="0" marR="0" lvl="0" indent="0" algn="l" defTabSz="93161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9623">
                      <a:srgbClr val="505050"/>
                    </a:gs>
                    <a:gs pos="29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endParaRPr>
            </a:p>
            <a:p>
              <a:pPr marL="0" marR="0" lvl="0" indent="0" algn="l" defTabSz="93161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623">
                        <a:srgbClr val="505050"/>
                      </a:gs>
                      <a:gs pos="29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Available out of the box</a:t>
              </a:r>
            </a:p>
            <a:p>
              <a:pPr marL="0" marR="0" lvl="0" indent="0" algn="l" defTabSz="93161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9623">
                      <a:srgbClr val="505050"/>
                    </a:gs>
                    <a:gs pos="29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endParaRPr>
            </a:p>
            <a:p>
              <a:pPr marL="0" marR="0" lvl="0" indent="0" algn="l" defTabSz="93161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623">
                        <a:srgbClr val="505050"/>
                      </a:gs>
                      <a:gs pos="29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Design web parts seamlessly</a:t>
              </a:r>
            </a:p>
            <a:p>
              <a:pPr marL="0" marR="0" lvl="0" indent="0" algn="l" defTabSz="931614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9623">
                      <a:srgbClr val="505050"/>
                    </a:gs>
                    <a:gs pos="29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endParaRPr>
            </a:p>
            <a:p>
              <a:pPr marL="0" marR="0" lvl="0" indent="0" algn="l" defTabSz="9316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623">
                        <a:srgbClr val="505050"/>
                      </a:gs>
                      <a:gs pos="29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rPr>
                <a:t>Office UI Fabric React for rich set of reusable controls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37924" y="3021931"/>
              <a:ext cx="5209930" cy="1909214"/>
              <a:chOff x="437924" y="3021931"/>
              <a:chExt cx="5209930" cy="1909214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437924" y="3021931"/>
                <a:ext cx="5209930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37924" y="4296607"/>
                <a:ext cx="5209930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37924" y="3659269"/>
                <a:ext cx="5209930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37924" y="4931145"/>
                <a:ext cx="5209930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6599237" y="982662"/>
            <a:ext cx="5486400" cy="5410200"/>
            <a:chOff x="6599237" y="1212851"/>
            <a:chExt cx="5486400" cy="5410200"/>
          </a:xfrm>
        </p:grpSpPr>
        <p:grpSp>
          <p:nvGrpSpPr>
            <p:cNvPr id="7" name="Group 6"/>
            <p:cNvGrpSpPr/>
            <p:nvPr/>
          </p:nvGrpSpPr>
          <p:grpSpPr>
            <a:xfrm>
              <a:off x="6599237" y="1212851"/>
              <a:ext cx="2677507" cy="3981497"/>
              <a:chOff x="274637" y="2125662"/>
              <a:chExt cx="3657600" cy="5438913"/>
            </a:xfrm>
          </p:grpSpPr>
          <p:sp>
            <p:nvSpPr>
              <p:cNvPr id="17" name="Rectangle 16"/>
              <p:cNvSpPr>
                <a:spLocks noChangeAspect="1"/>
              </p:cNvSpPr>
              <p:nvPr/>
            </p:nvSpPr>
            <p:spPr bwMode="auto">
              <a:xfrm>
                <a:off x="274637" y="2125662"/>
                <a:ext cx="3657600" cy="3655277"/>
              </a:xfrm>
              <a:prstGeom prst="rect">
                <a:avLst/>
              </a:prstGeom>
              <a:solidFill>
                <a:srgbClr val="D83B0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6556" tIns="146304" rIns="186556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rPr>
                  <a:t>Fonts, icons</a:t>
                </a: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/>
              <a:srcRect r="42951"/>
              <a:stretch/>
            </p:blipFill>
            <p:spPr>
              <a:xfrm>
                <a:off x="503237" y="2910669"/>
                <a:ext cx="1856548" cy="391491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/>
              <a:srcRect l="54707"/>
              <a:stretch/>
            </p:blipFill>
            <p:spPr>
              <a:xfrm>
                <a:off x="2242537" y="3649662"/>
                <a:ext cx="1473958" cy="3914913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9416757" y="1212851"/>
              <a:ext cx="2668880" cy="2675805"/>
              <a:chOff x="3932237" y="2125278"/>
              <a:chExt cx="3657600" cy="3657600"/>
            </a:xfrm>
          </p:grpSpPr>
          <p:sp>
            <p:nvSpPr>
              <p:cNvPr id="18" name="Rectangle 17"/>
              <p:cNvSpPr>
                <a:spLocks/>
              </p:cNvSpPr>
              <p:nvPr/>
            </p:nvSpPr>
            <p:spPr bwMode="auto">
              <a:xfrm>
                <a:off x="3932237" y="2125278"/>
                <a:ext cx="3657600" cy="3657600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6556" tIns="146304" rIns="186556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2929"/>
                    </a:soli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rPr>
                  <a:t>Colors</a:t>
                </a: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51946" y="2910669"/>
                <a:ext cx="2618182" cy="2327988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8096572" y="4026737"/>
              <a:ext cx="2597214" cy="2596314"/>
              <a:chOff x="7583795" y="2125278"/>
              <a:chExt cx="3658868" cy="3657600"/>
            </a:xfrm>
          </p:grpSpPr>
          <p:sp>
            <p:nvSpPr>
              <p:cNvPr id="19" name="Rectangle 18"/>
              <p:cNvSpPr>
                <a:spLocks noChangeAspect="1"/>
              </p:cNvSpPr>
              <p:nvPr/>
            </p:nvSpPr>
            <p:spPr bwMode="auto">
              <a:xfrm>
                <a:off x="7583795" y="2125278"/>
                <a:ext cx="3658868" cy="3657600"/>
              </a:xfrm>
              <a:prstGeom prst="rect">
                <a:avLst/>
              </a:prstGeom>
              <a:solidFill>
                <a:srgbClr val="D83B0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6556" tIns="146304" rIns="186556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rPr>
                  <a:t>Components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33905" y="3270294"/>
                <a:ext cx="2964689" cy="159783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3749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244E-7 -0.07784 L -6.38244E-7 4.70268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1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 and its sub-projects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4857" y="1135062"/>
            <a:ext cx="7297935" cy="91559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All depending on the Core, all open source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68180" y="1818750"/>
            <a:ext cx="10300114" cy="4878731"/>
            <a:chOff x="1821170" y="1818750"/>
            <a:chExt cx="10300114" cy="4878731"/>
          </a:xfrm>
        </p:grpSpPr>
        <p:sp>
          <p:nvSpPr>
            <p:cNvPr id="5" name="TextBox 4"/>
            <p:cNvSpPr txBox="1"/>
            <p:nvPr/>
          </p:nvSpPr>
          <p:spPr>
            <a:xfrm>
              <a:off x="2043489" y="5216056"/>
              <a:ext cx="369397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9412"/>
            <a:stretch/>
          </p:blipFill>
          <p:spPr>
            <a:xfrm>
              <a:off x="1821170" y="1818750"/>
              <a:ext cx="8587409" cy="487873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96099" y="5088834"/>
              <a:ext cx="1892762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Fabric Core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96098" y="5607948"/>
              <a:ext cx="2210145" cy="960263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Core elements of the design language including icons, colors, type, and the grid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40847" y="5088834"/>
              <a:ext cx="1795130" cy="5724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Fabric React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40847" y="5529988"/>
              <a:ext cx="1795130" cy="960263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Robust, up-to-date components built with the React framework.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81864" y="5088834"/>
              <a:ext cx="1795130" cy="5724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Fabric JS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81864" y="5529988"/>
              <a:ext cx="1795130" cy="960263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Simple, visuals-focused components that you can extend, rework, and build on.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422881" y="5088834"/>
              <a:ext cx="1795130" cy="5724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ngFabric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422881" y="5529988"/>
              <a:ext cx="1795130" cy="960263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Community-driven project to build components for Angular-based apps.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1420" y="2985743"/>
              <a:ext cx="1707439" cy="371173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0326154" y="5103186"/>
              <a:ext cx="1795130" cy="5724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Fabric iOS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326154" y="5544340"/>
              <a:ext cx="1795130" cy="960263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Native Swift colors, type ramp, and components for building iOS apps.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7748588" y="2819763"/>
            <a:ext cx="1697832" cy="287900"/>
          </a:xfrm>
          <a:prstGeom prst="rect">
            <a:avLst/>
          </a:prstGeom>
          <a:solidFill>
            <a:srgbClr val="708E7E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Community built</a:t>
            </a:r>
          </a:p>
        </p:txBody>
      </p:sp>
    </p:spTree>
    <p:extLst>
      <p:ext uri="{BB962C8B-B14F-4D97-AF65-F5344CB8AC3E}">
        <p14:creationId xmlns:p14="http://schemas.microsoft.com/office/powerpoint/2010/main" val="265689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181862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426784334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all this: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139869"/>
          </a:xfrm>
        </p:spPr>
        <p:txBody>
          <a:bodyPr/>
          <a:lstStyle/>
          <a:p>
            <a:r>
              <a:rPr lang="en-US" dirty="0"/>
              <a:t>Node.js LTS version (4.6.1)</a:t>
            </a:r>
          </a:p>
          <a:p>
            <a:r>
              <a:rPr lang="en-US" dirty="0" err="1"/>
              <a:t>Npm</a:t>
            </a:r>
            <a:r>
              <a:rPr lang="en-US" dirty="0"/>
              <a:t> v3</a:t>
            </a:r>
          </a:p>
          <a:p>
            <a:r>
              <a:rPr lang="en-US" dirty="0"/>
              <a:t>Python v2.7</a:t>
            </a:r>
          </a:p>
          <a:p>
            <a:r>
              <a:rPr lang="en-US" dirty="0"/>
              <a:t>Microsoft Visual Studio 2015 update 3 </a:t>
            </a:r>
          </a:p>
          <a:p>
            <a:pPr lvl="1"/>
            <a:r>
              <a:rPr lang="en-US" dirty="0"/>
              <a:t>Or C++ Build Tools</a:t>
            </a:r>
          </a:p>
          <a:p>
            <a:r>
              <a:rPr lang="en-US" dirty="0"/>
              <a:t>Yeoman</a:t>
            </a:r>
          </a:p>
          <a:p>
            <a:r>
              <a:rPr lang="en-US" dirty="0"/>
              <a:t>Gulp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342659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Or… just install node and use the prompt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5613" y="2849190"/>
            <a:ext cx="11887199" cy="1758943"/>
          </a:xfrm>
        </p:spPr>
        <p:txBody>
          <a:bodyPr/>
          <a:lstStyle/>
          <a:p>
            <a:r>
              <a:rPr lang="en-US" dirty="0" err="1"/>
              <a:t>npm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–g npm@3</a:t>
            </a:r>
          </a:p>
          <a:p>
            <a:r>
              <a:rPr lang="en-US" dirty="0" err="1"/>
              <a:t>npm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–g --production windows-build-tools</a:t>
            </a:r>
          </a:p>
          <a:p>
            <a:r>
              <a:rPr lang="en-US" dirty="0" err="1"/>
              <a:t>npm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–g </a:t>
            </a:r>
            <a:r>
              <a:rPr lang="en-US" dirty="0" err="1"/>
              <a:t>yo</a:t>
            </a:r>
            <a:r>
              <a:rPr lang="en-US" dirty="0"/>
              <a:t> gulp</a:t>
            </a:r>
          </a:p>
        </p:txBody>
      </p:sp>
    </p:spTree>
    <p:extLst>
      <p:ext uri="{BB962C8B-B14F-4D97-AF65-F5344CB8AC3E}">
        <p14:creationId xmlns:p14="http://schemas.microsoft.com/office/powerpoint/2010/main" val="11320070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500906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npm</a:t>
            </a:r>
            <a:r>
              <a:rPr lang="en-US" dirty="0"/>
              <a:t> install –g @</a:t>
            </a:r>
            <a:r>
              <a:rPr lang="en-US" dirty="0" err="1"/>
              <a:t>microsoft</a:t>
            </a:r>
            <a:r>
              <a:rPr lang="en-US" dirty="0"/>
              <a:t>/</a:t>
            </a:r>
            <a:r>
              <a:rPr lang="en-US" dirty="0" err="1"/>
              <a:t>sharepoint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yo</a:t>
            </a:r>
            <a:r>
              <a:rPr lang="en-US" dirty="0"/>
              <a:t> @</a:t>
            </a:r>
            <a:r>
              <a:rPr lang="en-US" dirty="0" err="1"/>
              <a:t>microsoft</a:t>
            </a:r>
            <a:r>
              <a:rPr lang="en-US" dirty="0"/>
              <a:t>/</a:t>
            </a:r>
            <a:r>
              <a:rPr lang="en-US" dirty="0" err="1"/>
              <a:t>sharepoint</a:t>
            </a:r>
            <a:endParaRPr lang="en-US" dirty="0"/>
          </a:p>
          <a:p>
            <a:endParaRPr lang="en-US" dirty="0"/>
          </a:p>
          <a:p>
            <a:r>
              <a:rPr lang="en-US" dirty="0"/>
              <a:t>Detailed instructions: https://github.com/SharePoint/sp-dev-docs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84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181862"/>
          </a:xfrm>
        </p:spPr>
        <p:txBody>
          <a:bodyPr/>
          <a:lstStyle/>
          <a:p>
            <a:r>
              <a:rPr lang="en-US" dirty="0"/>
              <a:t>Hello World</a:t>
            </a:r>
          </a:p>
        </p:txBody>
      </p:sp>
    </p:spTree>
    <p:extLst>
      <p:ext uri="{BB962C8B-B14F-4D97-AF65-F5344CB8AC3E}">
        <p14:creationId xmlns:p14="http://schemas.microsoft.com/office/powerpoint/2010/main" val="302749778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8" y="1209973"/>
            <a:ext cx="8228299" cy="2179058"/>
          </a:xfrm>
        </p:spPr>
        <p:txBody>
          <a:bodyPr/>
          <a:lstStyle/>
          <a:p>
            <a:r>
              <a:rPr lang="en-US" dirty="0"/>
              <a:t>Anatomy of a web part solution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419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with SharePoint</a:t>
            </a:r>
          </a:p>
        </p:txBody>
      </p:sp>
    </p:spTree>
    <p:extLst>
      <p:ext uri="{BB962C8B-B14F-4D97-AF65-F5344CB8AC3E}">
        <p14:creationId xmlns:p14="http://schemas.microsoft.com/office/powerpoint/2010/main" val="52875479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8" y="1209973"/>
            <a:ext cx="8228299" cy="2179058"/>
          </a:xfrm>
        </p:spPr>
        <p:txBody>
          <a:bodyPr/>
          <a:lstStyle/>
          <a:p>
            <a:r>
              <a:rPr lang="en-US" dirty="0"/>
              <a:t>Using the workbench and mock data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569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14" y="472926"/>
            <a:ext cx="11672947" cy="2119277"/>
          </a:xfrm>
        </p:spPr>
        <p:txBody>
          <a:bodyPr/>
          <a:lstStyle/>
          <a:p>
            <a:r>
              <a:rPr lang="en-US" dirty="0"/>
              <a:t>An Introduction to the SharePoint Framework Development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/>
              <a:t>Gavin Barron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/>
              <a:t>[M200]</a:t>
            </a:r>
          </a:p>
        </p:txBody>
      </p:sp>
    </p:spTree>
    <p:extLst>
      <p:ext uri="{BB962C8B-B14F-4D97-AF65-F5344CB8AC3E}">
        <p14:creationId xmlns:p14="http://schemas.microsoft.com/office/powerpoint/2010/main" val="18300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SharePoint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447098"/>
          </a:xfrm>
        </p:spPr>
        <p:txBody>
          <a:bodyPr/>
          <a:lstStyle/>
          <a:p>
            <a:r>
              <a:rPr lang="en-US" dirty="0"/>
              <a:t>Create a developer site</a:t>
            </a:r>
          </a:p>
          <a:p>
            <a:r>
              <a:rPr lang="en-US" dirty="0"/>
              <a:t>Configure the Shared Documents library</a:t>
            </a:r>
          </a:p>
          <a:p>
            <a:r>
              <a:rPr lang="en-US" dirty="0"/>
              <a:t>Upload the workbench</a:t>
            </a:r>
          </a:p>
          <a:p>
            <a:r>
              <a:rPr lang="en-US" dirty="0"/>
              <a:t>Setup an App Catalog</a:t>
            </a:r>
          </a:p>
          <a:p>
            <a:r>
              <a:rPr lang="en-US" dirty="0"/>
              <a:t>Setup a CDN for deployment (optional)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0381048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8" y="1209973"/>
            <a:ext cx="8228299" cy="2179058"/>
          </a:xfrm>
        </p:spPr>
        <p:txBody>
          <a:bodyPr/>
          <a:lstStyle/>
          <a:p>
            <a:r>
              <a:rPr lang="en-US" dirty="0"/>
              <a:t>Connecting to  SharePoint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012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8" y="1209973"/>
            <a:ext cx="8228299" cy="2179058"/>
          </a:xfrm>
        </p:spPr>
        <p:txBody>
          <a:bodyPr/>
          <a:lstStyle/>
          <a:p>
            <a:r>
              <a:rPr lang="en-US" dirty="0"/>
              <a:t>Setting up resources in SharePoint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847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r>
              <a:rPr lang="en-US" dirty="0"/>
              <a:t>What about other data sources?</a:t>
            </a:r>
          </a:p>
        </p:txBody>
      </p:sp>
    </p:spTree>
    <p:extLst>
      <p:ext uri="{BB962C8B-B14F-4D97-AF65-F5344CB8AC3E}">
        <p14:creationId xmlns:p14="http://schemas.microsoft.com/office/powerpoint/2010/main" val="126147226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Yes!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124206"/>
          </a:xfrm>
        </p:spPr>
        <p:txBody>
          <a:bodyPr/>
          <a:lstStyle/>
          <a:p>
            <a:r>
              <a:rPr lang="en-US" dirty="0"/>
              <a:t>Any HTTP accessible data is available to you</a:t>
            </a:r>
          </a:p>
          <a:p>
            <a:r>
              <a:rPr lang="en-US" dirty="0"/>
              <a:t>Use External data to enhance SharePoint</a:t>
            </a:r>
          </a:p>
          <a:p>
            <a:endParaRPr lang="en-US" dirty="0"/>
          </a:p>
          <a:p>
            <a:r>
              <a:rPr lang="en-US" dirty="0"/>
              <a:t>BUT!</a:t>
            </a:r>
          </a:p>
          <a:p>
            <a:endParaRPr lang="en-US" dirty="0"/>
          </a:p>
          <a:p>
            <a:r>
              <a:rPr lang="en-US" dirty="0"/>
              <a:t>Take care about security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20063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Tokens are vulnerable to replay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5" y="1409030"/>
            <a:ext cx="11217246" cy="507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1040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133534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801314"/>
          </a:xfrm>
        </p:spPr>
        <p:txBody>
          <a:bodyPr/>
          <a:lstStyle/>
          <a:p>
            <a:r>
              <a:rPr lang="en-US" dirty="0"/>
              <a:t>SharePoint Framework is a new way of working</a:t>
            </a:r>
          </a:p>
          <a:p>
            <a:r>
              <a:rPr lang="en-US" dirty="0"/>
              <a:t>There’s a learning curve</a:t>
            </a:r>
          </a:p>
          <a:p>
            <a:r>
              <a:rPr lang="en-US" dirty="0"/>
              <a:t>It’s easy to get started</a:t>
            </a:r>
          </a:p>
          <a:p>
            <a:r>
              <a:rPr lang="en-US" dirty="0"/>
              <a:t>It’s fun &amp; productive</a:t>
            </a:r>
          </a:p>
          <a:p>
            <a:r>
              <a:rPr lang="en-US" dirty="0"/>
              <a:t>Integrate with care</a:t>
            </a:r>
          </a:p>
          <a:p>
            <a:endParaRPr lang="en-US" dirty="0"/>
          </a:p>
          <a:p>
            <a:r>
              <a:rPr lang="en-US" dirty="0"/>
              <a:t>https://github.com/sharepoint/sp-docs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7875527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100000" l="4110" r="955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65" y="544934"/>
            <a:ext cx="4818451" cy="662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719378" y="960348"/>
            <a:ext cx="5595754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defTabSz="932742" fontAlgn="base">
              <a:spcAft>
                <a:spcPct val="0"/>
              </a:spcAft>
            </a:pPr>
            <a:r>
              <a:rPr lang="en-US" spc="-102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24145902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723" y="2946452"/>
            <a:ext cx="6527440" cy="3317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 fontAlgn="base">
              <a:lnSpc>
                <a:spcPts val="7343"/>
              </a:lnSpc>
              <a:spcBef>
                <a:spcPct val="0"/>
              </a:spcBef>
              <a:spcAft>
                <a:spcPct val="0"/>
              </a:spcAft>
              <a:tabLst>
                <a:tab pos="1224003" algn="l"/>
              </a:tabLst>
              <a:defRPr/>
            </a:pPr>
            <a:r>
              <a:rPr lang="en-US" sz="2800" spc="-102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rPr>
              <a:t>Email: gavin.barron@teamintergen.com</a:t>
            </a:r>
          </a:p>
          <a:p>
            <a:pPr defTabSz="914363" fontAlgn="base">
              <a:lnSpc>
                <a:spcPts val="7343"/>
              </a:lnSpc>
              <a:spcBef>
                <a:spcPct val="0"/>
              </a:spcBef>
              <a:spcAft>
                <a:spcPct val="0"/>
              </a:spcAft>
              <a:tabLst>
                <a:tab pos="1224003" algn="l"/>
              </a:tabLst>
              <a:defRPr/>
            </a:pPr>
            <a:r>
              <a:rPr lang="en-US" sz="2800" spc="-102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rPr>
              <a:t>Twitter:	@</a:t>
            </a:r>
            <a:r>
              <a:rPr lang="en-US" sz="2800" spc="-102" dirty="0" err="1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rPr>
              <a:t>gavinbarron</a:t>
            </a:r>
            <a:endParaRPr lang="en-US" sz="2800" spc="-102" dirty="0">
              <a:ln w="3175">
                <a:noFill/>
              </a:ln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j-lt"/>
              <a:cs typeface="Segoe UI" pitchFamily="34" charset="0"/>
            </a:endParaRPr>
          </a:p>
          <a:p>
            <a:pPr defTabSz="914363" fontAlgn="base">
              <a:lnSpc>
                <a:spcPts val="7343"/>
              </a:lnSpc>
              <a:spcBef>
                <a:spcPct val="0"/>
              </a:spcBef>
              <a:spcAft>
                <a:spcPct val="0"/>
              </a:spcAft>
              <a:tabLst>
                <a:tab pos="1224003" algn="l"/>
              </a:tabLst>
              <a:defRPr/>
            </a:pPr>
            <a:r>
              <a:rPr lang="en-US" sz="2800" spc="-102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rPr>
              <a:t>Blog: http://gavinb.net</a:t>
            </a:r>
          </a:p>
          <a:p>
            <a:pPr fontAlgn="base">
              <a:spcBef>
                <a:spcPts val="816"/>
              </a:spcBef>
              <a:spcAft>
                <a:spcPct val="0"/>
              </a:spcAft>
              <a:tabLst>
                <a:tab pos="1224003" algn="l"/>
              </a:tabLst>
              <a:defRPr/>
            </a:pPr>
            <a:r>
              <a:rPr lang="en-US" sz="2040" b="1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 </a:t>
            </a:r>
            <a:r>
              <a:rPr lang="en-US" sz="204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	</a:t>
            </a:r>
          </a:p>
        </p:txBody>
      </p:sp>
      <p:pic>
        <p:nvPicPr>
          <p:cNvPr id="2" name="Picture 1" descr="Retro-MicrophoneiStock_000001781541.jp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5" b="98063" l="4409" r="946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81" y="284859"/>
            <a:ext cx="4887393" cy="6516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08550" y="6519589"/>
            <a:ext cx="188409" cy="563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991" dirty="0" err="1">
              <a:solidFill>
                <a:srgbClr val="00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19377" y="960348"/>
            <a:ext cx="8008112" cy="187230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fontAlgn="base">
              <a:lnSpc>
                <a:spcPts val="7343"/>
              </a:lnSpc>
              <a:spcAft>
                <a:spcPct val="0"/>
              </a:spcAft>
            </a:pPr>
            <a:r>
              <a:rPr lang="en-US" spc="-102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Thank you.</a:t>
            </a:r>
          </a:p>
          <a:p>
            <a:pPr fontAlgn="base">
              <a:lnSpc>
                <a:spcPts val="7343"/>
              </a:lnSpc>
              <a:spcAft>
                <a:spcPct val="0"/>
              </a:spcAft>
            </a:pPr>
            <a:r>
              <a:rPr lang="en-US" sz="3200" spc="-102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Please keep in-touch:</a:t>
            </a:r>
          </a:p>
        </p:txBody>
      </p:sp>
    </p:spTree>
    <p:extLst>
      <p:ext uri="{BB962C8B-B14F-4D97-AF65-F5344CB8AC3E}">
        <p14:creationId xmlns:p14="http://schemas.microsoft.com/office/powerpoint/2010/main" val="424594409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633" y="295274"/>
            <a:ext cx="8970569" cy="917575"/>
          </a:xfrm>
        </p:spPr>
        <p:txBody>
          <a:bodyPr/>
          <a:lstStyle/>
          <a:p>
            <a:r>
              <a:rPr lang="en-NZ"/>
              <a:t>About me.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9316" y="4237175"/>
            <a:ext cx="11887200" cy="2769989"/>
          </a:xfrm>
        </p:spPr>
        <p:txBody>
          <a:bodyPr/>
          <a:lstStyle/>
          <a:p>
            <a:r>
              <a:rPr lang="en-US" dirty="0"/>
              <a:t>http://gavinb.net</a:t>
            </a:r>
          </a:p>
          <a:p>
            <a:r>
              <a:rPr lang="en-US" dirty="0"/>
              <a:t>5x SharePoint Server MVP</a:t>
            </a:r>
          </a:p>
          <a:p>
            <a:r>
              <a:rPr lang="en-US" dirty="0"/>
              <a:t>Building on SharePoint since 2007</a:t>
            </a:r>
          </a:p>
          <a:p>
            <a:r>
              <a:rPr lang="en-US" dirty="0"/>
              <a:t>Building on Office since 2002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6" y="296590"/>
            <a:ext cx="2413092" cy="2412137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193633" y="1111563"/>
            <a:ext cx="3143489" cy="84946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</a:rPr>
              <a:t>Gavin Barron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3065213"/>
            <a:ext cx="12436475" cy="1008113"/>
            <a:chOff x="0" y="3065213"/>
            <a:chExt cx="12436475" cy="1008113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3065214"/>
              <a:ext cx="12436475" cy="1008112"/>
            </a:xfrm>
            <a:prstGeom prst="rect">
              <a:avLst/>
            </a:prstGeom>
            <a:solidFill>
              <a:srgbClr val="FFD3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NZ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6509" y="3065213"/>
              <a:ext cx="3440459" cy="10081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74637" y="3215327"/>
              <a:ext cx="839187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NZ" sz="4000" b="1" dirty="0">
                  <a:solidFill>
                    <a:srgbClr val="1E1E1E"/>
                  </a:solidFill>
                  <a:latin typeface="+mj-lt"/>
                </a:rPr>
                <a:t>Solution Architect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93633" y="1859741"/>
            <a:ext cx="7979665" cy="849463"/>
            <a:chOff x="3119846" y="1859741"/>
            <a:chExt cx="7979665" cy="8494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846" y="1911659"/>
              <a:ext cx="745629" cy="74562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8917" y="2032445"/>
              <a:ext cx="504056" cy="50405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599207" y="1859741"/>
              <a:ext cx="3438442" cy="849463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NZ" sz="4000" dirty="0">
                  <a:solidFill>
                    <a:schemeClr val="accent2"/>
                  </a:solidFill>
                  <a:latin typeface="+mj-lt"/>
                </a:rPr>
                <a:t>@</a:t>
              </a:r>
              <a:r>
                <a:rPr lang="en-NZ" sz="4000" dirty="0" err="1">
                  <a:solidFill>
                    <a:schemeClr val="accent2"/>
                  </a:solidFill>
                  <a:latin typeface="+mj-lt"/>
                </a:rPr>
                <a:t>gavinbarron</a:t>
              </a:r>
              <a:endParaRPr lang="en-NZ" sz="40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45176" y="1859741"/>
              <a:ext cx="2954335" cy="849463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NZ" sz="4000" dirty="0" err="1">
                  <a:solidFill>
                    <a:schemeClr val="accent3"/>
                  </a:solidFill>
                  <a:latin typeface="+mj-lt"/>
                </a:rPr>
                <a:t>gavinbarron</a:t>
              </a:r>
              <a:endParaRPr lang="en-NZ" sz="4000" dirty="0">
                <a:solidFill>
                  <a:schemeClr val="accent3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6644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124206"/>
          </a:xfrm>
        </p:spPr>
        <p:txBody>
          <a:bodyPr/>
          <a:lstStyle/>
          <a:p>
            <a:r>
              <a:rPr lang="en-US" dirty="0"/>
              <a:t>What the heck is the SharePoint Framework?</a:t>
            </a:r>
          </a:p>
          <a:p>
            <a:r>
              <a:rPr lang="en-US" dirty="0"/>
              <a:t>How does this model differ from the previous ones?</a:t>
            </a:r>
          </a:p>
          <a:p>
            <a:r>
              <a:rPr lang="en-US" dirty="0"/>
              <a:t>Getting started</a:t>
            </a:r>
          </a:p>
          <a:p>
            <a:r>
              <a:rPr lang="en-US" dirty="0"/>
              <a:t>Hello World</a:t>
            </a:r>
          </a:p>
          <a:p>
            <a:r>
              <a:rPr lang="en-US" dirty="0"/>
              <a:t>Integration with SharePoint</a:t>
            </a:r>
          </a:p>
          <a:p>
            <a:r>
              <a:rPr lang="en-US" dirty="0"/>
              <a:t>Integration other data sources?</a:t>
            </a:r>
          </a:p>
        </p:txBody>
      </p:sp>
    </p:spTree>
    <p:extLst>
      <p:ext uri="{BB962C8B-B14F-4D97-AF65-F5344CB8AC3E}">
        <p14:creationId xmlns:p14="http://schemas.microsoft.com/office/powerpoint/2010/main" val="3402425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r>
              <a:rPr lang="en-US" dirty="0"/>
              <a:t>What the heck is the SharePoint Framework?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-1" y="5081438"/>
            <a:ext cx="12436475" cy="100811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This is Preview Software!</a:t>
            </a:r>
            <a:endParaRPr lang="en-NZ" sz="32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54594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47688" y="295275"/>
            <a:ext cx="11888787" cy="917575"/>
          </a:xfrm>
        </p:spPr>
        <p:txBody>
          <a:bodyPr/>
          <a:lstStyle/>
          <a:p>
            <a:r>
              <a:rPr lang="en-US" dirty="0"/>
              <a:t>SharePoint Framework Components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1790" y="2591449"/>
            <a:ext cx="3768294" cy="2592590"/>
            <a:chOff x="471790" y="2591449"/>
            <a:chExt cx="3768294" cy="2592590"/>
          </a:xfrm>
        </p:grpSpPr>
        <p:sp>
          <p:nvSpPr>
            <p:cNvPr id="4" name="Rectangle 3"/>
            <p:cNvSpPr/>
            <p:nvPr/>
          </p:nvSpPr>
          <p:spPr bwMode="auto">
            <a:xfrm>
              <a:off x="471790" y="2593239"/>
              <a:ext cx="3762803" cy="2590800"/>
            </a:xfrm>
            <a:prstGeom prst="rect">
              <a:avLst/>
            </a:prstGeom>
            <a:ln w="38100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82880" tIns="91440" rIns="182880" bIns="46637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52790" y="3277417"/>
              <a:ext cx="3387294" cy="1846659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Client-Side Web Parts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Modern Page Canvas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JavaScript Resource Management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Page Context &amp; Site Data APIs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71791" y="2591449"/>
              <a:ext cx="3762802" cy="575828"/>
            </a:xfrm>
            <a:prstGeom prst="rect">
              <a:avLst/>
            </a:prstGeom>
            <a:solidFill>
              <a:srgbClr val="0078D7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  User Experience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090" y="2701589"/>
              <a:ext cx="365760" cy="32004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8151465" y="2582862"/>
            <a:ext cx="3857972" cy="2590800"/>
            <a:chOff x="8151465" y="2582862"/>
            <a:chExt cx="3857972" cy="25908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8178150" y="2582862"/>
              <a:ext cx="3831287" cy="2590800"/>
            </a:xfrm>
            <a:prstGeom prst="rect">
              <a:avLst/>
            </a:prstGeom>
            <a:ln w="38100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82880" tIns="91440" rIns="182880" bIns="46637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32464" y="3275964"/>
              <a:ext cx="2867373" cy="1846659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Yeoman Templates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Gulp-based Build Process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SharePoint Workbench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8151465" y="2589996"/>
              <a:ext cx="3857972" cy="575828"/>
            </a:xfrm>
            <a:prstGeom prst="rect">
              <a:avLst/>
            </a:prstGeom>
            <a:solidFill>
              <a:srgbClr val="0078D7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  Build Process &amp; Tooling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5764" y="2670627"/>
              <a:ext cx="356616" cy="41456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532739" y="2589996"/>
            <a:ext cx="3464782" cy="2594043"/>
            <a:chOff x="4532739" y="2589996"/>
            <a:chExt cx="3464782" cy="2594043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541836" y="2670627"/>
              <a:ext cx="3455685" cy="2513412"/>
            </a:xfrm>
            <a:prstGeom prst="rect">
              <a:avLst/>
            </a:prstGeom>
            <a:ln w="38100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82880" tIns="91440" rIns="182880" bIns="46637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03060" y="3275964"/>
              <a:ext cx="3039177" cy="960263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Client-side Solutions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Tenant-Scoped Deployment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532739" y="2589996"/>
              <a:ext cx="3438098" cy="575828"/>
            </a:xfrm>
            <a:prstGeom prst="rect">
              <a:avLst/>
            </a:prstGeom>
            <a:solidFill>
              <a:srgbClr val="0078D7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  Packaging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33321" y="2709347"/>
              <a:ext cx="356616" cy="339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990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244E-7 -0.07784 L -6.38244E-7 4.70268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1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r>
              <a:rPr lang="en-US" dirty="0"/>
              <a:t>How does this model differ from the previous ones?</a:t>
            </a:r>
          </a:p>
        </p:txBody>
      </p:sp>
    </p:spTree>
    <p:extLst>
      <p:ext uri="{BB962C8B-B14F-4D97-AF65-F5344CB8AC3E}">
        <p14:creationId xmlns:p14="http://schemas.microsoft.com/office/powerpoint/2010/main" val="336832271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8444337" y="2039701"/>
            <a:ext cx="3768294" cy="3849138"/>
            <a:chOff x="471790" y="2591449"/>
            <a:chExt cx="3768294" cy="3849138"/>
          </a:xfrm>
        </p:grpSpPr>
        <p:sp>
          <p:nvSpPr>
            <p:cNvPr id="4" name="Rectangle 3"/>
            <p:cNvSpPr/>
            <p:nvPr/>
          </p:nvSpPr>
          <p:spPr bwMode="auto">
            <a:xfrm>
              <a:off x="471790" y="2593239"/>
              <a:ext cx="3762803" cy="2590800"/>
            </a:xfrm>
            <a:prstGeom prst="rect">
              <a:avLst/>
            </a:prstGeom>
            <a:ln w="38100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82880" tIns="91440" rIns="182880" bIns="46637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52790" y="3277417"/>
              <a:ext cx="3387294" cy="192360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Visual Studio Code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Atom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Sublime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and more </a:t>
              </a:r>
              <a:r>
                <a:rPr kumimoji="0" lang="is-I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… your choice!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71791" y="2591449"/>
              <a:ext cx="3762802" cy="575828"/>
            </a:xfrm>
            <a:prstGeom prst="rect">
              <a:avLst/>
            </a:prstGeom>
            <a:solidFill>
              <a:srgbClr val="0078D7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  Code Editors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6090" y="2701589"/>
              <a:ext cx="365760" cy="32004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578" y="6110984"/>
              <a:ext cx="1563067" cy="32960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578" y="5438276"/>
              <a:ext cx="1887594" cy="44413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8725" y="5585402"/>
              <a:ext cx="753481" cy="75348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624170" y="2039701"/>
            <a:ext cx="3464782" cy="4212331"/>
            <a:chOff x="8809037" y="2559772"/>
            <a:chExt cx="3464782" cy="4212331"/>
          </a:xfrm>
        </p:grpSpPr>
        <p:sp>
          <p:nvSpPr>
            <p:cNvPr id="8" name="Rectangle 7"/>
            <p:cNvSpPr/>
            <p:nvPr/>
          </p:nvSpPr>
          <p:spPr bwMode="auto">
            <a:xfrm>
              <a:off x="8818134" y="2640403"/>
              <a:ext cx="3455685" cy="2513412"/>
            </a:xfrm>
            <a:prstGeom prst="rect">
              <a:avLst/>
            </a:prstGeom>
            <a:ln w="38100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82880" tIns="91440" rIns="182880" bIns="46637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79358" y="3245740"/>
              <a:ext cx="3039177" cy="259763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React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Angular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Knockout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and more </a:t>
              </a:r>
              <a:r>
                <a:rPr kumimoji="0" lang="is-IS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… your choice!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8809037" y="2559772"/>
              <a:ext cx="3438098" cy="575828"/>
            </a:xfrm>
            <a:prstGeom prst="rect">
              <a:avLst/>
            </a:prstGeom>
            <a:solidFill>
              <a:srgbClr val="0078D7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  JavaScript Frameworks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09619" y="2679123"/>
              <a:ext cx="356616" cy="339834"/>
            </a:xfrm>
            <a:prstGeom prst="rect">
              <a:avLst/>
            </a:prstGeom>
          </p:spPr>
        </p:pic>
        <p:pic>
          <p:nvPicPr>
            <p:cNvPr id="26" name="Picture 4" descr="http://red-badger.com/blog/wp-content/uploads/2015/04/react-logo-1000-transparent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891" y="5266672"/>
              <a:ext cx="821306" cy="821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https://avatars0.githubusercontent.com/u/139426?v=3&amp;s=4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9436" y="5342953"/>
              <a:ext cx="668744" cy="668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http://js.agency/assets/img/hire-freelance-javascript-developers/knockout-js.pn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1" t="29102" r="16465" b="26125"/>
            <a:stretch/>
          </p:blipFill>
          <p:spPr bwMode="auto">
            <a:xfrm>
              <a:off x="9549891" y="6032512"/>
              <a:ext cx="1716241" cy="739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410812" y="2042384"/>
            <a:ext cx="3857972" cy="4333607"/>
            <a:chOff x="410812" y="2042384"/>
            <a:chExt cx="3857972" cy="4333607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37497" y="2042384"/>
              <a:ext cx="3831287" cy="2590800"/>
            </a:xfrm>
            <a:prstGeom prst="rect">
              <a:avLst/>
            </a:prstGeom>
            <a:ln w="38100"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82880" tIns="91440" rIns="182880" bIns="46637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1811" y="2735486"/>
              <a:ext cx="2867373" cy="2289858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Yeoman Templates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Gulp-based Build Process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NodeJS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/NPM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SystemJS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Webpack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SASS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TypeScript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</a:b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10812" y="2049518"/>
              <a:ext cx="3857972" cy="575828"/>
            </a:xfrm>
            <a:prstGeom prst="rect">
              <a:avLst/>
            </a:prstGeom>
            <a:solidFill>
              <a:srgbClr val="0078D7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  Build Process &amp; Tooling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5111" y="2130149"/>
              <a:ext cx="356616" cy="41456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21" y="4765693"/>
              <a:ext cx="1015974" cy="88014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35490" y="4734611"/>
              <a:ext cx="419306" cy="94231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471318" y="5805804"/>
              <a:ext cx="1547650" cy="570187"/>
            </a:xfrm>
            <a:prstGeom prst="rect">
              <a:avLst/>
            </a:prstGeom>
          </p:spPr>
        </p:pic>
        <p:pic>
          <p:nvPicPr>
            <p:cNvPr id="33" name="Picture 4" descr="https://upload.wikimedia.org/wikipedia/commons/thumb/d/db/Npm-logo.svg/320px-Npm-logo.svg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643" y="4980797"/>
              <a:ext cx="1161136" cy="449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source tooling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449595" y="1536364"/>
            <a:ext cx="0" cy="4572000"/>
          </a:xfrm>
          <a:prstGeom prst="line">
            <a:avLst/>
          </a:prstGeom>
          <a:ln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6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244E-7 -0.07784 L -6.38244E-7 4.70268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32853" y="2275466"/>
            <a:ext cx="2925293" cy="1079635"/>
            <a:chOff x="655637" y="2265226"/>
            <a:chExt cx="2925293" cy="1079635"/>
          </a:xfrm>
        </p:grpSpPr>
        <p:grpSp>
          <p:nvGrpSpPr>
            <p:cNvPr id="3" name="Group 2"/>
            <p:cNvGrpSpPr/>
            <p:nvPr/>
          </p:nvGrpSpPr>
          <p:grpSpPr>
            <a:xfrm>
              <a:off x="655637" y="2265226"/>
              <a:ext cx="1438895" cy="1079635"/>
              <a:chOff x="1140359" y="2157070"/>
              <a:chExt cx="1790492" cy="1239228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1140359" y="2157070"/>
                <a:ext cx="1536519" cy="962937"/>
              </a:xfrm>
              <a:prstGeom prst="rect">
                <a:avLst/>
              </a:prstGeom>
              <a:noFill/>
              <a:ln>
                <a:solidFill>
                  <a:schemeClr val="bg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09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072B8"/>
                    </a:soli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rPr>
                  <a:t>IIS Express</a:t>
                </a: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58744" y="2496298"/>
                <a:ext cx="772107" cy="900000"/>
              </a:xfrm>
              <a:prstGeom prst="rect">
                <a:avLst/>
              </a:prstGeom>
            </p:spPr>
          </p:pic>
        </p:grpSp>
        <p:pic>
          <p:nvPicPr>
            <p:cNvPr id="6" name="Picture 2" descr="https://upload.wikimedia.org/wikipedia/en/0/0d/Microsoft_.NET_Framework_v4.5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237" y="2551101"/>
              <a:ext cx="1505693" cy="371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http://cdn.gapotchenko.com/website/Content/Blog/Images/2014/05/NuGet%20Logo%2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24" y="2409099"/>
            <a:ext cx="1534966" cy="5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571037" y="2339243"/>
            <a:ext cx="2366853" cy="815598"/>
            <a:chOff x="9672033" y="3490175"/>
            <a:chExt cx="2366853" cy="815598"/>
          </a:xfrm>
        </p:grpSpPr>
        <p:sp>
          <p:nvSpPr>
            <p:cNvPr id="10" name="Rectangle 9"/>
            <p:cNvSpPr/>
            <p:nvPr/>
          </p:nvSpPr>
          <p:spPr>
            <a:xfrm>
              <a:off x="10204889" y="3967219"/>
              <a:ext cx="18339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B318F"/>
                  </a:solidFill>
                  <a:effectLst/>
                  <a:uLnTx/>
                  <a:uFillTx/>
                  <a:sym typeface="Wingdings"/>
                </a:rPr>
                <a:t>Project Templates</a:t>
              </a:r>
              <a:endPara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5B318F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72033" y="3490175"/>
              <a:ext cx="2366853" cy="66125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7988824" y="2281908"/>
            <a:ext cx="1117935" cy="96026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C#</a:t>
            </a:r>
            <a:endParaRPr kumimoji="0" lang="fi-FI" sz="4800" b="1" i="0" u="none" strike="noStrike" kern="0" cap="none" spc="0" normalizeH="0" baseline="0" noProof="0" dirty="0" err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573" y="5435598"/>
            <a:ext cx="1175725" cy="633083"/>
          </a:xfrm>
          <a:prstGeom prst="rect">
            <a:avLst/>
          </a:prstGeom>
        </p:spPr>
      </p:pic>
      <p:pic>
        <p:nvPicPr>
          <p:cNvPr id="15" name="Picture 4" descr="https://upload.wikimedia.org/wikipedia/commons/thumb/d/db/Npm-logo.svg/320px-Npm-logo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24" y="5498588"/>
            <a:ext cx="1503380" cy="5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529" y="5114832"/>
            <a:ext cx="498294" cy="11198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284" y="5249074"/>
            <a:ext cx="1262944" cy="10941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3510" y="5498588"/>
            <a:ext cx="1648562" cy="607365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212356" y="4259262"/>
            <a:ext cx="11584766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 tool comparison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972091" y="3346862"/>
            <a:ext cx="0" cy="1708219"/>
          </a:xfrm>
          <a:prstGeom prst="line">
            <a:avLst/>
          </a:prstGeom>
          <a:ln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474167" y="3346862"/>
            <a:ext cx="0" cy="1708219"/>
          </a:xfrm>
          <a:prstGeom prst="line">
            <a:avLst/>
          </a:prstGeom>
          <a:ln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06676" y="3346862"/>
            <a:ext cx="0" cy="1708219"/>
          </a:xfrm>
          <a:prstGeom prst="line">
            <a:avLst/>
          </a:prstGeom>
          <a:ln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547793" y="3361194"/>
            <a:ext cx="0" cy="1708219"/>
          </a:xfrm>
          <a:prstGeom prst="line">
            <a:avLst/>
          </a:prstGeom>
          <a:ln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032756" y="3346862"/>
            <a:ext cx="0" cy="1708219"/>
          </a:xfrm>
          <a:prstGeom prst="line">
            <a:avLst/>
          </a:prstGeom>
          <a:ln>
            <a:prstDash val="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 bwMode="auto">
          <a:xfrm>
            <a:off x="5965529" y="2471324"/>
            <a:ext cx="1247245" cy="58143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MSBuild</a:t>
            </a:r>
          </a:p>
        </p:txBody>
      </p:sp>
    </p:spTree>
    <p:extLst>
      <p:ext uri="{BB962C8B-B14F-4D97-AF65-F5344CB8AC3E}">
        <p14:creationId xmlns:p14="http://schemas.microsoft.com/office/powerpoint/2010/main" val="28326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244E-7 -0.07784 L -6.38244E-7 4.70268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 [Read-Only]" id="{28841E4C-3918-4368-B735-2FEE76A3D5D1}" vid="{2645CAE1-4F94-464F-93A7-E31E48A0E1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Microsoft_Ignite_2016_16x9_Template_draft</Template>
  <TotalTime>0</TotalTime>
  <Words>703</Words>
  <Application>Microsoft Office PowerPoint</Application>
  <PresentationFormat>Custom</PresentationFormat>
  <Paragraphs>156</Paragraphs>
  <Slides>30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Consolas</vt:lpstr>
      <vt:lpstr>Myriad Pro Cond</vt:lpstr>
      <vt:lpstr>Segoe UI</vt:lpstr>
      <vt:lpstr>Segoe UI Light</vt:lpstr>
      <vt:lpstr>Segoe UI Semibold</vt:lpstr>
      <vt:lpstr>Segoe UI Semilight</vt:lpstr>
      <vt:lpstr>Wingdings</vt:lpstr>
      <vt:lpstr>5-50002_Ignite_Breakout_Template</vt:lpstr>
      <vt:lpstr>Image</vt:lpstr>
      <vt:lpstr>Microsoft Ignite NZ</vt:lpstr>
      <vt:lpstr>An Introduction to the SharePoint Framework Development Model</vt:lpstr>
      <vt:lpstr>About me.</vt:lpstr>
      <vt:lpstr>Agenda</vt:lpstr>
      <vt:lpstr>What the heck is the SharePoint Framework?</vt:lpstr>
      <vt:lpstr>SharePoint Framework Components</vt:lpstr>
      <vt:lpstr>How does this model differ from the previous ones?</vt:lpstr>
      <vt:lpstr>Open source tooling</vt:lpstr>
      <vt:lpstr>Dev tool comparison</vt:lpstr>
      <vt:lpstr>Office UI Fabric</vt:lpstr>
      <vt:lpstr>Fabric and its sub-projects</vt:lpstr>
      <vt:lpstr>Getting started</vt:lpstr>
      <vt:lpstr>Install all this:</vt:lpstr>
      <vt:lpstr>Or… just install node and use the prompt</vt:lpstr>
      <vt:lpstr>Getting started</vt:lpstr>
      <vt:lpstr>Hello World</vt:lpstr>
      <vt:lpstr>Anatomy of a web part solution</vt:lpstr>
      <vt:lpstr>Integrating with SharePoint</vt:lpstr>
      <vt:lpstr>Using the workbench and mock data</vt:lpstr>
      <vt:lpstr>Set up SharePoint</vt:lpstr>
      <vt:lpstr>Connecting to  SharePoint</vt:lpstr>
      <vt:lpstr>Setting up resources in SharePoint</vt:lpstr>
      <vt:lpstr>What about other data sources?</vt:lpstr>
      <vt:lpstr>Yes!</vt:lpstr>
      <vt:lpstr>Tokens are vulnerable to replay</vt:lpstr>
      <vt:lpstr>Wrap up</vt:lpstr>
      <vt:lpstr>Conclusion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2016-07-14T12:34:12Z</dcterms:created>
  <dcterms:modified xsi:type="dcterms:W3CDTF">2016-10-25T03:00:58Z</dcterms:modified>
  <cp:category/>
</cp:coreProperties>
</file>