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Lst>
  <p:notesMasterIdLst>
    <p:notesMasterId r:id="rId40"/>
  </p:notesMasterIdLst>
  <p:handoutMasterIdLst>
    <p:handoutMasterId r:id="rId41"/>
  </p:handoutMasterIdLst>
  <p:sldIdLst>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0" r:id="rId38"/>
    <p:sldId id="289"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6215" autoAdjust="0"/>
  </p:normalViewPr>
  <p:slideViewPr>
    <p:cSldViewPr>
      <p:cViewPr varScale="1">
        <p:scale>
          <a:sx n="106" d="100"/>
          <a:sy n="106" d="100"/>
        </p:scale>
        <p:origin x="84"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9/26/2016 11:28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9/26/2016 11:28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11:28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84240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14</a:t>
            </a:fld>
            <a:endParaRPr lang="en-US" dirty="0"/>
          </a:p>
        </p:txBody>
      </p:sp>
    </p:spTree>
    <p:extLst>
      <p:ext uri="{BB962C8B-B14F-4D97-AF65-F5344CB8AC3E}">
        <p14:creationId xmlns:p14="http://schemas.microsoft.com/office/powerpoint/2010/main" val="76634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15</a:t>
            </a:fld>
            <a:endParaRPr lang="en-US" dirty="0"/>
          </a:p>
        </p:txBody>
      </p:sp>
    </p:spTree>
    <p:extLst>
      <p:ext uri="{BB962C8B-B14F-4D97-AF65-F5344CB8AC3E}">
        <p14:creationId xmlns:p14="http://schemas.microsoft.com/office/powerpoint/2010/main" val="282017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684D53-11AC-4881-8489-58BD35862309}" type="slidenum">
              <a:rPr lang="en-US" smtClean="0"/>
              <a:t>16</a:t>
            </a:fld>
            <a:endParaRPr lang="en-US" dirty="0"/>
          </a:p>
        </p:txBody>
      </p:sp>
    </p:spTree>
    <p:extLst>
      <p:ext uri="{BB962C8B-B14F-4D97-AF65-F5344CB8AC3E}">
        <p14:creationId xmlns:p14="http://schemas.microsoft.com/office/powerpoint/2010/main" val="48451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7684D53-11AC-4881-8489-58BD35862309}" type="slidenum">
              <a:rPr lang="en-US" smtClean="0"/>
              <a:t>17</a:t>
            </a:fld>
            <a:endParaRPr lang="en-US" dirty="0"/>
          </a:p>
        </p:txBody>
      </p:sp>
    </p:spTree>
    <p:extLst>
      <p:ext uri="{BB962C8B-B14F-4D97-AF65-F5344CB8AC3E}">
        <p14:creationId xmlns:p14="http://schemas.microsoft.com/office/powerpoint/2010/main" val="266980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19</a:t>
            </a:fld>
            <a:endParaRPr lang="en-US" dirty="0"/>
          </a:p>
        </p:txBody>
      </p:sp>
    </p:spTree>
    <p:extLst>
      <p:ext uri="{BB962C8B-B14F-4D97-AF65-F5344CB8AC3E}">
        <p14:creationId xmlns:p14="http://schemas.microsoft.com/office/powerpoint/2010/main" val="353599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20</a:t>
            </a:fld>
            <a:endParaRPr lang="en-US" dirty="0"/>
          </a:p>
        </p:txBody>
      </p:sp>
    </p:spTree>
    <p:extLst>
      <p:ext uri="{BB962C8B-B14F-4D97-AF65-F5344CB8AC3E}">
        <p14:creationId xmlns:p14="http://schemas.microsoft.com/office/powerpoint/2010/main" val="981011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22</a:t>
            </a:fld>
            <a:endParaRPr lang="en-US" dirty="0"/>
          </a:p>
        </p:txBody>
      </p:sp>
    </p:spTree>
    <p:extLst>
      <p:ext uri="{BB962C8B-B14F-4D97-AF65-F5344CB8AC3E}">
        <p14:creationId xmlns:p14="http://schemas.microsoft.com/office/powerpoint/2010/main" val="2851287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24</a:t>
            </a:fld>
            <a:endParaRPr lang="en-US" dirty="0"/>
          </a:p>
        </p:txBody>
      </p:sp>
    </p:spTree>
    <p:extLst>
      <p:ext uri="{BB962C8B-B14F-4D97-AF65-F5344CB8AC3E}">
        <p14:creationId xmlns:p14="http://schemas.microsoft.com/office/powerpoint/2010/main" val="372631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25</a:t>
            </a:fld>
            <a:endParaRPr lang="en-US" dirty="0"/>
          </a:p>
        </p:txBody>
      </p:sp>
    </p:spTree>
    <p:extLst>
      <p:ext uri="{BB962C8B-B14F-4D97-AF65-F5344CB8AC3E}">
        <p14:creationId xmlns:p14="http://schemas.microsoft.com/office/powerpoint/2010/main" val="3562828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26</a:t>
            </a:fld>
            <a:endParaRPr lang="en-US" dirty="0"/>
          </a:p>
        </p:txBody>
      </p:sp>
    </p:spTree>
    <p:extLst>
      <p:ext uri="{BB962C8B-B14F-4D97-AF65-F5344CB8AC3E}">
        <p14:creationId xmlns:p14="http://schemas.microsoft.com/office/powerpoint/2010/main" val="238520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9/26/2016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79293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367">
              <a:buClr>
                <a:srgbClr val="DD5900"/>
              </a:buClr>
              <a:buSzPct val="90000"/>
            </a:pPr>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27</a:t>
            </a:fld>
            <a:endParaRPr lang="en-US" dirty="0"/>
          </a:p>
        </p:txBody>
      </p:sp>
    </p:spTree>
    <p:extLst>
      <p:ext uri="{BB962C8B-B14F-4D97-AF65-F5344CB8AC3E}">
        <p14:creationId xmlns:p14="http://schemas.microsoft.com/office/powerpoint/2010/main" val="647519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9/26/2016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687716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9/26/2016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269422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Microsoft Ignite 2016</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9/26/2016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406971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11:28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05411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9/26/2016 11:28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77167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84D53-11AC-4881-8489-58BD35862309}"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30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5</a:t>
            </a:fld>
            <a:endParaRPr lang="en-US" dirty="0"/>
          </a:p>
        </p:txBody>
      </p:sp>
    </p:spTree>
    <p:extLst>
      <p:ext uri="{BB962C8B-B14F-4D97-AF65-F5344CB8AC3E}">
        <p14:creationId xmlns:p14="http://schemas.microsoft.com/office/powerpoint/2010/main" val="136229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9/26/2016 11:28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8007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2253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0" marR="0" lvl="0" indent="0" algn="l" defTabSz="92253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58F9E-6B99-45E2-B994-76F10E31161F}"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9/26/2016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32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9/26/2016 11:28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40683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84D53-11AC-4881-8489-58BD358623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08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684D53-11AC-4881-8489-58BD35862309}" type="slidenum">
              <a:rPr lang="en-US" smtClean="0"/>
              <a:t>13</a:t>
            </a:fld>
            <a:endParaRPr lang="en-US" dirty="0"/>
          </a:p>
        </p:txBody>
      </p:sp>
    </p:spTree>
    <p:extLst>
      <p:ext uri="{BB962C8B-B14F-4D97-AF65-F5344CB8AC3E}">
        <p14:creationId xmlns:p14="http://schemas.microsoft.com/office/powerpoint/2010/main" val="1489134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74639" y="1212850"/>
            <a:ext cx="11889564" cy="2059025"/>
          </a:xfrm>
        </p:spPr>
        <p:txBody>
          <a:bodyPr/>
          <a:lstStyle>
            <a:lvl1pPr marL="0" indent="0">
              <a:buNone/>
              <a:defRPr>
                <a:solidFill>
                  <a:schemeClr val="bg1">
                    <a:lumMod val="65000"/>
                  </a:schemeClr>
                </a:solidFill>
              </a:defRPr>
            </a:lvl1pPr>
            <a:lvl2pPr marL="28569" indent="0">
              <a:buNone/>
              <a:defRPr sz="2000">
                <a:solidFill>
                  <a:schemeClr val="bg1">
                    <a:lumMod val="65000"/>
                  </a:schemeClr>
                </a:solidFill>
              </a:defRPr>
            </a:lvl2pPr>
            <a:lvl3pPr marL="223795" indent="0">
              <a:buNone/>
              <a:defRPr sz="2000">
                <a:solidFill>
                  <a:schemeClr val="bg1">
                    <a:lumMod val="65000"/>
                  </a:schemeClr>
                </a:solidFill>
              </a:defRPr>
            </a:lvl3pPr>
            <a:lvl4pPr marL="476159" indent="0">
              <a:buNone/>
              <a:defRPr sz="1800">
                <a:solidFill>
                  <a:schemeClr val="bg1">
                    <a:lumMod val="65000"/>
                  </a:schemeClr>
                </a:solidFill>
              </a:defRPr>
            </a:lvl4pPr>
            <a:lvl5pPr marL="739632" indent="0">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74639" y="295275"/>
            <a:ext cx="11889564" cy="917575"/>
          </a:xfrm>
        </p:spPr>
        <p:txBody>
          <a:bodyPr/>
          <a:lstStyle>
            <a:lvl1pPr>
              <a:defRPr>
                <a:solidFill>
                  <a:srgbClr val="FB9D05"/>
                </a:solidFill>
              </a:defRPr>
            </a:lvl1pPr>
          </a:lstStyle>
          <a:p>
            <a:r>
              <a:rPr lang="en-US" dirty="0"/>
              <a:t>Click to edit Master title style</a:t>
            </a:r>
          </a:p>
        </p:txBody>
      </p:sp>
    </p:spTree>
    <p:extLst>
      <p:ext uri="{BB962C8B-B14F-4D97-AF65-F5344CB8AC3E}">
        <p14:creationId xmlns:p14="http://schemas.microsoft.com/office/powerpoint/2010/main" val="6183576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 id="2147484367"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aka.ms/ignite.mobileapp"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ignite.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myignite.microsoft.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aka.ms/ignite.expertfinder"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techcommunity.microsoft.com/" TargetMode="Externa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hyperlink" Target="mailto:techcommunity@microsoft.com" TargetMode="External"/><Relationship Id="rId4" Type="http://schemas.openxmlformats.org/officeDocument/2006/relationships/hyperlink" Target="http://ignite.microsof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techcommunity.microsoft.com/" TargetMode="External"/><Relationship Id="rId4" Type="http://schemas.openxmlformats.org/officeDocument/2006/relationships/hyperlink" Target="https://aka.ms/ignite.mobileap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yignite.microsoft.com/speaker/15887"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yignite.microsoft.com/speaker/5365"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hyperlink" Target="https://aka.ms/ignite.mobileap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gnite.microsoft.com/Agenda#fbid=-f7UCH16xT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MS Ignite 101</a:t>
            </a:r>
            <a:endParaRPr lang="en-US" dirty="0"/>
          </a:p>
        </p:txBody>
      </p:sp>
      <p:sp>
        <p:nvSpPr>
          <p:cNvPr id="5" name="Text Placeholder 4"/>
          <p:cNvSpPr>
            <a:spLocks noGrp="1"/>
          </p:cNvSpPr>
          <p:nvPr>
            <p:ph type="body" sz="quarter" idx="12"/>
          </p:nvPr>
        </p:nvSpPr>
        <p:spPr/>
        <p:txBody>
          <a:bodyPr/>
          <a:lstStyle/>
          <a:p>
            <a:r>
              <a:rPr lang="EN-US" dirty="0"/>
              <a:t>Naomi Moneypenny (MVP)</a:t>
            </a:r>
          </a:p>
          <a:p>
            <a:r>
              <a:rPr lang="EN-US" dirty="0"/>
              <a:t>Andy Malone (MVP, MCT)</a:t>
            </a:r>
          </a:p>
        </p:txBody>
      </p:sp>
      <p:sp>
        <p:nvSpPr>
          <p:cNvPr id="6" name="Text Placeholder 5"/>
          <p:cNvSpPr>
            <a:spLocks noGrp="1"/>
          </p:cNvSpPr>
          <p:nvPr>
            <p:ph type="body" sz="quarter" idx="13"/>
          </p:nvPr>
        </p:nvSpPr>
        <p:spPr/>
        <p:txBody>
          <a:bodyPr/>
          <a:lstStyle/>
          <a:p>
            <a:r>
              <a:rPr lang="en-US" dirty="0"/>
              <a:t>IGNITE101</a:t>
            </a:r>
          </a:p>
        </p:txBody>
      </p:sp>
    </p:spTree>
    <p:extLst>
      <p:ext uri="{BB962C8B-B14F-4D97-AF65-F5344CB8AC3E}">
        <p14:creationId xmlns:p14="http://schemas.microsoft.com/office/powerpoint/2010/main" val="23008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Keynotes</a:t>
            </a:r>
            <a:endParaRPr lang="en-US" dirty="0">
              <a:highlight>
                <a:srgbClr val="FFFF00"/>
              </a:highlight>
            </a:endParaRPr>
          </a:p>
        </p:txBody>
      </p:sp>
      <p:sp>
        <p:nvSpPr>
          <p:cNvPr id="6" name="Text Placeholder 5"/>
          <p:cNvSpPr>
            <a:spLocks noGrp="1"/>
          </p:cNvSpPr>
          <p:nvPr>
            <p:ph type="body" sz="quarter" idx="10"/>
          </p:nvPr>
        </p:nvSpPr>
        <p:spPr>
          <a:xfrm>
            <a:off x="4410037" y="1328315"/>
            <a:ext cx="3823674" cy="5242190"/>
          </a:xfrm>
          <a:ln>
            <a:solidFill>
              <a:srgbClr val="D83B01"/>
            </a:solidFill>
          </a:ln>
        </p:spPr>
        <p:txBody>
          <a:bodyPr/>
          <a:lstStyle/>
          <a:p>
            <a:pPr>
              <a:lnSpc>
                <a:spcPct val="100000"/>
              </a:lnSpc>
              <a:spcBef>
                <a:spcPts val="612"/>
              </a:spcBef>
            </a:pPr>
            <a:r>
              <a:rPr lang="en-US" sz="2856" dirty="0"/>
              <a:t>Morning Keynote</a:t>
            </a:r>
          </a:p>
          <a:p>
            <a:pPr>
              <a:lnSpc>
                <a:spcPct val="100000"/>
              </a:lnSpc>
              <a:spcBef>
                <a:spcPts val="0"/>
              </a:spcBef>
            </a:pPr>
            <a:r>
              <a:rPr lang="en-US" sz="1836" dirty="0">
                <a:solidFill>
                  <a:schemeClr val="bg1">
                    <a:lumMod val="50000"/>
                  </a:schemeClr>
                </a:solidFill>
              </a:rPr>
              <a:t>Monday, Sept. 26 </a:t>
            </a:r>
          </a:p>
          <a:p>
            <a:pPr>
              <a:lnSpc>
                <a:spcPct val="100000"/>
              </a:lnSpc>
              <a:spcBef>
                <a:spcPts val="0"/>
              </a:spcBef>
            </a:pPr>
            <a:r>
              <a:rPr lang="en-US" sz="1836" dirty="0">
                <a:solidFill>
                  <a:schemeClr val="bg1">
                    <a:lumMod val="50000"/>
                  </a:schemeClr>
                </a:solidFill>
              </a:rPr>
              <a:t>9:00 – 10:30 AM</a:t>
            </a:r>
          </a:p>
          <a:p>
            <a:pPr>
              <a:lnSpc>
                <a:spcPct val="100000"/>
              </a:lnSpc>
              <a:spcBef>
                <a:spcPts val="0"/>
              </a:spcBef>
            </a:pPr>
            <a:r>
              <a:rPr lang="en-US" sz="1836" dirty="0">
                <a:solidFill>
                  <a:schemeClr val="bg1">
                    <a:lumMod val="50000"/>
                  </a:schemeClr>
                </a:solidFill>
              </a:rPr>
              <a:t>Phillips Arena</a:t>
            </a:r>
          </a:p>
          <a:p>
            <a:pPr>
              <a:lnSpc>
                <a:spcPct val="100000"/>
              </a:lnSpc>
              <a:spcBef>
                <a:spcPts val="0"/>
              </a:spcBef>
            </a:pPr>
            <a:endParaRPr lang="en-US" sz="1632" dirty="0">
              <a:solidFill>
                <a:schemeClr val="bg1">
                  <a:lumMod val="50000"/>
                </a:schemeClr>
              </a:solidFill>
            </a:endParaRPr>
          </a:p>
          <a:p>
            <a:pPr>
              <a:lnSpc>
                <a:spcPct val="100000"/>
              </a:lnSpc>
              <a:spcBef>
                <a:spcPts val="0"/>
              </a:spcBef>
            </a:pPr>
            <a:r>
              <a:rPr lang="en-US" sz="1836" b="1" dirty="0">
                <a:solidFill>
                  <a:srgbClr val="D83B01"/>
                </a:solidFill>
              </a:rPr>
              <a:t>Scott Guthrie</a:t>
            </a:r>
          </a:p>
          <a:p>
            <a:pPr>
              <a:lnSpc>
                <a:spcPct val="100000"/>
              </a:lnSpc>
              <a:spcBef>
                <a:spcPts val="0"/>
              </a:spcBef>
            </a:pPr>
            <a:r>
              <a:rPr lang="en-US" sz="1428" dirty="0">
                <a:solidFill>
                  <a:schemeClr val="bg1">
                    <a:lumMod val="50000"/>
                  </a:schemeClr>
                </a:solidFill>
              </a:rPr>
              <a:t>EVP, Cloud &amp; Enterprise</a:t>
            </a:r>
          </a:p>
          <a:p>
            <a:pPr>
              <a:lnSpc>
                <a:spcPct val="100000"/>
              </a:lnSpc>
              <a:spcBef>
                <a:spcPts val="0"/>
              </a:spcBef>
            </a:pPr>
            <a:r>
              <a:rPr lang="en-US" sz="1428" dirty="0">
                <a:solidFill>
                  <a:schemeClr val="bg1">
                    <a:lumMod val="50000"/>
                  </a:schemeClr>
                </a:solidFill>
              </a:rPr>
              <a:t>Microsoft</a:t>
            </a: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1632" dirty="0">
              <a:solidFill>
                <a:schemeClr val="bg1">
                  <a:lumMod val="50000"/>
                </a:schemeClr>
              </a:solidFill>
            </a:endParaRPr>
          </a:p>
          <a:p>
            <a:pPr>
              <a:lnSpc>
                <a:spcPct val="100000"/>
              </a:lnSpc>
              <a:spcBef>
                <a:spcPts val="0"/>
              </a:spcBef>
            </a:pPr>
            <a:endParaRPr lang="en-US" sz="1632" dirty="0">
              <a:solidFill>
                <a:schemeClr val="bg1">
                  <a:lumMod val="50000"/>
                </a:schemeClr>
              </a:solidFill>
            </a:endParaRPr>
          </a:p>
        </p:txBody>
      </p:sp>
      <p:sp>
        <p:nvSpPr>
          <p:cNvPr id="7" name="Text Placeholder 6"/>
          <p:cNvSpPr>
            <a:spLocks noGrp="1"/>
          </p:cNvSpPr>
          <p:nvPr>
            <p:ph type="body" sz="quarter" idx="11"/>
          </p:nvPr>
        </p:nvSpPr>
        <p:spPr>
          <a:xfrm>
            <a:off x="8391328" y="1328314"/>
            <a:ext cx="3823674" cy="5242191"/>
          </a:xfrm>
          <a:ln>
            <a:solidFill>
              <a:srgbClr val="D83B01"/>
            </a:solidFill>
          </a:ln>
        </p:spPr>
        <p:txBody>
          <a:bodyPr/>
          <a:lstStyle/>
          <a:p>
            <a:pPr>
              <a:lnSpc>
                <a:spcPct val="100000"/>
              </a:lnSpc>
              <a:spcBef>
                <a:spcPts val="612"/>
              </a:spcBef>
            </a:pPr>
            <a:r>
              <a:rPr lang="en-US" sz="2856" dirty="0"/>
              <a:t>Innovation Keynote</a:t>
            </a:r>
          </a:p>
          <a:p>
            <a:pPr>
              <a:lnSpc>
                <a:spcPct val="100000"/>
              </a:lnSpc>
              <a:spcBef>
                <a:spcPts val="0"/>
              </a:spcBef>
            </a:pPr>
            <a:r>
              <a:rPr lang="en-US" sz="1836" dirty="0">
                <a:solidFill>
                  <a:schemeClr val="bg1">
                    <a:lumMod val="50000"/>
                  </a:schemeClr>
                </a:solidFill>
              </a:rPr>
              <a:t>Monday, Sept. 26 </a:t>
            </a:r>
          </a:p>
          <a:p>
            <a:pPr>
              <a:lnSpc>
                <a:spcPct val="100000"/>
              </a:lnSpc>
              <a:spcBef>
                <a:spcPts val="0"/>
              </a:spcBef>
            </a:pPr>
            <a:r>
              <a:rPr lang="en-US" sz="1836" dirty="0">
                <a:solidFill>
                  <a:schemeClr val="bg1">
                    <a:lumMod val="50000"/>
                  </a:schemeClr>
                </a:solidFill>
              </a:rPr>
              <a:t>4:00 – 5:00 PM</a:t>
            </a:r>
          </a:p>
          <a:p>
            <a:pPr>
              <a:lnSpc>
                <a:spcPct val="100000"/>
              </a:lnSpc>
              <a:spcBef>
                <a:spcPts val="0"/>
              </a:spcBef>
            </a:pPr>
            <a:r>
              <a:rPr lang="en-US" sz="1836" dirty="0">
                <a:solidFill>
                  <a:schemeClr val="bg1">
                    <a:lumMod val="50000"/>
                  </a:schemeClr>
                </a:solidFill>
              </a:rPr>
              <a:t>Phillips Arena</a:t>
            </a:r>
          </a:p>
          <a:p>
            <a:pPr>
              <a:lnSpc>
                <a:spcPct val="100000"/>
              </a:lnSpc>
              <a:spcBef>
                <a:spcPts val="0"/>
              </a:spcBef>
            </a:pPr>
            <a:endParaRPr lang="en-US" sz="1632" dirty="0">
              <a:solidFill>
                <a:schemeClr val="bg1">
                  <a:lumMod val="50000"/>
                </a:schemeClr>
              </a:solidFill>
            </a:endParaRPr>
          </a:p>
          <a:p>
            <a:pPr>
              <a:lnSpc>
                <a:spcPct val="100000"/>
              </a:lnSpc>
              <a:spcBef>
                <a:spcPts val="0"/>
              </a:spcBef>
            </a:pPr>
            <a:r>
              <a:rPr lang="en-US" sz="1836" b="1" dirty="0">
                <a:solidFill>
                  <a:srgbClr val="D83B01"/>
                </a:solidFill>
              </a:rPr>
              <a:t>Satya Nadella </a:t>
            </a:r>
          </a:p>
          <a:p>
            <a:pPr>
              <a:lnSpc>
                <a:spcPct val="100000"/>
              </a:lnSpc>
              <a:spcBef>
                <a:spcPts val="0"/>
              </a:spcBef>
            </a:pPr>
            <a:r>
              <a:rPr lang="en-US" sz="1428" dirty="0">
                <a:solidFill>
                  <a:schemeClr val="bg1">
                    <a:lumMod val="50000"/>
                  </a:schemeClr>
                </a:solidFill>
              </a:rPr>
              <a:t>Chief Executive Officer</a:t>
            </a:r>
          </a:p>
          <a:p>
            <a:pPr>
              <a:lnSpc>
                <a:spcPct val="100000"/>
              </a:lnSpc>
              <a:spcBef>
                <a:spcPts val="0"/>
              </a:spcBef>
            </a:pPr>
            <a:r>
              <a:rPr lang="en-US" sz="1428" dirty="0">
                <a:solidFill>
                  <a:schemeClr val="bg1">
                    <a:lumMod val="50000"/>
                  </a:schemeClr>
                </a:solidFill>
              </a:rPr>
              <a:t>Microsoft</a:t>
            </a: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a:p>
            <a:pPr>
              <a:lnSpc>
                <a:spcPct val="100000"/>
              </a:lnSpc>
              <a:spcBef>
                <a:spcPts val="0"/>
              </a:spcBef>
            </a:pPr>
            <a:endParaRPr lang="en-US" sz="2040" dirty="0">
              <a:solidFill>
                <a:schemeClr val="bg1">
                  <a:lumMod val="50000"/>
                </a:schemeClr>
              </a:solidFill>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9866" r="15966" b="11989"/>
          <a:stretch/>
        </p:blipFill>
        <p:spPr>
          <a:xfrm>
            <a:off x="6461657" y="2910029"/>
            <a:ext cx="1606370" cy="177544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7237" b="79386" l="10562" r="80225">
                        <a14:foregroundMark x1="46517" y1="7675" x2="46517" y2="7675"/>
                        <a14:foregroundMark x1="69213" y1="37061" x2="69213" y2="37061"/>
                        <a14:foregroundMark x1="70112" y1="36842" x2="70112" y2="36842"/>
                        <a14:foregroundMark x1="71011" y1="36842" x2="71011" y2="36842"/>
                        <a14:foregroundMark x1="71236" y1="37500" x2="71236" y2="37500"/>
                        <a14:foregroundMark x1="71461" y1="38596" x2="71461" y2="38596"/>
                        <a14:foregroundMark x1="67416" y1="49342" x2="67416" y2="49342"/>
                        <a14:foregroundMark x1="68090" y1="47149" x2="68090" y2="47149"/>
                        <a14:foregroundMark x1="68989" y1="46272" x2="68989" y2="46272"/>
                        <a14:foregroundMark x1="69213" y1="45614" x2="69213" y2="45614"/>
                        <a14:foregroundMark x1="70112" y1="44518" x2="70112" y2="44518"/>
                        <a14:foregroundMark x1="70337" y1="43860" x2="70337" y2="43860"/>
                        <a14:foregroundMark x1="70787" y1="42544" x2="70787" y2="42544"/>
                        <a14:foregroundMark x1="71011" y1="41886" x2="71011" y2="41886"/>
                        <a14:foregroundMark x1="71236" y1="40789" x2="71236" y2="40789"/>
                        <a14:foregroundMark x1="71461" y1="40132" x2="71461" y2="40132"/>
                        <a14:foregroundMark x1="71461" y1="39693" x2="71461" y2="39693"/>
                        <a14:foregroundMark x1="71461" y1="39254" x2="71461" y2="39254"/>
                        <a14:foregroundMark x1="65393" y1="69079" x2="65393" y2="69079"/>
                        <a14:foregroundMark x1="70787" y1="77193" x2="70787" y2="77193"/>
                        <a14:foregroundMark x1="73483" y1="74781" x2="73483" y2="74781"/>
                        <a14:foregroundMark x1="71685" y1="74561" x2="71685" y2="74561"/>
                        <a14:foregroundMark x1="75955" y1="75439" x2="75955" y2="75439"/>
                        <a14:foregroundMark x1="78876" y1="76096" x2="78876" y2="76096"/>
                        <a14:foregroundMark x1="80225" y1="77193" x2="80225" y2="77193"/>
                        <a14:foregroundMark x1="80674" y1="78947" x2="80674" y2="78947"/>
                        <a14:foregroundMark x1="60674" y1="76974" x2="60674" y2="76974"/>
                        <a14:foregroundMark x1="61798" y1="72368" x2="61798" y2="72368"/>
                        <a14:foregroundMark x1="62472" y1="69518" x2="62472" y2="69518"/>
                        <a14:foregroundMark x1="62697" y1="67105" x2="62697" y2="67105"/>
                        <a14:foregroundMark x1="57753" y1="79605" x2="57753" y2="79605"/>
                        <a14:foregroundMark x1="13708" y1="78728" x2="13708" y2="78728"/>
                        <a14:foregroundMark x1="10562" y1="79386" x2="10562" y2="79386"/>
                      </a14:backgroundRemoval>
                    </a14:imgEffect>
                  </a14:imgLayer>
                </a14:imgProps>
              </a:ext>
            </a:extLst>
          </a:blip>
          <a:srcRect l="9850" t="5019" r="18829" b="20142"/>
          <a:stretch/>
        </p:blipFill>
        <p:spPr>
          <a:xfrm>
            <a:off x="10412994" y="2910029"/>
            <a:ext cx="1651172" cy="1775440"/>
          </a:xfrm>
          <a:prstGeom prst="rect">
            <a:avLst/>
          </a:prstGeom>
        </p:spPr>
      </p:pic>
      <p:sp>
        <p:nvSpPr>
          <p:cNvPr id="10" name="Text Placeholder 5"/>
          <p:cNvSpPr txBox="1">
            <a:spLocks/>
          </p:cNvSpPr>
          <p:nvPr/>
        </p:nvSpPr>
        <p:spPr>
          <a:xfrm>
            <a:off x="428746" y="1328315"/>
            <a:ext cx="3823674" cy="5242190"/>
          </a:xfrm>
          <a:prstGeom prst="rect">
            <a:avLst/>
          </a:prstGeom>
          <a:ln>
            <a:solidFill>
              <a:srgbClr val="D83B01"/>
            </a:solidFill>
          </a:ln>
        </p:spPr>
        <p:txBody>
          <a:bodyPr vert="horz" wrap="square" lIns="149217" tIns="93260" rIns="149217" bIns="9326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sz="3529" kern="1200" spc="0" baseline="0">
                <a:gradFill>
                  <a:gsLst>
                    <a:gs pos="1250">
                      <a:schemeClr val="tx1"/>
                    </a:gs>
                    <a:gs pos="100000">
                      <a:schemeClr val="tx1"/>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2pPr>
            <a:lvl3pPr marL="227209"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3pPr>
            <a:lvl4pPr marL="451306"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32563">
              <a:lnSpc>
                <a:spcPct val="100000"/>
              </a:lnSpc>
              <a:spcBef>
                <a:spcPts val="612"/>
              </a:spcBef>
              <a:buClr>
                <a:srgbClr val="DD5900"/>
              </a:buClr>
            </a:pPr>
            <a:r>
              <a:rPr lang="en-US" sz="2856" dirty="0">
                <a:gradFill>
                  <a:gsLst>
                    <a:gs pos="1250">
                      <a:srgbClr val="DD5900"/>
                    </a:gs>
                    <a:gs pos="100000">
                      <a:srgbClr val="DD5900"/>
                    </a:gs>
                  </a:gsLst>
                  <a:lin ang="5400000" scaled="0"/>
                </a:gradFill>
                <a:latin typeface="Segoe UI Light"/>
              </a:rPr>
              <a:t>Keynote host</a:t>
            </a:r>
          </a:p>
          <a:p>
            <a:pPr defTabSz="932563">
              <a:lnSpc>
                <a:spcPct val="100000"/>
              </a:lnSpc>
              <a:spcBef>
                <a:spcPts val="0"/>
              </a:spcBef>
              <a:buClr>
                <a:srgbClr val="DD5900"/>
              </a:buClr>
            </a:pPr>
            <a:r>
              <a:rPr lang="en-US" sz="1836" dirty="0">
                <a:solidFill>
                  <a:srgbClr val="FFFFFF">
                    <a:lumMod val="50000"/>
                  </a:srgbClr>
                </a:solidFill>
                <a:latin typeface="Segoe UI Light"/>
              </a:rPr>
              <a:t>Monday, Sept. 26</a:t>
            </a:r>
          </a:p>
          <a:p>
            <a:pPr defTabSz="932563">
              <a:lnSpc>
                <a:spcPct val="100000"/>
              </a:lnSpc>
              <a:spcBef>
                <a:spcPts val="0"/>
              </a:spcBef>
              <a:buClr>
                <a:srgbClr val="DD5900"/>
              </a:buClr>
            </a:pPr>
            <a:r>
              <a:rPr lang="en-US" sz="1836" dirty="0">
                <a:solidFill>
                  <a:srgbClr val="FFFFFF">
                    <a:lumMod val="50000"/>
                  </a:srgbClr>
                </a:solidFill>
                <a:latin typeface="Segoe UI Light"/>
              </a:rPr>
              <a:t>9:00 – 10:30 AM, 4:00 – 5:00 PM</a:t>
            </a:r>
          </a:p>
          <a:p>
            <a:pPr defTabSz="932563">
              <a:lnSpc>
                <a:spcPct val="100000"/>
              </a:lnSpc>
              <a:spcBef>
                <a:spcPts val="0"/>
              </a:spcBef>
              <a:buClr>
                <a:srgbClr val="DD5900"/>
              </a:buClr>
            </a:pPr>
            <a:r>
              <a:rPr lang="en-US" sz="1836" dirty="0">
                <a:solidFill>
                  <a:srgbClr val="FFFFFF">
                    <a:lumMod val="50000"/>
                  </a:srgbClr>
                </a:solidFill>
                <a:latin typeface="Segoe UI Light"/>
              </a:rPr>
              <a:t>Phillips Arena</a:t>
            </a: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r>
              <a:rPr lang="en-US" sz="1836" b="1" dirty="0">
                <a:solidFill>
                  <a:srgbClr val="D83B01"/>
                </a:solidFill>
                <a:latin typeface="Segoe UI Light"/>
              </a:rPr>
              <a:t>Julia White</a:t>
            </a:r>
          </a:p>
          <a:p>
            <a:pPr defTabSz="932563">
              <a:lnSpc>
                <a:spcPct val="100000"/>
              </a:lnSpc>
              <a:spcBef>
                <a:spcPts val="0"/>
              </a:spcBef>
              <a:buClr>
                <a:srgbClr val="DD5900"/>
              </a:buClr>
            </a:pPr>
            <a:r>
              <a:rPr lang="en-US" sz="1428" dirty="0">
                <a:solidFill>
                  <a:srgbClr val="FFFFFF">
                    <a:lumMod val="50000"/>
                  </a:srgbClr>
                </a:solidFill>
                <a:latin typeface="Segoe UI Light"/>
              </a:rPr>
              <a:t>GM, Cloud Platform</a:t>
            </a:r>
          </a:p>
          <a:p>
            <a:pPr defTabSz="932563">
              <a:lnSpc>
                <a:spcPct val="100000"/>
              </a:lnSpc>
              <a:spcBef>
                <a:spcPts val="0"/>
              </a:spcBef>
              <a:buClr>
                <a:srgbClr val="DD5900"/>
              </a:buClr>
            </a:pPr>
            <a:r>
              <a:rPr lang="en-US" sz="1428" dirty="0">
                <a:solidFill>
                  <a:srgbClr val="FFFFFF">
                    <a:lumMod val="50000"/>
                  </a:srgbClr>
                </a:solidFill>
                <a:latin typeface="Segoe UI Light"/>
              </a:rPr>
              <a:t>Microsoft</a:t>
            </a:r>
          </a:p>
          <a:p>
            <a:pPr defTabSz="932563">
              <a:lnSpc>
                <a:spcPct val="100000"/>
              </a:lnSpc>
              <a:spcBef>
                <a:spcPts val="0"/>
              </a:spcBef>
              <a:buClr>
                <a:srgbClr val="DD5900"/>
              </a:buClr>
            </a:pPr>
            <a:endParaRPr lang="en-US" sz="2040" dirty="0">
              <a:solidFill>
                <a:srgbClr val="FFFFFF">
                  <a:lumMod val="50000"/>
                </a:srgbClr>
              </a:solidFill>
              <a:latin typeface="Segoe UI Light"/>
            </a:endParaRPr>
          </a:p>
          <a:p>
            <a:pPr defTabSz="932563">
              <a:lnSpc>
                <a:spcPct val="100000"/>
              </a:lnSpc>
              <a:spcBef>
                <a:spcPts val="0"/>
              </a:spcBef>
              <a:buClr>
                <a:srgbClr val="DD5900"/>
              </a:buClr>
            </a:pPr>
            <a:endParaRPr lang="en-US" sz="2040" dirty="0">
              <a:solidFill>
                <a:srgbClr val="FFFFFF">
                  <a:lumMod val="50000"/>
                </a:srgbClr>
              </a:solidFill>
              <a:latin typeface="Segoe UI Light"/>
            </a:endParaRPr>
          </a:p>
          <a:p>
            <a:pPr defTabSz="932563">
              <a:lnSpc>
                <a:spcPct val="100000"/>
              </a:lnSpc>
              <a:spcBef>
                <a:spcPts val="0"/>
              </a:spcBef>
              <a:buClr>
                <a:srgbClr val="DD5900"/>
              </a:buClr>
            </a:pPr>
            <a:endParaRPr lang="en-US" sz="2040"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a:p>
            <a:pPr defTabSz="932563">
              <a:lnSpc>
                <a:spcPct val="100000"/>
              </a:lnSpc>
              <a:spcBef>
                <a:spcPts val="0"/>
              </a:spcBef>
              <a:buClr>
                <a:srgbClr val="DD5900"/>
              </a:buClr>
            </a:pPr>
            <a:endParaRPr lang="en-US" sz="1632" dirty="0">
              <a:solidFill>
                <a:srgbClr val="FFFFFF">
                  <a:lumMod val="50000"/>
                </a:srgbClr>
              </a:solidFill>
              <a:latin typeface="Segoe UI Light"/>
            </a:endParaRPr>
          </a:p>
        </p:txBody>
      </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9600" l="8955" r="89179">
                        <a14:foregroundMark x1="35075" y1="84400" x2="35075" y2="84400"/>
                        <a14:foregroundMark x1="32463" y1="78800" x2="32463" y2="78800"/>
                        <a14:foregroundMark x1="33955" y1="75200" x2="33955" y2="75200"/>
                        <a14:foregroundMark x1="31343" y1="79600" x2="31343" y2="79600"/>
                        <a14:foregroundMark x1="30970" y1="84400" x2="30970" y2="84400"/>
                        <a14:foregroundMark x1="33582" y1="86800" x2="33582" y2="86800"/>
                        <a14:foregroundMark x1="33582" y1="80800" x2="33582" y2="80800"/>
                        <a14:foregroundMark x1="29851" y1="86800" x2="29851" y2="86800"/>
                        <a14:foregroundMark x1="26119" y1="90800" x2="26119" y2="90800"/>
                        <a14:foregroundMark x1="31343" y1="88000" x2="31343" y2="88000"/>
                        <a14:foregroundMark x1="36194" y1="89600" x2="36194" y2="89600"/>
                        <a14:foregroundMark x1="48507" y1="94800" x2="48507" y2="94800"/>
                        <a14:foregroundMark x1="40299" y1="99600" x2="40299" y2="99600"/>
                        <a14:foregroundMark x1="19403" y1="98800" x2="19403" y2="98800"/>
                        <a14:foregroundMark x1="16045" y1="98000" x2="16045" y2="98000"/>
                        <a14:foregroundMark x1="13060" y1="99200" x2="13060" y2="99200"/>
                        <a14:foregroundMark x1="12313" y1="98800" x2="12313" y2="98800"/>
                        <a14:foregroundMark x1="11194" y1="99200" x2="11194" y2="99200"/>
                        <a14:foregroundMark x1="68657" y1="80800" x2="68657" y2="80800"/>
                        <a14:foregroundMark x1="76493" y1="80800" x2="76493" y2="80800"/>
                        <a14:foregroundMark x1="73507" y1="87600" x2="73507" y2="87600"/>
                        <a14:foregroundMark x1="72015" y1="82400" x2="72015" y2="82400"/>
                        <a14:foregroundMark x1="74627" y1="81200" x2="74627" y2="81200"/>
                        <a14:foregroundMark x1="77239" y1="86400" x2="77239" y2="86400"/>
                        <a14:foregroundMark x1="82836" y1="89600" x2="82836" y2="89600"/>
                        <a14:foregroundMark x1="82836" y1="93600" x2="82836" y2="93600"/>
                        <a14:foregroundMark x1="71269" y1="96400" x2="71269" y2="96400"/>
                        <a14:backgroundMark x1="10821" y1="99200" x2="10821" y2="99200"/>
                      </a14:backgroundRemoval>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354432" y="2910029"/>
            <a:ext cx="1903273" cy="1775441"/>
          </a:xfrm>
          <a:prstGeom prst="rect">
            <a:avLst/>
          </a:prstGeom>
        </p:spPr>
      </p:pic>
      <p:sp>
        <p:nvSpPr>
          <p:cNvPr id="15" name="TextBox 14"/>
          <p:cNvSpPr txBox="1"/>
          <p:nvPr/>
        </p:nvSpPr>
        <p:spPr>
          <a:xfrm>
            <a:off x="428745" y="4950763"/>
            <a:ext cx="3823675" cy="1646032"/>
          </a:xfrm>
          <a:prstGeom prst="rect">
            <a:avLst/>
          </a:prstGeom>
          <a:noFill/>
        </p:spPr>
        <p:txBody>
          <a:bodyPr wrap="square" lIns="186521" tIns="149217" rIns="186521" bIns="149217" rtlCol="0">
            <a:spAutoFit/>
          </a:bodyPr>
          <a:lstStyle/>
          <a:p>
            <a:pPr defTabSz="932597"/>
            <a:r>
              <a:rPr lang="en-US" sz="1428" dirty="0">
                <a:solidFill>
                  <a:srgbClr val="FFFFFF">
                    <a:lumMod val="50000"/>
                  </a:srgbClr>
                </a:solidFill>
                <a:latin typeface="Segoe UI Light"/>
              </a:rPr>
              <a:t>Julia White is Microsoft </a:t>
            </a:r>
            <a:r>
              <a:rPr lang="en-US" sz="1428" dirty="0" err="1">
                <a:solidFill>
                  <a:srgbClr val="FFFFFF">
                    <a:lumMod val="50000"/>
                  </a:srgbClr>
                </a:solidFill>
                <a:latin typeface="Segoe UI Light"/>
              </a:rPr>
              <a:t>Ignite’s</a:t>
            </a:r>
            <a:r>
              <a:rPr lang="en-US" sz="1428" dirty="0">
                <a:solidFill>
                  <a:srgbClr val="FFFFFF">
                    <a:lumMod val="50000"/>
                  </a:srgbClr>
                </a:solidFill>
                <a:latin typeface="Segoe UI Light"/>
              </a:rPr>
              <a:t> conference and keynote host this year! Look for Julia during Monday’s keynotes where she’ll provide behind the scenes information and join both Scott Guthrie and Satya Nadella onstage to discuss the future of tech.</a:t>
            </a:r>
          </a:p>
        </p:txBody>
      </p:sp>
      <p:sp>
        <p:nvSpPr>
          <p:cNvPr id="16" name="TextBox 15"/>
          <p:cNvSpPr txBox="1"/>
          <p:nvPr/>
        </p:nvSpPr>
        <p:spPr>
          <a:xfrm>
            <a:off x="4410037" y="4950763"/>
            <a:ext cx="3823674" cy="1619786"/>
          </a:xfrm>
          <a:prstGeom prst="rect">
            <a:avLst/>
          </a:prstGeom>
          <a:noFill/>
        </p:spPr>
        <p:txBody>
          <a:bodyPr wrap="square" lIns="186521" tIns="149217" rIns="186521" bIns="149217" rtlCol="0">
            <a:spAutoFit/>
          </a:bodyPr>
          <a:lstStyle/>
          <a:p>
            <a:pPr defTabSz="932597"/>
            <a:r>
              <a:rPr lang="en-US" sz="1428" dirty="0">
                <a:solidFill>
                  <a:srgbClr val="FFFFFF">
                    <a:lumMod val="50000"/>
                  </a:srgbClr>
                </a:solidFill>
                <a:latin typeface="Segoe UI Light"/>
              </a:rPr>
              <a:t>Join Scott Guthrie in the Phillips Arena on Monday morning to </a:t>
            </a:r>
            <a:r>
              <a:rPr lang="en-US" sz="1428" dirty="0" err="1">
                <a:solidFill>
                  <a:srgbClr val="FFFFFF">
                    <a:lumMod val="50000"/>
                  </a:srgbClr>
                </a:solidFill>
                <a:latin typeface="Segoe UI Light"/>
              </a:rPr>
              <a:t>kickstart</a:t>
            </a:r>
            <a:r>
              <a:rPr lang="en-US" sz="1428" dirty="0">
                <a:solidFill>
                  <a:srgbClr val="FFFFFF">
                    <a:lumMod val="50000"/>
                  </a:srgbClr>
                </a:solidFill>
                <a:latin typeface="Segoe UI Light"/>
              </a:rPr>
              <a:t> Microsoft Ignite. Scott will cover today’s key technology that is changing the role of IT in the future, and will be joined by special guests, some of whom will show off a few great demos.</a:t>
            </a:r>
          </a:p>
        </p:txBody>
      </p:sp>
      <p:sp>
        <p:nvSpPr>
          <p:cNvPr id="17" name="TextBox 16"/>
          <p:cNvSpPr txBox="1"/>
          <p:nvPr/>
        </p:nvSpPr>
        <p:spPr>
          <a:xfrm>
            <a:off x="8391328" y="4950763"/>
            <a:ext cx="3823674" cy="1646032"/>
          </a:xfrm>
          <a:prstGeom prst="rect">
            <a:avLst/>
          </a:prstGeom>
          <a:noFill/>
        </p:spPr>
        <p:txBody>
          <a:bodyPr wrap="square" lIns="186521" tIns="149217" rIns="186521" bIns="149217" rtlCol="0">
            <a:spAutoFit/>
          </a:bodyPr>
          <a:lstStyle/>
          <a:p>
            <a:pPr defTabSz="932597"/>
            <a:r>
              <a:rPr lang="en-US" sz="1428" dirty="0">
                <a:solidFill>
                  <a:srgbClr val="FFFFFF">
                    <a:lumMod val="50000"/>
                  </a:srgbClr>
                </a:solidFill>
                <a:latin typeface="Segoe UI Light"/>
              </a:rPr>
              <a:t>Satya Nadella will close out the first day of Microsoft Ignite on Monday afternoon for a must-see presentation on next generation innovations that are fundamental to shaping IT in the foreseeable future.</a:t>
            </a:r>
          </a:p>
          <a:p>
            <a:pPr defTabSz="932597"/>
            <a:r>
              <a:rPr lang="en-US" sz="1428" dirty="0">
                <a:solidFill>
                  <a:srgbClr val="FFFFFF">
                    <a:lumMod val="50000"/>
                  </a:srgbClr>
                </a:solidFill>
                <a:latin typeface="Segoe UI Light"/>
              </a:rPr>
              <a:t>.</a:t>
            </a:r>
          </a:p>
        </p:txBody>
      </p:sp>
    </p:spTree>
    <p:extLst>
      <p:ext uri="{BB962C8B-B14F-4D97-AF65-F5344CB8AC3E}">
        <p14:creationId xmlns:p14="http://schemas.microsoft.com/office/powerpoint/2010/main" val="21039814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7038" y="1058863"/>
            <a:ext cx="4500470" cy="400110"/>
          </a:xfrm>
          <a:prstGeom prst="rect">
            <a:avLst/>
          </a:prstGeom>
          <a:noFill/>
        </p:spPr>
        <p:txBody>
          <a:bodyPr wrap="square" anchor="t">
            <a:spAutoFit/>
          </a:bodyPr>
          <a:lstStyle/>
          <a:p>
            <a:r>
              <a:rPr lang="EN-US" sz="2000" b="1" dirty="0">
                <a:solidFill>
                  <a:srgbClr val="D83B01"/>
                </a:solidFill>
                <a:latin typeface="Segoe UI Light" panose="020B0502040204020203" pitchFamily="34" charset="0"/>
              </a:rPr>
              <a:t>Monday, Sept 26 | 11:00 A.M. –12:15 P.M.</a:t>
            </a:r>
            <a:endParaRPr lang="EN-US" sz="2000" dirty="0">
              <a:solidFill>
                <a:srgbClr val="D83B01"/>
              </a:solidFill>
            </a:endParaRPr>
          </a:p>
        </p:txBody>
      </p:sp>
      <p:sp>
        <p:nvSpPr>
          <p:cNvPr id="17" name="Title 1"/>
          <p:cNvSpPr txBox="1">
            <a:spLocks/>
          </p:cNvSpPr>
          <p:nvPr/>
        </p:nvSpPr>
        <p:spPr>
          <a:xfrm>
            <a:off x="251754" y="220662"/>
            <a:ext cx="6400798" cy="917575"/>
          </a:xfrm>
          <a:prstGeom prst="rect">
            <a:avLst/>
          </a:prstGeom>
        </p:spPr>
        <p:txBody>
          <a:bodyPr vert="horz" wrap="square" lIns="146304" tIns="91440" rIns="146304" bIns="91440" rtlCol="0" anchor="t">
            <a:noAutofit/>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dirty="0"/>
              <a:t>General Sessions</a:t>
            </a:r>
            <a:endParaRPr lang="en-US" sz="4400" dirty="0"/>
          </a:p>
        </p:txBody>
      </p:sp>
      <p:graphicFrame>
        <p:nvGraphicFramePr>
          <p:cNvPr id="5" name="Table 4"/>
          <p:cNvGraphicFramePr>
            <a:graphicFrameLocks noGrp="1"/>
          </p:cNvGraphicFramePr>
          <p:nvPr>
            <p:extLst/>
          </p:nvPr>
        </p:nvGraphicFramePr>
        <p:xfrm>
          <a:off x="427037" y="1744662"/>
          <a:ext cx="11506200" cy="4327528"/>
        </p:xfrm>
        <a:graphic>
          <a:graphicData uri="http://schemas.openxmlformats.org/drawingml/2006/table">
            <a:tbl>
              <a:tblPr firstRow="1" bandRow="1">
                <a:tableStyleId>{5C22544A-7EE6-4342-B048-85BDC9FD1C3A}</a:tableStyleId>
              </a:tblPr>
              <a:tblGrid>
                <a:gridCol w="1632637">
                  <a:extLst>
                    <a:ext uri="{9D8B030D-6E8A-4147-A177-3AD203B41FA5}">
                      <a16:colId xmlns:a16="http://schemas.microsoft.com/office/drawing/2014/main" val="308556267"/>
                    </a:ext>
                  </a:extLst>
                </a:gridCol>
                <a:gridCol w="7511363">
                  <a:extLst>
                    <a:ext uri="{9D8B030D-6E8A-4147-A177-3AD203B41FA5}">
                      <a16:colId xmlns:a16="http://schemas.microsoft.com/office/drawing/2014/main" val="366687006"/>
                    </a:ext>
                  </a:extLst>
                </a:gridCol>
                <a:gridCol w="2362200">
                  <a:extLst>
                    <a:ext uri="{9D8B030D-6E8A-4147-A177-3AD203B41FA5}">
                      <a16:colId xmlns:a16="http://schemas.microsoft.com/office/drawing/2014/main" val="4023645896"/>
                    </a:ext>
                  </a:extLst>
                </a:gridCol>
              </a:tblGrid>
              <a:tr h="396871">
                <a:tc>
                  <a:txBody>
                    <a:bodyPr/>
                    <a:lstStyle/>
                    <a:p>
                      <a:r>
                        <a:rPr lang="en-US" b="0" dirty="0"/>
                        <a:t>Session Code</a:t>
                      </a:r>
                    </a:p>
                  </a:txBody>
                  <a:tcPr/>
                </a:tc>
                <a:tc>
                  <a:txBody>
                    <a:bodyPr/>
                    <a:lstStyle/>
                    <a:p>
                      <a:r>
                        <a:rPr lang="en-US" b="0" dirty="0"/>
                        <a:t>Topic + Title</a:t>
                      </a:r>
                      <a:endParaRPr lang="EN-US" b="0" dirty="0"/>
                    </a:p>
                  </a:txBody>
                  <a:tcPr/>
                </a:tc>
                <a:tc>
                  <a:txBody>
                    <a:bodyPr/>
                    <a:lstStyle/>
                    <a:p>
                      <a:r>
                        <a:rPr lang="en-US" b="0" dirty="0"/>
                        <a:t>Speaker(s)</a:t>
                      </a:r>
                    </a:p>
                  </a:txBody>
                  <a:tcPr/>
                </a:tc>
                <a:extLst>
                  <a:ext uri="{0D108BD9-81ED-4DB2-BD59-A6C34878D82A}">
                    <a16:rowId xmlns:a16="http://schemas.microsoft.com/office/drawing/2014/main" val="4010955720"/>
                  </a:ext>
                </a:extLst>
              </a:tr>
              <a:tr h="685011">
                <a:tc>
                  <a:txBody>
                    <a:bodyPr/>
                    <a:lstStyle/>
                    <a:p>
                      <a:r>
                        <a:rPr lang="en-US" dirty="0"/>
                        <a:t>GS02</a:t>
                      </a:r>
                    </a:p>
                  </a:txBody>
                  <a:tcPr/>
                </a:tc>
                <a:tc>
                  <a:txBody>
                    <a:bodyPr/>
                    <a:lstStyle/>
                    <a:p>
                      <a:r>
                        <a:rPr lang="en-US" dirty="0"/>
                        <a:t>Cloud Voice: Move all your communications to Skype for Business Online</a:t>
                      </a: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dirty="0" err="1"/>
                        <a:t>Gurdeep</a:t>
                      </a:r>
                      <a:r>
                        <a:rPr lang="en-US" dirty="0"/>
                        <a:t> Pall</a:t>
                      </a:r>
                    </a:p>
                  </a:txBody>
                  <a:tcPr/>
                </a:tc>
                <a:extLst>
                  <a:ext uri="{0D108BD9-81ED-4DB2-BD59-A6C34878D82A}">
                    <a16:rowId xmlns:a16="http://schemas.microsoft.com/office/drawing/2014/main" val="2713363912"/>
                  </a:ext>
                </a:extLst>
              </a:tr>
              <a:tr h="396871">
                <a:tc>
                  <a:txBody>
                    <a:bodyPr/>
                    <a:lstStyle/>
                    <a:p>
                      <a:r>
                        <a:rPr lang="en-US" dirty="0"/>
                        <a:t>GS03</a:t>
                      </a:r>
                    </a:p>
                  </a:txBody>
                  <a:tcPr/>
                </a:tc>
                <a:tc>
                  <a:txBody>
                    <a:bodyPr/>
                    <a:lstStyle/>
                    <a:p>
                      <a:r>
                        <a:rPr lang="en-US" dirty="0"/>
                        <a:t>Office 365: Powering IT Transformation with Office 365</a:t>
                      </a:r>
                    </a:p>
                  </a:txBody>
                  <a:tcPr/>
                </a:tc>
                <a:tc>
                  <a:txBody>
                    <a:bodyPr/>
                    <a:lstStyle/>
                    <a:p>
                      <a:r>
                        <a:rPr lang="en-US" dirty="0"/>
                        <a:t>Kirk Koenigsbauer</a:t>
                      </a:r>
                    </a:p>
                  </a:txBody>
                  <a:tcPr/>
                </a:tc>
                <a:extLst>
                  <a:ext uri="{0D108BD9-81ED-4DB2-BD59-A6C34878D82A}">
                    <a16:rowId xmlns:a16="http://schemas.microsoft.com/office/drawing/2014/main" val="2275711286"/>
                  </a:ext>
                </a:extLst>
              </a:tr>
              <a:tr h="685011">
                <a:tc>
                  <a:txBody>
                    <a:bodyPr/>
                    <a:lstStyle/>
                    <a:p>
                      <a:r>
                        <a:rPr lang="en-US" dirty="0"/>
                        <a:t>GS04</a:t>
                      </a:r>
                    </a:p>
                  </a:txBody>
                  <a:tcPr/>
                </a:tc>
                <a:tc>
                  <a:txBody>
                    <a:bodyPr/>
                    <a:lstStyle/>
                    <a:p>
                      <a:r>
                        <a:rPr lang="en-US" dirty="0"/>
                        <a:t>Developer: Overview of the Microsoft Application Platform for Developers</a:t>
                      </a:r>
                    </a:p>
                  </a:txBody>
                  <a:tcPr/>
                </a:tc>
                <a:tc>
                  <a:txBody>
                    <a:bodyPr/>
                    <a:lstStyle/>
                    <a:p>
                      <a:r>
                        <a:rPr lang="en-US" dirty="0"/>
                        <a:t>Scott Hanselman</a:t>
                      </a:r>
                    </a:p>
                  </a:txBody>
                  <a:tcPr/>
                </a:tc>
                <a:extLst>
                  <a:ext uri="{0D108BD9-81ED-4DB2-BD59-A6C34878D82A}">
                    <a16:rowId xmlns:a16="http://schemas.microsoft.com/office/drawing/2014/main" val="1671202213"/>
                  </a:ext>
                </a:extLst>
              </a:tr>
              <a:tr h="685011">
                <a:tc>
                  <a:txBody>
                    <a:bodyPr/>
                    <a:lstStyle/>
                    <a:p>
                      <a:r>
                        <a:rPr lang="en-US" dirty="0"/>
                        <a:t>GS05</a:t>
                      </a:r>
                    </a:p>
                  </a:txBody>
                  <a:tcPr/>
                </a:tc>
                <a:tc>
                  <a:txBody>
                    <a:bodyPr/>
                    <a:lstStyle/>
                    <a:p>
                      <a:r>
                        <a:rPr lang="en-US" dirty="0"/>
                        <a:t>Cloud</a:t>
                      </a:r>
                      <a:r>
                        <a:rPr lang="en-US" baseline="0" dirty="0"/>
                        <a:t> Infrastructure</a:t>
                      </a:r>
                      <a:r>
                        <a:rPr lang="en-US" dirty="0"/>
                        <a:t>: Reinventing agility and productivity with the Microsoft Cloud</a:t>
                      </a:r>
                    </a:p>
                  </a:txBody>
                  <a:tcPr/>
                </a:tc>
                <a:tc>
                  <a:txBody>
                    <a:bodyPr/>
                    <a:lstStyle/>
                    <a:p>
                      <a:r>
                        <a:rPr lang="en-US" dirty="0"/>
                        <a:t>Jason Zander</a:t>
                      </a:r>
                    </a:p>
                  </a:txBody>
                  <a:tcPr/>
                </a:tc>
                <a:extLst>
                  <a:ext uri="{0D108BD9-81ED-4DB2-BD59-A6C34878D82A}">
                    <a16:rowId xmlns:a16="http://schemas.microsoft.com/office/drawing/2014/main" val="2518565936"/>
                  </a:ext>
                </a:extLst>
              </a:tr>
              <a:tr h="396871">
                <a:tc>
                  <a:txBody>
                    <a:bodyPr/>
                    <a:lstStyle/>
                    <a:p>
                      <a:r>
                        <a:rPr lang="en-US" dirty="0"/>
                        <a:t>GS06</a:t>
                      </a:r>
                    </a:p>
                  </a:txBody>
                  <a:tcPr/>
                </a:tc>
                <a:tc>
                  <a:txBody>
                    <a:bodyPr/>
                    <a:lstStyle/>
                    <a:p>
                      <a:r>
                        <a:rPr lang="en-US" dirty="0"/>
                        <a:t>Security: Secure &amp; Manage Your Digital Transformation</a:t>
                      </a:r>
                    </a:p>
                  </a:txBody>
                  <a:tcPr/>
                </a:tc>
                <a:tc>
                  <a:txBody>
                    <a:bodyPr/>
                    <a:lstStyle/>
                    <a:p>
                      <a:r>
                        <a:rPr lang="en-US" dirty="0"/>
                        <a:t>Brad Anderson</a:t>
                      </a:r>
                    </a:p>
                  </a:txBody>
                  <a:tcPr/>
                </a:tc>
                <a:extLst>
                  <a:ext uri="{0D108BD9-81ED-4DB2-BD59-A6C34878D82A}">
                    <a16:rowId xmlns:a16="http://schemas.microsoft.com/office/drawing/2014/main" val="1075193128"/>
                  </a:ext>
                </a:extLst>
              </a:tr>
              <a:tr h="685011">
                <a:tc>
                  <a:txBody>
                    <a:bodyPr/>
                    <a:lstStyle/>
                    <a:p>
                      <a:r>
                        <a:rPr lang="en-US" dirty="0"/>
                        <a:t>GS07</a:t>
                      </a:r>
                    </a:p>
                  </a:txBody>
                  <a:tcPr/>
                </a:tc>
                <a:tc>
                  <a:txBody>
                    <a:bodyPr/>
                    <a:lstStyle/>
                    <a:p>
                      <a:r>
                        <a:rPr lang="en-US" dirty="0"/>
                        <a:t>Windows 10 Enterprise: The future is closer than you think; broadly deploying Windows 10 for business</a:t>
                      </a:r>
                    </a:p>
                  </a:txBody>
                  <a:tcPr/>
                </a:tc>
                <a:tc>
                  <a:txBody>
                    <a:bodyPr/>
                    <a:lstStyle/>
                    <a:p>
                      <a:r>
                        <a:rPr lang="en-US" dirty="0"/>
                        <a:t>Rob Lefferts</a:t>
                      </a:r>
                    </a:p>
                  </a:txBody>
                  <a:tcPr/>
                </a:tc>
                <a:extLst>
                  <a:ext uri="{0D108BD9-81ED-4DB2-BD59-A6C34878D82A}">
                    <a16:rowId xmlns:a16="http://schemas.microsoft.com/office/drawing/2014/main" val="3008516258"/>
                  </a:ext>
                </a:extLst>
              </a:tr>
              <a:tr h="396871">
                <a:tc>
                  <a:txBody>
                    <a:bodyPr/>
                    <a:lstStyle/>
                    <a:p>
                      <a:r>
                        <a:rPr lang="en-US" dirty="0"/>
                        <a:t>GS08</a:t>
                      </a:r>
                    </a:p>
                  </a:txBody>
                  <a:tcPr/>
                </a:tc>
                <a:tc>
                  <a:txBody>
                    <a:bodyPr/>
                    <a:lstStyle/>
                    <a:p>
                      <a:r>
                        <a:rPr lang="en-US" dirty="0"/>
                        <a:t>Data &amp; IOT: The Unreasonable Effectiveness of A.C.I.D</a:t>
                      </a:r>
                    </a:p>
                  </a:txBody>
                  <a:tcPr/>
                </a:tc>
                <a:tc>
                  <a:txBody>
                    <a:bodyPr/>
                    <a:lstStyle/>
                    <a:p>
                      <a:r>
                        <a:rPr lang="en-US" dirty="0"/>
                        <a:t>Joseph </a:t>
                      </a:r>
                      <a:r>
                        <a:rPr lang="en-US" dirty="0" err="1"/>
                        <a:t>Sirosh</a:t>
                      </a:r>
                      <a:endParaRPr lang="en-US" dirty="0"/>
                    </a:p>
                  </a:txBody>
                  <a:tcPr/>
                </a:tc>
                <a:extLst>
                  <a:ext uri="{0D108BD9-81ED-4DB2-BD59-A6C34878D82A}">
                    <a16:rowId xmlns:a16="http://schemas.microsoft.com/office/drawing/2014/main" val="2312548757"/>
                  </a:ext>
                </a:extLst>
              </a:tr>
            </a:tbl>
          </a:graphicData>
        </a:graphic>
      </p:graphicFrame>
    </p:spTree>
    <p:extLst>
      <p:ext uri="{BB962C8B-B14F-4D97-AF65-F5344CB8AC3E}">
        <p14:creationId xmlns:p14="http://schemas.microsoft.com/office/powerpoint/2010/main" val="6282452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9437" y="1058862"/>
            <a:ext cx="6457950" cy="5581650"/>
          </a:xfrm>
          <a:prstGeom prst="rect">
            <a:avLst/>
          </a:prstGeom>
        </p:spPr>
      </p:pic>
      <p:pic>
        <p:nvPicPr>
          <p:cNvPr id="12" name="Picture 11"/>
          <p:cNvPicPr>
            <a:picLocks noChangeAspect="1"/>
          </p:cNvPicPr>
          <p:nvPr/>
        </p:nvPicPr>
        <p:blipFill rotWithShape="1">
          <a:blip r:embed="rId3"/>
          <a:srcRect b="3011"/>
          <a:stretch/>
        </p:blipFill>
        <p:spPr>
          <a:xfrm>
            <a:off x="7193720" y="1058862"/>
            <a:ext cx="5004124" cy="5250923"/>
          </a:xfrm>
          <a:prstGeom prst="rect">
            <a:avLst/>
          </a:prstGeom>
          <a:solidFill>
            <a:srgbClr val="F8F8F8">
              <a:alpha val="0"/>
            </a:srgbClr>
          </a:solidFill>
        </p:spPr>
      </p:pic>
      <p:sp>
        <p:nvSpPr>
          <p:cNvPr id="11" name="TextBox 10"/>
          <p:cNvSpPr txBox="1"/>
          <p:nvPr/>
        </p:nvSpPr>
        <p:spPr>
          <a:xfrm>
            <a:off x="9190038" y="4106862"/>
            <a:ext cx="2895600" cy="1606594"/>
          </a:xfrm>
          <a:prstGeom prst="rect">
            <a:avLst/>
          </a:prstGeom>
          <a:noFill/>
        </p:spPr>
        <p:txBody>
          <a:bodyPr wrap="square" lIns="182880" tIns="146304" rIns="182880" bIns="146304" rtlCol="0">
            <a:spAutoFit/>
          </a:bodyPr>
          <a:lstStyle/>
          <a:p>
            <a:pPr>
              <a:lnSpc>
                <a:spcPct val="90000"/>
              </a:lnSpc>
              <a:spcAft>
                <a:spcPts val="600"/>
              </a:spcAft>
            </a:pPr>
            <a:r>
              <a:rPr lang="en-US" b="1" dirty="0">
                <a:gradFill>
                  <a:gsLst>
                    <a:gs pos="2917">
                      <a:schemeClr val="tx1"/>
                    </a:gs>
                    <a:gs pos="30000">
                      <a:schemeClr val="tx1"/>
                    </a:gs>
                  </a:gsLst>
                  <a:lin ang="5400000" scaled="0"/>
                </a:gradFill>
              </a:rPr>
              <a:t>Developers</a:t>
            </a:r>
            <a:r>
              <a:rPr lang="en-US" dirty="0">
                <a:gradFill>
                  <a:gsLst>
                    <a:gs pos="2917">
                      <a:schemeClr val="tx1"/>
                    </a:gs>
                    <a:gs pos="30000">
                      <a:schemeClr val="tx1"/>
                    </a:gs>
                  </a:gsLst>
                  <a:lin ang="5400000" scaled="0"/>
                </a:gradFill>
              </a:rPr>
              <a:t>: Building A</a:t>
            </a:r>
          </a:p>
          <a:p>
            <a:pPr>
              <a:lnSpc>
                <a:spcPct val="90000"/>
              </a:lnSpc>
              <a:spcAft>
                <a:spcPts val="600"/>
              </a:spcAft>
            </a:pPr>
            <a:r>
              <a:rPr lang="en-US" b="1" dirty="0">
                <a:gradFill>
                  <a:gsLst>
                    <a:gs pos="2917">
                      <a:schemeClr val="tx1"/>
                    </a:gs>
                    <a:gs pos="30000">
                      <a:schemeClr val="tx1"/>
                    </a:gs>
                  </a:gsLst>
                  <a:lin ang="5400000" scaled="0"/>
                </a:gradFill>
              </a:rPr>
              <a:t>ITDM</a:t>
            </a:r>
            <a:r>
              <a:rPr lang="en-US" dirty="0">
                <a:gradFill>
                  <a:gsLst>
                    <a:gs pos="2917">
                      <a:schemeClr val="tx1"/>
                    </a:gs>
                    <a:gs pos="30000">
                      <a:schemeClr val="tx1"/>
                    </a:gs>
                  </a:gsLst>
                  <a:lin ang="5400000" scaled="0"/>
                </a:gradFill>
              </a:rPr>
              <a:t>: Building B</a:t>
            </a:r>
          </a:p>
          <a:p>
            <a:pPr>
              <a:lnSpc>
                <a:spcPct val="90000"/>
              </a:lnSpc>
              <a:spcAft>
                <a:spcPts val="600"/>
              </a:spcAft>
            </a:pPr>
            <a:r>
              <a:rPr lang="en-US" b="1" dirty="0">
                <a:gradFill>
                  <a:gsLst>
                    <a:gs pos="2917">
                      <a:schemeClr val="tx1"/>
                    </a:gs>
                    <a:gs pos="30000">
                      <a:schemeClr val="tx1"/>
                    </a:gs>
                  </a:gsLst>
                  <a:lin ang="5400000" scaled="0"/>
                </a:gradFill>
              </a:rPr>
              <a:t>IT Pro</a:t>
            </a:r>
            <a:r>
              <a:rPr lang="en-US" dirty="0">
                <a:gradFill>
                  <a:gsLst>
                    <a:gs pos="2917">
                      <a:schemeClr val="tx1"/>
                    </a:gs>
                    <a:gs pos="30000">
                      <a:schemeClr val="tx1"/>
                    </a:gs>
                  </a:gsLst>
                  <a:lin ang="5400000" scaled="0"/>
                </a:gradFill>
              </a:rPr>
              <a:t>: Building C</a:t>
            </a:r>
          </a:p>
          <a:p>
            <a:pPr>
              <a:lnSpc>
                <a:spcPct val="90000"/>
              </a:lnSpc>
              <a:spcAft>
                <a:spcPts val="600"/>
              </a:spcAft>
            </a:pPr>
            <a:endParaRPr lang="en-US" sz="2400" dirty="0" err="1">
              <a:gradFill>
                <a:gsLst>
                  <a:gs pos="2917">
                    <a:schemeClr val="tx1"/>
                  </a:gs>
                  <a:gs pos="30000">
                    <a:schemeClr val="tx1"/>
                  </a:gs>
                </a:gsLst>
                <a:lin ang="5400000" scaled="0"/>
              </a:gradFill>
            </a:endParaRPr>
          </a:p>
        </p:txBody>
      </p:sp>
      <p:sp>
        <p:nvSpPr>
          <p:cNvPr id="13" name="Title 2"/>
          <p:cNvSpPr>
            <a:spLocks noGrp="1"/>
          </p:cNvSpPr>
          <p:nvPr>
            <p:ph type="title"/>
          </p:nvPr>
        </p:nvSpPr>
        <p:spPr/>
        <p:txBody>
          <a:bodyPr/>
          <a:lstStyle/>
          <a:p>
            <a:r>
              <a:rPr lang="en-US" dirty="0">
                <a:solidFill>
                  <a:schemeClr val="tx2"/>
                </a:solidFill>
              </a:rPr>
              <a:t>Microsoft Ignite campus</a:t>
            </a:r>
          </a:p>
        </p:txBody>
      </p:sp>
    </p:spTree>
    <p:extLst>
      <p:ext uri="{BB962C8B-B14F-4D97-AF65-F5344CB8AC3E}">
        <p14:creationId xmlns:p14="http://schemas.microsoft.com/office/powerpoint/2010/main" val="31225922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5481" y="1212850"/>
            <a:ext cx="11885514" cy="636570"/>
          </a:xfrm>
        </p:spPr>
        <p:txBody>
          <a:bodyPr/>
          <a:lstStyle/>
          <a:p>
            <a:pPr marL="0" indent="0" fontAlgn="base">
              <a:lnSpc>
                <a:spcPct val="100000"/>
              </a:lnSpc>
              <a:spcBef>
                <a:spcPts val="0"/>
              </a:spcBef>
              <a:buNone/>
            </a:pPr>
            <a:r>
              <a:rPr lang="en-US" sz="1428" dirty="0">
                <a:solidFill>
                  <a:schemeClr val="bg1">
                    <a:lumMod val="50000"/>
                  </a:schemeClr>
                </a:solidFill>
                <a:latin typeface="+mn-lt"/>
              </a:rPr>
              <a:t>The Expo brings together Partner Solutions and Microsoft Product Groups, within the Microsoft Showcase, to bring to fruition a cohesive learning experience and create an interactive space for attendees to network, learn and do business.</a:t>
            </a:r>
            <a:endParaRPr lang="en-US" sz="3264" dirty="0">
              <a:solidFill>
                <a:schemeClr val="bg1">
                  <a:lumMod val="50000"/>
                </a:schemeClr>
              </a:solidFill>
              <a:latin typeface="+mn-lt"/>
            </a:endParaRPr>
          </a:p>
        </p:txBody>
      </p:sp>
      <p:sp>
        <p:nvSpPr>
          <p:cNvPr id="3" name="Title 2"/>
          <p:cNvSpPr>
            <a:spLocks noGrp="1"/>
          </p:cNvSpPr>
          <p:nvPr>
            <p:ph type="title"/>
          </p:nvPr>
        </p:nvSpPr>
        <p:spPr/>
        <p:txBody>
          <a:bodyPr/>
          <a:lstStyle/>
          <a:p>
            <a:r>
              <a:rPr lang="en-US" dirty="0"/>
              <a:t>The Expo</a:t>
            </a:r>
          </a:p>
        </p:txBody>
      </p:sp>
      <p:sp>
        <p:nvSpPr>
          <p:cNvPr id="8" name="Rectangle 7"/>
          <p:cNvSpPr/>
          <p:nvPr/>
        </p:nvSpPr>
        <p:spPr bwMode="auto">
          <a:xfrm>
            <a:off x="273117" y="2001520"/>
            <a:ext cx="4201954" cy="46487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fontAlgn="base"/>
            <a:r>
              <a:rPr lang="en-US" sz="2448" dirty="0">
                <a:solidFill>
                  <a:srgbClr val="D83B01"/>
                </a:solidFill>
                <a:latin typeface="+mj-lt"/>
              </a:rPr>
              <a:t>Join us in Hall B to: </a:t>
            </a:r>
          </a:p>
          <a:p>
            <a:pPr marL="291436" indent="-291436" fontAlgn="base">
              <a:buFont typeface="Arial" panose="020B0604020202020204" pitchFamily="34" charset="0"/>
              <a:buChar char="•"/>
            </a:pPr>
            <a:r>
              <a:rPr lang="en-US" sz="1428" dirty="0">
                <a:solidFill>
                  <a:schemeClr val="bg1">
                    <a:lumMod val="50000"/>
                  </a:schemeClr>
                </a:solidFill>
              </a:rPr>
              <a:t>Discover partner solutions and product offerings </a:t>
            </a:r>
          </a:p>
          <a:p>
            <a:pPr marL="291436" indent="-291436" fontAlgn="base">
              <a:buFont typeface="Arial" panose="020B0604020202020204" pitchFamily="34" charset="0"/>
              <a:buChar char="•"/>
            </a:pPr>
            <a:r>
              <a:rPr lang="en-US" sz="1428" dirty="0">
                <a:solidFill>
                  <a:schemeClr val="bg1">
                    <a:lumMod val="50000"/>
                  </a:schemeClr>
                </a:solidFill>
              </a:rPr>
              <a:t>Learn about current and soon-to-be-released products and services </a:t>
            </a:r>
          </a:p>
          <a:p>
            <a:pPr marL="291436" indent="-291436" fontAlgn="base">
              <a:buFont typeface="Arial" panose="020B0604020202020204" pitchFamily="34" charset="0"/>
              <a:buChar char="•"/>
            </a:pPr>
            <a:r>
              <a:rPr lang="en-US" sz="1428" dirty="0">
                <a:solidFill>
                  <a:schemeClr val="bg1">
                    <a:lumMod val="50000"/>
                  </a:schemeClr>
                </a:solidFill>
              </a:rPr>
              <a:t>Talk to the product experts and evaluate solutions for your company's technological challenges </a:t>
            </a:r>
          </a:p>
          <a:p>
            <a:pPr marL="291436" indent="-291436" fontAlgn="base">
              <a:buFont typeface="Arial" panose="020B0604020202020204" pitchFamily="34" charset="0"/>
              <a:buChar char="•"/>
            </a:pPr>
            <a:r>
              <a:rPr lang="en-US" sz="1428" dirty="0">
                <a:solidFill>
                  <a:schemeClr val="bg1">
                    <a:lumMod val="50000"/>
                  </a:schemeClr>
                </a:solidFill>
              </a:rPr>
              <a:t>Network to establish or renew business connections </a:t>
            </a:r>
          </a:p>
          <a:p>
            <a:pPr marL="291436" indent="-291436" fontAlgn="base">
              <a:buFont typeface="Arial" panose="020B0604020202020204" pitchFamily="34" charset="0"/>
              <a:buChar char="•"/>
            </a:pPr>
            <a:r>
              <a:rPr lang="en-US" sz="1428" dirty="0">
                <a:solidFill>
                  <a:schemeClr val="bg1">
                    <a:lumMod val="50000"/>
                  </a:schemeClr>
                </a:solidFill>
              </a:rPr>
              <a:t>Discover tools, services, programs and experts to help make your job easier </a:t>
            </a:r>
          </a:p>
          <a:p>
            <a:pPr marL="291436" indent="-291436" fontAlgn="base">
              <a:buFont typeface="Arial" panose="020B0604020202020204" pitchFamily="34" charset="0"/>
              <a:buChar char="•"/>
            </a:pPr>
            <a:r>
              <a:rPr lang="en-US" sz="1428" dirty="0">
                <a:solidFill>
                  <a:schemeClr val="bg1">
                    <a:lumMod val="50000"/>
                  </a:schemeClr>
                </a:solidFill>
              </a:rPr>
              <a:t>Find training and learning opportunities to help you develop and hone your skills </a:t>
            </a:r>
          </a:p>
          <a:p>
            <a:pPr marL="291436" indent="-291436" fontAlgn="base">
              <a:buFont typeface="Arial" panose="020B0604020202020204" pitchFamily="34" charset="0"/>
              <a:buChar char="•"/>
            </a:pPr>
            <a:r>
              <a:rPr lang="en-US" sz="1428" dirty="0">
                <a:solidFill>
                  <a:schemeClr val="bg1">
                    <a:lumMod val="50000"/>
                  </a:schemeClr>
                </a:solidFill>
              </a:rPr>
              <a:t>Meet experts and peers to expand your professional network, share knowledge and build communities </a:t>
            </a:r>
          </a:p>
        </p:txBody>
      </p:sp>
      <p:graphicFrame>
        <p:nvGraphicFramePr>
          <p:cNvPr id="9" name="Table 8"/>
          <p:cNvGraphicFramePr>
            <a:graphicFrameLocks noGrp="1"/>
          </p:cNvGraphicFramePr>
          <p:nvPr>
            <p:extLst/>
          </p:nvPr>
        </p:nvGraphicFramePr>
        <p:xfrm>
          <a:off x="4667812" y="2198168"/>
          <a:ext cx="7031108" cy="2905403"/>
        </p:xfrm>
        <a:graphic>
          <a:graphicData uri="http://schemas.openxmlformats.org/drawingml/2006/table">
            <a:tbl>
              <a:tblPr firstRow="1" bandRow="1">
                <a:tableStyleId>{5C22544A-7EE6-4342-B048-85BDC9FD1C3A}</a:tableStyleId>
              </a:tblPr>
              <a:tblGrid>
                <a:gridCol w="4215080">
                  <a:extLst>
                    <a:ext uri="{9D8B030D-6E8A-4147-A177-3AD203B41FA5}">
                      <a16:colId xmlns:a16="http://schemas.microsoft.com/office/drawing/2014/main" val="1858180112"/>
                    </a:ext>
                  </a:extLst>
                </a:gridCol>
                <a:gridCol w="2816028">
                  <a:extLst>
                    <a:ext uri="{9D8B030D-6E8A-4147-A177-3AD203B41FA5}">
                      <a16:colId xmlns:a16="http://schemas.microsoft.com/office/drawing/2014/main" val="503496518"/>
                    </a:ext>
                  </a:extLst>
                </a:gridCol>
              </a:tblGrid>
              <a:tr h="626655">
                <a:tc gridSpan="2">
                  <a:txBody>
                    <a:bodyPr/>
                    <a:lstStyle/>
                    <a:p>
                      <a:r>
                        <a:rPr lang="en-US" sz="2400" b="0" dirty="0">
                          <a:solidFill>
                            <a:srgbClr val="D83B01"/>
                          </a:solidFill>
                          <a:latin typeface="+mj-lt"/>
                        </a:rPr>
                        <a:t>Expo </a:t>
                      </a:r>
                      <a:r>
                        <a:rPr lang="en-US" sz="2400" b="0" baseline="0" dirty="0">
                          <a:solidFill>
                            <a:srgbClr val="D83B01"/>
                          </a:solidFill>
                          <a:latin typeface="+mj-lt"/>
                        </a:rPr>
                        <a:t>hours</a:t>
                      </a:r>
                      <a:endParaRPr lang="en-US" sz="2400" b="0" dirty="0">
                        <a:solidFill>
                          <a:srgbClr val="D83B01"/>
                        </a:solidFill>
                        <a:latin typeface="+mj-lt"/>
                      </a:endParaRPr>
                    </a:p>
                  </a:txBody>
                  <a:tcPr marL="93260" marR="93260" marT="46630" marB="46630">
                    <a:lnB w="12700" cap="flat" cmpd="sng" algn="ctr">
                      <a:solidFill>
                        <a:schemeClr val="bg1">
                          <a:lumMod val="85000"/>
                        </a:schemeClr>
                      </a:solidFill>
                      <a:prstDash val="solid"/>
                      <a:round/>
                      <a:headEnd type="none" w="med" len="med"/>
                      <a:tailEnd type="none" w="med" len="med"/>
                    </a:lnB>
                    <a:noFill/>
                  </a:tcPr>
                </a:tc>
                <a:tc hMerge="1">
                  <a:txBody>
                    <a:bodyPr/>
                    <a:lstStyle/>
                    <a:p>
                      <a:endParaRPr lang="en-US" sz="1600" b="0" dirty="0">
                        <a:solidFill>
                          <a:srgbClr val="D83B01"/>
                        </a:solidFill>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77334654"/>
                  </a:ext>
                </a:extLst>
              </a:tr>
              <a:tr h="569687">
                <a:tc>
                  <a:txBody>
                    <a:bodyPr/>
                    <a:lstStyle/>
                    <a:p>
                      <a:r>
                        <a:rPr lang="en-US" sz="2400" dirty="0">
                          <a:solidFill>
                            <a:schemeClr val="bg1">
                              <a:lumMod val="50000"/>
                            </a:schemeClr>
                          </a:solidFill>
                          <a:latin typeface="+mj-lt"/>
                        </a:rPr>
                        <a:t>Monday, September 26</a:t>
                      </a:r>
                    </a:p>
                  </a:txBody>
                  <a:tcPr marL="93260" marR="93260" marT="46630" marB="46630">
                    <a:lnT w="12700" cap="flat" cmpd="sng" algn="ctr">
                      <a:solidFill>
                        <a:schemeClr val="bg1">
                          <a:lumMod val="85000"/>
                        </a:schemeClr>
                      </a:solidFill>
                      <a:prstDash val="solid"/>
                      <a:round/>
                      <a:headEnd type="none" w="med" len="med"/>
                      <a:tailEnd type="none" w="med" len="med"/>
                    </a:lnT>
                    <a:noFill/>
                  </a:tcPr>
                </a:tc>
                <a:tc>
                  <a:txBody>
                    <a:bodyPr/>
                    <a:lstStyle/>
                    <a:p>
                      <a:r>
                        <a:rPr lang="en-US" sz="2400" dirty="0">
                          <a:solidFill>
                            <a:schemeClr val="bg1">
                              <a:lumMod val="50000"/>
                            </a:schemeClr>
                          </a:solidFill>
                          <a:latin typeface="+mj-lt"/>
                        </a:rPr>
                        <a:t>12:15 PM –</a:t>
                      </a:r>
                      <a:r>
                        <a:rPr lang="en-US" sz="2400" baseline="0" dirty="0">
                          <a:solidFill>
                            <a:schemeClr val="bg1">
                              <a:lumMod val="50000"/>
                            </a:schemeClr>
                          </a:solidFill>
                          <a:latin typeface="+mj-lt"/>
                        </a:rPr>
                        <a:t> 7:00 PM</a:t>
                      </a:r>
                      <a:endParaRPr lang="en-US" sz="2400" dirty="0">
                        <a:solidFill>
                          <a:schemeClr val="bg1">
                            <a:lumMod val="50000"/>
                          </a:schemeClr>
                        </a:solidFill>
                        <a:latin typeface="+mj-lt"/>
                      </a:endParaRPr>
                    </a:p>
                  </a:txBody>
                  <a:tcPr marL="93260" marR="93260" marT="46630" marB="46630">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70538513"/>
                  </a:ext>
                </a:extLst>
              </a:tr>
              <a:tr h="569687">
                <a:tc>
                  <a:txBody>
                    <a:bodyPr/>
                    <a:lstStyle/>
                    <a:p>
                      <a:r>
                        <a:rPr lang="en-US" sz="2400" dirty="0">
                          <a:solidFill>
                            <a:schemeClr val="bg1">
                              <a:lumMod val="50000"/>
                            </a:schemeClr>
                          </a:solidFill>
                          <a:latin typeface="+mj-lt"/>
                        </a:rPr>
                        <a:t>Tuesday, September 27</a:t>
                      </a:r>
                    </a:p>
                  </a:txBody>
                  <a:tcPr marL="93260" marR="93260" marT="46630" marB="46630">
                    <a:noFill/>
                  </a:tcPr>
                </a:tc>
                <a:tc>
                  <a:txBody>
                    <a:bodyPr/>
                    <a:lstStyle/>
                    <a:p>
                      <a:r>
                        <a:rPr lang="en-US" sz="2400" dirty="0">
                          <a:solidFill>
                            <a:schemeClr val="bg1">
                              <a:lumMod val="50000"/>
                            </a:schemeClr>
                          </a:solidFill>
                          <a:latin typeface="+mj-lt"/>
                        </a:rPr>
                        <a:t>10:00 AM</a:t>
                      </a:r>
                      <a:r>
                        <a:rPr lang="en-US" sz="2400" baseline="0" dirty="0">
                          <a:solidFill>
                            <a:schemeClr val="bg1">
                              <a:lumMod val="50000"/>
                            </a:schemeClr>
                          </a:solidFill>
                          <a:latin typeface="+mj-lt"/>
                        </a:rPr>
                        <a:t> – 6:00 PM</a:t>
                      </a:r>
                      <a:endParaRPr lang="en-US" sz="2400" dirty="0">
                        <a:solidFill>
                          <a:schemeClr val="bg1">
                            <a:lumMod val="50000"/>
                          </a:schemeClr>
                        </a:solidFill>
                        <a:latin typeface="+mj-lt"/>
                      </a:endParaRPr>
                    </a:p>
                  </a:txBody>
                  <a:tcPr marL="93260" marR="93260" marT="46630" marB="46630">
                    <a:noFill/>
                  </a:tcPr>
                </a:tc>
                <a:extLst>
                  <a:ext uri="{0D108BD9-81ED-4DB2-BD59-A6C34878D82A}">
                    <a16:rowId xmlns:a16="http://schemas.microsoft.com/office/drawing/2014/main" val="396910030"/>
                  </a:ext>
                </a:extLst>
              </a:tr>
              <a:tr h="569687">
                <a:tc>
                  <a:txBody>
                    <a:bodyPr/>
                    <a:lstStyle/>
                    <a:p>
                      <a:r>
                        <a:rPr lang="en-US" sz="2400" dirty="0">
                          <a:solidFill>
                            <a:schemeClr val="bg1">
                              <a:lumMod val="50000"/>
                            </a:schemeClr>
                          </a:solidFill>
                          <a:latin typeface="+mj-lt"/>
                        </a:rPr>
                        <a:t>Wednesday, September 28</a:t>
                      </a:r>
                    </a:p>
                  </a:txBody>
                  <a:tcPr marL="93260" marR="93260" marT="46630" marB="46630">
                    <a:noFill/>
                  </a:tcPr>
                </a:tc>
                <a:tc>
                  <a:txBody>
                    <a:bodyPr/>
                    <a:lstStyle/>
                    <a:p>
                      <a:r>
                        <a:rPr lang="en-US" sz="2400" dirty="0">
                          <a:solidFill>
                            <a:schemeClr val="bg1">
                              <a:lumMod val="50000"/>
                            </a:schemeClr>
                          </a:solidFill>
                          <a:latin typeface="+mj-lt"/>
                        </a:rPr>
                        <a:t>10:00 AM – 6:00 PM</a:t>
                      </a:r>
                    </a:p>
                  </a:txBody>
                  <a:tcPr marL="93260" marR="93260" marT="46630" marB="46630">
                    <a:noFill/>
                  </a:tcPr>
                </a:tc>
                <a:extLst>
                  <a:ext uri="{0D108BD9-81ED-4DB2-BD59-A6C34878D82A}">
                    <a16:rowId xmlns:a16="http://schemas.microsoft.com/office/drawing/2014/main" val="3361195752"/>
                  </a:ext>
                </a:extLst>
              </a:tr>
              <a:tr h="569687">
                <a:tc>
                  <a:txBody>
                    <a:bodyPr/>
                    <a:lstStyle/>
                    <a:p>
                      <a:r>
                        <a:rPr lang="en-US" sz="2400" dirty="0">
                          <a:solidFill>
                            <a:schemeClr val="bg1">
                              <a:lumMod val="50000"/>
                            </a:schemeClr>
                          </a:solidFill>
                          <a:latin typeface="+mj-lt"/>
                        </a:rPr>
                        <a:t>Thursday,</a:t>
                      </a:r>
                      <a:r>
                        <a:rPr lang="en-US" sz="2400" baseline="0" dirty="0">
                          <a:solidFill>
                            <a:schemeClr val="bg1">
                              <a:lumMod val="50000"/>
                            </a:schemeClr>
                          </a:solidFill>
                          <a:latin typeface="+mj-lt"/>
                        </a:rPr>
                        <a:t> September 29</a:t>
                      </a:r>
                      <a:endParaRPr lang="en-US" sz="2400" dirty="0">
                        <a:solidFill>
                          <a:schemeClr val="bg1">
                            <a:lumMod val="50000"/>
                          </a:schemeClr>
                        </a:solidFill>
                        <a:latin typeface="+mj-lt"/>
                      </a:endParaRPr>
                    </a:p>
                  </a:txBody>
                  <a:tcPr marL="93260" marR="93260" marT="46630" marB="46630">
                    <a:noFill/>
                  </a:tcPr>
                </a:tc>
                <a:tc>
                  <a:txBody>
                    <a:bodyPr/>
                    <a:lstStyle/>
                    <a:p>
                      <a:r>
                        <a:rPr lang="en-US" sz="2400" dirty="0">
                          <a:solidFill>
                            <a:schemeClr val="bg1">
                              <a:lumMod val="50000"/>
                            </a:schemeClr>
                          </a:solidFill>
                          <a:latin typeface="+mj-lt"/>
                        </a:rPr>
                        <a:t>10:00 AM</a:t>
                      </a:r>
                      <a:r>
                        <a:rPr lang="en-US" sz="2400" baseline="0" dirty="0">
                          <a:solidFill>
                            <a:schemeClr val="bg1">
                              <a:lumMod val="50000"/>
                            </a:schemeClr>
                          </a:solidFill>
                          <a:latin typeface="+mj-lt"/>
                        </a:rPr>
                        <a:t> – 4:00 PM</a:t>
                      </a:r>
                      <a:endParaRPr lang="en-US" sz="2400" dirty="0">
                        <a:solidFill>
                          <a:schemeClr val="bg1">
                            <a:lumMod val="50000"/>
                          </a:schemeClr>
                        </a:solidFill>
                        <a:latin typeface="+mj-lt"/>
                      </a:endParaRPr>
                    </a:p>
                  </a:txBody>
                  <a:tcPr marL="93260" marR="93260" marT="46630" marB="46630">
                    <a:noFill/>
                  </a:tcPr>
                </a:tc>
                <a:extLst>
                  <a:ext uri="{0D108BD9-81ED-4DB2-BD59-A6C34878D82A}">
                    <a16:rowId xmlns:a16="http://schemas.microsoft.com/office/drawing/2014/main" val="3062350253"/>
                  </a:ext>
                </a:extLst>
              </a:tr>
            </a:tbl>
          </a:graphicData>
        </a:graphic>
      </p:graphicFrame>
      <p:cxnSp>
        <p:nvCxnSpPr>
          <p:cNvPr id="10" name="Straight Connector 9"/>
          <p:cNvCxnSpPr/>
          <p:nvPr/>
        </p:nvCxnSpPr>
        <p:spPr>
          <a:xfrm flipH="1">
            <a:off x="273116" y="1919436"/>
            <a:ext cx="11750802" cy="3306"/>
          </a:xfrm>
          <a:prstGeom prst="line">
            <a:avLst/>
          </a:prstGeom>
          <a:ln w="1270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10383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Expo Map</a:t>
            </a:r>
          </a:p>
        </p:txBody>
      </p:sp>
      <p:pic>
        <p:nvPicPr>
          <p:cNvPr id="4" name="Picture 3"/>
          <p:cNvPicPr>
            <a:picLocks noChangeAspect="1"/>
          </p:cNvPicPr>
          <p:nvPr/>
        </p:nvPicPr>
        <p:blipFill>
          <a:blip r:embed="rId3"/>
          <a:stretch>
            <a:fillRect/>
          </a:stretch>
        </p:blipFill>
        <p:spPr>
          <a:xfrm>
            <a:off x="749155" y="1738033"/>
            <a:ext cx="10940531" cy="3961356"/>
          </a:xfrm>
          <a:prstGeom prst="rect">
            <a:avLst/>
          </a:prstGeom>
        </p:spPr>
      </p:pic>
    </p:spTree>
    <p:extLst>
      <p:ext uri="{BB962C8B-B14F-4D97-AF65-F5344CB8AC3E}">
        <p14:creationId xmlns:p14="http://schemas.microsoft.com/office/powerpoint/2010/main" val="15195682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2850"/>
            <a:ext cx="11885514" cy="966235"/>
          </a:xfrm>
        </p:spPr>
        <p:txBody>
          <a:bodyPr/>
          <a:lstStyle/>
          <a:p>
            <a:pPr marL="0" indent="0">
              <a:buNone/>
            </a:pPr>
            <a:r>
              <a:rPr lang="en-US" sz="1836" dirty="0">
                <a:solidFill>
                  <a:schemeClr val="bg1">
                    <a:lumMod val="50000"/>
                  </a:schemeClr>
                </a:solidFill>
              </a:rPr>
              <a:t>Bring your top questions and challenges to the Microsoft Showcase in the Expo, where you can explore you organization’s opportunities in focused conversations with Product Experts for all of Microsoft’s products and services at over 150 product demos.</a:t>
            </a:r>
          </a:p>
        </p:txBody>
      </p:sp>
      <p:sp>
        <p:nvSpPr>
          <p:cNvPr id="3" name="Title 2"/>
          <p:cNvSpPr>
            <a:spLocks noGrp="1"/>
          </p:cNvSpPr>
          <p:nvPr>
            <p:ph type="title"/>
          </p:nvPr>
        </p:nvSpPr>
        <p:spPr/>
        <p:txBody>
          <a:bodyPr/>
          <a:lstStyle/>
          <a:p>
            <a:r>
              <a:rPr lang="en-US" dirty="0"/>
              <a:t>Microsoft Showcase</a:t>
            </a:r>
          </a:p>
        </p:txBody>
      </p:sp>
      <p:graphicFrame>
        <p:nvGraphicFramePr>
          <p:cNvPr id="7" name="Table 6"/>
          <p:cNvGraphicFramePr>
            <a:graphicFrameLocks noGrp="1"/>
          </p:cNvGraphicFramePr>
          <p:nvPr>
            <p:extLst/>
          </p:nvPr>
        </p:nvGraphicFramePr>
        <p:xfrm>
          <a:off x="5214982" y="2165704"/>
          <a:ext cx="6899381" cy="1740861"/>
        </p:xfrm>
        <a:graphic>
          <a:graphicData uri="http://schemas.openxmlformats.org/drawingml/2006/table">
            <a:tbl>
              <a:tblPr firstRow="1" bandRow="1">
                <a:tableStyleId>{5C22544A-7EE6-4342-B048-85BDC9FD1C3A}</a:tableStyleId>
              </a:tblPr>
              <a:tblGrid>
                <a:gridCol w="4164067">
                  <a:extLst>
                    <a:ext uri="{9D8B030D-6E8A-4147-A177-3AD203B41FA5}">
                      <a16:colId xmlns:a16="http://schemas.microsoft.com/office/drawing/2014/main" val="1858180112"/>
                    </a:ext>
                  </a:extLst>
                </a:gridCol>
                <a:gridCol w="2735314">
                  <a:extLst>
                    <a:ext uri="{9D8B030D-6E8A-4147-A177-3AD203B41FA5}">
                      <a16:colId xmlns:a16="http://schemas.microsoft.com/office/drawing/2014/main" val="503496518"/>
                    </a:ext>
                  </a:extLst>
                </a:gridCol>
              </a:tblGrid>
              <a:tr h="373041">
                <a:tc gridSpan="2">
                  <a:txBody>
                    <a:bodyPr/>
                    <a:lstStyle/>
                    <a:p>
                      <a:r>
                        <a:rPr lang="en-US" sz="1800" b="0" dirty="0">
                          <a:solidFill>
                            <a:srgbClr val="D83B01"/>
                          </a:solidFill>
                          <a:latin typeface="+mj-lt"/>
                        </a:rPr>
                        <a:t>Microsoft Showcase </a:t>
                      </a:r>
                      <a:r>
                        <a:rPr lang="en-US" sz="1800" b="0" baseline="0" dirty="0">
                          <a:solidFill>
                            <a:srgbClr val="D83B01"/>
                          </a:solidFill>
                          <a:latin typeface="+mj-lt"/>
                        </a:rPr>
                        <a:t>hours</a:t>
                      </a:r>
                      <a:endParaRPr lang="en-US" sz="1800" b="0" dirty="0">
                        <a:solidFill>
                          <a:srgbClr val="D83B01"/>
                        </a:solidFill>
                        <a:latin typeface="+mj-lt"/>
                      </a:endParaRPr>
                    </a:p>
                  </a:txBody>
                  <a:tcPr marL="93260" marR="93260" marT="46630" marB="46630">
                    <a:lnB w="12700" cap="flat" cmpd="sng" algn="ctr">
                      <a:solidFill>
                        <a:schemeClr val="bg1">
                          <a:lumMod val="85000"/>
                        </a:schemeClr>
                      </a:solidFill>
                      <a:prstDash val="solid"/>
                      <a:round/>
                      <a:headEnd type="none" w="med" len="med"/>
                      <a:tailEnd type="none" w="med" len="med"/>
                    </a:lnB>
                    <a:noFill/>
                  </a:tcPr>
                </a:tc>
                <a:tc hMerge="1">
                  <a:txBody>
                    <a:bodyPr/>
                    <a:lstStyle/>
                    <a:p>
                      <a:endParaRPr lang="en-US" sz="1600" b="0" dirty="0">
                        <a:solidFill>
                          <a:srgbClr val="D83B01"/>
                        </a:solidFill>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77334654"/>
                  </a:ext>
                </a:extLst>
              </a:tr>
              <a:tr h="341955">
                <a:tc>
                  <a:txBody>
                    <a:bodyPr/>
                    <a:lstStyle/>
                    <a:p>
                      <a:r>
                        <a:rPr lang="en-US" sz="1600" dirty="0">
                          <a:solidFill>
                            <a:schemeClr val="bg1">
                              <a:lumMod val="50000"/>
                            </a:schemeClr>
                          </a:solidFill>
                          <a:latin typeface="+mj-lt"/>
                        </a:rPr>
                        <a:t>Monday, September 26</a:t>
                      </a:r>
                    </a:p>
                  </a:txBody>
                  <a:tcPr marL="93260" marR="93260" marT="46630" marB="46630">
                    <a:lnT w="12700" cap="flat" cmpd="sng" algn="ctr">
                      <a:solidFill>
                        <a:schemeClr val="bg1">
                          <a:lumMod val="85000"/>
                        </a:schemeClr>
                      </a:solidFill>
                      <a:prstDash val="solid"/>
                      <a:round/>
                      <a:headEnd type="none" w="med" len="med"/>
                      <a:tailEnd type="none" w="med" len="med"/>
                    </a:lnT>
                    <a:noFill/>
                  </a:tcPr>
                </a:tc>
                <a:tc>
                  <a:txBody>
                    <a:bodyPr/>
                    <a:lstStyle/>
                    <a:p>
                      <a:r>
                        <a:rPr lang="en-US" sz="1600" dirty="0">
                          <a:solidFill>
                            <a:schemeClr val="bg1">
                              <a:lumMod val="50000"/>
                            </a:schemeClr>
                          </a:solidFill>
                          <a:latin typeface="+mj-lt"/>
                        </a:rPr>
                        <a:t>12:15 –</a:t>
                      </a:r>
                      <a:r>
                        <a:rPr lang="en-US" sz="1600" baseline="0" dirty="0">
                          <a:solidFill>
                            <a:schemeClr val="bg1">
                              <a:lumMod val="50000"/>
                            </a:schemeClr>
                          </a:solidFill>
                          <a:latin typeface="+mj-lt"/>
                        </a:rPr>
                        <a:t> 7:00 PM</a:t>
                      </a:r>
                      <a:endParaRPr lang="en-US" sz="1600" dirty="0">
                        <a:solidFill>
                          <a:schemeClr val="bg1">
                            <a:lumMod val="50000"/>
                          </a:schemeClr>
                        </a:solidFill>
                        <a:latin typeface="+mj-lt"/>
                      </a:endParaRPr>
                    </a:p>
                  </a:txBody>
                  <a:tcPr marL="93260" marR="93260" marT="46630" marB="46630">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70538513"/>
                  </a:ext>
                </a:extLst>
              </a:tr>
              <a:tr h="341955">
                <a:tc>
                  <a:txBody>
                    <a:bodyPr/>
                    <a:lstStyle/>
                    <a:p>
                      <a:r>
                        <a:rPr lang="en-US" sz="1600" dirty="0">
                          <a:solidFill>
                            <a:schemeClr val="bg1">
                              <a:lumMod val="50000"/>
                            </a:schemeClr>
                          </a:solidFill>
                          <a:latin typeface="+mj-lt"/>
                        </a:rPr>
                        <a:t>Tuesday, September 27</a:t>
                      </a:r>
                    </a:p>
                  </a:txBody>
                  <a:tcPr marL="93260" marR="93260" marT="46630" marB="46630">
                    <a:noFill/>
                  </a:tcPr>
                </a:tc>
                <a:tc>
                  <a:txBody>
                    <a:bodyPr/>
                    <a:lstStyle/>
                    <a:p>
                      <a:r>
                        <a:rPr lang="en-US" sz="1600" dirty="0">
                          <a:solidFill>
                            <a:schemeClr val="bg1">
                              <a:lumMod val="50000"/>
                            </a:schemeClr>
                          </a:solidFill>
                          <a:latin typeface="+mj-lt"/>
                        </a:rPr>
                        <a:t>10:00 AM</a:t>
                      </a:r>
                      <a:r>
                        <a:rPr lang="en-US" sz="1600" baseline="0" dirty="0">
                          <a:solidFill>
                            <a:schemeClr val="bg1">
                              <a:lumMod val="50000"/>
                            </a:schemeClr>
                          </a:solidFill>
                          <a:latin typeface="+mj-lt"/>
                        </a:rPr>
                        <a:t> – 6:00 PM</a:t>
                      </a:r>
                      <a:endParaRPr lang="en-US" sz="1600" dirty="0">
                        <a:solidFill>
                          <a:schemeClr val="bg1">
                            <a:lumMod val="50000"/>
                          </a:schemeClr>
                        </a:solidFill>
                        <a:latin typeface="+mj-lt"/>
                      </a:endParaRPr>
                    </a:p>
                  </a:txBody>
                  <a:tcPr marL="93260" marR="93260" marT="46630" marB="46630">
                    <a:noFill/>
                  </a:tcPr>
                </a:tc>
                <a:extLst>
                  <a:ext uri="{0D108BD9-81ED-4DB2-BD59-A6C34878D82A}">
                    <a16:rowId xmlns:a16="http://schemas.microsoft.com/office/drawing/2014/main" val="396910030"/>
                  </a:ext>
                </a:extLst>
              </a:tr>
              <a:tr h="341955">
                <a:tc>
                  <a:txBody>
                    <a:bodyPr/>
                    <a:lstStyle/>
                    <a:p>
                      <a:r>
                        <a:rPr lang="en-US" sz="1600" dirty="0">
                          <a:solidFill>
                            <a:schemeClr val="bg1">
                              <a:lumMod val="50000"/>
                            </a:schemeClr>
                          </a:solidFill>
                          <a:latin typeface="+mj-lt"/>
                        </a:rPr>
                        <a:t>Wednesday, September 28</a:t>
                      </a:r>
                    </a:p>
                  </a:txBody>
                  <a:tcPr marL="93260" marR="93260" marT="46630" marB="46630">
                    <a:noFill/>
                  </a:tcPr>
                </a:tc>
                <a:tc>
                  <a:txBody>
                    <a:bodyPr/>
                    <a:lstStyle/>
                    <a:p>
                      <a:r>
                        <a:rPr lang="en-US" sz="1600" dirty="0">
                          <a:solidFill>
                            <a:schemeClr val="bg1">
                              <a:lumMod val="50000"/>
                            </a:schemeClr>
                          </a:solidFill>
                          <a:latin typeface="+mj-lt"/>
                        </a:rPr>
                        <a:t>10:00 AM – 6:00 PM</a:t>
                      </a:r>
                    </a:p>
                  </a:txBody>
                  <a:tcPr marL="93260" marR="93260" marT="46630" marB="46630">
                    <a:noFill/>
                  </a:tcPr>
                </a:tc>
                <a:extLst>
                  <a:ext uri="{0D108BD9-81ED-4DB2-BD59-A6C34878D82A}">
                    <a16:rowId xmlns:a16="http://schemas.microsoft.com/office/drawing/2014/main" val="3361195752"/>
                  </a:ext>
                </a:extLst>
              </a:tr>
              <a:tr h="341955">
                <a:tc>
                  <a:txBody>
                    <a:bodyPr/>
                    <a:lstStyle/>
                    <a:p>
                      <a:r>
                        <a:rPr lang="en-US" sz="1600" dirty="0">
                          <a:solidFill>
                            <a:schemeClr val="bg1">
                              <a:lumMod val="50000"/>
                            </a:schemeClr>
                          </a:solidFill>
                          <a:latin typeface="+mj-lt"/>
                        </a:rPr>
                        <a:t>Thursday,</a:t>
                      </a:r>
                      <a:r>
                        <a:rPr lang="en-US" sz="1600" baseline="0" dirty="0">
                          <a:solidFill>
                            <a:schemeClr val="bg1">
                              <a:lumMod val="50000"/>
                            </a:schemeClr>
                          </a:solidFill>
                          <a:latin typeface="+mj-lt"/>
                        </a:rPr>
                        <a:t> September 29</a:t>
                      </a:r>
                      <a:endParaRPr lang="en-US" sz="1600" dirty="0">
                        <a:solidFill>
                          <a:schemeClr val="bg1">
                            <a:lumMod val="50000"/>
                          </a:schemeClr>
                        </a:solidFill>
                        <a:latin typeface="+mj-lt"/>
                      </a:endParaRPr>
                    </a:p>
                  </a:txBody>
                  <a:tcPr marL="93260" marR="93260" marT="46630" marB="46630">
                    <a:noFill/>
                  </a:tcPr>
                </a:tc>
                <a:tc>
                  <a:txBody>
                    <a:bodyPr/>
                    <a:lstStyle/>
                    <a:p>
                      <a:r>
                        <a:rPr lang="en-US" sz="1600" dirty="0">
                          <a:solidFill>
                            <a:schemeClr val="bg1">
                              <a:lumMod val="50000"/>
                            </a:schemeClr>
                          </a:solidFill>
                          <a:latin typeface="+mj-lt"/>
                        </a:rPr>
                        <a:t>10:00 AM</a:t>
                      </a:r>
                      <a:r>
                        <a:rPr lang="en-US" sz="1600" baseline="0" dirty="0">
                          <a:solidFill>
                            <a:schemeClr val="bg1">
                              <a:lumMod val="50000"/>
                            </a:schemeClr>
                          </a:solidFill>
                          <a:latin typeface="+mj-lt"/>
                        </a:rPr>
                        <a:t> – 4:00 PM</a:t>
                      </a:r>
                      <a:endParaRPr lang="en-US" sz="1600" dirty="0">
                        <a:solidFill>
                          <a:schemeClr val="bg1">
                            <a:lumMod val="50000"/>
                          </a:schemeClr>
                        </a:solidFill>
                        <a:latin typeface="+mj-lt"/>
                      </a:endParaRPr>
                    </a:p>
                  </a:txBody>
                  <a:tcPr marL="93260" marR="93260" marT="46630" marB="46630">
                    <a:noFill/>
                  </a:tcPr>
                </a:tc>
                <a:extLst>
                  <a:ext uri="{0D108BD9-81ED-4DB2-BD59-A6C34878D82A}">
                    <a16:rowId xmlns:a16="http://schemas.microsoft.com/office/drawing/2014/main" val="3062350253"/>
                  </a:ext>
                </a:extLst>
              </a:tr>
            </a:tbl>
          </a:graphicData>
        </a:graphic>
      </p:graphicFrame>
      <p:graphicFrame>
        <p:nvGraphicFramePr>
          <p:cNvPr id="11" name="Table 10"/>
          <p:cNvGraphicFramePr>
            <a:graphicFrameLocks noGrp="1"/>
          </p:cNvGraphicFramePr>
          <p:nvPr>
            <p:extLst/>
          </p:nvPr>
        </p:nvGraphicFramePr>
        <p:xfrm>
          <a:off x="275480" y="2165704"/>
          <a:ext cx="4473200" cy="1740859"/>
        </p:xfrm>
        <a:graphic>
          <a:graphicData uri="http://schemas.openxmlformats.org/drawingml/2006/table">
            <a:tbl>
              <a:tblPr firstRow="1" bandRow="1">
                <a:tableStyleId>{5C22544A-7EE6-4342-B048-85BDC9FD1C3A}</a:tableStyleId>
              </a:tblPr>
              <a:tblGrid>
                <a:gridCol w="4473200">
                  <a:extLst>
                    <a:ext uri="{9D8B030D-6E8A-4147-A177-3AD203B41FA5}">
                      <a16:colId xmlns:a16="http://schemas.microsoft.com/office/drawing/2014/main" val="1858180112"/>
                    </a:ext>
                  </a:extLst>
                </a:gridCol>
              </a:tblGrid>
              <a:tr h="404128">
                <a:tc>
                  <a:txBody>
                    <a:bodyPr/>
                    <a:lstStyle/>
                    <a:p>
                      <a:r>
                        <a:rPr lang="en-US" sz="2000" b="0" dirty="0">
                          <a:solidFill>
                            <a:srgbClr val="D83B01"/>
                          </a:solidFill>
                          <a:latin typeface="+mj-lt"/>
                        </a:rPr>
                        <a:t>Microsoft Showcase </a:t>
                      </a:r>
                      <a:r>
                        <a:rPr lang="en-US" sz="2000" b="0" baseline="0" dirty="0">
                          <a:solidFill>
                            <a:srgbClr val="D83B01"/>
                          </a:solidFill>
                          <a:latin typeface="+mj-lt"/>
                        </a:rPr>
                        <a:t>offers</a:t>
                      </a:r>
                      <a:endParaRPr lang="en-US" sz="2000" b="0" dirty="0">
                        <a:solidFill>
                          <a:srgbClr val="D83B01"/>
                        </a:solidFill>
                        <a:latin typeface="+mj-lt"/>
                      </a:endParaRPr>
                    </a:p>
                  </a:txBody>
                  <a:tcPr marL="93260" marR="93260" marT="46630" marB="46630">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77334654"/>
                  </a:ext>
                </a:extLst>
              </a:tr>
              <a:tr h="1336731">
                <a:tc>
                  <a:txBody>
                    <a:bodyPr/>
                    <a:lstStyle/>
                    <a:p>
                      <a:pPr marL="342900" indent="-342900">
                        <a:buClr>
                          <a:srgbClr val="D83B01"/>
                        </a:buClr>
                        <a:buFont typeface="Arial" panose="020B0604020202020204" pitchFamily="34" charset="0"/>
                        <a:buChar char="•"/>
                      </a:pPr>
                      <a:r>
                        <a:rPr lang="en-US" sz="1600" dirty="0">
                          <a:solidFill>
                            <a:schemeClr val="bg1">
                              <a:lumMod val="50000"/>
                            </a:schemeClr>
                          </a:solidFill>
                          <a:latin typeface="+mj-lt"/>
                        </a:rPr>
                        <a:t>7 Microsoft theaters</a:t>
                      </a:r>
                    </a:p>
                    <a:p>
                      <a:pPr marL="342900" indent="-342900">
                        <a:buClr>
                          <a:srgbClr val="D83B01"/>
                        </a:buClr>
                        <a:buFont typeface="Arial" panose="020B0604020202020204" pitchFamily="34" charset="0"/>
                        <a:buChar char="•"/>
                      </a:pPr>
                      <a:r>
                        <a:rPr lang="en-US" sz="1600" dirty="0">
                          <a:solidFill>
                            <a:schemeClr val="bg1">
                              <a:lumMod val="50000"/>
                            </a:schemeClr>
                          </a:solidFill>
                          <a:latin typeface="+mj-lt"/>
                        </a:rPr>
                        <a:t>Microsoft Technology Center sessions</a:t>
                      </a:r>
                    </a:p>
                    <a:p>
                      <a:pPr marL="342900" indent="-342900">
                        <a:buClr>
                          <a:srgbClr val="D83B01"/>
                        </a:buClr>
                        <a:buFont typeface="Arial" panose="020B0604020202020204" pitchFamily="34" charset="0"/>
                        <a:buChar char="•"/>
                      </a:pPr>
                      <a:r>
                        <a:rPr lang="en-US" sz="1600" dirty="0">
                          <a:solidFill>
                            <a:schemeClr val="bg1">
                              <a:lumMod val="50000"/>
                            </a:schemeClr>
                          </a:solidFill>
                          <a:latin typeface="+mj-lt"/>
                        </a:rPr>
                        <a:t>Customer Immersion Experience – hear from successful customers such as Renault Sport Racing, Operation Smile and </a:t>
                      </a:r>
                      <a:r>
                        <a:rPr lang="en-US" sz="1600" dirty="0" err="1">
                          <a:solidFill>
                            <a:schemeClr val="bg1">
                              <a:lumMod val="50000"/>
                            </a:schemeClr>
                          </a:solidFill>
                          <a:latin typeface="+mj-lt"/>
                        </a:rPr>
                        <a:t>EcoLab</a:t>
                      </a:r>
                      <a:endParaRPr lang="en-US" sz="1600" dirty="0">
                        <a:solidFill>
                          <a:schemeClr val="bg1">
                            <a:lumMod val="50000"/>
                          </a:schemeClr>
                        </a:solidFill>
                        <a:latin typeface="+mj-lt"/>
                      </a:endParaRPr>
                    </a:p>
                  </a:txBody>
                  <a:tcPr marL="93260" marR="93260" marT="46630" marB="46630">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70538513"/>
                  </a:ext>
                </a:extLst>
              </a:tr>
            </a:tbl>
          </a:graphicData>
        </a:graphic>
      </p:graphicFrame>
      <p:pic>
        <p:nvPicPr>
          <p:cNvPr id="6" name="Picture 5"/>
          <p:cNvPicPr>
            <a:picLocks noChangeAspect="1"/>
          </p:cNvPicPr>
          <p:nvPr/>
        </p:nvPicPr>
        <p:blipFill rotWithShape="1">
          <a:blip r:embed="rId3"/>
          <a:srcRect l="892" t="15844" r="1293" b="6289"/>
          <a:stretch/>
        </p:blipFill>
        <p:spPr>
          <a:xfrm>
            <a:off x="416788" y="4004755"/>
            <a:ext cx="11602898" cy="2989770"/>
          </a:xfrm>
          <a:prstGeom prst="rect">
            <a:avLst/>
          </a:prstGeom>
        </p:spPr>
      </p:pic>
      <p:pic>
        <p:nvPicPr>
          <p:cNvPr id="12" name="Picture 11"/>
          <p:cNvPicPr>
            <a:picLocks noChangeAspect="1"/>
          </p:cNvPicPr>
          <p:nvPr/>
        </p:nvPicPr>
        <p:blipFill>
          <a:blip r:embed="rId4"/>
          <a:stretch>
            <a:fillRect/>
          </a:stretch>
        </p:blipFill>
        <p:spPr>
          <a:xfrm>
            <a:off x="8717041" y="65399"/>
            <a:ext cx="3647121" cy="1320553"/>
          </a:xfrm>
          <a:prstGeom prst="rect">
            <a:avLst/>
          </a:prstGeom>
        </p:spPr>
      </p:pic>
      <p:sp>
        <p:nvSpPr>
          <p:cNvPr id="13" name="Rectangle 12"/>
          <p:cNvSpPr/>
          <p:nvPr/>
        </p:nvSpPr>
        <p:spPr bwMode="auto">
          <a:xfrm>
            <a:off x="9673403" y="350523"/>
            <a:ext cx="2099005" cy="602805"/>
          </a:xfrm>
          <a:prstGeom prst="rect">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940478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7037" y="1844237"/>
            <a:ext cx="5333156" cy="3200876"/>
          </a:xfrm>
          <a:solidFill>
            <a:schemeClr val="accent2">
              <a:lumMod val="20000"/>
              <a:lumOff val="80000"/>
            </a:schemeClr>
          </a:solidFill>
        </p:spPr>
        <p:txBody>
          <a:bodyPr/>
          <a:lstStyle/>
          <a:p>
            <a:pPr marL="0" indent="0">
              <a:buNone/>
            </a:pPr>
            <a:r>
              <a:rPr lang="en-US" sz="2000" dirty="0">
                <a:solidFill>
                  <a:schemeClr val="bg1">
                    <a:lumMod val="50000"/>
                  </a:schemeClr>
                </a:solidFill>
              </a:rPr>
              <a:t>The Expo, Hall B1-B5</a:t>
            </a:r>
          </a:p>
          <a:p>
            <a:pPr marL="0" indent="0">
              <a:buNone/>
            </a:pPr>
            <a:r>
              <a:rPr lang="en-US" sz="2000" dirty="0">
                <a:solidFill>
                  <a:schemeClr val="bg1">
                    <a:lumMod val="50000"/>
                  </a:schemeClr>
                </a:solidFill>
              </a:rPr>
              <a:t>Monday, Sept 26, 5:00 – 7:00 PM</a:t>
            </a:r>
          </a:p>
          <a:p>
            <a:pPr marL="0" indent="0">
              <a:buNone/>
            </a:pPr>
            <a:endParaRPr lang="en-US" sz="2000" dirty="0">
              <a:solidFill>
                <a:schemeClr val="bg1">
                  <a:lumMod val="50000"/>
                </a:schemeClr>
              </a:solidFill>
            </a:endParaRPr>
          </a:p>
          <a:p>
            <a:pPr marL="0" indent="0">
              <a:buNone/>
            </a:pPr>
            <a:r>
              <a:rPr lang="en-US" sz="2000" dirty="0">
                <a:solidFill>
                  <a:schemeClr val="bg1">
                    <a:lumMod val="50000"/>
                  </a:schemeClr>
                </a:solidFill>
              </a:rPr>
              <a:t>Join us in The Expo for a Welcome Reception to connect with the community of experts at Microsoft Ignite. Check out Microsoft product demos, talk with Microsoft Experts, engage with Microsoft Partners, and interact with Community experts. </a:t>
            </a:r>
          </a:p>
          <a:p>
            <a:pPr marL="0" indent="0">
              <a:buNone/>
            </a:pPr>
            <a:endParaRPr lang="en-US" sz="2000" dirty="0">
              <a:solidFill>
                <a:schemeClr val="bg1">
                  <a:lumMod val="50000"/>
                </a:schemeClr>
              </a:solidFill>
            </a:endParaRPr>
          </a:p>
        </p:txBody>
      </p:sp>
      <p:sp>
        <p:nvSpPr>
          <p:cNvPr id="3" name="Title 2"/>
          <p:cNvSpPr>
            <a:spLocks noGrp="1"/>
          </p:cNvSpPr>
          <p:nvPr>
            <p:ph type="title"/>
          </p:nvPr>
        </p:nvSpPr>
        <p:spPr/>
        <p:txBody>
          <a:bodyPr/>
          <a:lstStyle/>
          <a:p>
            <a:r>
              <a:rPr lang="EN-US" sz="4400" dirty="0"/>
              <a:t>Welcome Reception and Social Hours in The Expo</a:t>
            </a:r>
          </a:p>
        </p:txBody>
      </p:sp>
      <p:sp>
        <p:nvSpPr>
          <p:cNvPr id="4" name="Text Placeholder 1"/>
          <p:cNvSpPr txBox="1">
            <a:spLocks/>
          </p:cNvSpPr>
          <p:nvPr/>
        </p:nvSpPr>
        <p:spPr>
          <a:xfrm>
            <a:off x="6142037" y="1839126"/>
            <a:ext cx="5763261" cy="3205493"/>
          </a:xfrm>
          <a:prstGeom prst="rect">
            <a:avLst/>
          </a:prstGeom>
          <a:solidFill>
            <a:schemeClr val="accent2">
              <a:lumMod val="20000"/>
              <a:lumOff val="80000"/>
            </a:schemeClr>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chemeClr val="bg1">
                    <a:lumMod val="50000"/>
                  </a:schemeClr>
                </a:solidFill>
              </a:rPr>
              <a:t>The Expo, Halls B1-B5</a:t>
            </a:r>
          </a:p>
          <a:p>
            <a:pPr marL="0" indent="0">
              <a:buFont typeface="Arial" pitchFamily="34" charset="0"/>
              <a:buNone/>
            </a:pPr>
            <a:r>
              <a:rPr lang="en-US" sz="2000" dirty="0">
                <a:solidFill>
                  <a:schemeClr val="bg1">
                    <a:lumMod val="50000"/>
                  </a:schemeClr>
                </a:solidFill>
              </a:rPr>
              <a:t>Tuesday, Sept. 27 &amp; Wednesday, Sept. 28</a:t>
            </a:r>
          </a:p>
          <a:p>
            <a:pPr marL="0" indent="0">
              <a:buFont typeface="Arial" pitchFamily="34" charset="0"/>
              <a:buNone/>
            </a:pPr>
            <a:r>
              <a:rPr lang="en-US" sz="2000" dirty="0">
                <a:solidFill>
                  <a:schemeClr val="bg1">
                    <a:lumMod val="50000"/>
                  </a:schemeClr>
                </a:solidFill>
              </a:rPr>
              <a:t>5:00 – 6:00 PM</a:t>
            </a:r>
          </a:p>
          <a:p>
            <a:pPr marL="0" indent="0">
              <a:buFont typeface="Arial" pitchFamily="34" charset="0"/>
              <a:buNone/>
            </a:pPr>
            <a:endParaRPr lang="en-US" sz="2000" dirty="0">
              <a:solidFill>
                <a:schemeClr val="bg1">
                  <a:lumMod val="50000"/>
                </a:schemeClr>
              </a:solidFill>
            </a:endParaRPr>
          </a:p>
          <a:p>
            <a:pPr marL="0" indent="0">
              <a:buFont typeface="Arial" pitchFamily="34" charset="0"/>
              <a:buNone/>
            </a:pPr>
            <a:r>
              <a:rPr lang="en-US" sz="2000" dirty="0">
                <a:solidFill>
                  <a:schemeClr val="bg1">
                    <a:lumMod val="50000"/>
                  </a:schemeClr>
                </a:solidFill>
              </a:rPr>
              <a:t>Join us in The Expo to grab a beverage, network with your peers, and learn more about the offerings Microsoft Partners and Product Groups have to offer.</a:t>
            </a:r>
          </a:p>
          <a:p>
            <a:pPr marL="0" indent="0">
              <a:buFont typeface="Arial" pitchFamily="34" charset="0"/>
              <a:buNone/>
            </a:pPr>
            <a:endParaRPr lang="en-US" sz="1100" dirty="0">
              <a:solidFill>
                <a:schemeClr val="bg1">
                  <a:lumMod val="50000"/>
                </a:schemeClr>
              </a:solidFill>
            </a:endParaRPr>
          </a:p>
          <a:p>
            <a:pPr marL="0" indent="0">
              <a:buFont typeface="Arial" pitchFamily="34" charset="0"/>
              <a:buNone/>
            </a:pPr>
            <a:endParaRPr lang="en-US" sz="1100" dirty="0">
              <a:solidFill>
                <a:schemeClr val="bg1">
                  <a:lumMod val="50000"/>
                </a:schemeClr>
              </a:solidFill>
            </a:endParaRPr>
          </a:p>
          <a:p>
            <a:pPr marL="0" indent="0">
              <a:buFont typeface="Arial" pitchFamily="34" charset="0"/>
              <a:buNone/>
            </a:pPr>
            <a:endParaRPr lang="en-US" sz="1100" dirty="0">
              <a:solidFill>
                <a:schemeClr val="bg1">
                  <a:lumMod val="50000"/>
                </a:schemeClr>
              </a:solidFill>
            </a:endParaRPr>
          </a:p>
        </p:txBody>
      </p:sp>
      <p:sp>
        <p:nvSpPr>
          <p:cNvPr id="5" name="TextBox 4"/>
          <p:cNvSpPr txBox="1"/>
          <p:nvPr/>
        </p:nvSpPr>
        <p:spPr>
          <a:xfrm>
            <a:off x="427037" y="1135062"/>
            <a:ext cx="5333156" cy="627864"/>
          </a:xfrm>
          <a:prstGeom prst="rect">
            <a:avLst/>
          </a:prstGeom>
          <a:solidFill>
            <a:schemeClr val="accent2"/>
          </a:solidFill>
        </p:spPr>
        <p:txBody>
          <a:bodyPr wrap="square" lIns="182880" tIns="146304" rIns="182880" bIns="146304" rtlCol="0">
            <a:spAutoFit/>
          </a:bodyPr>
          <a:lstStyle/>
          <a:p>
            <a:pPr algn="ctr">
              <a:lnSpc>
                <a:spcPct val="90000"/>
              </a:lnSpc>
              <a:spcAft>
                <a:spcPts val="600"/>
              </a:spcAft>
            </a:pPr>
            <a:r>
              <a:rPr lang="en-US" sz="2400" dirty="0">
                <a:solidFill>
                  <a:schemeClr val="bg1"/>
                </a:solidFill>
              </a:rPr>
              <a:t>Welcome Reception</a:t>
            </a:r>
          </a:p>
        </p:txBody>
      </p:sp>
      <p:sp>
        <p:nvSpPr>
          <p:cNvPr id="6" name="TextBox 5"/>
          <p:cNvSpPr txBox="1"/>
          <p:nvPr/>
        </p:nvSpPr>
        <p:spPr>
          <a:xfrm>
            <a:off x="6142036" y="1135062"/>
            <a:ext cx="5763261" cy="627864"/>
          </a:xfrm>
          <a:prstGeom prst="rect">
            <a:avLst/>
          </a:prstGeom>
          <a:solidFill>
            <a:schemeClr val="accent2"/>
          </a:solidFill>
        </p:spPr>
        <p:txBody>
          <a:bodyPr wrap="square" lIns="182880" tIns="146304" rIns="182880" bIns="146304" rtlCol="0">
            <a:spAutoFit/>
          </a:bodyPr>
          <a:lstStyle/>
          <a:p>
            <a:pPr algn="ctr">
              <a:lnSpc>
                <a:spcPct val="90000"/>
              </a:lnSpc>
              <a:spcAft>
                <a:spcPts val="600"/>
              </a:spcAft>
            </a:pPr>
            <a:r>
              <a:rPr lang="en-US" sz="2400" dirty="0">
                <a:solidFill>
                  <a:schemeClr val="bg1"/>
                </a:solidFill>
              </a:rPr>
              <a:t>Social Hours</a:t>
            </a:r>
          </a:p>
        </p:txBody>
      </p:sp>
    </p:spTree>
    <p:extLst>
      <p:ext uri="{BB962C8B-B14F-4D97-AF65-F5344CB8AC3E}">
        <p14:creationId xmlns:p14="http://schemas.microsoft.com/office/powerpoint/2010/main" val="10632424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Theaters</a:t>
            </a:r>
          </a:p>
        </p:txBody>
      </p:sp>
      <p:sp>
        <p:nvSpPr>
          <p:cNvPr id="7" name="Text Placeholder 6"/>
          <p:cNvSpPr>
            <a:spLocks noGrp="1"/>
          </p:cNvSpPr>
          <p:nvPr>
            <p:ph type="body" sz="quarter" idx="10"/>
          </p:nvPr>
        </p:nvSpPr>
        <p:spPr>
          <a:xfrm>
            <a:off x="274638" y="1212850"/>
            <a:ext cx="11887200" cy="849463"/>
          </a:xfrm>
        </p:spPr>
        <p:txBody>
          <a:bodyPr/>
          <a:lstStyle/>
          <a:p>
            <a:pPr marL="0" indent="0">
              <a:buNone/>
            </a:pPr>
            <a:r>
              <a:rPr lang="en-US" sz="2400" dirty="0"/>
              <a:t>At Microsoft Ignite this year we have several different theater locations though out the GWCC:</a:t>
            </a:r>
          </a:p>
        </p:txBody>
      </p:sp>
      <p:sp>
        <p:nvSpPr>
          <p:cNvPr id="8" name="Rectangle 7"/>
          <p:cNvSpPr/>
          <p:nvPr/>
        </p:nvSpPr>
        <p:spPr bwMode="auto">
          <a:xfrm rot="10800000" flipH="1" flipV="1">
            <a:off x="427038" y="2688307"/>
            <a:ext cx="2743199" cy="4161755"/>
          </a:xfrm>
          <a:prstGeom prst="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60" tIns="46629" rIns="93260" bIns="46629" numCol="1" rtlCol="0" anchor="t" anchorCtr="0" compatLnSpc="1">
            <a:prstTxWarp prst="textNoShape">
              <a:avLst/>
            </a:prstTxWarp>
          </a:bodyPr>
          <a:lstStyle/>
          <a:p>
            <a:pPr marL="285750" lvl="0" indent="-285750">
              <a:buFont typeface="Arial" panose="020B0604020202020204" pitchFamily="34" charset="0"/>
              <a:buChar char="•"/>
            </a:pPr>
            <a:r>
              <a:rPr lang="en-US" sz="1400" dirty="0">
                <a:solidFill>
                  <a:schemeClr val="tx1"/>
                </a:solidFill>
                <a:latin typeface="+mj-lt"/>
              </a:rPr>
              <a:t>7 total theaters located in the Expo in the Microsoft Showcase</a:t>
            </a:r>
          </a:p>
          <a:p>
            <a:pPr marL="285750" lvl="0" indent="-285750">
              <a:buFont typeface="Arial" panose="020B0604020202020204" pitchFamily="34" charset="0"/>
              <a:buChar char="•"/>
            </a:pPr>
            <a:r>
              <a:rPr lang="en-US" sz="1400" dirty="0">
                <a:solidFill>
                  <a:schemeClr val="tx1"/>
                </a:solidFill>
                <a:latin typeface="+mj-lt"/>
              </a:rPr>
              <a:t>Sessions presented by Microsoft</a:t>
            </a:r>
          </a:p>
          <a:p>
            <a:pPr marL="285750" lvl="0" indent="-285750">
              <a:buFont typeface="Arial" panose="020B0604020202020204" pitchFamily="34" charset="0"/>
              <a:buChar char="•"/>
            </a:pPr>
            <a:r>
              <a:rPr lang="en-US" sz="1400" dirty="0">
                <a:solidFill>
                  <a:schemeClr val="tx1"/>
                </a:solidFill>
                <a:latin typeface="+mj-lt"/>
              </a:rPr>
              <a:t>Seating for around 25 in each theater plus standing room</a:t>
            </a:r>
          </a:p>
          <a:p>
            <a:pPr marL="285750" lvl="0" indent="-285750">
              <a:buFont typeface="Arial" panose="020B0604020202020204" pitchFamily="34" charset="0"/>
              <a:buChar char="•"/>
            </a:pPr>
            <a:r>
              <a:rPr lang="en-US" sz="1400" dirty="0">
                <a:solidFill>
                  <a:schemeClr val="tx1"/>
                </a:solidFill>
                <a:latin typeface="+mj-lt"/>
              </a:rPr>
              <a:t>Theater sessions not recorded</a:t>
            </a:r>
          </a:p>
          <a:p>
            <a:pPr lvl="0"/>
            <a:endParaRPr lang="en-US" sz="1600" dirty="0">
              <a:solidFill>
                <a:schemeClr val="tx1"/>
              </a:solidFill>
            </a:endParaRPr>
          </a:p>
        </p:txBody>
      </p:sp>
      <p:sp>
        <p:nvSpPr>
          <p:cNvPr id="9" name="Rectangle 8"/>
          <p:cNvSpPr/>
          <p:nvPr/>
        </p:nvSpPr>
        <p:spPr bwMode="auto">
          <a:xfrm>
            <a:off x="427038" y="2156289"/>
            <a:ext cx="2743199" cy="53201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6556" tIns="46637" rIns="93274" bIns="46637" numCol="1" rtlCol="0" anchor="ctr" anchorCtr="0" compatLnSpc="1">
            <a:prstTxWarp prst="textNoShape">
              <a:avLst/>
            </a:prstTxWarp>
          </a:bodyPr>
          <a:lstStyle/>
          <a:p>
            <a:pPr algn="ctr" defTabSz="93224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Microsoft Theaters</a:t>
            </a:r>
          </a:p>
        </p:txBody>
      </p:sp>
      <p:sp>
        <p:nvSpPr>
          <p:cNvPr id="10" name="Rectangle 9"/>
          <p:cNvSpPr/>
          <p:nvPr/>
        </p:nvSpPr>
        <p:spPr bwMode="auto">
          <a:xfrm rot="10800000" flipH="1" flipV="1">
            <a:off x="3322638" y="2688307"/>
            <a:ext cx="2819400" cy="4161755"/>
          </a:xfrm>
          <a:prstGeom prst="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60" tIns="46629" rIns="93260" bIns="46629" numCol="1" rtlCol="0" anchor="t" anchorCtr="0" compatLnSpc="1">
            <a:prstTxWarp prst="textNoShape">
              <a:avLst/>
            </a:prstTxWarp>
          </a:bodyPr>
          <a:lstStyle/>
          <a:p>
            <a:pPr marL="285750" lvl="0" indent="-285750">
              <a:buFont typeface="Arial" panose="020B0604020202020204" pitchFamily="34" charset="0"/>
              <a:buChar char="•"/>
            </a:pPr>
            <a:r>
              <a:rPr lang="en-US" sz="1400" dirty="0">
                <a:solidFill>
                  <a:schemeClr val="tx1"/>
                </a:solidFill>
                <a:latin typeface="+mj-lt"/>
              </a:rPr>
              <a:t>5 total theaters located in the Expo</a:t>
            </a:r>
          </a:p>
          <a:p>
            <a:pPr marL="285750" lvl="0" indent="-285750">
              <a:buFont typeface="Arial" panose="020B0604020202020204" pitchFamily="34" charset="0"/>
              <a:buChar char="•"/>
            </a:pPr>
            <a:r>
              <a:rPr lang="en-US" sz="1400" dirty="0">
                <a:solidFill>
                  <a:schemeClr val="tx1"/>
                </a:solidFill>
                <a:latin typeface="+mj-lt"/>
              </a:rPr>
              <a:t>Sessions presented by Partners and Community</a:t>
            </a:r>
          </a:p>
          <a:p>
            <a:pPr marL="285750" lvl="0" indent="-285750">
              <a:buFont typeface="Arial" panose="020B0604020202020204" pitchFamily="34" charset="0"/>
              <a:buChar char="•"/>
            </a:pPr>
            <a:r>
              <a:rPr lang="en-US" sz="1400" dirty="0">
                <a:solidFill>
                  <a:schemeClr val="tx1"/>
                </a:solidFill>
                <a:latin typeface="+mj-lt"/>
              </a:rPr>
              <a:t>Seating for around 150 in each theater</a:t>
            </a:r>
          </a:p>
          <a:p>
            <a:pPr marL="285750" lvl="0" indent="-285750">
              <a:buFont typeface="Arial" panose="020B0604020202020204" pitchFamily="34" charset="0"/>
              <a:buChar char="•"/>
            </a:pPr>
            <a:r>
              <a:rPr lang="en-US" sz="1400" dirty="0">
                <a:solidFill>
                  <a:schemeClr val="tx1"/>
                </a:solidFill>
                <a:latin typeface="+mj-lt"/>
              </a:rPr>
              <a:t>Theater sessions not recorded</a:t>
            </a:r>
          </a:p>
        </p:txBody>
      </p:sp>
      <p:sp>
        <p:nvSpPr>
          <p:cNvPr id="11" name="Rectangle 10"/>
          <p:cNvSpPr/>
          <p:nvPr/>
        </p:nvSpPr>
        <p:spPr bwMode="auto">
          <a:xfrm>
            <a:off x="3322638" y="2156289"/>
            <a:ext cx="2819400" cy="53201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6556" tIns="46637" rIns="93274" bIns="46637" numCol="1" rtlCol="0" anchor="ctr" anchorCtr="0" compatLnSpc="1">
            <a:prstTxWarp prst="textNoShape">
              <a:avLst/>
            </a:prstTxWarp>
          </a:bodyPr>
          <a:lstStyle/>
          <a:p>
            <a:pPr defTabSz="932242" fontAlgn="base">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Partner/Community Theaters</a:t>
            </a:r>
          </a:p>
        </p:txBody>
      </p:sp>
      <p:sp>
        <p:nvSpPr>
          <p:cNvPr id="12" name="Rectangle 11"/>
          <p:cNvSpPr/>
          <p:nvPr/>
        </p:nvSpPr>
        <p:spPr bwMode="auto">
          <a:xfrm rot="10800000" flipH="1" flipV="1">
            <a:off x="6294437" y="2688307"/>
            <a:ext cx="2819400" cy="4161755"/>
          </a:xfrm>
          <a:prstGeom prst="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60" tIns="46629" rIns="93260" bIns="46629" numCol="1" rtlCol="0" anchor="t" anchorCtr="0" compatLnSpc="1">
            <a:prstTxWarp prst="textNoShape">
              <a:avLst/>
            </a:prstTxWarp>
          </a:bodyPr>
          <a:lstStyle/>
          <a:p>
            <a:pPr marL="285750" lvl="0" indent="-285750">
              <a:buFont typeface="Arial" panose="020B0604020202020204" pitchFamily="34" charset="0"/>
              <a:buChar char="•"/>
            </a:pPr>
            <a:r>
              <a:rPr lang="en-US" sz="1400" dirty="0">
                <a:solidFill>
                  <a:schemeClr val="tx1"/>
                </a:solidFill>
                <a:latin typeface="+mj-lt"/>
              </a:rPr>
              <a:t>3 total theaters located out the Expo in the following locations:</a:t>
            </a:r>
          </a:p>
          <a:p>
            <a:pPr marL="752121" lvl="1" indent="-285750">
              <a:buFont typeface="Arial" panose="020B0604020202020204" pitchFamily="34" charset="0"/>
              <a:buChar char="•"/>
            </a:pPr>
            <a:r>
              <a:rPr lang="en-US" sz="1100" dirty="0">
                <a:solidFill>
                  <a:schemeClr val="tx1"/>
                </a:solidFill>
                <a:latin typeface="+mj-lt"/>
              </a:rPr>
              <a:t>Bldg B – Level 2</a:t>
            </a:r>
          </a:p>
          <a:p>
            <a:pPr marL="752121" lvl="1" indent="-285750">
              <a:buFont typeface="Arial" panose="020B0604020202020204" pitchFamily="34" charset="0"/>
              <a:buChar char="•"/>
            </a:pPr>
            <a:r>
              <a:rPr lang="en-US" sz="1100" dirty="0">
                <a:solidFill>
                  <a:schemeClr val="tx1"/>
                </a:solidFill>
                <a:latin typeface="+mj-lt"/>
              </a:rPr>
              <a:t>Bldg B – Level 4</a:t>
            </a:r>
          </a:p>
          <a:p>
            <a:pPr marL="752121" lvl="1" indent="-285750">
              <a:buFont typeface="Arial" panose="020B0604020202020204" pitchFamily="34" charset="0"/>
              <a:buChar char="•"/>
            </a:pPr>
            <a:r>
              <a:rPr lang="en-US" sz="1100" dirty="0">
                <a:solidFill>
                  <a:schemeClr val="tx1"/>
                </a:solidFill>
                <a:latin typeface="+mj-lt"/>
              </a:rPr>
              <a:t>Bldg A – Level 3</a:t>
            </a:r>
          </a:p>
          <a:p>
            <a:pPr marL="285750" indent="-285750">
              <a:buFont typeface="Arial" panose="020B0604020202020204" pitchFamily="34" charset="0"/>
              <a:buChar char="•"/>
            </a:pPr>
            <a:r>
              <a:rPr lang="en-US" sz="1400" dirty="0">
                <a:solidFill>
                  <a:schemeClr val="tx1"/>
                </a:solidFill>
                <a:latin typeface="+mj-lt"/>
              </a:rPr>
              <a:t>Repeated content from Microsoft theaters</a:t>
            </a:r>
          </a:p>
          <a:p>
            <a:pPr marL="285750" indent="-285750">
              <a:buFont typeface="Arial" panose="020B0604020202020204" pitchFamily="34" charset="0"/>
              <a:buChar char="•"/>
            </a:pPr>
            <a:r>
              <a:rPr lang="en-US" sz="1400" dirty="0">
                <a:solidFill>
                  <a:schemeClr val="tx1"/>
                </a:solidFill>
                <a:latin typeface="+mj-lt"/>
              </a:rPr>
              <a:t>Seating for around 50 in each theater</a:t>
            </a:r>
          </a:p>
          <a:p>
            <a:pPr marL="285750" indent="-285750">
              <a:buFont typeface="Arial" panose="020B0604020202020204" pitchFamily="34" charset="0"/>
              <a:buChar char="•"/>
            </a:pPr>
            <a:r>
              <a:rPr lang="en-US" sz="1400" dirty="0">
                <a:solidFill>
                  <a:schemeClr val="tx1"/>
                </a:solidFill>
                <a:latin typeface="+mj-lt"/>
              </a:rPr>
              <a:t>3 theaters are recorded</a:t>
            </a:r>
          </a:p>
          <a:p>
            <a:pPr lvl="0"/>
            <a:endParaRPr lang="en-US" sz="2800" dirty="0">
              <a:solidFill>
                <a:schemeClr val="tx1"/>
              </a:solidFill>
            </a:endParaRPr>
          </a:p>
        </p:txBody>
      </p:sp>
      <p:sp>
        <p:nvSpPr>
          <p:cNvPr id="13" name="Rectangle 12"/>
          <p:cNvSpPr/>
          <p:nvPr/>
        </p:nvSpPr>
        <p:spPr bwMode="auto">
          <a:xfrm>
            <a:off x="6294437" y="2156289"/>
            <a:ext cx="2819400" cy="53201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6556" tIns="46637" rIns="93274" bIns="46637" numCol="1" rtlCol="0" anchor="ctr" anchorCtr="0" compatLnSpc="1">
            <a:prstTxWarp prst="textNoShape">
              <a:avLst/>
            </a:prstTxWarp>
          </a:bodyPr>
          <a:lstStyle/>
          <a:p>
            <a:pPr algn="ctr" defTabSz="932242"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Building A &amp; B Theaters</a:t>
            </a:r>
          </a:p>
        </p:txBody>
      </p:sp>
      <p:sp>
        <p:nvSpPr>
          <p:cNvPr id="14" name="Rectangle 13"/>
          <p:cNvSpPr/>
          <p:nvPr/>
        </p:nvSpPr>
        <p:spPr bwMode="auto">
          <a:xfrm rot="10800000" flipH="1" flipV="1">
            <a:off x="9266236" y="2688307"/>
            <a:ext cx="2819400" cy="4161755"/>
          </a:xfrm>
          <a:prstGeom prst="rect">
            <a:avLst/>
          </a:prstGeom>
          <a:solidFill>
            <a:schemeClr val="accent6">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60" tIns="46629" rIns="93260" bIns="46629" numCol="1" rtlCol="0" anchor="t" anchorCtr="0" compatLnSpc="1">
            <a:prstTxWarp prst="textNoShape">
              <a:avLst/>
            </a:prstTxWarp>
          </a:bodyPr>
          <a:lstStyle/>
          <a:p>
            <a:pPr marL="285750" lvl="0" indent="-285750">
              <a:buFont typeface="Arial" panose="020B0604020202020204" pitchFamily="34" charset="0"/>
              <a:buChar char="•"/>
            </a:pPr>
            <a:r>
              <a:rPr lang="en-US" sz="1400" dirty="0">
                <a:solidFill>
                  <a:schemeClr val="tx1"/>
                </a:solidFill>
                <a:latin typeface="+mj-lt"/>
              </a:rPr>
              <a:t>1 Large theater in the Hall C Hang Out</a:t>
            </a:r>
          </a:p>
          <a:p>
            <a:pPr marL="285750" lvl="0" indent="-285750">
              <a:buFont typeface="Arial" panose="020B0604020202020204" pitchFamily="34" charset="0"/>
              <a:buChar char="•"/>
            </a:pPr>
            <a:r>
              <a:rPr lang="en-US" sz="1400" dirty="0">
                <a:solidFill>
                  <a:schemeClr val="tx1"/>
                </a:solidFill>
                <a:latin typeface="+mj-lt"/>
              </a:rPr>
              <a:t>Sessions presented by Microsoft led by Jeremy Chapman</a:t>
            </a:r>
          </a:p>
          <a:p>
            <a:pPr marL="285750" lvl="0" indent="-285750">
              <a:buFont typeface="Arial" panose="020B0604020202020204" pitchFamily="34" charset="0"/>
              <a:buChar char="•"/>
            </a:pPr>
            <a:r>
              <a:rPr lang="en-US" sz="1400" dirty="0">
                <a:solidFill>
                  <a:schemeClr val="tx1"/>
                </a:solidFill>
                <a:latin typeface="+mj-lt"/>
              </a:rPr>
              <a:t>Seating for 300</a:t>
            </a:r>
          </a:p>
          <a:p>
            <a:pPr marL="285750" lvl="0" indent="-285750">
              <a:buFont typeface="Arial" panose="020B0604020202020204" pitchFamily="34" charset="0"/>
              <a:buChar char="•"/>
            </a:pPr>
            <a:r>
              <a:rPr lang="en-US" sz="1400" dirty="0">
                <a:solidFill>
                  <a:schemeClr val="tx1"/>
                </a:solidFill>
                <a:latin typeface="+mj-lt"/>
              </a:rPr>
              <a:t>Ignite Studio sessions are recorded</a:t>
            </a:r>
          </a:p>
        </p:txBody>
      </p:sp>
      <p:sp>
        <p:nvSpPr>
          <p:cNvPr id="15" name="Rectangle 14"/>
          <p:cNvSpPr/>
          <p:nvPr/>
        </p:nvSpPr>
        <p:spPr bwMode="auto">
          <a:xfrm>
            <a:off x="9266236" y="2156289"/>
            <a:ext cx="2819400" cy="532018"/>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6556" tIns="46637" rIns="93274" bIns="46637" numCol="1" rtlCol="0" anchor="ctr" anchorCtr="0" compatLnSpc="1">
            <a:prstTxWarp prst="textNoShape">
              <a:avLst/>
            </a:prstTxWarp>
          </a:bodyPr>
          <a:lstStyle/>
          <a:p>
            <a:pPr algn="ctr" defTabSz="932242" fontAlgn="base">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Ignite Studios</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5341" t="4780" r="31001" b="24488"/>
          <a:stretch/>
        </p:blipFill>
        <p:spPr>
          <a:xfrm>
            <a:off x="3475037" y="4868862"/>
            <a:ext cx="2514600" cy="1864562"/>
          </a:xfrm>
          <a:prstGeom prst="rect">
            <a:avLst/>
          </a:prstGeom>
          <a:ln w="3175">
            <a:solidFill>
              <a:schemeClr val="tx1"/>
            </a:solidFill>
          </a:ln>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4580" r="19560"/>
          <a:stretch/>
        </p:blipFill>
        <p:spPr>
          <a:xfrm>
            <a:off x="6446838" y="4868862"/>
            <a:ext cx="2514600" cy="1864562"/>
          </a:xfrm>
          <a:prstGeom prst="rect">
            <a:avLst/>
          </a:prstGeom>
          <a:ln w="3175">
            <a:noFill/>
          </a:ln>
        </p:spPr>
      </p:pic>
      <p:pic>
        <p:nvPicPr>
          <p:cNvPr id="18" name="Picture 17"/>
          <p:cNvPicPr>
            <a:picLocks noChangeAspect="1"/>
          </p:cNvPicPr>
          <p:nvPr/>
        </p:nvPicPr>
        <p:blipFill>
          <a:blip r:embed="rId5"/>
          <a:stretch>
            <a:fillRect/>
          </a:stretch>
        </p:blipFill>
        <p:spPr>
          <a:xfrm>
            <a:off x="9580561" y="4845816"/>
            <a:ext cx="2047876" cy="1887607"/>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15654" r="13216" b="3303"/>
          <a:stretch/>
        </p:blipFill>
        <p:spPr>
          <a:xfrm>
            <a:off x="579437" y="4868862"/>
            <a:ext cx="2438401" cy="1864562"/>
          </a:xfrm>
          <a:prstGeom prst="rect">
            <a:avLst/>
          </a:prstGeom>
          <a:ln w="3175">
            <a:noFill/>
          </a:ln>
        </p:spPr>
      </p:pic>
    </p:spTree>
    <p:extLst>
      <p:ext uri="{BB962C8B-B14F-4D97-AF65-F5344CB8AC3E}">
        <p14:creationId xmlns:p14="http://schemas.microsoft.com/office/powerpoint/2010/main" val="28702537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Additional Viewing Areas: Hall C &amp; Hall A</a:t>
            </a:r>
          </a:p>
        </p:txBody>
      </p:sp>
      <p:sp>
        <p:nvSpPr>
          <p:cNvPr id="6" name="Text Placeholder 1"/>
          <p:cNvSpPr>
            <a:spLocks noGrp="1"/>
          </p:cNvSpPr>
          <p:nvPr>
            <p:ph type="body" sz="quarter" idx="11"/>
          </p:nvPr>
        </p:nvSpPr>
        <p:spPr>
          <a:xfrm>
            <a:off x="275480" y="649401"/>
            <a:ext cx="12337751" cy="4413223"/>
          </a:xfrm>
        </p:spPr>
        <p:txBody>
          <a:bodyPr/>
          <a:lstStyle/>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2448" dirty="0"/>
          </a:p>
          <a:p>
            <a:pPr lvl="0"/>
            <a:endParaRPr lang="en-US" sz="1122" dirty="0"/>
          </a:p>
          <a:p>
            <a:pPr marL="349724" indent="-349724">
              <a:buFont typeface="Arial" panose="020B0604020202020204" pitchFamily="34" charset="0"/>
              <a:buChar char="•"/>
            </a:pPr>
            <a:endParaRPr lang="en-US" sz="2448" dirty="0"/>
          </a:p>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2856" dirty="0"/>
          </a:p>
          <a:p>
            <a:pPr marL="349724" indent="-349724">
              <a:buFont typeface="Arial" panose="020B0604020202020204" pitchFamily="34" charset="0"/>
              <a:buChar char="•"/>
            </a:pPr>
            <a:endParaRPr lang="en-US" sz="1836" dirty="0"/>
          </a:p>
        </p:txBody>
      </p:sp>
      <p:sp>
        <p:nvSpPr>
          <p:cNvPr id="18" name="TextBox 17"/>
          <p:cNvSpPr txBox="1"/>
          <p:nvPr/>
        </p:nvSpPr>
        <p:spPr>
          <a:xfrm>
            <a:off x="6721777" y="2026907"/>
            <a:ext cx="3742027" cy="449667"/>
          </a:xfrm>
          <a:prstGeom prst="rect">
            <a:avLst/>
          </a:prstGeom>
          <a:noFill/>
        </p:spPr>
        <p:txBody>
          <a:bodyPr wrap="square" lIns="186521" tIns="149217" rIns="186521" bIns="149217" rtlCol="0">
            <a:spAutoFit/>
          </a:bodyPr>
          <a:lstStyle/>
          <a:p>
            <a:pPr>
              <a:lnSpc>
                <a:spcPct val="90000"/>
              </a:lnSpc>
              <a:spcAft>
                <a:spcPts val="612"/>
              </a:spcAft>
            </a:pPr>
            <a:r>
              <a:rPr lang="en-US" sz="1071" dirty="0">
                <a:solidFill>
                  <a:schemeClr val="bg1"/>
                </a:solidFill>
              </a:rPr>
              <a:t>Neighborhood theaters will be repeat content (150)</a:t>
            </a:r>
          </a:p>
        </p:txBody>
      </p:sp>
      <p:sp>
        <p:nvSpPr>
          <p:cNvPr id="7" name="Rectangle 6"/>
          <p:cNvSpPr/>
          <p:nvPr/>
        </p:nvSpPr>
        <p:spPr bwMode="auto">
          <a:xfrm rot="10800000" flipH="1" flipV="1">
            <a:off x="309790" y="1566976"/>
            <a:ext cx="3500219" cy="2947704"/>
          </a:xfrm>
          <a:prstGeom prst="rect">
            <a:avLst/>
          </a:prstGeom>
          <a:solidFill>
            <a:schemeClr val="tx1">
              <a:lumMod val="8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17" tIns="47557" rIns="95117" bIns="47557" numCol="1" rtlCol="0" anchor="b" anchorCtr="0" compatLnSpc="1">
            <a:prstTxWarp prst="textNoShape">
              <a:avLst/>
            </a:prstTxWarp>
          </a:bodyPr>
          <a:lstStyle/>
          <a:p>
            <a:pPr algn="ctr" defTabSz="950887"/>
            <a:endParaRPr lang="en-US" sz="1428" dirty="0">
              <a:solidFill>
                <a:schemeClr val="tx1"/>
              </a:solidFill>
              <a:latin typeface="Segoe UI" pitchFamily="34" charset="0"/>
              <a:ea typeface="Segoe UI" pitchFamily="34" charset="0"/>
              <a:cs typeface="Segoe UI" pitchFamily="34" charset="0"/>
            </a:endParaRPr>
          </a:p>
        </p:txBody>
      </p:sp>
      <p:sp>
        <p:nvSpPr>
          <p:cNvPr id="8" name="Rectangle 7"/>
          <p:cNvSpPr/>
          <p:nvPr/>
        </p:nvSpPr>
        <p:spPr bwMode="auto">
          <a:xfrm>
            <a:off x="300693" y="1157105"/>
            <a:ext cx="3500222" cy="33356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90270" tIns="47565" rIns="95131" bIns="47565" numCol="1" rtlCol="0" anchor="ctr" anchorCtr="0" compatLnSpc="1">
            <a:prstTxWarp prst="textNoShape">
              <a:avLst/>
            </a:prstTxWarp>
          </a:bodyPr>
          <a:lstStyle/>
          <a:p>
            <a:pPr algn="ctr" defTabSz="950794" fontAlgn="base">
              <a:spcBef>
                <a:spcPct val="0"/>
              </a:spcBef>
              <a:spcAft>
                <a:spcPct val="0"/>
              </a:spcAft>
            </a:pPr>
            <a:r>
              <a:rPr lang="en-US" sz="2040" dirty="0">
                <a:gradFill>
                  <a:gsLst>
                    <a:gs pos="0">
                      <a:srgbClr val="FFFFFF"/>
                    </a:gs>
                    <a:gs pos="100000">
                      <a:srgbClr val="FFFFFF"/>
                    </a:gs>
                  </a:gsLst>
                  <a:lin ang="5400000" scaled="0"/>
                </a:gradFill>
                <a:latin typeface="+mj-lt"/>
                <a:ea typeface="Segoe UI" pitchFamily="34" charset="0"/>
                <a:cs typeface="Segoe UI" pitchFamily="34" charset="0"/>
              </a:rPr>
              <a:t>Hall C Hang Out</a:t>
            </a:r>
          </a:p>
        </p:txBody>
      </p:sp>
      <p:pic>
        <p:nvPicPr>
          <p:cNvPr id="11" name="Picture 10"/>
          <p:cNvPicPr>
            <a:picLocks noChangeAspect="1"/>
          </p:cNvPicPr>
          <p:nvPr/>
        </p:nvPicPr>
        <p:blipFill rotWithShape="1">
          <a:blip r:embed="rId2"/>
          <a:srcRect b="20717"/>
          <a:stretch/>
        </p:blipFill>
        <p:spPr>
          <a:xfrm>
            <a:off x="429173" y="1640162"/>
            <a:ext cx="3350210" cy="1898167"/>
          </a:xfrm>
          <a:prstGeom prst="rect">
            <a:avLst/>
          </a:prstGeom>
        </p:spPr>
      </p:pic>
      <p:pic>
        <p:nvPicPr>
          <p:cNvPr id="12" name="Picture 11"/>
          <p:cNvPicPr>
            <a:picLocks noChangeAspect="1"/>
          </p:cNvPicPr>
          <p:nvPr/>
        </p:nvPicPr>
        <p:blipFill>
          <a:blip r:embed="rId3"/>
          <a:stretch>
            <a:fillRect/>
          </a:stretch>
        </p:blipFill>
        <p:spPr>
          <a:xfrm>
            <a:off x="673871" y="3577255"/>
            <a:ext cx="2897101" cy="869581"/>
          </a:xfrm>
          <a:prstGeom prst="rect">
            <a:avLst/>
          </a:prstGeom>
        </p:spPr>
      </p:pic>
      <p:sp>
        <p:nvSpPr>
          <p:cNvPr id="14" name="Rectangle 13"/>
          <p:cNvSpPr/>
          <p:nvPr/>
        </p:nvSpPr>
        <p:spPr bwMode="auto">
          <a:xfrm rot="10800000" flipH="1" flipV="1">
            <a:off x="4171258" y="1533637"/>
            <a:ext cx="3500219" cy="2947704"/>
          </a:xfrm>
          <a:prstGeom prst="rect">
            <a:avLst/>
          </a:prstGeom>
          <a:solidFill>
            <a:schemeClr val="tx1">
              <a:lumMod val="8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17" tIns="47557" rIns="95117" bIns="47557" numCol="1" rtlCol="0" anchor="b" anchorCtr="0" compatLnSpc="1">
            <a:prstTxWarp prst="textNoShape">
              <a:avLst/>
            </a:prstTxWarp>
          </a:bodyPr>
          <a:lstStyle/>
          <a:p>
            <a:pPr algn="ctr" defTabSz="950887"/>
            <a:endParaRPr lang="en-US" sz="1428" dirty="0">
              <a:solidFill>
                <a:schemeClr val="tx1"/>
              </a:solidFill>
              <a:latin typeface="Segoe UI" pitchFamily="34" charset="0"/>
              <a:ea typeface="Segoe UI" pitchFamily="34" charset="0"/>
              <a:cs typeface="Segoe UI" pitchFamily="34" charset="0"/>
            </a:endParaRPr>
          </a:p>
        </p:txBody>
      </p:sp>
      <p:sp>
        <p:nvSpPr>
          <p:cNvPr id="15" name="Rectangle 14"/>
          <p:cNvSpPr/>
          <p:nvPr/>
        </p:nvSpPr>
        <p:spPr bwMode="auto">
          <a:xfrm>
            <a:off x="4169065" y="1101586"/>
            <a:ext cx="3500222" cy="33356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90270" tIns="47565" rIns="95131" bIns="47565" numCol="1" rtlCol="0" anchor="ctr" anchorCtr="0" compatLnSpc="1">
            <a:prstTxWarp prst="textNoShape">
              <a:avLst/>
            </a:prstTxWarp>
          </a:bodyPr>
          <a:lstStyle/>
          <a:p>
            <a:pPr algn="ctr" defTabSz="950794" fontAlgn="base">
              <a:spcBef>
                <a:spcPct val="0"/>
              </a:spcBef>
              <a:spcAft>
                <a:spcPct val="0"/>
              </a:spcAft>
            </a:pPr>
            <a:r>
              <a:rPr lang="en-US" sz="2040" dirty="0">
                <a:gradFill>
                  <a:gsLst>
                    <a:gs pos="0">
                      <a:srgbClr val="FFFFFF"/>
                    </a:gs>
                    <a:gs pos="100000">
                      <a:srgbClr val="FFFFFF"/>
                    </a:gs>
                  </a:gsLst>
                  <a:lin ang="5400000" scaled="0"/>
                </a:gradFill>
                <a:latin typeface="+mj-lt"/>
                <a:ea typeface="Segoe UI" pitchFamily="34" charset="0"/>
                <a:cs typeface="Segoe UI" pitchFamily="34" charset="0"/>
              </a:rPr>
              <a:t>Hall A</a:t>
            </a:r>
          </a:p>
        </p:txBody>
      </p:sp>
      <p:pic>
        <p:nvPicPr>
          <p:cNvPr id="17" name="Picture 16"/>
          <p:cNvPicPr>
            <a:picLocks noChangeAspect="1"/>
          </p:cNvPicPr>
          <p:nvPr/>
        </p:nvPicPr>
        <p:blipFill>
          <a:blip r:embed="rId4"/>
          <a:stretch>
            <a:fillRect/>
          </a:stretch>
        </p:blipFill>
        <p:spPr>
          <a:xfrm>
            <a:off x="4576901" y="1681090"/>
            <a:ext cx="2684550" cy="1816313"/>
          </a:xfrm>
          <a:prstGeom prst="rect">
            <a:avLst/>
          </a:prstGeom>
        </p:spPr>
      </p:pic>
      <p:pic>
        <p:nvPicPr>
          <p:cNvPr id="19" name="Picture 18"/>
          <p:cNvPicPr>
            <a:picLocks noChangeAspect="1"/>
          </p:cNvPicPr>
          <p:nvPr/>
        </p:nvPicPr>
        <p:blipFill rotWithShape="1">
          <a:blip r:embed="rId5"/>
          <a:srcRect t="36147"/>
          <a:stretch/>
        </p:blipFill>
        <p:spPr>
          <a:xfrm>
            <a:off x="4289516" y="3526139"/>
            <a:ext cx="3317694" cy="886522"/>
          </a:xfrm>
          <a:prstGeom prst="rect">
            <a:avLst/>
          </a:prstGeom>
        </p:spPr>
      </p:pic>
      <p:sp>
        <p:nvSpPr>
          <p:cNvPr id="20" name="Rectangle 19"/>
          <p:cNvSpPr/>
          <p:nvPr/>
        </p:nvSpPr>
        <p:spPr bwMode="auto">
          <a:xfrm rot="10800000" flipH="1" flipV="1">
            <a:off x="8046958" y="1566976"/>
            <a:ext cx="4030119" cy="2947704"/>
          </a:xfrm>
          <a:prstGeom prst="rect">
            <a:avLst/>
          </a:prstGeom>
          <a:solidFill>
            <a:schemeClr val="tx1">
              <a:lumMod val="8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117" tIns="47557" rIns="95117" bIns="47557" numCol="1" rtlCol="0" anchor="b" anchorCtr="0" compatLnSpc="1">
            <a:prstTxWarp prst="textNoShape">
              <a:avLst/>
            </a:prstTxWarp>
          </a:bodyPr>
          <a:lstStyle/>
          <a:p>
            <a:pPr algn="ctr" defTabSz="950887"/>
            <a:endParaRPr lang="en-US" sz="1428" dirty="0">
              <a:solidFill>
                <a:schemeClr val="tx1"/>
              </a:solidFill>
              <a:latin typeface="Segoe UI" pitchFamily="34" charset="0"/>
              <a:ea typeface="Segoe UI" pitchFamily="34" charset="0"/>
              <a:cs typeface="Segoe UI" pitchFamily="34" charset="0"/>
            </a:endParaRPr>
          </a:p>
        </p:txBody>
      </p:sp>
      <p:sp>
        <p:nvSpPr>
          <p:cNvPr id="21" name="Rectangle 20"/>
          <p:cNvSpPr/>
          <p:nvPr/>
        </p:nvSpPr>
        <p:spPr bwMode="auto">
          <a:xfrm>
            <a:off x="8032277" y="1101586"/>
            <a:ext cx="4030122" cy="33356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90270" tIns="47565" rIns="95131" bIns="47565" numCol="1" rtlCol="0" anchor="ctr" anchorCtr="0" compatLnSpc="1">
            <a:prstTxWarp prst="textNoShape">
              <a:avLst/>
            </a:prstTxWarp>
          </a:bodyPr>
          <a:lstStyle/>
          <a:p>
            <a:pPr algn="ctr" defTabSz="950794" fontAlgn="base">
              <a:spcBef>
                <a:spcPct val="0"/>
              </a:spcBef>
              <a:spcAft>
                <a:spcPct val="0"/>
              </a:spcAft>
            </a:pPr>
            <a:r>
              <a:rPr lang="en-US" sz="2040" dirty="0">
                <a:gradFill>
                  <a:gsLst>
                    <a:gs pos="0">
                      <a:srgbClr val="FFFFFF"/>
                    </a:gs>
                    <a:gs pos="100000">
                      <a:srgbClr val="FFFFFF"/>
                    </a:gs>
                  </a:gsLst>
                  <a:lin ang="5400000" scaled="0"/>
                </a:gradFill>
                <a:latin typeface="+mj-lt"/>
                <a:ea typeface="Segoe UI" pitchFamily="34" charset="0"/>
                <a:cs typeface="Segoe UI" pitchFamily="34" charset="0"/>
              </a:rPr>
              <a:t>Digital Signage throughout Venue</a:t>
            </a:r>
          </a:p>
        </p:txBody>
      </p:sp>
      <p:pic>
        <p:nvPicPr>
          <p:cNvPr id="2" name="Picture 1"/>
          <p:cNvPicPr>
            <a:picLocks noChangeAspect="1"/>
          </p:cNvPicPr>
          <p:nvPr/>
        </p:nvPicPr>
        <p:blipFill>
          <a:blip r:embed="rId6"/>
          <a:stretch>
            <a:fillRect/>
          </a:stretch>
        </p:blipFill>
        <p:spPr>
          <a:xfrm>
            <a:off x="8132229" y="1711547"/>
            <a:ext cx="1460255" cy="2591883"/>
          </a:xfrm>
          <a:prstGeom prst="rect">
            <a:avLst/>
          </a:prstGeom>
        </p:spPr>
      </p:pic>
      <p:pic>
        <p:nvPicPr>
          <p:cNvPr id="2050"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0054" y="2027436"/>
            <a:ext cx="2340536" cy="14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9173" y="4868669"/>
            <a:ext cx="11853242" cy="1957459"/>
          </a:xfrm>
          <a:prstGeom prst="rect">
            <a:avLst/>
          </a:prstGeom>
          <a:noFill/>
        </p:spPr>
        <p:txBody>
          <a:bodyPr wrap="square" lIns="182880" tIns="146304" rIns="182880" bIns="146304" rtlCol="0">
            <a:spAutoFit/>
          </a:bodyPr>
          <a:lstStyle/>
          <a:p>
            <a:pPr marL="285750" indent="-285750" fontAlgn="base">
              <a:buFont typeface="Arial" panose="020B0604020202020204" pitchFamily="34" charset="0"/>
              <a:buChar char="•"/>
            </a:pPr>
            <a:r>
              <a:rPr lang="en-US" dirty="0">
                <a:latin typeface="Segoe UI Light" panose="020B0502040204020203" pitchFamily="34" charset="0"/>
              </a:rPr>
              <a:t>In Hall C Hang Out and Hall A Additional Viewing areas, attendees can watch and listen to breakout sessions that are full during each timeslot.</a:t>
            </a:r>
          </a:p>
          <a:p>
            <a:pPr marL="285750" indent="-285750" fontAlgn="base">
              <a:buFont typeface="Arial" panose="020B0604020202020204" pitchFamily="34" charset="0"/>
              <a:buChar char="•"/>
            </a:pPr>
            <a:r>
              <a:rPr lang="en-US" dirty="0">
                <a:latin typeface="Segoe UI Light" panose="020B0502040204020203" pitchFamily="34" charset="0"/>
              </a:rPr>
              <a:t>Attendees can use their own headphones or grab Microsoft Ignite provided headphones to tune in to selected breakout session.</a:t>
            </a:r>
          </a:p>
          <a:p>
            <a:pPr marL="285750" indent="-285750" fontAlgn="base">
              <a:buFont typeface="Arial" panose="020B0604020202020204" pitchFamily="34" charset="0"/>
              <a:buChar char="•"/>
            </a:pPr>
            <a:r>
              <a:rPr lang="en-US" dirty="0">
                <a:latin typeface="Segoe UI Light" panose="020B0502040204020203" pitchFamily="34" charset="0"/>
              </a:rPr>
              <a:t>The Content team will be closely monitoring which sessions are full to determine which sessions will stream to these additional viewing areas.</a:t>
            </a:r>
            <a:endParaRPr lang="en-US" dirty="0">
              <a:latin typeface="Arial" panose="020B0604020202020204" pitchFamily="34" charset="0"/>
            </a:endParaRPr>
          </a:p>
        </p:txBody>
      </p:sp>
    </p:spTree>
    <p:extLst>
      <p:ext uri="{BB962C8B-B14F-4D97-AF65-F5344CB8AC3E}">
        <p14:creationId xmlns:p14="http://schemas.microsoft.com/office/powerpoint/2010/main" val="39531069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0" y="1212851"/>
            <a:ext cx="8208904" cy="5425331"/>
          </a:xfrm>
        </p:spPr>
        <p:txBody>
          <a:bodyPr/>
          <a:lstStyle/>
          <a:p>
            <a:pPr marL="0" indent="0">
              <a:spcBef>
                <a:spcPts val="612"/>
              </a:spcBef>
              <a:buNone/>
            </a:pPr>
            <a:r>
              <a:rPr lang="en-US" sz="1836" dirty="0">
                <a:solidFill>
                  <a:schemeClr val="bg1">
                    <a:lumMod val="50000"/>
                  </a:schemeClr>
                </a:solidFill>
                <a:ea typeface="Calibri" panose="020F0502020204030204" pitchFamily="34" charset="0"/>
              </a:rPr>
              <a:t>The Microsoft Ignite mobile app is your one-stop shop for all conference information.</a:t>
            </a:r>
          </a:p>
          <a:p>
            <a:pPr marL="0" indent="0">
              <a:spcBef>
                <a:spcPts val="612"/>
              </a:spcBef>
              <a:buNone/>
            </a:pPr>
            <a:endParaRPr lang="en-US" sz="1836" dirty="0">
              <a:solidFill>
                <a:schemeClr val="bg1">
                  <a:lumMod val="50000"/>
                </a:schemeClr>
              </a:solidFill>
              <a:ea typeface="Calibri" panose="020F0502020204030204" pitchFamily="34" charset="0"/>
            </a:endParaRPr>
          </a:p>
          <a:p>
            <a:pPr marL="0" indent="0">
              <a:spcBef>
                <a:spcPts val="612"/>
              </a:spcBef>
              <a:buNone/>
            </a:pPr>
            <a:r>
              <a:rPr lang="en-US" sz="1836" dirty="0">
                <a:solidFill>
                  <a:schemeClr val="bg1">
                    <a:lumMod val="50000"/>
                  </a:schemeClr>
                </a:solidFill>
                <a:ea typeface="Calibri" panose="020F0502020204030204" pitchFamily="34" charset="0"/>
              </a:rPr>
              <a:t>In addition to providing easy access to essentials such as the Schedule Builder and speaker/session information, the app offers new features such as: </a:t>
            </a:r>
          </a:p>
          <a:p>
            <a:pPr>
              <a:spcBef>
                <a:spcPts val="612"/>
              </a:spcBef>
            </a:pPr>
            <a:r>
              <a:rPr lang="en-US" sz="1836" b="1" dirty="0">
                <a:solidFill>
                  <a:schemeClr val="bg1">
                    <a:lumMod val="50000"/>
                  </a:schemeClr>
                </a:solidFill>
                <a:ea typeface="Calibri" panose="020F0502020204030204" pitchFamily="34" charset="0"/>
              </a:rPr>
              <a:t>Second Screen Experience </a:t>
            </a:r>
            <a:r>
              <a:rPr lang="en-US" sz="1836" dirty="0">
                <a:solidFill>
                  <a:schemeClr val="bg1">
                    <a:lumMod val="50000"/>
                  </a:schemeClr>
                </a:solidFill>
                <a:ea typeface="Calibri" panose="020F0502020204030204" pitchFamily="34" charset="0"/>
              </a:rPr>
              <a:t>– launch your second screen experience on a laptop, tablet or mobile device and follow your session PowerPoint presentation, engage in Community discussions, and livestream a breakout session</a:t>
            </a:r>
          </a:p>
          <a:p>
            <a:pPr>
              <a:spcBef>
                <a:spcPts val="612"/>
              </a:spcBef>
            </a:pPr>
            <a:r>
              <a:rPr lang="en-US" sz="1836" b="1" dirty="0">
                <a:solidFill>
                  <a:schemeClr val="bg1">
                    <a:lumMod val="50000"/>
                  </a:schemeClr>
                </a:solidFill>
                <a:ea typeface="Calibri" panose="020F0502020204030204" pitchFamily="34" charset="0"/>
              </a:rPr>
              <a:t>Interactive Digital Labs </a:t>
            </a:r>
            <a:r>
              <a:rPr lang="en-US" sz="1836" b="1" dirty="0" err="1">
                <a:solidFill>
                  <a:schemeClr val="bg1">
                    <a:lumMod val="50000"/>
                  </a:schemeClr>
                </a:solidFill>
                <a:ea typeface="Calibri" panose="020F0502020204030204" pitchFamily="34" charset="0"/>
              </a:rPr>
              <a:t>bookmarketing</a:t>
            </a:r>
            <a:r>
              <a:rPr lang="en-US" sz="1836" b="1" dirty="0">
                <a:solidFill>
                  <a:schemeClr val="bg1">
                    <a:lumMod val="50000"/>
                  </a:schemeClr>
                </a:solidFill>
                <a:ea typeface="Calibri" panose="020F0502020204030204" pitchFamily="34" charset="0"/>
              </a:rPr>
              <a:t> and reminders </a:t>
            </a:r>
            <a:r>
              <a:rPr lang="en-US" sz="1836" dirty="0">
                <a:solidFill>
                  <a:schemeClr val="bg1">
                    <a:lumMod val="50000"/>
                  </a:schemeClr>
                </a:solidFill>
                <a:ea typeface="Calibri" panose="020F0502020204030204" pitchFamily="34" charset="0"/>
              </a:rPr>
              <a:t>– self-directed labs can be bookmarked, added to your schedule, and launched from </a:t>
            </a:r>
            <a:r>
              <a:rPr lang="en-US" sz="1836" dirty="0" err="1">
                <a:solidFill>
                  <a:schemeClr val="bg1">
                    <a:lumMod val="50000"/>
                  </a:schemeClr>
                </a:solidFill>
                <a:ea typeface="Calibri" panose="020F0502020204030204" pitchFamily="34" charset="0"/>
              </a:rPr>
              <a:t>MyIgnite</a:t>
            </a:r>
            <a:endParaRPr lang="en-US" sz="1836" dirty="0">
              <a:solidFill>
                <a:schemeClr val="bg1">
                  <a:lumMod val="50000"/>
                </a:schemeClr>
              </a:solidFill>
              <a:ea typeface="Calibri" panose="020F0502020204030204" pitchFamily="34" charset="0"/>
            </a:endParaRPr>
          </a:p>
          <a:p>
            <a:pPr>
              <a:spcBef>
                <a:spcPts val="612"/>
              </a:spcBef>
            </a:pPr>
            <a:r>
              <a:rPr lang="en-US" sz="1836" b="1" dirty="0">
                <a:solidFill>
                  <a:schemeClr val="bg1">
                    <a:lumMod val="50000"/>
                  </a:schemeClr>
                </a:solidFill>
                <a:ea typeface="Calibri" panose="020F0502020204030204" pitchFamily="34" charset="0"/>
              </a:rPr>
              <a:t>Session Recommendation Wizard </a:t>
            </a:r>
            <a:r>
              <a:rPr lang="en-US" sz="1836" dirty="0">
                <a:solidFill>
                  <a:schemeClr val="bg1">
                    <a:lumMod val="50000"/>
                  </a:schemeClr>
                </a:solidFill>
                <a:ea typeface="Calibri" panose="020F0502020204030204" pitchFamily="34" charset="0"/>
              </a:rPr>
              <a:t>– get recommendations for sessions most relevant to you</a:t>
            </a:r>
          </a:p>
          <a:p>
            <a:pPr>
              <a:spcBef>
                <a:spcPts val="612"/>
              </a:spcBef>
            </a:pPr>
            <a:r>
              <a:rPr lang="en-US" sz="1836" b="1" dirty="0">
                <a:solidFill>
                  <a:schemeClr val="bg1">
                    <a:lumMod val="50000"/>
                  </a:schemeClr>
                </a:solidFill>
                <a:ea typeface="Calibri" panose="020F0502020204030204" pitchFamily="34" charset="0"/>
              </a:rPr>
              <a:t>Session Playlist </a:t>
            </a:r>
            <a:r>
              <a:rPr lang="en-US" sz="1836" dirty="0">
                <a:solidFill>
                  <a:schemeClr val="bg1">
                    <a:lumMod val="50000"/>
                  </a:schemeClr>
                </a:solidFill>
                <a:ea typeface="Calibri" panose="020F0502020204030204" pitchFamily="34" charset="0"/>
              </a:rPr>
              <a:t>– create a playlist of sessions to watch on-demand</a:t>
            </a:r>
          </a:p>
          <a:p>
            <a:pPr marL="0" indent="0">
              <a:spcBef>
                <a:spcPts val="612"/>
              </a:spcBef>
              <a:buNone/>
            </a:pPr>
            <a:endParaRPr lang="en-US" sz="1836" dirty="0">
              <a:solidFill>
                <a:schemeClr val="bg1">
                  <a:lumMod val="50000"/>
                </a:schemeClr>
              </a:solidFill>
              <a:ea typeface="Calibri" panose="020F0502020204030204" pitchFamily="34" charset="0"/>
            </a:endParaRPr>
          </a:p>
          <a:p>
            <a:pPr marL="0" indent="0">
              <a:spcBef>
                <a:spcPts val="612"/>
              </a:spcBef>
              <a:buNone/>
            </a:pPr>
            <a:r>
              <a:rPr lang="en-US" sz="2040" dirty="0">
                <a:solidFill>
                  <a:schemeClr val="bg1">
                    <a:lumMod val="50000"/>
                  </a:schemeClr>
                </a:solidFill>
                <a:ea typeface="Calibri" panose="020F0502020204030204" pitchFamily="34" charset="0"/>
              </a:rPr>
              <a:t>Download the app today (available on Windows 8.1/10, iOS, or Android): </a:t>
            </a:r>
            <a:endParaRPr lang="en-US" sz="2040" dirty="0">
              <a:solidFill>
                <a:schemeClr val="bg1">
                  <a:lumMod val="50000"/>
                </a:schemeClr>
              </a:solidFill>
            </a:endParaRPr>
          </a:p>
          <a:p>
            <a:pPr marL="0" indent="0">
              <a:spcBef>
                <a:spcPts val="612"/>
              </a:spcBef>
              <a:buNone/>
            </a:pPr>
            <a:r>
              <a:rPr lang="en-US" sz="3264" dirty="0">
                <a:hlinkClick r:id="rId3"/>
              </a:rPr>
              <a:t>https://aka.ms/ignite.mobileapp</a:t>
            </a:r>
            <a:endParaRPr lang="en-US" sz="3264" dirty="0">
              <a:solidFill>
                <a:schemeClr val="bg1">
                  <a:lumMod val="50000"/>
                </a:schemeClr>
              </a:solidFill>
            </a:endParaRPr>
          </a:p>
        </p:txBody>
      </p:sp>
      <p:sp>
        <p:nvSpPr>
          <p:cNvPr id="3" name="Title 2"/>
          <p:cNvSpPr>
            <a:spLocks noGrp="1"/>
          </p:cNvSpPr>
          <p:nvPr>
            <p:ph type="title"/>
          </p:nvPr>
        </p:nvSpPr>
        <p:spPr/>
        <p:txBody>
          <a:bodyPr/>
          <a:lstStyle/>
          <a:p>
            <a:r>
              <a:rPr lang="en-US" dirty="0"/>
              <a:t>Microsoft Ignite mobile app</a:t>
            </a:r>
          </a:p>
        </p:txBody>
      </p:sp>
      <p:pic>
        <p:nvPicPr>
          <p:cNvPr id="2050" name="Picture 2" descr="Sorry, there was a problem inserting this picture.  Please delete this placeholder and try ag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800" y="984415"/>
            <a:ext cx="3166144" cy="56199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49745" y="6523669"/>
            <a:ext cx="4028328" cy="470856"/>
          </a:xfrm>
          <a:prstGeom prst="rect">
            <a:avLst/>
          </a:prstGeom>
          <a:noFill/>
        </p:spPr>
        <p:txBody>
          <a:bodyPr wrap="square" lIns="186521" tIns="149217" rIns="186521" bIns="149217" rtlCol="0">
            <a:spAutoFit/>
          </a:bodyPr>
          <a:lstStyle/>
          <a:p>
            <a:pPr>
              <a:lnSpc>
                <a:spcPct val="90000"/>
              </a:lnSpc>
              <a:spcAft>
                <a:spcPts val="612"/>
              </a:spcAft>
            </a:pPr>
            <a:r>
              <a:rPr lang="en-US" sz="1224" dirty="0">
                <a:gradFill>
                  <a:gsLst>
                    <a:gs pos="2917">
                      <a:schemeClr val="tx1"/>
                    </a:gs>
                    <a:gs pos="30000">
                      <a:schemeClr val="tx1"/>
                    </a:gs>
                  </a:gsLst>
                  <a:lin ang="5400000" scaled="0"/>
                </a:gradFill>
              </a:rPr>
              <a:t>Mobile navigation example</a:t>
            </a:r>
          </a:p>
        </p:txBody>
      </p:sp>
    </p:spTree>
    <p:extLst>
      <p:ext uri="{BB962C8B-B14F-4D97-AF65-F5344CB8AC3E}">
        <p14:creationId xmlns:p14="http://schemas.microsoft.com/office/powerpoint/2010/main" val="9002666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accent3"/>
                </a:solidFill>
              </a:rPr>
              <a:t>Welcome and THANK YOU for attending!</a:t>
            </a:r>
          </a:p>
        </p:txBody>
      </p:sp>
      <p:sp>
        <p:nvSpPr>
          <p:cNvPr id="6" name="Text Placeholder 5"/>
          <p:cNvSpPr>
            <a:spLocks noGrp="1"/>
          </p:cNvSpPr>
          <p:nvPr>
            <p:ph type="body" sz="quarter" idx="10"/>
          </p:nvPr>
        </p:nvSpPr>
        <p:spPr>
          <a:xfrm>
            <a:off x="350837" y="2125662"/>
            <a:ext cx="11887200" cy="3447098"/>
          </a:xfrm>
          <a:solidFill>
            <a:srgbClr val="F8F8F8">
              <a:alpha val="55000"/>
            </a:srgbClr>
          </a:solidFill>
        </p:spPr>
        <p:txBody>
          <a:bodyPr/>
          <a:lstStyle/>
          <a:p>
            <a:r>
              <a:rPr lang="en-US" dirty="0"/>
              <a:t>Microsoft Ignite</a:t>
            </a:r>
          </a:p>
          <a:p>
            <a:pPr lvl="1"/>
            <a:r>
              <a:rPr lang="en-US" dirty="0">
                <a:solidFill>
                  <a:schemeClr val="accent3"/>
                </a:solidFill>
              </a:rPr>
              <a:t>September 26-30, 2016</a:t>
            </a:r>
          </a:p>
          <a:p>
            <a:pPr lvl="1"/>
            <a:r>
              <a:rPr lang="en-US" dirty="0">
                <a:solidFill>
                  <a:schemeClr val="accent3"/>
                </a:solidFill>
              </a:rPr>
              <a:t>Atlanta, GA, </a:t>
            </a:r>
          </a:p>
          <a:p>
            <a:pPr lvl="1"/>
            <a:r>
              <a:rPr lang="en-US" dirty="0">
                <a:solidFill>
                  <a:schemeClr val="accent3"/>
                </a:solidFill>
              </a:rPr>
              <a:t>Georgia World Congress Center </a:t>
            </a:r>
          </a:p>
          <a:p>
            <a:pPr lvl="1"/>
            <a:r>
              <a:rPr lang="en-US" dirty="0">
                <a:solidFill>
                  <a:schemeClr val="accent3"/>
                </a:solidFill>
              </a:rPr>
              <a:t>(GWCC)</a:t>
            </a:r>
          </a:p>
          <a:p>
            <a:pPr lvl="1"/>
            <a:endParaRPr lang="en-US" dirty="0"/>
          </a:p>
          <a:p>
            <a:r>
              <a:rPr lang="en-US" sz="2000" dirty="0">
                <a:hlinkClick r:id="rId3"/>
              </a:rPr>
              <a:t>http://ignite.microsoft.com</a:t>
            </a:r>
            <a:endParaRPr lang="en-US" sz="2000" dirty="0"/>
          </a:p>
          <a:p>
            <a:r>
              <a:rPr lang="en-US" sz="2000" dirty="0">
                <a:hlinkClick r:id="rId4"/>
              </a:rPr>
              <a:t>http://myignite.microsoft.com</a:t>
            </a:r>
            <a:r>
              <a:rPr lang="en-US" sz="2000" dirty="0"/>
              <a:t> </a:t>
            </a:r>
          </a:p>
          <a:p>
            <a:pPr lvl="1"/>
            <a:endParaRPr lang="en-US" dirty="0"/>
          </a:p>
        </p:txBody>
      </p:sp>
      <p:pic>
        <p:nvPicPr>
          <p:cNvPr id="2" name="Picture 1"/>
          <p:cNvPicPr>
            <a:picLocks noChangeAspect="1"/>
          </p:cNvPicPr>
          <p:nvPr/>
        </p:nvPicPr>
        <p:blipFill>
          <a:blip r:embed="rId5"/>
          <a:stretch>
            <a:fillRect/>
          </a:stretch>
        </p:blipFill>
        <p:spPr>
          <a:xfrm>
            <a:off x="4583695" y="1592262"/>
            <a:ext cx="7543800" cy="4050663"/>
          </a:xfrm>
          <a:prstGeom prst="rect">
            <a:avLst/>
          </a:prstGeom>
        </p:spPr>
      </p:pic>
    </p:spTree>
    <p:extLst>
      <p:ext uri="{BB962C8B-B14F-4D97-AF65-F5344CB8AC3E}">
        <p14:creationId xmlns:p14="http://schemas.microsoft.com/office/powerpoint/2010/main" val="41284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424080"/>
            <a:ext cx="4012364" cy="3402715"/>
          </a:xfrm>
        </p:spPr>
        <p:txBody>
          <a:bodyPr/>
          <a:lstStyle/>
          <a:p>
            <a:pPr marL="0" indent="0">
              <a:buNone/>
            </a:pPr>
            <a:r>
              <a:rPr lang="en-US" sz="2040" dirty="0">
                <a:solidFill>
                  <a:schemeClr val="bg1">
                    <a:lumMod val="50000"/>
                  </a:schemeClr>
                </a:solidFill>
              </a:rPr>
              <a:t>The Microsoft Expert Finder will enable attendees to search for Microsoft solution and product experts, see their availabilities, and find their locations at Microsoft Ignite.</a:t>
            </a:r>
          </a:p>
          <a:p>
            <a:pPr marL="0" indent="0">
              <a:buNone/>
            </a:pPr>
            <a:endParaRPr lang="en-US" sz="2040" dirty="0">
              <a:solidFill>
                <a:schemeClr val="bg1">
                  <a:lumMod val="50000"/>
                </a:schemeClr>
              </a:solidFill>
            </a:endParaRPr>
          </a:p>
          <a:p>
            <a:pPr marL="0" indent="0">
              <a:buNone/>
            </a:pPr>
            <a:r>
              <a:rPr lang="en-US" sz="2040" dirty="0">
                <a:solidFill>
                  <a:schemeClr val="bg1">
                    <a:lumMod val="50000"/>
                  </a:schemeClr>
                </a:solidFill>
              </a:rPr>
              <a:t>Learn more at </a:t>
            </a:r>
            <a:r>
              <a:rPr lang="en-US" sz="2040" dirty="0">
                <a:solidFill>
                  <a:schemeClr val="bg1">
                    <a:lumMod val="50000"/>
                  </a:schemeClr>
                </a:solidFill>
                <a:hlinkClick r:id="rId3"/>
              </a:rPr>
              <a:t>https://aka.ms/ignite.expertfinder</a:t>
            </a:r>
            <a:endParaRPr lang="en-US" sz="2040" dirty="0">
              <a:solidFill>
                <a:schemeClr val="bg1">
                  <a:lumMod val="50000"/>
                </a:schemeClr>
              </a:solidFill>
            </a:endParaRPr>
          </a:p>
          <a:p>
            <a:pPr marL="0" indent="0">
              <a:buNone/>
            </a:pPr>
            <a:endParaRPr lang="en-US" sz="2856" dirty="0">
              <a:solidFill>
                <a:schemeClr val="bg1">
                  <a:lumMod val="50000"/>
                </a:schemeClr>
              </a:solidFill>
            </a:endParaRPr>
          </a:p>
        </p:txBody>
      </p:sp>
      <p:sp>
        <p:nvSpPr>
          <p:cNvPr id="3" name="Title 2"/>
          <p:cNvSpPr>
            <a:spLocks noGrp="1"/>
          </p:cNvSpPr>
          <p:nvPr>
            <p:ph type="title"/>
          </p:nvPr>
        </p:nvSpPr>
        <p:spPr/>
        <p:txBody>
          <a:bodyPr/>
          <a:lstStyle/>
          <a:p>
            <a:r>
              <a:rPr lang="en-US" dirty="0"/>
              <a:t>Microsoft Ignite Expert Finder</a:t>
            </a:r>
          </a:p>
        </p:txBody>
      </p:sp>
      <p:pic>
        <p:nvPicPr>
          <p:cNvPr id="4" name="Picture 3"/>
          <p:cNvPicPr>
            <a:picLocks noChangeAspect="1"/>
          </p:cNvPicPr>
          <p:nvPr/>
        </p:nvPicPr>
        <p:blipFill>
          <a:blip r:embed="rId4"/>
          <a:stretch>
            <a:fillRect/>
          </a:stretch>
        </p:blipFill>
        <p:spPr>
          <a:xfrm>
            <a:off x="4610310" y="1424080"/>
            <a:ext cx="7553050" cy="4146364"/>
          </a:xfrm>
          <a:prstGeom prst="rect">
            <a:avLst/>
          </a:prstGeom>
        </p:spPr>
      </p:pic>
    </p:spTree>
    <p:extLst>
      <p:ext uri="{BB962C8B-B14F-4D97-AF65-F5344CB8AC3E}">
        <p14:creationId xmlns:p14="http://schemas.microsoft.com/office/powerpoint/2010/main" val="40619343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74638" y="982663"/>
            <a:ext cx="12039599" cy="2057399"/>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itle 1"/>
          <p:cNvSpPr>
            <a:spLocks noGrp="1"/>
          </p:cNvSpPr>
          <p:nvPr>
            <p:ph type="title"/>
          </p:nvPr>
        </p:nvSpPr>
        <p:spPr>
          <a:xfrm>
            <a:off x="274486" y="210492"/>
            <a:ext cx="11889564" cy="917575"/>
          </a:xfrm>
        </p:spPr>
        <p:txBody>
          <a:bodyPr/>
          <a:lstStyle/>
          <a:p>
            <a:r>
              <a:rPr lang="en-US" b="1" dirty="0">
                <a:solidFill>
                  <a:schemeClr val="tx2"/>
                </a:solidFill>
              </a:rPr>
              <a:t>Online Viewing</a:t>
            </a:r>
          </a:p>
        </p:txBody>
      </p:sp>
      <p:sp>
        <p:nvSpPr>
          <p:cNvPr id="3" name="Text Placeholder 2"/>
          <p:cNvSpPr>
            <a:spLocks noGrp="1"/>
          </p:cNvSpPr>
          <p:nvPr>
            <p:ph type="body" sz="quarter" idx="10"/>
          </p:nvPr>
        </p:nvSpPr>
        <p:spPr>
          <a:xfrm>
            <a:off x="286808" y="1050145"/>
            <a:ext cx="9173107" cy="1874359"/>
          </a:xfrm>
          <a:solidFill>
            <a:schemeClr val="tx1">
              <a:lumMod val="85000"/>
            </a:schemeClr>
          </a:solidFill>
        </p:spPr>
        <p:txBody>
          <a:bodyPr anchor="t"/>
          <a:lstStyle/>
          <a:p>
            <a:pPr fontAlgn="base"/>
            <a:r>
              <a:rPr lang="en-US" sz="1800" dirty="0">
                <a:solidFill>
                  <a:schemeClr val="bg1"/>
                </a:solidFill>
              </a:rPr>
              <a:t>Monday, September 26: Live Streaming Keynote &amp; General Sessions on ignite.microsoft.com​</a:t>
            </a:r>
          </a:p>
          <a:p>
            <a:pPr fontAlgn="base"/>
            <a:r>
              <a:rPr lang="en-US" sz="1800" b="1" dirty="0">
                <a:solidFill>
                  <a:schemeClr val="bg1"/>
                </a:solidFill>
              </a:rPr>
              <a:t>8:30 AM – 11:00 AM: </a:t>
            </a:r>
            <a:r>
              <a:rPr lang="en-US" sz="1800" dirty="0">
                <a:solidFill>
                  <a:schemeClr val="bg1"/>
                </a:solidFill>
              </a:rPr>
              <a:t>Keynote and Pre/Post Show​</a:t>
            </a:r>
          </a:p>
          <a:p>
            <a:pPr fontAlgn="base"/>
            <a:r>
              <a:rPr lang="en-US" sz="1800" b="1" dirty="0">
                <a:solidFill>
                  <a:schemeClr val="bg1"/>
                </a:solidFill>
              </a:rPr>
              <a:t>11:00 AM – 12:15 PM: </a:t>
            </a:r>
            <a:r>
              <a:rPr lang="en-US" sz="1800" dirty="0">
                <a:solidFill>
                  <a:schemeClr val="bg1"/>
                </a:solidFill>
              </a:rPr>
              <a:t>Live streaming all 8 General Sessions – choose which one you want to see live and then the rest will be available On-Demand​</a:t>
            </a:r>
          </a:p>
          <a:p>
            <a:pPr fontAlgn="base"/>
            <a:r>
              <a:rPr lang="en-US" sz="1800" b="1" dirty="0">
                <a:solidFill>
                  <a:schemeClr val="bg1"/>
                </a:solidFill>
              </a:rPr>
              <a:t>12:15 PM – 3:30 PM: </a:t>
            </a:r>
            <a:r>
              <a:rPr lang="en-US" sz="1800" dirty="0">
                <a:solidFill>
                  <a:schemeClr val="bg1"/>
                </a:solidFill>
              </a:rPr>
              <a:t>Microsoft Ignite Studios​</a:t>
            </a:r>
          </a:p>
          <a:p>
            <a:pPr fontAlgn="base"/>
            <a:r>
              <a:rPr lang="en-US" sz="1800" b="1" dirty="0">
                <a:solidFill>
                  <a:schemeClr val="bg1"/>
                </a:solidFill>
              </a:rPr>
              <a:t>3:30 PM – 5:30 PM: </a:t>
            </a:r>
            <a:r>
              <a:rPr lang="en-US" sz="1800" dirty="0">
                <a:solidFill>
                  <a:schemeClr val="bg1"/>
                </a:solidFill>
              </a:rPr>
              <a:t>Keynote and Pre/Post Show</a:t>
            </a:r>
          </a:p>
          <a:p>
            <a:endParaRPr lang="en-US" sz="1800" dirty="0">
              <a:solidFill>
                <a:schemeClr val="bg1"/>
              </a:solidFill>
            </a:endParaRPr>
          </a:p>
          <a:p>
            <a:endParaRPr lang="en-US" sz="1800" dirty="0">
              <a:solidFill>
                <a:schemeClr val="bg1"/>
              </a:solidFill>
            </a:endParaRPr>
          </a:p>
          <a:p>
            <a:endParaRPr lang="en-US" sz="1800" dirty="0">
              <a:solidFill>
                <a:schemeClr val="bg1"/>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47746" y="1278491"/>
            <a:ext cx="2319396" cy="1417668"/>
          </a:xfrm>
          <a:prstGeom prst="rect">
            <a:avLst/>
          </a:prstGeom>
          <a:ln>
            <a:solidFill>
              <a:schemeClr val="tx1"/>
            </a:solidFill>
          </a:ln>
        </p:spPr>
      </p:pic>
      <p:sp>
        <p:nvSpPr>
          <p:cNvPr id="15" name="Rectangle 14"/>
          <p:cNvSpPr/>
          <p:nvPr/>
        </p:nvSpPr>
        <p:spPr bwMode="auto">
          <a:xfrm>
            <a:off x="274638" y="3297977"/>
            <a:ext cx="12039599" cy="3475885"/>
          </a:xfrm>
          <a:prstGeom prst="rect">
            <a:avLst/>
          </a:prstGeom>
          <a:solidFill>
            <a:schemeClr val="tx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6" name="Text Placeholder 2"/>
          <p:cNvSpPr txBox="1">
            <a:spLocks/>
          </p:cNvSpPr>
          <p:nvPr/>
        </p:nvSpPr>
        <p:spPr>
          <a:xfrm>
            <a:off x="274486" y="3396466"/>
            <a:ext cx="8185984" cy="3139321"/>
          </a:xfrm>
          <a:prstGeom prst="rect">
            <a:avLst/>
          </a:prstGeom>
          <a:solidFill>
            <a:schemeClr val="tx1">
              <a:lumMod val="85000"/>
            </a:schemeClr>
          </a:solidFill>
        </p:spPr>
        <p:txBody>
          <a:bodyPr vert="horz" wrap="square" lIns="146304" tIns="91440" rIns="146304" bIns="91440" rtlCol="0" anchor="ctr">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1250">
                      <a:schemeClr val="tx1"/>
                    </a:gs>
                    <a:gs pos="99000">
                      <a:schemeClr val="tx1"/>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US" sz="2000" b="1" dirty="0">
                <a:solidFill>
                  <a:schemeClr val="bg1"/>
                </a:solidFill>
              </a:rPr>
              <a:t>Monday, September 26 – Friday, September 30: </a:t>
            </a:r>
            <a:r>
              <a:rPr lang="en-US" sz="2000" dirty="0">
                <a:solidFill>
                  <a:schemeClr val="bg1"/>
                </a:solidFill>
              </a:rPr>
              <a:t>In-person attendees will be able to launch a second screen experience (laptop, tablet, and mobile) from </a:t>
            </a:r>
            <a:r>
              <a:rPr lang="en-US" sz="2000" dirty="0" err="1">
                <a:solidFill>
                  <a:schemeClr val="bg1"/>
                </a:solidFill>
              </a:rPr>
              <a:t>MyIgnite</a:t>
            </a:r>
            <a:r>
              <a:rPr lang="en-US" sz="2000" dirty="0">
                <a:solidFill>
                  <a:schemeClr val="bg1"/>
                </a:solidFill>
              </a:rPr>
              <a:t> and the mobile app that will allow them to follow along via the session PowerPoint, engage in the Community discussions, and even live stream any breakout session. ​</a:t>
            </a:r>
          </a:p>
          <a:p>
            <a:pPr fontAlgn="base"/>
            <a:r>
              <a:rPr lang="en-US" sz="2000" dirty="0">
                <a:solidFill>
                  <a:schemeClr val="bg1"/>
                </a:solidFill>
              </a:rPr>
              <a:t>​</a:t>
            </a:r>
          </a:p>
          <a:p>
            <a:pPr fontAlgn="base"/>
            <a:r>
              <a:rPr lang="en-US" sz="2000" b="1" dirty="0">
                <a:solidFill>
                  <a:schemeClr val="bg1"/>
                </a:solidFill>
              </a:rPr>
              <a:t>Beginning Tuesday, September 27: </a:t>
            </a:r>
            <a:r>
              <a:rPr lang="en-US" sz="2000" dirty="0">
                <a:solidFill>
                  <a:schemeClr val="bg1"/>
                </a:solidFill>
              </a:rPr>
              <a:t>Content (PPT and Video) will be available On-Demand 24-48 hours after each session and attendees will be able to access on </a:t>
            </a:r>
            <a:r>
              <a:rPr lang="en-US" sz="2000" dirty="0" err="1">
                <a:solidFill>
                  <a:schemeClr val="bg1"/>
                </a:solidFill>
              </a:rPr>
              <a:t>MyIgntie</a:t>
            </a:r>
            <a:r>
              <a:rPr lang="en-US" sz="2000" dirty="0">
                <a:solidFill>
                  <a:schemeClr val="bg1"/>
                </a:solidFill>
              </a:rPr>
              <a:t> and the mobile app </a:t>
            </a:r>
          </a:p>
          <a:p>
            <a:endParaRPr lang="en-US" sz="2000" dirty="0">
              <a:solidFill>
                <a:schemeClr val="bg1"/>
              </a:solidFill>
            </a:endParaRPr>
          </a:p>
        </p:txBody>
      </p:sp>
      <p:grpSp>
        <p:nvGrpSpPr>
          <p:cNvPr id="24" name="Group 23"/>
          <p:cNvGrpSpPr/>
          <p:nvPr/>
        </p:nvGrpSpPr>
        <p:grpSpPr>
          <a:xfrm>
            <a:off x="8460470" y="3697314"/>
            <a:ext cx="3642533" cy="2514600"/>
            <a:chOff x="550522" y="1635237"/>
            <a:chExt cx="11689814" cy="6485181"/>
          </a:xfrm>
        </p:grpSpPr>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22" y="1635237"/>
              <a:ext cx="3603009" cy="6485181"/>
            </a:xfrm>
            <a:prstGeom prst="rect">
              <a:avLst/>
            </a:prstGeom>
            <a:ln>
              <a:solidFill>
                <a:schemeClr val="tx1"/>
              </a:solidFill>
            </a:ln>
          </p:spPr>
        </p:pic>
        <p:pic>
          <p:nvPicPr>
            <p:cNvPr id="22" name="Picture 2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5449" y="1635237"/>
              <a:ext cx="6794887" cy="6483096"/>
            </a:xfrm>
            <a:prstGeom prst="rect">
              <a:avLst/>
            </a:prstGeom>
            <a:ln>
              <a:solidFill>
                <a:schemeClr val="tx1"/>
              </a:solidFill>
            </a:ln>
          </p:spPr>
        </p:pic>
        <p:sp>
          <p:nvSpPr>
            <p:cNvPr id="23" name="Flowchart: Merge 22"/>
            <p:cNvSpPr/>
            <p:nvPr/>
          </p:nvSpPr>
          <p:spPr bwMode="auto">
            <a:xfrm rot="16200000">
              <a:off x="3386947" y="4509338"/>
              <a:ext cx="2906973" cy="736979"/>
            </a:xfrm>
            <a:prstGeom prst="flowChartMerge">
              <a:avLst/>
            </a:prstGeom>
            <a:solidFill>
              <a:schemeClr val="bg2">
                <a:lumMod val="7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571425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845" y="1212849"/>
            <a:ext cx="11885514" cy="5015476"/>
          </a:xfrm>
        </p:spPr>
        <p:txBody>
          <a:bodyPr/>
          <a:lstStyle/>
          <a:p>
            <a:pPr marL="0" indent="0" fontAlgn="base">
              <a:lnSpc>
                <a:spcPct val="100000"/>
              </a:lnSpc>
              <a:spcBef>
                <a:spcPts val="0"/>
              </a:spcBef>
              <a:buNone/>
            </a:pPr>
            <a:r>
              <a:rPr lang="en-US" sz="1836" dirty="0">
                <a:solidFill>
                  <a:schemeClr val="bg1">
                    <a:lumMod val="50000"/>
                  </a:schemeClr>
                </a:solidFill>
                <a:latin typeface="+mn-lt"/>
              </a:rPr>
              <a:t>Feel free to connect to and use the following </a:t>
            </a:r>
            <a:r>
              <a:rPr lang="en-US" sz="1836" dirty="0" err="1">
                <a:solidFill>
                  <a:schemeClr val="bg1">
                    <a:lumMod val="50000"/>
                  </a:schemeClr>
                </a:solidFill>
                <a:latin typeface="+mn-lt"/>
              </a:rPr>
              <a:t>WiFi</a:t>
            </a:r>
            <a:r>
              <a:rPr lang="en-US" sz="1836" dirty="0">
                <a:solidFill>
                  <a:schemeClr val="bg1">
                    <a:lumMod val="50000"/>
                  </a:schemeClr>
                </a:solidFill>
                <a:latin typeface="+mn-lt"/>
              </a:rPr>
              <a:t> network: </a:t>
            </a:r>
            <a:r>
              <a:rPr lang="en-US" sz="1836" b="1" dirty="0">
                <a:solidFill>
                  <a:srgbClr val="D83B01"/>
                </a:solidFill>
                <a:latin typeface="+mn-lt"/>
              </a:rPr>
              <a:t>MSFTWIFI</a:t>
            </a:r>
            <a:r>
              <a:rPr lang="en-US" sz="1836" dirty="0">
                <a:solidFill>
                  <a:schemeClr val="bg1">
                    <a:lumMod val="50000"/>
                  </a:schemeClr>
                </a:solidFill>
                <a:latin typeface="+mn-lt"/>
              </a:rPr>
              <a:t> </a:t>
            </a:r>
          </a:p>
          <a:p>
            <a:pPr marL="0" indent="0" fontAlgn="base">
              <a:lnSpc>
                <a:spcPct val="100000"/>
              </a:lnSpc>
              <a:spcBef>
                <a:spcPts val="0"/>
              </a:spcBef>
              <a:buNone/>
            </a:pPr>
            <a:r>
              <a:rPr lang="en-US" sz="1836" dirty="0">
                <a:solidFill>
                  <a:schemeClr val="bg1">
                    <a:lumMod val="50000"/>
                  </a:schemeClr>
                </a:solidFill>
                <a:latin typeface="+mn-lt"/>
              </a:rPr>
              <a:t>When you are prompted for a password, use: </a:t>
            </a:r>
            <a:r>
              <a:rPr lang="en-US" sz="1836" b="1" dirty="0">
                <a:solidFill>
                  <a:srgbClr val="D83B01"/>
                </a:solidFill>
                <a:latin typeface="+mn-lt"/>
              </a:rPr>
              <a:t>Microsoft</a:t>
            </a:r>
            <a:r>
              <a:rPr lang="en-US" sz="1836" dirty="0">
                <a:solidFill>
                  <a:srgbClr val="D83B01"/>
                </a:solidFill>
                <a:latin typeface="+mn-lt"/>
              </a:rPr>
              <a:t> </a:t>
            </a:r>
          </a:p>
          <a:p>
            <a:pPr marL="0" indent="0" fontAlgn="base">
              <a:lnSpc>
                <a:spcPct val="100000"/>
              </a:lnSpc>
              <a:spcBef>
                <a:spcPts val="0"/>
              </a:spcBef>
              <a:buNone/>
            </a:pPr>
            <a:endParaRPr lang="en-US" sz="1836" dirty="0">
              <a:solidFill>
                <a:schemeClr val="bg1">
                  <a:lumMod val="50000"/>
                </a:schemeClr>
              </a:solidFill>
              <a:latin typeface="+mn-lt"/>
            </a:endParaRPr>
          </a:p>
          <a:p>
            <a:pPr marL="0" indent="0" fontAlgn="base">
              <a:lnSpc>
                <a:spcPct val="100000"/>
              </a:lnSpc>
              <a:spcBef>
                <a:spcPts val="0"/>
              </a:spcBef>
              <a:buNone/>
            </a:pPr>
            <a:r>
              <a:rPr lang="en-US" sz="1836" dirty="0">
                <a:solidFill>
                  <a:schemeClr val="bg1">
                    <a:lumMod val="50000"/>
                  </a:schemeClr>
                </a:solidFill>
                <a:latin typeface="+mn-lt"/>
              </a:rPr>
              <a:t>Dedicated speaker </a:t>
            </a:r>
            <a:r>
              <a:rPr lang="en-US" sz="1836" dirty="0" err="1">
                <a:solidFill>
                  <a:schemeClr val="bg1">
                    <a:lumMod val="50000"/>
                  </a:schemeClr>
                </a:solidFill>
                <a:latin typeface="+mn-lt"/>
              </a:rPr>
              <a:t>WiFi</a:t>
            </a:r>
            <a:r>
              <a:rPr lang="en-US" sz="1836" dirty="0">
                <a:solidFill>
                  <a:schemeClr val="bg1">
                    <a:lumMod val="50000"/>
                  </a:schemeClr>
                </a:solidFill>
                <a:latin typeface="+mn-lt"/>
              </a:rPr>
              <a:t> will be available in breakout rooms.</a:t>
            </a:r>
          </a:p>
          <a:p>
            <a:pPr marL="0" indent="0" fontAlgn="base">
              <a:lnSpc>
                <a:spcPct val="100000"/>
              </a:lnSpc>
              <a:spcBef>
                <a:spcPts val="0"/>
              </a:spcBef>
              <a:buNone/>
            </a:pPr>
            <a:endParaRPr lang="en-US" sz="1836" dirty="0">
              <a:solidFill>
                <a:schemeClr val="bg1">
                  <a:lumMod val="50000"/>
                </a:schemeClr>
              </a:solidFill>
              <a:latin typeface="+mn-lt"/>
            </a:endParaRPr>
          </a:p>
          <a:p>
            <a:pPr marL="0" indent="0" fontAlgn="base">
              <a:lnSpc>
                <a:spcPct val="100000"/>
              </a:lnSpc>
              <a:spcBef>
                <a:spcPts val="0"/>
              </a:spcBef>
              <a:buNone/>
            </a:pPr>
            <a:r>
              <a:rPr lang="en-US" sz="1836" dirty="0">
                <a:solidFill>
                  <a:schemeClr val="bg1">
                    <a:lumMod val="50000"/>
                  </a:schemeClr>
                </a:solidFill>
                <a:latin typeface="+mn-lt"/>
              </a:rPr>
              <a:t>To improve your </a:t>
            </a:r>
            <a:r>
              <a:rPr lang="en-US" sz="1836" dirty="0" err="1">
                <a:solidFill>
                  <a:schemeClr val="bg1">
                    <a:lumMod val="50000"/>
                  </a:schemeClr>
                </a:solidFill>
                <a:latin typeface="+mn-lt"/>
              </a:rPr>
              <a:t>WiFi</a:t>
            </a:r>
            <a:r>
              <a:rPr lang="en-US" sz="1836" dirty="0">
                <a:solidFill>
                  <a:schemeClr val="bg1">
                    <a:lumMod val="50000"/>
                  </a:schemeClr>
                </a:solidFill>
                <a:latin typeface="+mn-lt"/>
              </a:rPr>
              <a:t> experience, make sure you are not connected to an ad-hoc/peer-to-peer network, and that you are in an area that supports </a:t>
            </a:r>
            <a:r>
              <a:rPr lang="en-US" sz="1836" dirty="0" err="1">
                <a:solidFill>
                  <a:schemeClr val="bg1">
                    <a:lumMod val="50000"/>
                  </a:schemeClr>
                </a:solidFill>
                <a:latin typeface="+mn-lt"/>
              </a:rPr>
              <a:t>WiFi</a:t>
            </a:r>
            <a:r>
              <a:rPr lang="en-US" sz="1836" dirty="0">
                <a:solidFill>
                  <a:schemeClr val="bg1">
                    <a:lumMod val="50000"/>
                  </a:schemeClr>
                </a:solidFill>
                <a:latin typeface="+mn-lt"/>
              </a:rPr>
              <a:t>. </a:t>
            </a:r>
          </a:p>
          <a:p>
            <a:pPr marL="0" indent="0" fontAlgn="base">
              <a:lnSpc>
                <a:spcPct val="100000"/>
              </a:lnSpc>
              <a:spcBef>
                <a:spcPts val="0"/>
              </a:spcBef>
              <a:buNone/>
            </a:pPr>
            <a:endParaRPr lang="en-US" sz="1836" dirty="0">
              <a:solidFill>
                <a:schemeClr val="bg1">
                  <a:lumMod val="50000"/>
                </a:schemeClr>
              </a:solidFill>
              <a:latin typeface="+mn-lt"/>
            </a:endParaRPr>
          </a:p>
          <a:p>
            <a:pPr marL="0" indent="0" fontAlgn="base">
              <a:lnSpc>
                <a:spcPct val="100000"/>
              </a:lnSpc>
              <a:spcBef>
                <a:spcPts val="0"/>
              </a:spcBef>
              <a:buNone/>
            </a:pPr>
            <a:r>
              <a:rPr lang="en-US" sz="1836" dirty="0">
                <a:solidFill>
                  <a:schemeClr val="bg1">
                    <a:lumMod val="50000"/>
                  </a:schemeClr>
                </a:solidFill>
                <a:latin typeface="+mn-lt"/>
              </a:rPr>
              <a:t>Due to the user load in congested areas, you may experience a slow connection or have difficulty connecting to the network at times. If that is the case, you may want to move to a less congested area. Rogue APs can cause problems for attendees attempting to use the wireless system and can degrade </a:t>
            </a:r>
            <a:r>
              <a:rPr lang="en-US" sz="1836" dirty="0" err="1">
                <a:solidFill>
                  <a:schemeClr val="bg1">
                    <a:lumMod val="50000"/>
                  </a:schemeClr>
                </a:solidFill>
                <a:latin typeface="+mn-lt"/>
              </a:rPr>
              <a:t>WiFi</a:t>
            </a:r>
            <a:r>
              <a:rPr lang="en-US" sz="1836" dirty="0">
                <a:solidFill>
                  <a:schemeClr val="bg1">
                    <a:lumMod val="50000"/>
                  </a:schemeClr>
                </a:solidFill>
                <a:latin typeface="+mn-lt"/>
              </a:rPr>
              <a:t> performance for everyone. Please don’t use Personal Access Points or base-stations of any kind inside the GWCC. </a:t>
            </a:r>
          </a:p>
          <a:p>
            <a:pPr marL="0" indent="0" fontAlgn="base">
              <a:buNone/>
            </a:pPr>
            <a:endParaRPr lang="en-US" sz="1836" dirty="0">
              <a:solidFill>
                <a:schemeClr val="bg1">
                  <a:lumMod val="50000"/>
                </a:schemeClr>
              </a:solidFill>
              <a:latin typeface="+mn-lt"/>
            </a:endParaRPr>
          </a:p>
          <a:p>
            <a:pPr marL="0" indent="0" fontAlgn="base">
              <a:buNone/>
            </a:pPr>
            <a:r>
              <a:rPr lang="en-US" sz="1836" b="1" dirty="0">
                <a:solidFill>
                  <a:schemeClr val="bg1">
                    <a:lumMod val="50000"/>
                  </a:schemeClr>
                </a:solidFill>
                <a:latin typeface="+mn-lt"/>
              </a:rPr>
              <a:t>Security and the Microsoft Ignite Wireless Network </a:t>
            </a:r>
          </a:p>
          <a:p>
            <a:pPr marL="0" indent="0" fontAlgn="base">
              <a:buNone/>
            </a:pPr>
            <a:r>
              <a:rPr lang="en-US" sz="1836" dirty="0">
                <a:solidFill>
                  <a:schemeClr val="bg1">
                    <a:lumMod val="50000"/>
                  </a:schemeClr>
                </a:solidFill>
                <a:latin typeface="+mn-lt"/>
              </a:rPr>
              <a:t>The wireless network at Microsoft Ignite is a shared network, designed to require minimal configuration by attendees. We’ve enabled WPA security protocol, though we do recommend that you be prudent in securing your resources, as you should on any public wireless network. </a:t>
            </a:r>
          </a:p>
        </p:txBody>
      </p:sp>
      <p:sp>
        <p:nvSpPr>
          <p:cNvPr id="3" name="Title 2"/>
          <p:cNvSpPr>
            <a:spLocks noGrp="1"/>
          </p:cNvSpPr>
          <p:nvPr>
            <p:ph type="title"/>
          </p:nvPr>
        </p:nvSpPr>
        <p:spPr/>
        <p:txBody>
          <a:bodyPr/>
          <a:lstStyle/>
          <a:p>
            <a:r>
              <a:rPr lang="EN-US" dirty="0"/>
              <a:t>Wireless access</a:t>
            </a:r>
          </a:p>
        </p:txBody>
      </p:sp>
    </p:spTree>
    <p:extLst>
      <p:ext uri="{BB962C8B-B14F-4D97-AF65-F5344CB8AC3E}">
        <p14:creationId xmlns:p14="http://schemas.microsoft.com/office/powerpoint/2010/main" val="350902046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Badge identification</a:t>
            </a:r>
          </a:p>
        </p:txBody>
      </p:sp>
      <p:pic>
        <p:nvPicPr>
          <p:cNvPr id="4" name="Picture 3"/>
          <p:cNvPicPr>
            <a:picLocks noChangeAspect="1"/>
          </p:cNvPicPr>
          <p:nvPr/>
        </p:nvPicPr>
        <p:blipFill>
          <a:blip r:embed="rId2"/>
          <a:stretch>
            <a:fillRect/>
          </a:stretch>
        </p:blipFill>
        <p:spPr>
          <a:xfrm>
            <a:off x="443463" y="1344679"/>
            <a:ext cx="1349540" cy="1926884"/>
          </a:xfrm>
          <a:prstGeom prst="rect">
            <a:avLst/>
          </a:prstGeom>
        </p:spPr>
      </p:pic>
      <p:pic>
        <p:nvPicPr>
          <p:cNvPr id="5" name="Picture 4"/>
          <p:cNvPicPr>
            <a:picLocks noChangeAspect="1"/>
          </p:cNvPicPr>
          <p:nvPr/>
        </p:nvPicPr>
        <p:blipFill>
          <a:blip r:embed="rId3"/>
          <a:stretch>
            <a:fillRect/>
          </a:stretch>
        </p:blipFill>
        <p:spPr>
          <a:xfrm>
            <a:off x="2385298" y="1344679"/>
            <a:ext cx="1348192" cy="1926884"/>
          </a:xfrm>
          <a:prstGeom prst="rect">
            <a:avLst/>
          </a:prstGeom>
        </p:spPr>
      </p:pic>
      <p:pic>
        <p:nvPicPr>
          <p:cNvPr id="6" name="Picture 5"/>
          <p:cNvPicPr>
            <a:picLocks noChangeAspect="1"/>
          </p:cNvPicPr>
          <p:nvPr/>
        </p:nvPicPr>
        <p:blipFill>
          <a:blip r:embed="rId4"/>
          <a:stretch>
            <a:fillRect/>
          </a:stretch>
        </p:blipFill>
        <p:spPr>
          <a:xfrm>
            <a:off x="2231557" y="5440862"/>
            <a:ext cx="2151823" cy="1008061"/>
          </a:xfrm>
          <a:prstGeom prst="rect">
            <a:avLst/>
          </a:prstGeom>
        </p:spPr>
      </p:pic>
      <p:pic>
        <p:nvPicPr>
          <p:cNvPr id="7" name="Picture 6"/>
          <p:cNvPicPr>
            <a:picLocks noChangeAspect="1"/>
          </p:cNvPicPr>
          <p:nvPr/>
        </p:nvPicPr>
        <p:blipFill>
          <a:blip r:embed="rId5"/>
          <a:stretch>
            <a:fillRect/>
          </a:stretch>
        </p:blipFill>
        <p:spPr>
          <a:xfrm>
            <a:off x="6282693" y="1344679"/>
            <a:ext cx="1333995" cy="1926884"/>
          </a:xfrm>
          <a:prstGeom prst="rect">
            <a:avLst/>
          </a:prstGeom>
        </p:spPr>
      </p:pic>
      <p:pic>
        <p:nvPicPr>
          <p:cNvPr id="8" name="Picture 7"/>
          <p:cNvPicPr>
            <a:picLocks noChangeAspect="1"/>
          </p:cNvPicPr>
          <p:nvPr/>
        </p:nvPicPr>
        <p:blipFill>
          <a:blip r:embed="rId6"/>
          <a:stretch>
            <a:fillRect/>
          </a:stretch>
        </p:blipFill>
        <p:spPr>
          <a:xfrm>
            <a:off x="4325785" y="1344679"/>
            <a:ext cx="1364613" cy="1926884"/>
          </a:xfrm>
          <a:prstGeom prst="rect">
            <a:avLst/>
          </a:prstGeom>
        </p:spPr>
      </p:pic>
      <p:pic>
        <p:nvPicPr>
          <p:cNvPr id="9" name="Picture 8"/>
          <p:cNvPicPr>
            <a:picLocks noChangeAspect="1"/>
          </p:cNvPicPr>
          <p:nvPr/>
        </p:nvPicPr>
        <p:blipFill>
          <a:blip r:embed="rId7"/>
          <a:stretch>
            <a:fillRect/>
          </a:stretch>
        </p:blipFill>
        <p:spPr>
          <a:xfrm>
            <a:off x="8208982" y="1344679"/>
            <a:ext cx="1338223" cy="1926884"/>
          </a:xfrm>
          <a:prstGeom prst="rect">
            <a:avLst/>
          </a:prstGeom>
        </p:spPr>
      </p:pic>
      <p:pic>
        <p:nvPicPr>
          <p:cNvPr id="10" name="Picture 9"/>
          <p:cNvPicPr>
            <a:picLocks noChangeAspect="1"/>
          </p:cNvPicPr>
          <p:nvPr/>
        </p:nvPicPr>
        <p:blipFill>
          <a:blip r:embed="rId8"/>
          <a:stretch>
            <a:fillRect/>
          </a:stretch>
        </p:blipFill>
        <p:spPr>
          <a:xfrm>
            <a:off x="10139502" y="1344678"/>
            <a:ext cx="1348818" cy="1926884"/>
          </a:xfrm>
          <a:prstGeom prst="rect">
            <a:avLst/>
          </a:prstGeom>
        </p:spPr>
      </p:pic>
      <p:sp>
        <p:nvSpPr>
          <p:cNvPr id="11" name="Rectangle 10"/>
          <p:cNvSpPr/>
          <p:nvPr/>
        </p:nvSpPr>
        <p:spPr bwMode="auto">
          <a:xfrm>
            <a:off x="275482" y="3271562"/>
            <a:ext cx="1655672" cy="17710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32" dirty="0">
                <a:solidFill>
                  <a:schemeClr val="tx1"/>
                </a:solidFill>
                <a:ea typeface="Segoe UI" pitchFamily="34" charset="0"/>
                <a:cs typeface="Segoe UI" pitchFamily="34" charset="0"/>
              </a:rPr>
              <a:t>Crew</a:t>
            </a:r>
          </a:p>
          <a:p>
            <a:pPr defTabSz="951028" fontAlgn="base">
              <a:lnSpc>
                <a:spcPct val="90000"/>
              </a:lnSpc>
              <a:spcBef>
                <a:spcPct val="0"/>
              </a:spcBef>
              <a:spcAft>
                <a:spcPct val="0"/>
              </a:spcAft>
            </a:pPr>
            <a:endParaRPr lang="en-US" sz="510" dirty="0">
              <a:solidFill>
                <a:schemeClr val="tx1"/>
              </a:solidFill>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23-Oct 2 ALL AREAS/ALL HOURS</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Crew meal room</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Crew offices</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Keynote – Sept 26 early set up access concourse &amp; higher</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No access to back stage or event level without keynote laminate</a:t>
            </a:r>
            <a:endParaRPr lang="en-US" sz="1224" dirty="0">
              <a:solidFill>
                <a:schemeClr val="bg1">
                  <a:lumMod val="50000"/>
                </a:schemeClr>
              </a:solidFill>
              <a:ea typeface="Segoe UI" pitchFamily="34" charset="0"/>
              <a:cs typeface="Segoe UI" pitchFamily="34" charset="0"/>
            </a:endParaRPr>
          </a:p>
          <a:p>
            <a:pPr defTabSz="951028" fontAlgn="base">
              <a:lnSpc>
                <a:spcPct val="90000"/>
              </a:lnSpc>
              <a:spcBef>
                <a:spcPct val="0"/>
              </a:spcBef>
              <a:spcAft>
                <a:spcPct val="0"/>
              </a:spcAft>
            </a:pPr>
            <a:endParaRPr lang="en-US" sz="1632" dirty="0">
              <a:solidFill>
                <a:schemeClr val="tx1"/>
              </a:solidFill>
              <a:ea typeface="Segoe UI" pitchFamily="34" charset="0"/>
              <a:cs typeface="Segoe UI" pitchFamily="34" charset="0"/>
            </a:endParaRPr>
          </a:p>
          <a:p>
            <a:pPr defTabSz="951028" fontAlgn="base">
              <a:lnSpc>
                <a:spcPct val="90000"/>
              </a:lnSpc>
              <a:spcBef>
                <a:spcPct val="0"/>
              </a:spcBef>
              <a:spcAft>
                <a:spcPct val="0"/>
              </a:spcAft>
            </a:pPr>
            <a:endParaRPr lang="en-US" sz="1632" dirty="0">
              <a:solidFill>
                <a:schemeClr val="tx1"/>
              </a:solidFill>
              <a:ea typeface="Segoe UI" pitchFamily="34" charset="0"/>
              <a:cs typeface="Segoe UI" pitchFamily="34" charset="0"/>
            </a:endParaRPr>
          </a:p>
        </p:txBody>
      </p:sp>
      <p:sp>
        <p:nvSpPr>
          <p:cNvPr id="12" name="Rectangle 11"/>
          <p:cNvSpPr/>
          <p:nvPr/>
        </p:nvSpPr>
        <p:spPr bwMode="auto">
          <a:xfrm>
            <a:off x="2231557" y="3271562"/>
            <a:ext cx="1655672" cy="17710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32" dirty="0">
                <a:solidFill>
                  <a:schemeClr val="tx1"/>
                </a:solidFill>
                <a:ea typeface="Segoe UI" pitchFamily="34" charset="0"/>
                <a:cs typeface="Segoe UI" pitchFamily="34" charset="0"/>
              </a:rPr>
              <a:t>Attendee</a:t>
            </a:r>
          </a:p>
          <a:p>
            <a:pPr defTabSz="951028" fontAlgn="base">
              <a:lnSpc>
                <a:spcPct val="90000"/>
              </a:lnSpc>
              <a:spcBef>
                <a:spcPct val="0"/>
              </a:spcBef>
              <a:spcAft>
                <a:spcPct val="0"/>
              </a:spcAft>
            </a:pPr>
            <a:endParaRPr lang="en-US" sz="510" dirty="0">
              <a:solidFill>
                <a:schemeClr val="tx1"/>
              </a:solidFill>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26-30  ALL AREAS/ALL HOURS</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Keynotes (show open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Attendee areas (show open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The Commons (show open hours)</a:t>
            </a:r>
            <a:endParaRPr lang="en-US" sz="1224" dirty="0">
              <a:solidFill>
                <a:schemeClr val="bg1">
                  <a:lumMod val="50000"/>
                </a:schemeClr>
              </a:solidFill>
              <a:ea typeface="Segoe UI" pitchFamily="34" charset="0"/>
              <a:cs typeface="Segoe UI" pitchFamily="34" charset="0"/>
            </a:endParaRPr>
          </a:p>
          <a:p>
            <a:pPr defTabSz="951028" fontAlgn="base">
              <a:lnSpc>
                <a:spcPct val="90000"/>
              </a:lnSpc>
              <a:spcBef>
                <a:spcPct val="0"/>
              </a:spcBef>
              <a:spcAft>
                <a:spcPct val="0"/>
              </a:spcAft>
            </a:pPr>
            <a:endParaRPr lang="en-US" sz="1632" dirty="0">
              <a:solidFill>
                <a:schemeClr val="tx1"/>
              </a:solidFill>
              <a:ea typeface="Segoe UI" pitchFamily="34" charset="0"/>
              <a:cs typeface="Segoe UI" pitchFamily="34" charset="0"/>
            </a:endParaRPr>
          </a:p>
          <a:p>
            <a:pPr defTabSz="951028" fontAlgn="base">
              <a:lnSpc>
                <a:spcPct val="90000"/>
              </a:lnSpc>
              <a:spcBef>
                <a:spcPct val="0"/>
              </a:spcBef>
              <a:spcAft>
                <a:spcPct val="0"/>
              </a:spcAft>
            </a:pPr>
            <a:endParaRPr lang="en-US" sz="1632" dirty="0">
              <a:solidFill>
                <a:schemeClr val="tx1"/>
              </a:solidFill>
              <a:ea typeface="Segoe UI" pitchFamily="34" charset="0"/>
              <a:cs typeface="Segoe UI" pitchFamily="34" charset="0"/>
            </a:endParaRPr>
          </a:p>
        </p:txBody>
      </p:sp>
      <p:sp>
        <p:nvSpPr>
          <p:cNvPr id="13" name="Rectangle 12"/>
          <p:cNvSpPr/>
          <p:nvPr/>
        </p:nvSpPr>
        <p:spPr bwMode="auto">
          <a:xfrm>
            <a:off x="4179888" y="3271838"/>
            <a:ext cx="1716087" cy="213135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00" dirty="0" err="1">
                <a:solidFill>
                  <a:schemeClr val="tx1"/>
                </a:solidFill>
                <a:ea typeface="Segoe UI" pitchFamily="34" charset="0"/>
                <a:cs typeface="Segoe UI" pitchFamily="34" charset="0"/>
              </a:rPr>
              <a:t>Speaker+Staff</a:t>
            </a:r>
            <a:endParaRPr lang="en-US" sz="1600" dirty="0">
              <a:ea typeface="Segoe UI" pitchFamily="34" charset="0"/>
              <a:cs typeface="Segoe UI" pitchFamily="34" charset="0"/>
            </a:endParaRPr>
          </a:p>
          <a:p>
            <a:pPr defTabSz="951028" fontAlgn="base">
              <a:lnSpc>
                <a:spcPct val="90000"/>
              </a:lnSpc>
              <a:spcBef>
                <a:spcPct val="0"/>
              </a:spcBef>
              <a:spcAft>
                <a:spcPct val="0"/>
              </a:spcAft>
            </a:pPr>
            <a:endParaRPr lang="en-US" sz="510" dirty="0">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23-30  </a:t>
            </a:r>
            <a:endParaRPr lang="en-US" sz="1071" dirty="0">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Keynotes (show open hours only)</a:t>
            </a:r>
            <a:endParaRPr lang="en-US" sz="1071" dirty="0">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Session room levels (24x7 access)</a:t>
            </a:r>
            <a:endParaRPr lang="en-US" sz="1071" dirty="0">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Access to Speaker Workroom</a:t>
            </a:r>
            <a:endParaRPr lang="en-US" sz="1632" dirty="0">
              <a:ea typeface="Segoe UI" pitchFamily="34" charset="0"/>
              <a:cs typeface="Segoe UI" pitchFamily="34" charset="0"/>
            </a:endParaRPr>
          </a:p>
          <a:p>
            <a:pPr defTabSz="951028" fontAlgn="base">
              <a:lnSpc>
                <a:spcPct val="90000"/>
              </a:lnSpc>
              <a:spcBef>
                <a:spcPct val="0"/>
              </a:spcBef>
              <a:spcAft>
                <a:spcPct val="0"/>
              </a:spcAft>
            </a:pPr>
            <a:endParaRPr lang="en-US" sz="1632" dirty="0">
              <a:ea typeface="Segoe UI" pitchFamily="34" charset="0"/>
              <a:cs typeface="Segoe UI" pitchFamily="34" charset="0"/>
            </a:endParaRPr>
          </a:p>
        </p:txBody>
      </p:sp>
      <p:sp>
        <p:nvSpPr>
          <p:cNvPr id="14" name="Rectangle 13"/>
          <p:cNvSpPr/>
          <p:nvPr/>
        </p:nvSpPr>
        <p:spPr bwMode="auto">
          <a:xfrm>
            <a:off x="6121853" y="3271562"/>
            <a:ext cx="1655672" cy="17710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32" dirty="0">
                <a:solidFill>
                  <a:schemeClr val="tx1"/>
                </a:solidFill>
                <a:ea typeface="Segoe UI" pitchFamily="34" charset="0"/>
                <a:cs typeface="Segoe UI" pitchFamily="34" charset="0"/>
              </a:rPr>
              <a:t>Press</a:t>
            </a:r>
          </a:p>
          <a:p>
            <a:pPr defTabSz="951028" fontAlgn="base">
              <a:lnSpc>
                <a:spcPct val="90000"/>
              </a:lnSpc>
              <a:spcBef>
                <a:spcPct val="0"/>
              </a:spcBef>
              <a:spcAft>
                <a:spcPct val="0"/>
              </a:spcAft>
            </a:pPr>
            <a:endParaRPr lang="en-US" sz="510" dirty="0">
              <a:solidFill>
                <a:schemeClr val="tx1"/>
              </a:solidFill>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26-30  Show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Keynotes (show open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Access to Press Rooms</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Attendee areas and events (show open hours only)</a:t>
            </a:r>
            <a:endParaRPr lang="en-US" sz="1632" dirty="0">
              <a:solidFill>
                <a:schemeClr val="tx1"/>
              </a:solidFill>
              <a:ea typeface="Segoe UI" pitchFamily="34" charset="0"/>
              <a:cs typeface="Segoe UI" pitchFamily="34" charset="0"/>
            </a:endParaRPr>
          </a:p>
          <a:p>
            <a:pPr defTabSz="951028" fontAlgn="base">
              <a:lnSpc>
                <a:spcPct val="90000"/>
              </a:lnSpc>
              <a:spcBef>
                <a:spcPct val="0"/>
              </a:spcBef>
              <a:spcAft>
                <a:spcPct val="0"/>
              </a:spcAft>
            </a:pPr>
            <a:endParaRPr lang="en-US" sz="1632" dirty="0">
              <a:solidFill>
                <a:schemeClr val="tx1"/>
              </a:solidFill>
              <a:ea typeface="Segoe UI" pitchFamily="34" charset="0"/>
              <a:cs typeface="Segoe UI" pitchFamily="34" charset="0"/>
            </a:endParaRPr>
          </a:p>
        </p:txBody>
      </p:sp>
      <p:sp>
        <p:nvSpPr>
          <p:cNvPr id="15" name="Rectangle 14"/>
          <p:cNvSpPr/>
          <p:nvPr/>
        </p:nvSpPr>
        <p:spPr bwMode="auto">
          <a:xfrm>
            <a:off x="8050257" y="3271562"/>
            <a:ext cx="1655672" cy="17710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32" dirty="0">
                <a:solidFill>
                  <a:schemeClr val="tx1"/>
                </a:solidFill>
                <a:ea typeface="Segoe UI" pitchFamily="34" charset="0"/>
                <a:cs typeface="Segoe UI" pitchFamily="34" charset="0"/>
              </a:rPr>
              <a:t>Day Pass</a:t>
            </a:r>
          </a:p>
          <a:p>
            <a:pPr defTabSz="951028" fontAlgn="base">
              <a:lnSpc>
                <a:spcPct val="90000"/>
              </a:lnSpc>
              <a:spcBef>
                <a:spcPct val="0"/>
              </a:spcBef>
              <a:spcAft>
                <a:spcPct val="0"/>
              </a:spcAft>
            </a:pPr>
            <a:endParaRPr lang="en-US" sz="510" dirty="0">
              <a:solidFill>
                <a:schemeClr val="tx1"/>
              </a:solidFill>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27-29  Show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Note day/date of pass on badge</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Access to attendee areas and events for day of badge</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Access to Expo evening events for day of badge</a:t>
            </a:r>
          </a:p>
        </p:txBody>
      </p:sp>
      <p:sp>
        <p:nvSpPr>
          <p:cNvPr id="16" name="Rectangle 15"/>
          <p:cNvSpPr/>
          <p:nvPr/>
        </p:nvSpPr>
        <p:spPr bwMode="auto">
          <a:xfrm>
            <a:off x="9986074" y="3271562"/>
            <a:ext cx="1655672" cy="177100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632" dirty="0">
                <a:solidFill>
                  <a:schemeClr val="tx1"/>
                </a:solidFill>
                <a:ea typeface="Segoe UI" pitchFamily="34" charset="0"/>
                <a:cs typeface="Segoe UI" pitchFamily="34" charset="0"/>
              </a:rPr>
              <a:t>Expo Pass</a:t>
            </a:r>
          </a:p>
          <a:p>
            <a:pPr defTabSz="951028" fontAlgn="base">
              <a:lnSpc>
                <a:spcPct val="90000"/>
              </a:lnSpc>
              <a:spcBef>
                <a:spcPct val="0"/>
              </a:spcBef>
              <a:spcAft>
                <a:spcPct val="0"/>
              </a:spcAft>
            </a:pPr>
            <a:endParaRPr lang="en-US" sz="510" dirty="0">
              <a:solidFill>
                <a:schemeClr val="tx1"/>
              </a:solidFill>
              <a:ea typeface="Segoe UI" pitchFamily="34" charset="0"/>
              <a:cs typeface="Segoe UI" pitchFamily="34" charset="0"/>
            </a:endParaRP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Valid Sept. 23-29  Show Hours Only</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No access to Breakout Sessions</a:t>
            </a:r>
          </a:p>
          <a:p>
            <a:pPr marL="170005" indent="-170005" defTabSz="951028" fontAlgn="base">
              <a:lnSpc>
                <a:spcPct val="90000"/>
              </a:lnSpc>
              <a:spcBef>
                <a:spcPct val="0"/>
              </a:spcBef>
              <a:spcAft>
                <a:spcPct val="0"/>
              </a:spcAft>
              <a:buFont typeface="Arial" panose="020B0604020202020204" pitchFamily="34" charset="0"/>
              <a:buChar char="•"/>
            </a:pPr>
            <a:r>
              <a:rPr lang="en-US" sz="1071" dirty="0">
                <a:solidFill>
                  <a:schemeClr val="bg1">
                    <a:lumMod val="50000"/>
                  </a:schemeClr>
                </a:solidFill>
                <a:ea typeface="Segoe UI" pitchFamily="34" charset="0"/>
                <a:cs typeface="Segoe UI" pitchFamily="34" charset="0"/>
              </a:rPr>
              <a:t>No keynote access – can view in Expo</a:t>
            </a:r>
          </a:p>
        </p:txBody>
      </p:sp>
      <p:sp>
        <p:nvSpPr>
          <p:cNvPr id="17" name="Rectangle 16"/>
          <p:cNvSpPr/>
          <p:nvPr/>
        </p:nvSpPr>
        <p:spPr bwMode="auto">
          <a:xfrm>
            <a:off x="2177314" y="6448923"/>
            <a:ext cx="2356452" cy="5456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428" dirty="0">
                <a:solidFill>
                  <a:srgbClr val="D83B01"/>
                </a:solidFill>
                <a:ea typeface="Segoe UI" pitchFamily="34" charset="0"/>
                <a:cs typeface="Segoe UI" pitchFamily="34" charset="0"/>
              </a:rPr>
              <a:t>Expo Sponsor/Exhibitor Attendee</a:t>
            </a:r>
            <a:endParaRPr lang="en-US" sz="2448" dirty="0">
              <a:solidFill>
                <a:srgbClr val="D83B01"/>
              </a:solidFill>
              <a:ea typeface="Segoe UI" pitchFamily="34" charset="0"/>
              <a:cs typeface="Segoe UI" pitchFamily="34" charset="0"/>
            </a:endParaRPr>
          </a:p>
        </p:txBody>
      </p:sp>
      <p:sp>
        <p:nvSpPr>
          <p:cNvPr id="18" name="Rectangle 17"/>
          <p:cNvSpPr/>
          <p:nvPr/>
        </p:nvSpPr>
        <p:spPr bwMode="auto">
          <a:xfrm>
            <a:off x="9949055" y="6448923"/>
            <a:ext cx="2356452" cy="5456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428" dirty="0">
                <a:solidFill>
                  <a:srgbClr val="D83B01"/>
                </a:solidFill>
                <a:ea typeface="Segoe UI" pitchFamily="34" charset="0"/>
                <a:cs typeface="Segoe UI" pitchFamily="34" charset="0"/>
              </a:rPr>
              <a:t>Expo Sponsor/Exhibitor Staff</a:t>
            </a:r>
            <a:endParaRPr lang="en-US" sz="2448" dirty="0">
              <a:solidFill>
                <a:srgbClr val="D83B01"/>
              </a:solidFill>
              <a:ea typeface="Segoe UI" pitchFamily="34" charset="0"/>
              <a:cs typeface="Segoe UI" pitchFamily="34" charset="0"/>
            </a:endParaRPr>
          </a:p>
        </p:txBody>
      </p:sp>
      <p:grpSp>
        <p:nvGrpSpPr>
          <p:cNvPr id="23" name="Group 22"/>
          <p:cNvGrpSpPr/>
          <p:nvPr/>
        </p:nvGrpSpPr>
        <p:grpSpPr>
          <a:xfrm>
            <a:off x="10033797" y="5395540"/>
            <a:ext cx="2286942" cy="1109914"/>
            <a:chOff x="468061" y="6806872"/>
            <a:chExt cx="2242304" cy="1088250"/>
          </a:xfrm>
        </p:grpSpPr>
        <p:pic>
          <p:nvPicPr>
            <p:cNvPr id="24" name="Picture 23"/>
            <p:cNvPicPr>
              <a:picLocks noChangeAspect="1"/>
            </p:cNvPicPr>
            <p:nvPr/>
          </p:nvPicPr>
          <p:blipFill>
            <a:blip r:embed="rId9"/>
            <a:stretch>
              <a:fillRect/>
            </a:stretch>
          </p:blipFill>
          <p:spPr>
            <a:xfrm>
              <a:off x="468061" y="6806872"/>
              <a:ext cx="1562100" cy="952500"/>
            </a:xfrm>
            <a:prstGeom prst="rect">
              <a:avLst/>
            </a:prstGeom>
          </p:spPr>
        </p:pic>
        <p:pic>
          <p:nvPicPr>
            <p:cNvPr id="25" name="Picture 24"/>
            <p:cNvPicPr>
              <a:picLocks noChangeAspect="1"/>
            </p:cNvPicPr>
            <p:nvPr/>
          </p:nvPicPr>
          <p:blipFill rotWithShape="1">
            <a:blip r:embed="rId10"/>
            <a:srcRect t="1" b="12927"/>
            <a:stretch/>
          </p:blipFill>
          <p:spPr>
            <a:xfrm>
              <a:off x="1975196" y="7201650"/>
              <a:ext cx="735169" cy="693472"/>
            </a:xfrm>
            <a:prstGeom prst="rect">
              <a:avLst/>
            </a:prstGeom>
          </p:spPr>
        </p:pic>
        <p:cxnSp>
          <p:nvCxnSpPr>
            <p:cNvPr id="26" name="Straight Arrow Connector 25"/>
            <p:cNvCxnSpPr/>
            <p:nvPr/>
          </p:nvCxnSpPr>
          <p:spPr>
            <a:xfrm flipH="1" flipV="1">
              <a:off x="1105206" y="7224938"/>
              <a:ext cx="1014864" cy="3749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44169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144613"/>
            <a:ext cx="11885514" cy="1129791"/>
          </a:xfrm>
        </p:spPr>
        <p:txBody>
          <a:bodyPr/>
          <a:lstStyle/>
          <a:p>
            <a:pPr marL="0" indent="0">
              <a:buNone/>
            </a:pPr>
            <a:r>
              <a:rPr lang="en-US" sz="1224" dirty="0">
                <a:solidFill>
                  <a:srgbClr val="777777"/>
                </a:solidFill>
              </a:rPr>
              <a:t>Microsoft Ignite shuttles begin operation on Sunday, Sept. 25, and run through Friday, Sept 30. Make sure to check your conference guide and the mobile app for your route schedule and hours. Posted shuttle routes and Microsoft Ignite transportation ambassadors will be in most Microsoft Ignite hotel lobbies to assist with questions. </a:t>
            </a:r>
          </a:p>
          <a:p>
            <a:pPr marL="0" indent="0">
              <a:buNone/>
            </a:pPr>
            <a:endParaRPr lang="en-US" sz="1224" dirty="0">
              <a:solidFill>
                <a:srgbClr val="777777"/>
              </a:solidFill>
            </a:endParaRPr>
          </a:p>
          <a:p>
            <a:pPr marL="0" indent="0">
              <a:buNone/>
            </a:pPr>
            <a:r>
              <a:rPr lang="en-US" sz="1224" dirty="0">
                <a:solidFill>
                  <a:srgbClr val="777777"/>
                </a:solidFill>
              </a:rPr>
              <a:t>Stewart Transportation representatives will be available during all shuttle hours and will be located outside GWCC Halls A-C and the Georgia Dome. If you require special transportation needs, please call (206) 852-7695.</a:t>
            </a:r>
          </a:p>
        </p:txBody>
      </p:sp>
      <p:sp>
        <p:nvSpPr>
          <p:cNvPr id="3" name="Title 2"/>
          <p:cNvSpPr>
            <a:spLocks noGrp="1"/>
          </p:cNvSpPr>
          <p:nvPr>
            <p:ph type="title"/>
          </p:nvPr>
        </p:nvSpPr>
        <p:spPr/>
        <p:txBody>
          <a:bodyPr/>
          <a:lstStyle/>
          <a:p>
            <a:r>
              <a:rPr lang="en-US" dirty="0"/>
              <a:t>Attendee transportation schedule</a:t>
            </a:r>
          </a:p>
        </p:txBody>
      </p:sp>
      <p:graphicFrame>
        <p:nvGraphicFramePr>
          <p:cNvPr id="4" name="Table 3"/>
          <p:cNvGraphicFramePr>
            <a:graphicFrameLocks noGrp="1"/>
          </p:cNvGraphicFramePr>
          <p:nvPr>
            <p:extLst/>
          </p:nvPr>
        </p:nvGraphicFramePr>
        <p:xfrm>
          <a:off x="351900" y="2270731"/>
          <a:ext cx="11915304" cy="4616319"/>
        </p:xfrm>
        <a:graphic>
          <a:graphicData uri="http://schemas.openxmlformats.org/drawingml/2006/table">
            <a:tbl>
              <a:tblPr firstRow="1" bandRow="1">
                <a:tableStyleId>{5C22544A-7EE6-4342-B048-85BDC9FD1C3A}</a:tableStyleId>
              </a:tblPr>
              <a:tblGrid>
                <a:gridCol w="1985884">
                  <a:extLst>
                    <a:ext uri="{9D8B030D-6E8A-4147-A177-3AD203B41FA5}">
                      <a16:colId xmlns:a16="http://schemas.microsoft.com/office/drawing/2014/main" val="2332976514"/>
                    </a:ext>
                  </a:extLst>
                </a:gridCol>
                <a:gridCol w="1985884">
                  <a:extLst>
                    <a:ext uri="{9D8B030D-6E8A-4147-A177-3AD203B41FA5}">
                      <a16:colId xmlns:a16="http://schemas.microsoft.com/office/drawing/2014/main" val="2943580147"/>
                    </a:ext>
                  </a:extLst>
                </a:gridCol>
                <a:gridCol w="1985884">
                  <a:extLst>
                    <a:ext uri="{9D8B030D-6E8A-4147-A177-3AD203B41FA5}">
                      <a16:colId xmlns:a16="http://schemas.microsoft.com/office/drawing/2014/main" val="836189936"/>
                    </a:ext>
                  </a:extLst>
                </a:gridCol>
                <a:gridCol w="1985884">
                  <a:extLst>
                    <a:ext uri="{9D8B030D-6E8A-4147-A177-3AD203B41FA5}">
                      <a16:colId xmlns:a16="http://schemas.microsoft.com/office/drawing/2014/main" val="2800976972"/>
                    </a:ext>
                  </a:extLst>
                </a:gridCol>
                <a:gridCol w="1985884">
                  <a:extLst>
                    <a:ext uri="{9D8B030D-6E8A-4147-A177-3AD203B41FA5}">
                      <a16:colId xmlns:a16="http://schemas.microsoft.com/office/drawing/2014/main" val="100044270"/>
                    </a:ext>
                  </a:extLst>
                </a:gridCol>
                <a:gridCol w="1985884">
                  <a:extLst>
                    <a:ext uri="{9D8B030D-6E8A-4147-A177-3AD203B41FA5}">
                      <a16:colId xmlns:a16="http://schemas.microsoft.com/office/drawing/2014/main" val="443888683"/>
                    </a:ext>
                  </a:extLst>
                </a:gridCol>
              </a:tblGrid>
              <a:tr h="378155">
                <a:tc>
                  <a:txBody>
                    <a:bodyPr/>
                    <a:lstStyle/>
                    <a:p>
                      <a:r>
                        <a:rPr lang="en-US" sz="1500" b="0" dirty="0">
                          <a:solidFill>
                            <a:schemeClr val="bg1"/>
                          </a:solidFill>
                        </a:rPr>
                        <a:t>Sunday, Sept. 25</a:t>
                      </a:r>
                    </a:p>
                  </a:txBody>
                  <a:tcPr marL="93260" marR="93260" marT="46630" marB="46630">
                    <a:solidFill>
                      <a:srgbClr val="D83B01"/>
                    </a:solidFill>
                  </a:tcPr>
                </a:tc>
                <a:tc>
                  <a:txBody>
                    <a:bodyPr/>
                    <a:lstStyle/>
                    <a:p>
                      <a:r>
                        <a:rPr lang="en-US" sz="1500" b="0" dirty="0">
                          <a:solidFill>
                            <a:schemeClr val="bg1"/>
                          </a:solidFill>
                        </a:rPr>
                        <a:t>Monday, Sept.</a:t>
                      </a:r>
                      <a:r>
                        <a:rPr lang="en-US" sz="1500" b="0" baseline="0" dirty="0">
                          <a:solidFill>
                            <a:schemeClr val="bg1"/>
                          </a:solidFill>
                        </a:rPr>
                        <a:t> </a:t>
                      </a:r>
                      <a:r>
                        <a:rPr lang="en-US" sz="1500" b="0" dirty="0">
                          <a:solidFill>
                            <a:schemeClr val="bg1"/>
                          </a:solidFill>
                        </a:rPr>
                        <a:t> 26</a:t>
                      </a:r>
                    </a:p>
                  </a:txBody>
                  <a:tcPr marL="93260" marR="93260" marT="46630" marB="46630">
                    <a:solidFill>
                      <a:srgbClr val="D83B01"/>
                    </a:solidFill>
                  </a:tcPr>
                </a:tc>
                <a:tc>
                  <a:txBody>
                    <a:bodyPr/>
                    <a:lstStyle/>
                    <a:p>
                      <a:r>
                        <a:rPr lang="en-US" sz="1500" b="0" dirty="0">
                          <a:solidFill>
                            <a:schemeClr val="bg1"/>
                          </a:solidFill>
                        </a:rPr>
                        <a:t>Tuesday,</a:t>
                      </a:r>
                      <a:r>
                        <a:rPr lang="en-US" sz="1500" b="0" baseline="0" dirty="0">
                          <a:solidFill>
                            <a:schemeClr val="bg1"/>
                          </a:solidFill>
                        </a:rPr>
                        <a:t> Sept 27</a:t>
                      </a:r>
                      <a:endParaRPr lang="en-US" sz="1500" b="0" dirty="0">
                        <a:solidFill>
                          <a:schemeClr val="bg1"/>
                        </a:solidFill>
                      </a:endParaRPr>
                    </a:p>
                  </a:txBody>
                  <a:tcPr marL="93260" marR="93260" marT="46630" marB="46630">
                    <a:solidFill>
                      <a:srgbClr val="D83B01"/>
                    </a:solidFill>
                  </a:tcPr>
                </a:tc>
                <a:tc>
                  <a:txBody>
                    <a:bodyPr/>
                    <a:lstStyle/>
                    <a:p>
                      <a:r>
                        <a:rPr lang="en-US" sz="1500" b="0" dirty="0">
                          <a:solidFill>
                            <a:schemeClr val="bg1"/>
                          </a:solidFill>
                        </a:rPr>
                        <a:t>Wednesday, Sept.</a:t>
                      </a:r>
                      <a:r>
                        <a:rPr lang="en-US" sz="1500" b="0" baseline="0" dirty="0">
                          <a:solidFill>
                            <a:schemeClr val="bg1"/>
                          </a:solidFill>
                        </a:rPr>
                        <a:t> 28</a:t>
                      </a:r>
                      <a:endParaRPr lang="en-US" sz="1500" b="0" dirty="0">
                        <a:solidFill>
                          <a:schemeClr val="bg1"/>
                        </a:solidFill>
                      </a:endParaRPr>
                    </a:p>
                  </a:txBody>
                  <a:tcPr marL="93260" marR="93260" marT="46630" marB="46630">
                    <a:solidFill>
                      <a:srgbClr val="D83B01"/>
                    </a:solidFill>
                  </a:tcPr>
                </a:tc>
                <a:tc>
                  <a:txBody>
                    <a:bodyPr/>
                    <a:lstStyle/>
                    <a:p>
                      <a:r>
                        <a:rPr lang="en-US" sz="1500" b="0" dirty="0">
                          <a:solidFill>
                            <a:schemeClr val="bg1"/>
                          </a:solidFill>
                        </a:rPr>
                        <a:t>Thursday, Sept.</a:t>
                      </a:r>
                      <a:r>
                        <a:rPr lang="en-US" sz="1500" b="0" baseline="0" dirty="0">
                          <a:solidFill>
                            <a:schemeClr val="bg1"/>
                          </a:solidFill>
                        </a:rPr>
                        <a:t> 29</a:t>
                      </a:r>
                      <a:endParaRPr lang="en-US" sz="1500" b="0" dirty="0">
                        <a:solidFill>
                          <a:schemeClr val="bg1"/>
                        </a:solidFill>
                      </a:endParaRPr>
                    </a:p>
                  </a:txBody>
                  <a:tcPr marL="93260" marR="93260" marT="46630" marB="46630">
                    <a:solidFill>
                      <a:srgbClr val="D83B01"/>
                    </a:solidFill>
                  </a:tcPr>
                </a:tc>
                <a:tc>
                  <a:txBody>
                    <a:bodyPr/>
                    <a:lstStyle/>
                    <a:p>
                      <a:r>
                        <a:rPr lang="en-US" sz="1500" b="0" dirty="0">
                          <a:solidFill>
                            <a:schemeClr val="bg1"/>
                          </a:solidFill>
                        </a:rPr>
                        <a:t>Friday,</a:t>
                      </a:r>
                      <a:r>
                        <a:rPr lang="en-US" sz="1500" b="0" baseline="0" dirty="0">
                          <a:solidFill>
                            <a:schemeClr val="bg1"/>
                          </a:solidFill>
                        </a:rPr>
                        <a:t> Sept. 30</a:t>
                      </a:r>
                      <a:endParaRPr lang="en-US" sz="1500" b="0" dirty="0">
                        <a:solidFill>
                          <a:schemeClr val="bg1"/>
                        </a:solidFill>
                      </a:endParaRPr>
                    </a:p>
                  </a:txBody>
                  <a:tcPr marL="93260" marR="93260" marT="46630" marB="46630">
                    <a:solidFill>
                      <a:srgbClr val="D83B01"/>
                    </a:solidFill>
                  </a:tcPr>
                </a:tc>
                <a:extLst>
                  <a:ext uri="{0D108BD9-81ED-4DB2-BD59-A6C34878D82A}">
                    <a16:rowId xmlns:a16="http://schemas.microsoft.com/office/drawing/2014/main" val="1526293742"/>
                  </a:ext>
                </a:extLst>
              </a:tr>
              <a:tr h="4238164">
                <a:tc>
                  <a:txBody>
                    <a:bodyPr/>
                    <a:lstStyle/>
                    <a:p>
                      <a:r>
                        <a:rPr lang="en-US" sz="1600" b="1" kern="1200" baseline="-3000" dirty="0">
                          <a:solidFill>
                            <a:schemeClr val="bg1">
                              <a:lumMod val="50000"/>
                            </a:schemeClr>
                          </a:solidFill>
                          <a:effectLst/>
                          <a:latin typeface="+mn-lt"/>
                          <a:ea typeface="+mn-ea"/>
                          <a:cs typeface="+mn-cs"/>
                        </a:rPr>
                        <a:t>7:30am – 10:30am</a:t>
                      </a:r>
                      <a:endParaRPr lang="en-US" sz="1600" kern="1200" baseline="-3000" dirty="0">
                        <a:solidFill>
                          <a:schemeClr val="bg1">
                            <a:lumMod val="50000"/>
                          </a:schemeClr>
                        </a:solidFill>
                        <a:effectLst/>
                        <a:latin typeface="+mn-lt"/>
                        <a:ea typeface="+mn-ea"/>
                        <a:cs typeface="+mn-cs"/>
                      </a:endParaRPr>
                    </a:p>
                    <a:p>
                      <a:r>
                        <a:rPr lang="en-US" sz="1600" kern="1200" baseline="-3000" dirty="0">
                          <a:solidFill>
                            <a:schemeClr val="bg1">
                              <a:lumMod val="50000"/>
                            </a:schemeClr>
                          </a:solidFill>
                          <a:effectLst/>
                          <a:latin typeface="+mn-lt"/>
                          <a:ea typeface="+mn-ea"/>
                          <a:cs typeface="+mn-cs"/>
                        </a:rPr>
                        <a:t>Continuous shuttle service every 10-15 minutes between 16 conference hotels, Georgia World Congress Center Halls A-C, &amp; Georgia Dome </a:t>
                      </a:r>
                    </a:p>
                    <a:p>
                      <a:endParaRPr lang="en-US" sz="1600" b="1"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10:30am – 2:30pm </a:t>
                      </a:r>
                      <a:endParaRPr lang="en-US" sz="1600" kern="1200" baseline="-3000" dirty="0">
                        <a:solidFill>
                          <a:schemeClr val="bg1">
                            <a:lumMod val="50000"/>
                          </a:schemeClr>
                        </a:solidFill>
                        <a:effectLst/>
                        <a:latin typeface="+mn-lt"/>
                        <a:ea typeface="+mn-ea"/>
                        <a:cs typeface="+mn-cs"/>
                      </a:endParaRPr>
                    </a:p>
                    <a:p>
                      <a:r>
                        <a:rPr lang="en-US" sz="1600" kern="1200" baseline="-3000" dirty="0">
                          <a:solidFill>
                            <a:schemeClr val="bg1">
                              <a:lumMod val="50000"/>
                            </a:schemeClr>
                          </a:solidFill>
                          <a:effectLst/>
                          <a:latin typeface="+mn-lt"/>
                          <a:ea typeface="+mn-ea"/>
                          <a:cs typeface="+mn-cs"/>
                        </a:rPr>
                        <a:t>No shuttle service</a:t>
                      </a:r>
                    </a:p>
                    <a:p>
                      <a:endParaRPr lang="en-US" sz="1600" b="1"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2:30pm – 5:30pm</a:t>
                      </a:r>
                      <a:endParaRPr lang="en-US" sz="1600" kern="1200" baseline="-3000" dirty="0">
                        <a:solidFill>
                          <a:schemeClr val="bg1">
                            <a:lumMod val="50000"/>
                          </a:schemeClr>
                        </a:solidFill>
                        <a:effectLst/>
                        <a:latin typeface="+mn-lt"/>
                        <a:ea typeface="+mn-ea"/>
                        <a:cs typeface="+mn-cs"/>
                      </a:endParaRPr>
                    </a:p>
                    <a:p>
                      <a:r>
                        <a:rPr lang="en-US" sz="1600" kern="1200" baseline="-3000" dirty="0">
                          <a:solidFill>
                            <a:schemeClr val="bg1">
                              <a:lumMod val="50000"/>
                            </a:schemeClr>
                          </a:solidFill>
                          <a:effectLst/>
                          <a:latin typeface="+mn-lt"/>
                          <a:ea typeface="+mn-ea"/>
                          <a:cs typeface="+mn-cs"/>
                        </a:rPr>
                        <a:t>Continuous shuttle service every 10-15 minutes between Georgia World Congress Center Halls A-C, Georgia Dome &amp; 16 conference hotels</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pPr marL="0" algn="l" defTabSz="914367" rtl="0" eaLnBrk="1" latinLnBrk="0" hangingPunct="1"/>
                      <a:r>
                        <a:rPr lang="en-US" sz="1600" b="1" kern="1200" baseline="-3000" dirty="0">
                          <a:solidFill>
                            <a:schemeClr val="bg1">
                              <a:lumMod val="50000"/>
                            </a:schemeClr>
                          </a:solidFill>
                          <a:effectLst/>
                          <a:latin typeface="+mn-lt"/>
                          <a:ea typeface="+mn-ea"/>
                          <a:cs typeface="+mn-cs"/>
                        </a:rPr>
                        <a:t>6:30am – 10:15am</a:t>
                      </a:r>
                    </a:p>
                    <a:p>
                      <a:pPr marL="0" algn="l" defTabSz="914367" rtl="0" eaLnBrk="1" latinLnBrk="0" hangingPunct="1"/>
                      <a:r>
                        <a:rPr lang="en-US" sz="1600" b="0" kern="1200" baseline="-3000" dirty="0">
                          <a:solidFill>
                            <a:schemeClr val="bg1">
                              <a:lumMod val="50000"/>
                            </a:schemeClr>
                          </a:solidFill>
                          <a:effectLst/>
                          <a:latin typeface="+mn-lt"/>
                          <a:ea typeface="+mn-ea"/>
                          <a:cs typeface="+mn-cs"/>
                        </a:rPr>
                        <a:t>Continuous shuttle service every 10-15 minutes between 16 conference hotels, Georgia World Congress Center Halls A-C, &amp; Georgia Dome </a:t>
                      </a:r>
                    </a:p>
                    <a:p>
                      <a:pPr marL="0" algn="l" defTabSz="914367" rtl="0" eaLnBrk="1" latinLnBrk="0" hangingPunct="1"/>
                      <a:endParaRPr lang="en-US" sz="1600" b="1" kern="1200" baseline="-3000" dirty="0">
                        <a:solidFill>
                          <a:schemeClr val="bg1">
                            <a:lumMod val="50000"/>
                          </a:schemeClr>
                        </a:solidFill>
                        <a:effectLst/>
                        <a:latin typeface="+mn-lt"/>
                        <a:ea typeface="+mn-ea"/>
                        <a:cs typeface="+mn-cs"/>
                      </a:endParaRPr>
                    </a:p>
                    <a:p>
                      <a:pPr marL="0" algn="l" defTabSz="914367" rtl="0" eaLnBrk="1" latinLnBrk="0" hangingPunct="1"/>
                      <a:r>
                        <a:rPr lang="en-US" sz="1600" b="1" kern="1200" baseline="-3000" dirty="0">
                          <a:solidFill>
                            <a:schemeClr val="bg1">
                              <a:lumMod val="50000"/>
                            </a:schemeClr>
                          </a:solidFill>
                          <a:effectLst/>
                          <a:latin typeface="+mn-lt"/>
                          <a:ea typeface="+mn-ea"/>
                          <a:cs typeface="+mn-cs"/>
                        </a:rPr>
                        <a:t>10:15am – 6:00pm</a:t>
                      </a:r>
                    </a:p>
                    <a:p>
                      <a:pPr marL="0" algn="l" defTabSz="914367" rtl="0" eaLnBrk="1" latinLnBrk="0" hangingPunct="1"/>
                      <a:r>
                        <a:rPr lang="en-US" sz="1600" b="0" kern="1200" baseline="-3000" dirty="0">
                          <a:solidFill>
                            <a:schemeClr val="bg1">
                              <a:lumMod val="50000"/>
                            </a:schemeClr>
                          </a:solidFill>
                          <a:effectLst/>
                          <a:latin typeface="+mn-lt"/>
                          <a:ea typeface="+mn-ea"/>
                          <a:cs typeface="+mn-cs"/>
                        </a:rPr>
                        <a:t>No shuttle service</a:t>
                      </a:r>
                    </a:p>
                    <a:p>
                      <a:pPr marL="0" algn="l" defTabSz="914367" rtl="0" eaLnBrk="1" latinLnBrk="0" hangingPunct="1"/>
                      <a:endParaRPr lang="en-US" sz="1600" b="1" kern="1200" baseline="-3000" dirty="0">
                        <a:solidFill>
                          <a:schemeClr val="bg1">
                            <a:lumMod val="50000"/>
                          </a:schemeClr>
                        </a:solidFill>
                        <a:effectLst/>
                        <a:latin typeface="+mn-lt"/>
                        <a:ea typeface="+mn-ea"/>
                        <a:cs typeface="+mn-cs"/>
                      </a:endParaRPr>
                    </a:p>
                    <a:p>
                      <a:pPr marL="0" algn="l" defTabSz="914367" rtl="0" eaLnBrk="1" latinLnBrk="0" hangingPunct="1"/>
                      <a:r>
                        <a:rPr lang="en-US" sz="1600" b="1" kern="1200" baseline="-3000" dirty="0">
                          <a:solidFill>
                            <a:schemeClr val="bg1">
                              <a:lumMod val="50000"/>
                            </a:schemeClr>
                          </a:solidFill>
                          <a:effectLst/>
                          <a:latin typeface="+mn-lt"/>
                          <a:ea typeface="+mn-ea"/>
                          <a:cs typeface="+mn-cs"/>
                        </a:rPr>
                        <a:t>6:00pm – 8:00pm</a:t>
                      </a:r>
                    </a:p>
                    <a:p>
                      <a:pPr marL="0" algn="l" defTabSz="914367" rtl="0" eaLnBrk="1" latinLnBrk="0" hangingPunct="1"/>
                      <a:r>
                        <a:rPr lang="en-US" sz="1600" b="0" kern="1200" baseline="-3000" dirty="0">
                          <a:solidFill>
                            <a:schemeClr val="bg1">
                              <a:lumMod val="50000"/>
                            </a:schemeClr>
                          </a:solidFill>
                          <a:effectLst/>
                          <a:latin typeface="+mn-lt"/>
                          <a:ea typeface="+mn-ea"/>
                          <a:cs typeface="+mn-cs"/>
                        </a:rPr>
                        <a:t>Continuous shuttle service every 10-15 minutes between Georgia World Congress Center Halls A-C, Georgia Dome &amp; 16 conference hotels</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r>
                        <a:rPr lang="en-US" sz="1600" b="1" kern="1200" baseline="-3000" dirty="0">
                          <a:solidFill>
                            <a:schemeClr val="bg1">
                              <a:lumMod val="50000"/>
                            </a:schemeClr>
                          </a:solidFill>
                          <a:effectLst/>
                          <a:latin typeface="+mn-lt"/>
                          <a:ea typeface="+mn-ea"/>
                          <a:cs typeface="+mn-cs"/>
                        </a:rPr>
                        <a:t>7:00am – 10:30am</a:t>
                      </a:r>
                    </a:p>
                    <a:p>
                      <a:r>
                        <a:rPr lang="en-US" sz="1600" b="0" kern="1200" baseline="-3000" dirty="0">
                          <a:solidFill>
                            <a:schemeClr val="bg1">
                              <a:lumMod val="50000"/>
                            </a:schemeClr>
                          </a:solidFill>
                          <a:effectLst/>
                          <a:latin typeface="+mn-lt"/>
                          <a:ea typeface="+mn-ea"/>
                          <a:cs typeface="+mn-cs"/>
                        </a:rPr>
                        <a:t>Continuous shuttle service every 10-15 minutes between</a:t>
                      </a:r>
                      <a:r>
                        <a:rPr lang="en-US" sz="1600" b="0" kern="1200" baseline="0" dirty="0">
                          <a:solidFill>
                            <a:schemeClr val="bg1">
                              <a:lumMod val="50000"/>
                            </a:schemeClr>
                          </a:solidFill>
                          <a:effectLst/>
                          <a:latin typeface="+mn-lt"/>
                          <a:ea typeface="+mn-ea"/>
                          <a:cs typeface="+mn-cs"/>
                        </a:rPr>
                        <a:t> </a:t>
                      </a:r>
                      <a:r>
                        <a:rPr lang="en-US" sz="1600" b="0" kern="1200" baseline="-3000" dirty="0">
                          <a:solidFill>
                            <a:schemeClr val="bg1">
                              <a:lumMod val="50000"/>
                            </a:schemeClr>
                          </a:solidFill>
                          <a:effectLst/>
                          <a:latin typeface="+mn-lt"/>
                          <a:ea typeface="+mn-ea"/>
                          <a:cs typeface="+mn-cs"/>
                        </a:rPr>
                        <a:t>16 conference hotels, Georgia World Congress Center Halls A-C, &amp; Georgia Dome </a:t>
                      </a:r>
                    </a:p>
                    <a:p>
                      <a:endParaRPr lang="en-US" sz="1600" b="0"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10:30am – 3:45pm</a:t>
                      </a:r>
                    </a:p>
                    <a:p>
                      <a:r>
                        <a:rPr lang="en-US" sz="1600" b="0" kern="1200" baseline="-3000" dirty="0">
                          <a:solidFill>
                            <a:schemeClr val="bg1">
                              <a:lumMod val="50000"/>
                            </a:schemeClr>
                          </a:solidFill>
                          <a:effectLst/>
                          <a:latin typeface="+mn-lt"/>
                          <a:ea typeface="+mn-ea"/>
                          <a:cs typeface="+mn-cs"/>
                        </a:rPr>
                        <a:t>No shuttle service</a:t>
                      </a:r>
                    </a:p>
                    <a:p>
                      <a:endParaRPr lang="en-US" sz="1600" b="1"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3:45pm – 6:45pm</a:t>
                      </a:r>
                    </a:p>
                    <a:p>
                      <a:r>
                        <a:rPr lang="en-US" sz="1600" b="0" kern="1200" baseline="-3000" dirty="0">
                          <a:solidFill>
                            <a:schemeClr val="bg1">
                              <a:lumMod val="50000"/>
                            </a:schemeClr>
                          </a:solidFill>
                          <a:effectLst/>
                          <a:latin typeface="+mn-lt"/>
                          <a:ea typeface="+mn-ea"/>
                          <a:cs typeface="+mn-cs"/>
                        </a:rPr>
                        <a:t>Continuous shuttle service every 10-15 minutes between Georgia World Congress Center Halls A-C, Georgia Dome &amp; 16 conference hotels</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r>
                        <a:rPr lang="en-US" sz="1600" b="1" kern="1200" baseline="-3000" dirty="0">
                          <a:solidFill>
                            <a:schemeClr val="bg1">
                              <a:lumMod val="50000"/>
                            </a:schemeClr>
                          </a:solidFill>
                          <a:effectLst/>
                          <a:latin typeface="+mn-lt"/>
                          <a:ea typeface="+mn-ea"/>
                          <a:cs typeface="+mn-cs"/>
                        </a:rPr>
                        <a:t>7:00am – 10:30am</a:t>
                      </a:r>
                    </a:p>
                    <a:p>
                      <a:r>
                        <a:rPr lang="en-US" sz="1600" b="0" kern="1200" baseline="-3000" dirty="0">
                          <a:solidFill>
                            <a:schemeClr val="bg1">
                              <a:lumMod val="50000"/>
                            </a:schemeClr>
                          </a:solidFill>
                          <a:effectLst/>
                          <a:latin typeface="+mn-lt"/>
                          <a:ea typeface="+mn-ea"/>
                          <a:cs typeface="+mn-cs"/>
                        </a:rPr>
                        <a:t>Continuous shuttle service every 10-15 minutes between 16 conference hotels, Georgia World Congress Center Halls A-C, &amp; Georgia Dome </a:t>
                      </a:r>
                    </a:p>
                    <a:p>
                      <a:endParaRPr lang="en-US" sz="1600" b="0"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10:30am – 3:45pm</a:t>
                      </a:r>
                    </a:p>
                    <a:p>
                      <a:r>
                        <a:rPr lang="en-US" sz="1600" b="0" kern="1200" baseline="-3000" dirty="0">
                          <a:solidFill>
                            <a:schemeClr val="bg1">
                              <a:lumMod val="50000"/>
                            </a:schemeClr>
                          </a:solidFill>
                          <a:effectLst/>
                          <a:latin typeface="+mn-lt"/>
                          <a:ea typeface="+mn-ea"/>
                          <a:cs typeface="+mn-cs"/>
                        </a:rPr>
                        <a:t>No shuttle service</a:t>
                      </a:r>
                    </a:p>
                    <a:p>
                      <a:endParaRPr lang="en-US" sz="1600" b="0"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3:45pm – 6:45pm</a:t>
                      </a:r>
                    </a:p>
                    <a:p>
                      <a:r>
                        <a:rPr lang="en-US" sz="1600" b="0" kern="1200" baseline="-3000" dirty="0">
                          <a:solidFill>
                            <a:schemeClr val="bg1">
                              <a:lumMod val="50000"/>
                            </a:schemeClr>
                          </a:solidFill>
                          <a:effectLst/>
                          <a:latin typeface="+mn-lt"/>
                          <a:ea typeface="+mn-ea"/>
                          <a:cs typeface="+mn-cs"/>
                        </a:rPr>
                        <a:t>Continuous shuttle service every 10-15 minutes between Georgia World Congress Center Halls A-C, Georgia Dome &amp; 16 conference hotels</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r>
                        <a:rPr lang="en-US" sz="1600" b="1" kern="1200" baseline="-3000" dirty="0">
                          <a:solidFill>
                            <a:schemeClr val="bg1">
                              <a:lumMod val="50000"/>
                            </a:schemeClr>
                          </a:solidFill>
                          <a:effectLst/>
                          <a:latin typeface="+mn-lt"/>
                          <a:ea typeface="+mn-ea"/>
                          <a:cs typeface="+mn-cs"/>
                        </a:rPr>
                        <a:t>7:00am – 10:30am</a:t>
                      </a:r>
                    </a:p>
                    <a:p>
                      <a:r>
                        <a:rPr lang="en-US" sz="1600" b="0" kern="1200" baseline="-3000" dirty="0">
                          <a:solidFill>
                            <a:schemeClr val="bg1">
                              <a:lumMod val="50000"/>
                            </a:schemeClr>
                          </a:solidFill>
                          <a:effectLst/>
                          <a:latin typeface="+mn-lt"/>
                          <a:ea typeface="+mn-ea"/>
                          <a:cs typeface="+mn-cs"/>
                        </a:rPr>
                        <a:t>Continuous shuttle service every 10-15 minutes between 16 conference hotels, Georgia World Congress Center Halls A-C, &amp; Georgia Dome </a:t>
                      </a:r>
                    </a:p>
                    <a:p>
                      <a:endParaRPr lang="en-US" sz="1600" b="0"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10:30am – 4:00pm</a:t>
                      </a:r>
                    </a:p>
                    <a:p>
                      <a:r>
                        <a:rPr lang="en-US" sz="1600" b="0" kern="1200" baseline="-3000" dirty="0">
                          <a:solidFill>
                            <a:schemeClr val="bg1">
                              <a:lumMod val="50000"/>
                            </a:schemeClr>
                          </a:solidFill>
                          <a:effectLst/>
                          <a:latin typeface="+mn-lt"/>
                          <a:ea typeface="+mn-ea"/>
                          <a:cs typeface="+mn-cs"/>
                        </a:rPr>
                        <a:t>No shuttle service</a:t>
                      </a:r>
                    </a:p>
                    <a:p>
                      <a:endParaRPr lang="en-US" sz="1600" b="1"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4:00pm – 6:00pm</a:t>
                      </a:r>
                    </a:p>
                    <a:p>
                      <a:r>
                        <a:rPr lang="en-US" sz="1600" b="0" kern="1200" baseline="-3000" dirty="0">
                          <a:solidFill>
                            <a:schemeClr val="bg1">
                              <a:lumMod val="50000"/>
                            </a:schemeClr>
                          </a:solidFill>
                          <a:effectLst/>
                          <a:latin typeface="+mn-lt"/>
                          <a:ea typeface="+mn-ea"/>
                          <a:cs typeface="+mn-cs"/>
                        </a:rPr>
                        <a:t>Continuous shuttle service every 10-15 minutes between Georgia World Congress Center Halls A-C, Georgia Dome &amp; 16 conference hotels</a:t>
                      </a:r>
                    </a:p>
                    <a:p>
                      <a:endParaRPr lang="en-US" sz="1600" b="1" kern="1200" baseline="-3000" dirty="0">
                        <a:solidFill>
                          <a:schemeClr val="bg1">
                            <a:lumMod val="50000"/>
                          </a:schemeClr>
                        </a:solidFill>
                        <a:effectLst/>
                        <a:latin typeface="+mn-lt"/>
                        <a:ea typeface="+mn-ea"/>
                        <a:cs typeface="+mn-cs"/>
                      </a:endParaRPr>
                    </a:p>
                    <a:p>
                      <a:r>
                        <a:rPr lang="en-US" sz="1600" b="1" kern="1200" baseline="-3000" dirty="0">
                          <a:solidFill>
                            <a:schemeClr val="bg1">
                              <a:lumMod val="50000"/>
                            </a:schemeClr>
                          </a:solidFill>
                          <a:effectLst/>
                          <a:latin typeface="+mn-lt"/>
                          <a:ea typeface="+mn-ea"/>
                          <a:cs typeface="+mn-cs"/>
                        </a:rPr>
                        <a:t>7:00pm – 11:00pm</a:t>
                      </a:r>
                    </a:p>
                    <a:p>
                      <a:r>
                        <a:rPr lang="en-US" sz="1600" b="0" kern="1200" baseline="-3000" dirty="0">
                          <a:solidFill>
                            <a:schemeClr val="bg1">
                              <a:lumMod val="50000"/>
                            </a:schemeClr>
                          </a:solidFill>
                          <a:effectLst/>
                          <a:latin typeface="+mn-lt"/>
                          <a:ea typeface="+mn-ea"/>
                          <a:cs typeface="+mn-cs"/>
                        </a:rPr>
                        <a:t>Continuous shuttle service every 10-15 minutes between 16 conference hotels &amp; Centennial Olympic Park</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r>
                        <a:rPr lang="en-US" sz="1600" b="1" kern="1200" baseline="-3000" dirty="0">
                          <a:solidFill>
                            <a:schemeClr val="bg1">
                              <a:lumMod val="50000"/>
                            </a:schemeClr>
                          </a:solidFill>
                          <a:effectLst/>
                          <a:latin typeface="+mn-lt"/>
                          <a:ea typeface="+mn-ea"/>
                          <a:cs typeface="+mn-cs"/>
                        </a:rPr>
                        <a:t>7:30am – 2:00pm</a:t>
                      </a:r>
                    </a:p>
                    <a:p>
                      <a:r>
                        <a:rPr lang="en-US" sz="1600" b="0" kern="1200" baseline="-3000" dirty="0">
                          <a:solidFill>
                            <a:schemeClr val="bg1">
                              <a:lumMod val="50000"/>
                            </a:schemeClr>
                          </a:solidFill>
                          <a:effectLst/>
                          <a:latin typeface="+mn-lt"/>
                          <a:ea typeface="+mn-ea"/>
                          <a:cs typeface="+mn-cs"/>
                        </a:rPr>
                        <a:t>Continuous shuttle service every 10-15 minutes between 16 conference hotels, Georgia World Congress Center Halls A-C, &amp; Georgia Dome </a:t>
                      </a:r>
                    </a:p>
                  </a:txBody>
                  <a:tcPr marL="93260" marR="93260" marT="46630" marB="4663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43991072"/>
                  </a:ext>
                </a:extLst>
              </a:tr>
            </a:tbl>
          </a:graphicData>
        </a:graphic>
      </p:graphicFrame>
    </p:spTree>
    <p:extLst>
      <p:ext uri="{BB962C8B-B14F-4D97-AF65-F5344CB8AC3E}">
        <p14:creationId xmlns:p14="http://schemas.microsoft.com/office/powerpoint/2010/main" val="60853427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987" y="2167978"/>
            <a:ext cx="12123843" cy="1340892"/>
          </a:xfrm>
        </p:spPr>
        <p:txBody>
          <a:bodyPr/>
          <a:lstStyle/>
          <a:p>
            <a:r>
              <a:rPr lang="en-US" sz="8159" dirty="0"/>
              <a:t>Event Conduct</a:t>
            </a:r>
          </a:p>
        </p:txBody>
      </p:sp>
    </p:spTree>
    <p:extLst>
      <p:ext uri="{BB962C8B-B14F-4D97-AF65-F5344CB8AC3E}">
        <p14:creationId xmlns:p14="http://schemas.microsoft.com/office/powerpoint/2010/main" val="1908919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2" y="1347359"/>
            <a:ext cx="11885514" cy="4704365"/>
          </a:xfrm>
        </p:spPr>
        <p:txBody>
          <a:bodyPr/>
          <a:lstStyle/>
          <a:p>
            <a:pPr marL="0" indent="0">
              <a:buNone/>
            </a:pPr>
            <a:r>
              <a:rPr lang="en-US" sz="1836" dirty="0">
                <a:solidFill>
                  <a:schemeClr val="bg1">
                    <a:lumMod val="50000"/>
                  </a:schemeClr>
                </a:solidFill>
              </a:rPr>
              <a:t>Microsoft's mission is to empower every person and every business on the planet to achieve more. This includes at Microsoft Ignite where we seek to create a respectful, friendly, and inclusive experience for all participants.</a:t>
            </a:r>
          </a:p>
          <a:p>
            <a:pPr marL="0" indent="0">
              <a:buNone/>
            </a:pPr>
            <a:endParaRPr lang="en-US" sz="1836" dirty="0">
              <a:solidFill>
                <a:schemeClr val="bg1">
                  <a:lumMod val="50000"/>
                </a:schemeClr>
              </a:solidFill>
            </a:endParaRPr>
          </a:p>
          <a:p>
            <a:pPr marL="0" indent="0">
              <a:buNone/>
            </a:pPr>
            <a:r>
              <a:rPr lang="en-US" sz="1836" dirty="0">
                <a:solidFill>
                  <a:schemeClr val="bg1">
                    <a:lumMod val="50000"/>
                  </a:schemeClr>
                </a:solidFill>
              </a:rPr>
              <a:t>As such, we do not tolerate harassing or disrespectful behavior, messages, images, or interactions by any event participant, in any form, at any aspect of the program including business and social activities, regardless of location.</a:t>
            </a:r>
          </a:p>
          <a:p>
            <a:pPr marL="0" indent="0">
              <a:buNone/>
            </a:pPr>
            <a:endParaRPr lang="en-US" sz="1836" dirty="0">
              <a:solidFill>
                <a:schemeClr val="bg1">
                  <a:lumMod val="50000"/>
                </a:schemeClr>
              </a:solidFill>
            </a:endParaRPr>
          </a:p>
          <a:p>
            <a:pPr marL="0" indent="0">
              <a:buNone/>
            </a:pPr>
            <a:r>
              <a:rPr lang="en-US" sz="1836" dirty="0">
                <a:solidFill>
                  <a:schemeClr val="bg1">
                    <a:lumMod val="50000"/>
                  </a:schemeClr>
                </a:solidFill>
              </a:rPr>
              <a:t>We do not tolerate any behavior that is degrading to any gender, race, sexual orientation or disability, or any behavior that would violate Microsoft’s Anti-Harassment and Anti-Discrimination Policy, Equal Employment Opportunity Policy, or Standards of Business Conduct. In short, the entire experience at the venue must meet our culture standards.</a:t>
            </a:r>
          </a:p>
          <a:p>
            <a:pPr marL="0" indent="0">
              <a:buNone/>
            </a:pPr>
            <a:endParaRPr lang="en-US" sz="1836" dirty="0">
              <a:solidFill>
                <a:schemeClr val="bg1">
                  <a:lumMod val="50000"/>
                </a:schemeClr>
              </a:solidFill>
            </a:endParaRPr>
          </a:p>
          <a:p>
            <a:pPr marL="0" indent="0">
              <a:buNone/>
            </a:pPr>
            <a:r>
              <a:rPr lang="en-US" sz="1836" dirty="0">
                <a:solidFill>
                  <a:schemeClr val="bg1">
                    <a:lumMod val="50000"/>
                  </a:schemeClr>
                </a:solidFill>
              </a:rPr>
              <a:t>We encourage everyone to assist in creating a welcoming and safe environment. Please report any concerns, harassing behavior, or suspicious or disruptive activity to venue staff, the event host or owner, or the nearest security guard or event staff. </a:t>
            </a:r>
          </a:p>
          <a:p>
            <a:pPr marL="0" indent="0">
              <a:buNone/>
            </a:pPr>
            <a:endParaRPr lang="en-US" sz="1836" dirty="0">
              <a:solidFill>
                <a:schemeClr val="bg1">
                  <a:lumMod val="50000"/>
                </a:schemeClr>
              </a:solidFill>
            </a:endParaRPr>
          </a:p>
          <a:p>
            <a:pPr marL="0" indent="0">
              <a:buNone/>
            </a:pPr>
            <a:r>
              <a:rPr lang="en-US" sz="1836" dirty="0">
                <a:solidFill>
                  <a:schemeClr val="bg1">
                    <a:lumMod val="50000"/>
                  </a:schemeClr>
                </a:solidFill>
              </a:rPr>
              <a:t>Microsoft reserves the right to refuse admittance to, or remove any person from Microsoft Ignite at any time in its sole discretion. </a:t>
            </a:r>
            <a:endParaRPr lang="en-US" sz="1836" dirty="0"/>
          </a:p>
        </p:txBody>
      </p:sp>
      <p:sp>
        <p:nvSpPr>
          <p:cNvPr id="3" name="Title 2"/>
          <p:cNvSpPr>
            <a:spLocks noGrp="1"/>
          </p:cNvSpPr>
          <p:nvPr>
            <p:ph type="title"/>
          </p:nvPr>
        </p:nvSpPr>
        <p:spPr/>
        <p:txBody>
          <a:bodyPr/>
          <a:lstStyle/>
          <a:p>
            <a:r>
              <a:rPr lang="en-US" dirty="0"/>
              <a:t>Microsoft Ignite Event Code of Conduct</a:t>
            </a:r>
          </a:p>
        </p:txBody>
      </p:sp>
    </p:spTree>
    <p:extLst>
      <p:ext uri="{BB962C8B-B14F-4D97-AF65-F5344CB8AC3E}">
        <p14:creationId xmlns:p14="http://schemas.microsoft.com/office/powerpoint/2010/main" val="34162074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96" dirty="0"/>
              <a:t>Join the conversation</a:t>
            </a:r>
          </a:p>
        </p:txBody>
      </p:sp>
      <p:sp>
        <p:nvSpPr>
          <p:cNvPr id="4" name="Text Placeholder 3"/>
          <p:cNvSpPr>
            <a:spLocks noGrp="1"/>
          </p:cNvSpPr>
          <p:nvPr>
            <p:ph type="body" sz="quarter" idx="10"/>
          </p:nvPr>
        </p:nvSpPr>
        <p:spPr>
          <a:xfrm>
            <a:off x="275482" y="1379641"/>
            <a:ext cx="5694061" cy="1052755"/>
          </a:xfrm>
        </p:spPr>
        <p:txBody>
          <a:bodyPr/>
          <a:lstStyle/>
          <a:p>
            <a:pPr>
              <a:lnSpc>
                <a:spcPct val="100000"/>
              </a:lnSpc>
              <a:spcBef>
                <a:spcPts val="0"/>
              </a:spcBef>
            </a:pPr>
            <a:r>
              <a:rPr lang="en-US" sz="1836" dirty="0">
                <a:solidFill>
                  <a:schemeClr val="bg1">
                    <a:lumMod val="50000"/>
                  </a:schemeClr>
                </a:solidFill>
              </a:rPr>
              <a:t>Want to engage with speakers and fellow attendees on a specific session or topic?  Need a place to direct questions online after you attend a session?  </a:t>
            </a:r>
          </a:p>
        </p:txBody>
      </p:sp>
      <p:sp>
        <p:nvSpPr>
          <p:cNvPr id="7" name="Rectangle 6"/>
          <p:cNvSpPr/>
          <p:nvPr/>
        </p:nvSpPr>
        <p:spPr>
          <a:xfrm>
            <a:off x="274639" y="2432396"/>
            <a:ext cx="6217356" cy="4330032"/>
          </a:xfrm>
          <a:prstGeom prst="rect">
            <a:avLst/>
          </a:prstGeom>
        </p:spPr>
        <p:txBody>
          <a:bodyPr>
            <a:spAutoFit/>
          </a:bodyPr>
          <a:lstStyle/>
          <a:p>
            <a:pPr defTabSz="932563">
              <a:buClr>
                <a:srgbClr val="DD5900"/>
              </a:buClr>
              <a:buSzPct val="90000"/>
            </a:pPr>
            <a:r>
              <a:rPr lang="en-US" sz="1836" dirty="0">
                <a:solidFill>
                  <a:srgbClr val="FFFFFF">
                    <a:lumMod val="50000"/>
                  </a:srgbClr>
                </a:solidFill>
                <a:latin typeface="Segoe UI Light"/>
              </a:rPr>
              <a:t>A conversation is aligned to each MS Ignite session!  Get involved in the conversation at Microsoft Ignite – ask questions, seek advice and get to know the people who are delivering sessions!</a:t>
            </a:r>
          </a:p>
          <a:p>
            <a:pPr defTabSz="932563">
              <a:buClr>
                <a:srgbClr val="DD5900"/>
              </a:buClr>
              <a:buSzPct val="90000"/>
            </a:pPr>
            <a:endParaRPr lang="en-US" sz="1836" dirty="0">
              <a:solidFill>
                <a:srgbClr val="FFFFFF">
                  <a:lumMod val="50000"/>
                </a:srgbClr>
              </a:solidFill>
              <a:latin typeface="Segoe UI Light"/>
            </a:endParaRPr>
          </a:p>
          <a:p>
            <a:pPr marL="349724" indent="-349724" defTabSz="932563">
              <a:buClr>
                <a:srgbClr val="DD5900"/>
              </a:buClr>
              <a:buSzPct val="90000"/>
              <a:buFont typeface="+mj-lt"/>
              <a:buAutoNum type="arabicPeriod"/>
            </a:pPr>
            <a:r>
              <a:rPr lang="en-US" sz="1836" dirty="0">
                <a:solidFill>
                  <a:srgbClr val="FFFFFF">
                    <a:lumMod val="50000"/>
                  </a:srgbClr>
                </a:solidFill>
                <a:latin typeface="Segoe UI Light"/>
              </a:rPr>
              <a:t>Join the Microsoft Tech Community </a:t>
            </a:r>
            <a:r>
              <a:rPr lang="en-US" sz="1836" dirty="0">
                <a:solidFill>
                  <a:srgbClr val="FFFFFF">
                    <a:lumMod val="50000"/>
                  </a:srgbClr>
                </a:solidFill>
                <a:latin typeface="Segoe UI Light"/>
                <a:hlinkClick r:id="rId3"/>
              </a:rPr>
              <a:t>https://techcommunity.microsoft.com</a:t>
            </a:r>
            <a:endParaRPr lang="en-US" sz="1836" dirty="0">
              <a:solidFill>
                <a:srgbClr val="FFFFFF">
                  <a:lumMod val="50000"/>
                </a:srgbClr>
              </a:solidFill>
              <a:latin typeface="Segoe UI Light"/>
            </a:endParaRPr>
          </a:p>
          <a:p>
            <a:pPr marL="349724" indent="-349724" defTabSz="932563">
              <a:buClr>
                <a:srgbClr val="DD5900"/>
              </a:buClr>
              <a:buSzPct val="90000"/>
              <a:buFont typeface="+mj-lt"/>
              <a:buAutoNum type="arabicPeriod"/>
            </a:pPr>
            <a:r>
              <a:rPr lang="en-US" sz="1836" dirty="0">
                <a:solidFill>
                  <a:srgbClr val="FFFFFF">
                    <a:lumMod val="50000"/>
                  </a:srgbClr>
                </a:solidFill>
                <a:latin typeface="Segoe UI Light"/>
              </a:rPr>
              <a:t>Create a new account (if you are not already a member)</a:t>
            </a:r>
          </a:p>
          <a:p>
            <a:pPr marL="349724" indent="-349724" defTabSz="932563">
              <a:buClr>
                <a:srgbClr val="DD5900"/>
              </a:buClr>
              <a:buSzPct val="90000"/>
              <a:buFont typeface="+mj-lt"/>
              <a:buAutoNum type="arabicPeriod"/>
            </a:pPr>
            <a:r>
              <a:rPr lang="en-US" sz="1836" dirty="0">
                <a:solidFill>
                  <a:srgbClr val="FFFFFF">
                    <a:lumMod val="50000"/>
                  </a:srgbClr>
                </a:solidFill>
                <a:latin typeface="Segoe UI Light"/>
              </a:rPr>
              <a:t>Search for a session by session code e.g. BRK1007</a:t>
            </a:r>
          </a:p>
          <a:p>
            <a:pPr marL="349724" indent="-349724" defTabSz="932563">
              <a:buClr>
                <a:srgbClr val="DD5900"/>
              </a:buClr>
              <a:buSzPct val="90000"/>
              <a:buFont typeface="+mj-lt"/>
              <a:buAutoNum type="arabicPeriod"/>
            </a:pPr>
            <a:r>
              <a:rPr lang="en-US" sz="1836" dirty="0">
                <a:solidFill>
                  <a:srgbClr val="FFFFFF">
                    <a:lumMod val="50000"/>
                  </a:srgbClr>
                </a:solidFill>
                <a:latin typeface="Segoe UI Light"/>
              </a:rPr>
              <a:t>Post a question or comment in the discussion, watch session recordings or download the deck!</a:t>
            </a:r>
          </a:p>
          <a:p>
            <a:pPr defTabSz="932563">
              <a:buClr>
                <a:srgbClr val="DD5900"/>
              </a:buClr>
              <a:buSzPct val="90000"/>
            </a:pPr>
            <a:r>
              <a:rPr lang="en-US" sz="1836" b="1" dirty="0">
                <a:solidFill>
                  <a:srgbClr val="FFFFFF">
                    <a:lumMod val="50000"/>
                  </a:srgbClr>
                </a:solidFill>
                <a:latin typeface="Segoe UI Light"/>
              </a:rPr>
              <a:t>Discussions will be connected to </a:t>
            </a:r>
            <a:r>
              <a:rPr lang="en-US" sz="1836" b="1" dirty="0" err="1">
                <a:solidFill>
                  <a:srgbClr val="FFFFFF">
                    <a:lumMod val="50000"/>
                  </a:srgbClr>
                </a:solidFill>
                <a:latin typeface="Segoe UI Light"/>
              </a:rPr>
              <a:t>MyIgnite</a:t>
            </a:r>
            <a:r>
              <a:rPr lang="en-US" sz="1836" b="1" dirty="0">
                <a:solidFill>
                  <a:srgbClr val="FFFFFF">
                    <a:lumMod val="50000"/>
                  </a:srgbClr>
                </a:solidFill>
                <a:latin typeface="Segoe UI Light"/>
              </a:rPr>
              <a:t> app!  You can go to </a:t>
            </a:r>
            <a:r>
              <a:rPr lang="en-US" sz="1836" b="1" dirty="0">
                <a:solidFill>
                  <a:srgbClr val="FFFFFF">
                    <a:lumMod val="50000"/>
                  </a:srgbClr>
                </a:solidFill>
                <a:latin typeface="Segoe UI Light"/>
                <a:hlinkClick r:id="rId4"/>
              </a:rPr>
              <a:t>http://ignite.Microsoft.com</a:t>
            </a:r>
            <a:r>
              <a:rPr lang="en-US" sz="1836" b="1" dirty="0">
                <a:solidFill>
                  <a:srgbClr val="FFFFFF">
                    <a:lumMod val="50000"/>
                  </a:srgbClr>
                </a:solidFill>
                <a:latin typeface="Segoe UI Light"/>
              </a:rPr>
              <a:t> to post comments, watch videos and download decks as well.</a:t>
            </a:r>
            <a:endParaRPr lang="en-US" sz="1836" dirty="0">
              <a:solidFill>
                <a:srgbClr val="FFFFFF">
                  <a:lumMod val="50000"/>
                </a:srgbClr>
              </a:solidFill>
              <a:latin typeface="Segoe UI Light"/>
            </a:endParaRPr>
          </a:p>
          <a:p>
            <a:pPr defTabSz="932563">
              <a:buClr>
                <a:srgbClr val="DD5900"/>
              </a:buClr>
              <a:buSzPct val="90000"/>
            </a:pPr>
            <a:r>
              <a:rPr lang="en-US" sz="1836" i="1" dirty="0">
                <a:solidFill>
                  <a:srgbClr val="FFFFFF">
                    <a:lumMod val="50000"/>
                  </a:srgbClr>
                </a:solidFill>
                <a:latin typeface="Segoe UI Light"/>
              </a:rPr>
              <a:t>Questions? </a:t>
            </a:r>
            <a:r>
              <a:rPr lang="en-US" sz="1836" b="1" dirty="0">
                <a:solidFill>
                  <a:srgbClr val="FFFFFF">
                    <a:lumMod val="50000"/>
                  </a:srgbClr>
                </a:solidFill>
                <a:latin typeface="Segoe UI Light"/>
              </a:rPr>
              <a:t>Ask </a:t>
            </a:r>
            <a:r>
              <a:rPr lang="en-US" sz="1836" b="1" dirty="0">
                <a:solidFill>
                  <a:srgbClr val="FFFFFF">
                    <a:lumMod val="50000"/>
                  </a:srgbClr>
                </a:solidFill>
                <a:latin typeface="Segoe UI Light"/>
                <a:hlinkClick r:id="rId5"/>
              </a:rPr>
              <a:t>techcommunity@microsoft.com</a:t>
            </a:r>
            <a:r>
              <a:rPr lang="en-US" sz="1836" b="1" dirty="0">
                <a:solidFill>
                  <a:srgbClr val="FFFFFF">
                    <a:lumMod val="50000"/>
                  </a:srgbClr>
                </a:solidFill>
                <a:latin typeface="Segoe UI Light"/>
              </a:rPr>
              <a:t> </a:t>
            </a:r>
            <a:endParaRPr lang="en-US" sz="1836" dirty="0"/>
          </a:p>
        </p:txBody>
      </p:sp>
      <p:pic>
        <p:nvPicPr>
          <p:cNvPr id="2" name="Picture 1"/>
          <p:cNvPicPr>
            <a:picLocks noChangeAspect="1"/>
          </p:cNvPicPr>
          <p:nvPr/>
        </p:nvPicPr>
        <p:blipFill>
          <a:blip r:embed="rId6"/>
          <a:stretch>
            <a:fillRect/>
          </a:stretch>
        </p:blipFill>
        <p:spPr>
          <a:xfrm>
            <a:off x="6751637" y="1058862"/>
            <a:ext cx="4950529" cy="56388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7"/>
          <a:stretch>
            <a:fillRect/>
          </a:stretch>
        </p:blipFill>
        <p:spPr>
          <a:xfrm>
            <a:off x="6599237" y="1058862"/>
            <a:ext cx="5733646"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4182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  </a:t>
            </a:r>
          </a:p>
        </p:txBody>
      </p:sp>
      <p:sp>
        <p:nvSpPr>
          <p:cNvPr id="3" name="Text Placeholder 2"/>
          <p:cNvSpPr>
            <a:spLocks noGrp="1"/>
          </p:cNvSpPr>
          <p:nvPr>
            <p:ph type="body" sz="quarter" idx="10"/>
          </p:nvPr>
        </p:nvSpPr>
        <p:spPr>
          <a:xfrm>
            <a:off x="198437" y="1212850"/>
            <a:ext cx="12268200" cy="3114699"/>
          </a:xfrm>
        </p:spPr>
        <p:txBody>
          <a:bodyPr vert="horz" wrap="square" lIns="146304" tIns="91440" rIns="146304" bIns="91440" rtlCol="0" anchor="t">
            <a:spAutoFit/>
          </a:bodyPr>
          <a:lstStyle/>
          <a:p>
            <a:r>
              <a:rPr lang="en-US" sz="3000" b="1" dirty="0">
                <a:solidFill>
                  <a:schemeClr val="tx2"/>
                </a:solidFill>
              </a:rPr>
              <a:t>TODAY: </a:t>
            </a:r>
            <a:r>
              <a:rPr lang="en-US" sz="3000" dirty="0"/>
              <a:t>Build your schedule for the week at </a:t>
            </a:r>
            <a:r>
              <a:rPr lang="en-US" sz="3000" dirty="0">
                <a:hlinkClick r:id="rId3"/>
              </a:rPr>
              <a:t>http://myignite.Microsoft.com</a:t>
            </a:r>
            <a:endParaRPr lang="en-US" sz="3000" dirty="0"/>
          </a:p>
          <a:p>
            <a:endParaRPr lang="en-US" sz="3200" b="1" dirty="0">
              <a:solidFill>
                <a:schemeClr val="tx2"/>
              </a:solidFill>
            </a:endParaRPr>
          </a:p>
          <a:p>
            <a:r>
              <a:rPr lang="en-US" sz="3200" b="1" dirty="0">
                <a:solidFill>
                  <a:schemeClr val="tx2"/>
                </a:solidFill>
              </a:rPr>
              <a:t>TODAY: </a:t>
            </a:r>
            <a:r>
              <a:rPr lang="en-US" sz="3200" dirty="0"/>
              <a:t>Download the Mobile App at </a:t>
            </a:r>
            <a:r>
              <a:rPr lang="en-US" sz="3200" dirty="0">
                <a:hlinkClick r:id="rId4"/>
              </a:rPr>
              <a:t>https://aka.ms/ignite.mobileapp</a:t>
            </a:r>
            <a:endParaRPr lang="en-US" sz="3000" dirty="0">
              <a:solidFill>
                <a:schemeClr val="tx1"/>
              </a:solidFill>
            </a:endParaRPr>
          </a:p>
          <a:p>
            <a:endParaRPr lang="en-US" sz="3000" b="1" dirty="0">
              <a:solidFill>
                <a:schemeClr val="tx2"/>
              </a:solidFill>
            </a:endParaRPr>
          </a:p>
          <a:p>
            <a:r>
              <a:rPr lang="en-US" sz="3000" b="1" dirty="0">
                <a:solidFill>
                  <a:schemeClr val="tx2"/>
                </a:solidFill>
              </a:rPr>
              <a:t>THIS WEEK: </a:t>
            </a:r>
            <a:r>
              <a:rPr lang="en-US" sz="3000" dirty="0">
                <a:solidFill>
                  <a:schemeClr val="accent3"/>
                </a:solidFill>
              </a:rPr>
              <a:t>Join</a:t>
            </a:r>
            <a:r>
              <a:rPr lang="en-US" sz="3000" dirty="0">
                <a:solidFill>
                  <a:schemeClr val="accent3"/>
                </a:solidFill>
                <a:latin typeface="+mn-lt"/>
              </a:rPr>
              <a:t> </a:t>
            </a:r>
            <a:r>
              <a:rPr lang="en-US" sz="3000" dirty="0">
                <a:solidFill>
                  <a:schemeClr val="accent3"/>
                </a:solidFill>
              </a:rPr>
              <a:t>the</a:t>
            </a:r>
            <a:r>
              <a:rPr lang="en-US" sz="3000" dirty="0">
                <a:solidFill>
                  <a:schemeClr val="accent3"/>
                </a:solidFill>
                <a:latin typeface="+mn-lt"/>
              </a:rPr>
              <a:t> </a:t>
            </a:r>
            <a:r>
              <a:rPr lang="en-US" sz="3000" dirty="0"/>
              <a:t>Tech Community discussion at </a:t>
            </a:r>
            <a:r>
              <a:rPr lang="en-US" sz="3000" dirty="0">
                <a:hlinkClick r:id="rId5"/>
              </a:rPr>
              <a:t>http://techcommunity.Microsoft.com</a:t>
            </a:r>
            <a:r>
              <a:rPr lang="en-US" sz="3000" dirty="0"/>
              <a:t>  </a:t>
            </a:r>
          </a:p>
        </p:txBody>
      </p:sp>
    </p:spTree>
    <p:extLst>
      <p:ext uri="{BB962C8B-B14F-4D97-AF65-F5344CB8AC3E}">
        <p14:creationId xmlns:p14="http://schemas.microsoft.com/office/powerpoint/2010/main" val="33650300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Naomi's Top 10 Ignite Tips</a:t>
            </a:r>
            <a:endParaRPr lang="en-US" dirty="0"/>
          </a:p>
        </p:txBody>
      </p:sp>
      <p:sp>
        <p:nvSpPr>
          <p:cNvPr id="3" name="Text Placeholder 2"/>
          <p:cNvSpPr>
            <a:spLocks noGrp="1"/>
          </p:cNvSpPr>
          <p:nvPr>
            <p:ph type="body" sz="quarter" idx="10"/>
          </p:nvPr>
        </p:nvSpPr>
        <p:spPr>
          <a:xfrm>
            <a:off x="342899" y="1276350"/>
            <a:ext cx="11666537" cy="7509748"/>
          </a:xfrm>
        </p:spPr>
        <p:txBody>
          <a:bodyPr vert="horz" wrap="square" lIns="146304" tIns="91440" rIns="146304" bIns="91440" rtlCol="0" anchor="t">
            <a:spAutoFit/>
          </a:bodyPr>
          <a:lstStyle/>
          <a:p>
            <a:pPr marL="514350" indent="-514350">
              <a:buFont typeface="+mj-lt"/>
              <a:buAutoNum type="arabicPeriod"/>
            </a:pPr>
            <a:r>
              <a:rPr lang="en-US" sz="2800" dirty="0">
                <a:solidFill>
                  <a:schemeClr val="tx2"/>
                </a:solidFill>
              </a:rPr>
              <a:t>Use Office Lens &amp; OneNote to take collaborative notes, </a:t>
            </a:r>
            <a:br>
              <a:rPr lang="en-US" sz="2800" dirty="0">
                <a:solidFill>
                  <a:schemeClr val="tx2"/>
                </a:solidFill>
              </a:rPr>
            </a:br>
            <a:r>
              <a:rPr lang="en-US" sz="2800" dirty="0">
                <a:solidFill>
                  <a:schemeClr val="tx2"/>
                </a:solidFill>
              </a:rPr>
              <a:t>capture photo highlights to share with colleagues in Sway</a:t>
            </a:r>
          </a:p>
          <a:p>
            <a:pPr marL="514350" indent="-514350">
              <a:buFont typeface="+mj-lt"/>
              <a:buAutoNum type="arabicPeriod"/>
            </a:pPr>
            <a:r>
              <a:rPr lang="en-US" sz="2800" dirty="0">
                <a:solidFill>
                  <a:schemeClr val="tx2"/>
                </a:solidFill>
              </a:rPr>
              <a:t>Use Ignite App to connect with each other</a:t>
            </a:r>
          </a:p>
          <a:p>
            <a:pPr marL="514350" indent="-514350">
              <a:buFont typeface="+mj-lt"/>
              <a:buAutoNum type="arabicPeriod"/>
            </a:pPr>
            <a:r>
              <a:rPr lang="en-US" sz="2800" dirty="0">
                <a:solidFill>
                  <a:schemeClr val="tx2"/>
                </a:solidFill>
              </a:rPr>
              <a:t>Find experts all the time – search &amp; get answers</a:t>
            </a:r>
          </a:p>
          <a:p>
            <a:pPr marL="514350" indent="-514350">
              <a:buFont typeface="+mj-lt"/>
              <a:buAutoNum type="arabicPeriod"/>
            </a:pPr>
            <a:r>
              <a:rPr lang="en-US" sz="2800" dirty="0">
                <a:solidFill>
                  <a:schemeClr val="tx2"/>
                </a:solidFill>
              </a:rPr>
              <a:t>Theater sessions in expo hall (mostly) not recorded</a:t>
            </a:r>
          </a:p>
          <a:p>
            <a:pPr marL="514350" indent="-514350">
              <a:buFont typeface="+mj-lt"/>
              <a:buAutoNum type="arabicPeriod"/>
            </a:pPr>
            <a:r>
              <a:rPr lang="en-US" sz="2800" dirty="0">
                <a:solidFill>
                  <a:schemeClr val="tx2"/>
                </a:solidFill>
                <a:sym typeface="Wingdings" panose="05000000000000000000" pitchFamily="2" charset="2"/>
              </a:rPr>
              <a:t>Create Playlists to help target sessions for different roles, or to </a:t>
            </a:r>
            <a:r>
              <a:rPr lang="en-US" sz="2800" dirty="0" err="1">
                <a:solidFill>
                  <a:schemeClr val="tx2"/>
                </a:solidFill>
                <a:sym typeface="Wingdings" panose="05000000000000000000" pitchFamily="2" charset="2"/>
              </a:rPr>
              <a:t>rewatch</a:t>
            </a:r>
            <a:r>
              <a:rPr lang="en-US" sz="2800" dirty="0">
                <a:solidFill>
                  <a:schemeClr val="tx2"/>
                </a:solidFill>
                <a:sym typeface="Wingdings" panose="05000000000000000000" pitchFamily="2" charset="2"/>
              </a:rPr>
              <a:t> later and share with others</a:t>
            </a:r>
          </a:p>
          <a:p>
            <a:pPr marL="514350" indent="-514350">
              <a:buFont typeface="+mj-lt"/>
              <a:buAutoNum type="arabicPeriod"/>
            </a:pPr>
            <a:r>
              <a:rPr lang="en-US" sz="2800" dirty="0">
                <a:solidFill>
                  <a:schemeClr val="tx2"/>
                </a:solidFill>
                <a:sym typeface="Wingdings" panose="05000000000000000000" pitchFamily="2" charset="2"/>
              </a:rPr>
              <a:t>Say Hello first – we’re here and we’re all on the geek spectrum!</a:t>
            </a:r>
          </a:p>
          <a:p>
            <a:pPr marL="514350" indent="-514350">
              <a:buFont typeface="+mj-lt"/>
              <a:buAutoNum type="arabicPeriod"/>
            </a:pPr>
            <a:r>
              <a:rPr lang="en-US" sz="2800" dirty="0">
                <a:solidFill>
                  <a:schemeClr val="tx2"/>
                </a:solidFill>
              </a:rPr>
              <a:t>Hydrate at every opportunity </a:t>
            </a:r>
            <a:r>
              <a:rPr lang="en-US" sz="2800" dirty="0">
                <a:solidFill>
                  <a:schemeClr val="tx2"/>
                </a:solidFill>
                <a:sym typeface="Wingdings" panose="05000000000000000000" pitchFamily="2" charset="2"/>
              </a:rPr>
              <a:t></a:t>
            </a:r>
          </a:p>
          <a:p>
            <a:pPr marL="514350" indent="-514350">
              <a:buFont typeface="+mj-lt"/>
              <a:buAutoNum type="arabicPeriod"/>
            </a:pPr>
            <a:r>
              <a:rPr lang="en-US" sz="2800" dirty="0">
                <a:solidFill>
                  <a:schemeClr val="tx2"/>
                </a:solidFill>
                <a:sym typeface="Wingdings" panose="05000000000000000000" pitchFamily="2" charset="2"/>
              </a:rPr>
              <a:t>Party responsibly - remember everything lives forever on social media</a:t>
            </a:r>
          </a:p>
          <a:p>
            <a:pPr marL="514350" indent="-514350">
              <a:buFont typeface="+mj-lt"/>
              <a:buAutoNum type="arabicPeriod"/>
            </a:pPr>
            <a:r>
              <a:rPr lang="en-US" sz="2800" dirty="0">
                <a:solidFill>
                  <a:schemeClr val="tx2"/>
                </a:solidFill>
                <a:sym typeface="Wingdings" panose="05000000000000000000" pitchFamily="2" charset="2"/>
              </a:rPr>
              <a:t>Continue the conversations on Microsoft Tech Community all year!</a:t>
            </a:r>
          </a:p>
          <a:p>
            <a:pPr marL="514350" indent="-514350">
              <a:buFont typeface="+mj-lt"/>
              <a:buAutoNum type="arabicPeriod"/>
            </a:pPr>
            <a:r>
              <a:rPr lang="en-US" sz="2800" dirty="0">
                <a:solidFill>
                  <a:schemeClr val="tx2"/>
                </a:solidFill>
                <a:sym typeface="Wingdings" panose="05000000000000000000" pitchFamily="2" charset="2"/>
              </a:rPr>
              <a:t>Computer Science Edu Thursday @ 10.15am &amp; my other </a:t>
            </a:r>
            <a:r>
              <a:rPr lang="en-US" sz="2800" dirty="0">
                <a:solidFill>
                  <a:schemeClr val="tx2"/>
                </a:solidFill>
                <a:sym typeface="Wingdings" panose="05000000000000000000" pitchFamily="2" charset="2"/>
                <a:hlinkClick r:id="rId3"/>
              </a:rPr>
              <a:t>sessions </a:t>
            </a:r>
            <a:r>
              <a:rPr lang="en-US" sz="2800" dirty="0">
                <a:solidFill>
                  <a:schemeClr val="tx2"/>
                </a:solidFill>
                <a:sym typeface="Wingdings" panose="05000000000000000000" pitchFamily="2" charset="2"/>
              </a:rPr>
              <a:t></a:t>
            </a:r>
          </a:p>
          <a:p>
            <a:pPr marL="514350" indent="-514350">
              <a:buFont typeface="+mj-lt"/>
              <a:buAutoNum type="arabicPeriod"/>
            </a:pPr>
            <a:endParaRPr lang="en-US" sz="2800" dirty="0">
              <a:solidFill>
                <a:schemeClr val="tx2"/>
              </a:solidFill>
              <a:sym typeface="Wingdings" panose="05000000000000000000" pitchFamily="2" charset="2"/>
            </a:endParaRPr>
          </a:p>
          <a:p>
            <a:pPr marL="514350" indent="-514350">
              <a:buFont typeface="+mj-lt"/>
              <a:buAutoNum type="arabicPeriod"/>
            </a:pPr>
            <a:endParaRPr lang="en-US" sz="2800" dirty="0">
              <a:solidFill>
                <a:schemeClr val="tx2"/>
              </a:solidFill>
              <a:sym typeface="Wingdings" panose="05000000000000000000" pitchFamily="2" charset="2"/>
            </a:endParaRPr>
          </a:p>
          <a:p>
            <a:pPr marL="514350" indent="-514350">
              <a:buFont typeface="+mj-lt"/>
              <a:buAutoNum type="arabicPeriod"/>
            </a:pPr>
            <a:endParaRPr lang="en-US" sz="2800" dirty="0">
              <a:solidFill>
                <a:schemeClr val="tx2"/>
              </a:solidFill>
            </a:endParaRPr>
          </a:p>
          <a:p>
            <a:pPr marL="514350" indent="-514350">
              <a:buFont typeface="+mj-lt"/>
              <a:buAutoNum type="arabicPeriod"/>
            </a:pPr>
            <a:endParaRPr lang="en-US" sz="2800" dirty="0">
              <a:solidFill>
                <a:schemeClr val="tx2"/>
              </a:solidFill>
            </a:endParaRPr>
          </a:p>
        </p:txBody>
      </p:sp>
      <p:pic>
        <p:nvPicPr>
          <p:cNvPr id="4" name="Picture 3"/>
          <p:cNvPicPr>
            <a:picLocks noChangeAspect="1"/>
          </p:cNvPicPr>
          <p:nvPr/>
        </p:nvPicPr>
        <p:blipFill>
          <a:blip r:embed="rId4"/>
          <a:stretch>
            <a:fillRect/>
          </a:stretch>
        </p:blipFill>
        <p:spPr>
          <a:xfrm rot="685646">
            <a:off x="10006376" y="1159288"/>
            <a:ext cx="1981200" cy="1981200"/>
          </a:xfrm>
          <a:prstGeom prst="rect">
            <a:avLst/>
          </a:prstGeom>
        </p:spPr>
      </p:pic>
    </p:spTree>
    <p:extLst>
      <p:ext uri="{BB962C8B-B14F-4D97-AF65-F5344CB8AC3E}">
        <p14:creationId xmlns:p14="http://schemas.microsoft.com/office/powerpoint/2010/main" val="27604987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29394" y="1835452"/>
            <a:ext cx="3753957" cy="995367"/>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856" kern="0" dirty="0">
              <a:solidFill>
                <a:srgbClr val="000000"/>
              </a:solidFill>
              <a:latin typeface="Segoe UI Light"/>
              <a:ea typeface="Segoe UI" pitchFamily="34" charset="0"/>
              <a:cs typeface="Segoe UI" pitchFamily="34" charset="0"/>
            </a:endParaRPr>
          </a:p>
        </p:txBody>
      </p:sp>
      <p:sp>
        <p:nvSpPr>
          <p:cNvPr id="16" name="Rectangle 15"/>
          <p:cNvSpPr/>
          <p:nvPr/>
        </p:nvSpPr>
        <p:spPr bwMode="auto">
          <a:xfrm>
            <a:off x="4747455" y="2876774"/>
            <a:ext cx="2390418" cy="136930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4488" b="1" kern="0" dirty="0">
                <a:solidFill>
                  <a:srgbClr val="FFFFFF"/>
                </a:solidFill>
                <a:latin typeface="Segoe UI Light"/>
              </a:rPr>
              <a:t>20,000+ </a:t>
            </a:r>
            <a:r>
              <a:rPr lang="en-US" sz="2856" b="1" kern="0" dirty="0">
                <a:solidFill>
                  <a:srgbClr val="FFFFFF"/>
                </a:solidFill>
                <a:latin typeface="Segoe UI Light"/>
              </a:rPr>
              <a:t>attendees</a:t>
            </a:r>
            <a:r>
              <a:rPr lang="en-US" sz="3672" kern="0" dirty="0">
                <a:solidFill>
                  <a:srgbClr val="FFFFFF"/>
                </a:solidFill>
                <a:latin typeface="Segoe UI Light"/>
              </a:rPr>
              <a:t> </a:t>
            </a:r>
          </a:p>
        </p:txBody>
      </p:sp>
      <p:sp>
        <p:nvSpPr>
          <p:cNvPr id="17" name="Rectangle 16"/>
          <p:cNvSpPr/>
          <p:nvPr/>
        </p:nvSpPr>
        <p:spPr bwMode="auto">
          <a:xfrm>
            <a:off x="2605664" y="2876775"/>
            <a:ext cx="2068894" cy="96374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3264" kern="0" dirty="0">
                <a:solidFill>
                  <a:srgbClr val="000000"/>
                </a:solidFill>
                <a:latin typeface="Segoe UI Light"/>
              </a:rPr>
              <a:t>IT PRO</a:t>
            </a:r>
          </a:p>
        </p:txBody>
      </p:sp>
      <p:sp>
        <p:nvSpPr>
          <p:cNvPr id="25" name="Rectangle 24"/>
          <p:cNvSpPr/>
          <p:nvPr/>
        </p:nvSpPr>
        <p:spPr bwMode="auto">
          <a:xfrm>
            <a:off x="4747455" y="4344628"/>
            <a:ext cx="2390418" cy="1597945"/>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6119" kern="0" dirty="0">
                <a:solidFill>
                  <a:srgbClr val="000000"/>
                </a:solidFill>
                <a:latin typeface="Segoe UI Light"/>
              </a:rPr>
              <a:t>1300+ </a:t>
            </a:r>
            <a:r>
              <a:rPr lang="en-US" sz="3672" kern="0" dirty="0">
                <a:solidFill>
                  <a:srgbClr val="000000"/>
                </a:solidFill>
                <a:latin typeface="Segoe UI Light"/>
              </a:rPr>
              <a:t>Sessions</a:t>
            </a:r>
            <a:endParaRPr lang="en-US" sz="2040" kern="0" dirty="0">
              <a:solidFill>
                <a:srgbClr val="000000"/>
              </a:solidFill>
              <a:latin typeface="Segoe UI Light"/>
            </a:endParaRPr>
          </a:p>
        </p:txBody>
      </p:sp>
      <p:sp>
        <p:nvSpPr>
          <p:cNvPr id="22" name="Rectangle 21"/>
          <p:cNvSpPr/>
          <p:nvPr/>
        </p:nvSpPr>
        <p:spPr bwMode="auto">
          <a:xfrm>
            <a:off x="129394" y="2876774"/>
            <a:ext cx="2390418" cy="306579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Pre-days</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Breakouts</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Expo</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Theater</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Social Hours</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Side Meetings</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VIP Program</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Networking</a:t>
            </a:r>
          </a:p>
          <a:p>
            <a:pPr defTabSz="951028" fontAlgn="base">
              <a:spcBef>
                <a:spcPct val="0"/>
              </a:spcBef>
              <a:spcAft>
                <a:spcPct val="0"/>
              </a:spcAft>
              <a:defRPr/>
            </a:pPr>
            <a:r>
              <a:rPr lang="en-US" sz="2040" kern="0" dirty="0">
                <a:solidFill>
                  <a:srgbClr val="FFFFFF"/>
                </a:solidFill>
                <a:latin typeface="Segoe UI Light"/>
                <a:ea typeface="Segoe UI" pitchFamily="34" charset="0"/>
                <a:cs typeface="Segoe UI" pitchFamily="34" charset="0"/>
              </a:rPr>
              <a:t>Labs</a:t>
            </a:r>
          </a:p>
        </p:txBody>
      </p:sp>
      <p:sp>
        <p:nvSpPr>
          <p:cNvPr id="23" name="Rectangle 22"/>
          <p:cNvSpPr/>
          <p:nvPr/>
        </p:nvSpPr>
        <p:spPr bwMode="auto">
          <a:xfrm>
            <a:off x="3956245" y="1072471"/>
            <a:ext cx="3181628" cy="699339"/>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defRPr/>
            </a:pPr>
            <a:r>
              <a:rPr lang="en-US" sz="2856" kern="0" dirty="0">
                <a:solidFill>
                  <a:srgbClr val="000000"/>
                </a:solidFill>
                <a:latin typeface="Segoe UI Light"/>
                <a:ea typeface="Segoe UI" pitchFamily="34" charset="0"/>
                <a:cs typeface="Segoe UI" pitchFamily="34" charset="0"/>
              </a:rPr>
              <a:t>Sept 26 – 30, 2016</a:t>
            </a:r>
          </a:p>
        </p:txBody>
      </p:sp>
      <p:sp>
        <p:nvSpPr>
          <p:cNvPr id="26" name="Rectangle 25"/>
          <p:cNvSpPr/>
          <p:nvPr/>
        </p:nvSpPr>
        <p:spPr bwMode="auto">
          <a:xfrm>
            <a:off x="137473" y="1076103"/>
            <a:ext cx="3745877" cy="69570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4080" b="1" kern="0" dirty="0">
                <a:solidFill>
                  <a:srgbClr val="FFFFFF"/>
                </a:solidFill>
                <a:latin typeface="Segoe UI Light"/>
              </a:rPr>
              <a:t>Microsoft Ignite</a:t>
            </a:r>
            <a:endParaRPr lang="en-US" sz="2448" kern="0" dirty="0">
              <a:solidFill>
                <a:srgbClr val="FFFFFF"/>
              </a:solidFill>
              <a:latin typeface="Segoe UI Light"/>
            </a:endParaRPr>
          </a:p>
        </p:txBody>
      </p:sp>
      <p:sp>
        <p:nvSpPr>
          <p:cNvPr id="27" name="Rectangle 26"/>
          <p:cNvSpPr/>
          <p:nvPr/>
        </p:nvSpPr>
        <p:spPr bwMode="auto">
          <a:xfrm>
            <a:off x="3956247" y="1840335"/>
            <a:ext cx="3181627" cy="990484"/>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2800" kern="0" dirty="0">
                <a:solidFill>
                  <a:srgbClr val="FFFFFF"/>
                </a:solidFill>
                <a:latin typeface="Segoe UI Light"/>
              </a:rPr>
              <a:t>Sold Out in July</a:t>
            </a:r>
          </a:p>
        </p:txBody>
      </p:sp>
      <p:sp>
        <p:nvSpPr>
          <p:cNvPr id="28" name="Rectangle 27"/>
          <p:cNvSpPr/>
          <p:nvPr/>
        </p:nvSpPr>
        <p:spPr bwMode="auto">
          <a:xfrm>
            <a:off x="2605664" y="3927801"/>
            <a:ext cx="2068894" cy="96374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3264" kern="0" dirty="0">
                <a:solidFill>
                  <a:srgbClr val="000000"/>
                </a:solidFill>
                <a:latin typeface="Segoe UI Light"/>
              </a:rPr>
              <a:t>ITDM</a:t>
            </a:r>
          </a:p>
        </p:txBody>
      </p:sp>
      <p:sp>
        <p:nvSpPr>
          <p:cNvPr id="29" name="Rectangle 28"/>
          <p:cNvSpPr/>
          <p:nvPr/>
        </p:nvSpPr>
        <p:spPr bwMode="auto">
          <a:xfrm>
            <a:off x="2592709" y="4978828"/>
            <a:ext cx="2068894" cy="96374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32563">
              <a:lnSpc>
                <a:spcPct val="90000"/>
              </a:lnSpc>
              <a:spcBef>
                <a:spcPct val="20000"/>
              </a:spcBef>
              <a:buClr>
                <a:srgbClr val="505050"/>
              </a:buClr>
              <a:buSzPct val="90000"/>
              <a:defRPr/>
            </a:pPr>
            <a:r>
              <a:rPr lang="en-US" sz="2040" kern="0" dirty="0">
                <a:solidFill>
                  <a:srgbClr val="000000"/>
                </a:solidFill>
                <a:latin typeface="Segoe UI Light"/>
              </a:rPr>
              <a:t>Enterprise Dev &amp; Architects</a:t>
            </a:r>
          </a:p>
        </p:txBody>
      </p:sp>
      <p:sp>
        <p:nvSpPr>
          <p:cNvPr id="5" name="TextBox 4"/>
          <p:cNvSpPr txBox="1"/>
          <p:nvPr/>
        </p:nvSpPr>
        <p:spPr>
          <a:xfrm>
            <a:off x="137473" y="1880758"/>
            <a:ext cx="2012452" cy="809821"/>
          </a:xfrm>
          <a:prstGeom prst="rect">
            <a:avLst/>
          </a:prstGeom>
          <a:noFill/>
        </p:spPr>
        <p:txBody>
          <a:bodyPr wrap="square" lIns="186521" tIns="149217" rIns="186521" bIns="149217" rtlCol="0">
            <a:spAutoFit/>
          </a:bodyPr>
          <a:lstStyle/>
          <a:p>
            <a:pPr defTabSz="932597">
              <a:lnSpc>
                <a:spcPct val="90000"/>
              </a:lnSpc>
              <a:spcAft>
                <a:spcPts val="612"/>
              </a:spcAft>
              <a:defRPr/>
            </a:pPr>
            <a:r>
              <a:rPr lang="en-US" sz="1836" kern="0" dirty="0">
                <a:solidFill>
                  <a:srgbClr val="000000"/>
                </a:solidFill>
                <a:latin typeface="Segoe UI Light"/>
              </a:rPr>
              <a:t>Georgia World Congress Center</a:t>
            </a:r>
          </a:p>
        </p:txBody>
      </p:sp>
      <p:sp>
        <p:nvSpPr>
          <p:cNvPr id="18" name="TextBox 17"/>
          <p:cNvSpPr txBox="1"/>
          <p:nvPr/>
        </p:nvSpPr>
        <p:spPr>
          <a:xfrm>
            <a:off x="2177091" y="1880758"/>
            <a:ext cx="1959684" cy="762459"/>
          </a:xfrm>
          <a:prstGeom prst="rect">
            <a:avLst/>
          </a:prstGeom>
          <a:noFill/>
        </p:spPr>
        <p:txBody>
          <a:bodyPr wrap="square" lIns="186521" tIns="149217" rIns="186521" bIns="149217" rtlCol="0">
            <a:spAutoFit/>
          </a:bodyPr>
          <a:lstStyle/>
          <a:p>
            <a:pPr defTabSz="932597">
              <a:lnSpc>
                <a:spcPct val="90000"/>
              </a:lnSpc>
              <a:spcAft>
                <a:spcPts val="612"/>
              </a:spcAft>
              <a:defRPr/>
            </a:pPr>
            <a:r>
              <a:rPr lang="en-US" sz="3264" kern="0" dirty="0">
                <a:solidFill>
                  <a:srgbClr val="000000"/>
                </a:solidFill>
                <a:latin typeface="Segoe UI Light"/>
              </a:rPr>
              <a:t>Atlanta</a:t>
            </a:r>
          </a:p>
        </p:txBody>
      </p:sp>
      <p:sp>
        <p:nvSpPr>
          <p:cNvPr id="19" name="TextBox 18"/>
          <p:cNvSpPr txBox="1"/>
          <p:nvPr/>
        </p:nvSpPr>
        <p:spPr>
          <a:xfrm>
            <a:off x="1901124" y="1767299"/>
            <a:ext cx="513760" cy="935302"/>
          </a:xfrm>
          <a:prstGeom prst="rect">
            <a:avLst/>
          </a:prstGeom>
          <a:noFill/>
        </p:spPr>
        <p:txBody>
          <a:bodyPr wrap="square" lIns="186521" tIns="149217" rIns="186521" bIns="149217" rtlCol="0">
            <a:spAutoFit/>
          </a:bodyPr>
          <a:lstStyle/>
          <a:p>
            <a:pPr defTabSz="932597">
              <a:lnSpc>
                <a:spcPct val="90000"/>
              </a:lnSpc>
              <a:spcAft>
                <a:spcPts val="612"/>
              </a:spcAft>
              <a:defRPr/>
            </a:pPr>
            <a:r>
              <a:rPr lang="en-US" sz="4488" kern="0" dirty="0">
                <a:solidFill>
                  <a:srgbClr val="000000"/>
                </a:solidFill>
                <a:latin typeface="Segoe UI Light"/>
              </a:rPr>
              <a:t>|</a:t>
            </a:r>
          </a:p>
        </p:txBody>
      </p:sp>
      <p:pic>
        <p:nvPicPr>
          <p:cNvPr id="6" name="Picture 5"/>
          <p:cNvPicPr>
            <a:picLocks noChangeAspect="1"/>
          </p:cNvPicPr>
          <p:nvPr/>
        </p:nvPicPr>
        <p:blipFill rotWithShape="1">
          <a:blip r:embed="rId3"/>
          <a:srcRect l="27757" r="1611" b="1501"/>
          <a:stretch/>
        </p:blipFill>
        <p:spPr>
          <a:xfrm>
            <a:off x="7210769" y="1072469"/>
            <a:ext cx="5113962" cy="4870102"/>
          </a:xfrm>
          <a:prstGeom prst="rect">
            <a:avLst/>
          </a:prstGeom>
        </p:spPr>
      </p:pic>
    </p:spTree>
    <p:extLst>
      <p:ext uri="{BB962C8B-B14F-4D97-AF65-F5344CB8AC3E}">
        <p14:creationId xmlns:p14="http://schemas.microsoft.com/office/powerpoint/2010/main" val="42214686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Andy's Top 10 Ignite Tips</a:t>
            </a:r>
            <a:endParaRPr lang="en-US" err="1"/>
          </a:p>
        </p:txBody>
      </p:sp>
      <p:sp>
        <p:nvSpPr>
          <p:cNvPr id="3" name="Text Placeholder 2"/>
          <p:cNvSpPr>
            <a:spLocks noGrp="1"/>
          </p:cNvSpPr>
          <p:nvPr>
            <p:ph type="body" sz="quarter" idx="10"/>
          </p:nvPr>
        </p:nvSpPr>
        <p:spPr>
          <a:xfrm>
            <a:off x="342900" y="1276350"/>
            <a:ext cx="9934676" cy="5226046"/>
          </a:xfrm>
        </p:spPr>
        <p:txBody>
          <a:bodyPr vert="horz" wrap="square" lIns="146304" tIns="91440" rIns="146304" bIns="91440" rtlCol="0" anchor="t">
            <a:spAutoFit/>
          </a:bodyPr>
          <a:lstStyle/>
          <a:p>
            <a:pPr marL="514350" indent="-514350">
              <a:buFont typeface="+mj-lt"/>
              <a:buAutoNum type="arabicPeriod"/>
            </a:pPr>
            <a:r>
              <a:rPr lang="EN-US" sz="2800" dirty="0">
                <a:solidFill>
                  <a:schemeClr val="tx2"/>
                </a:solidFill>
              </a:rPr>
              <a:t>Don't try and catch every Breakout session (They're Recorded)</a:t>
            </a:r>
            <a:endParaRPr lang="en-US" sz="2800" dirty="0">
              <a:solidFill>
                <a:schemeClr val="tx2"/>
              </a:solidFill>
            </a:endParaRPr>
          </a:p>
          <a:p>
            <a:pPr marL="514350" indent="-514350">
              <a:buFont typeface="+mj-lt"/>
              <a:buAutoNum type="arabicPeriod"/>
            </a:pPr>
            <a:r>
              <a:rPr lang="EN-US" sz="2800" dirty="0">
                <a:solidFill>
                  <a:schemeClr val="tx2"/>
                </a:solidFill>
              </a:rPr>
              <a:t>Don't be Late to Sessions!</a:t>
            </a:r>
            <a:endParaRPr lang="en-US" sz="2800" dirty="0">
              <a:solidFill>
                <a:schemeClr val="tx2"/>
              </a:solidFill>
            </a:endParaRPr>
          </a:p>
          <a:p>
            <a:pPr marL="514350" indent="-514350">
              <a:buFont typeface="+mj-lt"/>
              <a:buAutoNum type="arabicPeriod"/>
            </a:pPr>
            <a:r>
              <a:rPr lang="EN-US" sz="2800" dirty="0">
                <a:solidFill>
                  <a:schemeClr val="tx2"/>
                </a:solidFill>
                <a:latin typeface="Segoe UI Light"/>
              </a:rPr>
              <a:t>Please remember, your feedback helps make the event better</a:t>
            </a:r>
            <a:endParaRPr lang="en-US" sz="2800" dirty="0">
              <a:solidFill>
                <a:schemeClr val="tx2"/>
              </a:solidFill>
              <a:latin typeface="Segoe UI Light"/>
            </a:endParaRPr>
          </a:p>
          <a:p>
            <a:pPr marL="514350" indent="-514350">
              <a:buFont typeface="+mj-lt"/>
              <a:buAutoNum type="arabicPeriod"/>
            </a:pPr>
            <a:r>
              <a:rPr lang="EN-US" sz="2800" dirty="0">
                <a:solidFill>
                  <a:schemeClr val="tx2"/>
                </a:solidFill>
                <a:latin typeface="Segoe UI Light"/>
              </a:rPr>
              <a:t>Solve </a:t>
            </a:r>
            <a:r>
              <a:rPr lang="EN-US" sz="2800" dirty="0">
                <a:solidFill>
                  <a:schemeClr val="tx2"/>
                </a:solidFill>
              </a:rPr>
              <a:t>Problems by chatting to the MS Boothbabes</a:t>
            </a:r>
          </a:p>
          <a:p>
            <a:pPr marL="514350" indent="-514350">
              <a:buFont typeface="+mj-lt"/>
              <a:buAutoNum type="arabicPeriod"/>
            </a:pPr>
            <a:r>
              <a:rPr lang="EN-US" sz="2800" dirty="0">
                <a:solidFill>
                  <a:schemeClr val="tx2"/>
                </a:solidFill>
              </a:rPr>
              <a:t>Get Certified &amp; Save 50% Off the price of exams</a:t>
            </a:r>
            <a:endParaRPr lang="en-US" sz="2800" dirty="0">
              <a:solidFill>
                <a:schemeClr val="tx2"/>
              </a:solidFill>
            </a:endParaRPr>
          </a:p>
          <a:p>
            <a:pPr marL="514350" indent="-514350">
              <a:buFont typeface="+mj-lt"/>
              <a:buAutoNum type="arabicPeriod"/>
            </a:pPr>
            <a:r>
              <a:rPr lang="EN-US" sz="2800" dirty="0">
                <a:solidFill>
                  <a:schemeClr val="tx2"/>
                </a:solidFill>
              </a:rPr>
              <a:t>Take the Hands on Labs, They're awesome! </a:t>
            </a:r>
          </a:p>
          <a:p>
            <a:pPr marL="514350" indent="-514350">
              <a:buFont typeface="+mj-lt"/>
              <a:buAutoNum type="arabicPeriod"/>
            </a:pPr>
            <a:r>
              <a:rPr lang="EN-US" sz="2800" dirty="0">
                <a:solidFill>
                  <a:schemeClr val="tx2"/>
                </a:solidFill>
              </a:rPr>
              <a:t>Grab the FREE Swag!</a:t>
            </a:r>
            <a:endParaRPr lang="en-US" sz="2800" dirty="0">
              <a:solidFill>
                <a:schemeClr val="tx2"/>
              </a:solidFill>
            </a:endParaRPr>
          </a:p>
          <a:p>
            <a:pPr marL="514350" indent="-514350">
              <a:buFont typeface="+mj-lt"/>
              <a:buAutoNum type="arabicPeriod"/>
            </a:pPr>
            <a:r>
              <a:rPr lang="EN-US" sz="2800" dirty="0">
                <a:solidFill>
                  <a:schemeClr val="tx2"/>
                </a:solidFill>
              </a:rPr>
              <a:t>Be Sociable, Make Friends &amp; New Contacts!</a:t>
            </a:r>
            <a:endParaRPr lang="en-US" sz="2800" dirty="0">
              <a:solidFill>
                <a:schemeClr val="tx2"/>
              </a:solidFill>
            </a:endParaRPr>
          </a:p>
          <a:p>
            <a:pPr marL="514350" indent="-514350">
              <a:buFont typeface="+mj-lt"/>
              <a:buAutoNum type="arabicPeriod"/>
            </a:pPr>
            <a:r>
              <a:rPr lang="EN-US" sz="2800" dirty="0">
                <a:solidFill>
                  <a:schemeClr val="tx2"/>
                </a:solidFill>
              </a:rPr>
              <a:t>Attend the Party!</a:t>
            </a:r>
            <a:endParaRPr lang="en-US" sz="2800" dirty="0">
              <a:solidFill>
                <a:schemeClr val="tx2"/>
              </a:solidFill>
            </a:endParaRPr>
          </a:p>
          <a:p>
            <a:pPr marL="514350" indent="-514350">
              <a:buFont typeface="+mj-lt"/>
              <a:buAutoNum type="arabicPeriod"/>
            </a:pPr>
            <a:r>
              <a:rPr lang="EN-US" sz="2800" dirty="0">
                <a:solidFill>
                  <a:schemeClr val="tx2"/>
                </a:solidFill>
              </a:rPr>
              <a:t>Don't forget to attend my </a:t>
            </a:r>
            <a:r>
              <a:rPr lang="EN-US" sz="2800" dirty="0">
                <a:solidFill>
                  <a:schemeClr val="tx2"/>
                </a:solidFill>
                <a:hlinkClick r:id="rId3"/>
              </a:rPr>
              <a:t>sessions</a:t>
            </a:r>
            <a:r>
              <a:rPr lang="EN-US" sz="2800" dirty="0">
                <a:solidFill>
                  <a:schemeClr val="tx2"/>
                </a:solidFill>
              </a:rPr>
              <a:t>:-) </a:t>
            </a:r>
            <a:endParaRPr lang="en-US" sz="2800" dirty="0">
              <a:solidFill>
                <a:schemeClr val="tx2"/>
              </a:solidFill>
            </a:endParaRPr>
          </a:p>
        </p:txBody>
      </p:sp>
      <p:pic>
        <p:nvPicPr>
          <p:cNvPr id="4" name="Picture 3" descr="8572crop0002.jpg"/>
          <p:cNvPicPr>
            <a:picLocks noChangeAspect="1"/>
          </p:cNvPicPr>
          <p:nvPr/>
        </p:nvPicPr>
        <p:blipFill>
          <a:blip r:embed="rId4"/>
          <a:srcRect t="4703" r="7824" b="27694"/>
          <a:stretch>
            <a:fillRect/>
          </a:stretch>
        </p:blipFill>
        <p:spPr>
          <a:xfrm rot="540000">
            <a:off x="9244630" y="3628843"/>
            <a:ext cx="2737820" cy="3016432"/>
          </a:xfrm>
          <a:prstGeom prst="rect">
            <a:avLst/>
          </a:prstGeom>
        </p:spPr>
      </p:pic>
    </p:spTree>
    <p:extLst>
      <p:ext uri="{BB962C8B-B14F-4D97-AF65-F5344CB8AC3E}">
        <p14:creationId xmlns:p14="http://schemas.microsoft.com/office/powerpoint/2010/main" val="18517598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13529106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39241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69240" y="2084172"/>
            <a:ext cx="7492528" cy="1796217"/>
          </a:xfrm>
          <a:prstGeom prst="rect">
            <a:avLst/>
          </a:prstGeom>
        </p:spPr>
        <p:txBody>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8630" dirty="0">
                <a:solidFill>
                  <a:schemeClr val="tx1"/>
                </a:solidFill>
              </a:rPr>
              <a:t>Thank you!</a:t>
            </a:r>
          </a:p>
        </p:txBody>
      </p:sp>
    </p:spTree>
    <p:extLst>
      <p:ext uri="{BB962C8B-B14F-4D97-AF65-F5344CB8AC3E}">
        <p14:creationId xmlns:p14="http://schemas.microsoft.com/office/powerpoint/2010/main" val="19369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037" y="373062"/>
            <a:ext cx="4342578" cy="794064"/>
          </a:xfrm>
        </p:spPr>
        <p:txBody>
          <a:bodyPr/>
          <a:lstStyle/>
          <a:p>
            <a:r>
              <a:rPr lang="en-US" sz="4400" dirty="0"/>
              <a:t>About Naomi…</a:t>
            </a:r>
          </a:p>
        </p:txBody>
      </p:sp>
      <p:sp>
        <p:nvSpPr>
          <p:cNvPr id="4" name="Title 2"/>
          <p:cNvSpPr txBox="1">
            <a:spLocks/>
          </p:cNvSpPr>
          <p:nvPr/>
        </p:nvSpPr>
        <p:spPr>
          <a:xfrm>
            <a:off x="6142037" y="371541"/>
            <a:ext cx="4342578" cy="794064"/>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72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r>
              <a:rPr lang="en-US" sz="4400" dirty="0"/>
              <a:t>About Andy…</a:t>
            </a:r>
          </a:p>
        </p:txBody>
      </p:sp>
      <p:sp>
        <p:nvSpPr>
          <p:cNvPr id="5" name="TextBox 4"/>
          <p:cNvSpPr txBox="1"/>
          <p:nvPr/>
        </p:nvSpPr>
        <p:spPr>
          <a:xfrm>
            <a:off x="503237" y="3649662"/>
            <a:ext cx="5562600" cy="2388304"/>
          </a:xfrm>
          <a:prstGeom prst="rect">
            <a:avLst/>
          </a:prstGeom>
          <a:noFill/>
        </p:spPr>
        <p:txBody>
          <a:bodyPr wrap="square" lIns="182854" tIns="146283" rIns="182854" bIns="146283" rtlCol="0">
            <a:spAutoFit/>
          </a:bodyPr>
          <a:lstStyle/>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CTO at ManyWorlds &amp; MVP</a:t>
            </a:r>
          </a:p>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Microsoft Tech Community, SPC, WPC, Build, Ignite, Channel 9</a:t>
            </a:r>
          </a:p>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Drink at firehose of learning &amp; sharing!</a:t>
            </a:r>
          </a:p>
        </p:txBody>
      </p:sp>
      <p:sp>
        <p:nvSpPr>
          <p:cNvPr id="6" name="TextBox 5"/>
          <p:cNvSpPr txBox="1"/>
          <p:nvPr/>
        </p:nvSpPr>
        <p:spPr>
          <a:xfrm>
            <a:off x="6294438" y="3649663"/>
            <a:ext cx="5799341" cy="2776102"/>
          </a:xfrm>
          <a:prstGeom prst="rect">
            <a:avLst/>
          </a:prstGeom>
          <a:noFill/>
        </p:spPr>
        <p:txBody>
          <a:bodyPr wrap="square" lIns="182854" tIns="146283" rIns="182854" bIns="146283" rtlCol="0" anchor="t">
            <a:spAutoFit/>
          </a:bodyPr>
          <a:lstStyle/>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Microsoft MVP Security, Snr Tech Trainer, Security Specialist</a:t>
            </a:r>
            <a:endParaRPr lang="en-US" sz="2800" dirty="0">
              <a:gradFill>
                <a:gsLst>
                  <a:gs pos="2917">
                    <a:srgbClr val="FFFFFF"/>
                  </a:gs>
                  <a:gs pos="30000">
                    <a:srgbClr val="FFFFFF"/>
                  </a:gs>
                </a:gsLst>
                <a:lin ang="5400000" scaled="0"/>
              </a:gradFill>
              <a:latin typeface="+mj-lt"/>
            </a:endParaRPr>
          </a:p>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Microsoft event speaker 12 Years, Ignite, TechEd etc</a:t>
            </a:r>
            <a:endParaRPr lang="en-US" sz="2800" dirty="0">
              <a:gradFill>
                <a:gsLst>
                  <a:gs pos="2917">
                    <a:srgbClr val="FFFFFF"/>
                  </a:gs>
                  <a:gs pos="30000">
                    <a:srgbClr val="FFFFFF"/>
                  </a:gs>
                </a:gsLst>
                <a:lin ang="5400000" scaled="0"/>
              </a:gradFill>
              <a:latin typeface="+mj-lt"/>
            </a:endParaRPr>
          </a:p>
          <a:p>
            <a:pPr marL="342834" indent="-342834" defTabSz="932563">
              <a:lnSpc>
                <a:spcPct val="90000"/>
              </a:lnSpc>
              <a:spcAft>
                <a:spcPts val="600"/>
              </a:spcAft>
              <a:buFont typeface="Arial" panose="020B0604020202020204" pitchFamily="34" charset="0"/>
              <a:buChar char="•"/>
            </a:pPr>
            <a:r>
              <a:rPr lang="EN-US" sz="2800" dirty="0">
                <a:gradFill>
                  <a:gsLst>
                    <a:gs pos="2917">
                      <a:srgbClr val="FFFFFF"/>
                    </a:gs>
                    <a:gs pos="30000">
                      <a:srgbClr val="FFFFFF"/>
                    </a:gs>
                  </a:gsLst>
                  <a:lin ang="5400000" scaled="0"/>
                </a:gradFill>
                <a:latin typeface="+mj-lt"/>
              </a:rPr>
              <a:t>Great opportunity to learn new skills &amp; Meet great folks</a:t>
            </a:r>
            <a:endParaRPr lang="EN-US" sz="2800" dirty="0">
              <a:latin typeface="+mj-lt"/>
            </a:endParaRPr>
          </a:p>
        </p:txBody>
      </p:sp>
      <p:sp>
        <p:nvSpPr>
          <p:cNvPr id="9" name="TextBox 8"/>
          <p:cNvSpPr txBox="1"/>
          <p:nvPr/>
        </p:nvSpPr>
        <p:spPr>
          <a:xfrm>
            <a:off x="6980237" y="1592262"/>
            <a:ext cx="369397" cy="627864"/>
          </a:xfrm>
          <a:prstGeom prst="rect">
            <a:avLst/>
          </a:prstGeom>
          <a:noFill/>
        </p:spPr>
        <p:txBody>
          <a:bodyPr wrap="none" lIns="182880" tIns="146304" rIns="182880" bIns="146304" rtlCol="0" anchor="t">
            <a:spAutoFit/>
          </a:bodyPr>
          <a:lstStyle/>
          <a:p>
            <a:pPr>
              <a:lnSpc>
                <a:spcPct val="90000"/>
              </a:lnSpc>
              <a:spcAft>
                <a:spcPts val="600"/>
              </a:spcAft>
            </a:pPr>
            <a:endParaRPr lang="en-US" sz="2400" dirty="0">
              <a:gradFill>
                <a:gsLst>
                  <a:gs pos="2917">
                    <a:schemeClr val="tx1"/>
                  </a:gs>
                  <a:gs pos="30000">
                    <a:schemeClr val="tx1"/>
                  </a:gs>
                </a:gsLst>
                <a:lin ang="5400000" scaled="0"/>
              </a:gradFill>
            </a:endParaRPr>
          </a:p>
        </p:txBody>
      </p:sp>
      <p:pic>
        <p:nvPicPr>
          <p:cNvPr id="2" name="Picture 1" descr="8572crop0002.jpg"/>
          <p:cNvPicPr>
            <a:picLocks noChangeAspect="1"/>
          </p:cNvPicPr>
          <p:nvPr/>
        </p:nvPicPr>
        <p:blipFill>
          <a:blip r:embed="rId2"/>
          <a:srcRect t="4703" r="7824" b="27694"/>
          <a:stretch>
            <a:fillRect/>
          </a:stretch>
        </p:blipFill>
        <p:spPr>
          <a:xfrm>
            <a:off x="6954645" y="1349444"/>
            <a:ext cx="1923335" cy="2121223"/>
          </a:xfrm>
          <a:prstGeom prst="rect">
            <a:avLst/>
          </a:prstGeom>
        </p:spPr>
      </p:pic>
      <p:pic>
        <p:nvPicPr>
          <p:cNvPr id="7" name="Picture 6"/>
          <p:cNvPicPr>
            <a:picLocks noChangeAspect="1"/>
          </p:cNvPicPr>
          <p:nvPr/>
        </p:nvPicPr>
        <p:blipFill>
          <a:blip r:embed="rId3"/>
          <a:stretch>
            <a:fillRect/>
          </a:stretch>
        </p:blipFill>
        <p:spPr>
          <a:xfrm>
            <a:off x="1036637" y="1249509"/>
            <a:ext cx="2286000" cy="2286000"/>
          </a:xfrm>
          <a:prstGeom prst="rect">
            <a:avLst/>
          </a:prstGeom>
        </p:spPr>
      </p:pic>
    </p:spTree>
    <p:extLst>
      <p:ext uri="{BB962C8B-B14F-4D97-AF65-F5344CB8AC3E}">
        <p14:creationId xmlns:p14="http://schemas.microsoft.com/office/powerpoint/2010/main" val="37737353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987" y="2167978"/>
            <a:ext cx="12123843" cy="1340892"/>
          </a:xfrm>
        </p:spPr>
        <p:txBody>
          <a:bodyPr/>
          <a:lstStyle/>
          <a:p>
            <a:r>
              <a:rPr lang="en-US" sz="8159" dirty="0"/>
              <a:t>Microsoft Ignite Logistics</a:t>
            </a:r>
          </a:p>
        </p:txBody>
      </p:sp>
    </p:spTree>
    <p:extLst>
      <p:ext uri="{BB962C8B-B14F-4D97-AF65-F5344CB8AC3E}">
        <p14:creationId xmlns:p14="http://schemas.microsoft.com/office/powerpoint/2010/main" val="27347176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71684" y="3769634"/>
            <a:ext cx="4114800" cy="536575"/>
          </a:xfrm>
        </p:spPr>
        <p:txBody>
          <a:bodyPr/>
          <a:lstStyle/>
          <a:p>
            <a:r>
              <a:rPr lang="en-US" sz="2800" dirty="0">
                <a:solidFill>
                  <a:schemeClr val="accent3"/>
                </a:solidFill>
              </a:rPr>
              <a:t>Microsoft’s Tier 1 Events:</a:t>
            </a:r>
          </a:p>
        </p:txBody>
      </p:sp>
      <p:sp>
        <p:nvSpPr>
          <p:cNvPr id="6" name="Text Placeholder 5"/>
          <p:cNvSpPr>
            <a:spLocks noGrp="1"/>
          </p:cNvSpPr>
          <p:nvPr>
            <p:ph type="body" sz="quarter" idx="10"/>
          </p:nvPr>
        </p:nvSpPr>
        <p:spPr>
          <a:xfrm>
            <a:off x="274638" y="1212850"/>
            <a:ext cx="11887200" cy="2332946"/>
          </a:xfrm>
          <a:solidFill>
            <a:srgbClr val="F8F8F8">
              <a:alpha val="55000"/>
            </a:srgbClr>
          </a:solidFill>
        </p:spPr>
        <p:txBody>
          <a:bodyPr vert="horz" wrap="square" lIns="146304" tIns="91440" rIns="146304" bIns="91440" rtlCol="0" anchor="t">
            <a:spAutoFit/>
          </a:bodyPr>
          <a:lstStyle/>
          <a:p>
            <a:pPr marL="342900" lvl="1" indent="-342900">
              <a:buFont typeface="Arial" panose="020B0604020202020204" pitchFamily="34" charset="0"/>
              <a:buChar char="•"/>
            </a:pPr>
            <a:r>
              <a:rPr lang="EN-US" sz="2400" dirty="0"/>
              <a:t>This is Microsoft’s second Microsoft Ignite Conference (last MS Ignite was in Chicago, May 2015)</a:t>
            </a:r>
          </a:p>
          <a:p>
            <a:pPr marL="342900" lvl="1" indent="-342900">
              <a:buFont typeface="Arial" panose="020B0604020202020204" pitchFamily="34" charset="0"/>
              <a:buChar char="•"/>
            </a:pPr>
            <a:r>
              <a:rPr lang="EN-US" sz="2400" dirty="0"/>
              <a:t>Consolidation of Management Summit, the Exchange, SharePoint, Lync/Skype, Project, and TechEd conferences – Everyone in one place for a week!!!</a:t>
            </a:r>
          </a:p>
          <a:p>
            <a:pPr marL="342900" lvl="1" indent="-342900">
              <a:buFont typeface="Arial" panose="020B0604020202020204" pitchFamily="34" charset="0"/>
              <a:buChar char="•"/>
            </a:pPr>
            <a:r>
              <a:rPr lang="EN-US" sz="2400" dirty="0"/>
              <a:t>Microsoft’s largest IT Pro Technology focused event:  20K+ Attendees</a:t>
            </a:r>
          </a:p>
          <a:p>
            <a:pPr lvl="1"/>
            <a:endParaRPr lang="en-US" dirty="0"/>
          </a:p>
        </p:txBody>
      </p:sp>
      <p:sp>
        <p:nvSpPr>
          <p:cNvPr id="4" name="Rectangle 3"/>
          <p:cNvSpPr/>
          <p:nvPr/>
        </p:nvSpPr>
        <p:spPr>
          <a:xfrm>
            <a:off x="9747544" y="5193498"/>
            <a:ext cx="2287838" cy="727381"/>
          </a:xfrm>
          <a:prstGeom prst="rect">
            <a:avLst/>
          </a:prstGeom>
          <a:solidFill>
            <a:srgbClr val="5C2D91"/>
          </a:solidFill>
          <a:ln w="57150" cap="flat" cmpd="sng" algn="ctr">
            <a:noFill/>
            <a:prstDash val="solid"/>
            <a:miter lim="800000"/>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WPC</a:t>
            </a:r>
          </a:p>
          <a:p>
            <a:pPr marL="0" marR="0" lvl="0" indent="0" algn="ctr" defTabSz="932060" eaLnBrk="1" fontAlgn="auto" latinLnBrk="0" hangingPunct="1">
              <a:lnSpc>
                <a:spcPct val="100000"/>
              </a:lnSpc>
              <a:spcBef>
                <a:spcPts val="0"/>
              </a:spcBef>
              <a:spcAft>
                <a:spcPts val="0"/>
              </a:spcAft>
              <a:buClrTx/>
              <a:buSzTx/>
              <a:buFontTx/>
              <a:buNone/>
              <a:tabLst/>
              <a:defRPr/>
            </a:pPr>
            <a:r>
              <a:rPr lang="en-US" sz="1398" i="1" kern="0" dirty="0">
                <a:gradFill>
                  <a:gsLst>
                    <a:gs pos="0">
                      <a:srgbClr val="FFFFFF"/>
                    </a:gs>
                    <a:gs pos="100000">
                      <a:srgbClr val="FFFFFF"/>
                    </a:gs>
                  </a:gsLst>
                  <a:lin ang="0" scaled="0"/>
                </a:gradFill>
                <a:latin typeface="Segoe UI Semibold" panose="020B0702040204020203" pitchFamily="34" charset="0"/>
                <a:cs typeface="Segoe UI Semibold" panose="020B0702040204020203" pitchFamily="34" charset="0"/>
              </a:rPr>
              <a:t>July</a:t>
            </a:r>
            <a:endParaRPr kumimoji="0" lang="en-US" sz="1398" b="0" i="1"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endParaRPr>
          </a:p>
        </p:txBody>
      </p:sp>
      <p:sp>
        <p:nvSpPr>
          <p:cNvPr id="5" name="Rectangle 4"/>
          <p:cNvSpPr/>
          <p:nvPr/>
        </p:nvSpPr>
        <p:spPr>
          <a:xfrm>
            <a:off x="2700019" y="5193497"/>
            <a:ext cx="2285350" cy="727380"/>
          </a:xfrm>
          <a:prstGeom prst="rect">
            <a:avLst/>
          </a:prstGeom>
          <a:solidFill>
            <a:schemeClr val="accent2">
              <a:lumMod val="50000"/>
            </a:schemeClr>
          </a:solidFill>
          <a:ln w="57150" cap="flat" cmpd="sng" algn="ctr">
            <a:noFill/>
            <a:prstDash val="solid"/>
            <a:miter lim="800000"/>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Microsoft Envision</a:t>
            </a:r>
          </a:p>
          <a:p>
            <a:pPr marL="0" marR="0" lvl="0" indent="0" algn="ctr" defTabSz="932060" eaLnBrk="1" fontAlgn="auto" latinLnBrk="0" hangingPunct="1">
              <a:lnSpc>
                <a:spcPct val="100000"/>
              </a:lnSpc>
              <a:spcBef>
                <a:spcPts val="0"/>
              </a:spcBef>
              <a:spcAft>
                <a:spcPts val="0"/>
              </a:spcAft>
              <a:buClrTx/>
              <a:buSzTx/>
              <a:buFontTx/>
              <a:buNone/>
              <a:tabLst/>
              <a:defRPr/>
            </a:pPr>
            <a:r>
              <a:rPr lang="en-US" sz="1398" i="1" kern="0" dirty="0">
                <a:gradFill>
                  <a:gsLst>
                    <a:gs pos="0">
                      <a:srgbClr val="FFFFFF"/>
                    </a:gs>
                    <a:gs pos="100000">
                      <a:srgbClr val="FFFFFF"/>
                    </a:gs>
                  </a:gsLst>
                  <a:lin ang="0" scaled="0"/>
                </a:gradFill>
                <a:latin typeface="Segoe UI Semibold" panose="020B0702040204020203" pitchFamily="34" charset="0"/>
                <a:cs typeface="Segoe UI Semibold" panose="020B0702040204020203" pitchFamily="34" charset="0"/>
              </a:rPr>
              <a:t>Feb/March</a:t>
            </a:r>
            <a:endParaRPr kumimoji="0" lang="en-US" sz="1398" b="0" i="1"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endParaRPr>
          </a:p>
        </p:txBody>
      </p:sp>
      <p:sp>
        <p:nvSpPr>
          <p:cNvPr id="7" name="Rectangle 6"/>
          <p:cNvSpPr/>
          <p:nvPr/>
        </p:nvSpPr>
        <p:spPr>
          <a:xfrm>
            <a:off x="5049191" y="5193497"/>
            <a:ext cx="2285349" cy="727380"/>
          </a:xfrm>
          <a:prstGeom prst="rect">
            <a:avLst/>
          </a:prstGeom>
          <a:solidFill>
            <a:schemeClr val="tx2"/>
          </a:solidFill>
          <a:ln w="57150" cap="flat" cmpd="sng" algn="ctr">
            <a:noFill/>
            <a:prstDash val="solid"/>
            <a:miter lim="800000"/>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Microsoft Ignite</a:t>
            </a:r>
          </a:p>
          <a:p>
            <a:pPr marL="0" marR="0" lvl="0" indent="0" algn="ctr" defTabSz="932060" eaLnBrk="1" fontAlgn="auto" latinLnBrk="0" hangingPunct="1">
              <a:lnSpc>
                <a:spcPct val="100000"/>
              </a:lnSpc>
              <a:spcBef>
                <a:spcPts val="0"/>
              </a:spcBef>
              <a:spcAft>
                <a:spcPts val="0"/>
              </a:spcAft>
              <a:buClrTx/>
              <a:buSzTx/>
              <a:buFontTx/>
              <a:buNone/>
              <a:tabLst/>
              <a:defRPr/>
            </a:pPr>
            <a:r>
              <a:rPr lang="en-US" sz="1398" i="1" kern="0" dirty="0">
                <a:gradFill>
                  <a:gsLst>
                    <a:gs pos="0">
                      <a:srgbClr val="FFFFFF"/>
                    </a:gs>
                    <a:gs pos="100000">
                      <a:srgbClr val="FFFFFF"/>
                    </a:gs>
                  </a:gsLst>
                  <a:lin ang="0" scaled="0"/>
                </a:gradFill>
                <a:latin typeface="Segoe UI Semibold" panose="020B0702040204020203" pitchFamily="34" charset="0"/>
                <a:cs typeface="Segoe UI Semibold" panose="020B0702040204020203" pitchFamily="34" charset="0"/>
              </a:rPr>
              <a:t>September</a:t>
            </a:r>
            <a:endParaRPr kumimoji="0" lang="en-US" sz="1398" b="0" i="1"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endParaRPr>
          </a:p>
        </p:txBody>
      </p:sp>
      <p:sp>
        <p:nvSpPr>
          <p:cNvPr id="8" name="Rectangle 7"/>
          <p:cNvSpPr/>
          <p:nvPr/>
        </p:nvSpPr>
        <p:spPr>
          <a:xfrm>
            <a:off x="7395921" y="5193497"/>
            <a:ext cx="2287795" cy="727380"/>
          </a:xfrm>
          <a:prstGeom prst="rect">
            <a:avLst/>
          </a:prstGeom>
          <a:solidFill>
            <a:schemeClr val="accent2"/>
          </a:solidFill>
          <a:ln w="57150" cap="flat" cmpd="sng" algn="ctr">
            <a:noFill/>
            <a:prstDash val="solid"/>
            <a:miter lim="800000"/>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//build</a:t>
            </a:r>
          </a:p>
          <a:p>
            <a:pPr marL="0" marR="0" lvl="0" indent="0" algn="ctr" defTabSz="932060" eaLnBrk="1" fontAlgn="auto" latinLnBrk="0" hangingPunct="1">
              <a:lnSpc>
                <a:spcPct val="100000"/>
              </a:lnSpc>
              <a:spcBef>
                <a:spcPts val="0"/>
              </a:spcBef>
              <a:spcAft>
                <a:spcPts val="0"/>
              </a:spcAft>
              <a:buClrTx/>
              <a:buSzTx/>
              <a:buFontTx/>
              <a:buNone/>
              <a:tabLst/>
              <a:defRPr/>
            </a:pPr>
            <a:r>
              <a:rPr lang="en-US" sz="1398" i="1" kern="0" dirty="0">
                <a:gradFill>
                  <a:gsLst>
                    <a:gs pos="0">
                      <a:srgbClr val="FFFFFF"/>
                    </a:gs>
                    <a:gs pos="100000">
                      <a:srgbClr val="FFFFFF"/>
                    </a:gs>
                  </a:gsLst>
                  <a:lin ang="0" scaled="0"/>
                </a:gradFill>
                <a:latin typeface="Segoe UI Semibold" panose="020B0702040204020203" pitchFamily="34" charset="0"/>
                <a:cs typeface="Segoe UI Semibold" panose="020B0702040204020203" pitchFamily="34" charset="0"/>
              </a:rPr>
              <a:t>March/April</a:t>
            </a:r>
            <a:endParaRPr kumimoji="0" lang="en-US" sz="1398" b="0" i="1"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endParaRPr>
          </a:p>
        </p:txBody>
      </p:sp>
      <p:sp>
        <p:nvSpPr>
          <p:cNvPr id="9" name="TextBox 8"/>
          <p:cNvSpPr txBox="1"/>
          <p:nvPr/>
        </p:nvSpPr>
        <p:spPr>
          <a:xfrm>
            <a:off x="4022238" y="4811297"/>
            <a:ext cx="1247831" cy="222121"/>
          </a:xfrm>
          <a:prstGeom prst="rect">
            <a:avLst/>
          </a:prstGeom>
          <a:noFill/>
        </p:spPr>
        <p:txBody>
          <a:bodyPr wrap="square" rtlCol="0">
            <a:spAutoFit/>
          </a:bodyPr>
          <a:lstStyle/>
          <a:p>
            <a:pPr algn="r" defTabSz="932060">
              <a:defRPr/>
            </a:pPr>
            <a:endParaRPr lang="en-US" sz="816" b="1" i="1" dirty="0">
              <a:gradFill>
                <a:gsLst>
                  <a:gs pos="0">
                    <a:srgbClr val="FFFFFF"/>
                  </a:gs>
                  <a:gs pos="100000">
                    <a:srgbClr val="FFFFFF"/>
                  </a:gs>
                </a:gsLst>
                <a:lin ang="0" scaled="0"/>
              </a:gradFill>
              <a:latin typeface="Calibri" panose="020F0502020204030204"/>
            </a:endParaRPr>
          </a:p>
        </p:txBody>
      </p:sp>
      <p:sp>
        <p:nvSpPr>
          <p:cNvPr id="10" name="TextBox 9"/>
          <p:cNvSpPr txBox="1"/>
          <p:nvPr/>
        </p:nvSpPr>
        <p:spPr>
          <a:xfrm>
            <a:off x="5467539" y="4816719"/>
            <a:ext cx="1246840" cy="222121"/>
          </a:xfrm>
          <a:prstGeom prst="rect">
            <a:avLst/>
          </a:prstGeom>
          <a:solidFill>
            <a:schemeClr val="tx2"/>
          </a:solidFill>
        </p:spPr>
        <p:txBody>
          <a:bodyPr wrap="square" rtlCol="0">
            <a:spAutoFit/>
          </a:bodyPr>
          <a:lstStyle/>
          <a:p>
            <a:pPr algn="r" defTabSz="932060">
              <a:defRPr/>
            </a:pPr>
            <a:endParaRPr lang="en-US" sz="816" b="1" i="1" dirty="0">
              <a:gradFill>
                <a:gsLst>
                  <a:gs pos="0">
                    <a:srgbClr val="FFFFFF"/>
                  </a:gs>
                  <a:gs pos="100000">
                    <a:srgbClr val="FFFFFF"/>
                  </a:gs>
                </a:gsLst>
                <a:lin ang="0" scaled="0"/>
              </a:gradFill>
              <a:latin typeface="Calibri" panose="020F0502020204030204"/>
            </a:endParaRPr>
          </a:p>
        </p:txBody>
      </p:sp>
      <p:sp>
        <p:nvSpPr>
          <p:cNvPr id="11" name="TextBox 10"/>
          <p:cNvSpPr txBox="1"/>
          <p:nvPr/>
        </p:nvSpPr>
        <p:spPr>
          <a:xfrm>
            <a:off x="6916320" y="4822176"/>
            <a:ext cx="1246844" cy="222121"/>
          </a:xfrm>
          <a:prstGeom prst="rect">
            <a:avLst/>
          </a:prstGeom>
          <a:noFill/>
        </p:spPr>
        <p:txBody>
          <a:bodyPr wrap="square" rtlCol="0">
            <a:spAutoFit/>
          </a:bodyPr>
          <a:lstStyle/>
          <a:p>
            <a:pPr algn="r" defTabSz="932060">
              <a:defRPr/>
            </a:pPr>
            <a:endParaRPr lang="en-US" sz="816" b="1" i="1" dirty="0">
              <a:gradFill>
                <a:gsLst>
                  <a:gs pos="0">
                    <a:srgbClr val="FFFFFF"/>
                  </a:gs>
                  <a:gs pos="100000">
                    <a:srgbClr val="FFFFFF"/>
                  </a:gs>
                </a:gsLst>
                <a:lin ang="0" scaled="0"/>
              </a:gradFill>
              <a:latin typeface="Calibri" panose="020F0502020204030204"/>
            </a:endParaRPr>
          </a:p>
        </p:txBody>
      </p:sp>
      <p:sp>
        <p:nvSpPr>
          <p:cNvPr id="12" name="Rectangle 11"/>
          <p:cNvSpPr/>
          <p:nvPr/>
        </p:nvSpPr>
        <p:spPr>
          <a:xfrm>
            <a:off x="9747545" y="4487864"/>
            <a:ext cx="2285351" cy="612254"/>
          </a:xfrm>
          <a:prstGeom prst="rect">
            <a:avLst/>
          </a:prstGeom>
          <a:solidFill>
            <a:srgbClr val="5C2D91"/>
          </a:solidFill>
          <a:ln w="10795" cap="flat" cmpd="sng" algn="ctr">
            <a:noFill/>
            <a:prstDash val="solid"/>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Partners</a:t>
            </a:r>
          </a:p>
        </p:txBody>
      </p:sp>
      <p:sp>
        <p:nvSpPr>
          <p:cNvPr id="13" name="Rectangle 12"/>
          <p:cNvSpPr/>
          <p:nvPr/>
        </p:nvSpPr>
        <p:spPr>
          <a:xfrm>
            <a:off x="2700016" y="4487862"/>
            <a:ext cx="2285351" cy="600497"/>
          </a:xfrm>
          <a:prstGeom prst="rect">
            <a:avLst/>
          </a:prstGeom>
          <a:solidFill>
            <a:schemeClr val="accent2">
              <a:lumMod val="50000"/>
            </a:schemeClr>
          </a:solidFill>
          <a:ln w="10795" cap="flat" cmpd="sng" algn="ctr">
            <a:noFill/>
            <a:prstDash val="solid"/>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IT/Business Leaders </a:t>
            </a:r>
          </a:p>
        </p:txBody>
      </p:sp>
      <p:sp>
        <p:nvSpPr>
          <p:cNvPr id="14" name="Rectangle 13"/>
          <p:cNvSpPr/>
          <p:nvPr/>
        </p:nvSpPr>
        <p:spPr>
          <a:xfrm>
            <a:off x="5049191" y="4487864"/>
            <a:ext cx="2285351" cy="600496"/>
          </a:xfrm>
          <a:prstGeom prst="rect">
            <a:avLst/>
          </a:prstGeom>
          <a:solidFill>
            <a:schemeClr val="tx2"/>
          </a:solidFill>
          <a:ln w="10795" cap="flat" cmpd="sng" algn="ctr">
            <a:noFill/>
            <a:prstDash val="solid"/>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IT Pros &amp; Decision Makers, Enterprise Developers</a:t>
            </a:r>
          </a:p>
        </p:txBody>
      </p:sp>
      <p:sp>
        <p:nvSpPr>
          <p:cNvPr id="15" name="Rectangle 14"/>
          <p:cNvSpPr/>
          <p:nvPr/>
        </p:nvSpPr>
        <p:spPr>
          <a:xfrm>
            <a:off x="7398367" y="4487864"/>
            <a:ext cx="2285351" cy="612254"/>
          </a:xfrm>
          <a:prstGeom prst="rect">
            <a:avLst/>
          </a:prstGeom>
          <a:solidFill>
            <a:schemeClr val="accent2"/>
          </a:solidFill>
          <a:ln w="10795" cap="flat" cmpd="sng" algn="ctr">
            <a:noFill/>
            <a:prstDash val="solid"/>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Developers</a:t>
            </a:r>
          </a:p>
        </p:txBody>
      </p:sp>
      <p:sp>
        <p:nvSpPr>
          <p:cNvPr id="16" name="Rectangle 15"/>
          <p:cNvSpPr/>
          <p:nvPr/>
        </p:nvSpPr>
        <p:spPr>
          <a:xfrm>
            <a:off x="350840" y="5193497"/>
            <a:ext cx="2285350" cy="727380"/>
          </a:xfrm>
          <a:prstGeom prst="rect">
            <a:avLst/>
          </a:prstGeom>
          <a:solidFill>
            <a:schemeClr val="tx1">
              <a:lumMod val="75000"/>
            </a:schemeClr>
          </a:solidFill>
          <a:ln w="57150" cap="flat" cmpd="sng" algn="ctr">
            <a:noFill/>
            <a:prstDash val="solid"/>
            <a:miter lim="800000"/>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rPr>
              <a:t>Tier 1 Event</a:t>
            </a:r>
          </a:p>
        </p:txBody>
      </p:sp>
      <p:sp>
        <p:nvSpPr>
          <p:cNvPr id="18" name="Rectangle 17"/>
          <p:cNvSpPr/>
          <p:nvPr/>
        </p:nvSpPr>
        <p:spPr>
          <a:xfrm>
            <a:off x="350837" y="4487862"/>
            <a:ext cx="2285351" cy="600497"/>
          </a:xfrm>
          <a:prstGeom prst="rect">
            <a:avLst/>
          </a:prstGeom>
          <a:solidFill>
            <a:schemeClr val="tx1">
              <a:lumMod val="75000"/>
            </a:schemeClr>
          </a:solidFill>
          <a:ln w="10795" cap="flat" cmpd="sng" algn="ctr">
            <a:noFill/>
            <a:prstDash val="solid"/>
          </a:ln>
          <a:effectLst/>
        </p:spPr>
        <p:txBody>
          <a:bodyPr rtlCol="0" anchor="ctr"/>
          <a:lstStyle/>
          <a:p>
            <a:pPr marL="0" marR="0" lvl="0" indent="0" algn="ctr" defTabSz="932060" eaLnBrk="1" fontAlgn="auto" latinLnBrk="0" hangingPunct="1">
              <a:lnSpc>
                <a:spcPct val="100000"/>
              </a:lnSpc>
              <a:spcBef>
                <a:spcPts val="0"/>
              </a:spcBef>
              <a:spcAft>
                <a:spcPts val="0"/>
              </a:spcAft>
              <a:buClrTx/>
              <a:buSzTx/>
              <a:buFontTx/>
              <a:buNone/>
              <a:tabLst/>
              <a:defRPr/>
            </a:pPr>
            <a:r>
              <a:rPr lang="en-US" sz="1398" kern="0" dirty="0">
                <a:gradFill>
                  <a:gsLst>
                    <a:gs pos="0">
                      <a:srgbClr val="FFFFFF"/>
                    </a:gs>
                    <a:gs pos="100000">
                      <a:srgbClr val="FFFFFF"/>
                    </a:gs>
                  </a:gsLst>
                  <a:lin ang="0" scaled="0"/>
                </a:gradFill>
                <a:latin typeface="Segoe UI Semibold" panose="020B0702040204020203" pitchFamily="34" charset="0"/>
                <a:cs typeface="Segoe UI Semibold" panose="020B0702040204020203" pitchFamily="34" charset="0"/>
              </a:rPr>
              <a:t>Target Audience</a:t>
            </a:r>
            <a:endParaRPr kumimoji="0" lang="en-US" sz="1398" b="0" i="0" u="none" strike="noStrike" kern="0" cap="none" spc="0" normalizeH="0" baseline="0" noProof="0" dirty="0">
              <a:ln>
                <a:noFill/>
              </a:ln>
              <a:gradFill>
                <a:gsLst>
                  <a:gs pos="0">
                    <a:srgbClr val="FFFFFF"/>
                  </a:gs>
                  <a:gs pos="100000">
                    <a:srgbClr val="FFFFFF"/>
                  </a:gs>
                </a:gsLst>
                <a:lin ang="0" scaled="0"/>
              </a:gradFill>
              <a:effectLst/>
              <a:uLnTx/>
              <a:uFillTx/>
              <a:latin typeface="Segoe UI Semibold" panose="020B0702040204020203" pitchFamily="34" charset="0"/>
              <a:ea typeface="+mn-ea"/>
              <a:cs typeface="Segoe UI Semibold" panose="020B0702040204020203" pitchFamily="34" charset="0"/>
            </a:endParaRPr>
          </a:p>
        </p:txBody>
      </p:sp>
      <p:sp>
        <p:nvSpPr>
          <p:cNvPr id="19" name="Title 16"/>
          <p:cNvSpPr txBox="1">
            <a:spLocks/>
          </p:cNvSpPr>
          <p:nvPr/>
        </p:nvSpPr>
        <p:spPr>
          <a:xfrm>
            <a:off x="371684" y="20828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a:solidFill>
                  <a:schemeClr val="accent3"/>
                </a:solidFill>
              </a:rPr>
              <a:t>Is this your first MS Ignite/MS Conference?</a:t>
            </a:r>
          </a:p>
        </p:txBody>
      </p:sp>
    </p:spTree>
    <p:extLst>
      <p:ext uri="{BB962C8B-B14F-4D97-AF65-F5344CB8AC3E}">
        <p14:creationId xmlns:p14="http://schemas.microsoft.com/office/powerpoint/2010/main" val="101334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Ignite Audiences</a:t>
            </a:r>
          </a:p>
        </p:txBody>
      </p:sp>
      <p:sp>
        <p:nvSpPr>
          <p:cNvPr id="3" name="Text Placeholder 2"/>
          <p:cNvSpPr>
            <a:spLocks noGrp="1"/>
          </p:cNvSpPr>
          <p:nvPr>
            <p:ph type="body" sz="quarter" idx="10"/>
          </p:nvPr>
        </p:nvSpPr>
        <p:spPr>
          <a:xfrm>
            <a:off x="274638" y="1212850"/>
            <a:ext cx="11887200" cy="1526572"/>
          </a:xfrm>
        </p:spPr>
        <p:txBody>
          <a:bodyPr/>
          <a:lstStyle/>
          <a:p>
            <a:r>
              <a:rPr lang="en-US" sz="2400" dirty="0"/>
              <a:t>Challenge what you know, reveal new opportunities, spark innovation, and see where technology is headed at the largest and most comprehensive Microsoft technology event.</a:t>
            </a:r>
          </a:p>
          <a:p>
            <a:endParaRPr lang="en-US" dirty="0"/>
          </a:p>
        </p:txBody>
      </p:sp>
      <p:grpSp>
        <p:nvGrpSpPr>
          <p:cNvPr id="4" name="Group 3"/>
          <p:cNvGrpSpPr/>
          <p:nvPr/>
        </p:nvGrpSpPr>
        <p:grpSpPr>
          <a:xfrm>
            <a:off x="655637" y="2099825"/>
            <a:ext cx="11116747" cy="4135627"/>
            <a:chOff x="416215" y="1516062"/>
            <a:chExt cx="11116747" cy="3886200"/>
          </a:xfrm>
        </p:grpSpPr>
        <p:sp>
          <p:nvSpPr>
            <p:cNvPr id="5" name="Rectangle 4"/>
            <p:cNvSpPr/>
            <p:nvPr/>
          </p:nvSpPr>
          <p:spPr bwMode="auto">
            <a:xfrm>
              <a:off x="416215" y="1516062"/>
              <a:ext cx="2651760" cy="3886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600" b="1" dirty="0">
                  <a:solidFill>
                    <a:srgbClr val="FFFFFF"/>
                  </a:solidFill>
                  <a:latin typeface="+mj-lt"/>
                </a:rPr>
                <a:t>IT Decision Makers</a:t>
              </a:r>
            </a:p>
            <a:p>
              <a:pPr marL="0" lvl="1" defTabSz="932472" fontAlgn="base">
                <a:lnSpc>
                  <a:spcPct val="90000"/>
                </a:lnSpc>
                <a:spcBef>
                  <a:spcPct val="0"/>
                </a:spcBef>
                <a:spcAft>
                  <a:spcPct val="0"/>
                </a:spcAft>
              </a:pPr>
              <a:endParaRPr lang="en-US" sz="1600" dirty="0">
                <a:solidFill>
                  <a:srgbClr val="FFFFFF"/>
                </a:solidFill>
                <a:latin typeface="+mj-lt"/>
              </a:endParaRPr>
            </a:p>
            <a:p>
              <a:pPr marL="0" lvl="1" defTabSz="932472" fontAlgn="base">
                <a:lnSpc>
                  <a:spcPct val="90000"/>
                </a:lnSpc>
                <a:spcBef>
                  <a:spcPct val="0"/>
                </a:spcBef>
                <a:spcAft>
                  <a:spcPct val="0"/>
                </a:spcAft>
              </a:pPr>
              <a:r>
                <a:rPr lang="en-US" sz="1600" dirty="0">
                  <a:solidFill>
                    <a:srgbClr val="FFFFFF"/>
                  </a:solidFill>
                  <a:latin typeface="+mj-lt"/>
                </a:rPr>
                <a:t>Final authority for purchase decisions in a particular technology area of their organization, but do not directly use or implement the technologies</a:t>
              </a:r>
            </a:p>
          </p:txBody>
        </p:sp>
        <p:grpSp>
          <p:nvGrpSpPr>
            <p:cNvPr id="6" name="Group 5"/>
            <p:cNvGrpSpPr/>
            <p:nvPr/>
          </p:nvGrpSpPr>
          <p:grpSpPr>
            <a:xfrm>
              <a:off x="3246437" y="1516062"/>
              <a:ext cx="8286525" cy="3886200"/>
              <a:chOff x="3246437" y="1516062"/>
              <a:chExt cx="8286525" cy="3886200"/>
            </a:xfrm>
          </p:grpSpPr>
          <p:sp>
            <p:nvSpPr>
              <p:cNvPr id="7" name="Rectangle 6"/>
              <p:cNvSpPr/>
              <p:nvPr/>
            </p:nvSpPr>
            <p:spPr bwMode="auto">
              <a:xfrm>
                <a:off x="3246437" y="1516062"/>
                <a:ext cx="2651760" cy="3886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600" b="1" dirty="0">
                    <a:solidFill>
                      <a:srgbClr val="FFFFFF"/>
                    </a:solidFill>
                    <a:latin typeface="+mj-lt"/>
                  </a:rPr>
                  <a:t>IT Professionals</a:t>
                </a:r>
              </a:p>
              <a:p>
                <a:pPr marL="0" lvl="1" defTabSz="932472" fontAlgn="base">
                  <a:lnSpc>
                    <a:spcPct val="90000"/>
                  </a:lnSpc>
                  <a:spcBef>
                    <a:spcPct val="0"/>
                  </a:spcBef>
                  <a:spcAft>
                    <a:spcPct val="0"/>
                  </a:spcAft>
                </a:pPr>
                <a:endParaRPr lang="en-US" sz="1600" dirty="0">
                  <a:solidFill>
                    <a:srgbClr val="FFFFFF"/>
                  </a:solidFill>
                  <a:latin typeface="+mj-lt"/>
                </a:endParaRPr>
              </a:p>
              <a:p>
                <a:pPr>
                  <a:spcAft>
                    <a:spcPts val="1200"/>
                  </a:spcAft>
                  <a:buClr>
                    <a:schemeClr val="bg1">
                      <a:lumMod val="50000"/>
                    </a:schemeClr>
                  </a:buClr>
                </a:pPr>
                <a:r>
                  <a:rPr lang="en-US" sz="1600" dirty="0">
                    <a:solidFill>
                      <a:srgbClr val="FFFFFF"/>
                    </a:solidFill>
                    <a:latin typeface="+mj-lt"/>
                  </a:rPr>
                  <a:t>Technical SME for their organization in a particular technology area and have significant input on purchase decisions</a:t>
                </a:r>
              </a:p>
            </p:txBody>
          </p:sp>
          <p:sp>
            <p:nvSpPr>
              <p:cNvPr id="8" name="Rectangle 7"/>
              <p:cNvSpPr/>
              <p:nvPr/>
            </p:nvSpPr>
            <p:spPr bwMode="auto">
              <a:xfrm>
                <a:off x="6065838" y="1516062"/>
                <a:ext cx="2651760" cy="3886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600" b="1" dirty="0">
                    <a:solidFill>
                      <a:srgbClr val="FFFFFF"/>
                    </a:solidFill>
                    <a:latin typeface="+mj-lt"/>
                  </a:rPr>
                  <a:t>Enterprise Developers &amp; Architects</a:t>
                </a:r>
              </a:p>
              <a:p>
                <a:pPr marL="0" lvl="1" defTabSz="932472" fontAlgn="base">
                  <a:lnSpc>
                    <a:spcPct val="90000"/>
                  </a:lnSpc>
                  <a:spcBef>
                    <a:spcPct val="0"/>
                  </a:spcBef>
                  <a:spcAft>
                    <a:spcPct val="0"/>
                  </a:spcAft>
                </a:pPr>
                <a:endParaRPr lang="en-US" sz="1600" dirty="0">
                  <a:solidFill>
                    <a:srgbClr val="FFFFFF"/>
                  </a:solidFill>
                  <a:latin typeface="+mj-lt"/>
                </a:endParaRPr>
              </a:p>
              <a:p>
                <a:pPr>
                  <a:buClr>
                    <a:schemeClr val="bg1">
                      <a:lumMod val="50000"/>
                    </a:schemeClr>
                  </a:buClr>
                </a:pPr>
                <a:r>
                  <a:rPr lang="en-US" sz="1600" dirty="0">
                    <a:solidFill>
                      <a:srgbClr val="FFFFFF"/>
                    </a:solidFill>
                    <a:latin typeface="+mj-lt"/>
                  </a:rPr>
                  <a:t>Developers create the programs that provide business solutions; architects link the business strategy, &amp; processes to the IT strategy</a:t>
                </a:r>
              </a:p>
            </p:txBody>
          </p:sp>
          <p:sp>
            <p:nvSpPr>
              <p:cNvPr id="9" name="Rectangle 8"/>
              <p:cNvSpPr/>
              <p:nvPr/>
            </p:nvSpPr>
            <p:spPr bwMode="auto">
              <a:xfrm>
                <a:off x="8881202" y="1516062"/>
                <a:ext cx="2651760" cy="38862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lvl="1" defTabSz="932472" fontAlgn="base">
                  <a:lnSpc>
                    <a:spcPct val="90000"/>
                  </a:lnSpc>
                  <a:spcBef>
                    <a:spcPct val="0"/>
                  </a:spcBef>
                  <a:spcAft>
                    <a:spcPct val="0"/>
                  </a:spcAft>
                </a:pPr>
                <a:r>
                  <a:rPr lang="en-US" sz="1600" b="1" dirty="0">
                    <a:solidFill>
                      <a:srgbClr val="FFFFFF"/>
                    </a:solidFill>
                    <a:latin typeface="+mj-lt"/>
                  </a:rPr>
                  <a:t>Press &amp; Analysts</a:t>
                </a:r>
              </a:p>
              <a:p>
                <a:pPr marL="0" lvl="1" defTabSz="932472" fontAlgn="base">
                  <a:lnSpc>
                    <a:spcPct val="90000"/>
                  </a:lnSpc>
                  <a:spcBef>
                    <a:spcPct val="0"/>
                  </a:spcBef>
                  <a:spcAft>
                    <a:spcPct val="0"/>
                  </a:spcAft>
                </a:pPr>
                <a:endParaRPr lang="en-US" sz="1600" dirty="0">
                  <a:solidFill>
                    <a:srgbClr val="FFFFFF"/>
                  </a:solidFill>
                  <a:latin typeface="+mj-lt"/>
                </a:endParaRPr>
              </a:p>
              <a:p>
                <a:r>
                  <a:rPr lang="en-US" sz="1600" dirty="0">
                    <a:solidFill>
                      <a:srgbClr val="FFFFFF"/>
                    </a:solidFill>
                    <a:latin typeface="+mj-lt"/>
                  </a:rPr>
                  <a:t>Key industry influencers review our products and report on news to our customers </a:t>
                </a:r>
              </a:p>
            </p:txBody>
          </p:sp>
          <p:grpSp>
            <p:nvGrpSpPr>
              <p:cNvPr id="12" name="Group 11"/>
              <p:cNvGrpSpPr/>
              <p:nvPr/>
            </p:nvGrpSpPr>
            <p:grpSpPr>
              <a:xfrm>
                <a:off x="7094469" y="4477001"/>
                <a:ext cx="594498" cy="493889"/>
                <a:chOff x="865921" y="1300596"/>
                <a:chExt cx="799792" cy="664441"/>
              </a:xfrm>
              <a:solidFill>
                <a:schemeClr val="tx1"/>
              </a:solidFill>
            </p:grpSpPr>
            <p:sp>
              <p:nvSpPr>
                <p:cNvPr id="14" name="Freeform 185"/>
                <p:cNvSpPr>
                  <a:spLocks noEditPoints="1"/>
                </p:cNvSpPr>
                <p:nvPr/>
              </p:nvSpPr>
              <p:spPr bwMode="auto">
                <a:xfrm>
                  <a:off x="865921" y="1300596"/>
                  <a:ext cx="799792" cy="664441"/>
                </a:xfrm>
                <a:custGeom>
                  <a:avLst/>
                  <a:gdLst>
                    <a:gd name="T0" fmla="*/ 495 w 651"/>
                    <a:gd name="T1" fmla="*/ 516 h 539"/>
                    <a:gd name="T2" fmla="*/ 494 w 651"/>
                    <a:gd name="T3" fmla="*/ 525 h 539"/>
                    <a:gd name="T4" fmla="*/ 489 w 651"/>
                    <a:gd name="T5" fmla="*/ 532 h 539"/>
                    <a:gd name="T6" fmla="*/ 482 w 651"/>
                    <a:gd name="T7" fmla="*/ 537 h 539"/>
                    <a:gd name="T8" fmla="*/ 472 w 651"/>
                    <a:gd name="T9" fmla="*/ 539 h 539"/>
                    <a:gd name="T10" fmla="*/ 179 w 651"/>
                    <a:gd name="T11" fmla="*/ 539 h 539"/>
                    <a:gd name="T12" fmla="*/ 170 w 651"/>
                    <a:gd name="T13" fmla="*/ 537 h 539"/>
                    <a:gd name="T14" fmla="*/ 163 w 651"/>
                    <a:gd name="T15" fmla="*/ 532 h 539"/>
                    <a:gd name="T16" fmla="*/ 159 w 651"/>
                    <a:gd name="T17" fmla="*/ 525 h 539"/>
                    <a:gd name="T18" fmla="*/ 157 w 651"/>
                    <a:gd name="T19" fmla="*/ 516 h 539"/>
                    <a:gd name="T20" fmla="*/ 157 w 651"/>
                    <a:gd name="T21" fmla="*/ 494 h 539"/>
                    <a:gd name="T22" fmla="*/ 159 w 651"/>
                    <a:gd name="T23" fmla="*/ 485 h 539"/>
                    <a:gd name="T24" fmla="*/ 163 w 651"/>
                    <a:gd name="T25" fmla="*/ 478 h 539"/>
                    <a:gd name="T26" fmla="*/ 170 w 651"/>
                    <a:gd name="T27" fmla="*/ 473 h 539"/>
                    <a:gd name="T28" fmla="*/ 179 w 651"/>
                    <a:gd name="T29" fmla="*/ 471 h 539"/>
                    <a:gd name="T30" fmla="*/ 472 w 651"/>
                    <a:gd name="T31" fmla="*/ 471 h 539"/>
                    <a:gd name="T32" fmla="*/ 482 w 651"/>
                    <a:gd name="T33" fmla="*/ 473 h 539"/>
                    <a:gd name="T34" fmla="*/ 489 w 651"/>
                    <a:gd name="T35" fmla="*/ 478 h 539"/>
                    <a:gd name="T36" fmla="*/ 494 w 651"/>
                    <a:gd name="T37" fmla="*/ 485 h 539"/>
                    <a:gd name="T38" fmla="*/ 495 w 651"/>
                    <a:gd name="T39" fmla="*/ 494 h 539"/>
                    <a:gd name="T40" fmla="*/ 61 w 651"/>
                    <a:gd name="T41" fmla="*/ 72 h 539"/>
                    <a:gd name="T42" fmla="*/ 579 w 651"/>
                    <a:gd name="T43" fmla="*/ 399 h 539"/>
                    <a:gd name="T44" fmla="*/ 61 w 651"/>
                    <a:gd name="T45" fmla="*/ 72 h 539"/>
                    <a:gd name="T46" fmla="*/ 651 w 651"/>
                    <a:gd name="T47" fmla="*/ 42 h 539"/>
                    <a:gd name="T48" fmla="*/ 650 w 651"/>
                    <a:gd name="T49" fmla="*/ 33 h 539"/>
                    <a:gd name="T50" fmla="*/ 644 w 651"/>
                    <a:gd name="T51" fmla="*/ 18 h 539"/>
                    <a:gd name="T52" fmla="*/ 633 w 651"/>
                    <a:gd name="T53" fmla="*/ 7 h 539"/>
                    <a:gd name="T54" fmla="*/ 618 w 651"/>
                    <a:gd name="T55" fmla="*/ 0 h 539"/>
                    <a:gd name="T56" fmla="*/ 42 w 651"/>
                    <a:gd name="T57" fmla="*/ 0 h 539"/>
                    <a:gd name="T58" fmla="*/ 34 w 651"/>
                    <a:gd name="T59" fmla="*/ 0 h 539"/>
                    <a:gd name="T60" fmla="*/ 19 w 651"/>
                    <a:gd name="T61" fmla="*/ 7 h 539"/>
                    <a:gd name="T62" fmla="*/ 7 w 651"/>
                    <a:gd name="T63" fmla="*/ 18 h 539"/>
                    <a:gd name="T64" fmla="*/ 1 w 651"/>
                    <a:gd name="T65" fmla="*/ 33 h 539"/>
                    <a:gd name="T66" fmla="*/ 0 w 651"/>
                    <a:gd name="T67" fmla="*/ 429 h 539"/>
                    <a:gd name="T68" fmla="*/ 1 w 651"/>
                    <a:gd name="T69" fmla="*/ 438 h 539"/>
                    <a:gd name="T70" fmla="*/ 7 w 651"/>
                    <a:gd name="T71" fmla="*/ 453 h 539"/>
                    <a:gd name="T72" fmla="*/ 19 w 651"/>
                    <a:gd name="T73" fmla="*/ 464 h 539"/>
                    <a:gd name="T74" fmla="*/ 34 w 651"/>
                    <a:gd name="T75" fmla="*/ 471 h 539"/>
                    <a:gd name="T76" fmla="*/ 609 w 651"/>
                    <a:gd name="T77" fmla="*/ 471 h 539"/>
                    <a:gd name="T78" fmla="*/ 618 w 651"/>
                    <a:gd name="T79" fmla="*/ 471 h 539"/>
                    <a:gd name="T80" fmla="*/ 633 w 651"/>
                    <a:gd name="T81" fmla="*/ 464 h 539"/>
                    <a:gd name="T82" fmla="*/ 644 w 651"/>
                    <a:gd name="T83" fmla="*/ 453 h 539"/>
                    <a:gd name="T84" fmla="*/ 650 w 651"/>
                    <a:gd name="T85" fmla="*/ 43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 h="539">
                      <a:moveTo>
                        <a:pt x="495" y="516"/>
                      </a:moveTo>
                      <a:lnTo>
                        <a:pt x="495" y="516"/>
                      </a:lnTo>
                      <a:lnTo>
                        <a:pt x="495" y="521"/>
                      </a:lnTo>
                      <a:lnTo>
                        <a:pt x="494" y="525"/>
                      </a:lnTo>
                      <a:lnTo>
                        <a:pt x="492" y="529"/>
                      </a:lnTo>
                      <a:lnTo>
                        <a:pt x="489" y="532"/>
                      </a:lnTo>
                      <a:lnTo>
                        <a:pt x="486" y="535"/>
                      </a:lnTo>
                      <a:lnTo>
                        <a:pt x="482" y="537"/>
                      </a:lnTo>
                      <a:lnTo>
                        <a:pt x="478" y="538"/>
                      </a:lnTo>
                      <a:lnTo>
                        <a:pt x="472" y="539"/>
                      </a:lnTo>
                      <a:lnTo>
                        <a:pt x="179" y="539"/>
                      </a:lnTo>
                      <a:lnTo>
                        <a:pt x="179" y="539"/>
                      </a:lnTo>
                      <a:lnTo>
                        <a:pt x="175" y="538"/>
                      </a:lnTo>
                      <a:lnTo>
                        <a:pt x="170" y="537"/>
                      </a:lnTo>
                      <a:lnTo>
                        <a:pt x="167" y="535"/>
                      </a:lnTo>
                      <a:lnTo>
                        <a:pt x="163" y="532"/>
                      </a:lnTo>
                      <a:lnTo>
                        <a:pt x="161" y="529"/>
                      </a:lnTo>
                      <a:lnTo>
                        <a:pt x="159" y="525"/>
                      </a:lnTo>
                      <a:lnTo>
                        <a:pt x="157" y="521"/>
                      </a:lnTo>
                      <a:lnTo>
                        <a:pt x="157" y="516"/>
                      </a:lnTo>
                      <a:lnTo>
                        <a:pt x="157" y="494"/>
                      </a:lnTo>
                      <a:lnTo>
                        <a:pt x="157" y="494"/>
                      </a:lnTo>
                      <a:lnTo>
                        <a:pt x="157" y="489"/>
                      </a:lnTo>
                      <a:lnTo>
                        <a:pt x="159" y="485"/>
                      </a:lnTo>
                      <a:lnTo>
                        <a:pt x="161" y="481"/>
                      </a:lnTo>
                      <a:lnTo>
                        <a:pt x="163" y="478"/>
                      </a:lnTo>
                      <a:lnTo>
                        <a:pt x="167" y="475"/>
                      </a:lnTo>
                      <a:lnTo>
                        <a:pt x="170" y="473"/>
                      </a:lnTo>
                      <a:lnTo>
                        <a:pt x="175" y="472"/>
                      </a:lnTo>
                      <a:lnTo>
                        <a:pt x="179" y="471"/>
                      </a:lnTo>
                      <a:lnTo>
                        <a:pt x="472" y="471"/>
                      </a:lnTo>
                      <a:lnTo>
                        <a:pt x="472" y="471"/>
                      </a:lnTo>
                      <a:lnTo>
                        <a:pt x="478" y="472"/>
                      </a:lnTo>
                      <a:lnTo>
                        <a:pt x="482" y="473"/>
                      </a:lnTo>
                      <a:lnTo>
                        <a:pt x="486" y="475"/>
                      </a:lnTo>
                      <a:lnTo>
                        <a:pt x="489" y="478"/>
                      </a:lnTo>
                      <a:lnTo>
                        <a:pt x="492" y="481"/>
                      </a:lnTo>
                      <a:lnTo>
                        <a:pt x="494" y="485"/>
                      </a:lnTo>
                      <a:lnTo>
                        <a:pt x="495" y="489"/>
                      </a:lnTo>
                      <a:lnTo>
                        <a:pt x="495" y="494"/>
                      </a:lnTo>
                      <a:lnTo>
                        <a:pt x="495" y="516"/>
                      </a:lnTo>
                      <a:close/>
                      <a:moveTo>
                        <a:pt x="61" y="72"/>
                      </a:moveTo>
                      <a:lnTo>
                        <a:pt x="579" y="72"/>
                      </a:lnTo>
                      <a:lnTo>
                        <a:pt x="579" y="399"/>
                      </a:lnTo>
                      <a:lnTo>
                        <a:pt x="61" y="399"/>
                      </a:lnTo>
                      <a:lnTo>
                        <a:pt x="61" y="72"/>
                      </a:lnTo>
                      <a:close/>
                      <a:moveTo>
                        <a:pt x="651" y="429"/>
                      </a:moveTo>
                      <a:lnTo>
                        <a:pt x="651" y="42"/>
                      </a:lnTo>
                      <a:lnTo>
                        <a:pt x="651" y="42"/>
                      </a:lnTo>
                      <a:lnTo>
                        <a:pt x="650" y="33"/>
                      </a:lnTo>
                      <a:lnTo>
                        <a:pt x="648" y="25"/>
                      </a:lnTo>
                      <a:lnTo>
                        <a:pt x="644" y="18"/>
                      </a:lnTo>
                      <a:lnTo>
                        <a:pt x="639" y="12"/>
                      </a:lnTo>
                      <a:lnTo>
                        <a:pt x="633" y="7"/>
                      </a:lnTo>
                      <a:lnTo>
                        <a:pt x="626" y="3"/>
                      </a:lnTo>
                      <a:lnTo>
                        <a:pt x="618" y="0"/>
                      </a:lnTo>
                      <a:lnTo>
                        <a:pt x="609" y="0"/>
                      </a:lnTo>
                      <a:lnTo>
                        <a:pt x="42" y="0"/>
                      </a:lnTo>
                      <a:lnTo>
                        <a:pt x="42" y="0"/>
                      </a:lnTo>
                      <a:lnTo>
                        <a:pt x="34" y="0"/>
                      </a:lnTo>
                      <a:lnTo>
                        <a:pt x="26" y="3"/>
                      </a:lnTo>
                      <a:lnTo>
                        <a:pt x="19" y="7"/>
                      </a:lnTo>
                      <a:lnTo>
                        <a:pt x="12" y="12"/>
                      </a:lnTo>
                      <a:lnTo>
                        <a:pt x="7" y="18"/>
                      </a:lnTo>
                      <a:lnTo>
                        <a:pt x="3" y="25"/>
                      </a:lnTo>
                      <a:lnTo>
                        <a:pt x="1" y="33"/>
                      </a:lnTo>
                      <a:lnTo>
                        <a:pt x="0" y="42"/>
                      </a:lnTo>
                      <a:lnTo>
                        <a:pt x="0" y="429"/>
                      </a:lnTo>
                      <a:lnTo>
                        <a:pt x="0" y="429"/>
                      </a:lnTo>
                      <a:lnTo>
                        <a:pt x="1" y="438"/>
                      </a:lnTo>
                      <a:lnTo>
                        <a:pt x="3" y="446"/>
                      </a:lnTo>
                      <a:lnTo>
                        <a:pt x="7" y="453"/>
                      </a:lnTo>
                      <a:lnTo>
                        <a:pt x="12" y="459"/>
                      </a:lnTo>
                      <a:lnTo>
                        <a:pt x="19" y="464"/>
                      </a:lnTo>
                      <a:lnTo>
                        <a:pt x="26" y="468"/>
                      </a:lnTo>
                      <a:lnTo>
                        <a:pt x="34" y="471"/>
                      </a:lnTo>
                      <a:lnTo>
                        <a:pt x="42" y="471"/>
                      </a:lnTo>
                      <a:lnTo>
                        <a:pt x="609" y="471"/>
                      </a:lnTo>
                      <a:lnTo>
                        <a:pt x="609" y="471"/>
                      </a:lnTo>
                      <a:lnTo>
                        <a:pt x="618" y="471"/>
                      </a:lnTo>
                      <a:lnTo>
                        <a:pt x="626" y="468"/>
                      </a:lnTo>
                      <a:lnTo>
                        <a:pt x="633" y="464"/>
                      </a:lnTo>
                      <a:lnTo>
                        <a:pt x="639" y="459"/>
                      </a:lnTo>
                      <a:lnTo>
                        <a:pt x="644" y="453"/>
                      </a:lnTo>
                      <a:lnTo>
                        <a:pt x="648" y="446"/>
                      </a:lnTo>
                      <a:lnTo>
                        <a:pt x="650" y="438"/>
                      </a:lnTo>
                      <a:lnTo>
                        <a:pt x="651" y="429"/>
                      </a:ln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28" dirty="0">
                    <a:solidFill>
                      <a:srgbClr val="DD5900"/>
                    </a:solidFill>
                  </a:endParaRPr>
                </a:p>
              </p:txBody>
            </p:sp>
            <p:sp>
              <p:nvSpPr>
                <p:cNvPr id="15" name="Freeform 104"/>
                <p:cNvSpPr>
                  <a:spLocks noEditPoints="1"/>
                </p:cNvSpPr>
                <p:nvPr/>
              </p:nvSpPr>
              <p:spPr bwMode="black">
                <a:xfrm>
                  <a:off x="989930" y="1460570"/>
                  <a:ext cx="115135" cy="115135"/>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28" dirty="0">
                    <a:solidFill>
                      <a:srgbClr val="DD5900"/>
                    </a:solidFill>
                  </a:endParaRPr>
                </a:p>
              </p:txBody>
            </p:sp>
            <p:grpSp>
              <p:nvGrpSpPr>
                <p:cNvPr id="16" name="Group 15"/>
                <p:cNvGrpSpPr/>
                <p:nvPr/>
              </p:nvGrpSpPr>
              <p:grpSpPr>
                <a:xfrm>
                  <a:off x="1134334" y="1464339"/>
                  <a:ext cx="406782" cy="111286"/>
                  <a:chOff x="10232908" y="4857939"/>
                  <a:chExt cx="447460" cy="122415"/>
                </a:xfrm>
                <a:grpFill/>
              </p:grpSpPr>
              <p:sp>
                <p:nvSpPr>
                  <p:cNvPr id="22" name="Rectangle 21"/>
                  <p:cNvSpPr/>
                  <p:nvPr/>
                </p:nvSpPr>
                <p:spPr bwMode="auto">
                  <a:xfrm>
                    <a:off x="10232908" y="4857939"/>
                    <a:ext cx="447460" cy="122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632" spc="-102" dirty="0">
                      <a:ln w="3175">
                        <a:noFill/>
                      </a:ln>
                      <a:gradFill flip="none" rotWithShape="1">
                        <a:gsLst>
                          <a:gs pos="0">
                            <a:srgbClr val="DD5900">
                              <a:lumMod val="65000"/>
                              <a:lumOff val="35000"/>
                            </a:srgbClr>
                          </a:gs>
                          <a:gs pos="86000">
                            <a:srgbClr val="DD5900">
                              <a:lumMod val="65000"/>
                              <a:lumOff val="35000"/>
                            </a:srgbClr>
                          </a:gs>
                        </a:gsLst>
                        <a:lin ang="5400000" scaled="0"/>
                        <a:tileRect/>
                      </a:gradFill>
                      <a:cs typeface="Arial" charset="0"/>
                    </a:endParaRPr>
                  </a:p>
                </p:txBody>
              </p:sp>
              <p:sp>
                <p:nvSpPr>
                  <p:cNvPr id="23" name="Freeform 93"/>
                  <p:cNvSpPr>
                    <a:spLocks/>
                  </p:cNvSpPr>
                  <p:nvPr/>
                </p:nvSpPr>
                <p:spPr bwMode="black">
                  <a:xfrm>
                    <a:off x="10570865" y="4873815"/>
                    <a:ext cx="77860" cy="76575"/>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28" dirty="0">
                      <a:solidFill>
                        <a:srgbClr val="DD5900"/>
                      </a:solidFill>
                    </a:endParaRPr>
                  </a:p>
                </p:txBody>
              </p:sp>
            </p:grpSp>
            <p:grpSp>
              <p:nvGrpSpPr>
                <p:cNvPr id="17" name="Group 16"/>
                <p:cNvGrpSpPr/>
                <p:nvPr/>
              </p:nvGrpSpPr>
              <p:grpSpPr>
                <a:xfrm>
                  <a:off x="989930" y="1600996"/>
                  <a:ext cx="450026" cy="115135"/>
                  <a:chOff x="10074064" y="5027579"/>
                  <a:chExt cx="495028" cy="126649"/>
                </a:xfrm>
                <a:grpFill/>
              </p:grpSpPr>
              <p:sp>
                <p:nvSpPr>
                  <p:cNvPr id="18" name="Freeform 104"/>
                  <p:cNvSpPr>
                    <a:spLocks noEditPoints="1"/>
                  </p:cNvSpPr>
                  <p:nvPr/>
                </p:nvSpPr>
                <p:spPr bwMode="black">
                  <a:xfrm>
                    <a:off x="10074064" y="5027579"/>
                    <a:ext cx="126649" cy="126649"/>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28" dirty="0">
                      <a:solidFill>
                        <a:srgbClr val="DD5900"/>
                      </a:solidFill>
                    </a:endParaRPr>
                  </a:p>
                </p:txBody>
              </p:sp>
              <p:grpSp>
                <p:nvGrpSpPr>
                  <p:cNvPr id="19" name="Group 18"/>
                  <p:cNvGrpSpPr/>
                  <p:nvPr/>
                </p:nvGrpSpPr>
                <p:grpSpPr>
                  <a:xfrm>
                    <a:off x="10232908" y="5031813"/>
                    <a:ext cx="336184" cy="122415"/>
                    <a:chOff x="10288546" y="4857939"/>
                    <a:chExt cx="336184" cy="122415"/>
                  </a:xfrm>
                  <a:grpFill/>
                </p:grpSpPr>
                <p:sp>
                  <p:nvSpPr>
                    <p:cNvPr id="20" name="Rectangle 19"/>
                    <p:cNvSpPr/>
                    <p:nvPr/>
                  </p:nvSpPr>
                  <p:spPr bwMode="auto">
                    <a:xfrm>
                      <a:off x="10288546" y="4857939"/>
                      <a:ext cx="336184" cy="12241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632" spc="-102" dirty="0">
                        <a:ln w="3175">
                          <a:noFill/>
                        </a:ln>
                        <a:gradFill flip="none" rotWithShape="1">
                          <a:gsLst>
                            <a:gs pos="0">
                              <a:srgbClr val="DD5900">
                                <a:lumMod val="65000"/>
                                <a:lumOff val="35000"/>
                              </a:srgbClr>
                            </a:gs>
                            <a:gs pos="86000">
                              <a:srgbClr val="DD5900">
                                <a:lumMod val="65000"/>
                                <a:lumOff val="35000"/>
                              </a:srgbClr>
                            </a:gs>
                          </a:gsLst>
                          <a:lin ang="5400000" scaled="0"/>
                          <a:tileRect/>
                        </a:gradFill>
                        <a:cs typeface="Arial" charset="0"/>
                      </a:endParaRPr>
                    </a:p>
                  </p:txBody>
                </p:sp>
                <p:sp>
                  <p:nvSpPr>
                    <p:cNvPr id="21" name="Freeform 93"/>
                    <p:cNvSpPr>
                      <a:spLocks/>
                    </p:cNvSpPr>
                    <p:nvPr/>
                  </p:nvSpPr>
                  <p:spPr bwMode="black">
                    <a:xfrm>
                      <a:off x="10512914" y="4880859"/>
                      <a:ext cx="77860" cy="76575"/>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grpFill/>
                    <a:ln>
                      <a:noFill/>
                    </a:ln>
                    <a:extLst/>
                  </p:spPr>
                  <p:txBody>
                    <a:bodyPr vert="horz" wrap="square" lIns="93260" tIns="46630" rIns="93260" bIns="46630" numCol="1" anchor="t" anchorCtr="0" compatLnSpc="1">
                      <a:prstTxWarp prst="textNoShape">
                        <a:avLst/>
                      </a:prstTxWarp>
                    </a:bodyPr>
                    <a:lstStyle/>
                    <a:p>
                      <a:endParaRPr lang="en-US" sz="1428" dirty="0">
                        <a:solidFill>
                          <a:srgbClr val="DD5900"/>
                        </a:solidFill>
                      </a:endParaRPr>
                    </a:p>
                  </p:txBody>
                </p:sp>
              </p:grpSp>
            </p:grpSp>
          </p:grpSp>
          <p:pic>
            <p:nvPicPr>
              <p:cNvPr id="13" name="Picture 12" descr="\\MAGNUM\Projects\Microsoft\Cloud Power FY12\Design\ICONS_PNG\Speech_Bubble.png"/>
              <p:cNvPicPr>
                <a:picLocks noChangeAspect="1" noChangeArrowheads="1"/>
              </p:cNvPicPr>
              <p:nvPr/>
            </p:nvPicPr>
            <p:blipFill>
              <a:blip r:embed="rId2" cstate="screen">
                <a:biLevel thresh="25000"/>
                <a:extLst>
                  <a:ext uri="{28A0092B-C50C-407E-A947-70E740481C1C}">
                    <a14:useLocalDpi xmlns:a14="http://schemas.microsoft.com/office/drawing/2010/main"/>
                  </a:ext>
                </a:extLst>
              </a:blip>
              <a:srcRect/>
              <a:stretch>
                <a:fillRect/>
              </a:stretch>
            </p:blipFill>
            <p:spPr bwMode="auto">
              <a:xfrm>
                <a:off x="9783557" y="4263128"/>
                <a:ext cx="959911" cy="959911"/>
              </a:xfrm>
              <a:prstGeom prst="rect">
                <a:avLst/>
              </a:prstGeom>
              <a:noFill/>
            </p:spPr>
          </p:pic>
        </p:grpSp>
      </p:grpSp>
      <p:sp>
        <p:nvSpPr>
          <p:cNvPr id="24" name="Freeform 159"/>
          <p:cNvSpPr>
            <a:spLocks noEditPoints="1"/>
          </p:cNvSpPr>
          <p:nvPr/>
        </p:nvSpPr>
        <p:spPr bwMode="black">
          <a:xfrm>
            <a:off x="1616923" y="5221840"/>
            <a:ext cx="415211" cy="664654"/>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p:spPr>
        <p:txBody>
          <a:bodyPr vert="horz" wrap="square" lIns="83943" tIns="41972" rIns="83943" bIns="41972"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18" b="0" i="0" u="none" strike="noStrike" kern="0" cap="none" spc="0" normalizeH="0" baseline="0" noProof="0" dirty="0">
              <a:ln>
                <a:noFill/>
              </a:ln>
              <a:solidFill>
                <a:srgbClr val="DD5900"/>
              </a:solidFill>
              <a:effectLst/>
              <a:uLnTx/>
              <a:uFillTx/>
            </a:endParaRPr>
          </a:p>
        </p:txBody>
      </p:sp>
      <p:sp>
        <p:nvSpPr>
          <p:cNvPr id="25" name="Freeform 18"/>
          <p:cNvSpPr>
            <a:spLocks noChangeAspect="1"/>
          </p:cNvSpPr>
          <p:nvPr/>
        </p:nvSpPr>
        <p:spPr bwMode="auto">
          <a:xfrm>
            <a:off x="4472737" y="5247305"/>
            <a:ext cx="678004" cy="482245"/>
          </a:xfrm>
          <a:custGeom>
            <a:avLst/>
            <a:gdLst/>
            <a:ahLst/>
            <a:cxnLst/>
            <a:rect l="l" t="t" r="r" b="b"/>
            <a:pathLst>
              <a:path w="2790826" h="1865313">
                <a:moveTo>
                  <a:pt x="1533526" y="1666875"/>
                </a:moveTo>
                <a:lnTo>
                  <a:pt x="2090738" y="1666875"/>
                </a:lnTo>
                <a:lnTo>
                  <a:pt x="2093913" y="1860551"/>
                </a:lnTo>
                <a:lnTo>
                  <a:pt x="1528763" y="1865313"/>
                </a:lnTo>
                <a:close/>
                <a:moveTo>
                  <a:pt x="692150" y="714375"/>
                </a:moveTo>
                <a:lnTo>
                  <a:pt x="717550" y="714375"/>
                </a:lnTo>
                <a:lnTo>
                  <a:pt x="741362" y="714375"/>
                </a:lnTo>
                <a:lnTo>
                  <a:pt x="765175" y="714375"/>
                </a:lnTo>
                <a:lnTo>
                  <a:pt x="787400" y="717550"/>
                </a:lnTo>
                <a:lnTo>
                  <a:pt x="809625" y="722313"/>
                </a:lnTo>
                <a:lnTo>
                  <a:pt x="830262" y="728663"/>
                </a:lnTo>
                <a:lnTo>
                  <a:pt x="849312" y="736600"/>
                </a:lnTo>
                <a:lnTo>
                  <a:pt x="868362" y="746125"/>
                </a:lnTo>
                <a:lnTo>
                  <a:pt x="904875" y="768350"/>
                </a:lnTo>
                <a:lnTo>
                  <a:pt x="933450" y="793750"/>
                </a:lnTo>
                <a:lnTo>
                  <a:pt x="962025" y="822325"/>
                </a:lnTo>
                <a:lnTo>
                  <a:pt x="982663" y="855663"/>
                </a:lnTo>
                <a:lnTo>
                  <a:pt x="990600" y="874713"/>
                </a:lnTo>
                <a:lnTo>
                  <a:pt x="998538" y="898525"/>
                </a:lnTo>
                <a:lnTo>
                  <a:pt x="1009650" y="947738"/>
                </a:lnTo>
                <a:lnTo>
                  <a:pt x="1016000" y="989013"/>
                </a:lnTo>
                <a:lnTo>
                  <a:pt x="1017588" y="1008063"/>
                </a:lnTo>
                <a:lnTo>
                  <a:pt x="1035050" y="1050925"/>
                </a:lnTo>
                <a:lnTo>
                  <a:pt x="1073150" y="1154113"/>
                </a:lnTo>
                <a:lnTo>
                  <a:pt x="1096963" y="1214438"/>
                </a:lnTo>
                <a:lnTo>
                  <a:pt x="1123950" y="1273175"/>
                </a:lnTo>
                <a:lnTo>
                  <a:pt x="1150938" y="1325563"/>
                </a:lnTo>
                <a:lnTo>
                  <a:pt x="1176338" y="1365250"/>
                </a:lnTo>
                <a:lnTo>
                  <a:pt x="1268413" y="1374775"/>
                </a:lnTo>
                <a:lnTo>
                  <a:pt x="1379538" y="1379538"/>
                </a:lnTo>
                <a:lnTo>
                  <a:pt x="1512888" y="1384300"/>
                </a:lnTo>
                <a:lnTo>
                  <a:pt x="1562100" y="1387475"/>
                </a:lnTo>
                <a:lnTo>
                  <a:pt x="1608138" y="1384300"/>
                </a:lnTo>
                <a:lnTo>
                  <a:pt x="1701800" y="1379538"/>
                </a:lnTo>
                <a:lnTo>
                  <a:pt x="1749425" y="1376363"/>
                </a:lnTo>
                <a:lnTo>
                  <a:pt x="1789113" y="1379538"/>
                </a:lnTo>
                <a:lnTo>
                  <a:pt x="1827213" y="1384300"/>
                </a:lnTo>
                <a:lnTo>
                  <a:pt x="1846263" y="1390650"/>
                </a:lnTo>
                <a:lnTo>
                  <a:pt x="1860550" y="1395413"/>
                </a:lnTo>
                <a:lnTo>
                  <a:pt x="1873250" y="1403350"/>
                </a:lnTo>
                <a:lnTo>
                  <a:pt x="1884363" y="1414463"/>
                </a:lnTo>
                <a:lnTo>
                  <a:pt x="1895475" y="1425575"/>
                </a:lnTo>
                <a:lnTo>
                  <a:pt x="1900238" y="1439863"/>
                </a:lnTo>
                <a:lnTo>
                  <a:pt x="1906588" y="1452563"/>
                </a:lnTo>
                <a:lnTo>
                  <a:pt x="1908175" y="1468438"/>
                </a:lnTo>
                <a:lnTo>
                  <a:pt x="1911350" y="1482725"/>
                </a:lnTo>
                <a:lnTo>
                  <a:pt x="1911350" y="1498600"/>
                </a:lnTo>
                <a:lnTo>
                  <a:pt x="1908175" y="1516063"/>
                </a:lnTo>
                <a:lnTo>
                  <a:pt x="1906588" y="1528763"/>
                </a:lnTo>
                <a:lnTo>
                  <a:pt x="1900238" y="1544638"/>
                </a:lnTo>
                <a:lnTo>
                  <a:pt x="1895475" y="1555750"/>
                </a:lnTo>
                <a:lnTo>
                  <a:pt x="1884363" y="1570038"/>
                </a:lnTo>
                <a:lnTo>
                  <a:pt x="1876425" y="1581150"/>
                </a:lnTo>
                <a:lnTo>
                  <a:pt x="1862138" y="1589088"/>
                </a:lnTo>
                <a:lnTo>
                  <a:pt x="1852613" y="1593850"/>
                </a:lnTo>
                <a:lnTo>
                  <a:pt x="1833563" y="1600201"/>
                </a:lnTo>
                <a:lnTo>
                  <a:pt x="1811338" y="1601788"/>
                </a:lnTo>
                <a:lnTo>
                  <a:pt x="1754188" y="1608138"/>
                </a:lnTo>
                <a:lnTo>
                  <a:pt x="1692275" y="1608138"/>
                </a:lnTo>
                <a:lnTo>
                  <a:pt x="1624013" y="1608138"/>
                </a:lnTo>
                <a:lnTo>
                  <a:pt x="1509713" y="1601788"/>
                </a:lnTo>
                <a:lnTo>
                  <a:pt x="1460500" y="1600201"/>
                </a:lnTo>
                <a:lnTo>
                  <a:pt x="1417638" y="1600201"/>
                </a:lnTo>
                <a:lnTo>
                  <a:pt x="1317625" y="1597026"/>
                </a:lnTo>
                <a:lnTo>
                  <a:pt x="1257300" y="1593850"/>
                </a:lnTo>
                <a:lnTo>
                  <a:pt x="1196975" y="1589088"/>
                </a:lnTo>
                <a:lnTo>
                  <a:pt x="1143000" y="1581150"/>
                </a:lnTo>
                <a:lnTo>
                  <a:pt x="1120775" y="1574800"/>
                </a:lnTo>
                <a:lnTo>
                  <a:pt x="1101725" y="1566863"/>
                </a:lnTo>
                <a:lnTo>
                  <a:pt x="1081088" y="1558925"/>
                </a:lnTo>
                <a:lnTo>
                  <a:pt x="1058863" y="1547813"/>
                </a:lnTo>
                <a:lnTo>
                  <a:pt x="1039813" y="1535113"/>
                </a:lnTo>
                <a:lnTo>
                  <a:pt x="1023938" y="1520825"/>
                </a:lnTo>
                <a:lnTo>
                  <a:pt x="1008063" y="1504950"/>
                </a:lnTo>
                <a:lnTo>
                  <a:pt x="990600" y="1487488"/>
                </a:lnTo>
                <a:lnTo>
                  <a:pt x="966788" y="1449388"/>
                </a:lnTo>
                <a:lnTo>
                  <a:pt x="944563" y="1412875"/>
                </a:lnTo>
                <a:lnTo>
                  <a:pt x="923925" y="1368425"/>
                </a:lnTo>
                <a:lnTo>
                  <a:pt x="887412" y="1281113"/>
                </a:lnTo>
                <a:lnTo>
                  <a:pt x="801687" y="1425575"/>
                </a:lnTo>
                <a:lnTo>
                  <a:pt x="703262" y="1589088"/>
                </a:lnTo>
                <a:lnTo>
                  <a:pt x="592137" y="1776413"/>
                </a:lnTo>
                <a:lnTo>
                  <a:pt x="584200" y="1808163"/>
                </a:lnTo>
                <a:lnTo>
                  <a:pt x="577850" y="1835151"/>
                </a:lnTo>
                <a:lnTo>
                  <a:pt x="576262" y="1865313"/>
                </a:lnTo>
                <a:lnTo>
                  <a:pt x="431800" y="1862138"/>
                </a:lnTo>
                <a:lnTo>
                  <a:pt x="285750" y="1865313"/>
                </a:lnTo>
                <a:lnTo>
                  <a:pt x="141287" y="1865313"/>
                </a:lnTo>
                <a:lnTo>
                  <a:pt x="68262" y="1862138"/>
                </a:lnTo>
                <a:lnTo>
                  <a:pt x="0" y="1860551"/>
                </a:lnTo>
                <a:lnTo>
                  <a:pt x="3175" y="1830388"/>
                </a:lnTo>
                <a:lnTo>
                  <a:pt x="7937" y="1800226"/>
                </a:lnTo>
                <a:lnTo>
                  <a:pt x="19050" y="1735138"/>
                </a:lnTo>
                <a:lnTo>
                  <a:pt x="41275" y="1670051"/>
                </a:lnTo>
                <a:lnTo>
                  <a:pt x="61912" y="1601788"/>
                </a:lnTo>
                <a:lnTo>
                  <a:pt x="92075" y="1535113"/>
                </a:lnTo>
                <a:lnTo>
                  <a:pt x="122237" y="1463675"/>
                </a:lnTo>
                <a:lnTo>
                  <a:pt x="153987" y="1395413"/>
                </a:lnTo>
                <a:lnTo>
                  <a:pt x="187325" y="1333500"/>
                </a:lnTo>
                <a:lnTo>
                  <a:pt x="252412" y="1214438"/>
                </a:lnTo>
                <a:lnTo>
                  <a:pt x="309562" y="1119188"/>
                </a:lnTo>
                <a:lnTo>
                  <a:pt x="363537" y="1031875"/>
                </a:lnTo>
                <a:lnTo>
                  <a:pt x="390525" y="985838"/>
                </a:lnTo>
                <a:lnTo>
                  <a:pt x="423862" y="936625"/>
                </a:lnTo>
                <a:lnTo>
                  <a:pt x="463550" y="882650"/>
                </a:lnTo>
                <a:lnTo>
                  <a:pt x="488950" y="852488"/>
                </a:lnTo>
                <a:lnTo>
                  <a:pt x="512762" y="825500"/>
                </a:lnTo>
                <a:lnTo>
                  <a:pt x="539750" y="798513"/>
                </a:lnTo>
                <a:lnTo>
                  <a:pt x="566737" y="774700"/>
                </a:lnTo>
                <a:lnTo>
                  <a:pt x="596900" y="752475"/>
                </a:lnTo>
                <a:lnTo>
                  <a:pt x="627062" y="736600"/>
                </a:lnTo>
                <a:lnTo>
                  <a:pt x="660400" y="722313"/>
                </a:lnTo>
                <a:close/>
                <a:moveTo>
                  <a:pt x="2640014" y="320675"/>
                </a:moveTo>
                <a:lnTo>
                  <a:pt x="2671764" y="320675"/>
                </a:lnTo>
                <a:lnTo>
                  <a:pt x="2701926" y="325438"/>
                </a:lnTo>
                <a:lnTo>
                  <a:pt x="2725739" y="336550"/>
                </a:lnTo>
                <a:lnTo>
                  <a:pt x="2736851" y="344487"/>
                </a:lnTo>
                <a:lnTo>
                  <a:pt x="2747964" y="352425"/>
                </a:lnTo>
                <a:lnTo>
                  <a:pt x="2759076" y="363538"/>
                </a:lnTo>
                <a:lnTo>
                  <a:pt x="2767014" y="374650"/>
                </a:lnTo>
                <a:lnTo>
                  <a:pt x="2771776" y="385763"/>
                </a:lnTo>
                <a:lnTo>
                  <a:pt x="2781301" y="400050"/>
                </a:lnTo>
                <a:lnTo>
                  <a:pt x="2782889" y="415925"/>
                </a:lnTo>
                <a:lnTo>
                  <a:pt x="2786064" y="431800"/>
                </a:lnTo>
                <a:lnTo>
                  <a:pt x="2786064" y="447675"/>
                </a:lnTo>
                <a:lnTo>
                  <a:pt x="2786064" y="466725"/>
                </a:lnTo>
                <a:lnTo>
                  <a:pt x="2782889" y="488950"/>
                </a:lnTo>
                <a:lnTo>
                  <a:pt x="2774951" y="511175"/>
                </a:lnTo>
                <a:lnTo>
                  <a:pt x="2759076" y="557213"/>
                </a:lnTo>
                <a:lnTo>
                  <a:pt x="2736851" y="600075"/>
                </a:lnTo>
                <a:lnTo>
                  <a:pt x="2717801" y="642938"/>
                </a:lnTo>
                <a:lnTo>
                  <a:pt x="2609851" y="898525"/>
                </a:lnTo>
                <a:lnTo>
                  <a:pt x="2552701" y="1028700"/>
                </a:lnTo>
                <a:lnTo>
                  <a:pt x="2500313" y="1150938"/>
                </a:lnTo>
                <a:lnTo>
                  <a:pt x="2571751" y="1330325"/>
                </a:lnTo>
                <a:lnTo>
                  <a:pt x="2644776" y="1506538"/>
                </a:lnTo>
                <a:lnTo>
                  <a:pt x="2720976" y="1684338"/>
                </a:lnTo>
                <a:lnTo>
                  <a:pt x="2790826" y="1865313"/>
                </a:lnTo>
                <a:lnTo>
                  <a:pt x="2541588" y="1865313"/>
                </a:lnTo>
                <a:lnTo>
                  <a:pt x="2297113" y="1860551"/>
                </a:lnTo>
                <a:lnTo>
                  <a:pt x="2297113" y="1673225"/>
                </a:lnTo>
                <a:lnTo>
                  <a:pt x="2563813" y="1666875"/>
                </a:lnTo>
                <a:lnTo>
                  <a:pt x="2511426" y="1544638"/>
                </a:lnTo>
                <a:lnTo>
                  <a:pt x="2465388" y="1439863"/>
                </a:lnTo>
                <a:lnTo>
                  <a:pt x="2422526" y="1344613"/>
                </a:lnTo>
                <a:lnTo>
                  <a:pt x="2408238" y="1363663"/>
                </a:lnTo>
                <a:lnTo>
                  <a:pt x="2400301" y="1384300"/>
                </a:lnTo>
                <a:lnTo>
                  <a:pt x="2387601" y="1425575"/>
                </a:lnTo>
                <a:lnTo>
                  <a:pt x="2378076" y="1447800"/>
                </a:lnTo>
                <a:lnTo>
                  <a:pt x="2368551" y="1466850"/>
                </a:lnTo>
                <a:lnTo>
                  <a:pt x="2357438" y="1485900"/>
                </a:lnTo>
                <a:lnTo>
                  <a:pt x="2338388" y="1501775"/>
                </a:lnTo>
                <a:lnTo>
                  <a:pt x="2324101" y="1509713"/>
                </a:lnTo>
                <a:lnTo>
                  <a:pt x="2305051" y="1517650"/>
                </a:lnTo>
                <a:lnTo>
                  <a:pt x="2289176" y="1524000"/>
                </a:lnTo>
                <a:lnTo>
                  <a:pt x="2273301" y="1525588"/>
                </a:lnTo>
                <a:lnTo>
                  <a:pt x="2254251" y="1525588"/>
                </a:lnTo>
                <a:lnTo>
                  <a:pt x="2236788" y="1525588"/>
                </a:lnTo>
                <a:lnTo>
                  <a:pt x="2220913" y="1520825"/>
                </a:lnTo>
                <a:lnTo>
                  <a:pt x="2205038" y="1516063"/>
                </a:lnTo>
                <a:lnTo>
                  <a:pt x="2189163" y="1506538"/>
                </a:lnTo>
                <a:lnTo>
                  <a:pt x="2174876" y="1497013"/>
                </a:lnTo>
                <a:lnTo>
                  <a:pt x="2163763" y="1485900"/>
                </a:lnTo>
                <a:lnTo>
                  <a:pt x="2152651" y="1471613"/>
                </a:lnTo>
                <a:lnTo>
                  <a:pt x="2144713" y="1455738"/>
                </a:lnTo>
                <a:lnTo>
                  <a:pt x="2136776" y="1439863"/>
                </a:lnTo>
                <a:lnTo>
                  <a:pt x="2133601" y="1420813"/>
                </a:lnTo>
                <a:lnTo>
                  <a:pt x="2132013" y="1401763"/>
                </a:lnTo>
                <a:lnTo>
                  <a:pt x="2133601" y="1371600"/>
                </a:lnTo>
                <a:lnTo>
                  <a:pt x="2143126" y="1338263"/>
                </a:lnTo>
                <a:lnTo>
                  <a:pt x="2155826" y="1300163"/>
                </a:lnTo>
                <a:lnTo>
                  <a:pt x="2171701" y="1262063"/>
                </a:lnTo>
                <a:lnTo>
                  <a:pt x="2208213" y="1189038"/>
                </a:lnTo>
                <a:lnTo>
                  <a:pt x="2235201" y="1131888"/>
                </a:lnTo>
                <a:lnTo>
                  <a:pt x="2346326" y="871538"/>
                </a:lnTo>
                <a:lnTo>
                  <a:pt x="2457451" y="606425"/>
                </a:lnTo>
                <a:lnTo>
                  <a:pt x="2473326" y="568325"/>
                </a:lnTo>
                <a:lnTo>
                  <a:pt x="2490788" y="523875"/>
                </a:lnTo>
                <a:lnTo>
                  <a:pt x="2506663" y="477838"/>
                </a:lnTo>
                <a:lnTo>
                  <a:pt x="2525713" y="431800"/>
                </a:lnTo>
                <a:lnTo>
                  <a:pt x="2546351" y="390525"/>
                </a:lnTo>
                <a:lnTo>
                  <a:pt x="2560638" y="371475"/>
                </a:lnTo>
                <a:lnTo>
                  <a:pt x="2574926" y="358775"/>
                </a:lnTo>
                <a:lnTo>
                  <a:pt x="2587626" y="342900"/>
                </a:lnTo>
                <a:lnTo>
                  <a:pt x="2603501" y="331788"/>
                </a:lnTo>
                <a:lnTo>
                  <a:pt x="2620964" y="325438"/>
                </a:lnTo>
                <a:close/>
                <a:moveTo>
                  <a:pt x="1289050" y="0"/>
                </a:moveTo>
                <a:lnTo>
                  <a:pt x="1325563" y="0"/>
                </a:lnTo>
                <a:lnTo>
                  <a:pt x="1360488" y="3175"/>
                </a:lnTo>
                <a:lnTo>
                  <a:pt x="1392238" y="11113"/>
                </a:lnTo>
                <a:lnTo>
                  <a:pt x="1425575" y="19050"/>
                </a:lnTo>
                <a:lnTo>
                  <a:pt x="1455738" y="26987"/>
                </a:lnTo>
                <a:lnTo>
                  <a:pt x="1482726" y="41275"/>
                </a:lnTo>
                <a:lnTo>
                  <a:pt x="1506538" y="53975"/>
                </a:lnTo>
                <a:lnTo>
                  <a:pt x="1531938" y="71438"/>
                </a:lnTo>
                <a:lnTo>
                  <a:pt x="1555751" y="87312"/>
                </a:lnTo>
                <a:lnTo>
                  <a:pt x="1574801" y="106362"/>
                </a:lnTo>
                <a:lnTo>
                  <a:pt x="1593851" y="122237"/>
                </a:lnTo>
                <a:lnTo>
                  <a:pt x="1612901" y="141288"/>
                </a:lnTo>
                <a:lnTo>
                  <a:pt x="1627188" y="163513"/>
                </a:lnTo>
                <a:lnTo>
                  <a:pt x="1654176" y="201613"/>
                </a:lnTo>
                <a:lnTo>
                  <a:pt x="1673226" y="241300"/>
                </a:lnTo>
                <a:lnTo>
                  <a:pt x="1685926" y="279400"/>
                </a:lnTo>
                <a:lnTo>
                  <a:pt x="1693863" y="323850"/>
                </a:lnTo>
                <a:lnTo>
                  <a:pt x="1700213" y="363538"/>
                </a:lnTo>
                <a:lnTo>
                  <a:pt x="1700213" y="404813"/>
                </a:lnTo>
                <a:lnTo>
                  <a:pt x="1697038" y="446087"/>
                </a:lnTo>
                <a:lnTo>
                  <a:pt x="1689101" y="485775"/>
                </a:lnTo>
                <a:lnTo>
                  <a:pt x="1677988" y="523875"/>
                </a:lnTo>
                <a:lnTo>
                  <a:pt x="1662113" y="561975"/>
                </a:lnTo>
                <a:lnTo>
                  <a:pt x="1643063" y="596900"/>
                </a:lnTo>
                <a:lnTo>
                  <a:pt x="1620838" y="630238"/>
                </a:lnTo>
                <a:lnTo>
                  <a:pt x="1597026" y="661988"/>
                </a:lnTo>
                <a:lnTo>
                  <a:pt x="1571626" y="690563"/>
                </a:lnTo>
                <a:lnTo>
                  <a:pt x="1543051" y="717550"/>
                </a:lnTo>
                <a:lnTo>
                  <a:pt x="1509713" y="738188"/>
                </a:lnTo>
                <a:lnTo>
                  <a:pt x="1477963" y="757238"/>
                </a:lnTo>
                <a:lnTo>
                  <a:pt x="1447800" y="768350"/>
                </a:lnTo>
                <a:lnTo>
                  <a:pt x="1417638" y="779463"/>
                </a:lnTo>
                <a:lnTo>
                  <a:pt x="1387475" y="787400"/>
                </a:lnTo>
                <a:lnTo>
                  <a:pt x="1355725" y="793750"/>
                </a:lnTo>
                <a:lnTo>
                  <a:pt x="1325563" y="793750"/>
                </a:lnTo>
                <a:lnTo>
                  <a:pt x="1295400" y="793750"/>
                </a:lnTo>
                <a:lnTo>
                  <a:pt x="1265238" y="793750"/>
                </a:lnTo>
                <a:lnTo>
                  <a:pt x="1235075" y="787400"/>
                </a:lnTo>
                <a:lnTo>
                  <a:pt x="1204913" y="782638"/>
                </a:lnTo>
                <a:lnTo>
                  <a:pt x="1177925" y="771525"/>
                </a:lnTo>
                <a:lnTo>
                  <a:pt x="1150938" y="760413"/>
                </a:lnTo>
                <a:lnTo>
                  <a:pt x="1123950" y="749300"/>
                </a:lnTo>
                <a:lnTo>
                  <a:pt x="1096963" y="733425"/>
                </a:lnTo>
                <a:lnTo>
                  <a:pt x="1073150" y="719138"/>
                </a:lnTo>
                <a:lnTo>
                  <a:pt x="1047750" y="700088"/>
                </a:lnTo>
                <a:lnTo>
                  <a:pt x="1027113" y="681038"/>
                </a:lnTo>
                <a:lnTo>
                  <a:pt x="1004888" y="660400"/>
                </a:lnTo>
                <a:lnTo>
                  <a:pt x="985838" y="638175"/>
                </a:lnTo>
                <a:lnTo>
                  <a:pt x="966788" y="614363"/>
                </a:lnTo>
                <a:lnTo>
                  <a:pt x="952500" y="588963"/>
                </a:lnTo>
                <a:lnTo>
                  <a:pt x="936625" y="561975"/>
                </a:lnTo>
                <a:lnTo>
                  <a:pt x="925513" y="534988"/>
                </a:lnTo>
                <a:lnTo>
                  <a:pt x="914400" y="508000"/>
                </a:lnTo>
                <a:lnTo>
                  <a:pt x="906463" y="477837"/>
                </a:lnTo>
                <a:lnTo>
                  <a:pt x="901700" y="447675"/>
                </a:lnTo>
                <a:lnTo>
                  <a:pt x="898525" y="419100"/>
                </a:lnTo>
                <a:lnTo>
                  <a:pt x="898525" y="385763"/>
                </a:lnTo>
                <a:lnTo>
                  <a:pt x="901700" y="355600"/>
                </a:lnTo>
                <a:lnTo>
                  <a:pt x="906463" y="323850"/>
                </a:lnTo>
                <a:lnTo>
                  <a:pt x="914400" y="287338"/>
                </a:lnTo>
                <a:lnTo>
                  <a:pt x="925513" y="255588"/>
                </a:lnTo>
                <a:lnTo>
                  <a:pt x="939800" y="222250"/>
                </a:lnTo>
                <a:lnTo>
                  <a:pt x="958850" y="187325"/>
                </a:lnTo>
                <a:lnTo>
                  <a:pt x="982663" y="152400"/>
                </a:lnTo>
                <a:lnTo>
                  <a:pt x="1016000" y="119062"/>
                </a:lnTo>
                <a:lnTo>
                  <a:pt x="1050925" y="87312"/>
                </a:lnTo>
                <a:lnTo>
                  <a:pt x="1069975" y="71438"/>
                </a:lnTo>
                <a:lnTo>
                  <a:pt x="1092200" y="57150"/>
                </a:lnTo>
                <a:lnTo>
                  <a:pt x="1116013" y="42862"/>
                </a:lnTo>
                <a:lnTo>
                  <a:pt x="1139825" y="33338"/>
                </a:lnTo>
                <a:lnTo>
                  <a:pt x="1168400" y="22225"/>
                </a:lnTo>
                <a:lnTo>
                  <a:pt x="1195388" y="14288"/>
                </a:lnTo>
                <a:lnTo>
                  <a:pt x="1222375" y="7937"/>
                </a:lnTo>
                <a:lnTo>
                  <a:pt x="1252538" y="3175"/>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dirty="0">
                <a:ln>
                  <a:noFill/>
                </a:ln>
                <a:solidFill>
                  <a:srgbClr val="DD5900"/>
                </a:solidFill>
                <a:effectLst/>
                <a:uLnTx/>
                <a:uFillTx/>
              </a:rPr>
              <a:t>	</a:t>
            </a:r>
          </a:p>
        </p:txBody>
      </p:sp>
      <p:sp>
        <p:nvSpPr>
          <p:cNvPr id="26" name="Freeform 185"/>
          <p:cNvSpPr>
            <a:spLocks noEditPoints="1"/>
          </p:cNvSpPr>
          <p:nvPr/>
        </p:nvSpPr>
        <p:spPr bwMode="auto">
          <a:xfrm>
            <a:off x="7336244" y="5245161"/>
            <a:ext cx="594498" cy="525588"/>
          </a:xfrm>
          <a:custGeom>
            <a:avLst/>
            <a:gdLst>
              <a:gd name="T0" fmla="*/ 495 w 651"/>
              <a:gd name="T1" fmla="*/ 516 h 539"/>
              <a:gd name="T2" fmla="*/ 494 w 651"/>
              <a:gd name="T3" fmla="*/ 525 h 539"/>
              <a:gd name="T4" fmla="*/ 489 w 651"/>
              <a:gd name="T5" fmla="*/ 532 h 539"/>
              <a:gd name="T6" fmla="*/ 482 w 651"/>
              <a:gd name="T7" fmla="*/ 537 h 539"/>
              <a:gd name="T8" fmla="*/ 472 w 651"/>
              <a:gd name="T9" fmla="*/ 539 h 539"/>
              <a:gd name="T10" fmla="*/ 179 w 651"/>
              <a:gd name="T11" fmla="*/ 539 h 539"/>
              <a:gd name="T12" fmla="*/ 170 w 651"/>
              <a:gd name="T13" fmla="*/ 537 h 539"/>
              <a:gd name="T14" fmla="*/ 163 w 651"/>
              <a:gd name="T15" fmla="*/ 532 h 539"/>
              <a:gd name="T16" fmla="*/ 159 w 651"/>
              <a:gd name="T17" fmla="*/ 525 h 539"/>
              <a:gd name="T18" fmla="*/ 157 w 651"/>
              <a:gd name="T19" fmla="*/ 516 h 539"/>
              <a:gd name="T20" fmla="*/ 157 w 651"/>
              <a:gd name="T21" fmla="*/ 494 h 539"/>
              <a:gd name="T22" fmla="*/ 159 w 651"/>
              <a:gd name="T23" fmla="*/ 485 h 539"/>
              <a:gd name="T24" fmla="*/ 163 w 651"/>
              <a:gd name="T25" fmla="*/ 478 h 539"/>
              <a:gd name="T26" fmla="*/ 170 w 651"/>
              <a:gd name="T27" fmla="*/ 473 h 539"/>
              <a:gd name="T28" fmla="*/ 179 w 651"/>
              <a:gd name="T29" fmla="*/ 471 h 539"/>
              <a:gd name="T30" fmla="*/ 472 w 651"/>
              <a:gd name="T31" fmla="*/ 471 h 539"/>
              <a:gd name="T32" fmla="*/ 482 w 651"/>
              <a:gd name="T33" fmla="*/ 473 h 539"/>
              <a:gd name="T34" fmla="*/ 489 w 651"/>
              <a:gd name="T35" fmla="*/ 478 h 539"/>
              <a:gd name="T36" fmla="*/ 494 w 651"/>
              <a:gd name="T37" fmla="*/ 485 h 539"/>
              <a:gd name="T38" fmla="*/ 495 w 651"/>
              <a:gd name="T39" fmla="*/ 494 h 539"/>
              <a:gd name="T40" fmla="*/ 61 w 651"/>
              <a:gd name="T41" fmla="*/ 72 h 539"/>
              <a:gd name="T42" fmla="*/ 579 w 651"/>
              <a:gd name="T43" fmla="*/ 399 h 539"/>
              <a:gd name="T44" fmla="*/ 61 w 651"/>
              <a:gd name="T45" fmla="*/ 72 h 539"/>
              <a:gd name="T46" fmla="*/ 651 w 651"/>
              <a:gd name="T47" fmla="*/ 42 h 539"/>
              <a:gd name="T48" fmla="*/ 650 w 651"/>
              <a:gd name="T49" fmla="*/ 33 h 539"/>
              <a:gd name="T50" fmla="*/ 644 w 651"/>
              <a:gd name="T51" fmla="*/ 18 h 539"/>
              <a:gd name="T52" fmla="*/ 633 w 651"/>
              <a:gd name="T53" fmla="*/ 7 h 539"/>
              <a:gd name="T54" fmla="*/ 618 w 651"/>
              <a:gd name="T55" fmla="*/ 0 h 539"/>
              <a:gd name="T56" fmla="*/ 42 w 651"/>
              <a:gd name="T57" fmla="*/ 0 h 539"/>
              <a:gd name="T58" fmla="*/ 34 w 651"/>
              <a:gd name="T59" fmla="*/ 0 h 539"/>
              <a:gd name="T60" fmla="*/ 19 w 651"/>
              <a:gd name="T61" fmla="*/ 7 h 539"/>
              <a:gd name="T62" fmla="*/ 7 w 651"/>
              <a:gd name="T63" fmla="*/ 18 h 539"/>
              <a:gd name="T64" fmla="*/ 1 w 651"/>
              <a:gd name="T65" fmla="*/ 33 h 539"/>
              <a:gd name="T66" fmla="*/ 0 w 651"/>
              <a:gd name="T67" fmla="*/ 429 h 539"/>
              <a:gd name="T68" fmla="*/ 1 w 651"/>
              <a:gd name="T69" fmla="*/ 438 h 539"/>
              <a:gd name="T70" fmla="*/ 7 w 651"/>
              <a:gd name="T71" fmla="*/ 453 h 539"/>
              <a:gd name="T72" fmla="*/ 19 w 651"/>
              <a:gd name="T73" fmla="*/ 464 h 539"/>
              <a:gd name="T74" fmla="*/ 34 w 651"/>
              <a:gd name="T75" fmla="*/ 471 h 539"/>
              <a:gd name="T76" fmla="*/ 609 w 651"/>
              <a:gd name="T77" fmla="*/ 471 h 539"/>
              <a:gd name="T78" fmla="*/ 618 w 651"/>
              <a:gd name="T79" fmla="*/ 471 h 539"/>
              <a:gd name="T80" fmla="*/ 633 w 651"/>
              <a:gd name="T81" fmla="*/ 464 h 539"/>
              <a:gd name="T82" fmla="*/ 644 w 651"/>
              <a:gd name="T83" fmla="*/ 453 h 539"/>
              <a:gd name="T84" fmla="*/ 650 w 651"/>
              <a:gd name="T85" fmla="*/ 438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 h="539">
                <a:moveTo>
                  <a:pt x="495" y="516"/>
                </a:moveTo>
                <a:lnTo>
                  <a:pt x="495" y="516"/>
                </a:lnTo>
                <a:lnTo>
                  <a:pt x="495" y="521"/>
                </a:lnTo>
                <a:lnTo>
                  <a:pt x="494" y="525"/>
                </a:lnTo>
                <a:lnTo>
                  <a:pt x="492" y="529"/>
                </a:lnTo>
                <a:lnTo>
                  <a:pt x="489" y="532"/>
                </a:lnTo>
                <a:lnTo>
                  <a:pt x="486" y="535"/>
                </a:lnTo>
                <a:lnTo>
                  <a:pt x="482" y="537"/>
                </a:lnTo>
                <a:lnTo>
                  <a:pt x="478" y="538"/>
                </a:lnTo>
                <a:lnTo>
                  <a:pt x="472" y="539"/>
                </a:lnTo>
                <a:lnTo>
                  <a:pt x="179" y="539"/>
                </a:lnTo>
                <a:lnTo>
                  <a:pt x="179" y="539"/>
                </a:lnTo>
                <a:lnTo>
                  <a:pt x="175" y="538"/>
                </a:lnTo>
                <a:lnTo>
                  <a:pt x="170" y="537"/>
                </a:lnTo>
                <a:lnTo>
                  <a:pt x="167" y="535"/>
                </a:lnTo>
                <a:lnTo>
                  <a:pt x="163" y="532"/>
                </a:lnTo>
                <a:lnTo>
                  <a:pt x="161" y="529"/>
                </a:lnTo>
                <a:lnTo>
                  <a:pt x="159" y="525"/>
                </a:lnTo>
                <a:lnTo>
                  <a:pt x="157" y="521"/>
                </a:lnTo>
                <a:lnTo>
                  <a:pt x="157" y="516"/>
                </a:lnTo>
                <a:lnTo>
                  <a:pt x="157" y="494"/>
                </a:lnTo>
                <a:lnTo>
                  <a:pt x="157" y="494"/>
                </a:lnTo>
                <a:lnTo>
                  <a:pt x="157" y="489"/>
                </a:lnTo>
                <a:lnTo>
                  <a:pt x="159" y="485"/>
                </a:lnTo>
                <a:lnTo>
                  <a:pt x="161" y="481"/>
                </a:lnTo>
                <a:lnTo>
                  <a:pt x="163" y="478"/>
                </a:lnTo>
                <a:lnTo>
                  <a:pt x="167" y="475"/>
                </a:lnTo>
                <a:lnTo>
                  <a:pt x="170" y="473"/>
                </a:lnTo>
                <a:lnTo>
                  <a:pt x="175" y="472"/>
                </a:lnTo>
                <a:lnTo>
                  <a:pt x="179" y="471"/>
                </a:lnTo>
                <a:lnTo>
                  <a:pt x="472" y="471"/>
                </a:lnTo>
                <a:lnTo>
                  <a:pt x="472" y="471"/>
                </a:lnTo>
                <a:lnTo>
                  <a:pt x="478" y="472"/>
                </a:lnTo>
                <a:lnTo>
                  <a:pt x="482" y="473"/>
                </a:lnTo>
                <a:lnTo>
                  <a:pt x="486" y="475"/>
                </a:lnTo>
                <a:lnTo>
                  <a:pt x="489" y="478"/>
                </a:lnTo>
                <a:lnTo>
                  <a:pt x="492" y="481"/>
                </a:lnTo>
                <a:lnTo>
                  <a:pt x="494" y="485"/>
                </a:lnTo>
                <a:lnTo>
                  <a:pt x="495" y="489"/>
                </a:lnTo>
                <a:lnTo>
                  <a:pt x="495" y="494"/>
                </a:lnTo>
                <a:lnTo>
                  <a:pt x="495" y="516"/>
                </a:lnTo>
                <a:close/>
                <a:moveTo>
                  <a:pt x="61" y="72"/>
                </a:moveTo>
                <a:lnTo>
                  <a:pt x="579" y="72"/>
                </a:lnTo>
                <a:lnTo>
                  <a:pt x="579" y="399"/>
                </a:lnTo>
                <a:lnTo>
                  <a:pt x="61" y="399"/>
                </a:lnTo>
                <a:lnTo>
                  <a:pt x="61" y="72"/>
                </a:lnTo>
                <a:close/>
                <a:moveTo>
                  <a:pt x="651" y="429"/>
                </a:moveTo>
                <a:lnTo>
                  <a:pt x="651" y="42"/>
                </a:lnTo>
                <a:lnTo>
                  <a:pt x="651" y="42"/>
                </a:lnTo>
                <a:lnTo>
                  <a:pt x="650" y="33"/>
                </a:lnTo>
                <a:lnTo>
                  <a:pt x="648" y="25"/>
                </a:lnTo>
                <a:lnTo>
                  <a:pt x="644" y="18"/>
                </a:lnTo>
                <a:lnTo>
                  <a:pt x="639" y="12"/>
                </a:lnTo>
                <a:lnTo>
                  <a:pt x="633" y="7"/>
                </a:lnTo>
                <a:lnTo>
                  <a:pt x="626" y="3"/>
                </a:lnTo>
                <a:lnTo>
                  <a:pt x="618" y="0"/>
                </a:lnTo>
                <a:lnTo>
                  <a:pt x="609" y="0"/>
                </a:lnTo>
                <a:lnTo>
                  <a:pt x="42" y="0"/>
                </a:lnTo>
                <a:lnTo>
                  <a:pt x="42" y="0"/>
                </a:lnTo>
                <a:lnTo>
                  <a:pt x="34" y="0"/>
                </a:lnTo>
                <a:lnTo>
                  <a:pt x="26" y="3"/>
                </a:lnTo>
                <a:lnTo>
                  <a:pt x="19" y="7"/>
                </a:lnTo>
                <a:lnTo>
                  <a:pt x="12" y="12"/>
                </a:lnTo>
                <a:lnTo>
                  <a:pt x="7" y="18"/>
                </a:lnTo>
                <a:lnTo>
                  <a:pt x="3" y="25"/>
                </a:lnTo>
                <a:lnTo>
                  <a:pt x="1" y="33"/>
                </a:lnTo>
                <a:lnTo>
                  <a:pt x="0" y="42"/>
                </a:lnTo>
                <a:lnTo>
                  <a:pt x="0" y="429"/>
                </a:lnTo>
                <a:lnTo>
                  <a:pt x="0" y="429"/>
                </a:lnTo>
                <a:lnTo>
                  <a:pt x="1" y="438"/>
                </a:lnTo>
                <a:lnTo>
                  <a:pt x="3" y="446"/>
                </a:lnTo>
                <a:lnTo>
                  <a:pt x="7" y="453"/>
                </a:lnTo>
                <a:lnTo>
                  <a:pt x="12" y="459"/>
                </a:lnTo>
                <a:lnTo>
                  <a:pt x="19" y="464"/>
                </a:lnTo>
                <a:lnTo>
                  <a:pt x="26" y="468"/>
                </a:lnTo>
                <a:lnTo>
                  <a:pt x="34" y="471"/>
                </a:lnTo>
                <a:lnTo>
                  <a:pt x="42" y="471"/>
                </a:lnTo>
                <a:lnTo>
                  <a:pt x="609" y="471"/>
                </a:lnTo>
                <a:lnTo>
                  <a:pt x="609" y="471"/>
                </a:lnTo>
                <a:lnTo>
                  <a:pt x="618" y="471"/>
                </a:lnTo>
                <a:lnTo>
                  <a:pt x="626" y="468"/>
                </a:lnTo>
                <a:lnTo>
                  <a:pt x="633" y="464"/>
                </a:lnTo>
                <a:lnTo>
                  <a:pt x="639" y="459"/>
                </a:lnTo>
                <a:lnTo>
                  <a:pt x="644" y="453"/>
                </a:lnTo>
                <a:lnTo>
                  <a:pt x="648" y="446"/>
                </a:lnTo>
                <a:lnTo>
                  <a:pt x="650" y="438"/>
                </a:lnTo>
                <a:lnTo>
                  <a:pt x="651" y="429"/>
                </a:lnTo>
                <a:close/>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28" b="0" i="0" u="none" strike="noStrike" kern="0" cap="none" spc="0" normalizeH="0" baseline="0" noProof="0" dirty="0">
              <a:ln>
                <a:noFill/>
              </a:ln>
              <a:solidFill>
                <a:srgbClr val="DD5900"/>
              </a:solidFill>
              <a:effectLst/>
              <a:uLnTx/>
              <a:uFillTx/>
            </a:endParaRPr>
          </a:p>
        </p:txBody>
      </p:sp>
    </p:spTree>
    <p:extLst>
      <p:ext uri="{BB962C8B-B14F-4D97-AF65-F5344CB8AC3E}">
        <p14:creationId xmlns:p14="http://schemas.microsoft.com/office/powerpoint/2010/main" val="75238011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9428919" y="174066"/>
            <a:ext cx="2797810" cy="743104"/>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ctr" anchorCtr="0" forceAA="0" compatLnSpc="1">
            <a:prstTxWarp prst="textNoShape">
              <a:avLst/>
            </a:prstTxWarp>
            <a:noAutofit/>
          </a:bodyPr>
          <a:lstStyle/>
          <a:p>
            <a:pPr algn="ctr" defTabSz="932205">
              <a:lnSpc>
                <a:spcPct val="90000"/>
              </a:lnSpc>
              <a:spcBef>
                <a:spcPct val="20000"/>
              </a:spcBef>
              <a:buClr>
                <a:srgbClr val="505050"/>
              </a:buClr>
              <a:buSzPct val="90000"/>
              <a:defRPr/>
            </a:pPr>
            <a:r>
              <a:rPr lang="en-US" sz="1428" kern="0" dirty="0">
                <a:solidFill>
                  <a:srgbClr val="FFFFFF"/>
                </a:solidFill>
                <a:latin typeface="Segoe UI Light"/>
              </a:rPr>
              <a:t>IT Decision Makers</a:t>
            </a:r>
          </a:p>
          <a:p>
            <a:pPr algn="ctr" defTabSz="932205">
              <a:lnSpc>
                <a:spcPct val="90000"/>
              </a:lnSpc>
              <a:spcBef>
                <a:spcPct val="20000"/>
              </a:spcBef>
              <a:buClr>
                <a:srgbClr val="505050"/>
              </a:buClr>
              <a:buSzPct val="90000"/>
              <a:defRPr/>
            </a:pPr>
            <a:r>
              <a:rPr lang="en-US" sz="1428" kern="0" dirty="0">
                <a:solidFill>
                  <a:srgbClr val="FFFFFF"/>
                </a:solidFill>
                <a:latin typeface="Segoe UI Light"/>
              </a:rPr>
              <a:t>IT Pros, Enterprise Dev &amp; Architects</a:t>
            </a:r>
            <a:endParaRPr lang="en-US" sz="1224" kern="0" dirty="0">
              <a:solidFill>
                <a:srgbClr val="FFFFFF"/>
              </a:solidFill>
              <a:latin typeface="Segoe UI Light"/>
            </a:endParaRPr>
          </a:p>
        </p:txBody>
      </p:sp>
      <p:sp>
        <p:nvSpPr>
          <p:cNvPr id="34" name="Rectangle 33"/>
          <p:cNvSpPr/>
          <p:nvPr/>
        </p:nvSpPr>
        <p:spPr bwMode="auto">
          <a:xfrm>
            <a:off x="6566020" y="174066"/>
            <a:ext cx="2797810" cy="750454"/>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ctr" anchorCtr="0" forceAA="0" compatLnSpc="1">
            <a:prstTxWarp prst="textNoShape">
              <a:avLst/>
            </a:prstTxWarp>
            <a:noAutofit/>
          </a:bodyPr>
          <a:lstStyle/>
          <a:p>
            <a:pPr algn="ctr" defTabSz="932205">
              <a:lnSpc>
                <a:spcPct val="90000"/>
              </a:lnSpc>
              <a:spcBef>
                <a:spcPct val="20000"/>
              </a:spcBef>
              <a:buClr>
                <a:srgbClr val="505050"/>
              </a:buClr>
              <a:buSzPct val="90000"/>
              <a:defRPr/>
            </a:pPr>
            <a:r>
              <a:rPr lang="en-US" sz="1428" kern="0" dirty="0">
                <a:solidFill>
                  <a:srgbClr val="FFFFFF"/>
                </a:solidFill>
                <a:latin typeface="Segoe UI Light"/>
              </a:rPr>
              <a:t>20,000+Attendees</a:t>
            </a:r>
          </a:p>
          <a:p>
            <a:pPr algn="ctr" defTabSz="932205">
              <a:lnSpc>
                <a:spcPct val="90000"/>
              </a:lnSpc>
              <a:spcBef>
                <a:spcPct val="20000"/>
              </a:spcBef>
              <a:buClr>
                <a:srgbClr val="505050"/>
              </a:buClr>
              <a:buSzPct val="90000"/>
              <a:defRPr/>
            </a:pPr>
            <a:r>
              <a:rPr lang="en-US" sz="1428" kern="0" dirty="0">
                <a:solidFill>
                  <a:srgbClr val="FFFFFF"/>
                </a:solidFill>
                <a:latin typeface="Segoe UI Light"/>
              </a:rPr>
              <a:t>1300+ Sessions</a:t>
            </a:r>
          </a:p>
        </p:txBody>
      </p:sp>
      <p:sp>
        <p:nvSpPr>
          <p:cNvPr id="36" name="Rectangle 35"/>
          <p:cNvSpPr/>
          <p:nvPr/>
        </p:nvSpPr>
        <p:spPr bwMode="auto">
          <a:xfrm>
            <a:off x="3703122" y="174066"/>
            <a:ext cx="2797810" cy="748583"/>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ctr" anchorCtr="0" forceAA="0" compatLnSpc="1">
            <a:prstTxWarp prst="textNoShape">
              <a:avLst/>
            </a:prstTxWarp>
            <a:noAutofit/>
          </a:bodyPr>
          <a:lstStyle/>
          <a:p>
            <a:pPr algn="ctr" defTabSz="932205">
              <a:lnSpc>
                <a:spcPct val="90000"/>
              </a:lnSpc>
              <a:spcBef>
                <a:spcPct val="20000"/>
              </a:spcBef>
              <a:buClr>
                <a:srgbClr val="505050"/>
              </a:buClr>
              <a:buSzPct val="90000"/>
              <a:defRPr/>
            </a:pPr>
            <a:r>
              <a:rPr lang="en-US" sz="1428" kern="0" dirty="0">
                <a:solidFill>
                  <a:srgbClr val="FFFFFF"/>
                </a:solidFill>
                <a:latin typeface="Segoe UI Light"/>
              </a:rPr>
              <a:t>300+ partners at the Expo</a:t>
            </a:r>
          </a:p>
        </p:txBody>
      </p:sp>
      <p:sp>
        <p:nvSpPr>
          <p:cNvPr id="32" name="Title 2"/>
          <p:cNvSpPr txBox="1">
            <a:spLocks/>
          </p:cNvSpPr>
          <p:nvPr/>
        </p:nvSpPr>
        <p:spPr>
          <a:xfrm>
            <a:off x="174260" y="174066"/>
            <a:ext cx="3463774" cy="746083"/>
          </a:xfrm>
          <a:prstGeom prst="rect">
            <a:avLst/>
          </a:prstGeom>
          <a:solidFill>
            <a:srgbClr val="D83B01"/>
          </a:solidFill>
        </p:spPr>
        <p:txBody>
          <a:bodyPr vert="horz" wrap="square" lIns="146262" tIns="91414" rIns="146262" bIns="91414" rtlCol="0" anchor="t">
            <a:noAutofit/>
          </a:bodyPr>
          <a:lst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51121">
              <a:defRPr/>
            </a:pPr>
            <a:r>
              <a:rPr lang="en-US" sz="2856" spc="-104" dirty="0">
                <a:solidFill>
                  <a:srgbClr val="FFFFFF"/>
                </a:solidFill>
                <a:latin typeface="Segoe UI Light"/>
              </a:rPr>
              <a:t>Microsoft Ignite</a:t>
            </a:r>
          </a:p>
          <a:p>
            <a:pPr defTabSz="951121">
              <a:defRPr/>
            </a:pPr>
            <a:r>
              <a:rPr lang="en-US" sz="1428" dirty="0">
                <a:solidFill>
                  <a:srgbClr val="FFFFFF"/>
                </a:solidFill>
                <a:latin typeface="Segoe UI Light"/>
              </a:rPr>
              <a:t>Atlanta | September 26-30, 2016</a:t>
            </a:r>
            <a:endParaRPr lang="en-US" sz="1428" spc="-104" dirty="0">
              <a:solidFill>
                <a:srgbClr val="FFFFFF"/>
              </a:solidFill>
              <a:latin typeface="Segoe UI Light"/>
            </a:endParaRPr>
          </a:p>
        </p:txBody>
      </p:sp>
      <p:sp>
        <p:nvSpPr>
          <p:cNvPr id="2" name="Rectangle 1"/>
          <p:cNvSpPr/>
          <p:nvPr/>
        </p:nvSpPr>
        <p:spPr bwMode="auto">
          <a:xfrm>
            <a:off x="41475" y="992396"/>
            <a:ext cx="6000604" cy="15553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951028" fontAlgn="base">
              <a:lnSpc>
                <a:spcPct val="90000"/>
              </a:lnSpc>
              <a:spcBef>
                <a:spcPct val="0"/>
              </a:spcBef>
              <a:spcAft>
                <a:spcPct val="0"/>
              </a:spcAft>
            </a:pPr>
            <a:r>
              <a:rPr lang="en-US" sz="1428" b="1" kern="0" dirty="0">
                <a:solidFill>
                  <a:srgbClr val="D83B01"/>
                </a:solidFill>
                <a:latin typeface="Segoe UI Light"/>
              </a:rPr>
              <a:t>Spark the future </a:t>
            </a:r>
            <a:r>
              <a:rPr lang="en-US" sz="1428" kern="0" dirty="0">
                <a:solidFill>
                  <a:schemeClr val="bg1">
                    <a:lumMod val="50000"/>
                  </a:schemeClr>
                </a:solidFill>
                <a:latin typeface="Segoe UI Light"/>
              </a:rPr>
              <a:t>— </a:t>
            </a:r>
            <a:r>
              <a:rPr lang="en-US" sz="1428" kern="0" dirty="0">
                <a:solidFill>
                  <a:srgbClr val="000000"/>
                </a:solidFill>
                <a:latin typeface="Segoe UI Light"/>
              </a:rPr>
              <a:t>Microsoft Ignite is for big thinkers looking for an edge. It’s for senior technical decision makers seeking what’s next, and who wants insights on key technology trends in the industry. It’s for IT professionals who need hands-on experience to enhance their technical skills. It’s for enterprise developers and architects looking for innovative ways to maximize application development. It’s for those who want to feel inspired and enlightened.</a:t>
            </a:r>
          </a:p>
        </p:txBody>
      </p:sp>
      <p:sp>
        <p:nvSpPr>
          <p:cNvPr id="24" name="Rectangle 23"/>
          <p:cNvSpPr/>
          <p:nvPr/>
        </p:nvSpPr>
        <p:spPr bwMode="auto">
          <a:xfrm>
            <a:off x="6258068" y="992396"/>
            <a:ext cx="5968661" cy="15553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93260" rIns="186521" bIns="149217" numCol="1" spcCol="0" rtlCol="0" fromWordArt="0" anchor="t" anchorCtr="0" forceAA="0" compatLnSpc="1">
            <a:prstTxWarp prst="textNoShape">
              <a:avLst/>
            </a:prstTxWarp>
            <a:noAutofit/>
          </a:bodyPr>
          <a:lstStyle/>
          <a:p>
            <a:pPr defTabSz="950663" fontAlgn="base">
              <a:lnSpc>
                <a:spcPct val="90000"/>
              </a:lnSpc>
              <a:spcBef>
                <a:spcPct val="0"/>
              </a:spcBef>
              <a:spcAft>
                <a:spcPct val="0"/>
              </a:spcAft>
              <a:buClr>
                <a:srgbClr val="002050"/>
              </a:buClr>
              <a:buSzPct val="90000"/>
              <a:defRPr/>
            </a:pPr>
            <a:r>
              <a:rPr lang="en-US" sz="1428" b="1" kern="0" dirty="0">
                <a:solidFill>
                  <a:srgbClr val="D83B01"/>
                </a:solidFill>
                <a:latin typeface="Segoe UI Light"/>
              </a:rPr>
              <a:t>Objectives</a:t>
            </a:r>
            <a:r>
              <a:rPr lang="en-US" sz="1428" b="1" kern="0" dirty="0">
                <a:solidFill>
                  <a:schemeClr val="accent2"/>
                </a:solidFill>
                <a:latin typeface="Segoe UI Light"/>
              </a:rPr>
              <a:t>: </a:t>
            </a:r>
          </a:p>
          <a:p>
            <a:pPr marL="178100" indent="-178100" defTabSz="950663" fontAlgn="base">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428" kern="0" dirty="0">
                <a:solidFill>
                  <a:srgbClr val="000000"/>
                </a:solidFill>
                <a:latin typeface="Segoe UI Light"/>
              </a:rPr>
              <a:t>Establish Microsoft as the cloud vendor of choice</a:t>
            </a:r>
          </a:p>
          <a:p>
            <a:pPr marL="178100" indent="-178100" defTabSz="950663" fontAlgn="base">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428" kern="0" dirty="0">
                <a:solidFill>
                  <a:srgbClr val="000000"/>
                </a:solidFill>
                <a:latin typeface="Segoe UI Light"/>
              </a:rPr>
              <a:t>Educate IT and Developers and improve IT Pro satisfaction</a:t>
            </a:r>
          </a:p>
          <a:p>
            <a:pPr marL="178100" indent="-178100" defTabSz="950663" fontAlgn="base">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428" kern="0" dirty="0">
                <a:solidFill>
                  <a:srgbClr val="000000"/>
                </a:solidFill>
                <a:latin typeface="Segoe UI Light"/>
              </a:rPr>
              <a:t>Enable business and pipeline building</a:t>
            </a:r>
          </a:p>
          <a:p>
            <a:pPr marL="178100" indent="-178100" defTabSz="950663" fontAlgn="base">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428" kern="0" dirty="0">
                <a:solidFill>
                  <a:srgbClr val="000000"/>
                </a:solidFill>
                <a:latin typeface="Segoe UI Light"/>
              </a:rPr>
              <a:t>Build and invest in a vibrant customer community to expand reach and create advocates</a:t>
            </a:r>
          </a:p>
        </p:txBody>
      </p:sp>
      <p:graphicFrame>
        <p:nvGraphicFramePr>
          <p:cNvPr id="6" name="Table 5"/>
          <p:cNvGraphicFramePr>
            <a:graphicFrameLocks noGrp="1"/>
          </p:cNvGraphicFramePr>
          <p:nvPr>
            <p:extLst/>
          </p:nvPr>
        </p:nvGraphicFramePr>
        <p:xfrm>
          <a:off x="121005" y="3032398"/>
          <a:ext cx="12052470" cy="1751951"/>
        </p:xfrm>
        <a:graphic>
          <a:graphicData uri="http://schemas.openxmlformats.org/drawingml/2006/table">
            <a:tbl>
              <a:tblPr firstRow="1" bandRow="1">
                <a:tableStyleId>{5C22544A-7EE6-4342-B048-85BDC9FD1C3A}</a:tableStyleId>
              </a:tblPr>
              <a:tblGrid>
                <a:gridCol w="2410494">
                  <a:extLst>
                    <a:ext uri="{9D8B030D-6E8A-4147-A177-3AD203B41FA5}">
                      <a16:colId xmlns:a16="http://schemas.microsoft.com/office/drawing/2014/main" val="1168625457"/>
                    </a:ext>
                  </a:extLst>
                </a:gridCol>
                <a:gridCol w="2410494">
                  <a:extLst>
                    <a:ext uri="{9D8B030D-6E8A-4147-A177-3AD203B41FA5}">
                      <a16:colId xmlns:a16="http://schemas.microsoft.com/office/drawing/2014/main" val="3180904968"/>
                    </a:ext>
                  </a:extLst>
                </a:gridCol>
                <a:gridCol w="2410494">
                  <a:extLst>
                    <a:ext uri="{9D8B030D-6E8A-4147-A177-3AD203B41FA5}">
                      <a16:colId xmlns:a16="http://schemas.microsoft.com/office/drawing/2014/main" val="3625273997"/>
                    </a:ext>
                  </a:extLst>
                </a:gridCol>
                <a:gridCol w="2410494">
                  <a:extLst>
                    <a:ext uri="{9D8B030D-6E8A-4147-A177-3AD203B41FA5}">
                      <a16:colId xmlns:a16="http://schemas.microsoft.com/office/drawing/2014/main" val="705719294"/>
                    </a:ext>
                  </a:extLst>
                </a:gridCol>
                <a:gridCol w="2410494">
                  <a:extLst>
                    <a:ext uri="{9D8B030D-6E8A-4147-A177-3AD203B41FA5}">
                      <a16:colId xmlns:a16="http://schemas.microsoft.com/office/drawing/2014/main" val="1395549304"/>
                    </a:ext>
                  </a:extLst>
                </a:gridCol>
              </a:tblGrid>
              <a:tr h="341955">
                <a:tc>
                  <a:txBody>
                    <a:bodyPr/>
                    <a:lstStyle/>
                    <a:p>
                      <a:r>
                        <a:rPr lang="en-US" sz="1600" b="0" dirty="0">
                          <a:solidFill>
                            <a:schemeClr val="accent2"/>
                          </a:solidFill>
                          <a:latin typeface="+mj-lt"/>
                        </a:rPr>
                        <a:t>Da</a:t>
                      </a:r>
                      <a:r>
                        <a:rPr lang="en-US" sz="1600" b="0" baseline="0" dirty="0">
                          <a:solidFill>
                            <a:schemeClr val="accent2"/>
                          </a:solidFill>
                          <a:latin typeface="+mj-lt"/>
                        </a:rPr>
                        <a:t>y 1</a:t>
                      </a:r>
                      <a:endParaRPr lang="en-US" sz="1600" b="0" dirty="0">
                        <a:solidFill>
                          <a:schemeClr val="accent2"/>
                        </a:solidFill>
                        <a:latin typeface="+mj-lt"/>
                      </a:endParaRPr>
                    </a:p>
                  </a:txBody>
                  <a:tcPr marL="93260" marR="93260" marT="46630" marB="4663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r>
                        <a:rPr lang="en-US" sz="1600" b="0" dirty="0">
                          <a:solidFill>
                            <a:schemeClr val="accent2"/>
                          </a:solidFill>
                          <a:latin typeface="+mj-lt"/>
                        </a:rPr>
                        <a:t>Day</a:t>
                      </a:r>
                      <a:r>
                        <a:rPr lang="en-US" sz="1600" b="0" baseline="0" dirty="0">
                          <a:solidFill>
                            <a:schemeClr val="accent2"/>
                          </a:solidFill>
                          <a:latin typeface="+mj-lt"/>
                        </a:rPr>
                        <a:t> 2 </a:t>
                      </a:r>
                      <a:endParaRPr lang="en-US" sz="1600" b="0" dirty="0">
                        <a:solidFill>
                          <a:schemeClr val="accent2"/>
                        </a:solidFill>
                        <a:latin typeface="+mj-lt"/>
                      </a:endParaRPr>
                    </a:p>
                  </a:txBody>
                  <a:tcPr marL="93260" marR="93260" marT="46630" marB="46630">
                    <a:lnB w="12700" cap="flat" cmpd="sng" algn="ctr">
                      <a:noFill/>
                      <a:prstDash val="solid"/>
                      <a:round/>
                      <a:headEnd type="none" w="med" len="med"/>
                      <a:tailEnd type="none" w="med" len="med"/>
                    </a:lnB>
                    <a:noFill/>
                  </a:tcPr>
                </a:tc>
                <a:tc>
                  <a:txBody>
                    <a:bodyPr/>
                    <a:lstStyle/>
                    <a:p>
                      <a:r>
                        <a:rPr lang="en-US" sz="1600" b="0" dirty="0">
                          <a:solidFill>
                            <a:schemeClr val="accent2"/>
                          </a:solidFill>
                          <a:latin typeface="+mj-lt"/>
                        </a:rPr>
                        <a:t>Day 3</a:t>
                      </a:r>
                    </a:p>
                  </a:txBody>
                  <a:tcPr marL="93260" marR="93260" marT="46630" marB="46630">
                    <a:lnB w="12700" cap="flat" cmpd="sng" algn="ctr">
                      <a:noFill/>
                      <a:prstDash val="solid"/>
                      <a:round/>
                      <a:headEnd type="none" w="med" len="med"/>
                      <a:tailEnd type="none" w="med" len="med"/>
                    </a:lnB>
                    <a:noFill/>
                  </a:tcPr>
                </a:tc>
                <a:tc>
                  <a:txBody>
                    <a:bodyPr/>
                    <a:lstStyle/>
                    <a:p>
                      <a:r>
                        <a:rPr lang="en-US" sz="1600" b="0" dirty="0">
                          <a:solidFill>
                            <a:schemeClr val="accent2"/>
                          </a:solidFill>
                          <a:latin typeface="+mj-lt"/>
                        </a:rPr>
                        <a:t>Day 4</a:t>
                      </a:r>
                    </a:p>
                  </a:txBody>
                  <a:tcPr marL="93260" marR="93260" marT="46630" marB="46630">
                    <a:lnB w="12700" cap="flat" cmpd="sng" algn="ctr">
                      <a:noFill/>
                      <a:prstDash val="solid"/>
                      <a:round/>
                      <a:headEnd type="none" w="med" len="med"/>
                      <a:tailEnd type="none" w="med" len="med"/>
                    </a:lnB>
                    <a:noFill/>
                  </a:tcPr>
                </a:tc>
                <a:tc>
                  <a:txBody>
                    <a:bodyPr/>
                    <a:lstStyle/>
                    <a:p>
                      <a:r>
                        <a:rPr lang="en-US" sz="1600" b="0" dirty="0">
                          <a:solidFill>
                            <a:schemeClr val="accent2"/>
                          </a:solidFill>
                          <a:latin typeface="+mj-lt"/>
                        </a:rPr>
                        <a:t>Day 5</a:t>
                      </a:r>
                    </a:p>
                  </a:txBody>
                  <a:tcPr marL="93260" marR="93260" marT="46630" marB="46630">
                    <a:lnB w="12700" cap="flat" cmpd="sng" algn="ctr">
                      <a:noFill/>
                      <a:prstDash val="solid"/>
                      <a:round/>
                      <a:headEnd type="none" w="med" len="med"/>
                      <a:tailEnd type="none" w="med" len="med"/>
                    </a:lnB>
                    <a:noFill/>
                  </a:tcPr>
                </a:tc>
                <a:extLst>
                  <a:ext uri="{0D108BD9-81ED-4DB2-BD59-A6C34878D82A}">
                    <a16:rowId xmlns:a16="http://schemas.microsoft.com/office/drawing/2014/main" val="3657989457"/>
                  </a:ext>
                </a:extLst>
              </a:tr>
              <a:tr h="1380253">
                <a:tc>
                  <a:txBody>
                    <a:bodyPr/>
                    <a:lstStyle/>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dirty="0">
                          <a:solidFill>
                            <a:srgbClr val="000000"/>
                          </a:solidFill>
                          <a:latin typeface="Segoe UI Light"/>
                          <a:ea typeface="+mn-ea"/>
                          <a:cs typeface="+mn-cs"/>
                        </a:rPr>
                        <a:t>Morning</a:t>
                      </a:r>
                      <a:r>
                        <a:rPr lang="en-US" sz="1200" kern="0" baseline="0" dirty="0">
                          <a:solidFill>
                            <a:srgbClr val="000000"/>
                          </a:solidFill>
                          <a:latin typeface="Segoe UI Light"/>
                          <a:ea typeface="+mn-ea"/>
                          <a:cs typeface="+mn-cs"/>
                        </a:rPr>
                        <a:t> &amp; afternoon keynotes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General sessions &amp; breakouts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Tech Executive Forum</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Theaters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Hands-on Learning </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Certification Testing</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Expo Hall</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Welcome Reception </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Breakouts &amp; mini breakouts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Theaters</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Tech Executive Forum</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Hands-on Learning</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Certification Testing</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Expo Hall &amp; Expo Social Hour</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Women in Technology Reception</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Breakouts &amp; mini breakouts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Theaters</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Hands-on Learning</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Certification Testing</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Women in Technology Luncheon</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Expo Hall &amp; Expo Social Hour</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endParaRPr lang="en-US" sz="1200" kern="0" baseline="0" dirty="0">
                        <a:solidFill>
                          <a:srgbClr val="000000"/>
                        </a:solidFill>
                        <a:latin typeface="Segoe UI Light"/>
                        <a:ea typeface="+mn-ea"/>
                        <a:cs typeface="+mn-cs"/>
                      </a:endParaRP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Breakouts &amp; mini breakouts</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Theaters</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Hands-on Learning</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Certification Testing </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Expo Hall</a:t>
                      </a:r>
                    </a:p>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Attendee Celebration</a:t>
                      </a:r>
                      <a:endParaRPr lang="en-US" sz="1200" kern="1200" baseline="0" dirty="0">
                        <a:solidFill>
                          <a:srgbClr val="000000"/>
                        </a:solidFill>
                        <a:latin typeface="+mn-lt"/>
                        <a:ea typeface="+mn-ea"/>
                        <a:cs typeface="+mn-cs"/>
                      </a:endParaRP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defRPr/>
                      </a:pPr>
                      <a:r>
                        <a:rPr lang="en-US" sz="1200" kern="0" baseline="0" dirty="0">
                          <a:solidFill>
                            <a:srgbClr val="000000"/>
                          </a:solidFill>
                          <a:latin typeface="Segoe UI Light"/>
                          <a:ea typeface="+mn-ea"/>
                          <a:cs typeface="+mn-cs"/>
                        </a:rPr>
                        <a:t>Breakouts &amp; mini breakouts</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Neighborhood theaters</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Hands-on Learning</a:t>
                      </a:r>
                    </a:p>
                    <a:p>
                      <a:pPr marL="0" marR="0" lvl="0" indent="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None/>
                        <a:tabLst/>
                        <a:defRPr/>
                      </a:pPr>
                      <a:r>
                        <a:rPr lang="en-US" sz="1200" kern="0" baseline="0" dirty="0">
                          <a:solidFill>
                            <a:srgbClr val="000000"/>
                          </a:solidFill>
                          <a:latin typeface="Segoe UI Light"/>
                          <a:ea typeface="+mn-ea"/>
                          <a:cs typeface="+mn-cs"/>
                        </a:rPr>
                        <a:t>Certification Testing</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0624706"/>
                  </a:ext>
                </a:extLst>
              </a:tr>
            </a:tbl>
          </a:graphicData>
        </a:graphic>
      </p:graphicFrame>
      <p:cxnSp>
        <p:nvCxnSpPr>
          <p:cNvPr id="10" name="Straight Connector 9"/>
          <p:cNvCxnSpPr/>
          <p:nvPr/>
        </p:nvCxnSpPr>
        <p:spPr>
          <a:xfrm>
            <a:off x="6147240" y="1114907"/>
            <a:ext cx="0" cy="1310367"/>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74260" y="2629232"/>
            <a:ext cx="12052469" cy="330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474" y="2638957"/>
            <a:ext cx="1916313" cy="493127"/>
          </a:xfrm>
          <a:prstGeom prst="rect">
            <a:avLst/>
          </a:prstGeom>
          <a:noFill/>
        </p:spPr>
        <p:txBody>
          <a:bodyPr wrap="square" lIns="182828" tIns="146262" rIns="182828" bIns="146262" rtlCol="0">
            <a:spAutoFit/>
          </a:bodyPr>
          <a:lstStyle/>
          <a:p>
            <a:pPr defTabSz="932384">
              <a:lnSpc>
                <a:spcPct val="90000"/>
              </a:lnSpc>
              <a:spcAft>
                <a:spcPts val="600"/>
              </a:spcAft>
              <a:defRPr/>
            </a:pPr>
            <a:r>
              <a:rPr lang="en-US" sz="1428" b="1" dirty="0">
                <a:solidFill>
                  <a:srgbClr val="D83B01"/>
                </a:solidFill>
                <a:latin typeface="Segoe UI Light" panose="020B0502040204020203" pitchFamily="34" charset="0"/>
                <a:cs typeface="Segoe UI Light" panose="020B0502040204020203" pitchFamily="34" charset="0"/>
              </a:rPr>
              <a:t>Agenda at-a-glance</a:t>
            </a:r>
          </a:p>
        </p:txBody>
      </p:sp>
      <p:sp>
        <p:nvSpPr>
          <p:cNvPr id="42" name="TextBox 41"/>
          <p:cNvSpPr txBox="1"/>
          <p:nvPr/>
        </p:nvSpPr>
        <p:spPr>
          <a:xfrm>
            <a:off x="41474" y="4858213"/>
            <a:ext cx="1916313" cy="493127"/>
          </a:xfrm>
          <a:prstGeom prst="rect">
            <a:avLst/>
          </a:prstGeom>
          <a:noFill/>
        </p:spPr>
        <p:txBody>
          <a:bodyPr wrap="square" lIns="182828" tIns="146262" rIns="182828" bIns="146262" rtlCol="0">
            <a:spAutoFit/>
          </a:bodyPr>
          <a:lstStyle/>
          <a:p>
            <a:pPr defTabSz="932384">
              <a:lnSpc>
                <a:spcPct val="90000"/>
              </a:lnSpc>
              <a:spcAft>
                <a:spcPts val="600"/>
              </a:spcAft>
              <a:defRPr/>
            </a:pPr>
            <a:r>
              <a:rPr lang="en-US" sz="1428" b="1" dirty="0">
                <a:solidFill>
                  <a:srgbClr val="D83B01"/>
                </a:solidFill>
                <a:latin typeface="Segoe UI Light" panose="020B0502040204020203" pitchFamily="34" charset="0"/>
                <a:cs typeface="Segoe UI Light" panose="020B0502040204020203" pitchFamily="34" charset="0"/>
              </a:rPr>
              <a:t>Content at-a-glance</a:t>
            </a:r>
          </a:p>
        </p:txBody>
      </p:sp>
      <p:cxnSp>
        <p:nvCxnSpPr>
          <p:cNvPr id="43" name="Straight Connector 42"/>
          <p:cNvCxnSpPr/>
          <p:nvPr/>
        </p:nvCxnSpPr>
        <p:spPr>
          <a:xfrm flipH="1">
            <a:off x="174260" y="4871166"/>
            <a:ext cx="12052469" cy="330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5" name="Table 44"/>
          <p:cNvGraphicFramePr>
            <a:graphicFrameLocks noGrp="1"/>
          </p:cNvGraphicFramePr>
          <p:nvPr>
            <p:extLst/>
          </p:nvPr>
        </p:nvGraphicFramePr>
        <p:xfrm>
          <a:off x="186042" y="5232539"/>
          <a:ext cx="12052473" cy="1751951"/>
        </p:xfrm>
        <a:graphic>
          <a:graphicData uri="http://schemas.openxmlformats.org/drawingml/2006/table">
            <a:tbl>
              <a:tblPr firstRow="1" bandRow="1">
                <a:tableStyleId>{5C22544A-7EE6-4342-B048-85BDC9FD1C3A}</a:tableStyleId>
              </a:tblPr>
              <a:tblGrid>
                <a:gridCol w="1644609">
                  <a:extLst>
                    <a:ext uri="{9D8B030D-6E8A-4147-A177-3AD203B41FA5}">
                      <a16:colId xmlns:a16="http://schemas.microsoft.com/office/drawing/2014/main" val="1168625457"/>
                    </a:ext>
                  </a:extLst>
                </a:gridCol>
                <a:gridCol w="2195749">
                  <a:extLst>
                    <a:ext uri="{9D8B030D-6E8A-4147-A177-3AD203B41FA5}">
                      <a16:colId xmlns:a16="http://schemas.microsoft.com/office/drawing/2014/main" val="3180904968"/>
                    </a:ext>
                  </a:extLst>
                </a:gridCol>
                <a:gridCol w="2160334">
                  <a:extLst>
                    <a:ext uri="{9D8B030D-6E8A-4147-A177-3AD203B41FA5}">
                      <a16:colId xmlns:a16="http://schemas.microsoft.com/office/drawing/2014/main" val="3625273997"/>
                    </a:ext>
                  </a:extLst>
                </a:gridCol>
                <a:gridCol w="2018673">
                  <a:extLst>
                    <a:ext uri="{9D8B030D-6E8A-4147-A177-3AD203B41FA5}">
                      <a16:colId xmlns:a16="http://schemas.microsoft.com/office/drawing/2014/main" val="705719294"/>
                    </a:ext>
                  </a:extLst>
                </a:gridCol>
                <a:gridCol w="1980079">
                  <a:extLst>
                    <a:ext uri="{9D8B030D-6E8A-4147-A177-3AD203B41FA5}">
                      <a16:colId xmlns:a16="http://schemas.microsoft.com/office/drawing/2014/main" val="1395549304"/>
                    </a:ext>
                  </a:extLst>
                </a:gridCol>
                <a:gridCol w="2053029">
                  <a:extLst>
                    <a:ext uri="{9D8B030D-6E8A-4147-A177-3AD203B41FA5}">
                      <a16:colId xmlns:a16="http://schemas.microsoft.com/office/drawing/2014/main" val="1620197229"/>
                    </a:ext>
                  </a:extLst>
                </a:gridCol>
              </a:tblGrid>
              <a:tr h="341955">
                <a:tc>
                  <a:txBody>
                    <a:bodyPr/>
                    <a:lstStyle/>
                    <a:p>
                      <a:r>
                        <a:rPr lang="en-US" sz="1600" b="0" dirty="0">
                          <a:solidFill>
                            <a:schemeClr val="accent2"/>
                          </a:solidFill>
                          <a:latin typeface="+mj-lt"/>
                        </a:rPr>
                        <a:t>Topics</a:t>
                      </a:r>
                    </a:p>
                  </a:txBody>
                  <a:tcPr marL="93260" marR="93260" marT="46630" marB="4663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r>
                        <a:rPr lang="en-US" sz="1600" b="0" baseline="0" dirty="0">
                          <a:solidFill>
                            <a:schemeClr val="accent2"/>
                          </a:solidFill>
                          <a:latin typeface="+mj-lt"/>
                        </a:rPr>
                        <a:t> </a:t>
                      </a:r>
                      <a:endParaRPr lang="en-US" sz="1600" b="0" dirty="0">
                        <a:solidFill>
                          <a:schemeClr val="accent2"/>
                        </a:solidFill>
                        <a:latin typeface="+mj-lt"/>
                      </a:endParaRPr>
                    </a:p>
                  </a:txBody>
                  <a:tcPr marL="93260" marR="93260" marT="46630" marB="46630">
                    <a:lnB w="12700" cap="flat" cmpd="sng" algn="ctr">
                      <a:noFill/>
                      <a:prstDash val="solid"/>
                      <a:round/>
                      <a:headEnd type="none" w="med" len="med"/>
                      <a:tailEnd type="none" w="med" len="med"/>
                    </a:lnB>
                    <a:noFill/>
                  </a:tcPr>
                </a:tc>
                <a:tc>
                  <a:txBody>
                    <a:bodyPr/>
                    <a:lstStyle/>
                    <a:p>
                      <a:r>
                        <a:rPr lang="en-US" sz="1600" b="0" dirty="0">
                          <a:solidFill>
                            <a:schemeClr val="accent2"/>
                          </a:solidFill>
                          <a:latin typeface="+mj-lt"/>
                        </a:rPr>
                        <a:t>Learning Experiences</a:t>
                      </a:r>
                    </a:p>
                  </a:txBody>
                  <a:tcPr marL="93260" marR="93260" marT="46630" marB="46630">
                    <a:lnB w="12700" cap="flat" cmpd="sng" algn="ctr">
                      <a:noFill/>
                      <a:prstDash val="solid"/>
                      <a:round/>
                      <a:headEnd type="none" w="med" len="med"/>
                      <a:tailEnd type="none" w="med" len="med"/>
                    </a:lnB>
                    <a:noFill/>
                  </a:tcPr>
                </a:tc>
                <a:tc>
                  <a:txBody>
                    <a:bodyPr/>
                    <a:lstStyle/>
                    <a:p>
                      <a:endParaRPr lang="en-US" sz="1600" b="0" dirty="0">
                        <a:solidFill>
                          <a:schemeClr val="accent2"/>
                        </a:solidFill>
                        <a:latin typeface="+mj-lt"/>
                      </a:endParaRPr>
                    </a:p>
                  </a:txBody>
                  <a:tcPr marL="93260" marR="93260" marT="46630" marB="46630">
                    <a:lnB w="12700" cap="flat" cmpd="sng" algn="ctr">
                      <a:noFill/>
                      <a:prstDash val="solid"/>
                      <a:round/>
                      <a:headEnd type="none" w="med" len="med"/>
                      <a:tailEnd type="none" w="med" len="med"/>
                    </a:lnB>
                    <a:noFill/>
                  </a:tcPr>
                </a:tc>
                <a:tc>
                  <a:txBody>
                    <a:bodyPr/>
                    <a:lstStyle/>
                    <a:p>
                      <a:endParaRPr lang="en-US" sz="1600" b="0" dirty="0">
                        <a:solidFill>
                          <a:schemeClr val="accent2"/>
                        </a:solidFill>
                        <a:latin typeface="+mj-lt"/>
                      </a:endParaRPr>
                    </a:p>
                  </a:txBody>
                  <a:tcPr marL="93260" marR="93260" marT="46630" marB="46630">
                    <a:lnB w="12700" cap="flat" cmpd="sng" algn="ctr">
                      <a:noFill/>
                      <a:prstDash val="solid"/>
                      <a:round/>
                      <a:headEnd type="none" w="med" len="med"/>
                      <a:tailEnd type="none" w="med" len="med"/>
                    </a:lnB>
                    <a:noFill/>
                  </a:tcPr>
                </a:tc>
                <a:tc>
                  <a:txBody>
                    <a:bodyPr/>
                    <a:lstStyle/>
                    <a:p>
                      <a:endParaRPr lang="en-US" sz="1600" b="0" dirty="0">
                        <a:solidFill>
                          <a:schemeClr val="accent2"/>
                        </a:solidFill>
                        <a:latin typeface="+mj-lt"/>
                      </a:endParaRPr>
                    </a:p>
                  </a:txBody>
                  <a:tcPr marL="93260" marR="93260" marT="46630" marB="46630">
                    <a:lnB w="12700" cap="flat" cmpd="sng" algn="ctr">
                      <a:noFill/>
                      <a:prstDash val="solid"/>
                      <a:round/>
                      <a:headEnd type="none" w="med" len="med"/>
                      <a:tailEnd type="none" w="med" len="med"/>
                    </a:lnB>
                    <a:noFill/>
                  </a:tcPr>
                </a:tc>
                <a:extLst>
                  <a:ext uri="{0D108BD9-81ED-4DB2-BD59-A6C34878D82A}">
                    <a16:rowId xmlns:a16="http://schemas.microsoft.com/office/drawing/2014/main" val="3657989457"/>
                  </a:ext>
                </a:extLst>
              </a:tr>
              <a:tr h="1270460">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Application Platform</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Communications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Compliance</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Data</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Deployment</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Desktop</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Insights</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Internet</a:t>
                      </a:r>
                      <a:r>
                        <a:rPr lang="en-US" sz="1200" kern="0" baseline="0" dirty="0">
                          <a:solidFill>
                            <a:srgbClr val="000000"/>
                          </a:solidFill>
                          <a:latin typeface="Segoe UI Light"/>
                          <a:ea typeface="+mn-ea"/>
                          <a:cs typeface="+mn-cs"/>
                        </a:rPr>
                        <a:t> of Things (</a:t>
                      </a:r>
                      <a:r>
                        <a:rPr lang="en-US" sz="1200" kern="0" baseline="0" dirty="0" err="1">
                          <a:solidFill>
                            <a:srgbClr val="000000"/>
                          </a:solidFill>
                          <a:latin typeface="Segoe UI Light"/>
                          <a:ea typeface="+mn-ea"/>
                          <a:cs typeface="+mn-cs"/>
                        </a:rPr>
                        <a:t>IoT</a:t>
                      </a:r>
                      <a:r>
                        <a:rPr lang="en-US" sz="1200" kern="0" baseline="0" dirty="0">
                          <a:solidFill>
                            <a:srgbClr val="000000"/>
                          </a:solidFill>
                          <a:latin typeface="Segoe UI Light"/>
                          <a:ea typeface="+mn-ea"/>
                          <a:cs typeface="+mn-cs"/>
                        </a:rPr>
                        <a:t>)</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IT &amp; Cloud Infrastructure</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Management</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Mobility</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Productivity</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Security</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Usage &amp; Adoption</a:t>
                      </a:r>
                      <a:endParaRPr lang="en-US" sz="1200" kern="0" dirty="0">
                        <a:solidFill>
                          <a:srgbClr val="000000"/>
                        </a:solidFill>
                        <a:latin typeface="Segoe UI Light"/>
                        <a:ea typeface="+mn-ea"/>
                        <a:cs typeface="+mn-cs"/>
                      </a:endParaRP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Best Practices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Breakout</a:t>
                      </a:r>
                      <a:r>
                        <a:rPr lang="en-US" sz="1200" kern="0" baseline="0" dirty="0">
                          <a:solidFill>
                            <a:srgbClr val="000000"/>
                          </a:solidFill>
                          <a:latin typeface="Segoe UI Light"/>
                          <a:ea typeface="+mn-ea"/>
                          <a:cs typeface="+mn-cs"/>
                        </a:rPr>
                        <a:t> sessions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Case Studies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Certification Testing</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Community Theaters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Customer Showcases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Deep Dives &amp; Demos</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dirty="0">
                          <a:solidFill>
                            <a:srgbClr val="000000"/>
                          </a:solidFill>
                          <a:latin typeface="Segoe UI Light"/>
                          <a:ea typeface="+mn-ea"/>
                          <a:cs typeface="+mn-cs"/>
                        </a:rPr>
                        <a:t>Expert</a:t>
                      </a:r>
                      <a:r>
                        <a:rPr lang="en-US" sz="1200" kern="0" baseline="0" dirty="0">
                          <a:solidFill>
                            <a:srgbClr val="000000"/>
                          </a:solidFill>
                          <a:latin typeface="Segoe UI Light"/>
                          <a:ea typeface="+mn-ea"/>
                          <a:cs typeface="+mn-cs"/>
                        </a:rPr>
                        <a:t> Connections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General sessions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Hands-on Learning</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Ignite Studios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Immersions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Interactive Digital Labs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Keynotes</a:t>
                      </a:r>
                      <a:endParaRPr lang="en-US" sz="1200" kern="0" dirty="0">
                        <a:solidFill>
                          <a:srgbClr val="000000"/>
                        </a:solidFill>
                        <a:latin typeface="Segoe UI Light"/>
                        <a:ea typeface="+mn-ea"/>
                        <a:cs typeface="+mn-cs"/>
                      </a:endParaRP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Microsoft theaters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Overflow viewing</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Panel discussions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Partner sessions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Partner Theaters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Personal Learning Paths</a:t>
                      </a:r>
                    </a:p>
                    <a:p>
                      <a:pPr marL="171450" marR="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tabLst/>
                        <a:defRPr/>
                      </a:pPr>
                      <a:r>
                        <a:rPr lang="en-US" sz="1200" kern="0" baseline="0" dirty="0">
                          <a:solidFill>
                            <a:srgbClr val="000000"/>
                          </a:solidFill>
                          <a:latin typeface="Segoe UI Light"/>
                          <a:ea typeface="+mn-ea"/>
                          <a:cs typeface="+mn-cs"/>
                        </a:rPr>
                        <a:t>Pre-Day Trainings</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Product roadmaps, vision, &amp; strategies</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Second Screen Experience</a:t>
                      </a:r>
                    </a:p>
                    <a:p>
                      <a:pPr marL="171450" lvl="0" indent="-171450" algn="l" defTabSz="932114" rtl="0" eaLnBrk="1" fontAlgn="base" latinLnBrk="0" hangingPunct="1">
                        <a:lnSpc>
                          <a:spcPct val="90000"/>
                        </a:lnSpc>
                        <a:spcBef>
                          <a:spcPct val="0"/>
                        </a:spcBef>
                        <a:spcAft>
                          <a:spcPct val="0"/>
                        </a:spcAft>
                        <a:buClr>
                          <a:schemeClr val="bg1">
                            <a:lumMod val="50000"/>
                          </a:schemeClr>
                        </a:buClr>
                        <a:buSzPct val="90000"/>
                        <a:buFont typeface="Arial" panose="020B0604020202020204" pitchFamily="34" charset="0"/>
                        <a:buChar char="•"/>
                        <a:defRPr/>
                      </a:pPr>
                      <a:r>
                        <a:rPr lang="en-US" sz="1200" kern="0" baseline="0" dirty="0">
                          <a:solidFill>
                            <a:srgbClr val="000000"/>
                          </a:solidFill>
                          <a:latin typeface="Segoe UI Light"/>
                          <a:ea typeface="+mn-ea"/>
                          <a:cs typeface="+mn-cs"/>
                        </a:rPr>
                        <a:t>Study halls &amp; Exam Prep</a:t>
                      </a:r>
                    </a:p>
                  </a:txBody>
                  <a:tcPr marL="93260" marR="9326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90624706"/>
                  </a:ext>
                </a:extLst>
              </a:tr>
            </a:tbl>
          </a:graphicData>
        </a:graphic>
      </p:graphicFrame>
      <p:cxnSp>
        <p:nvCxnSpPr>
          <p:cNvPr id="46" name="Straight Connector 45"/>
          <p:cNvCxnSpPr/>
          <p:nvPr/>
        </p:nvCxnSpPr>
        <p:spPr>
          <a:xfrm flipH="1">
            <a:off x="2468149" y="3109350"/>
            <a:ext cx="0" cy="158542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4806297" y="3109350"/>
            <a:ext cx="0" cy="158542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222161" y="3109350"/>
            <a:ext cx="0" cy="158542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9644300" y="3109350"/>
            <a:ext cx="0" cy="1585426"/>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797562" y="5351353"/>
            <a:ext cx="0" cy="1492165"/>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529583" y="4513149"/>
            <a:ext cx="3045811" cy="456730"/>
          </a:xfrm>
          <a:prstGeom prst="rect">
            <a:avLst/>
          </a:prstGeom>
          <a:noFill/>
        </p:spPr>
        <p:txBody>
          <a:bodyPr wrap="square" lIns="186521" tIns="149217" rIns="186521" bIns="149217" rtlCol="0">
            <a:spAutoFit/>
          </a:bodyPr>
          <a:lstStyle/>
          <a:p>
            <a:pPr>
              <a:lnSpc>
                <a:spcPct val="90000"/>
              </a:lnSpc>
              <a:spcAft>
                <a:spcPts val="612"/>
              </a:spcAft>
            </a:pPr>
            <a:r>
              <a:rPr lang="en-US" sz="1122" dirty="0">
                <a:gradFill>
                  <a:gsLst>
                    <a:gs pos="2917">
                      <a:schemeClr val="tx1"/>
                    </a:gs>
                    <a:gs pos="30000">
                      <a:schemeClr val="tx1"/>
                    </a:gs>
                  </a:gsLst>
                  <a:lin ang="5400000" scaled="0"/>
                </a:gradFill>
              </a:rPr>
              <a:t>More agenda details can be found </a:t>
            </a:r>
            <a:r>
              <a:rPr lang="en-US" sz="1122" dirty="0">
                <a:gradFill>
                  <a:gsLst>
                    <a:gs pos="2917">
                      <a:schemeClr val="tx1"/>
                    </a:gs>
                    <a:gs pos="30000">
                      <a:schemeClr val="tx1"/>
                    </a:gs>
                  </a:gsLst>
                  <a:lin ang="5400000" scaled="0"/>
                </a:gradFill>
                <a:hlinkClick r:id="rId3"/>
              </a:rPr>
              <a:t>here</a:t>
            </a:r>
            <a:r>
              <a:rPr lang="en-US" sz="1122"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7989399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437" y="144462"/>
            <a:ext cx="11152487" cy="6259270"/>
          </a:xfrm>
          <a:prstGeom prst="rect">
            <a:avLst/>
          </a:prstGeom>
        </p:spPr>
      </p:pic>
    </p:spTree>
    <p:extLst>
      <p:ext uri="{BB962C8B-B14F-4D97-AF65-F5344CB8AC3E}">
        <p14:creationId xmlns:p14="http://schemas.microsoft.com/office/powerpoint/2010/main" val="2606684790"/>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Naomi Moneypenny (MVP), Andy Malone (MVP, MCT)</External_x0020_Speaker>
    <m6878b9dd7994da4ba144f95347d99c6 xmlns="01c77077-aee4-4b5f-bd4e-9cd40a6fff29">
      <Terms xmlns="http://schemas.microsoft.com/office/infopath/2007/PartnerControls"/>
    </m6878b9dd7994da4ba144f95347d99c6>
    <Presentation_x0020_Date xmlns="01c77077-aee4-4b5f-bd4e-9cd40a6fff29" xsi:nil="tru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IGNITE101</Session_x0020_Code>
    <Event_x0020_End_x0020_Date xmlns="01c77077-aee4-4b5f-bd4e-9cd40a6fff29">2016-09-26T07:00:00+00:00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http://schemas.microsoft.com/office/2006/metadata/properties"/>
    <ds:schemaRef ds:uri="http://purl.org/dc/elements/1.1/"/>
    <ds:schemaRef ds:uri="http://purl.org/dc/terms/"/>
    <ds:schemaRef ds:uri="http://schemas.microsoft.com/sharepoint/v3"/>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8ff673fc-3231-4e3a-893b-6d7f7cd32766"/>
    <ds:schemaRef ds:uri="01c77077-aee4-4b5f-bd4e-9cd40a6fff29"/>
  </ds:schemaRefs>
</ds:datastoreItem>
</file>

<file path=customXml/itemProps2.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15</TotalTime>
  <Words>3476</Words>
  <Application>Microsoft Office PowerPoint</Application>
  <PresentationFormat>Custom</PresentationFormat>
  <Paragraphs>572</Paragraphs>
  <Slides>33</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Consolas</vt:lpstr>
      <vt:lpstr>Segoe UI</vt:lpstr>
      <vt:lpstr>Segoe UI Light</vt:lpstr>
      <vt:lpstr>Segoe UI Semibold</vt:lpstr>
      <vt:lpstr>Wingdings</vt:lpstr>
      <vt:lpstr>5-50002_Ignite_Breakout_Template</vt:lpstr>
      <vt:lpstr>6-30537_Envision 2016 Concurrent Template_Dark</vt:lpstr>
      <vt:lpstr>1_5-50002_Ignite_Breakout_Template</vt:lpstr>
      <vt:lpstr>MS Ignite 101</vt:lpstr>
      <vt:lpstr>Welcome and THANK YOU for attending!</vt:lpstr>
      <vt:lpstr>PowerPoint Presentation</vt:lpstr>
      <vt:lpstr>About Naomi…</vt:lpstr>
      <vt:lpstr>Microsoft Ignite Logistics</vt:lpstr>
      <vt:lpstr>Microsoft’s Tier 1 Events:</vt:lpstr>
      <vt:lpstr>Microsoft Ignite Audiences</vt:lpstr>
      <vt:lpstr>PowerPoint Presentation</vt:lpstr>
      <vt:lpstr>PowerPoint Presentation</vt:lpstr>
      <vt:lpstr>Keynotes</vt:lpstr>
      <vt:lpstr>PowerPoint Presentation</vt:lpstr>
      <vt:lpstr>Microsoft Ignite campus</vt:lpstr>
      <vt:lpstr>The Expo</vt:lpstr>
      <vt:lpstr>The Expo Map</vt:lpstr>
      <vt:lpstr>Microsoft Showcase</vt:lpstr>
      <vt:lpstr>Welcome Reception and Social Hours in The Expo</vt:lpstr>
      <vt:lpstr>Theaters</vt:lpstr>
      <vt:lpstr>Additional Viewing Areas: Hall C &amp; Hall A</vt:lpstr>
      <vt:lpstr>Microsoft Ignite mobile app</vt:lpstr>
      <vt:lpstr>Microsoft Ignite Expert Finder</vt:lpstr>
      <vt:lpstr>Online Viewing</vt:lpstr>
      <vt:lpstr>Wireless access</vt:lpstr>
      <vt:lpstr>Badge identification</vt:lpstr>
      <vt:lpstr>Attendee transportation schedule</vt:lpstr>
      <vt:lpstr>Event Conduct</vt:lpstr>
      <vt:lpstr>Microsoft Ignite Event Code of Conduct</vt:lpstr>
      <vt:lpstr>Join the conversation</vt:lpstr>
      <vt:lpstr>Action Items  </vt:lpstr>
      <vt:lpstr>Naomi's Top 10 Ignite Tips</vt:lpstr>
      <vt:lpstr>Andy's Top 10 Ignite Tips</vt:lpstr>
      <vt:lpstr>Questions?</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Ignite 101</dc:title>
  <dc:subject>&lt;Speech title here&gt;</dc:subject>
  <dc:creator>MS Events 0092</dc:creator>
  <cp:keywords>Microsoft 2016</cp:keywords>
  <dc:description>Template: Mitchell Derrey, Silverfox Productions_x000d_
Formatting: _x000d_
Audience Type:</dc:description>
  <cp:lastModifiedBy>MS Events 0089</cp:lastModifiedBy>
  <cp:revision>3</cp:revision>
  <dcterms:created xsi:type="dcterms:W3CDTF">2016-09-25T19:21:27Z</dcterms:created>
  <dcterms:modified xsi:type="dcterms:W3CDTF">2016-09-26T15:29:11Z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