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5" r:id="rId7"/>
  </p:sldMasterIdLst>
  <p:notesMasterIdLst>
    <p:notesMasterId r:id="rId44"/>
  </p:notesMasterIdLst>
  <p:handoutMasterIdLst>
    <p:handoutMasterId r:id="rId45"/>
  </p:handoutMasterIdLst>
  <p:sldIdLst>
    <p:sldId id="1393" r:id="rId8"/>
    <p:sldId id="1411" r:id="rId9"/>
    <p:sldId id="1419" r:id="rId10"/>
    <p:sldId id="1443" r:id="rId11"/>
    <p:sldId id="1415" r:id="rId12"/>
    <p:sldId id="1416" r:id="rId13"/>
    <p:sldId id="1417" r:id="rId14"/>
    <p:sldId id="1418" r:id="rId15"/>
    <p:sldId id="1420" r:id="rId16"/>
    <p:sldId id="1424" r:id="rId17"/>
    <p:sldId id="1432" r:id="rId18"/>
    <p:sldId id="1421" r:id="rId19"/>
    <p:sldId id="1422" r:id="rId20"/>
    <p:sldId id="1425" r:id="rId21"/>
    <p:sldId id="1442" r:id="rId22"/>
    <p:sldId id="1437" r:id="rId23"/>
    <p:sldId id="1438" r:id="rId24"/>
    <p:sldId id="1439" r:id="rId25"/>
    <p:sldId id="1440" r:id="rId26"/>
    <p:sldId id="1426" r:id="rId27"/>
    <p:sldId id="1423" r:id="rId28"/>
    <p:sldId id="1428" r:id="rId29"/>
    <p:sldId id="1435" r:id="rId30"/>
    <p:sldId id="1413" r:id="rId31"/>
    <p:sldId id="1441" r:id="rId32"/>
    <p:sldId id="1412" r:id="rId33"/>
    <p:sldId id="1427" r:id="rId34"/>
    <p:sldId id="1433" r:id="rId35"/>
    <p:sldId id="1445" r:id="rId36"/>
    <p:sldId id="1446" r:id="rId37"/>
    <p:sldId id="1434" r:id="rId38"/>
    <p:sldId id="1431" r:id="rId39"/>
    <p:sldId id="1430" r:id="rId40"/>
    <p:sldId id="1436" r:id="rId41"/>
    <p:sldId id="1444" r:id="rId42"/>
    <p:sldId id="1429"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A073DAE3-B461-442F-A3D3-6642BD875E45}">
          <p14:sldIdLst>
            <p14:sldId id="1393"/>
            <p14:sldId id="1411"/>
            <p14:sldId id="1419"/>
            <p14:sldId id="1443"/>
            <p14:sldId id="1415"/>
            <p14:sldId id="1416"/>
            <p14:sldId id="1417"/>
            <p14:sldId id="1418"/>
            <p14:sldId id="1420"/>
            <p14:sldId id="1424"/>
            <p14:sldId id="1432"/>
            <p14:sldId id="1421"/>
            <p14:sldId id="1422"/>
            <p14:sldId id="1425"/>
            <p14:sldId id="1442"/>
            <p14:sldId id="1437"/>
            <p14:sldId id="1438"/>
            <p14:sldId id="1439"/>
            <p14:sldId id="1440"/>
            <p14:sldId id="1426"/>
            <p14:sldId id="1423"/>
            <p14:sldId id="1428"/>
            <p14:sldId id="1435"/>
            <p14:sldId id="1413"/>
            <p14:sldId id="1441"/>
            <p14:sldId id="1412"/>
            <p14:sldId id="1427"/>
            <p14:sldId id="1433"/>
            <p14:sldId id="1445"/>
            <p14:sldId id="1446"/>
            <p14:sldId id="1434"/>
            <p14:sldId id="1431"/>
            <p14:sldId id="1430"/>
            <p14:sldId id="1436"/>
            <p14:sldId id="1444"/>
            <p14:sldId id="142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2" autoAdjust="0"/>
    <p:restoredTop sz="73945" autoAdjust="0"/>
  </p:normalViewPr>
  <p:slideViewPr>
    <p:cSldViewPr>
      <p:cViewPr varScale="1">
        <p:scale>
          <a:sx n="72" d="100"/>
          <a:sy n="72" d="100"/>
        </p:scale>
        <p:origin x="822" y="6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894" y="8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9/27/2016 4:41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9/27/2016 4:41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66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45568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729639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FD0A39E4-A3A4-45ED-9493-2C14CF5965B2}" type="slidenum">
              <a:rPr lang="en-US" smtClean="0"/>
              <a:t>12</a:t>
            </a:fld>
            <a:endParaRPr lang="en-US"/>
          </a:p>
        </p:txBody>
      </p:sp>
    </p:spTree>
    <p:extLst>
      <p:ext uri="{BB962C8B-B14F-4D97-AF65-F5344CB8AC3E}">
        <p14:creationId xmlns:p14="http://schemas.microsoft.com/office/powerpoint/2010/main" val="2446410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D76A6-AA5C-45D8-AD2B-4F390B519BA6}" type="slidenum">
              <a:rPr lang="en-US" smtClean="0"/>
              <a:t>13</a:t>
            </a:fld>
            <a:endParaRPr lang="en-US"/>
          </a:p>
        </p:txBody>
      </p:sp>
    </p:spTree>
    <p:extLst>
      <p:ext uri="{BB962C8B-B14F-4D97-AF65-F5344CB8AC3E}">
        <p14:creationId xmlns:p14="http://schemas.microsoft.com/office/powerpoint/2010/main" val="230588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D76A6-AA5C-45D8-AD2B-4F390B519BA6}" type="slidenum">
              <a:rPr lang="en-US" smtClean="0"/>
              <a:t>14</a:t>
            </a:fld>
            <a:endParaRPr lang="en-US"/>
          </a:p>
        </p:txBody>
      </p:sp>
    </p:spTree>
    <p:extLst>
      <p:ext uri="{BB962C8B-B14F-4D97-AF65-F5344CB8AC3E}">
        <p14:creationId xmlns:p14="http://schemas.microsoft.com/office/powerpoint/2010/main" val="304402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dirty="0"/>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4130929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0A39E4-A3A4-45ED-9493-2C14CF5965B2}" type="slidenum">
              <a:rPr lang="en-US" smtClean="0"/>
              <a:t>17</a:t>
            </a:fld>
            <a:endParaRPr lang="en-US"/>
          </a:p>
        </p:txBody>
      </p:sp>
    </p:spTree>
    <p:extLst>
      <p:ext uri="{BB962C8B-B14F-4D97-AF65-F5344CB8AC3E}">
        <p14:creationId xmlns:p14="http://schemas.microsoft.com/office/powerpoint/2010/main" val="2566687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0A39E4-A3A4-45ED-9493-2C14CF5965B2}" type="slidenum">
              <a:rPr lang="en-US" smtClean="0"/>
              <a:t>18</a:t>
            </a:fld>
            <a:endParaRPr lang="en-US"/>
          </a:p>
        </p:txBody>
      </p:sp>
    </p:spTree>
    <p:extLst>
      <p:ext uri="{BB962C8B-B14F-4D97-AF65-F5344CB8AC3E}">
        <p14:creationId xmlns:p14="http://schemas.microsoft.com/office/powerpoint/2010/main" val="3855665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0A39E4-A3A4-45ED-9493-2C14CF5965B2}" type="slidenum">
              <a:rPr lang="en-US" smtClean="0"/>
              <a:t>19</a:t>
            </a:fld>
            <a:endParaRPr lang="en-US"/>
          </a:p>
        </p:txBody>
      </p:sp>
    </p:spTree>
    <p:extLst>
      <p:ext uri="{BB962C8B-B14F-4D97-AF65-F5344CB8AC3E}">
        <p14:creationId xmlns:p14="http://schemas.microsoft.com/office/powerpoint/2010/main" val="4175296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91546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50843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D76A6-AA5C-45D8-AD2B-4F390B519BA6}" type="slidenum">
              <a:rPr lang="en-US" smtClean="0"/>
              <a:t>21</a:t>
            </a:fld>
            <a:endParaRPr lang="en-US"/>
          </a:p>
        </p:txBody>
      </p:sp>
    </p:spTree>
    <p:extLst>
      <p:ext uri="{BB962C8B-B14F-4D97-AF65-F5344CB8AC3E}">
        <p14:creationId xmlns:p14="http://schemas.microsoft.com/office/powerpoint/2010/main" val="1371991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D76A6-AA5C-45D8-AD2B-4F390B519BA6}" type="slidenum">
              <a:rPr lang="en-US" smtClean="0"/>
              <a:t>22</a:t>
            </a:fld>
            <a:endParaRPr lang="en-US"/>
          </a:p>
        </p:txBody>
      </p:sp>
    </p:spTree>
    <p:extLst>
      <p:ext uri="{BB962C8B-B14F-4D97-AF65-F5344CB8AC3E}">
        <p14:creationId xmlns:p14="http://schemas.microsoft.com/office/powerpoint/2010/main" val="4151526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D76A6-AA5C-45D8-AD2B-4F390B519BA6}" type="slidenum">
              <a:rPr lang="en-US" smtClean="0"/>
              <a:t>23</a:t>
            </a:fld>
            <a:endParaRPr lang="en-US"/>
          </a:p>
        </p:txBody>
      </p:sp>
    </p:spTree>
    <p:extLst>
      <p:ext uri="{BB962C8B-B14F-4D97-AF65-F5344CB8AC3E}">
        <p14:creationId xmlns:p14="http://schemas.microsoft.com/office/powerpoint/2010/main" val="2253941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536346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289976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875562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469604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682089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806877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4:41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877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5615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287986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328607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
        <p:nvSpPr>
          <p:cNvPr id="10" name="Date Placeholder 9"/>
          <p:cNvSpPr>
            <a:spLocks noGrp="1"/>
          </p:cNvSpPr>
          <p:nvPr>
            <p:ph type="dt" idx="13"/>
          </p:nvPr>
        </p:nvSpPr>
        <p:spPr/>
        <p:txBody>
          <a:bodyPr/>
          <a:lstStyle/>
          <a:p>
            <a:fld id="{6108602D-D426-4C00-B215-BFA18C076426}" type="datetime8">
              <a:rPr lang="en-US" smtClean="0"/>
              <a:t>9/27/2016 4:41 PM</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53583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Header Placeholder 3"/>
          <p:cNvSpPr>
            <a:spLocks noGrp="1"/>
          </p:cNvSpPr>
          <p:nvPr>
            <p:ph type="hdr" sz="quarter" idx="10"/>
          </p:nvPr>
        </p:nvSpPr>
        <p:spPr/>
        <p:txBody>
          <a:bodyPr/>
          <a:lstStyle/>
          <a:p>
            <a:r>
              <a:rPr lang="en-US">
                <a:solidFill>
                  <a:prstClr val="black"/>
                </a:solidFill>
              </a:rPr>
              <a:t>MBS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9483FC-52EB-4F4E-9A7A-5DB0EECFD6F8}" type="datetime8">
              <a:rPr lang="en-US" smtClean="0">
                <a:solidFill>
                  <a:prstClr val="black"/>
                </a:solidFill>
              </a:rPr>
              <a:t>9/27/2016 4:41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20763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Dynamics Technical Conference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983363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9/27/2016 4:41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5763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Dynamics Technical Conference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14719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Dynamics Technical Conference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26999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a:t>Microsoft Dynamics Technical Conference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46017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a:t>Microsoft Dynamics Technical Conference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6701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a:t>Microsoft Dynamics Technical Conference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8735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9/27/2016 4:41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242212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8188" y="233180"/>
            <a:ext cx="11400102" cy="679651"/>
          </a:xfrm>
          <a:prstGeom prst="rect">
            <a:avLst/>
          </a:prstGeo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518188" y="1476622"/>
            <a:ext cx="11400102" cy="209288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652965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616232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2006273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92339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0721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14614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12545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77643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94619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52175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3200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862650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19915020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22652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41986317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859911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735965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122805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8838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5870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475106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1747139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26523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heme" Target="../theme/theme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257" r:id="rId17"/>
    <p:sldLayoutId id="2147484258" r:id="rId18"/>
    <p:sldLayoutId id="2147484260" r:id="rId19"/>
    <p:sldLayoutId id="2147484299" r:id="rId20"/>
    <p:sldLayoutId id="2147484263" r:id="rId21"/>
    <p:sldLayoutId id="2147484364"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639353277"/>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 id="2147484381" r:id="rId16"/>
    <p:sldLayoutId id="2147484382" r:id="rId17"/>
    <p:sldLayoutId id="2147484383" r:id="rId18"/>
    <p:sldLayoutId id="2147484384" r:id="rId19"/>
    <p:sldLayoutId id="2147484385" r:id="rId20"/>
    <p:sldLayoutId id="2147484386" r:id="rId21"/>
    <p:sldLayoutId id="2147484387"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ax.help.dynamics.com/en/wiki/technical-concepts-guide/#servicing-environmen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community.dynamics.com/ax/b/newdynamicsax" TargetMode="External"/><Relationship Id="rId5" Type="http://schemas.openxmlformats.org/officeDocument/2006/relationships/hyperlink" Target="https://ax.help.dynamics.com/en/wiki/technical-concepts-guide" TargetMode="External"/><Relationship Id="rId4" Type="http://schemas.openxmlformats.org/officeDocument/2006/relationships/hyperlink" Target="https://ax.help.dynamics.com/en/wiki/continuous-delivery-home-pag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29.xml"/><Relationship Id="rId1" Type="http://schemas.openxmlformats.org/officeDocument/2006/relationships/slideLayout" Target="../slideLayouts/slideLayout72.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hyperlink" Target="https://aka.ms/ignite.mobileapp"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46.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notesSlide" Target="../notesSlides/notesSlide4.xml"/><Relationship Id="rId16" Type="http://schemas.openxmlformats.org/officeDocument/2006/relationships/image" Target="../media/image21.emf"/><Relationship Id="rId1" Type="http://schemas.openxmlformats.org/officeDocument/2006/relationships/slideLayout" Target="../slideLayouts/slideLayout10.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Develop, build, test and deploy your Dynamics AX applications </a:t>
            </a:r>
            <a:endParaRPr lang="en-US" dirty="0"/>
          </a:p>
        </p:txBody>
      </p:sp>
      <p:sp>
        <p:nvSpPr>
          <p:cNvPr id="5" name="Text Placeholder 4"/>
          <p:cNvSpPr>
            <a:spLocks noGrp="1"/>
          </p:cNvSpPr>
          <p:nvPr>
            <p:ph type="body" sz="quarter" idx="12"/>
          </p:nvPr>
        </p:nvSpPr>
        <p:spPr/>
        <p:txBody>
          <a:bodyPr/>
          <a:lstStyle/>
          <a:p>
            <a:r>
              <a:rPr lang="en-US"/>
              <a:t>Robert Badawy</a:t>
            </a:r>
          </a:p>
          <a:p>
            <a:r>
              <a:rPr lang="en-US"/>
              <a:t>Principal Program Manager</a:t>
            </a:r>
            <a:endParaRPr lang="en-US" dirty="0"/>
          </a:p>
        </p:txBody>
      </p:sp>
      <p:sp>
        <p:nvSpPr>
          <p:cNvPr id="7" name="Text Placeholder 6"/>
          <p:cNvSpPr>
            <a:spLocks noGrp="1"/>
          </p:cNvSpPr>
          <p:nvPr>
            <p:ph type="body" sz="quarter" idx="13"/>
          </p:nvPr>
        </p:nvSpPr>
        <p:spPr/>
        <p:txBody>
          <a:bodyPr/>
          <a:lstStyle/>
          <a:p>
            <a:r>
              <a:rPr lang="en-US" dirty="0"/>
              <a:t>BRK4024</a:t>
            </a:r>
          </a:p>
        </p:txBody>
      </p:sp>
    </p:spTree>
    <p:extLst>
      <p:ext uri="{BB962C8B-B14F-4D97-AF65-F5344CB8AC3E}">
        <p14:creationId xmlns:p14="http://schemas.microsoft.com/office/powerpoint/2010/main" val="276075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Some Definitions</a:t>
            </a:r>
          </a:p>
        </p:txBody>
      </p:sp>
      <p:sp>
        <p:nvSpPr>
          <p:cNvPr id="6" name="Text Placeholder 5"/>
          <p:cNvSpPr>
            <a:spLocks noGrp="1"/>
          </p:cNvSpPr>
          <p:nvPr>
            <p:ph type="body" sz="quarter" idx="10"/>
          </p:nvPr>
        </p:nvSpPr>
        <p:spPr>
          <a:xfrm>
            <a:off x="274638" y="1212850"/>
            <a:ext cx="11887200" cy="3816429"/>
          </a:xfrm>
        </p:spPr>
        <p:txBody>
          <a:bodyPr/>
          <a:lstStyle/>
          <a:p>
            <a:r>
              <a:rPr lang="en-US" dirty="0"/>
              <a:t>Model</a:t>
            </a:r>
          </a:p>
          <a:p>
            <a:r>
              <a:rPr lang="en-US" sz="2000" dirty="0">
                <a:solidFill>
                  <a:schemeClr val="tx1"/>
                </a:solidFill>
                <a:latin typeface="+mn-lt"/>
              </a:rPr>
              <a:t>A Dynamics AX model is a group of elements (metadata and source files) that typically constitute a distributable software solution (including customizations of an existing solution). A model is a design-time concept.</a:t>
            </a:r>
          </a:p>
          <a:p>
            <a:r>
              <a:rPr lang="en-US" sz="2000" dirty="0">
                <a:solidFill>
                  <a:schemeClr val="tx1"/>
                </a:solidFill>
                <a:latin typeface="+mn-lt"/>
              </a:rPr>
              <a:t>For example: A warehouse management model, a project accounting model, …etc.)</a:t>
            </a:r>
          </a:p>
          <a:p>
            <a:r>
              <a:rPr lang="en-US" dirty="0"/>
              <a:t>Deployable package</a:t>
            </a:r>
          </a:p>
          <a:p>
            <a:pPr lvl="1"/>
            <a:r>
              <a:rPr lang="en-US" dirty="0"/>
              <a:t>A Dynamics AX package is a deployment and compilation unit of one or more models. It includes model metadata, binaries, reports and other associated resources. One or more packages can be packaged into a </a:t>
            </a:r>
            <a:r>
              <a:rPr lang="en-US" b="1" dirty="0"/>
              <a:t>deployable package</a:t>
            </a:r>
            <a:r>
              <a:rPr lang="en-US" dirty="0"/>
              <a:t>, which is the vehicle used for deployment on demo, sandbox </a:t>
            </a:r>
            <a:br>
              <a:rPr lang="en-US" dirty="0"/>
            </a:br>
            <a:r>
              <a:rPr lang="en-US" dirty="0"/>
              <a:t>and production environments. </a:t>
            </a:r>
          </a:p>
        </p:txBody>
      </p:sp>
    </p:spTree>
    <p:extLst>
      <p:ext uri="{BB962C8B-B14F-4D97-AF65-F5344CB8AC3E}">
        <p14:creationId xmlns:p14="http://schemas.microsoft.com/office/powerpoint/2010/main" val="346014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Some Definitions</a:t>
            </a:r>
          </a:p>
        </p:txBody>
      </p:sp>
      <p:sp>
        <p:nvSpPr>
          <p:cNvPr id="6" name="Text Placeholder 5"/>
          <p:cNvSpPr>
            <a:spLocks noGrp="1"/>
          </p:cNvSpPr>
          <p:nvPr>
            <p:ph type="body" sz="quarter" idx="10"/>
          </p:nvPr>
        </p:nvSpPr>
        <p:spPr>
          <a:xfrm>
            <a:off x="274638" y="1212850"/>
            <a:ext cx="11887200" cy="4278094"/>
          </a:xfrm>
        </p:spPr>
        <p:txBody>
          <a:bodyPr/>
          <a:lstStyle/>
          <a:p>
            <a:r>
              <a:rPr lang="en-US" dirty="0"/>
              <a:t>Data package</a:t>
            </a:r>
          </a:p>
          <a:p>
            <a:pPr lvl="1"/>
            <a:r>
              <a:rPr lang="en-US" dirty="0"/>
              <a:t>A collection of data entities along their data records. A data package can used in many scenarios, including configuring a Dynamics AX environment, importing or exporting of Dynamics AX data, bulk editing of data …etc.</a:t>
            </a:r>
          </a:p>
          <a:p>
            <a:r>
              <a:rPr lang="en-US" dirty="0"/>
              <a:t>DSE</a:t>
            </a:r>
          </a:p>
          <a:p>
            <a:pPr lvl="1"/>
            <a:r>
              <a:rPr lang="en-US" dirty="0"/>
              <a:t>Dynamics Service Engineering, a Microsoft team in charge of the Dynamics AX service.</a:t>
            </a:r>
          </a:p>
          <a:p>
            <a:r>
              <a:rPr lang="en-US" dirty="0"/>
              <a:t>Metadata hotfix</a:t>
            </a:r>
          </a:p>
          <a:p>
            <a:pPr lvl="1"/>
            <a:r>
              <a:rPr lang="en-US" dirty="0"/>
              <a:t>A code package, published by Microsoft, containing metadata/X++ fixes. A metadata is applied to a development environment.</a:t>
            </a:r>
          </a:p>
          <a:p>
            <a:pPr lvl="1"/>
            <a:endParaRPr lang="en-US" dirty="0"/>
          </a:p>
        </p:txBody>
      </p:sp>
    </p:spTree>
    <p:extLst>
      <p:ext uri="{BB962C8B-B14F-4D97-AF65-F5344CB8AC3E}">
        <p14:creationId xmlns:p14="http://schemas.microsoft.com/office/powerpoint/2010/main" val="250732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92" y="239638"/>
            <a:ext cx="11343190" cy="1068063"/>
          </a:xfrm>
        </p:spPr>
        <p:txBody>
          <a:bodyPr>
            <a:noAutofit/>
          </a:bodyPr>
          <a:lstStyle/>
          <a:p>
            <a:pPr algn="ctr"/>
            <a:r>
              <a:rPr lang="en-US" sz="3600" dirty="0"/>
              <a:t>Deploy packages to your sandbox environment</a:t>
            </a:r>
          </a:p>
        </p:txBody>
      </p:sp>
      <p:pic>
        <p:nvPicPr>
          <p:cNvPr id="4" name="Picture 3"/>
          <p:cNvPicPr>
            <a:picLocks noChangeAspect="1"/>
          </p:cNvPicPr>
          <p:nvPr/>
        </p:nvPicPr>
        <p:blipFill>
          <a:blip r:embed="rId3"/>
          <a:stretch>
            <a:fillRect/>
          </a:stretch>
        </p:blipFill>
        <p:spPr>
          <a:xfrm>
            <a:off x="1762256" y="1377756"/>
            <a:ext cx="9233636" cy="4922058"/>
          </a:xfrm>
          <a:prstGeom prst="rect">
            <a:avLst/>
          </a:prstGeom>
        </p:spPr>
      </p:pic>
    </p:spTree>
    <p:extLst>
      <p:ext uri="{BB962C8B-B14F-4D97-AF65-F5344CB8AC3E}">
        <p14:creationId xmlns:p14="http://schemas.microsoft.com/office/powerpoint/2010/main" val="20612263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Deploy gold packages to production</a:t>
            </a:r>
          </a:p>
        </p:txBody>
      </p:sp>
      <p:sp>
        <p:nvSpPr>
          <p:cNvPr id="15" name="Text Placeholder 14"/>
          <p:cNvSpPr>
            <a:spLocks noGrp="1"/>
          </p:cNvSpPr>
          <p:nvPr>
            <p:ph type="body" sz="quarter" idx="11"/>
          </p:nvPr>
        </p:nvSpPr>
        <p:spPr>
          <a:xfrm>
            <a:off x="8504212" y="1212849"/>
            <a:ext cx="3657626" cy="4148828"/>
          </a:xfrm>
        </p:spPr>
        <p:txBody>
          <a:bodyPr/>
          <a:lstStyle/>
          <a:p>
            <a:r>
              <a:rPr lang="en-US" sz="2400" dirty="0"/>
              <a:t>Deploy final deployable packages to production (DSE request)</a:t>
            </a:r>
          </a:p>
          <a:p>
            <a:r>
              <a:rPr lang="en-US" sz="2400" dirty="0"/>
              <a:t>Copy Gold configuration database to production (DSE request, first time go live only) </a:t>
            </a:r>
          </a:p>
          <a:p>
            <a:r>
              <a:rPr lang="en-US" sz="2400" dirty="0"/>
              <a:t>Deploy additional data packages to production (Self service from LCS)</a:t>
            </a:r>
          </a:p>
        </p:txBody>
      </p:sp>
      <p:pic>
        <p:nvPicPr>
          <p:cNvPr id="9" name="Picture 8"/>
          <p:cNvPicPr>
            <a:picLocks noChangeAspect="1"/>
          </p:cNvPicPr>
          <p:nvPr/>
        </p:nvPicPr>
        <p:blipFill>
          <a:blip r:embed="rId3"/>
          <a:stretch>
            <a:fillRect/>
          </a:stretch>
        </p:blipFill>
        <p:spPr>
          <a:xfrm>
            <a:off x="366141" y="1212849"/>
            <a:ext cx="7953375" cy="4762500"/>
          </a:xfrm>
          <a:prstGeom prst="rect">
            <a:avLst/>
          </a:prstGeom>
        </p:spPr>
      </p:pic>
    </p:spTree>
    <p:extLst>
      <p:ext uri="{BB962C8B-B14F-4D97-AF65-F5344CB8AC3E}">
        <p14:creationId xmlns:p14="http://schemas.microsoft.com/office/powerpoint/2010/main" val="176696408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10" y="259286"/>
            <a:ext cx="9052460" cy="951081"/>
          </a:xfrm>
        </p:spPr>
        <p:txBody>
          <a:bodyPr/>
          <a:lstStyle/>
          <a:p>
            <a:r>
              <a:rPr lang="en-US" sz="3600" dirty="0"/>
              <a:t>Refresh Sandbox database with production data</a:t>
            </a:r>
          </a:p>
        </p:txBody>
      </p:sp>
      <p:pic>
        <p:nvPicPr>
          <p:cNvPr id="5" name="Picture 4"/>
          <p:cNvPicPr>
            <a:picLocks noChangeAspect="1"/>
          </p:cNvPicPr>
          <p:nvPr/>
        </p:nvPicPr>
        <p:blipFill>
          <a:blip r:embed="rId3"/>
          <a:stretch>
            <a:fillRect/>
          </a:stretch>
        </p:blipFill>
        <p:spPr>
          <a:xfrm>
            <a:off x="1737726" y="2857189"/>
            <a:ext cx="8058150" cy="1828800"/>
          </a:xfrm>
          <a:prstGeom prst="rect">
            <a:avLst/>
          </a:prstGeom>
        </p:spPr>
      </p:pic>
    </p:spTree>
    <p:extLst>
      <p:ext uri="{BB962C8B-B14F-4D97-AF65-F5344CB8AC3E}">
        <p14:creationId xmlns:p14="http://schemas.microsoft.com/office/powerpoint/2010/main" val="360504477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63410" y="259286"/>
            <a:ext cx="9052460" cy="951081"/>
          </a:xfrm>
        </p:spPr>
        <p:txBody>
          <a:bodyPr/>
          <a:lstStyle/>
          <a:p>
            <a:r>
              <a:rPr lang="en-US" sz="3600" dirty="0"/>
              <a:t>Refresh Sandbox database with production data</a:t>
            </a:r>
          </a:p>
        </p:txBody>
      </p:sp>
      <p:grpSp>
        <p:nvGrpSpPr>
          <p:cNvPr id="6" name="Group 5"/>
          <p:cNvGrpSpPr/>
          <p:nvPr/>
        </p:nvGrpSpPr>
        <p:grpSpPr>
          <a:xfrm>
            <a:off x="1257605" y="1485604"/>
            <a:ext cx="5052071" cy="2097086"/>
            <a:chOff x="366141" y="1485604"/>
            <a:chExt cx="5052071" cy="2097086"/>
          </a:xfrm>
        </p:grpSpPr>
        <p:pic>
          <p:nvPicPr>
            <p:cNvPr id="3" name="Picture 2"/>
            <p:cNvPicPr>
              <a:picLocks noChangeAspect="1"/>
            </p:cNvPicPr>
            <p:nvPr/>
          </p:nvPicPr>
          <p:blipFill>
            <a:blip r:embed="rId2"/>
            <a:stretch>
              <a:fillRect/>
            </a:stretch>
          </p:blipFill>
          <p:spPr>
            <a:xfrm>
              <a:off x="366141" y="1485604"/>
              <a:ext cx="5052071" cy="20970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9238" y="2415427"/>
              <a:ext cx="183475" cy="237439"/>
            </a:xfrm>
            <a:prstGeom prst="rect">
              <a:avLst/>
            </a:prstGeom>
            <a:effectLst>
              <a:glow rad="139700">
                <a:srgbClr val="00B0F0">
                  <a:alpha val="40000"/>
                </a:srgbClr>
              </a:glow>
            </a:effectLst>
          </p:spPr>
        </p:pic>
      </p:grpSp>
      <p:pic>
        <p:nvPicPr>
          <p:cNvPr id="7" name="Picture 6"/>
          <p:cNvPicPr>
            <a:picLocks noChangeAspect="1"/>
          </p:cNvPicPr>
          <p:nvPr/>
        </p:nvPicPr>
        <p:blipFill>
          <a:blip r:embed="rId4"/>
          <a:stretch>
            <a:fillRect/>
          </a:stretch>
        </p:blipFill>
        <p:spPr>
          <a:xfrm>
            <a:off x="6766871" y="1394165"/>
            <a:ext cx="4005280" cy="5125401"/>
          </a:xfrm>
          <a:prstGeom prst="rect">
            <a:avLst/>
          </a:prstGeom>
        </p:spPr>
      </p:pic>
    </p:spTree>
    <p:extLst>
      <p:ext uri="{BB962C8B-B14F-4D97-AF65-F5344CB8AC3E}">
        <p14:creationId xmlns:p14="http://schemas.microsoft.com/office/powerpoint/2010/main" val="3494703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Configuration and Data Manager</a:t>
            </a:r>
          </a:p>
        </p:txBody>
      </p:sp>
      <p:sp>
        <p:nvSpPr>
          <p:cNvPr id="4" name="Text Placeholder 3"/>
          <p:cNvSpPr>
            <a:spLocks noGrp="1"/>
          </p:cNvSpPr>
          <p:nvPr>
            <p:ph type="body" sz="quarter" idx="4294967295"/>
          </p:nvPr>
        </p:nvSpPr>
        <p:spPr>
          <a:xfrm>
            <a:off x="0" y="4313538"/>
            <a:ext cx="9144000" cy="738187"/>
          </a:xfrm>
        </p:spPr>
        <p:txBody>
          <a:bodyPr/>
          <a:lstStyle/>
          <a:p>
            <a:r>
              <a:rPr lang="en-US" dirty="0"/>
              <a:t>Introduction</a:t>
            </a:r>
          </a:p>
        </p:txBody>
      </p:sp>
    </p:spTree>
    <p:extLst>
      <p:ext uri="{BB962C8B-B14F-4D97-AF65-F5344CB8AC3E}">
        <p14:creationId xmlns:p14="http://schemas.microsoft.com/office/powerpoint/2010/main" val="9962982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0837" y="1325567"/>
            <a:ext cx="3962400" cy="3095625"/>
            <a:chOff x="350837" y="1325567"/>
            <a:chExt cx="3962400" cy="3095625"/>
          </a:xfrm>
        </p:grpSpPr>
        <p:pic>
          <p:nvPicPr>
            <p:cNvPr id="5" name="Picture 4"/>
            <p:cNvPicPr>
              <a:picLocks noChangeAspect="1"/>
            </p:cNvPicPr>
            <p:nvPr/>
          </p:nvPicPr>
          <p:blipFill>
            <a:blip r:embed="rId3"/>
            <a:stretch>
              <a:fillRect/>
            </a:stretch>
          </p:blipFill>
          <p:spPr>
            <a:xfrm>
              <a:off x="350837" y="1325567"/>
              <a:ext cx="3962400" cy="30956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616" y="2873379"/>
              <a:ext cx="183475" cy="237439"/>
            </a:xfrm>
            <a:prstGeom prst="rect">
              <a:avLst/>
            </a:prstGeom>
            <a:effectLst>
              <a:glow rad="139700">
                <a:srgbClr val="00B0F0">
                  <a:alpha val="40000"/>
                </a:srgbClr>
              </a:glow>
            </a:effectLst>
          </p:spPr>
        </p:pic>
      </p:grpSp>
      <p:sp>
        <p:nvSpPr>
          <p:cNvPr id="2" name="Title 1"/>
          <p:cNvSpPr>
            <a:spLocks noGrp="1"/>
          </p:cNvSpPr>
          <p:nvPr>
            <p:ph type="title"/>
          </p:nvPr>
        </p:nvSpPr>
        <p:spPr>
          <a:xfrm>
            <a:off x="572402" y="101092"/>
            <a:ext cx="11291671" cy="1068063"/>
          </a:xfrm>
        </p:spPr>
        <p:txBody>
          <a:bodyPr>
            <a:noAutofit/>
          </a:bodyPr>
          <a:lstStyle/>
          <a:p>
            <a:r>
              <a:rPr lang="en-US" sz="3600" dirty="0"/>
              <a:t>Apply data packages to an existing cloud environment using Configuration and Data Manager (CDM).</a:t>
            </a:r>
          </a:p>
        </p:txBody>
      </p:sp>
      <p:pic>
        <p:nvPicPr>
          <p:cNvPr id="9" name="Picture 8"/>
          <p:cNvPicPr>
            <a:picLocks noChangeAspect="1"/>
          </p:cNvPicPr>
          <p:nvPr/>
        </p:nvPicPr>
        <p:blipFill>
          <a:blip r:embed="rId5"/>
          <a:stretch>
            <a:fillRect/>
          </a:stretch>
        </p:blipFill>
        <p:spPr>
          <a:xfrm>
            <a:off x="1463409" y="1759921"/>
            <a:ext cx="10241168" cy="49881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530" y="3222945"/>
            <a:ext cx="183475" cy="237439"/>
          </a:xfrm>
          <a:prstGeom prst="rect">
            <a:avLst/>
          </a:prstGeom>
          <a:effectLst>
            <a:glow rad="139700">
              <a:srgbClr val="00B0F0">
                <a:alpha val="40000"/>
              </a:srgbClr>
            </a:glow>
          </a:effectLst>
        </p:spPr>
      </p:pic>
    </p:spTree>
    <p:extLst>
      <p:ext uri="{BB962C8B-B14F-4D97-AF65-F5344CB8AC3E}">
        <p14:creationId xmlns:p14="http://schemas.microsoft.com/office/powerpoint/2010/main" val="2696542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02" y="101092"/>
            <a:ext cx="11291671" cy="1068063"/>
          </a:xfrm>
        </p:spPr>
        <p:txBody>
          <a:bodyPr>
            <a:noAutofit/>
          </a:bodyPr>
          <a:lstStyle/>
          <a:p>
            <a:r>
              <a:rPr lang="en-US" sz="3600" dirty="0"/>
              <a:t>Apply data packages to an existing cloud environment using Configuration and Data Manager (CDM).</a:t>
            </a:r>
          </a:p>
        </p:txBody>
      </p:sp>
      <p:cxnSp>
        <p:nvCxnSpPr>
          <p:cNvPr id="11" name="Straight Arrow Connector 10"/>
          <p:cNvCxnSpPr>
            <a:endCxn id="3" idx="1"/>
          </p:cNvCxnSpPr>
          <p:nvPr/>
        </p:nvCxnSpPr>
        <p:spPr>
          <a:xfrm>
            <a:off x="5215787" y="2624078"/>
            <a:ext cx="1724463" cy="1"/>
          </a:xfrm>
          <a:prstGeom prst="straightConnector1">
            <a:avLst/>
          </a:prstGeom>
          <a:ln w="76200">
            <a:headEnd type="none"/>
            <a:tailEnd type="triangle"/>
          </a:ln>
        </p:spPr>
        <p:style>
          <a:lnRef idx="1">
            <a:schemeClr val="accent5"/>
          </a:lnRef>
          <a:fillRef idx="0">
            <a:schemeClr val="accent5"/>
          </a:fillRef>
          <a:effectRef idx="0">
            <a:schemeClr val="accent5"/>
          </a:effectRef>
          <a:fontRef idx="minor">
            <a:schemeClr val="tx1"/>
          </a:fontRef>
        </p:style>
      </p:cxnSp>
      <p:pic>
        <p:nvPicPr>
          <p:cNvPr id="3" name="Picture 2"/>
          <p:cNvPicPr>
            <a:picLocks noChangeAspect="1"/>
          </p:cNvPicPr>
          <p:nvPr/>
        </p:nvPicPr>
        <p:blipFill>
          <a:blip r:embed="rId3"/>
          <a:stretch>
            <a:fillRect/>
          </a:stretch>
        </p:blipFill>
        <p:spPr>
          <a:xfrm>
            <a:off x="6940250" y="1747647"/>
            <a:ext cx="3134682" cy="1752863"/>
          </a:xfrm>
          <a:prstGeom prst="rect">
            <a:avLst/>
          </a:prstGeom>
        </p:spPr>
      </p:pic>
      <p:pic>
        <p:nvPicPr>
          <p:cNvPr id="5" name="Picture 4"/>
          <p:cNvPicPr>
            <a:picLocks noChangeAspect="1"/>
          </p:cNvPicPr>
          <p:nvPr/>
        </p:nvPicPr>
        <p:blipFill>
          <a:blip r:embed="rId4"/>
          <a:stretch>
            <a:fillRect/>
          </a:stretch>
        </p:blipFill>
        <p:spPr>
          <a:xfrm>
            <a:off x="6949749" y="4330025"/>
            <a:ext cx="3383243" cy="1810814"/>
          </a:xfrm>
          <a:prstGeom prst="rect">
            <a:avLst/>
          </a:prstGeom>
        </p:spPr>
      </p:pic>
      <p:pic>
        <p:nvPicPr>
          <p:cNvPr id="6" name="Picture 5"/>
          <p:cNvPicPr>
            <a:picLocks noChangeAspect="1"/>
          </p:cNvPicPr>
          <p:nvPr/>
        </p:nvPicPr>
        <p:blipFill>
          <a:blip r:embed="rId5"/>
          <a:stretch>
            <a:fillRect/>
          </a:stretch>
        </p:blipFill>
        <p:spPr>
          <a:xfrm>
            <a:off x="1764488" y="1485605"/>
            <a:ext cx="3359860" cy="3504266"/>
          </a:xfrm>
          <a:prstGeom prst="rect">
            <a:avLst/>
          </a:prstGeom>
        </p:spPr>
      </p:pic>
      <p:cxnSp>
        <p:nvCxnSpPr>
          <p:cNvPr id="15" name="Straight Arrow Connector 14"/>
          <p:cNvCxnSpPr>
            <a:stCxn id="3" idx="2"/>
          </p:cNvCxnSpPr>
          <p:nvPr/>
        </p:nvCxnSpPr>
        <p:spPr>
          <a:xfrm>
            <a:off x="8507591" y="3500510"/>
            <a:ext cx="0" cy="911142"/>
          </a:xfrm>
          <a:prstGeom prst="straightConnector1">
            <a:avLst/>
          </a:prstGeom>
          <a:ln w="76200">
            <a:headEnd type="none"/>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676654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02" y="101092"/>
            <a:ext cx="11291671" cy="1068063"/>
          </a:xfrm>
        </p:spPr>
        <p:txBody>
          <a:bodyPr>
            <a:noAutofit/>
          </a:bodyPr>
          <a:lstStyle/>
          <a:p>
            <a:r>
              <a:rPr lang="en-US" sz="3600" dirty="0"/>
              <a:t>Apply data packages to an existing cloud environment using Configuration and Data Manager (CDM).</a:t>
            </a:r>
          </a:p>
        </p:txBody>
      </p:sp>
      <p:grpSp>
        <p:nvGrpSpPr>
          <p:cNvPr id="4" name="Group 3"/>
          <p:cNvGrpSpPr/>
          <p:nvPr/>
        </p:nvGrpSpPr>
        <p:grpSpPr>
          <a:xfrm>
            <a:off x="646262" y="1494551"/>
            <a:ext cx="6071226" cy="1250606"/>
            <a:chOff x="646262" y="1494551"/>
            <a:chExt cx="6071226" cy="1250606"/>
          </a:xfrm>
        </p:grpSpPr>
        <p:pic>
          <p:nvPicPr>
            <p:cNvPr id="3" name="Picture 2"/>
            <p:cNvPicPr>
              <a:picLocks noChangeAspect="1"/>
            </p:cNvPicPr>
            <p:nvPr/>
          </p:nvPicPr>
          <p:blipFill>
            <a:blip r:embed="rId3"/>
            <a:stretch>
              <a:fillRect/>
            </a:stretch>
          </p:blipFill>
          <p:spPr>
            <a:xfrm>
              <a:off x="646262" y="1494551"/>
              <a:ext cx="6071226" cy="12506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2481" y="2034238"/>
              <a:ext cx="183475" cy="237439"/>
            </a:xfrm>
            <a:prstGeom prst="rect">
              <a:avLst/>
            </a:prstGeom>
            <a:effectLst>
              <a:glow rad="139700">
                <a:srgbClr val="00B0F0">
                  <a:alpha val="40000"/>
                </a:srgbClr>
              </a:glow>
            </a:effectLst>
          </p:spPr>
        </p:pic>
      </p:grpSp>
      <p:pic>
        <p:nvPicPr>
          <p:cNvPr id="5" name="Picture 4"/>
          <p:cNvPicPr>
            <a:picLocks noChangeAspect="1"/>
          </p:cNvPicPr>
          <p:nvPr/>
        </p:nvPicPr>
        <p:blipFill>
          <a:blip r:embed="rId5"/>
          <a:stretch>
            <a:fillRect/>
          </a:stretch>
        </p:blipFill>
        <p:spPr>
          <a:xfrm>
            <a:off x="2194921" y="2399994"/>
            <a:ext cx="9572012" cy="4023316"/>
          </a:xfrm>
          <a:prstGeom prst="rect">
            <a:avLst/>
          </a:prstGeom>
        </p:spPr>
      </p:pic>
    </p:spTree>
    <p:extLst>
      <p:ext uri="{BB962C8B-B14F-4D97-AF65-F5344CB8AC3E}">
        <p14:creationId xmlns:p14="http://schemas.microsoft.com/office/powerpoint/2010/main" val="2037892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Outline</a:t>
            </a:r>
          </a:p>
        </p:txBody>
      </p:sp>
      <p:sp>
        <p:nvSpPr>
          <p:cNvPr id="6" name="Text Placeholder 5"/>
          <p:cNvSpPr>
            <a:spLocks noGrp="1"/>
          </p:cNvSpPr>
          <p:nvPr>
            <p:ph type="body" sz="quarter" idx="10"/>
          </p:nvPr>
        </p:nvSpPr>
        <p:spPr>
          <a:xfrm>
            <a:off x="274638" y="1212850"/>
            <a:ext cx="11887200" cy="5139869"/>
          </a:xfrm>
        </p:spPr>
        <p:txBody>
          <a:bodyPr/>
          <a:lstStyle/>
          <a:p>
            <a:r>
              <a:rPr lang="en-US" dirty="0"/>
              <a:t>Develop, Build and Test</a:t>
            </a:r>
          </a:p>
          <a:p>
            <a:pPr lvl="1"/>
            <a:r>
              <a:rPr lang="en-US" dirty="0"/>
              <a:t>Development, build and testing tools</a:t>
            </a:r>
          </a:p>
          <a:p>
            <a:pPr lvl="1"/>
            <a:r>
              <a:rPr lang="en-US" dirty="0"/>
              <a:t>Guidelines</a:t>
            </a:r>
          </a:p>
          <a:p>
            <a:r>
              <a:rPr lang="en-US" dirty="0"/>
              <a:t>Deploy code and data</a:t>
            </a:r>
          </a:p>
          <a:p>
            <a:pPr lvl="1"/>
            <a:r>
              <a:rPr lang="en-US" dirty="0"/>
              <a:t>Overview of supported processes</a:t>
            </a:r>
          </a:p>
          <a:p>
            <a:r>
              <a:rPr lang="en-US" dirty="0"/>
              <a:t>Install hotfixes</a:t>
            </a:r>
          </a:p>
          <a:p>
            <a:pPr lvl="1"/>
            <a:r>
              <a:rPr lang="en-US" dirty="0"/>
              <a:t>Overview of supported processes</a:t>
            </a:r>
          </a:p>
          <a:p>
            <a:r>
              <a:rPr lang="en-US" dirty="0"/>
              <a:t>Demo</a:t>
            </a:r>
          </a:p>
          <a:p>
            <a:r>
              <a:rPr lang="en-US" dirty="0"/>
              <a:t>Q&amp;A</a:t>
            </a:r>
          </a:p>
          <a:p>
            <a:pPr lvl="1"/>
            <a:endParaRPr lang="en-US" dirty="0"/>
          </a:p>
        </p:txBody>
      </p:sp>
    </p:spTree>
    <p:extLst>
      <p:ext uri="{BB962C8B-B14F-4D97-AF65-F5344CB8AC3E}">
        <p14:creationId xmlns:p14="http://schemas.microsoft.com/office/powerpoint/2010/main" val="14678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Install hotfixes</a:t>
            </a:r>
          </a:p>
        </p:txBody>
      </p:sp>
    </p:spTree>
    <p:extLst>
      <p:ext uri="{BB962C8B-B14F-4D97-AF65-F5344CB8AC3E}">
        <p14:creationId xmlns:p14="http://schemas.microsoft.com/office/powerpoint/2010/main" val="178739032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357" y="295274"/>
            <a:ext cx="9021761" cy="917575"/>
          </a:xfrm>
        </p:spPr>
        <p:txBody>
          <a:bodyPr/>
          <a:lstStyle/>
          <a:p>
            <a:pPr algn="ctr"/>
            <a:r>
              <a:rPr lang="en-US" sz="3600" dirty="0"/>
              <a:t>Servicing: Apply a metadata hotfix</a:t>
            </a:r>
          </a:p>
        </p:txBody>
      </p:sp>
      <p:pic>
        <p:nvPicPr>
          <p:cNvPr id="4" name="Picture 3"/>
          <p:cNvPicPr>
            <a:picLocks noChangeAspect="1"/>
          </p:cNvPicPr>
          <p:nvPr/>
        </p:nvPicPr>
        <p:blipFill>
          <a:blip r:embed="rId3"/>
          <a:stretch>
            <a:fillRect/>
          </a:stretch>
        </p:blipFill>
        <p:spPr>
          <a:xfrm>
            <a:off x="1097653" y="1028409"/>
            <a:ext cx="9143900" cy="5586007"/>
          </a:xfrm>
          <a:prstGeom prst="rect">
            <a:avLst/>
          </a:prstGeom>
        </p:spPr>
      </p:pic>
    </p:spTree>
    <p:extLst>
      <p:ext uri="{BB962C8B-B14F-4D97-AF65-F5344CB8AC3E}">
        <p14:creationId xmlns:p14="http://schemas.microsoft.com/office/powerpoint/2010/main" val="23813005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Servicing: Binary hotfixes</a:t>
            </a:r>
          </a:p>
        </p:txBody>
      </p:sp>
      <p:sp>
        <p:nvSpPr>
          <p:cNvPr id="6" name="Text Placeholder 5"/>
          <p:cNvSpPr>
            <a:spLocks noGrp="1"/>
          </p:cNvSpPr>
          <p:nvPr>
            <p:ph type="body" sz="quarter" idx="10"/>
          </p:nvPr>
        </p:nvSpPr>
        <p:spPr>
          <a:xfrm>
            <a:off x="274638" y="1212850"/>
            <a:ext cx="11887200" cy="3447098"/>
          </a:xfrm>
        </p:spPr>
        <p:txBody>
          <a:bodyPr/>
          <a:lstStyle/>
          <a:p>
            <a:r>
              <a:rPr lang="en-US" dirty="0"/>
              <a:t>Binary hotfixes are cumulative</a:t>
            </a:r>
          </a:p>
          <a:p>
            <a:r>
              <a:rPr lang="en-US" sz="2000" dirty="0">
                <a:solidFill>
                  <a:schemeClr val="tx1"/>
                </a:solidFill>
                <a:latin typeface="+mn-lt"/>
              </a:rPr>
              <a:t>Find them using Issue Search</a:t>
            </a:r>
          </a:p>
          <a:p>
            <a:r>
              <a:rPr lang="en-US" sz="2000" dirty="0">
                <a:solidFill>
                  <a:schemeClr val="tx1"/>
                </a:solidFill>
                <a:latin typeface="+mn-lt"/>
              </a:rPr>
              <a:t>Or</a:t>
            </a:r>
          </a:p>
          <a:p>
            <a:r>
              <a:rPr lang="en-US" sz="2000" dirty="0">
                <a:solidFill>
                  <a:schemeClr val="tx1"/>
                </a:solidFill>
                <a:latin typeface="+mn-lt"/>
              </a:rPr>
              <a:t>Download them from the updates tiles of your environment</a:t>
            </a:r>
          </a:p>
          <a:p>
            <a:r>
              <a:rPr lang="en-US" dirty="0"/>
              <a:t>Binary hotfixes </a:t>
            </a:r>
            <a:r>
              <a:rPr lang="en-US" u="sng" dirty="0"/>
              <a:t>are</a:t>
            </a:r>
            <a:r>
              <a:rPr lang="en-US" dirty="0"/>
              <a:t> deployable packages</a:t>
            </a:r>
          </a:p>
          <a:p>
            <a:r>
              <a:rPr lang="en-US" sz="2000" dirty="0">
                <a:solidFill>
                  <a:schemeClr val="tx1"/>
                </a:solidFill>
                <a:latin typeface="+mn-lt"/>
              </a:rPr>
              <a:t>Add them to your asset library</a:t>
            </a:r>
          </a:p>
          <a:p>
            <a:r>
              <a:rPr lang="en-US" sz="2000" dirty="0">
                <a:solidFill>
                  <a:schemeClr val="tx1"/>
                </a:solidFill>
                <a:latin typeface="+mn-lt"/>
              </a:rPr>
              <a:t>Using LCS, apply them to your dev and sandbox environments</a:t>
            </a:r>
          </a:p>
          <a:p>
            <a:r>
              <a:rPr lang="en-US" sz="2000" dirty="0">
                <a:solidFill>
                  <a:schemeClr val="tx1"/>
                </a:solidFill>
                <a:latin typeface="+mn-lt"/>
              </a:rPr>
              <a:t>Using LCS, file a request to apply them to your production environment</a:t>
            </a:r>
          </a:p>
        </p:txBody>
      </p:sp>
    </p:spTree>
    <p:extLst>
      <p:ext uri="{BB962C8B-B14F-4D97-AF65-F5344CB8AC3E}">
        <p14:creationId xmlns:p14="http://schemas.microsoft.com/office/powerpoint/2010/main" val="395734032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Servicing: Binary hotfixes (and other deployable packages)</a:t>
            </a:r>
          </a:p>
        </p:txBody>
      </p:sp>
      <p:pic>
        <p:nvPicPr>
          <p:cNvPr id="5" name="Picture 4"/>
          <p:cNvPicPr>
            <a:picLocks noChangeAspect="1"/>
          </p:cNvPicPr>
          <p:nvPr/>
        </p:nvPicPr>
        <p:blipFill>
          <a:blip r:embed="rId3"/>
          <a:stretch>
            <a:fillRect/>
          </a:stretch>
        </p:blipFill>
        <p:spPr>
          <a:xfrm>
            <a:off x="1451154" y="936970"/>
            <a:ext cx="8424643" cy="5734669"/>
          </a:xfrm>
          <a:prstGeom prst="rect">
            <a:avLst/>
          </a:prstGeom>
        </p:spPr>
      </p:pic>
    </p:spTree>
    <p:extLst>
      <p:ext uri="{BB962C8B-B14F-4D97-AF65-F5344CB8AC3E}">
        <p14:creationId xmlns:p14="http://schemas.microsoft.com/office/powerpoint/2010/main" val="29194965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a:xfrm>
            <a:off x="274638" y="3954464"/>
            <a:ext cx="9143964" cy="1181862"/>
          </a:xfrm>
        </p:spPr>
        <p:txBody>
          <a:bodyPr/>
          <a:lstStyle/>
          <a:p>
            <a:r>
              <a:rPr lang="en-US" dirty="0"/>
              <a:t>From development, to build, to cloud sandbox</a:t>
            </a:r>
          </a:p>
          <a:p>
            <a:r>
              <a:rPr lang="en-US" dirty="0"/>
              <a:t>Configuration and data manager</a:t>
            </a:r>
          </a:p>
        </p:txBody>
      </p:sp>
    </p:spTree>
    <p:extLst>
      <p:ext uri="{BB962C8B-B14F-4D97-AF65-F5344CB8AC3E}">
        <p14:creationId xmlns:p14="http://schemas.microsoft.com/office/powerpoint/2010/main" val="2168925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sz="7200" dirty="0"/>
          </a:p>
        </p:txBody>
      </p:sp>
    </p:spTree>
    <p:extLst>
      <p:ext uri="{BB962C8B-B14F-4D97-AF65-F5344CB8AC3E}">
        <p14:creationId xmlns:p14="http://schemas.microsoft.com/office/powerpoint/2010/main" val="36273398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Additional References</a:t>
            </a:r>
          </a:p>
        </p:txBody>
      </p:sp>
      <p:sp>
        <p:nvSpPr>
          <p:cNvPr id="6" name="Text Placeholder 5"/>
          <p:cNvSpPr>
            <a:spLocks noGrp="1"/>
          </p:cNvSpPr>
          <p:nvPr>
            <p:ph type="body" sz="quarter" idx="10"/>
          </p:nvPr>
        </p:nvSpPr>
        <p:spPr>
          <a:xfrm>
            <a:off x="274638" y="1212850"/>
            <a:ext cx="11887200" cy="4124206"/>
          </a:xfrm>
        </p:spPr>
        <p:txBody>
          <a:bodyPr/>
          <a:lstStyle/>
          <a:p>
            <a:r>
              <a:rPr lang="en-US" dirty="0"/>
              <a:t>Servicing and hotfixes</a:t>
            </a:r>
          </a:p>
          <a:p>
            <a:pPr lvl="1"/>
            <a:r>
              <a:rPr lang="en-US" dirty="0">
                <a:hlinkClick r:id="rId3"/>
              </a:rPr>
              <a:t>https://ax.help.dynamics.com/en/wiki/technical-concepts-guide/#servicing-environments</a:t>
            </a:r>
            <a:endParaRPr lang="en-US" dirty="0"/>
          </a:p>
          <a:p>
            <a:pPr lvl="1"/>
            <a:endParaRPr lang="en-US" dirty="0"/>
          </a:p>
          <a:p>
            <a:r>
              <a:rPr lang="en-US" dirty="0"/>
              <a:t>Build and test automation</a:t>
            </a:r>
          </a:p>
          <a:p>
            <a:pPr lvl="1"/>
            <a:r>
              <a:rPr lang="en-US" dirty="0">
                <a:hlinkClick r:id="rId4"/>
              </a:rPr>
              <a:t>https://ax.help.dynamics.com/en/wiki/continuous-delivery-home-page</a:t>
            </a:r>
            <a:endParaRPr lang="en-US" dirty="0"/>
          </a:p>
          <a:p>
            <a:pPr lvl="1"/>
            <a:endParaRPr lang="en-US" dirty="0"/>
          </a:p>
          <a:p>
            <a:pPr lvl="1"/>
            <a:r>
              <a:rPr lang="en-US" sz="4000" dirty="0">
                <a:solidFill>
                  <a:schemeClr val="accent1"/>
                </a:solidFill>
                <a:latin typeface="+mj-lt"/>
              </a:rPr>
              <a:t>Development resources</a:t>
            </a:r>
          </a:p>
          <a:p>
            <a:r>
              <a:rPr lang="en-US" sz="2000" dirty="0">
                <a:latin typeface="+mn-lt"/>
                <a:hlinkClick r:id="rId5"/>
              </a:rPr>
              <a:t>https://ax.help.dynamics.com/en/wiki/technical-concepts-guide</a:t>
            </a:r>
            <a:endParaRPr lang="en-US" sz="2000" dirty="0">
              <a:latin typeface="+mn-lt"/>
            </a:endParaRPr>
          </a:p>
          <a:p>
            <a:r>
              <a:rPr lang="en-US" sz="2000" dirty="0">
                <a:latin typeface="+mn-lt"/>
                <a:hlinkClick r:id="rId6"/>
              </a:rPr>
              <a:t>http://community.dynamics.com/ax/b/newdynamicsax</a:t>
            </a:r>
            <a:endParaRPr lang="en-US" sz="2000" dirty="0">
              <a:latin typeface="+mn-lt"/>
            </a:endParaRPr>
          </a:p>
        </p:txBody>
      </p:sp>
    </p:spTree>
    <p:extLst>
      <p:ext uri="{BB962C8B-B14F-4D97-AF65-F5344CB8AC3E}">
        <p14:creationId xmlns:p14="http://schemas.microsoft.com/office/powerpoint/2010/main" val="31306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Related Sessions</a:t>
            </a:r>
          </a:p>
        </p:txBody>
      </p:sp>
      <p:sp>
        <p:nvSpPr>
          <p:cNvPr id="6" name="Text Placeholder 5"/>
          <p:cNvSpPr>
            <a:spLocks noGrp="1"/>
          </p:cNvSpPr>
          <p:nvPr>
            <p:ph type="body" sz="quarter" idx="10"/>
          </p:nvPr>
        </p:nvSpPr>
        <p:spPr>
          <a:xfrm>
            <a:off x="274638" y="1212850"/>
            <a:ext cx="11887200" cy="3200876"/>
          </a:xfrm>
        </p:spPr>
        <p:txBody>
          <a:bodyPr/>
          <a:lstStyle/>
          <a:p>
            <a:r>
              <a:rPr lang="en-US" dirty="0"/>
              <a:t>BRK3174 Speed up your Dynamics AX Code upgrade: tips and techniques to stay continually current</a:t>
            </a:r>
          </a:p>
          <a:p>
            <a:pPr lvl="1"/>
            <a:r>
              <a:rPr lang="en-US" dirty="0"/>
              <a:t>Tariq Bell, Wednesday, September 28, 10:45am - 12:00pm</a:t>
            </a:r>
          </a:p>
          <a:p>
            <a:r>
              <a:rPr lang="en-US" dirty="0"/>
              <a:t>BRK3169 Use ALM as a differentiator with Dynamics AX and Lifecycle Services (LCS)</a:t>
            </a:r>
          </a:p>
          <a:p>
            <a:r>
              <a:rPr lang="en-US" sz="2000" dirty="0">
                <a:solidFill>
                  <a:schemeClr val="tx1"/>
                </a:solidFill>
                <a:latin typeface="+mn-lt"/>
              </a:rPr>
              <a:t>Clay Wesener, Meera Mahabala, Thursday, September 29, 9:00am - 10:15am</a:t>
            </a:r>
          </a:p>
        </p:txBody>
      </p:sp>
    </p:spTree>
    <p:extLst>
      <p:ext uri="{BB962C8B-B14F-4D97-AF65-F5344CB8AC3E}">
        <p14:creationId xmlns:p14="http://schemas.microsoft.com/office/powerpoint/2010/main" val="112695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Related Sessions</a:t>
            </a:r>
          </a:p>
        </p:txBody>
      </p:sp>
      <p:sp>
        <p:nvSpPr>
          <p:cNvPr id="6" name="Text Placeholder 5"/>
          <p:cNvSpPr>
            <a:spLocks noGrp="1"/>
          </p:cNvSpPr>
          <p:nvPr>
            <p:ph type="body" sz="quarter" idx="10"/>
          </p:nvPr>
        </p:nvSpPr>
        <p:spPr>
          <a:xfrm>
            <a:off x="274638" y="1212850"/>
            <a:ext cx="11887200" cy="5109091"/>
          </a:xfrm>
        </p:spPr>
        <p:txBody>
          <a:bodyPr/>
          <a:lstStyle/>
          <a:p>
            <a:pPr lvl="1"/>
            <a:r>
              <a:rPr lang="en-US" sz="4000" dirty="0">
                <a:solidFill>
                  <a:schemeClr val="accent1"/>
                </a:solidFill>
                <a:latin typeface="+mj-lt"/>
              </a:rPr>
              <a:t>BRK4026 Develop and customize Dynamics AX safely and effectively</a:t>
            </a:r>
          </a:p>
          <a:p>
            <a:pPr lvl="1"/>
            <a:r>
              <a:rPr lang="en-US" dirty="0">
                <a:solidFill>
                  <a:schemeClr val="tx1"/>
                </a:solidFill>
              </a:rPr>
              <a:t>Friday, September 30, 9:00am - 10:15am</a:t>
            </a:r>
          </a:p>
          <a:p>
            <a:r>
              <a:rPr lang="en-US" dirty="0"/>
              <a:t>BRK3168 How to operate and service the Microsoft Dynamics AX Cloud</a:t>
            </a:r>
          </a:p>
          <a:p>
            <a:pPr lvl="1"/>
            <a:r>
              <a:rPr lang="en-US" dirty="0"/>
              <a:t>Christian Wolf, Robert Badawy, Friday, September 30, 10:45am - 12:00pm</a:t>
            </a:r>
            <a:endParaRPr lang="en-US" sz="4000" dirty="0">
              <a:solidFill>
                <a:schemeClr val="accent1"/>
              </a:solidFill>
              <a:latin typeface="+mj-lt"/>
            </a:endParaRPr>
          </a:p>
          <a:p>
            <a:pPr lvl="1"/>
            <a:r>
              <a:rPr lang="en-US" sz="4000" dirty="0">
                <a:solidFill>
                  <a:schemeClr val="accent1"/>
                </a:solidFill>
                <a:latin typeface="+mj-lt"/>
              </a:rPr>
              <a:t>BRK3174 Improve solution readiness with the new Task Recording feature in Dynamics AX</a:t>
            </a:r>
          </a:p>
          <a:p>
            <a:pPr lvl="1"/>
            <a:r>
              <a:rPr lang="en-US" dirty="0">
                <a:solidFill>
                  <a:schemeClr val="tx1"/>
                </a:solidFill>
              </a:rPr>
              <a:t>Friday, September 30, 12:45pm - 1:30pm</a:t>
            </a:r>
          </a:p>
          <a:p>
            <a:pPr lvl="1"/>
            <a:endParaRPr lang="en-US" dirty="0">
              <a:solidFill>
                <a:schemeClr val="tx1"/>
              </a:solidFill>
            </a:endParaRPr>
          </a:p>
        </p:txBody>
      </p:sp>
    </p:spTree>
    <p:extLst>
      <p:ext uri="{BB962C8B-B14F-4D97-AF65-F5344CB8AC3E}">
        <p14:creationId xmlns:p14="http://schemas.microsoft.com/office/powerpoint/2010/main" val="292248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Related Sessions (App Source Theatre Sessions)</a:t>
            </a:r>
          </a:p>
        </p:txBody>
      </p:sp>
      <p:sp>
        <p:nvSpPr>
          <p:cNvPr id="6" name="Text Placeholder 5"/>
          <p:cNvSpPr>
            <a:spLocks noGrp="1"/>
          </p:cNvSpPr>
          <p:nvPr>
            <p:ph type="body" sz="quarter" idx="10"/>
          </p:nvPr>
        </p:nvSpPr>
        <p:spPr>
          <a:xfrm>
            <a:off x="274638" y="1212850"/>
            <a:ext cx="11887200" cy="4308872"/>
          </a:xfrm>
        </p:spPr>
        <p:txBody>
          <a:bodyPr/>
          <a:lstStyle/>
          <a:p>
            <a:pPr lvl="1"/>
            <a:r>
              <a:rPr lang="en-US" sz="4000" dirty="0">
                <a:solidFill>
                  <a:schemeClr val="accent1"/>
                </a:solidFill>
                <a:latin typeface="+mj-lt"/>
              </a:rPr>
              <a:t>THR2111 Discover the strategy and benefits of Microsoft </a:t>
            </a:r>
            <a:r>
              <a:rPr lang="en-US" sz="4000" dirty="0" err="1">
                <a:solidFill>
                  <a:schemeClr val="accent1"/>
                </a:solidFill>
                <a:latin typeface="+mj-lt"/>
              </a:rPr>
              <a:t>AppSource</a:t>
            </a:r>
            <a:r>
              <a:rPr lang="en-US" sz="4000" dirty="0">
                <a:solidFill>
                  <a:schemeClr val="accent1"/>
                </a:solidFill>
                <a:latin typeface="+mj-lt"/>
              </a:rPr>
              <a:t>, the marketplace for SaaS business apps</a:t>
            </a:r>
          </a:p>
          <a:p>
            <a:pPr lvl="1"/>
            <a:r>
              <a:rPr lang="en-US" dirty="0">
                <a:solidFill>
                  <a:schemeClr val="tx1"/>
                </a:solidFill>
              </a:rPr>
              <a:t>Satish Thomas, Tuesday, September 27, 5:00 pm - 5:30 pm</a:t>
            </a:r>
          </a:p>
          <a:p>
            <a:r>
              <a:rPr lang="en-US" dirty="0"/>
              <a:t>THR2160 Discover the strategy and benefits of Microsoft </a:t>
            </a:r>
            <a:r>
              <a:rPr lang="en-US" dirty="0" err="1"/>
              <a:t>AppSource</a:t>
            </a:r>
            <a:r>
              <a:rPr lang="en-US" dirty="0"/>
              <a:t>, the marketplace for SaaS business apps</a:t>
            </a:r>
          </a:p>
          <a:p>
            <a:pPr lvl="1"/>
            <a:r>
              <a:rPr lang="en-US" dirty="0"/>
              <a:t>Satish </a:t>
            </a:r>
            <a:r>
              <a:rPr lang="en-US"/>
              <a:t>Thomas, Wednesday</a:t>
            </a:r>
            <a:r>
              <a:rPr lang="en-US" dirty="0"/>
              <a:t>, September 28, 10:20 am - 10:40 am</a:t>
            </a:r>
            <a:endParaRPr lang="en-US" sz="4000" dirty="0">
              <a:solidFill>
                <a:schemeClr val="accent1"/>
              </a:solidFill>
              <a:latin typeface="+mj-lt"/>
            </a:endParaRPr>
          </a:p>
        </p:txBody>
      </p:sp>
    </p:spTree>
    <p:extLst>
      <p:ext uri="{BB962C8B-B14F-4D97-AF65-F5344CB8AC3E}">
        <p14:creationId xmlns:p14="http://schemas.microsoft.com/office/powerpoint/2010/main" val="351801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Develop, Build and Test</a:t>
            </a:r>
          </a:p>
        </p:txBody>
      </p:sp>
    </p:spTree>
    <p:extLst>
      <p:ext uri="{BB962C8B-B14F-4D97-AF65-F5344CB8AC3E}">
        <p14:creationId xmlns:p14="http://schemas.microsoft.com/office/powerpoint/2010/main" val="38939518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3710585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235512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Backup slides</a:t>
            </a:r>
          </a:p>
        </p:txBody>
      </p:sp>
    </p:spTree>
    <p:extLst>
      <p:ext uri="{BB962C8B-B14F-4D97-AF65-F5344CB8AC3E}">
        <p14:creationId xmlns:p14="http://schemas.microsoft.com/office/powerpoint/2010/main" val="5020062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Delegates Example</a:t>
            </a:r>
          </a:p>
        </p:txBody>
      </p:sp>
      <p:pic>
        <p:nvPicPr>
          <p:cNvPr id="3" name="Picture 2"/>
          <p:cNvPicPr>
            <a:picLocks noChangeAspect="1"/>
          </p:cNvPicPr>
          <p:nvPr/>
        </p:nvPicPr>
        <p:blipFill>
          <a:blip r:embed="rId3"/>
          <a:stretch>
            <a:fillRect/>
          </a:stretch>
        </p:blipFill>
        <p:spPr>
          <a:xfrm>
            <a:off x="823336" y="2149490"/>
            <a:ext cx="9880374" cy="890577"/>
          </a:xfrm>
          <a:prstGeom prst="rect">
            <a:avLst/>
          </a:prstGeom>
        </p:spPr>
      </p:pic>
      <p:pic>
        <p:nvPicPr>
          <p:cNvPr id="6" name="Picture 5"/>
          <p:cNvPicPr>
            <a:picLocks noChangeAspect="1"/>
          </p:cNvPicPr>
          <p:nvPr/>
        </p:nvPicPr>
        <p:blipFill>
          <a:blip r:embed="rId4"/>
          <a:stretch>
            <a:fillRect/>
          </a:stretch>
        </p:blipFill>
        <p:spPr>
          <a:xfrm>
            <a:off x="823336" y="5051725"/>
            <a:ext cx="10465540" cy="1828780"/>
          </a:xfrm>
          <a:prstGeom prst="rect">
            <a:avLst/>
          </a:prstGeom>
        </p:spPr>
      </p:pic>
      <p:pic>
        <p:nvPicPr>
          <p:cNvPr id="7" name="Picture 6"/>
          <p:cNvPicPr>
            <a:picLocks noChangeAspect="1"/>
          </p:cNvPicPr>
          <p:nvPr/>
        </p:nvPicPr>
        <p:blipFill>
          <a:blip r:embed="rId5"/>
          <a:stretch>
            <a:fillRect/>
          </a:stretch>
        </p:blipFill>
        <p:spPr>
          <a:xfrm>
            <a:off x="823336" y="3131506"/>
            <a:ext cx="8229510" cy="707698"/>
          </a:xfrm>
          <a:prstGeom prst="rect">
            <a:avLst/>
          </a:prstGeom>
        </p:spPr>
      </p:pic>
      <p:sp>
        <p:nvSpPr>
          <p:cNvPr id="8" name="TextBox 7"/>
          <p:cNvSpPr txBox="1"/>
          <p:nvPr/>
        </p:nvSpPr>
        <p:spPr>
          <a:xfrm>
            <a:off x="366141" y="1577043"/>
            <a:ext cx="886958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accent1"/>
                </a:solidFill>
              </a:rPr>
              <a:t>Define and call delegate in overlayered class</a:t>
            </a:r>
          </a:p>
        </p:txBody>
      </p:sp>
      <p:sp>
        <p:nvSpPr>
          <p:cNvPr id="10" name="TextBox 9"/>
          <p:cNvSpPr txBox="1"/>
          <p:nvPr/>
        </p:nvSpPr>
        <p:spPr>
          <a:xfrm>
            <a:off x="366141" y="4228774"/>
            <a:ext cx="886958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chemeClr val="accent1"/>
                </a:solidFill>
              </a:rPr>
              <a:t>Subscribe to delegate in your extension package</a:t>
            </a:r>
          </a:p>
        </p:txBody>
      </p:sp>
    </p:spTree>
    <p:extLst>
      <p:ext uri="{BB962C8B-B14F-4D97-AF65-F5344CB8AC3E}">
        <p14:creationId xmlns:p14="http://schemas.microsoft.com/office/powerpoint/2010/main" val="25875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45" y="39963"/>
            <a:ext cx="11993323" cy="1043772"/>
          </a:xfrm>
        </p:spPr>
        <p:txBody>
          <a:bodyPr>
            <a:normAutofit/>
          </a:bodyPr>
          <a:lstStyle/>
          <a:p>
            <a:pPr algn="ctr"/>
            <a:r>
              <a:rPr lang="en-US" dirty="0"/>
              <a:t>Extensions: Concept and value proposition</a:t>
            </a:r>
          </a:p>
        </p:txBody>
      </p:sp>
      <p:grpSp>
        <p:nvGrpSpPr>
          <p:cNvPr id="17" name="Group 16"/>
          <p:cNvGrpSpPr/>
          <p:nvPr/>
        </p:nvGrpSpPr>
        <p:grpSpPr>
          <a:xfrm>
            <a:off x="741024" y="3674502"/>
            <a:ext cx="4900655" cy="3061482"/>
            <a:chOff x="5835720" y="5262370"/>
            <a:chExt cx="2927279" cy="479566"/>
          </a:xfrm>
        </p:grpSpPr>
        <p:sp>
          <p:nvSpPr>
            <p:cNvPr id="18" name="Rounded Rectangle 17"/>
            <p:cNvSpPr/>
            <p:nvPr/>
          </p:nvSpPr>
          <p:spPr>
            <a:xfrm>
              <a:off x="5835720" y="5262370"/>
              <a:ext cx="2927279" cy="479566"/>
            </a:xfrm>
            <a:prstGeom prst="roundRect">
              <a:avLst>
                <a:gd name="adj" fmla="val 13842"/>
              </a:avLst>
            </a:prstGeom>
            <a:solidFill>
              <a:schemeClr val="accent2">
                <a:lumMod val="60000"/>
                <a:lumOff val="40000"/>
              </a:schemeClr>
            </a:solidFill>
            <a:ln w="158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r" defTabSz="932239"/>
              <a:endParaRPr lang="en-US" sz="1836" dirty="0">
                <a:gradFill>
                  <a:gsLst>
                    <a:gs pos="0">
                      <a:srgbClr val="FFFFFF"/>
                    </a:gs>
                    <a:gs pos="100000">
                      <a:srgbClr val="FFFFFF"/>
                    </a:gs>
                  </a:gsLst>
                  <a:lin ang="16200000" scaled="0"/>
                </a:gradFill>
              </a:endParaRPr>
            </a:p>
          </p:txBody>
        </p:sp>
        <p:sp>
          <p:nvSpPr>
            <p:cNvPr id="19" name="TextBox 18"/>
            <p:cNvSpPr txBox="1"/>
            <p:nvPr/>
          </p:nvSpPr>
          <p:spPr>
            <a:xfrm>
              <a:off x="6530588" y="5658754"/>
              <a:ext cx="1501168" cy="40126"/>
            </a:xfrm>
            <a:prstGeom prst="rect">
              <a:avLst/>
            </a:prstGeom>
            <a:noFill/>
            <a:scene3d>
              <a:camera prst="orthographicFront"/>
              <a:lightRig rig="threePt" dir="t"/>
            </a:scene3d>
            <a:sp3d>
              <a:bevelT/>
            </a:sp3d>
          </p:spPr>
          <p:txBody>
            <a:bodyPr wrap="square" lIns="0" tIns="0" rIns="0" bIns="0" rtlCol="0">
              <a:spAutoFit/>
            </a:bodyPr>
            <a:lstStyle>
              <a:defPPr>
                <a:defRPr lang="en-US"/>
              </a:defPPr>
              <a:lvl1pPr algn="r">
                <a:defRPr sz="1600">
                  <a:gradFill>
                    <a:gsLst>
                      <a:gs pos="0">
                        <a:srgbClr val="FFFFFF"/>
                      </a:gs>
                      <a:gs pos="100000">
                        <a:srgbClr val="FFFFFF"/>
                      </a:gs>
                    </a:gsLst>
                    <a:lin ang="16200000" scaled="0"/>
                  </a:gradFill>
                </a:defRPr>
              </a:lvl1pPr>
            </a:lstStyle>
            <a:p>
              <a:pPr defTabSz="932239"/>
              <a:r>
                <a:rPr lang="en-US" sz="1632" dirty="0">
                  <a:solidFill>
                    <a:schemeClr val="tx1"/>
                  </a:solidFill>
                </a:rPr>
                <a:t>Application Suite Package</a:t>
              </a:r>
            </a:p>
          </p:txBody>
        </p:sp>
      </p:grpSp>
      <p:grpSp>
        <p:nvGrpSpPr>
          <p:cNvPr id="23" name="Group 22"/>
          <p:cNvGrpSpPr/>
          <p:nvPr/>
        </p:nvGrpSpPr>
        <p:grpSpPr>
          <a:xfrm>
            <a:off x="7324413" y="3823831"/>
            <a:ext cx="4287960" cy="2912152"/>
            <a:chOff x="5835720" y="3584898"/>
            <a:chExt cx="2927279" cy="2157039"/>
          </a:xfrm>
        </p:grpSpPr>
        <p:sp>
          <p:nvSpPr>
            <p:cNvPr id="24" name="Rounded Rectangle 23"/>
            <p:cNvSpPr/>
            <p:nvPr/>
          </p:nvSpPr>
          <p:spPr>
            <a:xfrm>
              <a:off x="5835720" y="3584898"/>
              <a:ext cx="2927279" cy="2157039"/>
            </a:xfrm>
            <a:prstGeom prst="roundRect">
              <a:avLst>
                <a:gd name="adj" fmla="val 13842"/>
              </a:avLst>
            </a:prstGeom>
            <a:solidFill>
              <a:schemeClr val="accent2">
                <a:lumMod val="60000"/>
                <a:lumOff val="40000"/>
              </a:schemeClr>
            </a:solidFill>
            <a:ln w="158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r" defTabSz="932239"/>
              <a:endParaRPr lang="en-US" sz="1836" dirty="0">
                <a:gradFill>
                  <a:gsLst>
                    <a:gs pos="0">
                      <a:srgbClr val="FFFFFF"/>
                    </a:gs>
                    <a:gs pos="100000">
                      <a:srgbClr val="FFFFFF"/>
                    </a:gs>
                  </a:gsLst>
                  <a:lin ang="16200000" scaled="0"/>
                </a:gradFill>
              </a:endParaRPr>
            </a:p>
          </p:txBody>
        </p:sp>
        <p:sp>
          <p:nvSpPr>
            <p:cNvPr id="25" name="TextBox 24"/>
            <p:cNvSpPr txBox="1"/>
            <p:nvPr/>
          </p:nvSpPr>
          <p:spPr>
            <a:xfrm>
              <a:off x="6159387" y="5334864"/>
              <a:ext cx="2242301" cy="186034"/>
            </a:xfrm>
            <a:prstGeom prst="rect">
              <a:avLst/>
            </a:prstGeom>
            <a:noFill/>
            <a:scene3d>
              <a:camera prst="orthographicFront"/>
              <a:lightRig rig="threePt" dir="t"/>
            </a:scene3d>
            <a:sp3d>
              <a:bevelT/>
            </a:sp3d>
          </p:spPr>
          <p:txBody>
            <a:bodyPr wrap="square" lIns="0" tIns="0" rIns="0" bIns="0" rtlCol="0">
              <a:spAutoFit/>
            </a:bodyPr>
            <a:lstStyle>
              <a:defPPr>
                <a:defRPr lang="en-US"/>
              </a:defPPr>
              <a:lvl1pPr algn="r">
                <a:defRPr sz="1600">
                  <a:gradFill>
                    <a:gsLst>
                      <a:gs pos="0">
                        <a:srgbClr val="FFFFFF"/>
                      </a:gs>
                      <a:gs pos="100000">
                        <a:srgbClr val="FFFFFF"/>
                      </a:gs>
                    </a:gsLst>
                    <a:lin ang="16200000" scaled="0"/>
                  </a:gradFill>
                </a:defRPr>
              </a:lvl1pPr>
            </a:lstStyle>
            <a:p>
              <a:pPr algn="l" defTabSz="932239"/>
              <a:r>
                <a:rPr lang="en-US" sz="1632" dirty="0">
                  <a:solidFill>
                    <a:schemeClr val="tx1"/>
                  </a:solidFill>
                </a:rPr>
                <a:t>Application Suite Extension Package</a:t>
              </a:r>
            </a:p>
          </p:txBody>
        </p:sp>
      </p:grpSp>
      <p:sp>
        <p:nvSpPr>
          <p:cNvPr id="83" name="Rectangle 82"/>
          <p:cNvSpPr/>
          <p:nvPr/>
        </p:nvSpPr>
        <p:spPr>
          <a:xfrm>
            <a:off x="2719090" y="931191"/>
            <a:ext cx="7455397" cy="2240268"/>
          </a:xfrm>
          <a:prstGeom prst="rect">
            <a:avLst/>
          </a:prstGeom>
          <a:solidFill>
            <a:schemeClr val="accent4"/>
          </a:solidFill>
          <a:ln>
            <a:noFill/>
            <a:prstDash val="sysDash"/>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prstClr val="black"/>
                </a:solidFill>
              </a:rPr>
              <a:t>AOS Runtime</a:t>
            </a:r>
          </a:p>
        </p:txBody>
      </p:sp>
      <p:grpSp>
        <p:nvGrpSpPr>
          <p:cNvPr id="102" name="Group 101"/>
          <p:cNvGrpSpPr/>
          <p:nvPr/>
        </p:nvGrpSpPr>
        <p:grpSpPr>
          <a:xfrm>
            <a:off x="2905317" y="1288090"/>
            <a:ext cx="2413400" cy="1622563"/>
            <a:chOff x="2231109" y="1287462"/>
            <a:chExt cx="2414085" cy="1623024"/>
          </a:xfrm>
          <a:solidFill>
            <a:schemeClr val="accent4"/>
          </a:solidFill>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979" y="1287462"/>
              <a:ext cx="1274342" cy="1274342"/>
            </a:xfrm>
            <a:prstGeom prst="rect">
              <a:avLst/>
            </a:prstGeom>
            <a:grpFill/>
          </p:spPr>
        </p:pic>
        <p:sp>
          <p:nvSpPr>
            <p:cNvPr id="16" name="Rectangle 15"/>
            <p:cNvSpPr/>
            <p:nvPr/>
          </p:nvSpPr>
          <p:spPr>
            <a:xfrm>
              <a:off x="2231109" y="2616711"/>
              <a:ext cx="2414085" cy="293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098" dirty="0">
                  <a:solidFill>
                    <a:prstClr val="black"/>
                  </a:solidFill>
                </a:rPr>
                <a:t>Dynamics.AX.ApplicationSuite.dll</a:t>
              </a:r>
              <a:endParaRPr lang="en-US" sz="900" dirty="0">
                <a:solidFill>
                  <a:prstClr val="black"/>
                </a:solidFill>
              </a:endParaRPr>
            </a:p>
          </p:txBody>
        </p:sp>
      </p:grpSp>
      <p:grpSp>
        <p:nvGrpSpPr>
          <p:cNvPr id="103" name="Group 102"/>
          <p:cNvGrpSpPr/>
          <p:nvPr/>
        </p:nvGrpSpPr>
        <p:grpSpPr>
          <a:xfrm>
            <a:off x="7545736" y="1315508"/>
            <a:ext cx="2512939" cy="1628147"/>
            <a:chOff x="7362107" y="1314888"/>
            <a:chExt cx="2513653" cy="1628609"/>
          </a:xfrm>
          <a:solidFill>
            <a:schemeClr val="accent4"/>
          </a:solidFill>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530" y="1314888"/>
              <a:ext cx="1274342" cy="1274342"/>
            </a:xfrm>
            <a:prstGeom prst="rect">
              <a:avLst/>
            </a:prstGeom>
            <a:grpFill/>
          </p:spPr>
        </p:pic>
        <p:sp>
          <p:nvSpPr>
            <p:cNvPr id="29" name="Rectangle 28"/>
            <p:cNvSpPr/>
            <p:nvPr/>
          </p:nvSpPr>
          <p:spPr>
            <a:xfrm>
              <a:off x="7362107" y="2649484"/>
              <a:ext cx="2513653" cy="294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098" dirty="0">
                  <a:solidFill>
                    <a:prstClr val="black"/>
                  </a:solidFill>
                </a:rPr>
                <a:t>Dynamics.AX.AppSuiteExtension.dll</a:t>
              </a:r>
            </a:p>
          </p:txBody>
        </p:sp>
      </p:grpSp>
      <p:sp>
        <p:nvSpPr>
          <p:cNvPr id="37" name="Arc 36"/>
          <p:cNvSpPr/>
          <p:nvPr/>
        </p:nvSpPr>
        <p:spPr>
          <a:xfrm>
            <a:off x="2674234" y="4329515"/>
            <a:ext cx="6746172" cy="1300597"/>
          </a:xfrm>
          <a:prstGeom prst="arc">
            <a:avLst>
              <a:gd name="adj1" fmla="val 11372388"/>
              <a:gd name="adj2" fmla="val 284798"/>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8" name="Arc 37"/>
          <p:cNvSpPr/>
          <p:nvPr/>
        </p:nvSpPr>
        <p:spPr>
          <a:xfrm>
            <a:off x="1352030" y="3823829"/>
            <a:ext cx="8327134" cy="999334"/>
          </a:xfrm>
          <a:prstGeom prst="arc">
            <a:avLst>
              <a:gd name="adj1" fmla="val 10676433"/>
              <a:gd name="adj2" fmla="val 21476696"/>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Rectangle 46"/>
          <p:cNvSpPr/>
          <p:nvPr/>
        </p:nvSpPr>
        <p:spPr>
          <a:xfrm>
            <a:off x="3203437" y="4520066"/>
            <a:ext cx="973275" cy="304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198" dirty="0" err="1">
                <a:solidFill>
                  <a:prstClr val="black"/>
                </a:solidFill>
              </a:rPr>
              <a:t>AxForm</a:t>
            </a:r>
            <a:endParaRPr lang="en-US" sz="1198" dirty="0">
              <a:solidFill>
                <a:prstClr val="black"/>
              </a:solidFill>
            </a:endParaRPr>
          </a:p>
        </p:txBody>
      </p:sp>
      <p:sp>
        <p:nvSpPr>
          <p:cNvPr id="50" name="Rectangle 49"/>
          <p:cNvSpPr/>
          <p:nvPr/>
        </p:nvSpPr>
        <p:spPr>
          <a:xfrm>
            <a:off x="1472370" y="4432058"/>
            <a:ext cx="973275" cy="304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198" dirty="0" err="1">
                <a:solidFill>
                  <a:prstClr val="black"/>
                </a:solidFill>
              </a:rPr>
              <a:t>AxTable</a:t>
            </a:r>
            <a:endParaRPr lang="en-US" sz="1198" dirty="0">
              <a:solidFill>
                <a:prstClr val="black"/>
              </a:solidFill>
            </a:endParaRPr>
          </a:p>
        </p:txBody>
      </p:sp>
      <p:sp>
        <p:nvSpPr>
          <p:cNvPr id="53" name="Rectangle 52"/>
          <p:cNvSpPr/>
          <p:nvPr/>
        </p:nvSpPr>
        <p:spPr>
          <a:xfrm>
            <a:off x="9145552" y="4193045"/>
            <a:ext cx="1371938" cy="304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198" dirty="0" err="1">
                <a:solidFill>
                  <a:prstClr val="black"/>
                </a:solidFill>
              </a:rPr>
              <a:t>AxTableExtension</a:t>
            </a:r>
            <a:endParaRPr lang="en-US" sz="1000" dirty="0">
              <a:solidFill>
                <a:prstClr val="black"/>
              </a:solidFill>
            </a:endParaRPr>
          </a:p>
        </p:txBody>
      </p:sp>
      <p:sp>
        <p:nvSpPr>
          <p:cNvPr id="56" name="Rectangle 55"/>
          <p:cNvSpPr/>
          <p:nvPr/>
        </p:nvSpPr>
        <p:spPr>
          <a:xfrm>
            <a:off x="8834008" y="5250017"/>
            <a:ext cx="1418355" cy="305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198" dirty="0" err="1">
                <a:solidFill>
                  <a:prstClr val="black"/>
                </a:solidFill>
              </a:rPr>
              <a:t>AxFormExtension</a:t>
            </a:r>
            <a:endParaRPr lang="en-US" sz="1198" dirty="0">
              <a:solidFill>
                <a:prstClr val="black"/>
              </a:solidFill>
            </a:endParaRPr>
          </a:p>
        </p:txBody>
      </p:sp>
      <p:sp>
        <p:nvSpPr>
          <p:cNvPr id="58" name="Rectangle 57"/>
          <p:cNvSpPr/>
          <p:nvPr/>
        </p:nvSpPr>
        <p:spPr>
          <a:xfrm>
            <a:off x="10505062" y="4235528"/>
            <a:ext cx="973275" cy="304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198" dirty="0" err="1">
                <a:solidFill>
                  <a:prstClr val="black"/>
                </a:solidFill>
              </a:rPr>
              <a:t>AxForm</a:t>
            </a:r>
            <a:endParaRPr lang="en-US" sz="1198" dirty="0">
              <a:solidFill>
                <a:prstClr val="black"/>
              </a:solidFill>
            </a:endParaRPr>
          </a:p>
        </p:txBody>
      </p:sp>
      <p:sp>
        <p:nvSpPr>
          <p:cNvPr id="60" name="Rectangle 59"/>
          <p:cNvSpPr/>
          <p:nvPr/>
        </p:nvSpPr>
        <p:spPr>
          <a:xfrm>
            <a:off x="10513046" y="5101797"/>
            <a:ext cx="973275" cy="304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198" dirty="0" err="1">
                <a:solidFill>
                  <a:prstClr val="black"/>
                </a:solidFill>
              </a:rPr>
              <a:t>AxTable</a:t>
            </a:r>
            <a:endParaRPr lang="en-US" sz="1198" dirty="0">
              <a:solidFill>
                <a:prstClr val="black"/>
              </a:solidFill>
            </a:endParaRPr>
          </a:p>
        </p:txBody>
      </p:sp>
      <p:cxnSp>
        <p:nvCxnSpPr>
          <p:cNvPr id="63" name="Straight Arrow Connector 62"/>
          <p:cNvCxnSpPr/>
          <p:nvPr/>
        </p:nvCxnSpPr>
        <p:spPr>
          <a:xfrm>
            <a:off x="5096161" y="5132964"/>
            <a:ext cx="2576315" cy="192580"/>
          </a:xfrm>
          <a:prstGeom prst="straightConnector1">
            <a:avLst/>
          </a:prstGeom>
          <a:ln w="25400">
            <a:solidFill>
              <a:srgbClr val="0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63147" y="4723322"/>
            <a:ext cx="1337563" cy="265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198" b="1" dirty="0">
                <a:solidFill>
                  <a:schemeClr val="accent6"/>
                </a:solidFill>
              </a:rPr>
              <a:t>Events &amp; Plugins</a:t>
            </a:r>
            <a:endParaRPr lang="en-US" sz="1000" b="1" dirty="0">
              <a:solidFill>
                <a:schemeClr val="accent6"/>
              </a:solidFill>
            </a:endParaRPr>
          </a:p>
        </p:txBody>
      </p:sp>
      <p:sp>
        <p:nvSpPr>
          <p:cNvPr id="65" name="Rectangle 64"/>
          <p:cNvSpPr/>
          <p:nvPr/>
        </p:nvSpPr>
        <p:spPr>
          <a:xfrm>
            <a:off x="5781574" y="5607084"/>
            <a:ext cx="1173408" cy="294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198" b="1" dirty="0">
                <a:solidFill>
                  <a:schemeClr val="accent6"/>
                </a:solidFill>
              </a:rPr>
              <a:t>References</a:t>
            </a:r>
            <a:endParaRPr lang="en-US" sz="1000" b="1" dirty="0">
              <a:solidFill>
                <a:schemeClr val="accent6"/>
              </a:solidFill>
            </a:endParaRPr>
          </a:p>
        </p:txBody>
      </p:sp>
      <p:pic>
        <p:nvPicPr>
          <p:cNvPr id="66" name="Picture 65"/>
          <p:cNvPicPr>
            <a:picLocks noChangeAspect="1"/>
          </p:cNvPicPr>
          <p:nvPr/>
        </p:nvPicPr>
        <p:blipFill>
          <a:blip r:embed="rId4"/>
          <a:stretch>
            <a:fillRect/>
          </a:stretch>
        </p:blipFill>
        <p:spPr>
          <a:xfrm>
            <a:off x="1199675" y="4780846"/>
            <a:ext cx="399936" cy="295192"/>
          </a:xfrm>
          <a:prstGeom prst="rect">
            <a:avLst/>
          </a:prstGeom>
        </p:spPr>
      </p:pic>
      <p:pic>
        <p:nvPicPr>
          <p:cNvPr id="67" name="Picture 66"/>
          <p:cNvPicPr>
            <a:picLocks noChangeAspect="1"/>
          </p:cNvPicPr>
          <p:nvPr/>
        </p:nvPicPr>
        <p:blipFill>
          <a:blip r:embed="rId4"/>
          <a:stretch>
            <a:fillRect/>
          </a:stretch>
        </p:blipFill>
        <p:spPr>
          <a:xfrm>
            <a:off x="1352030" y="4933203"/>
            <a:ext cx="399936" cy="295192"/>
          </a:xfrm>
          <a:prstGeom prst="rect">
            <a:avLst/>
          </a:prstGeom>
        </p:spPr>
      </p:pic>
      <p:pic>
        <p:nvPicPr>
          <p:cNvPr id="68" name="Picture 67"/>
          <p:cNvPicPr>
            <a:picLocks noChangeAspect="1"/>
          </p:cNvPicPr>
          <p:nvPr/>
        </p:nvPicPr>
        <p:blipFill>
          <a:blip r:embed="rId4"/>
          <a:stretch>
            <a:fillRect/>
          </a:stretch>
        </p:blipFill>
        <p:spPr>
          <a:xfrm>
            <a:off x="1504387" y="5085559"/>
            <a:ext cx="399936" cy="295192"/>
          </a:xfrm>
          <a:prstGeom prst="rect">
            <a:avLst/>
          </a:prstGeom>
        </p:spPr>
      </p:pic>
      <p:pic>
        <p:nvPicPr>
          <p:cNvPr id="69" name="Picture 68"/>
          <p:cNvPicPr>
            <a:picLocks noChangeAspect="1"/>
          </p:cNvPicPr>
          <p:nvPr/>
        </p:nvPicPr>
        <p:blipFill>
          <a:blip r:embed="rId4"/>
          <a:stretch>
            <a:fillRect/>
          </a:stretch>
        </p:blipFill>
        <p:spPr>
          <a:xfrm>
            <a:off x="1750030" y="4789162"/>
            <a:ext cx="399936" cy="295192"/>
          </a:xfrm>
          <a:prstGeom prst="rect">
            <a:avLst/>
          </a:prstGeom>
        </p:spPr>
      </p:pic>
      <p:pic>
        <p:nvPicPr>
          <p:cNvPr id="71" name="Picture 70"/>
          <p:cNvPicPr>
            <a:picLocks noChangeAspect="1"/>
          </p:cNvPicPr>
          <p:nvPr/>
        </p:nvPicPr>
        <p:blipFill>
          <a:blip r:embed="rId5"/>
          <a:stretch>
            <a:fillRect/>
          </a:stretch>
        </p:blipFill>
        <p:spPr>
          <a:xfrm>
            <a:off x="3491760" y="4859532"/>
            <a:ext cx="371371" cy="314236"/>
          </a:xfrm>
          <a:prstGeom prst="rect">
            <a:avLst/>
          </a:prstGeom>
        </p:spPr>
      </p:pic>
      <p:pic>
        <p:nvPicPr>
          <p:cNvPr id="72" name="Picture 71"/>
          <p:cNvPicPr>
            <a:picLocks noChangeAspect="1"/>
          </p:cNvPicPr>
          <p:nvPr/>
        </p:nvPicPr>
        <p:blipFill>
          <a:blip r:embed="rId5"/>
          <a:stretch>
            <a:fillRect/>
          </a:stretch>
        </p:blipFill>
        <p:spPr>
          <a:xfrm>
            <a:off x="3173737" y="5079173"/>
            <a:ext cx="371371" cy="314236"/>
          </a:xfrm>
          <a:prstGeom prst="rect">
            <a:avLst/>
          </a:prstGeom>
        </p:spPr>
      </p:pic>
      <p:pic>
        <p:nvPicPr>
          <p:cNvPr id="70" name="Picture 69"/>
          <p:cNvPicPr>
            <a:picLocks noChangeAspect="1"/>
          </p:cNvPicPr>
          <p:nvPr/>
        </p:nvPicPr>
        <p:blipFill>
          <a:blip r:embed="rId5"/>
          <a:stretch>
            <a:fillRect/>
          </a:stretch>
        </p:blipFill>
        <p:spPr>
          <a:xfrm>
            <a:off x="3100025" y="4849955"/>
            <a:ext cx="371371" cy="314236"/>
          </a:xfrm>
          <a:prstGeom prst="rect">
            <a:avLst/>
          </a:prstGeom>
        </p:spPr>
      </p:pic>
      <p:pic>
        <p:nvPicPr>
          <p:cNvPr id="73" name="Picture 72"/>
          <p:cNvPicPr>
            <a:picLocks noChangeAspect="1"/>
          </p:cNvPicPr>
          <p:nvPr/>
        </p:nvPicPr>
        <p:blipFill>
          <a:blip r:embed="rId5"/>
          <a:stretch>
            <a:fillRect/>
          </a:stretch>
        </p:blipFill>
        <p:spPr>
          <a:xfrm>
            <a:off x="3567594" y="5197235"/>
            <a:ext cx="371371" cy="314236"/>
          </a:xfrm>
          <a:prstGeom prst="rect">
            <a:avLst/>
          </a:prstGeom>
        </p:spPr>
      </p:pic>
      <p:pic>
        <p:nvPicPr>
          <p:cNvPr id="74" name="Picture 73"/>
          <p:cNvPicPr>
            <a:picLocks noChangeAspect="1"/>
          </p:cNvPicPr>
          <p:nvPr/>
        </p:nvPicPr>
        <p:blipFill>
          <a:blip r:embed="rId4"/>
          <a:stretch>
            <a:fillRect/>
          </a:stretch>
        </p:blipFill>
        <p:spPr>
          <a:xfrm>
            <a:off x="9360037" y="4506603"/>
            <a:ext cx="399936" cy="295192"/>
          </a:xfrm>
          <a:prstGeom prst="rect">
            <a:avLst/>
          </a:prstGeom>
        </p:spPr>
      </p:pic>
      <p:pic>
        <p:nvPicPr>
          <p:cNvPr id="75" name="Picture 74"/>
          <p:cNvPicPr>
            <a:picLocks noChangeAspect="1"/>
          </p:cNvPicPr>
          <p:nvPr/>
        </p:nvPicPr>
        <p:blipFill>
          <a:blip r:embed="rId4"/>
          <a:stretch>
            <a:fillRect/>
          </a:stretch>
        </p:blipFill>
        <p:spPr>
          <a:xfrm>
            <a:off x="9803495" y="4518196"/>
            <a:ext cx="399936" cy="295192"/>
          </a:xfrm>
          <a:prstGeom prst="rect">
            <a:avLst/>
          </a:prstGeom>
        </p:spPr>
      </p:pic>
      <p:pic>
        <p:nvPicPr>
          <p:cNvPr id="76" name="Picture 75"/>
          <p:cNvPicPr>
            <a:picLocks noChangeAspect="1"/>
          </p:cNvPicPr>
          <p:nvPr/>
        </p:nvPicPr>
        <p:blipFill>
          <a:blip r:embed="rId5"/>
          <a:stretch>
            <a:fillRect/>
          </a:stretch>
        </p:blipFill>
        <p:spPr>
          <a:xfrm>
            <a:off x="9501215" y="5528325"/>
            <a:ext cx="371371" cy="314236"/>
          </a:xfrm>
          <a:prstGeom prst="rect">
            <a:avLst/>
          </a:prstGeom>
        </p:spPr>
      </p:pic>
      <p:pic>
        <p:nvPicPr>
          <p:cNvPr id="77" name="Picture 76"/>
          <p:cNvPicPr>
            <a:picLocks noChangeAspect="1"/>
          </p:cNvPicPr>
          <p:nvPr/>
        </p:nvPicPr>
        <p:blipFill>
          <a:blip r:embed="rId5"/>
          <a:stretch>
            <a:fillRect/>
          </a:stretch>
        </p:blipFill>
        <p:spPr>
          <a:xfrm>
            <a:off x="9106887" y="5537810"/>
            <a:ext cx="371371" cy="314236"/>
          </a:xfrm>
          <a:prstGeom prst="rect">
            <a:avLst/>
          </a:prstGeom>
        </p:spPr>
      </p:pic>
      <p:pic>
        <p:nvPicPr>
          <p:cNvPr id="78" name="Picture 77"/>
          <p:cNvPicPr>
            <a:picLocks noChangeAspect="1"/>
          </p:cNvPicPr>
          <p:nvPr/>
        </p:nvPicPr>
        <p:blipFill>
          <a:blip r:embed="rId5"/>
          <a:stretch>
            <a:fillRect/>
          </a:stretch>
        </p:blipFill>
        <p:spPr>
          <a:xfrm>
            <a:off x="10675959" y="4524100"/>
            <a:ext cx="371371" cy="314236"/>
          </a:xfrm>
          <a:prstGeom prst="rect">
            <a:avLst/>
          </a:prstGeom>
        </p:spPr>
      </p:pic>
      <p:pic>
        <p:nvPicPr>
          <p:cNvPr id="79" name="Picture 78"/>
          <p:cNvPicPr>
            <a:picLocks noChangeAspect="1"/>
          </p:cNvPicPr>
          <p:nvPr/>
        </p:nvPicPr>
        <p:blipFill>
          <a:blip r:embed="rId4"/>
          <a:stretch>
            <a:fillRect/>
          </a:stretch>
        </p:blipFill>
        <p:spPr>
          <a:xfrm>
            <a:off x="10683179" y="5406719"/>
            <a:ext cx="399936" cy="295192"/>
          </a:xfrm>
          <a:prstGeom prst="rect">
            <a:avLst/>
          </a:prstGeom>
        </p:spPr>
      </p:pic>
      <p:pic>
        <p:nvPicPr>
          <p:cNvPr id="80" name="Picture 79"/>
          <p:cNvPicPr>
            <a:picLocks noChangeAspect="1"/>
          </p:cNvPicPr>
          <p:nvPr/>
        </p:nvPicPr>
        <p:blipFill>
          <a:blip r:embed="rId6"/>
          <a:stretch>
            <a:fillRect/>
          </a:stretch>
        </p:blipFill>
        <p:spPr>
          <a:xfrm>
            <a:off x="4362059" y="5304005"/>
            <a:ext cx="428503" cy="342802"/>
          </a:xfrm>
          <a:prstGeom prst="rect">
            <a:avLst/>
          </a:prstGeom>
        </p:spPr>
      </p:pic>
      <p:sp>
        <p:nvSpPr>
          <p:cNvPr id="81" name="Rectangle 80"/>
          <p:cNvSpPr/>
          <p:nvPr/>
        </p:nvSpPr>
        <p:spPr>
          <a:xfrm>
            <a:off x="7798530" y="5045088"/>
            <a:ext cx="973275" cy="304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198" dirty="0">
                <a:solidFill>
                  <a:prstClr val="black"/>
                </a:solidFill>
              </a:rPr>
              <a:t>Code Extensions</a:t>
            </a:r>
            <a:endParaRPr lang="en-US" sz="1000" dirty="0">
              <a:solidFill>
                <a:prstClr val="black"/>
              </a:solidFill>
            </a:endParaRPr>
          </a:p>
        </p:txBody>
      </p:sp>
      <p:pic>
        <p:nvPicPr>
          <p:cNvPr id="82" name="Picture 81"/>
          <p:cNvPicPr>
            <a:picLocks noChangeAspect="1"/>
          </p:cNvPicPr>
          <p:nvPr/>
        </p:nvPicPr>
        <p:blipFill>
          <a:blip r:embed="rId6"/>
          <a:stretch>
            <a:fillRect/>
          </a:stretch>
        </p:blipFill>
        <p:spPr>
          <a:xfrm>
            <a:off x="4790562" y="5306501"/>
            <a:ext cx="428503" cy="342802"/>
          </a:xfrm>
          <a:prstGeom prst="rect">
            <a:avLst/>
          </a:prstGeom>
        </p:spPr>
      </p:pic>
      <p:pic>
        <p:nvPicPr>
          <p:cNvPr id="84" name="Picture 83"/>
          <p:cNvPicPr>
            <a:picLocks noChangeAspect="1"/>
          </p:cNvPicPr>
          <p:nvPr/>
        </p:nvPicPr>
        <p:blipFill>
          <a:blip r:embed="rId6"/>
          <a:stretch>
            <a:fillRect/>
          </a:stretch>
        </p:blipFill>
        <p:spPr>
          <a:xfrm>
            <a:off x="7844831" y="5466525"/>
            <a:ext cx="428503" cy="342802"/>
          </a:xfrm>
          <a:prstGeom prst="rect">
            <a:avLst/>
          </a:prstGeom>
        </p:spPr>
      </p:pic>
      <p:sp>
        <p:nvSpPr>
          <p:cNvPr id="85" name="Rectangle 84"/>
          <p:cNvSpPr/>
          <p:nvPr/>
        </p:nvSpPr>
        <p:spPr>
          <a:xfrm>
            <a:off x="4353111" y="4922339"/>
            <a:ext cx="973275" cy="304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198" dirty="0" err="1">
                <a:solidFill>
                  <a:prstClr val="black"/>
                </a:solidFill>
              </a:rPr>
              <a:t>AxClass</a:t>
            </a:r>
            <a:endParaRPr lang="en-US" sz="1198" dirty="0">
              <a:solidFill>
                <a:prstClr val="black"/>
              </a:solidFill>
            </a:endParaRPr>
          </a:p>
        </p:txBody>
      </p:sp>
      <p:pic>
        <p:nvPicPr>
          <p:cNvPr id="86" name="Picture 85"/>
          <p:cNvPicPr>
            <a:picLocks noChangeAspect="1"/>
          </p:cNvPicPr>
          <p:nvPr/>
        </p:nvPicPr>
        <p:blipFill>
          <a:blip r:embed="rId6"/>
          <a:stretch>
            <a:fillRect/>
          </a:stretch>
        </p:blipFill>
        <p:spPr>
          <a:xfrm>
            <a:off x="8311252" y="5469020"/>
            <a:ext cx="428503" cy="342802"/>
          </a:xfrm>
          <a:prstGeom prst="rect">
            <a:avLst/>
          </a:prstGeom>
        </p:spPr>
      </p:pic>
      <p:cxnSp>
        <p:nvCxnSpPr>
          <p:cNvPr id="88" name="Straight Arrow Connector 87"/>
          <p:cNvCxnSpPr/>
          <p:nvPr/>
        </p:nvCxnSpPr>
        <p:spPr>
          <a:xfrm>
            <a:off x="5219064" y="5436578"/>
            <a:ext cx="2468480" cy="210229"/>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flipV="1">
            <a:off x="8812507" y="2970448"/>
            <a:ext cx="672" cy="8211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8778529" y="3337473"/>
            <a:ext cx="953041" cy="192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098" dirty="0">
                <a:solidFill>
                  <a:prstClr val="black"/>
                </a:solidFill>
              </a:rPr>
              <a:t>Compile</a:t>
            </a:r>
          </a:p>
        </p:txBody>
      </p:sp>
      <p:cxnSp>
        <p:nvCxnSpPr>
          <p:cNvPr id="98" name="Straight Arrow Connector 97"/>
          <p:cNvCxnSpPr/>
          <p:nvPr/>
        </p:nvCxnSpPr>
        <p:spPr>
          <a:xfrm flipV="1">
            <a:off x="4057748" y="2970448"/>
            <a:ext cx="7262" cy="6896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4051772" y="3238488"/>
            <a:ext cx="953041" cy="192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239"/>
            <a:r>
              <a:rPr lang="en-US" sz="1098" dirty="0">
                <a:solidFill>
                  <a:prstClr val="black"/>
                </a:solidFill>
              </a:rPr>
              <a:t>Compile</a:t>
            </a:r>
          </a:p>
        </p:txBody>
      </p:sp>
      <p:grpSp>
        <p:nvGrpSpPr>
          <p:cNvPr id="3" name="Group 2"/>
          <p:cNvGrpSpPr/>
          <p:nvPr/>
        </p:nvGrpSpPr>
        <p:grpSpPr>
          <a:xfrm>
            <a:off x="-180645" y="1263355"/>
            <a:ext cx="2912727" cy="1315656"/>
            <a:chOff x="9277023" y="1239443"/>
            <a:chExt cx="2855874" cy="1289976"/>
          </a:xfrm>
        </p:grpSpPr>
        <p:sp>
          <p:nvSpPr>
            <p:cNvPr id="59" name="Rectangle 58"/>
            <p:cNvSpPr/>
            <p:nvPr/>
          </p:nvSpPr>
          <p:spPr>
            <a:xfrm>
              <a:off x="9455319" y="1239443"/>
              <a:ext cx="2677578" cy="424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99" b="1" i="1" dirty="0">
                  <a:solidFill>
                    <a:schemeClr val="accent6"/>
                  </a:solidFill>
                </a:rPr>
                <a:t>Compile Isolation &amp; performance</a:t>
              </a:r>
            </a:p>
          </p:txBody>
        </p:sp>
        <p:sp>
          <p:nvSpPr>
            <p:cNvPr id="61" name="Rectangle 60"/>
            <p:cNvSpPr/>
            <p:nvPr/>
          </p:nvSpPr>
          <p:spPr>
            <a:xfrm>
              <a:off x="9393740" y="1675285"/>
              <a:ext cx="2635027" cy="424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99" b="1" i="1" dirty="0">
                  <a:solidFill>
                    <a:schemeClr val="accent6"/>
                  </a:solidFill>
                </a:rPr>
                <a:t>Deployment, servicing and ALM</a:t>
              </a:r>
            </a:p>
          </p:txBody>
        </p:sp>
        <p:sp>
          <p:nvSpPr>
            <p:cNvPr id="62" name="Rectangle 61"/>
            <p:cNvSpPr/>
            <p:nvPr/>
          </p:nvSpPr>
          <p:spPr>
            <a:xfrm>
              <a:off x="9277023" y="2104979"/>
              <a:ext cx="2677578" cy="424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99" b="1" i="1" dirty="0">
                  <a:solidFill>
                    <a:schemeClr val="accent6"/>
                  </a:solidFill>
                </a:rPr>
                <a:t>Minimal code upgrade cost</a:t>
              </a:r>
            </a:p>
          </p:txBody>
        </p:sp>
      </p:grpSp>
    </p:spTree>
    <p:extLst>
      <p:ext uri="{BB962C8B-B14F-4D97-AF65-F5344CB8AC3E}">
        <p14:creationId xmlns:p14="http://schemas.microsoft.com/office/powerpoint/2010/main" val="163758196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28309" y="2559918"/>
            <a:ext cx="1219123" cy="751320"/>
          </a:xfrm>
          <a:prstGeom prst="rect">
            <a:avLst/>
          </a:prstGeom>
        </p:spPr>
      </p:pic>
      <p:pic>
        <p:nvPicPr>
          <p:cNvPr id="2" name="Picture 1"/>
          <p:cNvPicPr>
            <a:picLocks noChangeAspect="1"/>
          </p:cNvPicPr>
          <p:nvPr/>
        </p:nvPicPr>
        <p:blipFill>
          <a:blip r:embed="rId4"/>
          <a:stretch>
            <a:fillRect/>
          </a:stretch>
        </p:blipFill>
        <p:spPr>
          <a:xfrm>
            <a:off x="1210130" y="77662"/>
            <a:ext cx="10016213" cy="6839200"/>
          </a:xfrm>
          <a:prstGeom prst="rect">
            <a:avLst/>
          </a:prstGeom>
        </p:spPr>
      </p:pic>
    </p:spTree>
    <p:extLst>
      <p:ext uri="{BB962C8B-B14F-4D97-AF65-F5344CB8AC3E}">
        <p14:creationId xmlns:p14="http://schemas.microsoft.com/office/powerpoint/2010/main" val="32650712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17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57580" y="845531"/>
            <a:ext cx="5508118" cy="3255594"/>
            <a:chOff x="457580" y="845531"/>
            <a:chExt cx="5508118" cy="3255594"/>
          </a:xfrm>
        </p:grpSpPr>
        <p:pic>
          <p:nvPicPr>
            <p:cNvPr id="18" name="Picture 17"/>
            <p:cNvPicPr>
              <a:picLocks noChangeAspect="1"/>
            </p:cNvPicPr>
            <p:nvPr/>
          </p:nvPicPr>
          <p:blipFill>
            <a:blip r:embed="rId3"/>
            <a:stretch>
              <a:fillRect/>
            </a:stretch>
          </p:blipFill>
          <p:spPr>
            <a:xfrm>
              <a:off x="457580" y="3064816"/>
              <a:ext cx="1005829" cy="1036309"/>
            </a:xfrm>
            <a:prstGeom prst="rect">
              <a:avLst/>
            </a:prstGeom>
          </p:spPr>
        </p:pic>
        <p:pic>
          <p:nvPicPr>
            <p:cNvPr id="19" name="Picture 18"/>
            <p:cNvPicPr>
              <a:picLocks noChangeAspect="1"/>
            </p:cNvPicPr>
            <p:nvPr/>
          </p:nvPicPr>
          <p:blipFill>
            <a:blip r:embed="rId4"/>
            <a:stretch>
              <a:fillRect/>
            </a:stretch>
          </p:blipFill>
          <p:spPr>
            <a:xfrm>
              <a:off x="1525926" y="845531"/>
              <a:ext cx="1857702" cy="2107331"/>
            </a:xfrm>
            <a:prstGeom prst="rect">
              <a:avLst/>
            </a:prstGeom>
          </p:spPr>
        </p:pic>
        <p:pic>
          <p:nvPicPr>
            <p:cNvPr id="20" name="Picture 19"/>
            <p:cNvPicPr>
              <a:picLocks noChangeAspect="1"/>
            </p:cNvPicPr>
            <p:nvPr/>
          </p:nvPicPr>
          <p:blipFill>
            <a:blip r:embed="rId5"/>
            <a:stretch>
              <a:fillRect/>
            </a:stretch>
          </p:blipFill>
          <p:spPr>
            <a:xfrm>
              <a:off x="3657945" y="1789029"/>
              <a:ext cx="2307753" cy="1068160"/>
            </a:xfrm>
            <a:prstGeom prst="rect">
              <a:avLst/>
            </a:prstGeom>
          </p:spPr>
        </p:pic>
        <p:cxnSp>
          <p:nvCxnSpPr>
            <p:cNvPr id="22" name="Straight Arrow Connector 21"/>
            <p:cNvCxnSpPr/>
            <p:nvPr/>
          </p:nvCxnSpPr>
          <p:spPr>
            <a:xfrm flipV="1">
              <a:off x="1097653" y="2035655"/>
              <a:ext cx="1006479" cy="1004413"/>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322132" y="2217116"/>
              <a:ext cx="694425" cy="0"/>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322132" y="1119848"/>
            <a:ext cx="7559494" cy="2926048"/>
            <a:chOff x="3322132" y="1119848"/>
            <a:chExt cx="7559494" cy="2926048"/>
          </a:xfrm>
        </p:grpSpPr>
        <p:pic>
          <p:nvPicPr>
            <p:cNvPr id="31" name="Picture 30"/>
            <p:cNvPicPr>
              <a:picLocks noChangeAspect="1"/>
            </p:cNvPicPr>
            <p:nvPr/>
          </p:nvPicPr>
          <p:blipFill>
            <a:blip r:embed="rId6"/>
            <a:stretch>
              <a:fillRect/>
            </a:stretch>
          </p:blipFill>
          <p:spPr>
            <a:xfrm>
              <a:off x="7252685" y="1119848"/>
              <a:ext cx="1737341" cy="915807"/>
            </a:xfrm>
            <a:prstGeom prst="rect">
              <a:avLst/>
            </a:prstGeom>
          </p:spPr>
        </p:pic>
        <p:cxnSp>
          <p:nvCxnSpPr>
            <p:cNvPr id="33" name="Straight Arrow Connector 32"/>
            <p:cNvCxnSpPr/>
            <p:nvPr/>
          </p:nvCxnSpPr>
          <p:spPr>
            <a:xfrm>
              <a:off x="3322132" y="1302726"/>
              <a:ext cx="4239158" cy="0"/>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7"/>
            <a:stretch>
              <a:fillRect/>
            </a:stretch>
          </p:blipFill>
          <p:spPr>
            <a:xfrm>
              <a:off x="7252686" y="2675740"/>
              <a:ext cx="2498146" cy="1370156"/>
            </a:xfrm>
            <a:prstGeom prst="rect">
              <a:avLst/>
            </a:prstGeom>
          </p:spPr>
        </p:pic>
        <p:cxnSp>
          <p:nvCxnSpPr>
            <p:cNvPr id="36" name="Straight Arrow Connector 35"/>
            <p:cNvCxnSpPr/>
            <p:nvPr/>
          </p:nvCxnSpPr>
          <p:spPr>
            <a:xfrm>
              <a:off x="8198149" y="1916501"/>
              <a:ext cx="334683" cy="780671"/>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8"/>
            <a:stretch>
              <a:fillRect/>
            </a:stretch>
          </p:blipFill>
          <p:spPr>
            <a:xfrm>
              <a:off x="9662503" y="2885453"/>
              <a:ext cx="1219123" cy="751320"/>
            </a:xfrm>
            <a:prstGeom prst="rect">
              <a:avLst/>
            </a:prstGeom>
          </p:spPr>
        </p:pic>
      </p:grpSp>
      <p:cxnSp>
        <p:nvCxnSpPr>
          <p:cNvPr id="61" name="Straight Arrow Connector 60"/>
          <p:cNvCxnSpPr/>
          <p:nvPr/>
        </p:nvCxnSpPr>
        <p:spPr>
          <a:xfrm>
            <a:off x="6696864" y="3497262"/>
            <a:ext cx="914390" cy="0"/>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1097653" y="4153751"/>
            <a:ext cx="3263228" cy="2168106"/>
            <a:chOff x="1097653" y="4153751"/>
            <a:chExt cx="3263228" cy="2168106"/>
          </a:xfrm>
        </p:grpSpPr>
        <p:pic>
          <p:nvPicPr>
            <p:cNvPr id="66" name="Picture 65"/>
            <p:cNvPicPr>
              <a:picLocks noChangeAspect="1"/>
            </p:cNvPicPr>
            <p:nvPr/>
          </p:nvPicPr>
          <p:blipFill>
            <a:blip r:embed="rId9"/>
            <a:stretch>
              <a:fillRect/>
            </a:stretch>
          </p:blipFill>
          <p:spPr>
            <a:xfrm>
              <a:off x="1826660" y="5455306"/>
              <a:ext cx="1645902" cy="866551"/>
            </a:xfrm>
            <a:prstGeom prst="rect">
              <a:avLst/>
            </a:prstGeom>
          </p:spPr>
        </p:pic>
        <p:cxnSp>
          <p:nvCxnSpPr>
            <p:cNvPr id="68" name="Straight Arrow Connector 67"/>
            <p:cNvCxnSpPr/>
            <p:nvPr/>
          </p:nvCxnSpPr>
          <p:spPr>
            <a:xfrm>
              <a:off x="1097653" y="4153751"/>
              <a:ext cx="1551958" cy="1263730"/>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3386834" y="5888581"/>
              <a:ext cx="974047" cy="1"/>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6093443" y="4806054"/>
            <a:ext cx="5611134" cy="1629142"/>
            <a:chOff x="5549576" y="4806054"/>
            <a:chExt cx="5611134" cy="1629142"/>
          </a:xfrm>
        </p:grpSpPr>
        <p:cxnSp>
          <p:nvCxnSpPr>
            <p:cNvPr id="87" name="Straight Arrow Connector 86"/>
            <p:cNvCxnSpPr>
              <a:stCxn id="65" idx="3"/>
            </p:cNvCxnSpPr>
            <p:nvPr/>
          </p:nvCxnSpPr>
          <p:spPr>
            <a:xfrm flipV="1">
              <a:off x="5549576" y="5940843"/>
              <a:ext cx="942978" cy="25272"/>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84" name="Picture 83"/>
            <p:cNvPicPr>
              <a:picLocks noChangeAspect="1"/>
            </p:cNvPicPr>
            <p:nvPr/>
          </p:nvPicPr>
          <p:blipFill>
            <a:blip r:embed="rId10"/>
            <a:stretch>
              <a:fillRect/>
            </a:stretch>
          </p:blipFill>
          <p:spPr>
            <a:xfrm>
              <a:off x="6189572" y="5492699"/>
              <a:ext cx="1681061" cy="942497"/>
            </a:xfrm>
            <a:prstGeom prst="rect">
              <a:avLst/>
            </a:prstGeom>
          </p:spPr>
        </p:pic>
        <p:pic>
          <p:nvPicPr>
            <p:cNvPr id="85" name="Picture 84"/>
            <p:cNvPicPr>
              <a:picLocks noChangeAspect="1"/>
            </p:cNvPicPr>
            <p:nvPr/>
          </p:nvPicPr>
          <p:blipFill>
            <a:blip r:embed="rId11"/>
            <a:stretch>
              <a:fillRect/>
            </a:stretch>
          </p:blipFill>
          <p:spPr>
            <a:xfrm>
              <a:off x="7977627" y="5512870"/>
              <a:ext cx="1532413" cy="863331"/>
            </a:xfrm>
            <a:prstGeom prst="rect">
              <a:avLst/>
            </a:prstGeom>
          </p:spPr>
        </p:pic>
        <p:cxnSp>
          <p:nvCxnSpPr>
            <p:cNvPr id="91" name="Straight Arrow Connector 90"/>
            <p:cNvCxnSpPr/>
            <p:nvPr/>
          </p:nvCxnSpPr>
          <p:spPr>
            <a:xfrm flipV="1">
              <a:off x="7786988" y="5933847"/>
              <a:ext cx="457195" cy="3692"/>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92" name="Picture 91"/>
            <p:cNvPicPr>
              <a:picLocks noChangeAspect="1"/>
            </p:cNvPicPr>
            <p:nvPr/>
          </p:nvPicPr>
          <p:blipFill>
            <a:blip r:embed="rId12"/>
            <a:stretch>
              <a:fillRect/>
            </a:stretch>
          </p:blipFill>
          <p:spPr>
            <a:xfrm>
              <a:off x="10058675" y="4806054"/>
              <a:ext cx="1102035" cy="919959"/>
            </a:xfrm>
            <a:prstGeom prst="rect">
              <a:avLst/>
            </a:prstGeom>
          </p:spPr>
        </p:pic>
        <p:cxnSp>
          <p:nvCxnSpPr>
            <p:cNvPr id="98" name="Straight Arrow Connector 97"/>
            <p:cNvCxnSpPr/>
            <p:nvPr/>
          </p:nvCxnSpPr>
          <p:spPr>
            <a:xfrm flipH="1">
              <a:off x="9453253" y="5268813"/>
              <a:ext cx="747574" cy="605863"/>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7983449" y="3951791"/>
            <a:ext cx="2675976" cy="1168683"/>
            <a:chOff x="7982657" y="3925881"/>
            <a:chExt cx="2675976" cy="1168683"/>
          </a:xfrm>
        </p:grpSpPr>
        <p:pic>
          <p:nvPicPr>
            <p:cNvPr id="102" name="Picture 101"/>
            <p:cNvPicPr>
              <a:picLocks noChangeAspect="1"/>
            </p:cNvPicPr>
            <p:nvPr/>
          </p:nvPicPr>
          <p:blipFill>
            <a:blip r:embed="rId13"/>
            <a:stretch>
              <a:fillRect/>
            </a:stretch>
          </p:blipFill>
          <p:spPr>
            <a:xfrm>
              <a:off x="7982657" y="4289953"/>
              <a:ext cx="1459398" cy="804611"/>
            </a:xfrm>
            <a:prstGeom prst="rect">
              <a:avLst/>
            </a:prstGeom>
          </p:spPr>
        </p:pic>
        <p:cxnSp>
          <p:nvCxnSpPr>
            <p:cNvPr id="104" name="Straight Arrow Connector 103"/>
            <p:cNvCxnSpPr>
              <a:endCxn id="102" idx="3"/>
            </p:cNvCxnSpPr>
            <p:nvPr/>
          </p:nvCxnSpPr>
          <p:spPr>
            <a:xfrm flipH="1" flipV="1">
              <a:off x="9442055" y="4692259"/>
              <a:ext cx="1216578" cy="284477"/>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8712356" y="3925881"/>
              <a:ext cx="0" cy="335496"/>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1371970" y="2754324"/>
            <a:ext cx="5394901" cy="2340240"/>
            <a:chOff x="1371970" y="2754324"/>
            <a:chExt cx="5394901" cy="2340240"/>
          </a:xfrm>
        </p:grpSpPr>
        <p:grpSp>
          <p:nvGrpSpPr>
            <p:cNvPr id="59" name="Group 58"/>
            <p:cNvGrpSpPr/>
            <p:nvPr/>
          </p:nvGrpSpPr>
          <p:grpSpPr>
            <a:xfrm>
              <a:off x="1371970" y="3220779"/>
              <a:ext cx="5394901" cy="1873785"/>
              <a:chOff x="1371970" y="3220779"/>
              <a:chExt cx="5394901" cy="1873785"/>
            </a:xfrm>
          </p:grpSpPr>
          <p:pic>
            <p:nvPicPr>
              <p:cNvPr id="51" name="Picture 50"/>
              <p:cNvPicPr>
                <a:picLocks noChangeAspect="1"/>
              </p:cNvPicPr>
              <p:nvPr/>
            </p:nvPicPr>
            <p:blipFill>
              <a:blip r:embed="rId14"/>
              <a:stretch>
                <a:fillRect/>
              </a:stretch>
            </p:blipFill>
            <p:spPr>
              <a:xfrm>
                <a:off x="1814877" y="3222228"/>
                <a:ext cx="1463024" cy="1119395"/>
              </a:xfrm>
              <a:prstGeom prst="rect">
                <a:avLst/>
              </a:prstGeom>
            </p:spPr>
          </p:pic>
          <p:pic>
            <p:nvPicPr>
              <p:cNvPr id="52" name="Picture 51"/>
              <p:cNvPicPr>
                <a:picLocks noChangeAspect="1"/>
              </p:cNvPicPr>
              <p:nvPr/>
            </p:nvPicPr>
            <p:blipFill>
              <a:blip r:embed="rId15"/>
              <a:stretch>
                <a:fillRect/>
              </a:stretch>
            </p:blipFill>
            <p:spPr>
              <a:xfrm>
                <a:off x="3187382" y="3220779"/>
                <a:ext cx="3579489" cy="1873785"/>
              </a:xfrm>
              <a:prstGeom prst="rect">
                <a:avLst/>
              </a:prstGeom>
            </p:spPr>
          </p:pic>
          <p:cxnSp>
            <p:nvCxnSpPr>
              <p:cNvPr id="56" name="Straight Arrow Connector 55"/>
              <p:cNvCxnSpPr/>
              <p:nvPr/>
            </p:nvCxnSpPr>
            <p:spPr>
              <a:xfrm flipV="1">
                <a:off x="1371970" y="3582970"/>
                <a:ext cx="731512" cy="1"/>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3200750" y="3636773"/>
                <a:ext cx="562966" cy="1"/>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110" name="Straight Arrow Connector 109"/>
            <p:cNvCxnSpPr/>
            <p:nvPr/>
          </p:nvCxnSpPr>
          <p:spPr>
            <a:xfrm>
              <a:off x="4811821" y="2754324"/>
              <a:ext cx="7752" cy="427934"/>
            </a:xfrm>
            <a:prstGeom prst="straightConnector1">
              <a:avLst/>
            </a:prstGeom>
            <a:ln w="5715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4115140" y="4045896"/>
            <a:ext cx="3657560" cy="2377414"/>
            <a:chOff x="4115140" y="4045896"/>
            <a:chExt cx="3657560" cy="2377414"/>
          </a:xfrm>
        </p:grpSpPr>
        <p:pic>
          <p:nvPicPr>
            <p:cNvPr id="65" name="Picture 64"/>
            <p:cNvPicPr>
              <a:picLocks noChangeAspect="1"/>
            </p:cNvPicPr>
            <p:nvPr/>
          </p:nvPicPr>
          <p:blipFill>
            <a:blip r:embed="rId16"/>
            <a:stretch>
              <a:fillRect/>
            </a:stretch>
          </p:blipFill>
          <p:spPr>
            <a:xfrm>
              <a:off x="4115140" y="5508920"/>
              <a:ext cx="1978303" cy="914390"/>
            </a:xfrm>
            <a:prstGeom prst="rect">
              <a:avLst/>
            </a:prstGeom>
          </p:spPr>
        </p:pic>
        <p:cxnSp>
          <p:nvCxnSpPr>
            <p:cNvPr id="118" name="Straight Arrow Connector 117"/>
            <p:cNvCxnSpPr/>
            <p:nvPr/>
          </p:nvCxnSpPr>
          <p:spPr>
            <a:xfrm flipV="1">
              <a:off x="6093443" y="4045896"/>
              <a:ext cx="1679257" cy="1680117"/>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7244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942799"/>
            <a:ext cx="11887200" cy="4782848"/>
          </a:xfrm>
        </p:spPr>
        <p:txBody>
          <a:bodyPr/>
          <a:lstStyle/>
          <a:p>
            <a:r>
              <a:rPr lang="en-US" sz="3200" dirty="0">
                <a:solidFill>
                  <a:schemeClr val="tx1"/>
                </a:solidFill>
              </a:rPr>
              <a:t>Be agile, deliver incremental features every sprint (2 weeks) or cycle (1 month).</a:t>
            </a:r>
          </a:p>
          <a:p>
            <a:pPr lvl="1"/>
            <a:r>
              <a:rPr lang="en-US" dirty="0">
                <a:solidFill>
                  <a:schemeClr val="tx1"/>
                </a:solidFill>
              </a:rPr>
              <a:t>Take advantage of Dynamics AX build and test automation tools.</a:t>
            </a:r>
          </a:p>
          <a:p>
            <a:r>
              <a:rPr lang="en-US" sz="3200" dirty="0">
                <a:solidFill>
                  <a:schemeClr val="tx1"/>
                </a:solidFill>
              </a:rPr>
              <a:t>Use VSTS for work item tracking </a:t>
            </a:r>
          </a:p>
          <a:p>
            <a:pPr lvl="1"/>
            <a:r>
              <a:rPr lang="en-US" dirty="0">
                <a:solidFill>
                  <a:schemeClr val="tx1"/>
                </a:solidFill>
              </a:rPr>
              <a:t>Always prioritize bugs over new features to avoid a large bug debt</a:t>
            </a:r>
            <a:r>
              <a:rPr lang="en-US" sz="1600" dirty="0">
                <a:solidFill>
                  <a:schemeClr val="tx1"/>
                </a:solidFill>
              </a:rPr>
              <a:t>.</a:t>
            </a:r>
          </a:p>
          <a:p>
            <a:r>
              <a:rPr lang="en-US" sz="3200" dirty="0">
                <a:solidFill>
                  <a:schemeClr val="tx1"/>
                </a:solidFill>
              </a:rPr>
              <a:t>Rely on test automation</a:t>
            </a:r>
          </a:p>
          <a:p>
            <a:pPr lvl="1"/>
            <a:r>
              <a:rPr lang="en-US" dirty="0">
                <a:solidFill>
                  <a:schemeClr val="tx1"/>
                </a:solidFill>
              </a:rPr>
              <a:t>Concentrate on Unit tests (SysTest framework) that are data independent or create their own data. Unit test can run on any environment.</a:t>
            </a:r>
          </a:p>
          <a:p>
            <a:pPr lvl="1"/>
            <a:r>
              <a:rPr lang="en-US" dirty="0">
                <a:solidFill>
                  <a:schemeClr val="tx1"/>
                </a:solidFill>
              </a:rPr>
              <a:t>Smaller number of functional scenario tests (based on Task recorder) that relies on demo data.</a:t>
            </a:r>
          </a:p>
          <a:p>
            <a:pPr lvl="2"/>
            <a:r>
              <a:rPr lang="en-US" dirty="0">
                <a:solidFill>
                  <a:schemeClr val="tx1"/>
                </a:solidFill>
              </a:rPr>
              <a:t>Scenario tests are more expensive to maintain.</a:t>
            </a:r>
          </a:p>
        </p:txBody>
      </p:sp>
      <p:sp>
        <p:nvSpPr>
          <p:cNvPr id="3" name="Title 2"/>
          <p:cNvSpPr>
            <a:spLocks noGrp="1"/>
          </p:cNvSpPr>
          <p:nvPr>
            <p:ph type="title"/>
          </p:nvPr>
        </p:nvSpPr>
        <p:spPr/>
        <p:txBody>
          <a:bodyPr/>
          <a:lstStyle/>
          <a:p>
            <a:pPr>
              <a:spcAft>
                <a:spcPts val="600"/>
              </a:spcAft>
            </a:pPr>
            <a:r>
              <a:rPr lang="en-US" dirty="0"/>
              <a:t>Guidelines</a:t>
            </a:r>
            <a:br>
              <a:rPr lang="en-US" dirty="0"/>
            </a:br>
            <a:r>
              <a:rPr lang="en-US" sz="4000" dirty="0">
                <a:solidFill>
                  <a:schemeClr val="accent1"/>
                </a:solidFill>
              </a:rPr>
              <a:t>Continuous delivery</a:t>
            </a:r>
          </a:p>
        </p:txBody>
      </p:sp>
    </p:spTree>
    <p:extLst>
      <p:ext uri="{BB962C8B-B14F-4D97-AF65-F5344CB8AC3E}">
        <p14:creationId xmlns:p14="http://schemas.microsoft.com/office/powerpoint/2010/main" val="8686265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759921"/>
            <a:ext cx="11887200" cy="4395049"/>
          </a:xfrm>
        </p:spPr>
        <p:txBody>
          <a:bodyPr/>
          <a:lstStyle/>
          <a:p>
            <a:r>
              <a:rPr lang="en-US" sz="3200" dirty="0"/>
              <a:t>Write tests that run independently and not assume any kind of ordering.</a:t>
            </a:r>
          </a:p>
          <a:p>
            <a:r>
              <a:rPr lang="en-US" sz="3200" dirty="0"/>
              <a:t>Task recorder tests should be limited to functional scenarios tests.</a:t>
            </a:r>
          </a:p>
          <a:p>
            <a:pPr lvl="1"/>
            <a:r>
              <a:rPr lang="en-US" dirty="0"/>
              <a:t>Write scenario tests once scenarios are complete and after completing unit tests.</a:t>
            </a:r>
          </a:p>
          <a:p>
            <a:r>
              <a:rPr lang="en-US" sz="3200" dirty="0"/>
              <a:t>Create test helper classes whenever possible so others on your team can leverage that as well.</a:t>
            </a:r>
          </a:p>
          <a:p>
            <a:r>
              <a:rPr lang="en-US" sz="3200" dirty="0"/>
              <a:t>The SysTest framework supports role-based testing, leverage this feature.</a:t>
            </a:r>
          </a:p>
          <a:p>
            <a:pPr lvl="1"/>
            <a:r>
              <a:rPr lang="en-US" dirty="0"/>
              <a:t>Your tests will run within the context of a security role.</a:t>
            </a:r>
          </a:p>
        </p:txBody>
      </p:sp>
      <p:sp>
        <p:nvSpPr>
          <p:cNvPr id="3" name="Title 2"/>
          <p:cNvSpPr>
            <a:spLocks noGrp="1"/>
          </p:cNvSpPr>
          <p:nvPr>
            <p:ph type="title"/>
          </p:nvPr>
        </p:nvSpPr>
        <p:spPr/>
        <p:txBody>
          <a:bodyPr/>
          <a:lstStyle/>
          <a:p>
            <a:pPr>
              <a:spcAft>
                <a:spcPts val="600"/>
              </a:spcAft>
            </a:pPr>
            <a:r>
              <a:rPr lang="en-US" dirty="0"/>
              <a:t>Guidelines</a:t>
            </a:r>
            <a:br>
              <a:rPr lang="en-US" dirty="0"/>
            </a:br>
            <a:r>
              <a:rPr lang="en-US" sz="4000" dirty="0">
                <a:solidFill>
                  <a:schemeClr val="accent1"/>
                </a:solidFill>
              </a:rPr>
              <a:t>Test automation</a:t>
            </a:r>
          </a:p>
        </p:txBody>
      </p:sp>
    </p:spTree>
    <p:extLst>
      <p:ext uri="{BB962C8B-B14F-4D97-AF65-F5344CB8AC3E}">
        <p14:creationId xmlns:p14="http://schemas.microsoft.com/office/powerpoint/2010/main" val="2869419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2034238"/>
            <a:ext cx="11887200" cy="4222694"/>
          </a:xfrm>
        </p:spPr>
        <p:txBody>
          <a:bodyPr/>
          <a:lstStyle/>
          <a:p>
            <a:pPr marL="0" indent="0">
              <a:buNone/>
            </a:pPr>
            <a:r>
              <a:rPr lang="en-US" sz="3200" dirty="0"/>
              <a:t>Create and manage your test database:</a:t>
            </a:r>
          </a:p>
          <a:p>
            <a:r>
              <a:rPr lang="en-US" sz="3200" dirty="0"/>
              <a:t>Start on a clean environment.</a:t>
            </a:r>
          </a:p>
          <a:p>
            <a:r>
              <a:rPr lang="en-US" sz="3200" dirty="0"/>
              <a:t>Create all base data as required. Base data will serve as the starting point for all the tests.</a:t>
            </a:r>
          </a:p>
          <a:p>
            <a:r>
              <a:rPr lang="en-US" sz="3200" dirty="0"/>
              <a:t>Take a backup (.</a:t>
            </a:r>
            <a:r>
              <a:rPr lang="en-US" sz="3200" dirty="0" err="1"/>
              <a:t>bak</a:t>
            </a:r>
            <a:r>
              <a:rPr lang="en-US" sz="3200" dirty="0"/>
              <a:t>) of your </a:t>
            </a:r>
            <a:r>
              <a:rPr lang="en-US" sz="3200" dirty="0" err="1"/>
              <a:t>AxDB</a:t>
            </a:r>
            <a:r>
              <a:rPr lang="en-US" sz="3200" dirty="0"/>
              <a:t> database.</a:t>
            </a:r>
          </a:p>
          <a:p>
            <a:r>
              <a:rPr lang="en-US" sz="3200" dirty="0"/>
              <a:t>Share this backup with developers.</a:t>
            </a:r>
          </a:p>
          <a:p>
            <a:r>
              <a:rPr lang="en-US" sz="3200" dirty="0"/>
              <a:t>On build VM, copy this backup over to the I:\DynamicsBackup\Databases, it can be restored with every build.</a:t>
            </a:r>
          </a:p>
        </p:txBody>
      </p:sp>
      <p:sp>
        <p:nvSpPr>
          <p:cNvPr id="3" name="Title 2"/>
          <p:cNvSpPr>
            <a:spLocks noGrp="1"/>
          </p:cNvSpPr>
          <p:nvPr>
            <p:ph type="title"/>
          </p:nvPr>
        </p:nvSpPr>
        <p:spPr/>
        <p:txBody>
          <a:bodyPr/>
          <a:lstStyle/>
          <a:p>
            <a:pPr>
              <a:spcAft>
                <a:spcPts val="600"/>
              </a:spcAft>
            </a:pPr>
            <a:r>
              <a:rPr lang="en-US" dirty="0"/>
              <a:t>Guidelines</a:t>
            </a:r>
            <a:br>
              <a:rPr lang="en-US" dirty="0"/>
            </a:br>
            <a:r>
              <a:rPr lang="en-US" sz="4000" dirty="0">
                <a:solidFill>
                  <a:schemeClr val="accent1"/>
                </a:solidFill>
              </a:rPr>
              <a:t>Test data</a:t>
            </a:r>
          </a:p>
        </p:txBody>
      </p:sp>
    </p:spTree>
    <p:extLst>
      <p:ext uri="{BB962C8B-B14F-4D97-AF65-F5344CB8AC3E}">
        <p14:creationId xmlns:p14="http://schemas.microsoft.com/office/powerpoint/2010/main" val="38150562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003" y="1851360"/>
            <a:ext cx="11887200" cy="4825937"/>
          </a:xfrm>
        </p:spPr>
        <p:txBody>
          <a:bodyPr/>
          <a:lstStyle/>
          <a:p>
            <a:r>
              <a:rPr lang="en-US" sz="3200" dirty="0"/>
              <a:t>Use extensions instead of customizations (over-layering) </a:t>
            </a:r>
            <a:br>
              <a:rPr lang="en-US" sz="3200" dirty="0"/>
            </a:br>
            <a:r>
              <a:rPr lang="en-US" sz="3200" dirty="0"/>
              <a:t>whenever possible.</a:t>
            </a:r>
          </a:p>
          <a:p>
            <a:pPr lvl="1"/>
            <a:r>
              <a:rPr lang="en-US" dirty="0"/>
              <a:t>Faster build and dev tools experience, minimal upgrade impact, simpler ALM.</a:t>
            </a:r>
          </a:p>
          <a:p>
            <a:r>
              <a:rPr lang="en-US" sz="3200" dirty="0"/>
              <a:t>When you need to over-layer a method:</a:t>
            </a:r>
          </a:p>
          <a:p>
            <a:pPr lvl="1"/>
            <a:r>
              <a:rPr lang="en-US" dirty="0"/>
              <a:t>Do not include functional or business logic in the over-layered code.</a:t>
            </a:r>
          </a:p>
          <a:p>
            <a:pPr lvl="1"/>
            <a:r>
              <a:rPr lang="en-US" dirty="0"/>
              <a:t>Instead, define and call a delegate method, then implement the logic in your extension model using an event handler.</a:t>
            </a:r>
          </a:p>
          <a:p>
            <a:r>
              <a:rPr lang="en-US" sz="3200" dirty="0"/>
              <a:t>Report common over-layering scenarios to Microsoft, request extension support.</a:t>
            </a:r>
          </a:p>
          <a:p>
            <a:endParaRPr lang="en-US" dirty="0"/>
          </a:p>
        </p:txBody>
      </p:sp>
      <p:sp>
        <p:nvSpPr>
          <p:cNvPr id="3" name="Title 2"/>
          <p:cNvSpPr>
            <a:spLocks noGrp="1"/>
          </p:cNvSpPr>
          <p:nvPr>
            <p:ph type="title"/>
          </p:nvPr>
        </p:nvSpPr>
        <p:spPr/>
        <p:txBody>
          <a:bodyPr/>
          <a:lstStyle/>
          <a:p>
            <a:pPr>
              <a:spcAft>
                <a:spcPts val="600"/>
              </a:spcAft>
            </a:pPr>
            <a:r>
              <a:rPr lang="en-US" dirty="0"/>
              <a:t>Guidelines</a:t>
            </a:r>
            <a:br>
              <a:rPr lang="en-US" dirty="0"/>
            </a:br>
            <a:r>
              <a:rPr lang="en-US" sz="4000" dirty="0">
                <a:solidFill>
                  <a:schemeClr val="accent1"/>
                </a:solidFill>
              </a:rPr>
              <a:t>Customization</a:t>
            </a:r>
          </a:p>
        </p:txBody>
      </p:sp>
    </p:spTree>
    <p:extLst>
      <p:ext uri="{BB962C8B-B14F-4D97-AF65-F5344CB8AC3E}">
        <p14:creationId xmlns:p14="http://schemas.microsoft.com/office/powerpoint/2010/main" val="28873381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Deploy Code and Data</a:t>
            </a:r>
          </a:p>
        </p:txBody>
      </p:sp>
    </p:spTree>
    <p:extLst>
      <p:ext uri="{BB962C8B-B14F-4D97-AF65-F5344CB8AC3E}">
        <p14:creationId xmlns:p14="http://schemas.microsoft.com/office/powerpoint/2010/main" val="636368899"/>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3D8EA723-330F-4CE4-9E9B-7A3528C3E25F}"/>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4A547913-FDF7-4DFF-9D24-2FF6685A0CA8}"/>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Robert Badawy</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BRK4024</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2016</TermName>
          <TermId xmlns="http://schemas.microsoft.com/office/infopath/2007/PartnerControls">18f2cfef-147f-4980-92a7-a1997619bab5</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openxmlformats.org/package/2006/metadata/core-properties"/>
    <ds:schemaRef ds:uri="http://schemas.microsoft.com/office/2006/metadata/properties"/>
    <ds:schemaRef ds:uri="http://schemas.microsoft.com/sharepoint/v3"/>
    <ds:schemaRef ds:uri="http://purl.org/dc/dcmitype/"/>
    <ds:schemaRef ds:uri="http://purl.org/dc/terms/"/>
    <ds:schemaRef ds:uri="http://www.w3.org/XML/1998/namespace"/>
    <ds:schemaRef ds:uri="8ff673fc-3231-4e3a-893b-6d7f7cd32766"/>
    <ds:schemaRef ds:uri="http://schemas.microsoft.com/office/infopath/2007/PartnerControls"/>
    <ds:schemaRef ds:uri="230e9df3-be65-4c73-a93b-d1236ebd677e"/>
    <ds:schemaRef ds:uri="01c77077-aee4-4b5f-bd4e-9cd40a6fff29"/>
    <ds:schemaRef ds:uri="http://purl.org/dc/elements/1.1/"/>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17338</TotalTime>
  <Words>2044</Words>
  <Application>Microsoft Office PowerPoint</Application>
  <PresentationFormat>Custom</PresentationFormat>
  <Paragraphs>264</Paragraphs>
  <Slides>36</Slides>
  <Notes>35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36</vt:i4>
      </vt:variant>
    </vt:vector>
  </HeadingPairs>
  <TitlesOfParts>
    <vt:vector size="45" baseType="lpstr">
      <vt:lpstr>Arial</vt:lpstr>
      <vt:lpstr>Consolas</vt:lpstr>
      <vt:lpstr>Segoe UI</vt:lpstr>
      <vt:lpstr>Segoe UI Light</vt:lpstr>
      <vt:lpstr>Wingdings</vt:lpstr>
      <vt:lpstr>5-50002_Ignite_Breakout_Template</vt:lpstr>
      <vt:lpstr>6-30537_Envision 2016 Concurrent Template_Dark</vt:lpstr>
      <vt:lpstr>1_5-50002_Ignite_Breakout_Template</vt:lpstr>
      <vt:lpstr>2_5-50002_Ignite_Breakout_Template</vt:lpstr>
      <vt:lpstr>Develop, build, test and deploy your Dynamics AX applications </vt:lpstr>
      <vt:lpstr>Outline</vt:lpstr>
      <vt:lpstr>Develop, Build and Test</vt:lpstr>
      <vt:lpstr>PowerPoint Presentation</vt:lpstr>
      <vt:lpstr>Guidelines Continuous delivery</vt:lpstr>
      <vt:lpstr>Guidelines Test automation</vt:lpstr>
      <vt:lpstr>Guidelines Test data</vt:lpstr>
      <vt:lpstr>Guidelines Customization</vt:lpstr>
      <vt:lpstr>Deploy Code and Data</vt:lpstr>
      <vt:lpstr>Some Definitions</vt:lpstr>
      <vt:lpstr>Some Definitions</vt:lpstr>
      <vt:lpstr>Deploy packages to your sandbox environment</vt:lpstr>
      <vt:lpstr>Deploy gold packages to production</vt:lpstr>
      <vt:lpstr>Refresh Sandbox database with production data</vt:lpstr>
      <vt:lpstr>Refresh Sandbox database with production data</vt:lpstr>
      <vt:lpstr>Configuration and Data Manager</vt:lpstr>
      <vt:lpstr>Apply data packages to an existing cloud environment using Configuration and Data Manager (CDM).</vt:lpstr>
      <vt:lpstr>Apply data packages to an existing cloud environment using Configuration and Data Manager (CDM).</vt:lpstr>
      <vt:lpstr>Apply data packages to an existing cloud environment using Configuration and Data Manager (CDM).</vt:lpstr>
      <vt:lpstr>Install hotfixes</vt:lpstr>
      <vt:lpstr>Servicing: Apply a metadata hotfix</vt:lpstr>
      <vt:lpstr>Servicing: Binary hotfixes</vt:lpstr>
      <vt:lpstr>Servicing: Binary hotfixes (and other deployable packages)</vt:lpstr>
      <vt:lpstr>Demo</vt:lpstr>
      <vt:lpstr>Questions?</vt:lpstr>
      <vt:lpstr>Additional References</vt:lpstr>
      <vt:lpstr>Related Sessions</vt:lpstr>
      <vt:lpstr>Related Sessions</vt:lpstr>
      <vt:lpstr>Related Sessions (App Source Theatre Sessions)</vt:lpstr>
      <vt:lpstr>Free IT Pro resources To advance your career in cloud technology</vt:lpstr>
      <vt:lpstr>PowerPoint Presentation</vt:lpstr>
      <vt:lpstr>Backup slides</vt:lpstr>
      <vt:lpstr>Delegates Example</vt:lpstr>
      <vt:lpstr>Extensions: Concept and value proposition</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build, test and deploy your Dynamics AX applications </dc:title>
  <dc:subject>&lt;Speech title here&gt;</dc:subject>
  <dc:creator>&lt;Speaker name here&gt;</dc:creator>
  <cp:keywords>Microsoft 2016</cp:keywords>
  <dc:description>Template: Mitchell Derrey, Silverfox Productions_x000d_
Formatting: _x000d_
Audience Type:</dc:description>
  <cp:lastModifiedBy>MS Events 0092</cp:lastModifiedBy>
  <cp:revision>532</cp:revision>
  <dcterms:created xsi:type="dcterms:W3CDTF">2014-06-10T19:28:25Z</dcterms:created>
  <dcterms:modified xsi:type="dcterms:W3CDTF">2016-09-27T20:42:09Z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