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9" r:id="rId8"/>
    <p:sldMasterId id="2147484408" r:id="rId9"/>
    <p:sldMasterId id="2147484431" r:id="rId10"/>
  </p:sldMasterIdLst>
  <p:notesMasterIdLst>
    <p:notesMasterId r:id="rId52"/>
  </p:notesMasterIdLst>
  <p:handoutMasterIdLst>
    <p:handoutMasterId r:id="rId53"/>
  </p:handoutMasterIdLst>
  <p:sldIdLst>
    <p:sldId id="1408" r:id="rId11"/>
    <p:sldId id="1411" r:id="rId12"/>
    <p:sldId id="1412" r:id="rId13"/>
    <p:sldId id="1413" r:id="rId14"/>
    <p:sldId id="1414" r:id="rId15"/>
    <p:sldId id="1415" r:id="rId16"/>
    <p:sldId id="1416" r:id="rId17"/>
    <p:sldId id="1417" r:id="rId18"/>
    <p:sldId id="1418" r:id="rId19"/>
    <p:sldId id="1419" r:id="rId20"/>
    <p:sldId id="1420" r:id="rId21"/>
    <p:sldId id="1421" r:id="rId22"/>
    <p:sldId id="1422" r:id="rId23"/>
    <p:sldId id="1423" r:id="rId24"/>
    <p:sldId id="1424" r:id="rId25"/>
    <p:sldId id="1425" r:id="rId26"/>
    <p:sldId id="1426" r:id="rId27"/>
    <p:sldId id="1427" r:id="rId28"/>
    <p:sldId id="1428" r:id="rId29"/>
    <p:sldId id="1429" r:id="rId30"/>
    <p:sldId id="1430" r:id="rId31"/>
    <p:sldId id="1431" r:id="rId32"/>
    <p:sldId id="1432" r:id="rId33"/>
    <p:sldId id="1433" r:id="rId34"/>
    <p:sldId id="1434" r:id="rId35"/>
    <p:sldId id="1435" r:id="rId36"/>
    <p:sldId id="1436" r:id="rId37"/>
    <p:sldId id="1437" r:id="rId38"/>
    <p:sldId id="1438" r:id="rId39"/>
    <p:sldId id="1439" r:id="rId40"/>
    <p:sldId id="1440" r:id="rId41"/>
    <p:sldId id="1441" r:id="rId42"/>
    <p:sldId id="1442" r:id="rId43"/>
    <p:sldId id="1443" r:id="rId44"/>
    <p:sldId id="1444" r:id="rId45"/>
    <p:sldId id="1445" r:id="rId46"/>
    <p:sldId id="1446" r:id="rId47"/>
    <p:sldId id="1447" r:id="rId48"/>
    <p:sldId id="1448" r:id="rId49"/>
    <p:sldId id="1449" r:id="rId50"/>
    <p:sldId id="1450" r:id="rId5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2016 Template Light" id="{A073DAE3-B461-442F-A3D3-6642BD875E45}">
          <p14:sldIdLst>
            <p14:sldId id="1408"/>
            <p14:sldId id="1411"/>
            <p14:sldId id="1412"/>
            <p14:sldId id="1413"/>
            <p14:sldId id="1414"/>
            <p14:sldId id="1415"/>
            <p14:sldId id="1416"/>
            <p14:sldId id="1417"/>
            <p14:sldId id="1418"/>
            <p14:sldId id="1419"/>
            <p14:sldId id="1420"/>
            <p14:sldId id="1421"/>
            <p14:sldId id="1422"/>
            <p14:sldId id="1423"/>
            <p14:sldId id="1424"/>
            <p14:sldId id="1425"/>
            <p14:sldId id="1426"/>
            <p14:sldId id="1427"/>
            <p14:sldId id="1428"/>
            <p14:sldId id="1429"/>
            <p14:sldId id="1430"/>
            <p14:sldId id="1431"/>
            <p14:sldId id="1432"/>
            <p14:sldId id="1433"/>
            <p14:sldId id="1434"/>
            <p14:sldId id="1435"/>
            <p14:sldId id="1436"/>
            <p14:sldId id="1437"/>
            <p14:sldId id="1438"/>
            <p14:sldId id="1439"/>
            <p14:sldId id="1440"/>
            <p14:sldId id="1441"/>
            <p14:sldId id="1442"/>
            <p14:sldId id="1443"/>
            <p14:sldId id="1444"/>
            <p14:sldId id="1445"/>
            <p14:sldId id="1446"/>
            <p14:sldId id="1447"/>
            <p14:sldId id="1448"/>
            <p14:sldId id="1449"/>
            <p14:sldId id="145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15" autoAdjust="0"/>
  </p:normalViewPr>
  <p:slideViewPr>
    <p:cSldViewPr>
      <p:cViewPr varScale="1">
        <p:scale>
          <a:sx n="104" d="100"/>
          <a:sy n="104" d="100"/>
        </p:scale>
        <p:origin x="612"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570555-E9B8-4ABE-A86C-94B8A981BC3E}"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sv-SE"/>
        </a:p>
      </dgm:t>
    </dgm:pt>
    <dgm:pt modelId="{DD3F2070-11F4-4676-B559-63660E61C9BE}">
      <dgm:prSet phldrT="[Text]"/>
      <dgm:spPr>
        <a:noFill/>
      </dgm:spPr>
      <dgm:t>
        <a:bodyPr/>
        <a:lstStyle/>
        <a:p>
          <a:r>
            <a:rPr lang="sv-SE" dirty="0">
              <a:solidFill>
                <a:schemeClr val="accent1"/>
              </a:solidFill>
            </a:rPr>
            <a:t>100 - 200</a:t>
          </a:r>
        </a:p>
      </dgm:t>
    </dgm:pt>
    <dgm:pt modelId="{A7D08EC6-907B-4A59-9992-62EA41DBED27}" type="parTrans" cxnId="{AEE3FC60-5058-45DE-8A3F-595E32001CC0}">
      <dgm:prSet/>
      <dgm:spPr/>
      <dgm:t>
        <a:bodyPr/>
        <a:lstStyle/>
        <a:p>
          <a:endParaRPr lang="sv-SE"/>
        </a:p>
      </dgm:t>
    </dgm:pt>
    <dgm:pt modelId="{86069E6B-BD23-413D-AA02-4B9BD24C82E0}" type="sibTrans" cxnId="{AEE3FC60-5058-45DE-8A3F-595E32001CC0}">
      <dgm:prSet/>
      <dgm:spPr/>
      <dgm:t>
        <a:bodyPr/>
        <a:lstStyle/>
        <a:p>
          <a:endParaRPr lang="sv-SE"/>
        </a:p>
      </dgm:t>
    </dgm:pt>
    <dgm:pt modelId="{27342675-B68C-41B2-9D2F-19BD2B8A744E}">
      <dgm:prSet phldrT="[Text]"/>
      <dgm:spPr>
        <a:noFill/>
      </dgm:spPr>
      <dgm:t>
        <a:bodyPr/>
        <a:lstStyle/>
        <a:p>
          <a:r>
            <a:rPr lang="sv-SE" dirty="0">
              <a:solidFill>
                <a:schemeClr val="accent1"/>
              </a:solidFill>
            </a:rPr>
            <a:t>300 - 400</a:t>
          </a:r>
        </a:p>
      </dgm:t>
    </dgm:pt>
    <dgm:pt modelId="{A867D44E-D694-47E4-9DA2-3F9B86BCDCB2}" type="parTrans" cxnId="{FEAE6799-3890-4DB0-8306-79C3DE4ADCFF}">
      <dgm:prSet/>
      <dgm:spPr/>
      <dgm:t>
        <a:bodyPr/>
        <a:lstStyle/>
        <a:p>
          <a:endParaRPr lang="sv-SE"/>
        </a:p>
      </dgm:t>
    </dgm:pt>
    <dgm:pt modelId="{5F2BB4C4-3DF3-4241-847B-E7AD191973DC}" type="sibTrans" cxnId="{FEAE6799-3890-4DB0-8306-79C3DE4ADCFF}">
      <dgm:prSet/>
      <dgm:spPr/>
      <dgm:t>
        <a:bodyPr/>
        <a:lstStyle/>
        <a:p>
          <a:endParaRPr lang="sv-SE"/>
        </a:p>
      </dgm:t>
    </dgm:pt>
    <dgm:pt modelId="{7FD9A113-120B-4AFA-AD33-6AD0647BCD79}">
      <dgm:prSet phldrT="[Text]"/>
      <dgm:spPr>
        <a:noFill/>
      </dgm:spPr>
      <dgm:t>
        <a:bodyPr/>
        <a:lstStyle/>
        <a:p>
          <a:r>
            <a:rPr lang="sv-SE" dirty="0">
              <a:solidFill>
                <a:schemeClr val="accent1"/>
              </a:solidFill>
            </a:rPr>
            <a:t>&gt;500</a:t>
          </a:r>
        </a:p>
      </dgm:t>
    </dgm:pt>
    <dgm:pt modelId="{0542D429-267F-4ECE-B2B7-F538739C347C}" type="parTrans" cxnId="{A9CD312E-ABB6-45D5-B7B8-7E2971611D73}">
      <dgm:prSet/>
      <dgm:spPr/>
      <dgm:t>
        <a:bodyPr/>
        <a:lstStyle/>
        <a:p>
          <a:endParaRPr lang="sv-SE"/>
        </a:p>
      </dgm:t>
    </dgm:pt>
    <dgm:pt modelId="{82EFCF3A-15D1-4A4D-BBD1-C0F34D50ACB1}" type="sibTrans" cxnId="{A9CD312E-ABB6-45D5-B7B8-7E2971611D73}">
      <dgm:prSet/>
      <dgm:spPr/>
      <dgm:t>
        <a:bodyPr/>
        <a:lstStyle/>
        <a:p>
          <a:endParaRPr lang="sv-SE"/>
        </a:p>
      </dgm:t>
    </dgm:pt>
    <dgm:pt modelId="{4765CBA1-01BE-4C49-BC28-19EAE302BE95}" type="pres">
      <dgm:prSet presAssocID="{2B570555-E9B8-4ABE-A86C-94B8A981BC3E}" presName="Name0" presStyleCnt="0">
        <dgm:presLayoutVars>
          <dgm:dir/>
          <dgm:resizeHandles val="exact"/>
        </dgm:presLayoutVars>
      </dgm:prSet>
      <dgm:spPr/>
    </dgm:pt>
    <dgm:pt modelId="{EA7B90A8-F000-42B9-9476-7DE34DA364D9}" type="pres">
      <dgm:prSet presAssocID="{DD3F2070-11F4-4676-B559-63660E61C9BE}" presName="composite" presStyleCnt="0"/>
      <dgm:spPr/>
    </dgm:pt>
    <dgm:pt modelId="{70701BD5-8369-4AE4-A99F-57FE216B2627}" type="pres">
      <dgm:prSet presAssocID="{DD3F2070-11F4-4676-B559-63660E61C9BE}" presName="rect1" presStyleLbl="bgShp" presStyleIdx="0" presStyleCnt="3" custScaleX="83774" custScaleY="78566" custLinFactNeighborX="3182" custLinFactNeighborY="-9416"/>
      <dgm:spPr>
        <a:blipFill rotWithShape="1">
          <a:blip xmlns:r="http://schemas.openxmlformats.org/officeDocument/2006/relationships" r:embed="rId1"/>
          <a:stretch>
            <a:fillRect/>
          </a:stretch>
        </a:blipFill>
      </dgm:spPr>
    </dgm:pt>
    <dgm:pt modelId="{C8BB67B5-08DE-4B7F-A067-383505F3775D}" type="pres">
      <dgm:prSet presAssocID="{DD3F2070-11F4-4676-B559-63660E61C9BE}" presName="rect2" presStyleLbl="trBgShp" presStyleIdx="0" presStyleCnt="3" custScaleY="192245" custLinFactNeighborX="2846" custLinFactNeighborY="82244">
        <dgm:presLayoutVars>
          <dgm:bulletEnabled val="1"/>
        </dgm:presLayoutVars>
      </dgm:prSet>
      <dgm:spPr/>
    </dgm:pt>
    <dgm:pt modelId="{3EEB80B4-7B15-423F-A947-AE5DF2B6F0BC}" type="pres">
      <dgm:prSet presAssocID="{86069E6B-BD23-413D-AA02-4B9BD24C82E0}" presName="sibTrans" presStyleCnt="0"/>
      <dgm:spPr/>
    </dgm:pt>
    <dgm:pt modelId="{6DC99E27-CD34-4DD1-A609-D4BD4BE7C5D3}" type="pres">
      <dgm:prSet presAssocID="{27342675-B68C-41B2-9D2F-19BD2B8A744E}" presName="composite" presStyleCnt="0"/>
      <dgm:spPr/>
    </dgm:pt>
    <dgm:pt modelId="{69A36360-7CD1-4BE7-BC57-924A9FB36191}" type="pres">
      <dgm:prSet presAssocID="{27342675-B68C-41B2-9D2F-19BD2B8A744E}" presName="rect1" presStyleLbl="bgShp" presStyleIdx="1" presStyleCnt="3" custScaleX="83774" custScaleY="78566" custLinFactNeighborX="1858" custLinFactNeighborY="-9416"/>
      <dgm:spPr>
        <a:blipFill rotWithShape="1">
          <a:blip xmlns:r="http://schemas.openxmlformats.org/officeDocument/2006/relationships" r:embed="rId2"/>
          <a:stretch>
            <a:fillRect/>
          </a:stretch>
        </a:blipFill>
      </dgm:spPr>
    </dgm:pt>
    <dgm:pt modelId="{9160650F-62C9-4752-8526-6ABEE1B407FF}" type="pres">
      <dgm:prSet presAssocID="{27342675-B68C-41B2-9D2F-19BD2B8A744E}" presName="rect2" presStyleLbl="trBgShp" presStyleIdx="1" presStyleCnt="3" custScaleY="186499" custLinFactNeighborX="1464" custLinFactNeighborY="92813">
        <dgm:presLayoutVars>
          <dgm:bulletEnabled val="1"/>
        </dgm:presLayoutVars>
      </dgm:prSet>
      <dgm:spPr/>
    </dgm:pt>
    <dgm:pt modelId="{FD90E066-7E46-4781-905D-B8577EDB345A}" type="pres">
      <dgm:prSet presAssocID="{5F2BB4C4-3DF3-4241-847B-E7AD191973DC}" presName="sibTrans" presStyleCnt="0"/>
      <dgm:spPr/>
    </dgm:pt>
    <dgm:pt modelId="{17704083-2E79-404B-8D0C-BFA7757E0165}" type="pres">
      <dgm:prSet presAssocID="{7FD9A113-120B-4AFA-AD33-6AD0647BCD79}" presName="composite" presStyleCnt="0"/>
      <dgm:spPr/>
    </dgm:pt>
    <dgm:pt modelId="{6A7D4AC5-D7F8-4F0B-A8D8-070945BFAD4A}" type="pres">
      <dgm:prSet presAssocID="{7FD9A113-120B-4AFA-AD33-6AD0647BCD79}" presName="rect1" presStyleLbl="bgShp" presStyleIdx="2" presStyleCnt="3" custScaleX="83774" custScaleY="78566" custLinFactNeighborX="16122" custLinFactNeighborY="-7352"/>
      <dgm:spPr>
        <a:blipFill rotWithShape="1">
          <a:blip xmlns:r="http://schemas.openxmlformats.org/officeDocument/2006/relationships" r:embed="rId3">
            <a:duotone>
              <a:prstClr val="black"/>
              <a:schemeClr val="accent6">
                <a:tint val="45000"/>
                <a:satMod val="400000"/>
              </a:schemeClr>
            </a:duotone>
          </a:blip>
          <a:stretch>
            <a:fillRect/>
          </a:stretch>
        </a:blipFill>
      </dgm:spPr>
    </dgm:pt>
    <dgm:pt modelId="{B2C39F7F-84E7-4FD2-AFCD-53C6649B1C4F}" type="pres">
      <dgm:prSet presAssocID="{7FD9A113-120B-4AFA-AD33-6AD0647BCD79}" presName="rect2" presStyleLbl="trBgShp" presStyleIdx="2" presStyleCnt="3" custScaleY="186499" custLinFactNeighborY="83681">
        <dgm:presLayoutVars>
          <dgm:bulletEnabled val="1"/>
        </dgm:presLayoutVars>
      </dgm:prSet>
      <dgm:spPr/>
    </dgm:pt>
  </dgm:ptLst>
  <dgm:cxnLst>
    <dgm:cxn modelId="{29CCFD6D-88B6-47F4-B59B-5A56E0B317A2}" type="presOf" srcId="{2B570555-E9B8-4ABE-A86C-94B8A981BC3E}" destId="{4765CBA1-01BE-4C49-BC28-19EAE302BE95}" srcOrd="0" destOrd="0" presId="urn:microsoft.com/office/officeart/2008/layout/BendingPictureSemiTransparentText"/>
    <dgm:cxn modelId="{AEE3FC60-5058-45DE-8A3F-595E32001CC0}" srcId="{2B570555-E9B8-4ABE-A86C-94B8A981BC3E}" destId="{DD3F2070-11F4-4676-B559-63660E61C9BE}" srcOrd="0" destOrd="0" parTransId="{A7D08EC6-907B-4A59-9992-62EA41DBED27}" sibTransId="{86069E6B-BD23-413D-AA02-4B9BD24C82E0}"/>
    <dgm:cxn modelId="{A9CD312E-ABB6-45D5-B7B8-7E2971611D73}" srcId="{2B570555-E9B8-4ABE-A86C-94B8A981BC3E}" destId="{7FD9A113-120B-4AFA-AD33-6AD0647BCD79}" srcOrd="2" destOrd="0" parTransId="{0542D429-267F-4ECE-B2B7-F538739C347C}" sibTransId="{82EFCF3A-15D1-4A4D-BBD1-C0F34D50ACB1}"/>
    <dgm:cxn modelId="{742D87DD-DE38-482F-9A92-EA95EDF2EAE6}" type="presOf" srcId="{7FD9A113-120B-4AFA-AD33-6AD0647BCD79}" destId="{B2C39F7F-84E7-4FD2-AFCD-53C6649B1C4F}" srcOrd="0" destOrd="0" presId="urn:microsoft.com/office/officeart/2008/layout/BendingPictureSemiTransparentText"/>
    <dgm:cxn modelId="{E19E4652-A77D-48B8-B3F5-8F7600E525EB}" type="presOf" srcId="{DD3F2070-11F4-4676-B559-63660E61C9BE}" destId="{C8BB67B5-08DE-4B7F-A067-383505F3775D}" srcOrd="0" destOrd="0" presId="urn:microsoft.com/office/officeart/2008/layout/BendingPictureSemiTransparentText"/>
    <dgm:cxn modelId="{FEAE6799-3890-4DB0-8306-79C3DE4ADCFF}" srcId="{2B570555-E9B8-4ABE-A86C-94B8A981BC3E}" destId="{27342675-B68C-41B2-9D2F-19BD2B8A744E}" srcOrd="1" destOrd="0" parTransId="{A867D44E-D694-47E4-9DA2-3F9B86BCDCB2}" sibTransId="{5F2BB4C4-3DF3-4241-847B-E7AD191973DC}"/>
    <dgm:cxn modelId="{D7BC8571-7972-4484-BC9D-74A76C85648D}" type="presOf" srcId="{27342675-B68C-41B2-9D2F-19BD2B8A744E}" destId="{9160650F-62C9-4752-8526-6ABEE1B407FF}" srcOrd="0" destOrd="0" presId="urn:microsoft.com/office/officeart/2008/layout/BendingPictureSemiTransparentText"/>
    <dgm:cxn modelId="{63EA87CA-2541-4BD2-B2BC-DD8466B943E4}" type="presParOf" srcId="{4765CBA1-01BE-4C49-BC28-19EAE302BE95}" destId="{EA7B90A8-F000-42B9-9476-7DE34DA364D9}" srcOrd="0" destOrd="0" presId="urn:microsoft.com/office/officeart/2008/layout/BendingPictureSemiTransparentText"/>
    <dgm:cxn modelId="{5E457F82-56C6-4C26-AB37-585B93A70DDC}" type="presParOf" srcId="{EA7B90A8-F000-42B9-9476-7DE34DA364D9}" destId="{70701BD5-8369-4AE4-A99F-57FE216B2627}" srcOrd="0" destOrd="0" presId="urn:microsoft.com/office/officeart/2008/layout/BendingPictureSemiTransparentText"/>
    <dgm:cxn modelId="{6EF1BAE9-7C6C-4689-A789-87F8088600D0}" type="presParOf" srcId="{EA7B90A8-F000-42B9-9476-7DE34DA364D9}" destId="{C8BB67B5-08DE-4B7F-A067-383505F3775D}" srcOrd="1" destOrd="0" presId="urn:microsoft.com/office/officeart/2008/layout/BendingPictureSemiTransparentText"/>
    <dgm:cxn modelId="{3A174E87-4B0A-4C4D-ABEE-85A11C950008}" type="presParOf" srcId="{4765CBA1-01BE-4C49-BC28-19EAE302BE95}" destId="{3EEB80B4-7B15-423F-A947-AE5DF2B6F0BC}" srcOrd="1" destOrd="0" presId="urn:microsoft.com/office/officeart/2008/layout/BendingPictureSemiTransparentText"/>
    <dgm:cxn modelId="{DD9CED83-E8F3-4371-9023-237F99A32ACD}" type="presParOf" srcId="{4765CBA1-01BE-4C49-BC28-19EAE302BE95}" destId="{6DC99E27-CD34-4DD1-A609-D4BD4BE7C5D3}" srcOrd="2" destOrd="0" presId="urn:microsoft.com/office/officeart/2008/layout/BendingPictureSemiTransparentText"/>
    <dgm:cxn modelId="{EC8C412F-EE58-43A1-A7CC-DB97E178D4D1}" type="presParOf" srcId="{6DC99E27-CD34-4DD1-A609-D4BD4BE7C5D3}" destId="{69A36360-7CD1-4BE7-BC57-924A9FB36191}" srcOrd="0" destOrd="0" presId="urn:microsoft.com/office/officeart/2008/layout/BendingPictureSemiTransparentText"/>
    <dgm:cxn modelId="{FF71C540-E4F2-4CAB-AEB9-B601FB785BED}" type="presParOf" srcId="{6DC99E27-CD34-4DD1-A609-D4BD4BE7C5D3}" destId="{9160650F-62C9-4752-8526-6ABEE1B407FF}" srcOrd="1" destOrd="0" presId="urn:microsoft.com/office/officeart/2008/layout/BendingPictureSemiTransparentText"/>
    <dgm:cxn modelId="{BE339486-6168-491F-A5DC-62D87B1C8BAF}" type="presParOf" srcId="{4765CBA1-01BE-4C49-BC28-19EAE302BE95}" destId="{FD90E066-7E46-4781-905D-B8577EDB345A}" srcOrd="3" destOrd="0" presId="urn:microsoft.com/office/officeart/2008/layout/BendingPictureSemiTransparentText"/>
    <dgm:cxn modelId="{0F6D2764-9245-4D4F-BCF4-10525D9670C3}" type="presParOf" srcId="{4765CBA1-01BE-4C49-BC28-19EAE302BE95}" destId="{17704083-2E79-404B-8D0C-BFA7757E0165}" srcOrd="4" destOrd="0" presId="urn:microsoft.com/office/officeart/2008/layout/BendingPictureSemiTransparentText"/>
    <dgm:cxn modelId="{FD821256-E953-4CB5-B57F-BDFE2FCA946C}" type="presParOf" srcId="{17704083-2E79-404B-8D0C-BFA7757E0165}" destId="{6A7D4AC5-D7F8-4F0B-A8D8-070945BFAD4A}" srcOrd="0" destOrd="0" presId="urn:microsoft.com/office/officeart/2008/layout/BendingPictureSemiTransparentText"/>
    <dgm:cxn modelId="{64878603-DB99-45CA-BBEB-70AF1B8BC95A}" type="presParOf" srcId="{17704083-2E79-404B-8D0C-BFA7757E0165}" destId="{B2C39F7F-84E7-4FD2-AFCD-53C6649B1C4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689912-4AAE-4CC1-9B4B-E2DFEB3AD454}"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3E2D3728-7DAC-47F6-B81F-EB483C185382}">
      <dgm:prSet phldrT="[Tex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en-US" dirty="0">
              <a:latin typeface="+mj-lt"/>
            </a:rPr>
            <a:t>Source</a:t>
          </a:r>
        </a:p>
      </dgm:t>
    </dgm:pt>
    <dgm:pt modelId="{E5BB7F1D-EF2F-4967-90FB-F77F1DEE868C}" type="parTrans" cxnId="{9AA9174B-2F35-47CF-93F5-8EA5D83E41D3}">
      <dgm:prSet/>
      <dgm:spPr/>
      <dgm:t>
        <a:bodyPr/>
        <a:lstStyle/>
        <a:p>
          <a:endParaRPr lang="en-US"/>
        </a:p>
      </dgm:t>
    </dgm:pt>
    <dgm:pt modelId="{43D49EC2-A2C7-487A-98E2-3AED3DFA886D}" type="sibTrans" cxnId="{9AA9174B-2F35-47CF-93F5-8EA5D83E41D3}">
      <dgm:prSet/>
      <dgm:spPr/>
      <dgm:t>
        <a:bodyPr/>
        <a:lstStyle/>
        <a:p>
          <a:endParaRPr lang="en-US"/>
        </a:p>
      </dgm:t>
    </dgm:pt>
    <dgm:pt modelId="{129EDF38-97E3-4245-8924-BF3006105119}">
      <dgm:prSet phldrT="[Text]">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dirty="0">
              <a:latin typeface="+mj-lt"/>
            </a:rPr>
            <a:t>Download</a:t>
          </a:r>
        </a:p>
      </dgm:t>
    </dgm:pt>
    <dgm:pt modelId="{F5A32EC6-D930-4128-B967-9BC870F921E1}" type="parTrans" cxnId="{B442841F-DE36-465F-8B0C-7CC2A1CD2F68}">
      <dgm:prSet/>
      <dgm:spPr/>
      <dgm:t>
        <a:bodyPr/>
        <a:lstStyle/>
        <a:p>
          <a:endParaRPr lang="en-US"/>
        </a:p>
      </dgm:t>
    </dgm:pt>
    <dgm:pt modelId="{DF0A6826-1F74-437E-876F-3A4C58952456}" type="sibTrans" cxnId="{B442841F-DE36-465F-8B0C-7CC2A1CD2F68}">
      <dgm:prSet/>
      <dgm:spPr/>
      <dgm:t>
        <a:bodyPr/>
        <a:lstStyle/>
        <a:p>
          <a:endParaRPr lang="en-US"/>
        </a:p>
      </dgm:t>
    </dgm:pt>
    <dgm:pt modelId="{2615B3F1-9D1A-4008-86F3-742E10F5F6C4}">
      <dgm:prSet phldrT="[Text]">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n-US" dirty="0">
              <a:latin typeface="+mj-lt"/>
            </a:rPr>
            <a:t>P2P</a:t>
          </a:r>
        </a:p>
      </dgm:t>
    </dgm:pt>
    <dgm:pt modelId="{A0067F2D-1C58-406B-873B-D9B8E7C64CB3}" type="parTrans" cxnId="{2EA9CDB4-E0F2-4641-81DB-AF008B60842B}">
      <dgm:prSet/>
      <dgm:spPr/>
      <dgm:t>
        <a:bodyPr/>
        <a:lstStyle/>
        <a:p>
          <a:endParaRPr lang="en-US"/>
        </a:p>
      </dgm:t>
    </dgm:pt>
    <dgm:pt modelId="{56303681-C748-4E7D-812B-AAC634DA518A}" type="sibTrans" cxnId="{2EA9CDB4-E0F2-4641-81DB-AF008B60842B}">
      <dgm:prSet/>
      <dgm:spPr/>
      <dgm:t>
        <a:bodyPr/>
        <a:lstStyle/>
        <a:p>
          <a:endParaRPr lang="en-US"/>
        </a:p>
      </dgm:t>
    </dgm:pt>
    <dgm:pt modelId="{3F797E92-A9F5-447C-A11A-371BE22C02DC}">
      <dgm:prSet phldrT="[Text]">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n-US" dirty="0">
              <a:latin typeface="+mj-lt"/>
            </a:rPr>
            <a:t>P2P</a:t>
          </a:r>
        </a:p>
      </dgm:t>
    </dgm:pt>
    <dgm:pt modelId="{E3FC162F-AD15-45EC-B73C-1FB776D8FB88}" type="parTrans" cxnId="{BF81B867-ECE0-4EFA-9097-657F0075A4B6}">
      <dgm:prSet/>
      <dgm:spPr/>
      <dgm:t>
        <a:bodyPr/>
        <a:lstStyle/>
        <a:p>
          <a:endParaRPr lang="en-US"/>
        </a:p>
      </dgm:t>
    </dgm:pt>
    <dgm:pt modelId="{D1D47DC3-F1C9-4F80-883A-E9CF8D5F16B7}" type="sibTrans" cxnId="{BF81B867-ECE0-4EFA-9097-657F0075A4B6}">
      <dgm:prSet/>
      <dgm:spPr/>
      <dgm:t>
        <a:bodyPr/>
        <a:lstStyle/>
        <a:p>
          <a:endParaRPr lang="en-US"/>
        </a:p>
      </dgm:t>
    </dgm:pt>
    <dgm:pt modelId="{7EDD32E2-473F-43BC-91D7-85A05D0AD5C9}">
      <dgm:prSet phldrT="[Text]">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n-US" dirty="0">
              <a:latin typeface="+mj-lt"/>
            </a:rPr>
            <a:t>P2P</a:t>
          </a:r>
        </a:p>
      </dgm:t>
    </dgm:pt>
    <dgm:pt modelId="{7CD54A94-A60A-4647-817E-F3AC33D703E7}" type="parTrans" cxnId="{1649D5E3-59AC-4205-91EC-B62EABBFD48F}">
      <dgm:prSet/>
      <dgm:spPr/>
      <dgm:t>
        <a:bodyPr/>
        <a:lstStyle/>
        <a:p>
          <a:endParaRPr lang="en-US"/>
        </a:p>
      </dgm:t>
    </dgm:pt>
    <dgm:pt modelId="{0865E691-986A-4B0F-839A-38E7B0BCBD82}" type="sibTrans" cxnId="{1649D5E3-59AC-4205-91EC-B62EABBFD48F}">
      <dgm:prSet/>
      <dgm:spPr/>
      <dgm:t>
        <a:bodyPr/>
        <a:lstStyle/>
        <a:p>
          <a:endParaRPr lang="en-US"/>
        </a:p>
      </dgm:t>
    </dgm:pt>
    <dgm:pt modelId="{92E9064F-9EFD-4585-B2DF-64729F3A5E0A}">
      <dgm:prSet phldrT="[Text]">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n-US" dirty="0">
              <a:latin typeface="+mj-lt"/>
            </a:rPr>
            <a:t>P2P</a:t>
          </a:r>
        </a:p>
      </dgm:t>
    </dgm:pt>
    <dgm:pt modelId="{923831FB-9EC1-4639-8FBA-A7DE868E7CAE}" type="parTrans" cxnId="{21702F3E-1018-4A42-9C91-239DF4C38299}">
      <dgm:prSet/>
      <dgm:spPr/>
      <dgm:t>
        <a:bodyPr/>
        <a:lstStyle/>
        <a:p>
          <a:endParaRPr lang="en-US"/>
        </a:p>
      </dgm:t>
    </dgm:pt>
    <dgm:pt modelId="{ED71DF02-8CBC-42AC-84D2-5685DE219B89}" type="sibTrans" cxnId="{21702F3E-1018-4A42-9C91-239DF4C38299}">
      <dgm:prSet/>
      <dgm:spPr/>
      <dgm:t>
        <a:bodyPr/>
        <a:lstStyle/>
        <a:p>
          <a:endParaRPr lang="en-US"/>
        </a:p>
      </dgm:t>
    </dgm:pt>
    <dgm:pt modelId="{0EDD5990-854B-49AE-8FED-CBB4CEF2177F}">
      <dgm:prSet phldrT="[Text]">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n-US" dirty="0">
              <a:latin typeface="+mj-lt"/>
            </a:rPr>
            <a:t>P2P</a:t>
          </a:r>
        </a:p>
      </dgm:t>
    </dgm:pt>
    <dgm:pt modelId="{6266B707-9F04-418C-B022-6A30F8FD4A73}" type="parTrans" cxnId="{9EF1BED4-6F68-4069-9931-8884CCC2A783}">
      <dgm:prSet/>
      <dgm:spPr/>
      <dgm:t>
        <a:bodyPr/>
        <a:lstStyle/>
        <a:p>
          <a:endParaRPr lang="en-US"/>
        </a:p>
      </dgm:t>
    </dgm:pt>
    <dgm:pt modelId="{3F9C64FB-FCEF-4E36-9173-C85F5A060500}" type="sibTrans" cxnId="{9EF1BED4-6F68-4069-9931-8884CCC2A783}">
      <dgm:prSet/>
      <dgm:spPr/>
      <dgm:t>
        <a:bodyPr/>
        <a:lstStyle/>
        <a:p>
          <a:endParaRPr lang="en-US"/>
        </a:p>
      </dgm:t>
    </dgm:pt>
    <dgm:pt modelId="{8BCEBEDD-2876-4A1C-96C8-A2646D183C74}" type="pres">
      <dgm:prSet presAssocID="{9D689912-4AAE-4CC1-9B4B-E2DFEB3AD454}" presName="Name0" presStyleCnt="0">
        <dgm:presLayoutVars>
          <dgm:chMax val="1"/>
          <dgm:chPref val="1"/>
          <dgm:dir/>
          <dgm:animOne val="branch"/>
          <dgm:animLvl val="lvl"/>
        </dgm:presLayoutVars>
      </dgm:prSet>
      <dgm:spPr/>
    </dgm:pt>
    <dgm:pt modelId="{3E5170D0-3432-45EB-A69B-18972F0260A0}" type="pres">
      <dgm:prSet presAssocID="{3E2D3728-7DAC-47F6-B81F-EB483C185382}" presName="Parent" presStyleLbl="node0" presStyleIdx="0" presStyleCnt="1">
        <dgm:presLayoutVars>
          <dgm:chMax val="6"/>
          <dgm:chPref val="6"/>
        </dgm:presLayoutVars>
      </dgm:prSet>
      <dgm:spPr/>
    </dgm:pt>
    <dgm:pt modelId="{32ED4EEA-3D05-437D-B06B-C6F3C320599E}" type="pres">
      <dgm:prSet presAssocID="{129EDF38-97E3-4245-8924-BF3006105119}" presName="Accent1" presStyleCnt="0"/>
      <dgm:spPr/>
    </dgm:pt>
    <dgm:pt modelId="{5840F536-0265-499D-A0D1-1197AACE3989}" type="pres">
      <dgm:prSet presAssocID="{129EDF38-97E3-4245-8924-BF3006105119}" presName="Accent" presStyleLbl="bgShp" presStyleIdx="0" presStyleCnt="6"/>
      <dgm:spPr/>
    </dgm:pt>
    <dgm:pt modelId="{EAD351D9-6B82-45F6-8CE1-A375F44EF9FE}" type="pres">
      <dgm:prSet presAssocID="{129EDF38-97E3-4245-8924-BF3006105119}" presName="Child1" presStyleLbl="node1" presStyleIdx="0" presStyleCnt="6">
        <dgm:presLayoutVars>
          <dgm:chMax val="0"/>
          <dgm:chPref val="0"/>
          <dgm:bulletEnabled val="1"/>
        </dgm:presLayoutVars>
      </dgm:prSet>
      <dgm:spPr/>
    </dgm:pt>
    <dgm:pt modelId="{D0910C70-6A41-442C-B0BC-3067680C2858}" type="pres">
      <dgm:prSet presAssocID="{2615B3F1-9D1A-4008-86F3-742E10F5F6C4}" presName="Accent2" presStyleCnt="0"/>
      <dgm:spPr/>
    </dgm:pt>
    <dgm:pt modelId="{20F39371-3C6C-4DFF-A9D6-48602CB828FA}" type="pres">
      <dgm:prSet presAssocID="{2615B3F1-9D1A-4008-86F3-742E10F5F6C4}" presName="Accent" presStyleLbl="bgShp" presStyleIdx="1" presStyleCnt="6"/>
      <dgm:spPr/>
    </dgm:pt>
    <dgm:pt modelId="{2042E5AB-D631-4AD4-B3A1-508656EFB5B4}" type="pres">
      <dgm:prSet presAssocID="{2615B3F1-9D1A-4008-86F3-742E10F5F6C4}" presName="Child2" presStyleLbl="node1" presStyleIdx="1" presStyleCnt="6">
        <dgm:presLayoutVars>
          <dgm:chMax val="0"/>
          <dgm:chPref val="0"/>
          <dgm:bulletEnabled val="1"/>
        </dgm:presLayoutVars>
      </dgm:prSet>
      <dgm:spPr/>
    </dgm:pt>
    <dgm:pt modelId="{CFC8D475-FDCB-4DBF-9E2C-738BD274434A}" type="pres">
      <dgm:prSet presAssocID="{3F797E92-A9F5-447C-A11A-371BE22C02DC}" presName="Accent3" presStyleCnt="0"/>
      <dgm:spPr/>
    </dgm:pt>
    <dgm:pt modelId="{DBB97B03-FBA4-4174-A23D-753A276B4E7C}" type="pres">
      <dgm:prSet presAssocID="{3F797E92-A9F5-447C-A11A-371BE22C02DC}" presName="Accent" presStyleLbl="bgShp" presStyleIdx="2" presStyleCnt="6"/>
      <dgm:spPr/>
    </dgm:pt>
    <dgm:pt modelId="{D55354D8-EA19-4448-8722-8074049B362F}" type="pres">
      <dgm:prSet presAssocID="{3F797E92-A9F5-447C-A11A-371BE22C02DC}" presName="Child3" presStyleLbl="node1" presStyleIdx="2" presStyleCnt="6">
        <dgm:presLayoutVars>
          <dgm:chMax val="0"/>
          <dgm:chPref val="0"/>
          <dgm:bulletEnabled val="1"/>
        </dgm:presLayoutVars>
      </dgm:prSet>
      <dgm:spPr/>
    </dgm:pt>
    <dgm:pt modelId="{61608548-A2C7-4D03-99FD-5742F30F73F3}" type="pres">
      <dgm:prSet presAssocID="{7EDD32E2-473F-43BC-91D7-85A05D0AD5C9}" presName="Accent4" presStyleCnt="0"/>
      <dgm:spPr/>
    </dgm:pt>
    <dgm:pt modelId="{127ECAD2-67A8-4BB9-AFDB-2C79A9366BE1}" type="pres">
      <dgm:prSet presAssocID="{7EDD32E2-473F-43BC-91D7-85A05D0AD5C9}" presName="Accent" presStyleLbl="bgShp" presStyleIdx="3" presStyleCnt="6"/>
      <dgm:spPr/>
    </dgm:pt>
    <dgm:pt modelId="{40730637-8E64-4733-A1CB-5A6A1F692B72}" type="pres">
      <dgm:prSet presAssocID="{7EDD32E2-473F-43BC-91D7-85A05D0AD5C9}" presName="Child4" presStyleLbl="node1" presStyleIdx="3" presStyleCnt="6">
        <dgm:presLayoutVars>
          <dgm:chMax val="0"/>
          <dgm:chPref val="0"/>
          <dgm:bulletEnabled val="1"/>
        </dgm:presLayoutVars>
      </dgm:prSet>
      <dgm:spPr/>
    </dgm:pt>
    <dgm:pt modelId="{BC0D1489-9D95-4645-8A34-F29373B65EAB}" type="pres">
      <dgm:prSet presAssocID="{92E9064F-9EFD-4585-B2DF-64729F3A5E0A}" presName="Accent5" presStyleCnt="0"/>
      <dgm:spPr/>
    </dgm:pt>
    <dgm:pt modelId="{4E9A3C63-3D58-4A86-A3DB-8D733044C72F}" type="pres">
      <dgm:prSet presAssocID="{92E9064F-9EFD-4585-B2DF-64729F3A5E0A}" presName="Accent" presStyleLbl="bgShp" presStyleIdx="4" presStyleCnt="6"/>
      <dgm:spPr/>
    </dgm:pt>
    <dgm:pt modelId="{7E74BE2B-0BCC-4824-B81D-8E443C92E482}" type="pres">
      <dgm:prSet presAssocID="{92E9064F-9EFD-4585-B2DF-64729F3A5E0A}" presName="Child5" presStyleLbl="node1" presStyleIdx="4" presStyleCnt="6">
        <dgm:presLayoutVars>
          <dgm:chMax val="0"/>
          <dgm:chPref val="0"/>
          <dgm:bulletEnabled val="1"/>
        </dgm:presLayoutVars>
      </dgm:prSet>
      <dgm:spPr/>
    </dgm:pt>
    <dgm:pt modelId="{016AA399-A015-471A-AEFE-5ABE0EA76715}" type="pres">
      <dgm:prSet presAssocID="{0EDD5990-854B-49AE-8FED-CBB4CEF2177F}" presName="Accent6" presStyleCnt="0"/>
      <dgm:spPr/>
    </dgm:pt>
    <dgm:pt modelId="{23A9BF8D-C3D2-49EA-9E2F-C7CE0BF14AE2}" type="pres">
      <dgm:prSet presAssocID="{0EDD5990-854B-49AE-8FED-CBB4CEF2177F}" presName="Accent" presStyleLbl="bgShp" presStyleIdx="5" presStyleCnt="6"/>
      <dgm:spPr/>
    </dgm:pt>
    <dgm:pt modelId="{8BFF3D8A-1F29-4D85-ACD0-C0A7597898F8}" type="pres">
      <dgm:prSet presAssocID="{0EDD5990-854B-49AE-8FED-CBB4CEF2177F}" presName="Child6" presStyleLbl="node1" presStyleIdx="5" presStyleCnt="6">
        <dgm:presLayoutVars>
          <dgm:chMax val="0"/>
          <dgm:chPref val="0"/>
          <dgm:bulletEnabled val="1"/>
        </dgm:presLayoutVars>
      </dgm:prSet>
      <dgm:spPr/>
    </dgm:pt>
  </dgm:ptLst>
  <dgm:cxnLst>
    <dgm:cxn modelId="{6F341A5C-6D9F-4698-A12D-166BE6AB77CD}" type="presOf" srcId="{92E9064F-9EFD-4585-B2DF-64729F3A5E0A}" destId="{7E74BE2B-0BCC-4824-B81D-8E443C92E482}" srcOrd="0" destOrd="0" presId="urn:microsoft.com/office/officeart/2011/layout/HexagonRadial"/>
    <dgm:cxn modelId="{47382545-E833-4A29-8670-A70BA6E50B0A}" type="presOf" srcId="{0EDD5990-854B-49AE-8FED-CBB4CEF2177F}" destId="{8BFF3D8A-1F29-4D85-ACD0-C0A7597898F8}" srcOrd="0" destOrd="0" presId="urn:microsoft.com/office/officeart/2011/layout/HexagonRadial"/>
    <dgm:cxn modelId="{1649D5E3-59AC-4205-91EC-B62EABBFD48F}" srcId="{3E2D3728-7DAC-47F6-B81F-EB483C185382}" destId="{7EDD32E2-473F-43BC-91D7-85A05D0AD5C9}" srcOrd="3" destOrd="0" parTransId="{7CD54A94-A60A-4647-817E-F3AC33D703E7}" sibTransId="{0865E691-986A-4B0F-839A-38E7B0BCBD82}"/>
    <dgm:cxn modelId="{2EA9CDB4-E0F2-4641-81DB-AF008B60842B}" srcId="{3E2D3728-7DAC-47F6-B81F-EB483C185382}" destId="{2615B3F1-9D1A-4008-86F3-742E10F5F6C4}" srcOrd="1" destOrd="0" parTransId="{A0067F2D-1C58-406B-873B-D9B8E7C64CB3}" sibTransId="{56303681-C748-4E7D-812B-AAC634DA518A}"/>
    <dgm:cxn modelId="{A3440993-72E8-41CB-B0B8-D42D1FB651D8}" type="presOf" srcId="{9D689912-4AAE-4CC1-9B4B-E2DFEB3AD454}" destId="{8BCEBEDD-2876-4A1C-96C8-A2646D183C74}" srcOrd="0" destOrd="0" presId="urn:microsoft.com/office/officeart/2011/layout/HexagonRadial"/>
    <dgm:cxn modelId="{B442841F-DE36-465F-8B0C-7CC2A1CD2F68}" srcId="{3E2D3728-7DAC-47F6-B81F-EB483C185382}" destId="{129EDF38-97E3-4245-8924-BF3006105119}" srcOrd="0" destOrd="0" parTransId="{F5A32EC6-D930-4128-B967-9BC870F921E1}" sibTransId="{DF0A6826-1F74-437E-876F-3A4C58952456}"/>
    <dgm:cxn modelId="{5C749950-A0BF-49E7-865F-9EC74563D612}" type="presOf" srcId="{129EDF38-97E3-4245-8924-BF3006105119}" destId="{EAD351D9-6B82-45F6-8CE1-A375F44EF9FE}" srcOrd="0" destOrd="0" presId="urn:microsoft.com/office/officeart/2011/layout/HexagonRadial"/>
    <dgm:cxn modelId="{21702F3E-1018-4A42-9C91-239DF4C38299}" srcId="{3E2D3728-7DAC-47F6-B81F-EB483C185382}" destId="{92E9064F-9EFD-4585-B2DF-64729F3A5E0A}" srcOrd="4" destOrd="0" parTransId="{923831FB-9EC1-4639-8FBA-A7DE868E7CAE}" sibTransId="{ED71DF02-8CBC-42AC-84D2-5685DE219B89}"/>
    <dgm:cxn modelId="{9AA9174B-2F35-47CF-93F5-8EA5D83E41D3}" srcId="{9D689912-4AAE-4CC1-9B4B-E2DFEB3AD454}" destId="{3E2D3728-7DAC-47F6-B81F-EB483C185382}" srcOrd="0" destOrd="0" parTransId="{E5BB7F1D-EF2F-4967-90FB-F77F1DEE868C}" sibTransId="{43D49EC2-A2C7-487A-98E2-3AED3DFA886D}"/>
    <dgm:cxn modelId="{C230B0F2-43B0-486E-9728-EC4FC07C72BA}" type="presOf" srcId="{2615B3F1-9D1A-4008-86F3-742E10F5F6C4}" destId="{2042E5AB-D631-4AD4-B3A1-508656EFB5B4}" srcOrd="0" destOrd="0" presId="urn:microsoft.com/office/officeart/2011/layout/HexagonRadial"/>
    <dgm:cxn modelId="{D4A8B4EE-50A0-48CD-96B4-0B0A516D7AE0}" type="presOf" srcId="{3F797E92-A9F5-447C-A11A-371BE22C02DC}" destId="{D55354D8-EA19-4448-8722-8074049B362F}" srcOrd="0" destOrd="0" presId="urn:microsoft.com/office/officeart/2011/layout/HexagonRadial"/>
    <dgm:cxn modelId="{BF81B867-ECE0-4EFA-9097-657F0075A4B6}" srcId="{3E2D3728-7DAC-47F6-B81F-EB483C185382}" destId="{3F797E92-A9F5-447C-A11A-371BE22C02DC}" srcOrd="2" destOrd="0" parTransId="{E3FC162F-AD15-45EC-B73C-1FB776D8FB88}" sibTransId="{D1D47DC3-F1C9-4F80-883A-E9CF8D5F16B7}"/>
    <dgm:cxn modelId="{CA9002ED-F8D4-49E4-9245-86548835D86F}" type="presOf" srcId="{7EDD32E2-473F-43BC-91D7-85A05D0AD5C9}" destId="{40730637-8E64-4733-A1CB-5A6A1F692B72}" srcOrd="0" destOrd="0" presId="urn:microsoft.com/office/officeart/2011/layout/HexagonRadial"/>
    <dgm:cxn modelId="{9EF1BED4-6F68-4069-9931-8884CCC2A783}" srcId="{3E2D3728-7DAC-47F6-B81F-EB483C185382}" destId="{0EDD5990-854B-49AE-8FED-CBB4CEF2177F}" srcOrd="5" destOrd="0" parTransId="{6266B707-9F04-418C-B022-6A30F8FD4A73}" sibTransId="{3F9C64FB-FCEF-4E36-9173-C85F5A060500}"/>
    <dgm:cxn modelId="{82D9E99B-0BA6-4B26-8465-6390C826C7BC}" type="presOf" srcId="{3E2D3728-7DAC-47F6-B81F-EB483C185382}" destId="{3E5170D0-3432-45EB-A69B-18972F0260A0}" srcOrd="0" destOrd="0" presId="urn:microsoft.com/office/officeart/2011/layout/HexagonRadial"/>
    <dgm:cxn modelId="{C6B18E30-5697-417F-8CE8-B59F154134B4}" type="presParOf" srcId="{8BCEBEDD-2876-4A1C-96C8-A2646D183C74}" destId="{3E5170D0-3432-45EB-A69B-18972F0260A0}" srcOrd="0" destOrd="0" presId="urn:microsoft.com/office/officeart/2011/layout/HexagonRadial"/>
    <dgm:cxn modelId="{6DED5276-9DC3-486F-86F3-0523F91F4E24}" type="presParOf" srcId="{8BCEBEDD-2876-4A1C-96C8-A2646D183C74}" destId="{32ED4EEA-3D05-437D-B06B-C6F3C320599E}" srcOrd="1" destOrd="0" presId="urn:microsoft.com/office/officeart/2011/layout/HexagonRadial"/>
    <dgm:cxn modelId="{1C054E84-24B4-4698-A2D2-6D85F52BC3E0}" type="presParOf" srcId="{32ED4EEA-3D05-437D-B06B-C6F3C320599E}" destId="{5840F536-0265-499D-A0D1-1197AACE3989}" srcOrd="0" destOrd="0" presId="urn:microsoft.com/office/officeart/2011/layout/HexagonRadial"/>
    <dgm:cxn modelId="{B7AD1D5C-4B2E-4A08-A1B5-CE16D4887C3E}" type="presParOf" srcId="{8BCEBEDD-2876-4A1C-96C8-A2646D183C74}" destId="{EAD351D9-6B82-45F6-8CE1-A375F44EF9FE}" srcOrd="2" destOrd="0" presId="urn:microsoft.com/office/officeart/2011/layout/HexagonRadial"/>
    <dgm:cxn modelId="{8B224CDA-E6E4-4F48-8174-BCB66A9D90F5}" type="presParOf" srcId="{8BCEBEDD-2876-4A1C-96C8-A2646D183C74}" destId="{D0910C70-6A41-442C-B0BC-3067680C2858}" srcOrd="3" destOrd="0" presId="urn:microsoft.com/office/officeart/2011/layout/HexagonRadial"/>
    <dgm:cxn modelId="{F7FF7E13-A8C3-432C-ACBD-D2608DB0EF8E}" type="presParOf" srcId="{D0910C70-6A41-442C-B0BC-3067680C2858}" destId="{20F39371-3C6C-4DFF-A9D6-48602CB828FA}" srcOrd="0" destOrd="0" presId="urn:microsoft.com/office/officeart/2011/layout/HexagonRadial"/>
    <dgm:cxn modelId="{43B2230D-ACED-4707-B6B3-AF2F5609B30D}" type="presParOf" srcId="{8BCEBEDD-2876-4A1C-96C8-A2646D183C74}" destId="{2042E5AB-D631-4AD4-B3A1-508656EFB5B4}" srcOrd="4" destOrd="0" presId="urn:microsoft.com/office/officeart/2011/layout/HexagonRadial"/>
    <dgm:cxn modelId="{15D1B562-D487-4622-A606-93AA592B1229}" type="presParOf" srcId="{8BCEBEDD-2876-4A1C-96C8-A2646D183C74}" destId="{CFC8D475-FDCB-4DBF-9E2C-738BD274434A}" srcOrd="5" destOrd="0" presId="urn:microsoft.com/office/officeart/2011/layout/HexagonRadial"/>
    <dgm:cxn modelId="{2D932357-AEFA-4D74-94FF-D84DD014B570}" type="presParOf" srcId="{CFC8D475-FDCB-4DBF-9E2C-738BD274434A}" destId="{DBB97B03-FBA4-4174-A23D-753A276B4E7C}" srcOrd="0" destOrd="0" presId="urn:microsoft.com/office/officeart/2011/layout/HexagonRadial"/>
    <dgm:cxn modelId="{E01603B0-9440-4A63-BBB2-1F7088F1A6A5}" type="presParOf" srcId="{8BCEBEDD-2876-4A1C-96C8-A2646D183C74}" destId="{D55354D8-EA19-4448-8722-8074049B362F}" srcOrd="6" destOrd="0" presId="urn:microsoft.com/office/officeart/2011/layout/HexagonRadial"/>
    <dgm:cxn modelId="{4DFBD446-A9D4-466C-BBD0-25987FDC71BC}" type="presParOf" srcId="{8BCEBEDD-2876-4A1C-96C8-A2646D183C74}" destId="{61608548-A2C7-4D03-99FD-5742F30F73F3}" srcOrd="7" destOrd="0" presId="urn:microsoft.com/office/officeart/2011/layout/HexagonRadial"/>
    <dgm:cxn modelId="{2EFE810F-4895-4BF4-8B5B-C4FF51C4F04B}" type="presParOf" srcId="{61608548-A2C7-4D03-99FD-5742F30F73F3}" destId="{127ECAD2-67A8-4BB9-AFDB-2C79A9366BE1}" srcOrd="0" destOrd="0" presId="urn:microsoft.com/office/officeart/2011/layout/HexagonRadial"/>
    <dgm:cxn modelId="{8FFCD61E-6139-4D54-9FB3-3B8A5083B181}" type="presParOf" srcId="{8BCEBEDD-2876-4A1C-96C8-A2646D183C74}" destId="{40730637-8E64-4733-A1CB-5A6A1F692B72}" srcOrd="8" destOrd="0" presId="urn:microsoft.com/office/officeart/2011/layout/HexagonRadial"/>
    <dgm:cxn modelId="{01535468-FCCE-40D6-AD23-E00267C32C27}" type="presParOf" srcId="{8BCEBEDD-2876-4A1C-96C8-A2646D183C74}" destId="{BC0D1489-9D95-4645-8A34-F29373B65EAB}" srcOrd="9" destOrd="0" presId="urn:microsoft.com/office/officeart/2011/layout/HexagonRadial"/>
    <dgm:cxn modelId="{41EF49F4-2F2B-4979-B092-742F09F5E13E}" type="presParOf" srcId="{BC0D1489-9D95-4645-8A34-F29373B65EAB}" destId="{4E9A3C63-3D58-4A86-A3DB-8D733044C72F}" srcOrd="0" destOrd="0" presId="urn:microsoft.com/office/officeart/2011/layout/HexagonRadial"/>
    <dgm:cxn modelId="{E9113BEE-00E1-47C6-86FA-848F77009527}" type="presParOf" srcId="{8BCEBEDD-2876-4A1C-96C8-A2646D183C74}" destId="{7E74BE2B-0BCC-4824-B81D-8E443C92E482}" srcOrd="10" destOrd="0" presId="urn:microsoft.com/office/officeart/2011/layout/HexagonRadial"/>
    <dgm:cxn modelId="{B5F79CF6-FF6D-414F-82C1-9CB63B04E5E8}" type="presParOf" srcId="{8BCEBEDD-2876-4A1C-96C8-A2646D183C74}" destId="{016AA399-A015-471A-AEFE-5ABE0EA76715}" srcOrd="11" destOrd="0" presId="urn:microsoft.com/office/officeart/2011/layout/HexagonRadial"/>
    <dgm:cxn modelId="{F410AD80-FDCF-4E68-A967-0E7B5DF03FD5}" type="presParOf" srcId="{016AA399-A015-471A-AEFE-5ABE0EA76715}" destId="{23A9BF8D-C3D2-49EA-9E2F-C7CE0BF14AE2}" srcOrd="0" destOrd="0" presId="urn:microsoft.com/office/officeart/2011/layout/HexagonRadial"/>
    <dgm:cxn modelId="{C3D7FE3F-66B4-4D14-8589-DB4942D7EE5D}" type="presParOf" srcId="{8BCEBEDD-2876-4A1C-96C8-A2646D183C74}" destId="{8BFF3D8A-1F29-4D85-ACD0-C0A7597898F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5F34C9-494D-4F9F-A0E6-441448D9C95F}" type="doc">
      <dgm:prSet loTypeId="urn:microsoft.com/office/officeart/2005/8/layout/hChevron3" loCatId="process" qsTypeId="urn:microsoft.com/office/officeart/2005/8/quickstyle/simple1" qsCatId="simple" csTypeId="urn:microsoft.com/office/officeart/2005/8/colors/accent1_2" csCatId="accent1" phldr="1"/>
      <dgm:spPr/>
    </dgm:pt>
    <dgm:pt modelId="{F5812FE3-A8AB-4CE1-BC52-D532A2A2CFBC}">
      <dgm:prSet phldrT="[Text]"/>
      <dgm:spPr/>
      <dgm:t>
        <a:bodyPr/>
        <a:lstStyle/>
        <a:p>
          <a:r>
            <a:rPr lang="en-US" dirty="0">
              <a:latin typeface="+mj-lt"/>
            </a:rPr>
            <a:t>Faster</a:t>
          </a:r>
        </a:p>
      </dgm:t>
    </dgm:pt>
    <dgm:pt modelId="{125EA15E-F0DE-47AA-BB65-C1911ED9ABB3}" type="parTrans" cxnId="{D8912F77-0050-4CB2-A50A-25E5C4A53332}">
      <dgm:prSet/>
      <dgm:spPr/>
      <dgm:t>
        <a:bodyPr/>
        <a:lstStyle/>
        <a:p>
          <a:endParaRPr lang="en-US"/>
        </a:p>
      </dgm:t>
    </dgm:pt>
    <dgm:pt modelId="{DD038514-D4AF-4172-B5ED-AA6F324E6EF8}" type="sibTrans" cxnId="{D8912F77-0050-4CB2-A50A-25E5C4A53332}">
      <dgm:prSet/>
      <dgm:spPr/>
      <dgm:t>
        <a:bodyPr/>
        <a:lstStyle/>
        <a:p>
          <a:endParaRPr lang="en-US"/>
        </a:p>
      </dgm:t>
    </dgm:pt>
    <dgm:pt modelId="{80B6DB7E-4D76-498D-84C8-88682A88A39D}">
      <dgm:prSet phldrT="[Text]"/>
      <dgm:spPr/>
      <dgm:t>
        <a:bodyPr/>
        <a:lstStyle/>
        <a:p>
          <a:r>
            <a:rPr lang="en-US" dirty="0">
              <a:latin typeface="+mj-lt"/>
            </a:rPr>
            <a:t>Bigger</a:t>
          </a:r>
        </a:p>
      </dgm:t>
    </dgm:pt>
    <dgm:pt modelId="{14B880E5-3A92-4A80-9358-D7B5A89FCFEA}" type="parTrans" cxnId="{60359A4A-37D9-48CA-A06F-880FEC9CC81D}">
      <dgm:prSet/>
      <dgm:spPr/>
      <dgm:t>
        <a:bodyPr/>
        <a:lstStyle/>
        <a:p>
          <a:endParaRPr lang="en-US"/>
        </a:p>
      </dgm:t>
    </dgm:pt>
    <dgm:pt modelId="{101B1DC8-F5CB-43C8-B2A9-7049695238FC}" type="sibTrans" cxnId="{60359A4A-37D9-48CA-A06F-880FEC9CC81D}">
      <dgm:prSet/>
      <dgm:spPr/>
      <dgm:t>
        <a:bodyPr/>
        <a:lstStyle/>
        <a:p>
          <a:endParaRPr lang="en-US"/>
        </a:p>
      </dgm:t>
    </dgm:pt>
    <dgm:pt modelId="{53690467-8B88-482B-B59F-26C425B6C677}">
      <dgm:prSet phldrT="[Text]"/>
      <dgm:spPr/>
      <dgm:t>
        <a:bodyPr/>
        <a:lstStyle/>
        <a:p>
          <a:r>
            <a:rPr lang="en-US" dirty="0" err="1">
              <a:latin typeface="+mj-lt"/>
            </a:rPr>
            <a:t>Puh</a:t>
          </a:r>
          <a:r>
            <a:rPr lang="en-US" dirty="0">
              <a:latin typeface="+mj-lt"/>
            </a:rPr>
            <a:t>!</a:t>
          </a:r>
        </a:p>
      </dgm:t>
    </dgm:pt>
    <dgm:pt modelId="{65057529-97B0-42D9-939E-98FE68DFC7F0}" type="parTrans" cxnId="{AD8D096A-76A0-4B7E-B5BF-E478ADB1238C}">
      <dgm:prSet/>
      <dgm:spPr/>
      <dgm:t>
        <a:bodyPr/>
        <a:lstStyle/>
        <a:p>
          <a:endParaRPr lang="en-US"/>
        </a:p>
      </dgm:t>
    </dgm:pt>
    <dgm:pt modelId="{713200F4-4678-491B-8587-5976A830E023}" type="sibTrans" cxnId="{AD8D096A-76A0-4B7E-B5BF-E478ADB1238C}">
      <dgm:prSet/>
      <dgm:spPr/>
      <dgm:t>
        <a:bodyPr/>
        <a:lstStyle/>
        <a:p>
          <a:endParaRPr lang="en-US"/>
        </a:p>
      </dgm:t>
    </dgm:pt>
    <dgm:pt modelId="{07F437C1-FF4A-47FC-B6AA-53478DCF649A}" type="pres">
      <dgm:prSet presAssocID="{4C5F34C9-494D-4F9F-A0E6-441448D9C95F}" presName="Name0" presStyleCnt="0">
        <dgm:presLayoutVars>
          <dgm:dir/>
          <dgm:resizeHandles val="exact"/>
        </dgm:presLayoutVars>
      </dgm:prSet>
      <dgm:spPr/>
    </dgm:pt>
    <dgm:pt modelId="{3661D4AE-1EA1-46F3-9EE8-760C999651B2}" type="pres">
      <dgm:prSet presAssocID="{F5812FE3-A8AB-4CE1-BC52-D532A2A2CFBC}" presName="parTxOnly" presStyleLbl="node1" presStyleIdx="0" presStyleCnt="3">
        <dgm:presLayoutVars>
          <dgm:bulletEnabled val="1"/>
        </dgm:presLayoutVars>
      </dgm:prSet>
      <dgm:spPr/>
    </dgm:pt>
    <dgm:pt modelId="{83213CEA-4063-4D83-8ED5-C0B5E823629B}" type="pres">
      <dgm:prSet presAssocID="{DD038514-D4AF-4172-B5ED-AA6F324E6EF8}" presName="parSpace" presStyleCnt="0"/>
      <dgm:spPr/>
    </dgm:pt>
    <dgm:pt modelId="{DAF307E7-29E5-4592-9269-35B7635F34F0}" type="pres">
      <dgm:prSet presAssocID="{80B6DB7E-4D76-498D-84C8-88682A88A39D}" presName="parTxOnly" presStyleLbl="node1" presStyleIdx="1" presStyleCnt="3">
        <dgm:presLayoutVars>
          <dgm:bulletEnabled val="1"/>
        </dgm:presLayoutVars>
      </dgm:prSet>
      <dgm:spPr/>
    </dgm:pt>
    <dgm:pt modelId="{EC503928-A212-499F-82C0-CA1208CC1E26}" type="pres">
      <dgm:prSet presAssocID="{101B1DC8-F5CB-43C8-B2A9-7049695238FC}" presName="parSpace" presStyleCnt="0"/>
      <dgm:spPr/>
    </dgm:pt>
    <dgm:pt modelId="{19B5D460-365B-45C9-8413-50C8BD5D3775}" type="pres">
      <dgm:prSet presAssocID="{53690467-8B88-482B-B59F-26C425B6C677}" presName="parTxOnly" presStyleLbl="node1" presStyleIdx="2" presStyleCnt="3">
        <dgm:presLayoutVars>
          <dgm:bulletEnabled val="1"/>
        </dgm:presLayoutVars>
      </dgm:prSet>
      <dgm:spPr/>
    </dgm:pt>
  </dgm:ptLst>
  <dgm:cxnLst>
    <dgm:cxn modelId="{86F8D5DE-7BA0-42D0-A161-C7E139BE4357}" type="presOf" srcId="{F5812FE3-A8AB-4CE1-BC52-D532A2A2CFBC}" destId="{3661D4AE-1EA1-46F3-9EE8-760C999651B2}" srcOrd="0" destOrd="0" presId="urn:microsoft.com/office/officeart/2005/8/layout/hChevron3"/>
    <dgm:cxn modelId="{14FB7E4E-28A9-48C7-A756-EEF72050E02D}" type="presOf" srcId="{4C5F34C9-494D-4F9F-A0E6-441448D9C95F}" destId="{07F437C1-FF4A-47FC-B6AA-53478DCF649A}" srcOrd="0" destOrd="0" presId="urn:microsoft.com/office/officeart/2005/8/layout/hChevron3"/>
    <dgm:cxn modelId="{EC38ED2E-96B4-4589-8525-D9E71ACD3ED4}" type="presOf" srcId="{80B6DB7E-4D76-498D-84C8-88682A88A39D}" destId="{DAF307E7-29E5-4592-9269-35B7635F34F0}" srcOrd="0" destOrd="0" presId="urn:microsoft.com/office/officeart/2005/8/layout/hChevron3"/>
    <dgm:cxn modelId="{0219AC84-169F-4E28-A60D-5B8066FE2C3C}" type="presOf" srcId="{53690467-8B88-482B-B59F-26C425B6C677}" destId="{19B5D460-365B-45C9-8413-50C8BD5D3775}" srcOrd="0" destOrd="0" presId="urn:microsoft.com/office/officeart/2005/8/layout/hChevron3"/>
    <dgm:cxn modelId="{60359A4A-37D9-48CA-A06F-880FEC9CC81D}" srcId="{4C5F34C9-494D-4F9F-A0E6-441448D9C95F}" destId="{80B6DB7E-4D76-498D-84C8-88682A88A39D}" srcOrd="1" destOrd="0" parTransId="{14B880E5-3A92-4A80-9358-D7B5A89FCFEA}" sibTransId="{101B1DC8-F5CB-43C8-B2A9-7049695238FC}"/>
    <dgm:cxn modelId="{D8912F77-0050-4CB2-A50A-25E5C4A53332}" srcId="{4C5F34C9-494D-4F9F-A0E6-441448D9C95F}" destId="{F5812FE3-A8AB-4CE1-BC52-D532A2A2CFBC}" srcOrd="0" destOrd="0" parTransId="{125EA15E-F0DE-47AA-BB65-C1911ED9ABB3}" sibTransId="{DD038514-D4AF-4172-B5ED-AA6F324E6EF8}"/>
    <dgm:cxn modelId="{AD8D096A-76A0-4B7E-B5BF-E478ADB1238C}" srcId="{4C5F34C9-494D-4F9F-A0E6-441448D9C95F}" destId="{53690467-8B88-482B-B59F-26C425B6C677}" srcOrd="2" destOrd="0" parTransId="{65057529-97B0-42D9-939E-98FE68DFC7F0}" sibTransId="{713200F4-4678-491B-8587-5976A830E023}"/>
    <dgm:cxn modelId="{30D5166B-275E-487E-940F-3771C4DDC5F6}" type="presParOf" srcId="{07F437C1-FF4A-47FC-B6AA-53478DCF649A}" destId="{3661D4AE-1EA1-46F3-9EE8-760C999651B2}" srcOrd="0" destOrd="0" presId="urn:microsoft.com/office/officeart/2005/8/layout/hChevron3"/>
    <dgm:cxn modelId="{1549BDED-E024-493C-82BE-12D9F3E843D8}" type="presParOf" srcId="{07F437C1-FF4A-47FC-B6AA-53478DCF649A}" destId="{83213CEA-4063-4D83-8ED5-C0B5E823629B}" srcOrd="1" destOrd="0" presId="urn:microsoft.com/office/officeart/2005/8/layout/hChevron3"/>
    <dgm:cxn modelId="{D277420F-8288-4BFE-AFE2-DCC21F3954EE}" type="presParOf" srcId="{07F437C1-FF4A-47FC-B6AA-53478DCF649A}" destId="{DAF307E7-29E5-4592-9269-35B7635F34F0}" srcOrd="2" destOrd="0" presId="urn:microsoft.com/office/officeart/2005/8/layout/hChevron3"/>
    <dgm:cxn modelId="{489753FC-5EA4-444F-A930-BCE49B14FCEF}" type="presParOf" srcId="{07F437C1-FF4A-47FC-B6AA-53478DCF649A}" destId="{EC503928-A212-499F-82C0-CA1208CC1E26}" srcOrd="3" destOrd="0" presId="urn:microsoft.com/office/officeart/2005/8/layout/hChevron3"/>
    <dgm:cxn modelId="{8E7EA9D6-0646-4526-9229-EFE75D3D7FCE}" type="presParOf" srcId="{07F437C1-FF4A-47FC-B6AA-53478DCF649A}" destId="{19B5D460-365B-45C9-8413-50C8BD5D3775}"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E63DE6-E7EC-40EF-A5A8-1194922C1C57}"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FDBB95C7-63BB-4926-9AEE-73D29736C7C6}">
      <dgm:prSet phldrT="[Text]" custT="1"/>
      <dgm:spPr/>
      <dgm:t>
        <a:bodyPr/>
        <a:lstStyle/>
        <a:p>
          <a:r>
            <a:rPr lang="sv-SE" sz="3200" dirty="0"/>
            <a:t>BranchCache</a:t>
          </a:r>
          <a:endParaRPr lang="sv-SE" sz="1800" dirty="0"/>
        </a:p>
      </dgm:t>
    </dgm:pt>
    <dgm:pt modelId="{434A7675-4CF9-4118-B193-63F1EE2E88F9}" type="parTrans" cxnId="{D1B456D8-70B6-4930-872A-D9C89EF54283}">
      <dgm:prSet/>
      <dgm:spPr/>
      <dgm:t>
        <a:bodyPr/>
        <a:lstStyle/>
        <a:p>
          <a:endParaRPr lang="sv-SE"/>
        </a:p>
      </dgm:t>
    </dgm:pt>
    <dgm:pt modelId="{7942D06E-B012-42B4-8EC7-A6D5CA668FE4}" type="sibTrans" cxnId="{D1B456D8-70B6-4930-872A-D9C89EF54283}">
      <dgm:prSet/>
      <dgm:spPr/>
      <dgm:t>
        <a:bodyPr/>
        <a:lstStyle/>
        <a:p>
          <a:endParaRPr lang="sv-SE"/>
        </a:p>
      </dgm:t>
    </dgm:pt>
    <dgm:pt modelId="{3D8142A4-3110-4256-95ED-50F85DDDC4F4}">
      <dgm:prSet phldrT="[Text]"/>
      <dgm:spPr/>
      <dgm:t>
        <a:bodyPr/>
        <a:lstStyle/>
        <a:p>
          <a:r>
            <a:rPr lang="sv-SE" dirty="0"/>
            <a:t>DeDupe</a:t>
          </a:r>
        </a:p>
      </dgm:t>
    </dgm:pt>
    <dgm:pt modelId="{0E88A595-4219-435C-BCD6-FF7B84FB1687}" type="parTrans" cxnId="{C0F48BFE-CD03-40FD-947C-B69FC35BC112}">
      <dgm:prSet/>
      <dgm:spPr/>
      <dgm:t>
        <a:bodyPr/>
        <a:lstStyle/>
        <a:p>
          <a:endParaRPr lang="sv-SE"/>
        </a:p>
      </dgm:t>
    </dgm:pt>
    <dgm:pt modelId="{096EFF0C-95C3-452A-B556-12259D3342D6}" type="sibTrans" cxnId="{C0F48BFE-CD03-40FD-947C-B69FC35BC112}">
      <dgm:prSet/>
      <dgm:spPr/>
      <dgm:t>
        <a:bodyPr/>
        <a:lstStyle/>
        <a:p>
          <a:endParaRPr lang="sv-SE"/>
        </a:p>
      </dgm:t>
    </dgm:pt>
    <dgm:pt modelId="{B3FC98C5-566C-450A-BA21-E718C71171B3}">
      <dgm:prSet phldrT="[Text]"/>
      <dgm:spPr/>
      <dgm:t>
        <a:bodyPr/>
        <a:lstStyle/>
        <a:p>
          <a:r>
            <a:rPr lang="sv-SE" dirty="0"/>
            <a:t>IT Love</a:t>
          </a:r>
        </a:p>
      </dgm:t>
    </dgm:pt>
    <dgm:pt modelId="{3BC10B40-107E-4DEE-9A76-D3A7C698A6C5}" type="parTrans" cxnId="{AFFE032C-0287-4C81-BFAE-A0CF427141E7}">
      <dgm:prSet/>
      <dgm:spPr/>
      <dgm:t>
        <a:bodyPr/>
        <a:lstStyle/>
        <a:p>
          <a:endParaRPr lang="sv-SE"/>
        </a:p>
      </dgm:t>
    </dgm:pt>
    <dgm:pt modelId="{E33C8F74-C2EC-44D8-A86C-EFAB7BBC146B}" type="sibTrans" cxnId="{AFFE032C-0287-4C81-BFAE-A0CF427141E7}">
      <dgm:prSet/>
      <dgm:spPr/>
      <dgm:t>
        <a:bodyPr/>
        <a:lstStyle/>
        <a:p>
          <a:endParaRPr lang="sv-SE"/>
        </a:p>
      </dgm:t>
    </dgm:pt>
    <dgm:pt modelId="{D5ED2CC4-BEAB-488E-B26D-155A044C4099}" type="pres">
      <dgm:prSet presAssocID="{72E63DE6-E7EC-40EF-A5A8-1194922C1C57}" presName="Name0" presStyleCnt="0">
        <dgm:presLayoutVars>
          <dgm:dir/>
          <dgm:resizeHandles val="exact"/>
        </dgm:presLayoutVars>
      </dgm:prSet>
      <dgm:spPr/>
    </dgm:pt>
    <dgm:pt modelId="{C881BC2F-6F4E-43F1-9D5B-946B1F432972}" type="pres">
      <dgm:prSet presAssocID="{72E63DE6-E7EC-40EF-A5A8-1194922C1C57}" presName="vNodes" presStyleCnt="0"/>
      <dgm:spPr/>
    </dgm:pt>
    <dgm:pt modelId="{92DFB73B-2881-40FA-AD00-FA53D49F191B}" type="pres">
      <dgm:prSet presAssocID="{FDBB95C7-63BB-4926-9AEE-73D29736C7C6}" presName="node" presStyleLbl="node1" presStyleIdx="0" presStyleCnt="3">
        <dgm:presLayoutVars>
          <dgm:bulletEnabled val="1"/>
        </dgm:presLayoutVars>
      </dgm:prSet>
      <dgm:spPr/>
    </dgm:pt>
    <dgm:pt modelId="{304FDB47-F640-4F31-80E0-25765191C859}" type="pres">
      <dgm:prSet presAssocID="{7942D06E-B012-42B4-8EC7-A6D5CA668FE4}" presName="spacerT" presStyleCnt="0"/>
      <dgm:spPr/>
    </dgm:pt>
    <dgm:pt modelId="{621C7C64-2A5E-42DA-85A7-54D4DA95E235}" type="pres">
      <dgm:prSet presAssocID="{7942D06E-B012-42B4-8EC7-A6D5CA668FE4}" presName="sibTrans" presStyleLbl="sibTrans2D1" presStyleIdx="0" presStyleCnt="2"/>
      <dgm:spPr/>
    </dgm:pt>
    <dgm:pt modelId="{008F2AC8-88E3-4E42-A9D7-90D60E76DBB6}" type="pres">
      <dgm:prSet presAssocID="{7942D06E-B012-42B4-8EC7-A6D5CA668FE4}" presName="spacerB" presStyleCnt="0"/>
      <dgm:spPr/>
    </dgm:pt>
    <dgm:pt modelId="{D8433890-EDC1-4A56-9B11-4FCEB8C69F5D}" type="pres">
      <dgm:prSet presAssocID="{3D8142A4-3110-4256-95ED-50F85DDDC4F4}" presName="node" presStyleLbl="node1" presStyleIdx="1" presStyleCnt="3">
        <dgm:presLayoutVars>
          <dgm:bulletEnabled val="1"/>
        </dgm:presLayoutVars>
      </dgm:prSet>
      <dgm:spPr/>
    </dgm:pt>
    <dgm:pt modelId="{286AB959-20DB-41AF-868F-ABCBD3C8E135}" type="pres">
      <dgm:prSet presAssocID="{72E63DE6-E7EC-40EF-A5A8-1194922C1C57}" presName="sibTransLast" presStyleLbl="sibTrans2D1" presStyleIdx="1" presStyleCnt="2"/>
      <dgm:spPr/>
    </dgm:pt>
    <dgm:pt modelId="{9A113F9B-63A7-40B9-AD50-75A339B42948}" type="pres">
      <dgm:prSet presAssocID="{72E63DE6-E7EC-40EF-A5A8-1194922C1C57}" presName="connectorText" presStyleLbl="sibTrans2D1" presStyleIdx="1" presStyleCnt="2"/>
      <dgm:spPr/>
    </dgm:pt>
    <dgm:pt modelId="{BD058700-6037-4379-A431-714B9B0F11EF}" type="pres">
      <dgm:prSet presAssocID="{72E63DE6-E7EC-40EF-A5A8-1194922C1C57}" presName="lastNode" presStyleLbl="node1" presStyleIdx="2" presStyleCnt="3">
        <dgm:presLayoutVars>
          <dgm:bulletEnabled val="1"/>
        </dgm:presLayoutVars>
      </dgm:prSet>
      <dgm:spPr/>
    </dgm:pt>
  </dgm:ptLst>
  <dgm:cxnLst>
    <dgm:cxn modelId="{3E07B2BF-DC6E-4DE4-8138-3591B1926E78}" type="presOf" srcId="{72E63DE6-E7EC-40EF-A5A8-1194922C1C57}" destId="{D5ED2CC4-BEAB-488E-B26D-155A044C4099}" srcOrd="0" destOrd="0" presId="urn:microsoft.com/office/officeart/2005/8/layout/equation2"/>
    <dgm:cxn modelId="{AD0B7E92-081F-4CFE-92A2-7D358B8F5CB7}" type="presOf" srcId="{7942D06E-B012-42B4-8EC7-A6D5CA668FE4}" destId="{621C7C64-2A5E-42DA-85A7-54D4DA95E235}" srcOrd="0" destOrd="0" presId="urn:microsoft.com/office/officeart/2005/8/layout/equation2"/>
    <dgm:cxn modelId="{C0F48BFE-CD03-40FD-947C-B69FC35BC112}" srcId="{72E63DE6-E7EC-40EF-A5A8-1194922C1C57}" destId="{3D8142A4-3110-4256-95ED-50F85DDDC4F4}" srcOrd="1" destOrd="0" parTransId="{0E88A595-4219-435C-BCD6-FF7B84FB1687}" sibTransId="{096EFF0C-95C3-452A-B556-12259D3342D6}"/>
    <dgm:cxn modelId="{400ABB04-9CC4-44E4-A89D-2E821D82E3CB}" type="presOf" srcId="{B3FC98C5-566C-450A-BA21-E718C71171B3}" destId="{BD058700-6037-4379-A431-714B9B0F11EF}" srcOrd="0" destOrd="0" presId="urn:microsoft.com/office/officeart/2005/8/layout/equation2"/>
    <dgm:cxn modelId="{9C1D9A04-A82D-458A-B12C-75744107CCD7}" type="presOf" srcId="{3D8142A4-3110-4256-95ED-50F85DDDC4F4}" destId="{D8433890-EDC1-4A56-9B11-4FCEB8C69F5D}" srcOrd="0" destOrd="0" presId="urn:microsoft.com/office/officeart/2005/8/layout/equation2"/>
    <dgm:cxn modelId="{FFA2AADD-C4A2-48D0-B52A-B6ABD8095A16}" type="presOf" srcId="{FDBB95C7-63BB-4926-9AEE-73D29736C7C6}" destId="{92DFB73B-2881-40FA-AD00-FA53D49F191B}" srcOrd="0" destOrd="0" presId="urn:microsoft.com/office/officeart/2005/8/layout/equation2"/>
    <dgm:cxn modelId="{D1B456D8-70B6-4930-872A-D9C89EF54283}" srcId="{72E63DE6-E7EC-40EF-A5A8-1194922C1C57}" destId="{FDBB95C7-63BB-4926-9AEE-73D29736C7C6}" srcOrd="0" destOrd="0" parTransId="{434A7675-4CF9-4118-B193-63F1EE2E88F9}" sibTransId="{7942D06E-B012-42B4-8EC7-A6D5CA668FE4}"/>
    <dgm:cxn modelId="{A302C5B6-310D-4980-B8EC-EFD3BEB73116}" type="presOf" srcId="{096EFF0C-95C3-452A-B556-12259D3342D6}" destId="{9A113F9B-63A7-40B9-AD50-75A339B42948}" srcOrd="1" destOrd="0" presId="urn:microsoft.com/office/officeart/2005/8/layout/equation2"/>
    <dgm:cxn modelId="{AFFE032C-0287-4C81-BFAE-A0CF427141E7}" srcId="{72E63DE6-E7EC-40EF-A5A8-1194922C1C57}" destId="{B3FC98C5-566C-450A-BA21-E718C71171B3}" srcOrd="2" destOrd="0" parTransId="{3BC10B40-107E-4DEE-9A76-D3A7C698A6C5}" sibTransId="{E33C8F74-C2EC-44D8-A86C-EFAB7BBC146B}"/>
    <dgm:cxn modelId="{4F3F9927-2122-4A45-9D0D-519F5F396323}" type="presOf" srcId="{096EFF0C-95C3-452A-B556-12259D3342D6}" destId="{286AB959-20DB-41AF-868F-ABCBD3C8E135}" srcOrd="0" destOrd="0" presId="urn:microsoft.com/office/officeart/2005/8/layout/equation2"/>
    <dgm:cxn modelId="{E738BCC3-33B6-4979-9E7D-997D6DE157DB}" type="presParOf" srcId="{D5ED2CC4-BEAB-488E-B26D-155A044C4099}" destId="{C881BC2F-6F4E-43F1-9D5B-946B1F432972}" srcOrd="0" destOrd="0" presId="urn:microsoft.com/office/officeart/2005/8/layout/equation2"/>
    <dgm:cxn modelId="{C473F258-A7F1-4F47-8992-72CD7ADA9DB5}" type="presParOf" srcId="{C881BC2F-6F4E-43F1-9D5B-946B1F432972}" destId="{92DFB73B-2881-40FA-AD00-FA53D49F191B}" srcOrd="0" destOrd="0" presId="urn:microsoft.com/office/officeart/2005/8/layout/equation2"/>
    <dgm:cxn modelId="{299297F5-DC4E-40EC-B10D-55908B4F6ADB}" type="presParOf" srcId="{C881BC2F-6F4E-43F1-9D5B-946B1F432972}" destId="{304FDB47-F640-4F31-80E0-25765191C859}" srcOrd="1" destOrd="0" presId="urn:microsoft.com/office/officeart/2005/8/layout/equation2"/>
    <dgm:cxn modelId="{11A9D51F-FE73-4FE5-8D8F-E4195A888811}" type="presParOf" srcId="{C881BC2F-6F4E-43F1-9D5B-946B1F432972}" destId="{621C7C64-2A5E-42DA-85A7-54D4DA95E235}" srcOrd="2" destOrd="0" presId="urn:microsoft.com/office/officeart/2005/8/layout/equation2"/>
    <dgm:cxn modelId="{E9A42C4E-078F-4272-BA39-3E382D2F316F}" type="presParOf" srcId="{C881BC2F-6F4E-43F1-9D5B-946B1F432972}" destId="{008F2AC8-88E3-4E42-A9D7-90D60E76DBB6}" srcOrd="3" destOrd="0" presId="urn:microsoft.com/office/officeart/2005/8/layout/equation2"/>
    <dgm:cxn modelId="{B191E67A-5ACC-4610-B089-F6342B41B164}" type="presParOf" srcId="{C881BC2F-6F4E-43F1-9D5B-946B1F432972}" destId="{D8433890-EDC1-4A56-9B11-4FCEB8C69F5D}" srcOrd="4" destOrd="0" presId="urn:microsoft.com/office/officeart/2005/8/layout/equation2"/>
    <dgm:cxn modelId="{80F195DD-DFA8-4164-BC63-E6043D972AE8}" type="presParOf" srcId="{D5ED2CC4-BEAB-488E-B26D-155A044C4099}" destId="{286AB959-20DB-41AF-868F-ABCBD3C8E135}" srcOrd="1" destOrd="0" presId="urn:microsoft.com/office/officeart/2005/8/layout/equation2"/>
    <dgm:cxn modelId="{44DFCFDB-CB28-46BB-814B-077D1EB0CA87}" type="presParOf" srcId="{286AB959-20DB-41AF-868F-ABCBD3C8E135}" destId="{9A113F9B-63A7-40B9-AD50-75A339B42948}" srcOrd="0" destOrd="0" presId="urn:microsoft.com/office/officeart/2005/8/layout/equation2"/>
    <dgm:cxn modelId="{4818A41F-6B97-45D2-8B25-B7DBBC27370F}" type="presParOf" srcId="{D5ED2CC4-BEAB-488E-B26D-155A044C4099}" destId="{BD058700-6037-4379-A431-714B9B0F11EF}"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01BD5-8369-4AE4-A99F-57FE216B2627}">
      <dsp:nvSpPr>
        <dsp:cNvPr id="0" name=""/>
        <dsp:cNvSpPr/>
      </dsp:nvSpPr>
      <dsp:spPr>
        <a:xfrm>
          <a:off x="419515" y="325704"/>
          <a:ext cx="3106203" cy="2496871"/>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C8BB67B5-08DE-4B7F-A067-383505F3775D}">
      <dsp:nvSpPr>
        <dsp:cNvPr id="0" name=""/>
        <dsp:cNvSpPr/>
      </dsp:nvSpPr>
      <dsp:spPr>
        <a:xfrm>
          <a:off x="106240" y="2782154"/>
          <a:ext cx="3707837" cy="1466316"/>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2667000">
            <a:lnSpc>
              <a:spcPct val="90000"/>
            </a:lnSpc>
            <a:spcBef>
              <a:spcPct val="0"/>
            </a:spcBef>
            <a:spcAft>
              <a:spcPct val="35000"/>
            </a:spcAft>
            <a:buNone/>
          </a:pPr>
          <a:r>
            <a:rPr lang="sv-SE" sz="6000" kern="1200" dirty="0">
              <a:solidFill>
                <a:schemeClr val="accent1"/>
              </a:solidFill>
            </a:rPr>
            <a:t>100 - 200</a:t>
          </a:r>
        </a:p>
      </dsp:txBody>
      <dsp:txXfrm>
        <a:off x="106240" y="2782154"/>
        <a:ext cx="3707837" cy="1466316"/>
      </dsp:txXfrm>
    </dsp:sp>
    <dsp:sp modelId="{69A36360-7CD1-4BE7-BC57-924A9FB36191}">
      <dsp:nvSpPr>
        <dsp:cNvPr id="0" name=""/>
        <dsp:cNvSpPr/>
      </dsp:nvSpPr>
      <dsp:spPr>
        <a:xfrm>
          <a:off x="4456449" y="336660"/>
          <a:ext cx="3106203" cy="2496871"/>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9160650F-62C9-4752-8526-6ABEE1B407FF}">
      <dsp:nvSpPr>
        <dsp:cNvPr id="0" name=""/>
        <dsp:cNvSpPr/>
      </dsp:nvSpPr>
      <dsp:spPr>
        <a:xfrm>
          <a:off x="4141023" y="2825981"/>
          <a:ext cx="3707837" cy="14224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2667000">
            <a:lnSpc>
              <a:spcPct val="90000"/>
            </a:lnSpc>
            <a:spcBef>
              <a:spcPct val="0"/>
            </a:spcBef>
            <a:spcAft>
              <a:spcPct val="35000"/>
            </a:spcAft>
            <a:buNone/>
          </a:pPr>
          <a:r>
            <a:rPr lang="sv-SE" sz="6000" kern="1200" dirty="0">
              <a:solidFill>
                <a:schemeClr val="accent1"/>
              </a:solidFill>
            </a:rPr>
            <a:t>300 - 400</a:t>
          </a:r>
        </a:p>
      </dsp:txBody>
      <dsp:txXfrm>
        <a:off x="4141023" y="2825981"/>
        <a:ext cx="3707837" cy="1422489"/>
      </dsp:txXfrm>
    </dsp:sp>
    <dsp:sp modelId="{6A7D4AC5-D7F8-4F0B-A8D8-070945BFAD4A}">
      <dsp:nvSpPr>
        <dsp:cNvPr id="0" name=""/>
        <dsp:cNvSpPr/>
      </dsp:nvSpPr>
      <dsp:spPr>
        <a:xfrm>
          <a:off x="8775115" y="402255"/>
          <a:ext cx="3106203" cy="2496871"/>
        </a:xfrm>
        <a:prstGeom prst="rect">
          <a:avLst/>
        </a:prstGeom>
        <a:blipFill rotWithShape="1">
          <a:blip xmlns:r="http://schemas.openxmlformats.org/officeDocument/2006/relationships" r:embed="rId3">
            <a:duotone>
              <a:prstClr val="black"/>
              <a:schemeClr val="accent6">
                <a:tint val="45000"/>
                <a:satMod val="400000"/>
              </a:schemeClr>
            </a:duotone>
          </a:blip>
          <a:stretch>
            <a:fillRect/>
          </a:stretch>
        </a:blipFill>
        <a:ln>
          <a:noFill/>
        </a:ln>
        <a:effectLst/>
      </dsp:spPr>
      <dsp:style>
        <a:lnRef idx="0">
          <a:scrgbClr r="0" g="0" b="0"/>
        </a:lnRef>
        <a:fillRef idx="1">
          <a:scrgbClr r="0" g="0" b="0"/>
        </a:fillRef>
        <a:effectRef idx="0">
          <a:scrgbClr r="0" g="0" b="0"/>
        </a:effectRef>
        <a:fontRef idx="minor"/>
      </dsp:style>
    </dsp:sp>
    <dsp:sp modelId="{B2C39F7F-84E7-4FD2-AFCD-53C6649B1C4F}">
      <dsp:nvSpPr>
        <dsp:cNvPr id="0" name=""/>
        <dsp:cNvSpPr/>
      </dsp:nvSpPr>
      <dsp:spPr>
        <a:xfrm>
          <a:off x="8172766" y="2825981"/>
          <a:ext cx="3707837" cy="14224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2667000">
            <a:lnSpc>
              <a:spcPct val="90000"/>
            </a:lnSpc>
            <a:spcBef>
              <a:spcPct val="0"/>
            </a:spcBef>
            <a:spcAft>
              <a:spcPct val="35000"/>
            </a:spcAft>
            <a:buNone/>
          </a:pPr>
          <a:r>
            <a:rPr lang="sv-SE" sz="6000" kern="1200" dirty="0">
              <a:solidFill>
                <a:schemeClr val="accent1"/>
              </a:solidFill>
            </a:rPr>
            <a:t>&gt;500</a:t>
          </a:r>
        </a:p>
      </dsp:txBody>
      <dsp:txXfrm>
        <a:off x="8172766" y="2825981"/>
        <a:ext cx="3707837" cy="14224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170D0-3432-45EB-A69B-18972F0260A0}">
      <dsp:nvSpPr>
        <dsp:cNvPr id="0" name=""/>
        <dsp:cNvSpPr/>
      </dsp:nvSpPr>
      <dsp:spPr>
        <a:xfrm>
          <a:off x="3638130" y="2044220"/>
          <a:ext cx="2598293" cy="2247628"/>
        </a:xfrm>
        <a:prstGeom prst="hexagon">
          <a:avLst>
            <a:gd name="adj" fmla="val 28570"/>
            <a:gd name="vf" fmla="val 115470"/>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j-lt"/>
            </a:rPr>
            <a:t>Source</a:t>
          </a:r>
        </a:p>
      </dsp:txBody>
      <dsp:txXfrm>
        <a:off x="4068704" y="2416683"/>
        <a:ext cx="1737145" cy="1502702"/>
      </dsp:txXfrm>
    </dsp:sp>
    <dsp:sp modelId="{20F39371-3C6C-4DFF-A9D6-48602CB828FA}">
      <dsp:nvSpPr>
        <dsp:cNvPr id="0" name=""/>
        <dsp:cNvSpPr/>
      </dsp:nvSpPr>
      <dsp:spPr>
        <a:xfrm>
          <a:off x="5265161" y="968882"/>
          <a:ext cx="980328" cy="84468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D351D9-6B82-45F6-8CE1-A375F44EF9FE}">
      <dsp:nvSpPr>
        <dsp:cNvPr id="0" name=""/>
        <dsp:cNvSpPr/>
      </dsp:nvSpPr>
      <dsp:spPr>
        <a:xfrm>
          <a:off x="3877470" y="0"/>
          <a:ext cx="2129282" cy="1842079"/>
        </a:xfrm>
        <a:prstGeom prst="hexagon">
          <a:avLst>
            <a:gd name="adj" fmla="val 28570"/>
            <a:gd name="vf" fmla="val 115470"/>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j-lt"/>
            </a:rPr>
            <a:t>Download</a:t>
          </a:r>
        </a:p>
      </dsp:txBody>
      <dsp:txXfrm>
        <a:off x="4230337" y="305272"/>
        <a:ext cx="1423548" cy="1231535"/>
      </dsp:txXfrm>
    </dsp:sp>
    <dsp:sp modelId="{DBB97B03-FBA4-4174-A23D-753A276B4E7C}">
      <dsp:nvSpPr>
        <dsp:cNvPr id="0" name=""/>
        <dsp:cNvSpPr/>
      </dsp:nvSpPr>
      <dsp:spPr>
        <a:xfrm>
          <a:off x="6409280" y="2547988"/>
          <a:ext cx="980328" cy="84468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42E5AB-D631-4AD4-B3A1-508656EFB5B4}">
      <dsp:nvSpPr>
        <dsp:cNvPr id="0" name=""/>
        <dsp:cNvSpPr/>
      </dsp:nvSpPr>
      <dsp:spPr>
        <a:xfrm>
          <a:off x="5830270" y="1133002"/>
          <a:ext cx="2129282" cy="1842079"/>
        </a:xfrm>
        <a:prstGeom prst="hexagon">
          <a:avLst>
            <a:gd name="adj" fmla="val 28570"/>
            <a:gd name="vf" fmla="val 115470"/>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j-lt"/>
            </a:rPr>
            <a:t>P2P</a:t>
          </a:r>
        </a:p>
      </dsp:txBody>
      <dsp:txXfrm>
        <a:off x="6183137" y="1438274"/>
        <a:ext cx="1423548" cy="1231535"/>
      </dsp:txXfrm>
    </dsp:sp>
    <dsp:sp modelId="{127ECAD2-67A8-4BB9-AFDB-2C79A9366BE1}">
      <dsp:nvSpPr>
        <dsp:cNvPr id="0" name=""/>
        <dsp:cNvSpPr/>
      </dsp:nvSpPr>
      <dsp:spPr>
        <a:xfrm>
          <a:off x="5614501" y="4330503"/>
          <a:ext cx="980328" cy="84468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5354D8-EA19-4448-8722-8074049B362F}">
      <dsp:nvSpPr>
        <dsp:cNvPr id="0" name=""/>
        <dsp:cNvSpPr/>
      </dsp:nvSpPr>
      <dsp:spPr>
        <a:xfrm>
          <a:off x="5830270" y="3360354"/>
          <a:ext cx="2129282" cy="1842079"/>
        </a:xfrm>
        <a:prstGeom prst="hexagon">
          <a:avLst>
            <a:gd name="adj" fmla="val 28570"/>
            <a:gd name="vf" fmla="val 115470"/>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j-lt"/>
            </a:rPr>
            <a:t>P2P</a:t>
          </a:r>
        </a:p>
      </dsp:txBody>
      <dsp:txXfrm>
        <a:off x="6183137" y="3665626"/>
        <a:ext cx="1423548" cy="1231535"/>
      </dsp:txXfrm>
    </dsp:sp>
    <dsp:sp modelId="{4E9A3C63-3D58-4A86-A3DB-8D733044C72F}">
      <dsp:nvSpPr>
        <dsp:cNvPr id="0" name=""/>
        <dsp:cNvSpPr/>
      </dsp:nvSpPr>
      <dsp:spPr>
        <a:xfrm>
          <a:off x="3642965" y="4515535"/>
          <a:ext cx="980328" cy="84468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730637-8E64-4733-A1CB-5A6A1F692B72}">
      <dsp:nvSpPr>
        <dsp:cNvPr id="0" name=""/>
        <dsp:cNvSpPr/>
      </dsp:nvSpPr>
      <dsp:spPr>
        <a:xfrm>
          <a:off x="3877470" y="4494624"/>
          <a:ext cx="2129282" cy="1842079"/>
        </a:xfrm>
        <a:prstGeom prst="hexagon">
          <a:avLst>
            <a:gd name="adj" fmla="val 28570"/>
            <a:gd name="vf" fmla="val 115470"/>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j-lt"/>
            </a:rPr>
            <a:t>P2P</a:t>
          </a:r>
        </a:p>
      </dsp:txBody>
      <dsp:txXfrm>
        <a:off x="4230337" y="4799896"/>
        <a:ext cx="1423548" cy="1231535"/>
      </dsp:txXfrm>
    </dsp:sp>
    <dsp:sp modelId="{23A9BF8D-C3D2-49EA-9E2F-C7CE0BF14AE2}">
      <dsp:nvSpPr>
        <dsp:cNvPr id="0" name=""/>
        <dsp:cNvSpPr/>
      </dsp:nvSpPr>
      <dsp:spPr>
        <a:xfrm>
          <a:off x="2480110" y="2937062"/>
          <a:ext cx="980328" cy="84468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74BE2B-0BCC-4824-B81D-8E443C92E482}">
      <dsp:nvSpPr>
        <dsp:cNvPr id="0" name=""/>
        <dsp:cNvSpPr/>
      </dsp:nvSpPr>
      <dsp:spPr>
        <a:xfrm>
          <a:off x="1915605" y="3361621"/>
          <a:ext cx="2129282" cy="1842079"/>
        </a:xfrm>
        <a:prstGeom prst="hexagon">
          <a:avLst>
            <a:gd name="adj" fmla="val 28570"/>
            <a:gd name="vf" fmla="val 115470"/>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j-lt"/>
            </a:rPr>
            <a:t>P2P</a:t>
          </a:r>
        </a:p>
      </dsp:txBody>
      <dsp:txXfrm>
        <a:off x="2268472" y="3666893"/>
        <a:ext cx="1423548" cy="1231535"/>
      </dsp:txXfrm>
    </dsp:sp>
    <dsp:sp modelId="{8BFF3D8A-1F29-4D85-ACD0-C0A7597898F8}">
      <dsp:nvSpPr>
        <dsp:cNvPr id="0" name=""/>
        <dsp:cNvSpPr/>
      </dsp:nvSpPr>
      <dsp:spPr>
        <a:xfrm>
          <a:off x="1915605" y="1130467"/>
          <a:ext cx="2129282" cy="1842079"/>
        </a:xfrm>
        <a:prstGeom prst="hexagon">
          <a:avLst>
            <a:gd name="adj" fmla="val 28570"/>
            <a:gd name="vf" fmla="val 115470"/>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j-lt"/>
            </a:rPr>
            <a:t>P2P</a:t>
          </a:r>
        </a:p>
      </dsp:txBody>
      <dsp:txXfrm>
        <a:off x="2268472" y="1435739"/>
        <a:ext cx="1423548" cy="12315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1D4AE-1EA1-46F3-9EE8-760C999651B2}">
      <dsp:nvSpPr>
        <dsp:cNvPr id="0" name=""/>
        <dsp:cNvSpPr/>
      </dsp:nvSpPr>
      <dsp:spPr>
        <a:xfrm>
          <a:off x="5465" y="0"/>
          <a:ext cx="4779055" cy="1625055"/>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710" tIns="173355" rIns="86678" bIns="173355"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mj-lt"/>
            </a:rPr>
            <a:t>Faster</a:t>
          </a:r>
        </a:p>
      </dsp:txBody>
      <dsp:txXfrm>
        <a:off x="5465" y="0"/>
        <a:ext cx="4372791" cy="1625055"/>
      </dsp:txXfrm>
    </dsp:sp>
    <dsp:sp modelId="{DAF307E7-29E5-4592-9269-35B7635F34F0}">
      <dsp:nvSpPr>
        <dsp:cNvPr id="0" name=""/>
        <dsp:cNvSpPr/>
      </dsp:nvSpPr>
      <dsp:spPr>
        <a:xfrm>
          <a:off x="3828709" y="0"/>
          <a:ext cx="4779055" cy="1625055"/>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033" tIns="173355" rIns="86678" bIns="173355"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mj-lt"/>
            </a:rPr>
            <a:t>Bigger</a:t>
          </a:r>
        </a:p>
      </dsp:txBody>
      <dsp:txXfrm>
        <a:off x="4641237" y="0"/>
        <a:ext cx="3154000" cy="1625055"/>
      </dsp:txXfrm>
    </dsp:sp>
    <dsp:sp modelId="{19B5D460-365B-45C9-8413-50C8BD5D3775}">
      <dsp:nvSpPr>
        <dsp:cNvPr id="0" name=""/>
        <dsp:cNvSpPr/>
      </dsp:nvSpPr>
      <dsp:spPr>
        <a:xfrm>
          <a:off x="7651954" y="0"/>
          <a:ext cx="4779055" cy="1625055"/>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033" tIns="173355" rIns="86678" bIns="173355" numCol="1" spcCol="1270" anchor="ctr" anchorCtr="0">
          <a:noAutofit/>
        </a:bodyPr>
        <a:lstStyle/>
        <a:p>
          <a:pPr marL="0" lvl="0" indent="0" algn="ctr" defTabSz="2889250">
            <a:lnSpc>
              <a:spcPct val="90000"/>
            </a:lnSpc>
            <a:spcBef>
              <a:spcPct val="0"/>
            </a:spcBef>
            <a:spcAft>
              <a:spcPct val="35000"/>
            </a:spcAft>
            <a:buNone/>
          </a:pPr>
          <a:r>
            <a:rPr lang="en-US" sz="6500" kern="1200" dirty="0" err="1">
              <a:latin typeface="+mj-lt"/>
            </a:rPr>
            <a:t>Puh</a:t>
          </a:r>
          <a:r>
            <a:rPr lang="en-US" sz="6500" kern="1200" dirty="0">
              <a:latin typeface="+mj-lt"/>
            </a:rPr>
            <a:t>!</a:t>
          </a:r>
        </a:p>
      </dsp:txBody>
      <dsp:txXfrm>
        <a:off x="8464482" y="0"/>
        <a:ext cx="3154000" cy="16250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FB73B-2881-40FA-AD00-FA53D49F191B}">
      <dsp:nvSpPr>
        <dsp:cNvPr id="0" name=""/>
        <dsp:cNvSpPr/>
      </dsp:nvSpPr>
      <dsp:spPr>
        <a:xfrm>
          <a:off x="2079231" y="2528"/>
          <a:ext cx="1953548" cy="1953548"/>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sv-SE" sz="3200" kern="1200" dirty="0"/>
            <a:t>BranchCache</a:t>
          </a:r>
          <a:endParaRPr lang="sv-SE" sz="1800" kern="1200" dirty="0"/>
        </a:p>
      </dsp:txBody>
      <dsp:txXfrm>
        <a:off x="2365321" y="288618"/>
        <a:ext cx="1381368" cy="1381368"/>
      </dsp:txXfrm>
    </dsp:sp>
    <dsp:sp modelId="{621C7C64-2A5E-42DA-85A7-54D4DA95E235}">
      <dsp:nvSpPr>
        <dsp:cNvPr id="0" name=""/>
        <dsp:cNvSpPr/>
      </dsp:nvSpPr>
      <dsp:spPr>
        <a:xfrm>
          <a:off x="2489477" y="2114705"/>
          <a:ext cx="1133058" cy="113305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sv-SE" sz="1700" kern="1200"/>
        </a:p>
      </dsp:txBody>
      <dsp:txXfrm>
        <a:off x="2639664" y="2547986"/>
        <a:ext cx="832684" cy="266496"/>
      </dsp:txXfrm>
    </dsp:sp>
    <dsp:sp modelId="{D8433890-EDC1-4A56-9B11-4FCEB8C69F5D}">
      <dsp:nvSpPr>
        <dsp:cNvPr id="0" name=""/>
        <dsp:cNvSpPr/>
      </dsp:nvSpPr>
      <dsp:spPr>
        <a:xfrm>
          <a:off x="2079231" y="3406391"/>
          <a:ext cx="1953548" cy="1953548"/>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sv-SE" sz="2800" kern="1200" dirty="0"/>
            <a:t>DeDupe</a:t>
          </a:r>
        </a:p>
      </dsp:txBody>
      <dsp:txXfrm>
        <a:off x="2365321" y="3692481"/>
        <a:ext cx="1381368" cy="1381368"/>
      </dsp:txXfrm>
    </dsp:sp>
    <dsp:sp modelId="{286AB959-20DB-41AF-868F-ABCBD3C8E135}">
      <dsp:nvSpPr>
        <dsp:cNvPr id="0" name=""/>
        <dsp:cNvSpPr/>
      </dsp:nvSpPr>
      <dsp:spPr>
        <a:xfrm>
          <a:off x="4325813" y="2317874"/>
          <a:ext cx="621228" cy="7267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sv-SE" sz="2300" kern="1200"/>
        </a:p>
      </dsp:txBody>
      <dsp:txXfrm>
        <a:off x="4325813" y="2463218"/>
        <a:ext cx="434860" cy="436032"/>
      </dsp:txXfrm>
    </dsp:sp>
    <dsp:sp modelId="{BD058700-6037-4379-A431-714B9B0F11EF}">
      <dsp:nvSpPr>
        <dsp:cNvPr id="0" name=""/>
        <dsp:cNvSpPr/>
      </dsp:nvSpPr>
      <dsp:spPr>
        <a:xfrm>
          <a:off x="5204910" y="727685"/>
          <a:ext cx="3907097" cy="3907097"/>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sv-SE" sz="6500" kern="1200" dirty="0"/>
            <a:t>IT Love</a:t>
          </a:r>
        </a:p>
      </dsp:txBody>
      <dsp:txXfrm>
        <a:off x="5777091" y="1299866"/>
        <a:ext cx="2762735" cy="276273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9/30/2016 11:31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9/30/2016 11:31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11:31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8653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D232FC4-7E83-4AB4-8D8B-A5A6757D793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11:31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
        <p:nvSpPr>
          <p:cNvPr id="4" name="Header Placeholder 3"/>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267434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95012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CB1F51-6FAF-49FA-A3CF-BF4BA06829DB}"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18472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CB1F51-6FAF-49FA-A3CF-BF4BA06829DB}"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52413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11:31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150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11:31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596346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CB1F51-6FAF-49FA-A3CF-BF4BA06829DB}"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1789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5325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28581A2-AE9A-4FEC-BF40-438A6DCDD574}"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11:31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
        <p:nvSpPr>
          <p:cNvPr id="4" name="Header Placeholder 3"/>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94370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443E451-6F37-48A6-9E33-AA36A4FECB19}"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11:31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
        <p:nvSpPr>
          <p:cNvPr id="4" name="Header Placeholder 3"/>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5938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ADFD7C0-99A1-4560-8BC0-EC62C269E6A5}"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77663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8831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41237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83534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485430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3840696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316557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717863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68897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30253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96751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50921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18885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3902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43099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546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6246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901553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1093034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184300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282779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984878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358480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8523641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594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254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859674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3185211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437935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74863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40741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98374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6470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3140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89283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184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3383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8457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14882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686868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41230834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80027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17707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782660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05957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957502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108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6354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8289597"/>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8309186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240835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99992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84536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76267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83327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95248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30924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09152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0547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12290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8201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556803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28110094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50034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73421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101809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302785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737720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7581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7704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42085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0432449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944178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86409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624064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717498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708451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06047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939106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35174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7830058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0293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126556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345200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140532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1140861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5231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88754"/>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4.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theme" Target="../theme/theme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theme" Target="../theme/theme6.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theme" Target="../theme/theme7.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457627138"/>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826553854"/>
      </p:ext>
    </p:extLst>
  </p:cSld>
  <p:clrMap bg1="dk1" tx1="lt1" bg2="dk2" tx2="lt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 id="2147484404" r:id="rId15"/>
    <p:sldLayoutId id="2147484405" r:id="rId16"/>
    <p:sldLayoutId id="2147484406" r:id="rId17"/>
    <p:sldLayoutId id="2147484407"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6980103"/>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 id="2147484422" r:id="rId14"/>
    <p:sldLayoutId id="2147484423" r:id="rId15"/>
    <p:sldLayoutId id="2147484424" r:id="rId16"/>
    <p:sldLayoutId id="2147484425" r:id="rId17"/>
    <p:sldLayoutId id="2147484426" r:id="rId18"/>
    <p:sldLayoutId id="2147484427" r:id="rId19"/>
    <p:sldLayoutId id="2147484428" r:id="rId20"/>
    <p:sldLayoutId id="2147484429" r:id="rId21"/>
    <p:sldLayoutId id="2147484430"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392373349"/>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449" r:id="rId18"/>
    <p:sldLayoutId id="2147484450" r:id="rId19"/>
    <p:sldLayoutId id="2147484451" r:id="rId20"/>
    <p:sldLayoutId id="2147484452" r:id="rId21"/>
    <p:sldLayoutId id="214748445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8.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hyperlink" Target="https://technet.microsoft.com/en-us/itpro/windows/manage/waas-branchcache" TargetMode="External"/><Relationship Id="rId2" Type="http://schemas.openxmlformats.org/officeDocument/2006/relationships/hyperlink" Target="http://2pintsoftware.com/microsoftbranchcache/" TargetMode="External"/><Relationship Id="rId1" Type="http://schemas.openxmlformats.org/officeDocument/2006/relationships/slideLayout" Target="../slideLayouts/slideLayout11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linuxbeard.com/" TargetMode="External"/><Relationship Id="rId2" Type="http://schemas.openxmlformats.org/officeDocument/2006/relationships/diagramData" Target="../diagrams/data1.xml"/><Relationship Id="rId1" Type="http://schemas.openxmlformats.org/officeDocument/2006/relationships/slideLayout" Target="../slideLayouts/slideLayout6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2" Type="http://schemas.openxmlformats.org/officeDocument/2006/relationships/hyperlink" Target="https://technet.microsoft.com/en-us/library/hh831700(v=ws.11).aspx?f=255&amp;MSPPError=-2147217396" TargetMode="Externa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hyperlink" Target="https://msdn.microsoft.com/en-us/library/windows/desktop/dd407951(v=vs.85).aspx" TargetMode="External"/><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8" Type="http://schemas.openxmlformats.org/officeDocument/2006/relationships/hyperlink" Target="http://myitforum.com/myitforumwp/newsletter/email-lists-2/" TargetMode="External"/><Relationship Id="rId3" Type="http://schemas.openxmlformats.org/officeDocument/2006/relationships/hyperlink" Target="https://techcommunity.microsoft.com/" TargetMode="External"/><Relationship Id="rId7" Type="http://schemas.openxmlformats.org/officeDocument/2006/relationships/hyperlink" Target="https://twitter.com/2pintsoftware" TargetMode="External"/><Relationship Id="rId2" Type="http://schemas.openxmlformats.org/officeDocument/2006/relationships/hyperlink" Target="http://2pintsoftware.com/2psfaqs/" TargetMode="External"/><Relationship Id="rId1" Type="http://schemas.openxmlformats.org/officeDocument/2006/relationships/slideLayout" Target="../slideLayouts/slideLayout68.xml"/><Relationship Id="rId6" Type="http://schemas.openxmlformats.org/officeDocument/2006/relationships/hyperlink" Target="https://twitter.com/phil2pint" TargetMode="External"/><Relationship Id="rId5" Type="http://schemas.openxmlformats.org/officeDocument/2006/relationships/hyperlink" Target="https://twitter.com/andHammarskjold" TargetMode="External"/><Relationship Id="rId4" Type="http://schemas.openxmlformats.org/officeDocument/2006/relationships/hyperlink" Target="http://2pintsoftware.com/forums/forum/public-forum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2pintsoftware.com/products/branchcache-reporting/" TargetMode="External"/><Relationship Id="rId2" Type="http://schemas.openxmlformats.org/officeDocument/2006/relationships/hyperlink" Target="http://2pintsoftware.com/products/branchcache-for-osd-toolkit/" TargetMode="Externa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14.xml"/><Relationship Id="rId1" Type="http://schemas.openxmlformats.org/officeDocument/2006/relationships/slideLayout" Target="../slideLayouts/slideLayout80.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hyperlink" Target="https://aka.ms/ignite.mobileapp"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8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Dig deeply into BranchCache: Learning from the experts</a:t>
            </a:r>
            <a:endParaRPr lang="en-US" dirty="0"/>
          </a:p>
        </p:txBody>
      </p:sp>
      <p:sp>
        <p:nvSpPr>
          <p:cNvPr id="5" name="Text Placeholder 4"/>
          <p:cNvSpPr>
            <a:spLocks noGrp="1"/>
          </p:cNvSpPr>
          <p:nvPr>
            <p:ph type="body" sz="quarter" idx="12"/>
          </p:nvPr>
        </p:nvSpPr>
        <p:spPr/>
        <p:txBody>
          <a:bodyPr/>
          <a:lstStyle/>
          <a:p>
            <a:r>
              <a:rPr lang="en-US" dirty="0"/>
              <a:t>Andreas Hammarskjöld</a:t>
            </a:r>
          </a:p>
          <a:p>
            <a:r>
              <a:rPr lang="en-US" dirty="0"/>
              <a:t>Co-Founder of 2Pint Software</a:t>
            </a:r>
          </a:p>
          <a:p>
            <a:r>
              <a:rPr lang="en-US" dirty="0"/>
              <a:t>Techie gone Dev Guy</a:t>
            </a:r>
          </a:p>
          <a:p>
            <a:r>
              <a:rPr lang="en-US" dirty="0"/>
              <a:t>@</a:t>
            </a:r>
            <a:r>
              <a:rPr lang="en-US" dirty="0" err="1"/>
              <a:t>andhammarskjold</a:t>
            </a:r>
            <a:endParaRPr lang="en-US" dirty="0"/>
          </a:p>
        </p:txBody>
      </p:sp>
      <p:sp>
        <p:nvSpPr>
          <p:cNvPr id="7" name="Text Placeholder 6"/>
          <p:cNvSpPr>
            <a:spLocks noGrp="1"/>
          </p:cNvSpPr>
          <p:nvPr>
            <p:ph type="body" sz="quarter" idx="13"/>
          </p:nvPr>
        </p:nvSpPr>
        <p:spPr/>
        <p:txBody>
          <a:bodyPr/>
          <a:lstStyle/>
          <a:p>
            <a:r>
              <a:rPr lang="en-US" dirty="0"/>
              <a:t>BRK4022</a:t>
            </a:r>
          </a:p>
        </p:txBody>
      </p:sp>
    </p:spTree>
    <p:extLst>
      <p:ext uri="{BB962C8B-B14F-4D97-AF65-F5344CB8AC3E}">
        <p14:creationId xmlns:p14="http://schemas.microsoft.com/office/powerpoint/2010/main" val="328272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4530471"/>
          </a:xfrm>
        </p:spPr>
        <p:txBody>
          <a:bodyPr/>
          <a:lstStyle/>
          <a:p>
            <a:r>
              <a:rPr lang="sv-SE" dirty="0"/>
              <a:t>Two Versions! V1 &amp; V2</a:t>
            </a:r>
          </a:p>
          <a:p>
            <a:r>
              <a:rPr lang="sv-SE" dirty="0"/>
              <a:t>Feature &amp; Role on Windows Server</a:t>
            </a:r>
          </a:p>
          <a:p>
            <a:pPr lvl="1"/>
            <a:r>
              <a:rPr lang="sv-SE" dirty="0"/>
              <a:t>Feature = HTTP Support</a:t>
            </a:r>
          </a:p>
          <a:p>
            <a:pPr lvl="1"/>
            <a:r>
              <a:rPr lang="sv-SE" dirty="0"/>
              <a:t>Role = SMB Support</a:t>
            </a:r>
          </a:p>
          <a:p>
            <a:pPr lvl="1"/>
            <a:r>
              <a:rPr lang="sv-SE" dirty="0"/>
              <a:t>Responsible for handing out ”Content Identifiers (</a:t>
            </a:r>
            <a:r>
              <a:rPr lang="sv-SE" dirty="0">
                <a:ln w="0"/>
                <a:solidFill>
                  <a:schemeClr val="accent1"/>
                </a:solidFill>
                <a:effectLst>
                  <a:glow rad="228600">
                    <a:schemeClr val="accent1">
                      <a:satMod val="175000"/>
                      <a:alpha val="40000"/>
                    </a:schemeClr>
                  </a:glow>
                  <a:outerShdw blurRad="38100" dist="25400" dir="5400000" algn="ctr" rotWithShape="0">
                    <a:srgbClr val="6E747A">
                      <a:alpha val="43000"/>
                    </a:srgbClr>
                  </a:outerShdw>
                </a:effectLst>
              </a:rPr>
              <a:t>CI</a:t>
            </a:r>
            <a:r>
              <a:rPr lang="sv-SE" dirty="0"/>
              <a:t>)”</a:t>
            </a:r>
          </a:p>
          <a:p>
            <a:r>
              <a:rPr lang="sv-SE" dirty="0"/>
              <a:t>Client – Service on every Windows PC – Check!</a:t>
            </a:r>
          </a:p>
          <a:p>
            <a:pPr lvl="1"/>
            <a:r>
              <a:rPr lang="sv-SE" dirty="0"/>
              <a:t>Control through GPO/LPO/PowerShell/Netsh.exe</a:t>
            </a:r>
          </a:p>
          <a:p>
            <a:pPr lvl="1"/>
            <a:r>
              <a:rPr lang="sv-SE" dirty="0"/>
              <a:t>Uses Web-Service Discovery protocol to find peers with </a:t>
            </a:r>
            <a:r>
              <a:rPr lang="sv-SE" dirty="0">
                <a:ln w="0"/>
                <a:solidFill>
                  <a:schemeClr val="accent1"/>
                </a:solidFill>
                <a:effectLst>
                  <a:glow rad="228600">
                    <a:schemeClr val="accent1">
                      <a:satMod val="175000"/>
                      <a:alpha val="40000"/>
                    </a:schemeClr>
                  </a:glow>
                  <a:outerShdw blurRad="38100" dist="25400" dir="5400000" algn="ctr" rotWithShape="0">
                    <a:srgbClr val="6E747A">
                      <a:alpha val="43000"/>
                    </a:srgbClr>
                  </a:outerShdw>
                </a:effectLst>
              </a:rPr>
              <a:t>CI</a:t>
            </a:r>
            <a:r>
              <a:rPr lang="sv-SE" dirty="0"/>
              <a:t> data</a:t>
            </a:r>
          </a:p>
          <a:p>
            <a:pPr lvl="1"/>
            <a:r>
              <a:rPr lang="sv-SE" dirty="0"/>
              <a:t>Gets data from other peers</a:t>
            </a:r>
            <a:endParaRPr lang="en-US" dirty="0"/>
          </a:p>
        </p:txBody>
      </p:sp>
      <p:sp>
        <p:nvSpPr>
          <p:cNvPr id="4" name="Title 3"/>
          <p:cNvSpPr>
            <a:spLocks noGrp="1"/>
          </p:cNvSpPr>
          <p:nvPr>
            <p:ph type="title"/>
          </p:nvPr>
        </p:nvSpPr>
        <p:spPr/>
        <p:txBody>
          <a:bodyPr/>
          <a:lstStyle/>
          <a:p>
            <a:r>
              <a:rPr lang="en-US" dirty="0"/>
              <a:t>BranchCache 101</a:t>
            </a:r>
          </a:p>
        </p:txBody>
      </p:sp>
      <p:sp>
        <p:nvSpPr>
          <p:cNvPr id="2" name="Cloud Callout 1"/>
          <p:cNvSpPr/>
          <p:nvPr/>
        </p:nvSpPr>
        <p:spPr bwMode="auto">
          <a:xfrm>
            <a:off x="8522493" y="616942"/>
            <a:ext cx="3528392" cy="2160240"/>
          </a:xfrm>
          <a:prstGeom prst="cloudCallout">
            <a:avLst>
              <a:gd name="adj1" fmla="val -52855"/>
              <a:gd name="adj2" fmla="val 6760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gradFill>
                  <a:gsLst>
                    <a:gs pos="5439">
                      <a:srgbClr val="F8F8F8"/>
                    </a:gs>
                    <a:gs pos="10000">
                      <a:srgbClr val="F8F8F8"/>
                    </a:gs>
                  </a:gsLst>
                  <a:lin ang="5400000" scaled="0"/>
                </a:gradFill>
                <a:effectLst/>
                <a:uLnTx/>
                <a:uFillTx/>
                <a:latin typeface="+mj-lt"/>
              </a:rPr>
              <a:t>Important Bit</a:t>
            </a:r>
          </a:p>
        </p:txBody>
      </p:sp>
    </p:spTree>
    <p:extLst>
      <p:ext uri="{BB962C8B-B14F-4D97-AF65-F5344CB8AC3E}">
        <p14:creationId xmlns:p14="http://schemas.microsoft.com/office/powerpoint/2010/main" val="36017945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4639" y="1241426"/>
            <a:ext cx="5486399" cy="4616648"/>
          </a:xfrm>
        </p:spPr>
        <p:txBody>
          <a:bodyPr/>
          <a:lstStyle/>
          <a:p>
            <a:r>
              <a:rPr lang="sv-SE" sz="4800" spc="0" dirty="0">
                <a:ln w="0"/>
                <a:solidFill>
                  <a:schemeClr val="accent1"/>
                </a:solidFill>
                <a:effectLst>
                  <a:outerShdw blurRad="38100" dist="25400" dir="5400000" algn="ctr" rotWithShape="0">
                    <a:srgbClr val="6E747A">
                      <a:alpha val="43000"/>
                    </a:srgbClr>
                  </a:outerShdw>
                </a:effectLst>
              </a:rPr>
              <a:t>ID</a:t>
            </a:r>
            <a:r>
              <a:rPr lang="sv-SE" sz="4800" dirty="0"/>
              <a:t>, Fingerprint, Hash, Content Identifier, </a:t>
            </a:r>
            <a:r>
              <a:rPr lang="sv-SE" sz="4800" spc="0" dirty="0">
                <a:ln w="0">
                  <a:solidFill>
                    <a:srgbClr val="C00000"/>
                  </a:solidFill>
                </a:ln>
                <a:solidFill>
                  <a:schemeClr val="accent1"/>
                </a:solidFill>
                <a:effectLst>
                  <a:outerShdw blurRad="38100" dist="25400" dir="5400000" algn="ctr" rotWithShape="0">
                    <a:srgbClr val="6E747A">
                      <a:alpha val="43000"/>
                    </a:srgbClr>
                  </a:outerShdw>
                </a:effectLst>
              </a:rPr>
              <a:t>CI</a:t>
            </a:r>
            <a:br>
              <a:rPr lang="sv-SE" sz="4800" spc="0" dirty="0">
                <a:ln w="0">
                  <a:solidFill>
                    <a:srgbClr val="C00000"/>
                  </a:solidFill>
                </a:ln>
                <a:solidFill>
                  <a:schemeClr val="accent1"/>
                </a:solidFill>
                <a:effectLst>
                  <a:outerShdw blurRad="38100" dist="25400" dir="5400000" algn="ctr" rotWithShape="0">
                    <a:srgbClr val="6E747A">
                      <a:alpha val="43000"/>
                    </a:srgbClr>
                  </a:outerShdw>
                </a:effectLst>
              </a:rPr>
            </a:br>
            <a:br>
              <a:rPr lang="sv-SE" sz="4800" dirty="0"/>
            </a:br>
            <a:r>
              <a:rPr lang="sv-SE" sz="4800" dirty="0"/>
              <a:t>All the same stuff! </a:t>
            </a:r>
            <a:br>
              <a:rPr lang="sv-SE" sz="4800" dirty="0">
                <a:sym typeface="Wingdings" panose="05000000000000000000" pitchFamily="2" charset="2"/>
              </a:rPr>
            </a:br>
            <a:br>
              <a:rPr lang="sv-SE" sz="4800" dirty="0">
                <a:sym typeface="Wingdings" panose="05000000000000000000" pitchFamily="2" charset="2"/>
              </a:rPr>
            </a:br>
            <a:r>
              <a:rPr lang="sv-SE" sz="3200" dirty="0"/>
              <a:t>And it’s not what you smoke…</a:t>
            </a:r>
            <a:br>
              <a:rPr lang="sv-SE" sz="4800" dirty="0"/>
            </a:br>
            <a:endParaRPr lang="en-US" sz="4800" dirty="0"/>
          </a:p>
        </p:txBody>
      </p:sp>
      <p:pic>
        <p:nvPicPr>
          <p:cNvPr id="3" name="Picture Placeholder 2" descr="fingerprint mobile payment"/>
          <p:cNvPicPr>
            <a:picLocks noGrp="1" noChangeAspect="1"/>
          </p:cNvPicPr>
          <p:nvPr>
            <p:ph type="pic" sz="quarter" idx="10"/>
          </p:nvPr>
        </p:nvPicPr>
        <p:blipFill>
          <a:blip r:embed="rId2"/>
          <a:srcRect l="21500" r="21500"/>
          <a:stretch>
            <a:fillRect/>
          </a:stretch>
        </p:blipFill>
        <p:spPr/>
      </p:pic>
    </p:spTree>
    <p:extLst>
      <p:ext uri="{BB962C8B-B14F-4D97-AF65-F5344CB8AC3E}">
        <p14:creationId xmlns:p14="http://schemas.microsoft.com/office/powerpoint/2010/main" val="17485483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More Facial Hair For y’all! Or is it Hipster Style?</a:t>
            </a:r>
            <a:endParaRPr lang="en-US" dirty="0"/>
          </a:p>
        </p:txBody>
      </p:sp>
      <p:sp>
        <p:nvSpPr>
          <p:cNvPr id="25" name="Rectangle 24"/>
          <p:cNvSpPr/>
          <p:nvPr/>
        </p:nvSpPr>
        <p:spPr bwMode="auto">
          <a:xfrm>
            <a:off x="745629" y="1553046"/>
            <a:ext cx="4762500" cy="11521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sv-SE" sz="6000" b="0" i="0" u="none" strike="noStrike" kern="0" cap="none" spc="0" normalizeH="0" baseline="0" noProof="0" dirty="0">
                <a:ln>
                  <a:noFill/>
                </a:ln>
                <a:gradFill>
                  <a:gsLst>
                    <a:gs pos="8850">
                      <a:schemeClr val="bg1"/>
                    </a:gs>
                    <a:gs pos="25000">
                      <a:schemeClr val="bg1"/>
                    </a:gs>
                  </a:gsLst>
                  <a:path path="rect">
                    <a:fillToRect l="100000" t="100000"/>
                  </a:path>
                </a:gradFill>
                <a:effectLst/>
                <a:uLnTx/>
                <a:uFillTx/>
              </a:rPr>
              <a:t>Hashes (CI’s)</a:t>
            </a:r>
          </a:p>
          <a:p>
            <a:pPr marL="0" marR="0" lvl="0" indent="0"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8850">
                    <a:schemeClr val="bg1"/>
                  </a:gs>
                  <a:gs pos="25000">
                    <a:schemeClr val="bg1"/>
                  </a:gs>
                </a:gsLst>
                <a:path path="rect">
                  <a:fillToRect l="100000" t="100000"/>
                </a:path>
              </a:gradFill>
              <a:effectLst/>
              <a:uLnTx/>
              <a:uFillTx/>
              <a:ea typeface="Segoe UI" pitchFamily="34" charset="0"/>
              <a:cs typeface="Segoe UI" pitchFamily="34" charset="0"/>
            </a:endParaRPr>
          </a:p>
        </p:txBody>
      </p:sp>
      <p:sp>
        <p:nvSpPr>
          <p:cNvPr id="28" name="TextBox 27"/>
          <p:cNvSpPr txBox="1"/>
          <p:nvPr/>
        </p:nvSpPr>
        <p:spPr>
          <a:xfrm>
            <a:off x="745629" y="2705174"/>
            <a:ext cx="4762500" cy="3610371"/>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 rIns="182880" bIns="146304"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29245">
                      <a:schemeClr val="tx1"/>
                    </a:gs>
                    <a:gs pos="61000">
                      <a:schemeClr val="tx1"/>
                    </a:gs>
                  </a:gsLst>
                  <a:lin ang="5400000" scaled="0"/>
                </a:gradFill>
                <a:effectLst/>
                <a:uLnTx/>
                <a:uFillTx/>
                <a:ea typeface="Segoe UI" pitchFamily="34" charset="0"/>
                <a:cs typeface="Segoe UI" pitchFamily="34" charset="0"/>
              </a:rPr>
              <a:t>V2 Hashes are </a:t>
            </a:r>
            <a:r>
              <a:rPr kumimoji="0" lang="en-US" sz="2400" b="0" i="0" u="none" strike="noStrike" kern="0" cap="none" spc="0" normalizeH="0" baseline="0" noProof="0" dirty="0" err="1">
                <a:ln>
                  <a:noFill/>
                </a:ln>
                <a:gradFill>
                  <a:gsLst>
                    <a:gs pos="29245">
                      <a:schemeClr val="tx1"/>
                    </a:gs>
                    <a:gs pos="61000">
                      <a:schemeClr val="tx1"/>
                    </a:gs>
                  </a:gsLst>
                  <a:lin ang="5400000" scaled="0"/>
                </a:gradFill>
                <a:effectLst/>
                <a:uLnTx/>
                <a:uFillTx/>
                <a:ea typeface="Segoe UI" pitchFamily="34" charset="0"/>
                <a:cs typeface="Segoe UI" pitchFamily="34" charset="0"/>
              </a:rPr>
              <a:t>DeDuplication</a:t>
            </a:r>
            <a:r>
              <a:rPr kumimoji="0" lang="en-US" sz="2400" b="0" i="0" u="none" strike="noStrike" kern="0" cap="none" spc="0" normalizeH="0" baseline="0" noProof="0" dirty="0">
                <a:ln>
                  <a:noFill/>
                </a:ln>
                <a:gradFill>
                  <a:gsLst>
                    <a:gs pos="29245">
                      <a:schemeClr val="tx1"/>
                    </a:gs>
                    <a:gs pos="61000">
                      <a:schemeClr val="tx1"/>
                    </a:gs>
                  </a:gsLst>
                  <a:lin ang="5400000" scaled="0"/>
                </a:gradFill>
                <a:effectLst/>
                <a:uLnTx/>
                <a:uFillTx/>
                <a:ea typeface="Segoe UI" pitchFamily="34" charset="0"/>
                <a:cs typeface="Segoe UI" pitchFamily="34" charset="0"/>
              </a:rPr>
              <a:t> Hashes</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29245">
                    <a:schemeClr val="tx1"/>
                  </a:gs>
                  <a:gs pos="61000">
                    <a:schemeClr val="tx1"/>
                  </a:gs>
                </a:gsLst>
                <a:lin ang="5400000" scaled="0"/>
              </a:gradFill>
              <a:effectLst/>
              <a:uLnTx/>
              <a:uFillTx/>
              <a:ea typeface="Segoe UI" pitchFamily="34" charset="0"/>
              <a:cs typeface="Segoe UI" pitchFamily="34" charset="0"/>
            </a:endParaRPr>
          </a:p>
          <a:p>
            <a:pPr marL="0" marR="0" lvl="0" indent="0"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err="1">
                <a:ln>
                  <a:noFill/>
                </a:ln>
                <a:gradFill>
                  <a:gsLst>
                    <a:gs pos="29245">
                      <a:schemeClr val="tx1"/>
                    </a:gs>
                    <a:gs pos="61000">
                      <a:schemeClr val="tx1"/>
                    </a:gs>
                  </a:gsLst>
                  <a:lin ang="5400000" scaled="0"/>
                </a:gradFill>
                <a:effectLst/>
                <a:uLnTx/>
                <a:uFillTx/>
                <a:ea typeface="Segoe UI" pitchFamily="34" charset="0"/>
                <a:cs typeface="Segoe UI" pitchFamily="34" charset="0"/>
              </a:rPr>
              <a:t>DeDuplication</a:t>
            </a:r>
            <a:r>
              <a:rPr kumimoji="0" lang="en-US" sz="2400" b="0" i="0" u="none" strike="noStrike" kern="0" cap="none" spc="0" normalizeH="0" baseline="0" noProof="0" dirty="0">
                <a:ln>
                  <a:noFill/>
                </a:ln>
                <a:gradFill>
                  <a:gsLst>
                    <a:gs pos="29245">
                      <a:schemeClr val="tx1"/>
                    </a:gs>
                    <a:gs pos="61000">
                      <a:schemeClr val="tx1"/>
                    </a:gs>
                  </a:gsLst>
                  <a:lin ang="5400000" scaled="0"/>
                </a:gradFill>
                <a:effectLst/>
                <a:uLnTx/>
                <a:uFillTx/>
                <a:ea typeface="Segoe UI" pitchFamily="34" charset="0"/>
                <a:cs typeface="Segoe UI" pitchFamily="34" charset="0"/>
              </a:rPr>
              <a:t> is just purely awesome! Hashes are 1/2000 in size</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29245">
                    <a:schemeClr val="tx1"/>
                  </a:gs>
                  <a:gs pos="61000">
                    <a:schemeClr val="tx1"/>
                  </a:gs>
                </a:gsLst>
                <a:lin ang="5400000" scaled="0"/>
              </a:gradFill>
              <a:effectLst/>
              <a:uLnTx/>
              <a:uFillTx/>
              <a:ea typeface="Segoe UI" pitchFamily="34" charset="0"/>
              <a:cs typeface="Segoe UI" pitchFamily="34" charset="0"/>
            </a:endParaRPr>
          </a:p>
          <a:p>
            <a:pPr marL="0" marR="0" lvl="0" indent="0"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29245">
                      <a:schemeClr val="tx1"/>
                    </a:gs>
                    <a:gs pos="61000">
                      <a:schemeClr val="tx1"/>
                    </a:gs>
                  </a:gsLst>
                  <a:lin ang="5400000" scaled="0"/>
                </a:gradFill>
                <a:effectLst/>
                <a:uLnTx/>
                <a:uFillTx/>
                <a:ea typeface="Segoe UI" pitchFamily="34" charset="0"/>
                <a:cs typeface="Segoe UI" pitchFamily="34" charset="0"/>
              </a:rPr>
              <a:t>Treat it like a black box. </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29245">
                      <a:schemeClr val="tx1"/>
                    </a:gs>
                    <a:gs pos="61000">
                      <a:schemeClr val="tx1"/>
                    </a:gs>
                  </a:gsLst>
                  <a:lin ang="5400000" scaled="0"/>
                </a:gradFill>
                <a:effectLst/>
                <a:uLnTx/>
                <a:uFillTx/>
                <a:ea typeface="Segoe UI" pitchFamily="34" charset="0"/>
                <a:cs typeface="Segoe UI" pitchFamily="34" charset="0"/>
              </a:rPr>
              <a:t>...Big beard… </a:t>
            </a:r>
            <a:r>
              <a:rPr kumimoji="0" lang="en-US" sz="2400" b="0" i="0" u="none" strike="noStrike" kern="0" cap="none" spc="0" normalizeH="0" baseline="0" noProof="0" dirty="0" err="1">
                <a:ln>
                  <a:noFill/>
                </a:ln>
                <a:gradFill>
                  <a:gsLst>
                    <a:gs pos="29245">
                      <a:schemeClr val="tx1"/>
                    </a:gs>
                    <a:gs pos="61000">
                      <a:schemeClr val="tx1"/>
                    </a:gs>
                  </a:gsLst>
                  <a:lin ang="5400000" scaled="0"/>
                </a:gradFill>
                <a:effectLst/>
                <a:uLnTx/>
                <a:uFillTx/>
                <a:ea typeface="Segoe UI" pitchFamily="34" charset="0"/>
                <a:cs typeface="Segoe UI" pitchFamily="34" charset="0"/>
              </a:rPr>
              <a:t>n’stuff</a:t>
            </a:r>
            <a:r>
              <a:rPr kumimoji="0" lang="en-US" sz="2400" b="0" i="0" u="none" strike="noStrike" kern="0" cap="none" spc="0" normalizeH="0" baseline="0" noProof="0" dirty="0">
                <a:ln>
                  <a:noFill/>
                </a:ln>
                <a:gradFill>
                  <a:gsLst>
                    <a:gs pos="29245">
                      <a:schemeClr val="tx1"/>
                    </a:gs>
                    <a:gs pos="61000">
                      <a:schemeClr val="tx1"/>
                    </a:gs>
                  </a:gsLst>
                  <a:lin ang="5400000" scaled="0"/>
                </a:gradFill>
                <a:effectLst/>
                <a:uLnTx/>
                <a:uFillTx/>
                <a:ea typeface="Segoe UI" pitchFamily="34" charset="0"/>
                <a:cs typeface="Segoe UI" pitchFamily="34" charset="0"/>
              </a:rPr>
              <a:t>…</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gradFill>
                <a:gsLst>
                  <a:gs pos="29245">
                    <a:schemeClr val="tx1"/>
                  </a:gs>
                  <a:gs pos="61000">
                    <a:schemeClr val="tx1"/>
                  </a:gs>
                </a:gsLst>
                <a:lin ang="5400000" scaled="0"/>
              </a:gradFill>
              <a:effectLst/>
              <a:uLnTx/>
              <a:uFillTx/>
              <a:ea typeface="Segoe UI" pitchFamily="34" charset="0"/>
              <a:cs typeface="Segoe UI" pitchFamily="34" charset="0"/>
            </a:endParaRPr>
          </a:p>
        </p:txBody>
      </p:sp>
      <p:pic>
        <p:nvPicPr>
          <p:cNvPr id="5" name="Picture 4"/>
          <p:cNvPicPr>
            <a:picLocks noChangeAspect="1"/>
          </p:cNvPicPr>
          <p:nvPr/>
        </p:nvPicPr>
        <p:blipFill>
          <a:blip r:embed="rId3"/>
          <a:stretch>
            <a:fillRect/>
          </a:stretch>
        </p:blipFill>
        <p:spPr>
          <a:xfrm>
            <a:off x="6938317" y="1553046"/>
            <a:ext cx="4762500" cy="4762500"/>
          </a:xfrm>
          <a:prstGeom prst="rect">
            <a:avLst/>
          </a:prstGeom>
        </p:spPr>
      </p:pic>
      <p:pic>
        <p:nvPicPr>
          <p:cNvPr id="7" name="Picture 6"/>
          <p:cNvPicPr>
            <a:picLocks noChangeAspect="1"/>
          </p:cNvPicPr>
          <p:nvPr/>
        </p:nvPicPr>
        <p:blipFill>
          <a:blip r:embed="rId4"/>
          <a:stretch>
            <a:fillRect/>
          </a:stretch>
        </p:blipFill>
        <p:spPr>
          <a:xfrm>
            <a:off x="6172869" y="4073326"/>
            <a:ext cx="104775" cy="104775"/>
          </a:xfrm>
          <a:prstGeom prst="rect">
            <a:avLst/>
          </a:prstGeom>
        </p:spPr>
      </p:pic>
    </p:spTree>
    <p:extLst>
      <p:ext uri="{BB962C8B-B14F-4D97-AF65-F5344CB8AC3E}">
        <p14:creationId xmlns:p14="http://schemas.microsoft.com/office/powerpoint/2010/main" val="203474233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473153" y="1769024"/>
            <a:ext cx="1951182" cy="791541"/>
            <a:chOff x="6551611" y="914400"/>
            <a:chExt cx="1481251" cy="797235"/>
          </a:xfrm>
        </p:grpSpPr>
        <p:grpSp>
          <p:nvGrpSpPr>
            <p:cNvPr id="62" name="Group 61"/>
            <p:cNvGrpSpPr/>
            <p:nvPr/>
          </p:nvGrpSpPr>
          <p:grpSpPr>
            <a:xfrm>
              <a:off x="6551611" y="914400"/>
              <a:ext cx="1481251" cy="797235"/>
              <a:chOff x="4799012" y="4876799"/>
              <a:chExt cx="609600" cy="304801"/>
            </a:xfrm>
          </p:grpSpPr>
          <p:sp>
            <p:nvSpPr>
              <p:cNvPr id="65" name="Rounded Rectangle 64"/>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srgbClr val="000000">
                        <a:alpha val="98824"/>
                      </a:srgbClr>
                    </a:solidFill>
                    <a:effectLst/>
                    <a:uLnTx/>
                    <a:uFillTx/>
                    <a:latin typeface="Roboto Light" panose="02000000000000000000" pitchFamily="2" charset="0"/>
                    <a:ea typeface="Roboto Light" panose="02000000000000000000" pitchFamily="2" charset="0"/>
                    <a:cs typeface="Segoe UI" pitchFamily="34" charset="0"/>
                  </a:rPr>
                  <a:t>IIS/Web</a:t>
                </a:r>
                <a:r>
                  <a:rPr kumimoji="0" lang="en-US" sz="2244" b="0" i="0" u="none" strike="noStrike" kern="1200" cap="none" spc="0" normalizeH="0" baseline="0" noProof="0" dirty="0">
                    <a:ln>
                      <a:noFill/>
                    </a:ln>
                    <a:solidFill>
                      <a:srgbClr val="000000">
                        <a:alpha val="98824"/>
                      </a:srgbClr>
                    </a:solidFill>
                    <a:effectLst/>
                    <a:uLnTx/>
                    <a:uFillTx/>
                    <a:latin typeface="Roboto Light" panose="02000000000000000000" pitchFamily="2" charset="0"/>
                    <a:ea typeface="Roboto Light" panose="02000000000000000000" pitchFamily="2" charset="0"/>
                    <a:cs typeface="Segoe UI" pitchFamily="34" charset="0"/>
                  </a:rPr>
                  <a:t> </a:t>
                </a:r>
                <a:r>
                  <a:rPr kumimoji="0" lang="en-US" sz="2244" b="0" i="0" u="none" strike="noStrike" kern="1200" cap="none" spc="0" normalizeH="0" baseline="0" noProof="0" dirty="0" err="1">
                    <a:ln>
                      <a:noFill/>
                    </a:ln>
                    <a:solidFill>
                      <a:srgbClr val="000000">
                        <a:alpha val="98824"/>
                      </a:srgbClr>
                    </a:solidFill>
                    <a:effectLst/>
                    <a:uLnTx/>
                    <a:uFillTx/>
                    <a:latin typeface="Roboto Light" panose="02000000000000000000" pitchFamily="2" charset="0"/>
                    <a:ea typeface="Roboto Light" panose="02000000000000000000" pitchFamily="2" charset="0"/>
                    <a:cs typeface="Segoe UI" pitchFamily="34" charset="0"/>
                  </a:rPr>
                  <a:t>Srv</a:t>
                </a:r>
                <a:endParaRPr kumimoji="0" lang="en-US" sz="2244" b="0" i="0" u="none" strike="noStrike" kern="1200" cap="none" spc="0" normalizeH="0" baseline="0" noProof="0" dirty="0">
                  <a:ln>
                    <a:noFill/>
                  </a:ln>
                  <a:solidFill>
                    <a:srgbClr val="000000">
                      <a:alpha val="98824"/>
                    </a:srgbClr>
                  </a:solidFill>
                  <a:effectLst/>
                  <a:uLnTx/>
                  <a:uFillTx/>
                  <a:latin typeface="Roboto Light" panose="02000000000000000000" pitchFamily="2" charset="0"/>
                  <a:ea typeface="Roboto Light" panose="02000000000000000000" pitchFamily="2" charset="0"/>
                  <a:cs typeface="Segoe UI" pitchFamily="34" charset="0"/>
                </a:endParaRPr>
              </a:p>
            </p:txBody>
          </p:sp>
          <p:sp>
            <p:nvSpPr>
              <p:cNvPr id="66" name="Rectangle 65"/>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endParaRPr kumimoji="0" lang="en-US" sz="2244" b="0" i="0" u="none" strike="noStrike" kern="1200" cap="none" spc="0" normalizeH="0" baseline="0" noProof="0" dirty="0">
                  <a:ln>
                    <a:noFill/>
                  </a:ln>
                  <a:solidFill>
                    <a:srgbClr val="FFFFFF">
                      <a:alpha val="98824"/>
                    </a:srgbClr>
                  </a:solidFill>
                  <a:effectLst/>
                  <a:uLnTx/>
                  <a:uFillTx/>
                  <a:latin typeface="Segoe UI"/>
                  <a:ea typeface="Segoe UI" pitchFamily="34" charset="0"/>
                  <a:cs typeface="Segoe UI" pitchFamily="34" charset="0"/>
                </a:endParaRPr>
              </a:p>
            </p:txBody>
          </p:sp>
          <p:sp>
            <p:nvSpPr>
              <p:cNvPr id="67" name="Rectangle 66"/>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endParaRPr kumimoji="0" lang="en-US" sz="2244" b="0" i="0" u="none" strike="noStrike" kern="1200" cap="none" spc="0" normalizeH="0" baseline="0" noProof="0" dirty="0">
                  <a:ln>
                    <a:noFill/>
                  </a:ln>
                  <a:solidFill>
                    <a:srgbClr val="FFFFFF">
                      <a:alpha val="98824"/>
                    </a:srgbClr>
                  </a:solidFill>
                  <a:effectLst/>
                  <a:uLnTx/>
                  <a:uFillTx/>
                  <a:latin typeface="Segoe UI"/>
                  <a:ea typeface="Segoe UI" pitchFamily="34" charset="0"/>
                  <a:cs typeface="Segoe UI" pitchFamily="34" charset="0"/>
                </a:endParaRPr>
              </a:p>
            </p:txBody>
          </p:sp>
          <p:sp>
            <p:nvSpPr>
              <p:cNvPr id="68" name="Rectangle 67"/>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endParaRPr kumimoji="0" lang="en-US" sz="2244" b="0" i="0" u="none" strike="noStrike" kern="1200" cap="none" spc="0" normalizeH="0" baseline="0" noProof="0" dirty="0">
                  <a:ln>
                    <a:noFill/>
                  </a:ln>
                  <a:solidFill>
                    <a:srgbClr val="FFFFFF">
                      <a:alpha val="98824"/>
                    </a:srgbClr>
                  </a:solidFill>
                  <a:effectLst/>
                  <a:uLnTx/>
                  <a:uFillTx/>
                  <a:latin typeface="Segoe UI"/>
                  <a:ea typeface="Segoe UI" pitchFamily="34" charset="0"/>
                  <a:cs typeface="Segoe UI" pitchFamily="34" charset="0"/>
                </a:endParaRPr>
              </a:p>
            </p:txBody>
          </p:sp>
          <p:sp>
            <p:nvSpPr>
              <p:cNvPr id="69" name="Rectangle 68"/>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endParaRPr kumimoji="0" lang="en-US" sz="2244" b="0" i="0" u="none" strike="noStrike" kern="1200" cap="none" spc="0" normalizeH="0" baseline="0" noProof="0" dirty="0">
                  <a:ln>
                    <a:noFill/>
                  </a:ln>
                  <a:solidFill>
                    <a:srgbClr val="FFFFFF">
                      <a:alpha val="98824"/>
                    </a:srgbClr>
                  </a:solidFill>
                  <a:effectLst/>
                  <a:uLnTx/>
                  <a:uFillTx/>
                  <a:latin typeface="Segoe UI"/>
                  <a:ea typeface="Segoe UI" pitchFamily="34" charset="0"/>
                  <a:cs typeface="Segoe UI" pitchFamily="34" charset="0"/>
                </a:endParaRPr>
              </a:p>
            </p:txBody>
          </p:sp>
        </p:grpSp>
        <p:sp>
          <p:nvSpPr>
            <p:cNvPr id="63" name="Rectangle 62"/>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endParaRPr kumimoji="0" lang="en-US" sz="2244" b="0" i="0" u="none" strike="noStrike" kern="1200" cap="none" spc="0" normalizeH="0" baseline="0" noProof="0" dirty="0">
                <a:ln>
                  <a:noFill/>
                </a:ln>
                <a:solidFill>
                  <a:srgbClr val="FFFFFF">
                    <a:alpha val="98824"/>
                  </a:srgbClr>
                </a:solidFill>
                <a:effectLst/>
                <a:uLnTx/>
                <a:uFillTx/>
                <a:latin typeface="Segoe UI"/>
                <a:ea typeface="Segoe UI" pitchFamily="34" charset="0"/>
                <a:cs typeface="Segoe UI" pitchFamily="34" charset="0"/>
              </a:endParaRPr>
            </a:p>
          </p:txBody>
        </p:sp>
        <p:sp>
          <p:nvSpPr>
            <p:cNvPr id="64" name="Rectangle 63"/>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endParaRPr kumimoji="0" lang="en-US" sz="2244" b="0" i="0" u="none" strike="noStrike" kern="1200" cap="none" spc="0" normalizeH="0" baseline="0" noProof="0" dirty="0">
                <a:ln>
                  <a:noFill/>
                </a:ln>
                <a:solidFill>
                  <a:srgbClr val="FFFFFF">
                    <a:alpha val="98824"/>
                  </a:srgbClr>
                </a:solidFill>
                <a:effectLst/>
                <a:uLnTx/>
                <a:uFillTx/>
                <a:latin typeface="Segoe UI"/>
                <a:ea typeface="Segoe UI" pitchFamily="34" charset="0"/>
                <a:cs typeface="Segoe UI" pitchFamily="34" charset="0"/>
              </a:endParaRPr>
            </a:p>
          </p:txBody>
        </p:sp>
      </p:grpSp>
      <p:grpSp>
        <p:nvGrpSpPr>
          <p:cNvPr id="3" name="Group 29"/>
          <p:cNvGrpSpPr/>
          <p:nvPr/>
        </p:nvGrpSpPr>
        <p:grpSpPr>
          <a:xfrm rot="20681627">
            <a:off x="3734958" y="1806910"/>
            <a:ext cx="3181188" cy="1943366"/>
            <a:chOff x="2438400" y="3570303"/>
            <a:chExt cx="2096642" cy="1633491"/>
          </a:xfrm>
        </p:grpSpPr>
        <p:sp>
          <p:nvSpPr>
            <p:cNvPr id="11" name="Freeform 10"/>
            <p:cNvSpPr/>
            <p:nvPr/>
          </p:nvSpPr>
          <p:spPr>
            <a:xfrm>
              <a:off x="2438400" y="3570303"/>
              <a:ext cx="2096642" cy="1633491"/>
            </a:xfrm>
            <a:custGeom>
              <a:avLst/>
              <a:gdLst>
                <a:gd name="connsiteX0" fmla="*/ 2032986 w 2032986"/>
                <a:gd name="connsiteY0" fmla="*/ 1491448 h 1491448"/>
                <a:gd name="connsiteX1" fmla="*/ 852256 w 2032986"/>
                <a:gd name="connsiteY1" fmla="*/ 142043 h 1491448"/>
                <a:gd name="connsiteX2" fmla="*/ 0 w 2032986"/>
                <a:gd name="connsiteY2" fmla="*/ 639192 h 1491448"/>
                <a:gd name="connsiteX0" fmla="*/ 1804326 w 1804326"/>
                <a:gd name="connsiteY0" fmla="*/ 2288959 h 2288959"/>
                <a:gd name="connsiteX1" fmla="*/ 623596 w 1804326"/>
                <a:gd name="connsiteY1" fmla="*/ 939554 h 2288959"/>
                <a:gd name="connsiteX2" fmla="*/ 0 w 1804326"/>
                <a:gd name="connsiteY2" fmla="*/ 65103 h 2288959"/>
                <a:gd name="connsiteX0" fmla="*/ 1918656 w 1918656"/>
                <a:gd name="connsiteY0" fmla="*/ 2288959 h 2288959"/>
                <a:gd name="connsiteX1" fmla="*/ 623596 w 1918656"/>
                <a:gd name="connsiteY1" fmla="*/ 939554 h 2288959"/>
                <a:gd name="connsiteX2" fmla="*/ 0 w 1918656"/>
                <a:gd name="connsiteY2" fmla="*/ 65103 h 2288959"/>
                <a:gd name="connsiteX0" fmla="*/ 2072155 w 2072155"/>
                <a:gd name="connsiteY0" fmla="*/ 2288959 h 2288959"/>
                <a:gd name="connsiteX1" fmla="*/ 319776 w 2072155"/>
                <a:gd name="connsiteY1" fmla="*/ 1853954 h 2288959"/>
                <a:gd name="connsiteX2" fmla="*/ 153499 w 2072155"/>
                <a:gd name="connsiteY2" fmla="*/ 65103 h 2288959"/>
                <a:gd name="connsiteX0" fmla="*/ 2433140 w 2433140"/>
                <a:gd name="connsiteY0" fmla="*/ 1984159 h 1984159"/>
                <a:gd name="connsiteX1" fmla="*/ 680761 w 2433140"/>
                <a:gd name="connsiteY1" fmla="*/ 1549154 h 1984159"/>
                <a:gd name="connsiteX2" fmla="*/ 0 w 2433140"/>
                <a:gd name="connsiteY2" fmla="*/ 65103 h 1984159"/>
                <a:gd name="connsiteX0" fmla="*/ 2433140 w 2433140"/>
                <a:gd name="connsiteY0" fmla="*/ 1984159 h 2210844"/>
                <a:gd name="connsiteX1" fmla="*/ 680761 w 2433140"/>
                <a:gd name="connsiteY1" fmla="*/ 1549154 h 2210844"/>
                <a:gd name="connsiteX2" fmla="*/ 0 w 2433140"/>
                <a:gd name="connsiteY2" fmla="*/ 65103 h 2210844"/>
                <a:gd name="connsiteX0" fmla="*/ 2433140 w 2433140"/>
                <a:gd name="connsiteY0" fmla="*/ 1984159 h 2210844"/>
                <a:gd name="connsiteX1" fmla="*/ 909421 w 2433140"/>
                <a:gd name="connsiteY1" fmla="*/ 1549154 h 2210844"/>
                <a:gd name="connsiteX2" fmla="*/ 0 w 2433140"/>
                <a:gd name="connsiteY2" fmla="*/ 65103 h 2210844"/>
                <a:gd name="connsiteX0" fmla="*/ 2844949 w 2844949"/>
                <a:gd name="connsiteY0" fmla="*/ 1984159 h 2210844"/>
                <a:gd name="connsiteX1" fmla="*/ 1321230 w 2844949"/>
                <a:gd name="connsiteY1" fmla="*/ 1549154 h 2210844"/>
                <a:gd name="connsiteX2" fmla="*/ 411809 w 2844949"/>
                <a:gd name="connsiteY2" fmla="*/ 65103 h 2210844"/>
                <a:gd name="connsiteX0" fmla="*/ 2844949 w 2844949"/>
                <a:gd name="connsiteY0" fmla="*/ 1984159 h 2210844"/>
                <a:gd name="connsiteX1" fmla="*/ 1321230 w 2844949"/>
                <a:gd name="connsiteY1" fmla="*/ 1549154 h 2210844"/>
                <a:gd name="connsiteX2" fmla="*/ 411809 w 2844949"/>
                <a:gd name="connsiteY2" fmla="*/ 65103 h 2210844"/>
                <a:gd name="connsiteX0" fmla="*/ 2433140 w 2433140"/>
                <a:gd name="connsiteY0" fmla="*/ 1919056 h 1919056"/>
                <a:gd name="connsiteX1" fmla="*/ 0 w 2433140"/>
                <a:gd name="connsiteY1" fmla="*/ 0 h 1919056"/>
                <a:gd name="connsiteX0" fmla="*/ 2433140 w 2433140"/>
                <a:gd name="connsiteY0" fmla="*/ 1919056 h 1919056"/>
                <a:gd name="connsiteX1" fmla="*/ 1150777 w 2433140"/>
                <a:gd name="connsiteY1" fmla="*/ 9062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2303593"/>
                <a:gd name="connsiteX1" fmla="*/ 693458 w 2433140"/>
                <a:gd name="connsiteY1" fmla="*/ 1592068 h 2303593"/>
                <a:gd name="connsiteX2" fmla="*/ 0 w 2433140"/>
                <a:gd name="connsiteY2" fmla="*/ 0 h 2303593"/>
                <a:gd name="connsiteX0" fmla="*/ 2645799 w 2645799"/>
                <a:gd name="connsiteY0" fmla="*/ 1919056 h 2303593"/>
                <a:gd name="connsiteX1" fmla="*/ 906117 w 2645799"/>
                <a:gd name="connsiteY1" fmla="*/ 1592068 h 2303593"/>
                <a:gd name="connsiteX2" fmla="*/ 212659 w 2645799"/>
                <a:gd name="connsiteY2" fmla="*/ 0 h 2303593"/>
                <a:gd name="connsiteX0" fmla="*/ 2645799 w 2645799"/>
                <a:gd name="connsiteY0" fmla="*/ 1919056 h 2303593"/>
                <a:gd name="connsiteX1" fmla="*/ 906117 w 2645799"/>
                <a:gd name="connsiteY1" fmla="*/ 1592068 h 2303593"/>
                <a:gd name="connsiteX2" fmla="*/ 212659 w 2645799"/>
                <a:gd name="connsiteY2" fmla="*/ 0 h 2303593"/>
                <a:gd name="connsiteX0" fmla="*/ 2433140 w 2433140"/>
                <a:gd name="connsiteY0" fmla="*/ 1919056 h 1919056"/>
                <a:gd name="connsiteX1" fmla="*/ 0 w 2433140"/>
                <a:gd name="connsiteY1" fmla="*/ 0 h 1919056"/>
                <a:gd name="connsiteX0" fmla="*/ 2433140 w 2433140"/>
                <a:gd name="connsiteY0" fmla="*/ 1919056 h 1919056"/>
                <a:gd name="connsiteX1" fmla="*/ 0 w 2433140"/>
                <a:gd name="connsiteY1" fmla="*/ 0 h 1919056"/>
                <a:gd name="connsiteX0" fmla="*/ 2433140 w 2433140"/>
                <a:gd name="connsiteY0" fmla="*/ 1919056 h 1919056"/>
                <a:gd name="connsiteX1" fmla="*/ 0 w 2433140"/>
                <a:gd name="connsiteY1" fmla="*/ 0 h 1919056"/>
                <a:gd name="connsiteX0" fmla="*/ 2890459 w 2890459"/>
                <a:gd name="connsiteY0" fmla="*/ 1766656 h 1766656"/>
                <a:gd name="connsiteX1" fmla="*/ 0 w 2890459"/>
                <a:gd name="connsiteY1" fmla="*/ 0 h 1766656"/>
                <a:gd name="connsiteX0" fmla="*/ 2318810 w 2318810"/>
                <a:gd name="connsiteY0" fmla="*/ 1766656 h 1766656"/>
                <a:gd name="connsiteX1" fmla="*/ 0 w 2318810"/>
                <a:gd name="connsiteY1" fmla="*/ 0 h 1766656"/>
                <a:gd name="connsiteX0" fmla="*/ 2318810 w 2318810"/>
                <a:gd name="connsiteY0" fmla="*/ 1766656 h 1766656"/>
                <a:gd name="connsiteX1" fmla="*/ 0 w 2318810"/>
                <a:gd name="connsiteY1" fmla="*/ 0 h 1766656"/>
                <a:gd name="connsiteX0" fmla="*/ 2462797 w 2462797"/>
                <a:gd name="connsiteY0" fmla="*/ 1766656 h 1766656"/>
                <a:gd name="connsiteX1" fmla="*/ 1520939 w 2462797"/>
                <a:gd name="connsiteY1" fmla="*/ 1344568 h 1766656"/>
                <a:gd name="connsiteX2" fmla="*/ 143987 w 2462797"/>
                <a:gd name="connsiteY2" fmla="*/ 0 h 1766656"/>
                <a:gd name="connsiteX0" fmla="*/ 2318810 w 2318810"/>
                <a:gd name="connsiteY0" fmla="*/ 1766656 h 1766656"/>
                <a:gd name="connsiteX1" fmla="*/ 0 w 2318810"/>
                <a:gd name="connsiteY1" fmla="*/ 0 h 1766656"/>
                <a:gd name="connsiteX0" fmla="*/ 1572891 w 1572891"/>
                <a:gd name="connsiteY0" fmla="*/ 1633491 h 1633491"/>
                <a:gd name="connsiteX1" fmla="*/ 0 w 1572891"/>
                <a:gd name="connsiteY1" fmla="*/ 0 h 1633491"/>
                <a:gd name="connsiteX0" fmla="*/ 1572891 w 1572891"/>
                <a:gd name="connsiteY0" fmla="*/ 1633491 h 1633491"/>
                <a:gd name="connsiteX1" fmla="*/ 0 w 1572891"/>
                <a:gd name="connsiteY1" fmla="*/ 0 h 1633491"/>
                <a:gd name="connsiteX0" fmla="*/ 1572891 w 1572891"/>
                <a:gd name="connsiteY0" fmla="*/ 1633491 h 1633491"/>
                <a:gd name="connsiteX1" fmla="*/ 0 w 1572891"/>
                <a:gd name="connsiteY1" fmla="*/ 0 h 1633491"/>
                <a:gd name="connsiteX0" fmla="*/ 1572891 w 1572891"/>
                <a:gd name="connsiteY0" fmla="*/ 1633491 h 1633491"/>
                <a:gd name="connsiteX1" fmla="*/ 0 w 1572891"/>
                <a:gd name="connsiteY1" fmla="*/ 0 h 1633491"/>
              </a:gdLst>
              <a:ahLst/>
              <a:cxnLst>
                <a:cxn ang="0">
                  <a:pos x="connsiteX0" y="connsiteY0"/>
                </a:cxn>
                <a:cxn ang="0">
                  <a:pos x="connsiteX1" y="connsiteY1"/>
                </a:cxn>
              </a:cxnLst>
              <a:rect l="l" t="t" r="r" b="b"/>
              <a:pathLst>
                <a:path w="1572891" h="1633491">
                  <a:moveTo>
                    <a:pt x="1572891" y="1633491"/>
                  </a:moveTo>
                  <a:cubicBezTo>
                    <a:pt x="1008635" y="1435223"/>
                    <a:pt x="304518" y="801949"/>
                    <a:pt x="0" y="0"/>
                  </a:cubicBezTo>
                </a:path>
              </a:pathLst>
            </a:custGeom>
            <a:ln>
              <a:solidFill>
                <a:schemeClr val="tx1">
                  <a:lumMod val="65000"/>
                  <a:lumOff val="35000"/>
                </a:schemeClr>
              </a:solidFill>
              <a:headEnd type="oval" w="med" len="med"/>
              <a:tailEnd type="triangle" w="med" len="med"/>
            </a:ln>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rot="1628270">
              <a:off x="3286512" y="4443648"/>
              <a:ext cx="513671" cy="315076"/>
            </a:xfrm>
            <a:prstGeom prst="rect">
              <a:avLst/>
            </a:prstGeom>
            <a:noFill/>
          </p:spPr>
          <p:txBody>
            <a:bodyPr wrap="non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HTTP</a:t>
              </a:r>
            </a:p>
          </p:txBody>
        </p:sp>
      </p:grpSp>
      <p:grpSp>
        <p:nvGrpSpPr>
          <p:cNvPr id="4" name="Group 29"/>
          <p:cNvGrpSpPr/>
          <p:nvPr/>
        </p:nvGrpSpPr>
        <p:grpSpPr>
          <a:xfrm rot="20681627" flipH="1" flipV="1">
            <a:off x="4012845" y="1642899"/>
            <a:ext cx="2753345" cy="1944705"/>
            <a:chOff x="4617843" y="2071491"/>
            <a:chExt cx="1719386" cy="2021275"/>
          </a:xfrm>
        </p:grpSpPr>
        <p:sp>
          <p:nvSpPr>
            <p:cNvPr id="36" name="Freeform 35"/>
            <p:cNvSpPr/>
            <p:nvPr/>
          </p:nvSpPr>
          <p:spPr>
            <a:xfrm rot="21446118">
              <a:off x="4617843" y="2071491"/>
              <a:ext cx="1719386" cy="2021275"/>
            </a:xfrm>
            <a:custGeom>
              <a:avLst/>
              <a:gdLst>
                <a:gd name="connsiteX0" fmla="*/ 2032986 w 2032986"/>
                <a:gd name="connsiteY0" fmla="*/ 1491448 h 1491448"/>
                <a:gd name="connsiteX1" fmla="*/ 852256 w 2032986"/>
                <a:gd name="connsiteY1" fmla="*/ 142043 h 1491448"/>
                <a:gd name="connsiteX2" fmla="*/ 0 w 2032986"/>
                <a:gd name="connsiteY2" fmla="*/ 639192 h 1491448"/>
                <a:gd name="connsiteX0" fmla="*/ 1804326 w 1804326"/>
                <a:gd name="connsiteY0" fmla="*/ 2288959 h 2288959"/>
                <a:gd name="connsiteX1" fmla="*/ 623596 w 1804326"/>
                <a:gd name="connsiteY1" fmla="*/ 939554 h 2288959"/>
                <a:gd name="connsiteX2" fmla="*/ 0 w 1804326"/>
                <a:gd name="connsiteY2" fmla="*/ 65103 h 2288959"/>
                <a:gd name="connsiteX0" fmla="*/ 1918656 w 1918656"/>
                <a:gd name="connsiteY0" fmla="*/ 2288959 h 2288959"/>
                <a:gd name="connsiteX1" fmla="*/ 623596 w 1918656"/>
                <a:gd name="connsiteY1" fmla="*/ 939554 h 2288959"/>
                <a:gd name="connsiteX2" fmla="*/ 0 w 1918656"/>
                <a:gd name="connsiteY2" fmla="*/ 65103 h 2288959"/>
                <a:gd name="connsiteX0" fmla="*/ 2072155 w 2072155"/>
                <a:gd name="connsiteY0" fmla="*/ 2288959 h 2288959"/>
                <a:gd name="connsiteX1" fmla="*/ 319776 w 2072155"/>
                <a:gd name="connsiteY1" fmla="*/ 1853954 h 2288959"/>
                <a:gd name="connsiteX2" fmla="*/ 153499 w 2072155"/>
                <a:gd name="connsiteY2" fmla="*/ 65103 h 2288959"/>
                <a:gd name="connsiteX0" fmla="*/ 2433140 w 2433140"/>
                <a:gd name="connsiteY0" fmla="*/ 1984159 h 1984159"/>
                <a:gd name="connsiteX1" fmla="*/ 680761 w 2433140"/>
                <a:gd name="connsiteY1" fmla="*/ 1549154 h 1984159"/>
                <a:gd name="connsiteX2" fmla="*/ 0 w 2433140"/>
                <a:gd name="connsiteY2" fmla="*/ 65103 h 1984159"/>
                <a:gd name="connsiteX0" fmla="*/ 2433140 w 2433140"/>
                <a:gd name="connsiteY0" fmla="*/ 1984159 h 2210844"/>
                <a:gd name="connsiteX1" fmla="*/ 680761 w 2433140"/>
                <a:gd name="connsiteY1" fmla="*/ 1549154 h 2210844"/>
                <a:gd name="connsiteX2" fmla="*/ 0 w 2433140"/>
                <a:gd name="connsiteY2" fmla="*/ 65103 h 2210844"/>
                <a:gd name="connsiteX0" fmla="*/ 2433140 w 2433140"/>
                <a:gd name="connsiteY0" fmla="*/ 1984159 h 2210844"/>
                <a:gd name="connsiteX1" fmla="*/ 909421 w 2433140"/>
                <a:gd name="connsiteY1" fmla="*/ 1549154 h 2210844"/>
                <a:gd name="connsiteX2" fmla="*/ 0 w 2433140"/>
                <a:gd name="connsiteY2" fmla="*/ 65103 h 2210844"/>
                <a:gd name="connsiteX0" fmla="*/ 2844949 w 2844949"/>
                <a:gd name="connsiteY0" fmla="*/ 1984159 h 2210844"/>
                <a:gd name="connsiteX1" fmla="*/ 1321230 w 2844949"/>
                <a:gd name="connsiteY1" fmla="*/ 1549154 h 2210844"/>
                <a:gd name="connsiteX2" fmla="*/ 411809 w 2844949"/>
                <a:gd name="connsiteY2" fmla="*/ 65103 h 2210844"/>
                <a:gd name="connsiteX0" fmla="*/ 2844949 w 2844949"/>
                <a:gd name="connsiteY0" fmla="*/ 1984159 h 2210844"/>
                <a:gd name="connsiteX1" fmla="*/ 1321230 w 2844949"/>
                <a:gd name="connsiteY1" fmla="*/ 1549154 h 2210844"/>
                <a:gd name="connsiteX2" fmla="*/ 411809 w 2844949"/>
                <a:gd name="connsiteY2" fmla="*/ 65103 h 2210844"/>
                <a:gd name="connsiteX0" fmla="*/ 2433140 w 2433140"/>
                <a:gd name="connsiteY0" fmla="*/ 1919056 h 1919056"/>
                <a:gd name="connsiteX1" fmla="*/ 0 w 2433140"/>
                <a:gd name="connsiteY1" fmla="*/ 0 h 1919056"/>
                <a:gd name="connsiteX0" fmla="*/ 2433140 w 2433140"/>
                <a:gd name="connsiteY0" fmla="*/ 1919056 h 1919056"/>
                <a:gd name="connsiteX1" fmla="*/ 1150777 w 2433140"/>
                <a:gd name="connsiteY1" fmla="*/ 9062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2303593"/>
                <a:gd name="connsiteX1" fmla="*/ 693458 w 2433140"/>
                <a:gd name="connsiteY1" fmla="*/ 1592068 h 2303593"/>
                <a:gd name="connsiteX2" fmla="*/ 0 w 2433140"/>
                <a:gd name="connsiteY2" fmla="*/ 0 h 2303593"/>
                <a:gd name="connsiteX0" fmla="*/ 2645799 w 2645799"/>
                <a:gd name="connsiteY0" fmla="*/ 1919056 h 2303593"/>
                <a:gd name="connsiteX1" fmla="*/ 906117 w 2645799"/>
                <a:gd name="connsiteY1" fmla="*/ 1592068 h 2303593"/>
                <a:gd name="connsiteX2" fmla="*/ 212659 w 2645799"/>
                <a:gd name="connsiteY2" fmla="*/ 0 h 2303593"/>
                <a:gd name="connsiteX0" fmla="*/ 2645799 w 2645799"/>
                <a:gd name="connsiteY0" fmla="*/ 1919056 h 2303593"/>
                <a:gd name="connsiteX1" fmla="*/ 906117 w 2645799"/>
                <a:gd name="connsiteY1" fmla="*/ 1592068 h 2303593"/>
                <a:gd name="connsiteX2" fmla="*/ 212659 w 2645799"/>
                <a:gd name="connsiteY2" fmla="*/ 0 h 2303593"/>
                <a:gd name="connsiteX0" fmla="*/ 2433140 w 2433140"/>
                <a:gd name="connsiteY0" fmla="*/ 1919056 h 1919056"/>
                <a:gd name="connsiteX1" fmla="*/ 0 w 2433140"/>
                <a:gd name="connsiteY1" fmla="*/ 0 h 1919056"/>
                <a:gd name="connsiteX0" fmla="*/ 2433140 w 2433140"/>
                <a:gd name="connsiteY0" fmla="*/ 1919056 h 1919056"/>
                <a:gd name="connsiteX1" fmla="*/ 0 w 2433140"/>
                <a:gd name="connsiteY1" fmla="*/ 0 h 1919056"/>
                <a:gd name="connsiteX0" fmla="*/ 2433140 w 2433140"/>
                <a:gd name="connsiteY0" fmla="*/ 1919056 h 1919056"/>
                <a:gd name="connsiteX1" fmla="*/ 0 w 2433140"/>
                <a:gd name="connsiteY1" fmla="*/ 0 h 1919056"/>
                <a:gd name="connsiteX0" fmla="*/ 2890459 w 2890459"/>
                <a:gd name="connsiteY0" fmla="*/ 1766656 h 1766656"/>
                <a:gd name="connsiteX1" fmla="*/ 0 w 2890459"/>
                <a:gd name="connsiteY1" fmla="*/ 0 h 1766656"/>
                <a:gd name="connsiteX0" fmla="*/ 2318810 w 2318810"/>
                <a:gd name="connsiteY0" fmla="*/ 1766656 h 1766656"/>
                <a:gd name="connsiteX1" fmla="*/ 0 w 2318810"/>
                <a:gd name="connsiteY1" fmla="*/ 0 h 1766656"/>
                <a:gd name="connsiteX0" fmla="*/ 2318810 w 2318810"/>
                <a:gd name="connsiteY0" fmla="*/ 1766656 h 1766656"/>
                <a:gd name="connsiteX1" fmla="*/ 0 w 2318810"/>
                <a:gd name="connsiteY1" fmla="*/ 0 h 1766656"/>
                <a:gd name="connsiteX0" fmla="*/ 2462797 w 2462797"/>
                <a:gd name="connsiteY0" fmla="*/ 1766656 h 1766656"/>
                <a:gd name="connsiteX1" fmla="*/ 1520939 w 2462797"/>
                <a:gd name="connsiteY1" fmla="*/ 1344568 h 1766656"/>
                <a:gd name="connsiteX2" fmla="*/ 143987 w 2462797"/>
                <a:gd name="connsiteY2" fmla="*/ 0 h 1766656"/>
                <a:gd name="connsiteX0" fmla="*/ 2318810 w 2318810"/>
                <a:gd name="connsiteY0" fmla="*/ 1766656 h 1766656"/>
                <a:gd name="connsiteX1" fmla="*/ 0 w 2318810"/>
                <a:gd name="connsiteY1" fmla="*/ 0 h 1766656"/>
                <a:gd name="connsiteX0" fmla="*/ 1572891 w 1572891"/>
                <a:gd name="connsiteY0" fmla="*/ 1633491 h 1633491"/>
                <a:gd name="connsiteX1" fmla="*/ 0 w 1572891"/>
                <a:gd name="connsiteY1" fmla="*/ 0 h 1633491"/>
                <a:gd name="connsiteX0" fmla="*/ 1572891 w 1572891"/>
                <a:gd name="connsiteY0" fmla="*/ 1633491 h 1633491"/>
                <a:gd name="connsiteX1" fmla="*/ 0 w 1572891"/>
                <a:gd name="connsiteY1" fmla="*/ 0 h 1633491"/>
                <a:gd name="connsiteX0" fmla="*/ 1572891 w 1572891"/>
                <a:gd name="connsiteY0" fmla="*/ 1633491 h 1633491"/>
                <a:gd name="connsiteX1" fmla="*/ 0 w 1572891"/>
                <a:gd name="connsiteY1" fmla="*/ 0 h 1633491"/>
              </a:gdLst>
              <a:ahLst/>
              <a:cxnLst>
                <a:cxn ang="0">
                  <a:pos x="connsiteX0" y="connsiteY0"/>
                </a:cxn>
                <a:cxn ang="0">
                  <a:pos x="connsiteX1" y="connsiteY1"/>
                </a:cxn>
              </a:cxnLst>
              <a:rect l="l" t="t" r="r" b="b"/>
              <a:pathLst>
                <a:path w="1572891" h="1633491">
                  <a:moveTo>
                    <a:pt x="1572891" y="1633491"/>
                  </a:moveTo>
                  <a:cubicBezTo>
                    <a:pt x="1008635" y="1435223"/>
                    <a:pt x="304518" y="801949"/>
                    <a:pt x="0" y="0"/>
                  </a:cubicBezTo>
                </a:path>
              </a:pathLst>
            </a:custGeom>
            <a:ln>
              <a:solidFill>
                <a:schemeClr val="tx1">
                  <a:lumMod val="65000"/>
                  <a:lumOff val="35000"/>
                </a:schemeClr>
              </a:solidFill>
              <a:headEnd type="triangle" w="med" len="med"/>
              <a:tailEnd type="oval" w="med" len="med"/>
            </a:ln>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7" name="TextBox 36"/>
            <p:cNvSpPr txBox="1"/>
            <p:nvPr/>
          </p:nvSpPr>
          <p:spPr>
            <a:xfrm rot="12692205">
              <a:off x="5061162" y="3308244"/>
              <a:ext cx="486701" cy="389605"/>
            </a:xfrm>
            <a:prstGeom prst="rect">
              <a:avLst/>
            </a:prstGeom>
            <a:noFill/>
          </p:spPr>
          <p:txBody>
            <a:bodyPr wrap="non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HTTP</a:t>
              </a:r>
            </a:p>
          </p:txBody>
        </p:sp>
      </p:grpSp>
      <p:sp>
        <p:nvSpPr>
          <p:cNvPr id="7" name="Title 6"/>
          <p:cNvSpPr>
            <a:spLocks noGrp="1"/>
          </p:cNvSpPr>
          <p:nvPr>
            <p:ph type="title"/>
          </p:nvPr>
        </p:nvSpPr>
        <p:spPr/>
        <p:txBody>
          <a:bodyPr/>
          <a:lstStyle/>
          <a:p>
            <a:r>
              <a:rPr lang="sv-SE" dirty="0"/>
              <a:t>First Off – BranchCache Concepts </a:t>
            </a:r>
            <a:endParaRPr lang="en-US" dirty="0">
              <a:latin typeface="Roboto Light" panose="02000000000000000000" pitchFamily="2" charset="0"/>
              <a:ea typeface="Roboto Light" panose="02000000000000000000" pitchFamily="2" charset="0"/>
            </a:endParaRPr>
          </a:p>
        </p:txBody>
      </p:sp>
      <p:grpSp>
        <p:nvGrpSpPr>
          <p:cNvPr id="13" name="Group 31"/>
          <p:cNvGrpSpPr/>
          <p:nvPr/>
        </p:nvGrpSpPr>
        <p:grpSpPr>
          <a:xfrm rot="9182258">
            <a:off x="5264045" y="4620996"/>
            <a:ext cx="2879372" cy="978293"/>
            <a:chOff x="4669512" y="4410993"/>
            <a:chExt cx="1990558" cy="561907"/>
          </a:xfrm>
        </p:grpSpPr>
        <p:sp>
          <p:nvSpPr>
            <p:cNvPr id="19" name="Freeform 18"/>
            <p:cNvSpPr/>
            <p:nvPr/>
          </p:nvSpPr>
          <p:spPr>
            <a:xfrm>
              <a:off x="4669512" y="4450742"/>
              <a:ext cx="1990558" cy="522158"/>
            </a:xfrm>
            <a:custGeom>
              <a:avLst/>
              <a:gdLst>
                <a:gd name="connsiteX0" fmla="*/ 2032986 w 2032986"/>
                <a:gd name="connsiteY0" fmla="*/ 1491448 h 1491448"/>
                <a:gd name="connsiteX1" fmla="*/ 852256 w 2032986"/>
                <a:gd name="connsiteY1" fmla="*/ 142043 h 1491448"/>
                <a:gd name="connsiteX2" fmla="*/ 0 w 2032986"/>
                <a:gd name="connsiteY2" fmla="*/ 639192 h 1491448"/>
                <a:gd name="connsiteX0" fmla="*/ 1804326 w 1804326"/>
                <a:gd name="connsiteY0" fmla="*/ 2288959 h 2288959"/>
                <a:gd name="connsiteX1" fmla="*/ 623596 w 1804326"/>
                <a:gd name="connsiteY1" fmla="*/ 939554 h 2288959"/>
                <a:gd name="connsiteX2" fmla="*/ 0 w 1804326"/>
                <a:gd name="connsiteY2" fmla="*/ 65103 h 2288959"/>
                <a:gd name="connsiteX0" fmla="*/ 1918656 w 1918656"/>
                <a:gd name="connsiteY0" fmla="*/ 2288959 h 2288959"/>
                <a:gd name="connsiteX1" fmla="*/ 623596 w 1918656"/>
                <a:gd name="connsiteY1" fmla="*/ 939554 h 2288959"/>
                <a:gd name="connsiteX2" fmla="*/ 0 w 1918656"/>
                <a:gd name="connsiteY2" fmla="*/ 65103 h 2288959"/>
                <a:gd name="connsiteX0" fmla="*/ 2072155 w 2072155"/>
                <a:gd name="connsiteY0" fmla="*/ 2288959 h 2288959"/>
                <a:gd name="connsiteX1" fmla="*/ 319776 w 2072155"/>
                <a:gd name="connsiteY1" fmla="*/ 1853954 h 2288959"/>
                <a:gd name="connsiteX2" fmla="*/ 153499 w 2072155"/>
                <a:gd name="connsiteY2" fmla="*/ 65103 h 2288959"/>
                <a:gd name="connsiteX0" fmla="*/ 2433140 w 2433140"/>
                <a:gd name="connsiteY0" fmla="*/ 1984159 h 1984159"/>
                <a:gd name="connsiteX1" fmla="*/ 680761 w 2433140"/>
                <a:gd name="connsiteY1" fmla="*/ 1549154 h 1984159"/>
                <a:gd name="connsiteX2" fmla="*/ 0 w 2433140"/>
                <a:gd name="connsiteY2" fmla="*/ 65103 h 1984159"/>
                <a:gd name="connsiteX0" fmla="*/ 2433140 w 2433140"/>
                <a:gd name="connsiteY0" fmla="*/ 1984159 h 2210844"/>
                <a:gd name="connsiteX1" fmla="*/ 680761 w 2433140"/>
                <a:gd name="connsiteY1" fmla="*/ 1549154 h 2210844"/>
                <a:gd name="connsiteX2" fmla="*/ 0 w 2433140"/>
                <a:gd name="connsiteY2" fmla="*/ 65103 h 2210844"/>
                <a:gd name="connsiteX0" fmla="*/ 2433140 w 2433140"/>
                <a:gd name="connsiteY0" fmla="*/ 1984159 h 2210844"/>
                <a:gd name="connsiteX1" fmla="*/ 909421 w 2433140"/>
                <a:gd name="connsiteY1" fmla="*/ 1549154 h 2210844"/>
                <a:gd name="connsiteX2" fmla="*/ 0 w 2433140"/>
                <a:gd name="connsiteY2" fmla="*/ 65103 h 2210844"/>
                <a:gd name="connsiteX0" fmla="*/ 2844949 w 2844949"/>
                <a:gd name="connsiteY0" fmla="*/ 1984159 h 2210844"/>
                <a:gd name="connsiteX1" fmla="*/ 1321230 w 2844949"/>
                <a:gd name="connsiteY1" fmla="*/ 1549154 h 2210844"/>
                <a:gd name="connsiteX2" fmla="*/ 411809 w 2844949"/>
                <a:gd name="connsiteY2" fmla="*/ 65103 h 2210844"/>
                <a:gd name="connsiteX0" fmla="*/ 2844949 w 2844949"/>
                <a:gd name="connsiteY0" fmla="*/ 1984159 h 2210844"/>
                <a:gd name="connsiteX1" fmla="*/ 1321230 w 2844949"/>
                <a:gd name="connsiteY1" fmla="*/ 1549154 h 2210844"/>
                <a:gd name="connsiteX2" fmla="*/ 411809 w 2844949"/>
                <a:gd name="connsiteY2" fmla="*/ 65103 h 2210844"/>
                <a:gd name="connsiteX0" fmla="*/ 2433140 w 2433140"/>
                <a:gd name="connsiteY0" fmla="*/ 1919056 h 1919056"/>
                <a:gd name="connsiteX1" fmla="*/ 0 w 2433140"/>
                <a:gd name="connsiteY1" fmla="*/ 0 h 1919056"/>
                <a:gd name="connsiteX0" fmla="*/ 2433140 w 2433140"/>
                <a:gd name="connsiteY0" fmla="*/ 1919056 h 1919056"/>
                <a:gd name="connsiteX1" fmla="*/ 1150777 w 2433140"/>
                <a:gd name="connsiteY1" fmla="*/ 9062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2303593"/>
                <a:gd name="connsiteX1" fmla="*/ 693458 w 2433140"/>
                <a:gd name="connsiteY1" fmla="*/ 1592068 h 2303593"/>
                <a:gd name="connsiteX2" fmla="*/ 0 w 2433140"/>
                <a:gd name="connsiteY2" fmla="*/ 0 h 2303593"/>
                <a:gd name="connsiteX0" fmla="*/ 2645799 w 2645799"/>
                <a:gd name="connsiteY0" fmla="*/ 1919056 h 2303593"/>
                <a:gd name="connsiteX1" fmla="*/ 906117 w 2645799"/>
                <a:gd name="connsiteY1" fmla="*/ 1592068 h 2303593"/>
                <a:gd name="connsiteX2" fmla="*/ 212659 w 2645799"/>
                <a:gd name="connsiteY2" fmla="*/ 0 h 2303593"/>
                <a:gd name="connsiteX0" fmla="*/ 2645799 w 2645799"/>
                <a:gd name="connsiteY0" fmla="*/ 1919056 h 2303593"/>
                <a:gd name="connsiteX1" fmla="*/ 906117 w 2645799"/>
                <a:gd name="connsiteY1" fmla="*/ 1592068 h 2303593"/>
                <a:gd name="connsiteX2" fmla="*/ 212659 w 2645799"/>
                <a:gd name="connsiteY2" fmla="*/ 0 h 2303593"/>
                <a:gd name="connsiteX0" fmla="*/ 2433140 w 2433140"/>
                <a:gd name="connsiteY0" fmla="*/ 1919056 h 1919056"/>
                <a:gd name="connsiteX1" fmla="*/ 0 w 2433140"/>
                <a:gd name="connsiteY1" fmla="*/ 0 h 1919056"/>
                <a:gd name="connsiteX0" fmla="*/ 2433140 w 2433140"/>
                <a:gd name="connsiteY0" fmla="*/ 1919056 h 1919056"/>
                <a:gd name="connsiteX1" fmla="*/ 0 w 2433140"/>
                <a:gd name="connsiteY1" fmla="*/ 0 h 1919056"/>
                <a:gd name="connsiteX0" fmla="*/ 2433140 w 2433140"/>
                <a:gd name="connsiteY0" fmla="*/ 1919056 h 1919056"/>
                <a:gd name="connsiteX1" fmla="*/ 0 w 2433140"/>
                <a:gd name="connsiteY1" fmla="*/ 0 h 1919056"/>
                <a:gd name="connsiteX0" fmla="*/ 2890459 w 2890459"/>
                <a:gd name="connsiteY0" fmla="*/ 1766656 h 1766656"/>
                <a:gd name="connsiteX1" fmla="*/ 0 w 2890459"/>
                <a:gd name="connsiteY1" fmla="*/ 0 h 1766656"/>
                <a:gd name="connsiteX0" fmla="*/ 2890459 w 2890459"/>
                <a:gd name="connsiteY0" fmla="*/ 1816332 h 1816332"/>
                <a:gd name="connsiteX1" fmla="*/ 0 w 2890459"/>
                <a:gd name="connsiteY1" fmla="*/ 49676 h 1816332"/>
                <a:gd name="connsiteX0" fmla="*/ 2890459 w 2890459"/>
                <a:gd name="connsiteY0" fmla="*/ 1816332 h 1816332"/>
                <a:gd name="connsiteX1" fmla="*/ 0 w 2890459"/>
                <a:gd name="connsiteY1" fmla="*/ 49676 h 1816332"/>
                <a:gd name="connsiteX0" fmla="*/ 2947624 w 2947624"/>
                <a:gd name="connsiteY0" fmla="*/ 1282932 h 1282932"/>
                <a:gd name="connsiteX1" fmla="*/ 0 w 2947624"/>
                <a:gd name="connsiteY1" fmla="*/ 49676 h 1282932"/>
                <a:gd name="connsiteX0" fmla="*/ 3347778 w 3347778"/>
                <a:gd name="connsiteY0" fmla="*/ 978132 h 978132"/>
                <a:gd name="connsiteX1" fmla="*/ 0 w 3347778"/>
                <a:gd name="connsiteY1" fmla="*/ 49676 h 978132"/>
                <a:gd name="connsiteX0" fmla="*/ 3347778 w 3347778"/>
                <a:gd name="connsiteY0" fmla="*/ 982229 h 982229"/>
                <a:gd name="connsiteX1" fmla="*/ 0 w 3347778"/>
                <a:gd name="connsiteY1" fmla="*/ 53773 h 982229"/>
                <a:gd name="connsiteX0" fmla="*/ 3347778 w 3347778"/>
                <a:gd name="connsiteY0" fmla="*/ 978132 h 978132"/>
                <a:gd name="connsiteX1" fmla="*/ 0 w 3347778"/>
                <a:gd name="connsiteY1" fmla="*/ 49676 h 978132"/>
                <a:gd name="connsiteX0" fmla="*/ 3061954 w 3061954"/>
                <a:gd name="connsiteY0" fmla="*/ 978132 h 978132"/>
                <a:gd name="connsiteX1" fmla="*/ 0 w 3061954"/>
                <a:gd name="connsiteY1" fmla="*/ 49676 h 978132"/>
                <a:gd name="connsiteX0" fmla="*/ 3061954 w 3061954"/>
                <a:gd name="connsiteY0" fmla="*/ 978132 h 978132"/>
                <a:gd name="connsiteX1" fmla="*/ 0 w 3061954"/>
                <a:gd name="connsiteY1" fmla="*/ 49676 h 978132"/>
                <a:gd name="connsiteX0" fmla="*/ 1127322 w 1729317"/>
                <a:gd name="connsiteY0" fmla="*/ 789949 h 1385493"/>
                <a:gd name="connsiteX1" fmla="*/ 66139 w 1729317"/>
                <a:gd name="connsiteY1" fmla="*/ 1385493 h 1385493"/>
                <a:gd name="connsiteX0" fmla="*/ 1127322 w 1127322"/>
                <a:gd name="connsiteY0" fmla="*/ 789949 h 1385493"/>
                <a:gd name="connsiteX1" fmla="*/ 66139 w 1127322"/>
                <a:gd name="connsiteY1" fmla="*/ 1385493 h 1385493"/>
                <a:gd name="connsiteX0" fmla="*/ 1093720 w 1093720"/>
                <a:gd name="connsiteY0" fmla="*/ 302839 h 898383"/>
                <a:gd name="connsiteX1" fmla="*/ 32537 w 1093720"/>
                <a:gd name="connsiteY1" fmla="*/ 898383 h 898383"/>
                <a:gd name="connsiteX0" fmla="*/ 1379545 w 1379545"/>
                <a:gd name="connsiteY0" fmla="*/ 302839 h 745983"/>
                <a:gd name="connsiteX1" fmla="*/ 32537 w 1379545"/>
                <a:gd name="connsiteY1" fmla="*/ 745983 h 745983"/>
                <a:gd name="connsiteX0" fmla="*/ 1265215 w 1265215"/>
                <a:gd name="connsiteY0" fmla="*/ 302839 h 745983"/>
                <a:gd name="connsiteX1" fmla="*/ 32537 w 1265215"/>
                <a:gd name="connsiteY1" fmla="*/ 745983 h 745983"/>
                <a:gd name="connsiteX0" fmla="*/ 969947 w 969947"/>
                <a:gd name="connsiteY0" fmla="*/ 302839 h 432490"/>
                <a:gd name="connsiteX1" fmla="*/ 32537 w 969947"/>
                <a:gd name="connsiteY1" fmla="*/ 432490 h 432490"/>
                <a:gd name="connsiteX0" fmla="*/ 937410 w 937410"/>
                <a:gd name="connsiteY0" fmla="*/ 302839 h 432490"/>
                <a:gd name="connsiteX1" fmla="*/ 0 w 937410"/>
                <a:gd name="connsiteY1" fmla="*/ 432490 h 432490"/>
                <a:gd name="connsiteX0" fmla="*/ 937410 w 937410"/>
                <a:gd name="connsiteY0" fmla="*/ 135320 h 264971"/>
                <a:gd name="connsiteX1" fmla="*/ 0 w 937410"/>
                <a:gd name="connsiteY1" fmla="*/ 264971 h 264971"/>
              </a:gdLst>
              <a:ahLst/>
              <a:cxnLst>
                <a:cxn ang="0">
                  <a:pos x="connsiteX0" y="connsiteY0"/>
                </a:cxn>
                <a:cxn ang="0">
                  <a:pos x="connsiteX1" y="connsiteY1"/>
                </a:cxn>
              </a:cxnLst>
              <a:rect l="l" t="t" r="r" b="b"/>
              <a:pathLst>
                <a:path w="937410" h="264971">
                  <a:moveTo>
                    <a:pt x="937410" y="135320"/>
                  </a:moveTo>
                  <a:cubicBezTo>
                    <a:pt x="626953" y="0"/>
                    <a:pt x="236070" y="94373"/>
                    <a:pt x="0" y="264971"/>
                  </a:cubicBezTo>
                </a:path>
              </a:pathLst>
            </a:custGeom>
            <a:ln>
              <a:solidFill>
                <a:schemeClr val="tx1">
                  <a:lumMod val="65000"/>
                  <a:lumOff val="35000"/>
                </a:schemeClr>
              </a:solidFill>
              <a:headEnd type="oval" w="med" len="med"/>
              <a:tailEnd type="triangle" w="med" len="med"/>
            </a:ln>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20" name="TextBox 19"/>
            <p:cNvSpPr txBox="1"/>
            <p:nvPr/>
          </p:nvSpPr>
          <p:spPr>
            <a:xfrm rot="10295779">
              <a:off x="5333044" y="4410993"/>
              <a:ext cx="538799" cy="215302"/>
            </a:xfrm>
            <a:prstGeom prst="rect">
              <a:avLst/>
            </a:prstGeom>
            <a:noFill/>
          </p:spPr>
          <p:txBody>
            <a:bodyPr wrap="non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HTTP</a:t>
              </a:r>
            </a:p>
          </p:txBody>
        </p:sp>
      </p:grpSp>
      <p:grpSp>
        <p:nvGrpSpPr>
          <p:cNvPr id="16" name="Group 45"/>
          <p:cNvGrpSpPr/>
          <p:nvPr/>
        </p:nvGrpSpPr>
        <p:grpSpPr>
          <a:xfrm>
            <a:off x="7832154" y="3051257"/>
            <a:ext cx="1330134" cy="745490"/>
            <a:chOff x="4691270" y="2128838"/>
            <a:chExt cx="978383" cy="730939"/>
          </a:xfrm>
        </p:grpSpPr>
        <p:sp>
          <p:nvSpPr>
            <p:cNvPr id="28" name="Arc 27"/>
            <p:cNvSpPr/>
            <p:nvPr/>
          </p:nvSpPr>
          <p:spPr>
            <a:xfrm>
              <a:off x="4691270" y="2305877"/>
              <a:ext cx="702365" cy="357809"/>
            </a:xfrm>
            <a:prstGeom prst="arc">
              <a:avLst>
                <a:gd name="adj1" fmla="val 17727811"/>
                <a:gd name="adj2" fmla="val 4183439"/>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29" name="Arc 28"/>
            <p:cNvSpPr/>
            <p:nvPr/>
          </p:nvSpPr>
          <p:spPr>
            <a:xfrm>
              <a:off x="4838701" y="2214563"/>
              <a:ext cx="702365" cy="545201"/>
            </a:xfrm>
            <a:prstGeom prst="arc">
              <a:avLst>
                <a:gd name="adj1" fmla="val 17727811"/>
                <a:gd name="adj2" fmla="val 4183439"/>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0" name="Arc 29"/>
            <p:cNvSpPr/>
            <p:nvPr/>
          </p:nvSpPr>
          <p:spPr>
            <a:xfrm>
              <a:off x="4967288" y="2128838"/>
              <a:ext cx="702365" cy="730939"/>
            </a:xfrm>
            <a:prstGeom prst="arc">
              <a:avLst>
                <a:gd name="adj1" fmla="val 17727811"/>
                <a:gd name="adj2" fmla="val 4183439"/>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17" name="Group 46"/>
          <p:cNvGrpSpPr/>
          <p:nvPr/>
        </p:nvGrpSpPr>
        <p:grpSpPr>
          <a:xfrm flipH="1">
            <a:off x="5981986" y="3051257"/>
            <a:ext cx="1628742" cy="745490"/>
            <a:chOff x="4691270" y="2128838"/>
            <a:chExt cx="978383" cy="730939"/>
          </a:xfrm>
        </p:grpSpPr>
        <p:sp>
          <p:nvSpPr>
            <p:cNvPr id="32" name="Arc 31"/>
            <p:cNvSpPr/>
            <p:nvPr/>
          </p:nvSpPr>
          <p:spPr>
            <a:xfrm>
              <a:off x="4691270" y="2305877"/>
              <a:ext cx="702365" cy="357809"/>
            </a:xfrm>
            <a:prstGeom prst="arc">
              <a:avLst>
                <a:gd name="adj1" fmla="val 17727811"/>
                <a:gd name="adj2" fmla="val 4183439"/>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3" name="Arc 32"/>
            <p:cNvSpPr/>
            <p:nvPr/>
          </p:nvSpPr>
          <p:spPr>
            <a:xfrm>
              <a:off x="4838701" y="2214563"/>
              <a:ext cx="702365" cy="545201"/>
            </a:xfrm>
            <a:prstGeom prst="arc">
              <a:avLst>
                <a:gd name="adj1" fmla="val 17727811"/>
                <a:gd name="adj2" fmla="val 4183439"/>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4" name="Arc 33"/>
            <p:cNvSpPr/>
            <p:nvPr/>
          </p:nvSpPr>
          <p:spPr>
            <a:xfrm>
              <a:off x="4967288" y="2128838"/>
              <a:ext cx="702365" cy="730939"/>
            </a:xfrm>
            <a:prstGeom prst="arc">
              <a:avLst>
                <a:gd name="adj1" fmla="val 17727811"/>
                <a:gd name="adj2" fmla="val 4183439"/>
              </a:avLst>
            </a:prstGeom>
            <a:ln w="412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18" name="Group 53"/>
          <p:cNvGrpSpPr/>
          <p:nvPr/>
        </p:nvGrpSpPr>
        <p:grpSpPr>
          <a:xfrm>
            <a:off x="4924718" y="5630842"/>
            <a:ext cx="1330134" cy="745490"/>
            <a:chOff x="4691270" y="2128838"/>
            <a:chExt cx="978383" cy="730939"/>
          </a:xfrm>
        </p:grpSpPr>
        <p:sp>
          <p:nvSpPr>
            <p:cNvPr id="39" name="Arc 38"/>
            <p:cNvSpPr/>
            <p:nvPr/>
          </p:nvSpPr>
          <p:spPr>
            <a:xfrm>
              <a:off x="4691270" y="2305877"/>
              <a:ext cx="702365" cy="357809"/>
            </a:xfrm>
            <a:prstGeom prst="arc">
              <a:avLst>
                <a:gd name="adj1" fmla="val 17727811"/>
                <a:gd name="adj2" fmla="val 4183439"/>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40" name="Arc 39"/>
            <p:cNvSpPr/>
            <p:nvPr/>
          </p:nvSpPr>
          <p:spPr>
            <a:xfrm>
              <a:off x="4838701" y="2214563"/>
              <a:ext cx="702365" cy="545201"/>
            </a:xfrm>
            <a:prstGeom prst="arc">
              <a:avLst>
                <a:gd name="adj1" fmla="val 17727811"/>
                <a:gd name="adj2" fmla="val 4183439"/>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41" name="Arc 40"/>
            <p:cNvSpPr/>
            <p:nvPr/>
          </p:nvSpPr>
          <p:spPr>
            <a:xfrm>
              <a:off x="4967288" y="2128838"/>
              <a:ext cx="702365" cy="730939"/>
            </a:xfrm>
            <a:prstGeom prst="arc">
              <a:avLst>
                <a:gd name="adj1" fmla="val 17727811"/>
                <a:gd name="adj2" fmla="val 4183439"/>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21" name="Group 57"/>
          <p:cNvGrpSpPr/>
          <p:nvPr/>
        </p:nvGrpSpPr>
        <p:grpSpPr>
          <a:xfrm flipH="1">
            <a:off x="3240148" y="5630842"/>
            <a:ext cx="1628742" cy="745490"/>
            <a:chOff x="4691270" y="2128838"/>
            <a:chExt cx="978383" cy="730939"/>
          </a:xfrm>
        </p:grpSpPr>
        <p:sp>
          <p:nvSpPr>
            <p:cNvPr id="43" name="Arc 42"/>
            <p:cNvSpPr/>
            <p:nvPr/>
          </p:nvSpPr>
          <p:spPr>
            <a:xfrm>
              <a:off x="4691270" y="2305877"/>
              <a:ext cx="702365" cy="357809"/>
            </a:xfrm>
            <a:prstGeom prst="arc">
              <a:avLst>
                <a:gd name="adj1" fmla="val 17727811"/>
                <a:gd name="adj2" fmla="val 4183439"/>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44" name="Arc 43"/>
            <p:cNvSpPr/>
            <p:nvPr/>
          </p:nvSpPr>
          <p:spPr>
            <a:xfrm>
              <a:off x="4838701" y="2214563"/>
              <a:ext cx="702365" cy="545201"/>
            </a:xfrm>
            <a:prstGeom prst="arc">
              <a:avLst>
                <a:gd name="adj1" fmla="val 17727811"/>
                <a:gd name="adj2" fmla="val 4183439"/>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45" name="Arc 44"/>
            <p:cNvSpPr/>
            <p:nvPr/>
          </p:nvSpPr>
          <p:spPr>
            <a:xfrm>
              <a:off x="4967288" y="2128838"/>
              <a:ext cx="702365" cy="730939"/>
            </a:xfrm>
            <a:prstGeom prst="arc">
              <a:avLst>
                <a:gd name="adj1" fmla="val 17727811"/>
                <a:gd name="adj2" fmla="val 4183439"/>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pic>
        <p:nvPicPr>
          <p:cNvPr id="71" name="Picture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7895" y="5387587"/>
            <a:ext cx="1142084" cy="909047"/>
          </a:xfrm>
          <a:prstGeom prst="rect">
            <a:avLst/>
          </a:prstGeom>
        </p:spPr>
      </p:pic>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808" y="2767133"/>
            <a:ext cx="1334984" cy="1062586"/>
          </a:xfrm>
          <a:prstGeom prst="rect">
            <a:avLst/>
          </a:prstGeom>
        </p:spPr>
      </p:pic>
      <p:sp>
        <p:nvSpPr>
          <p:cNvPr id="9" name="Flowchart: Document 8"/>
          <p:cNvSpPr/>
          <p:nvPr/>
        </p:nvSpPr>
        <p:spPr bwMode="auto">
          <a:xfrm>
            <a:off x="2680287" y="2315901"/>
            <a:ext cx="800822" cy="573015"/>
          </a:xfrm>
          <a:prstGeom prst="flowChartDocumen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r>
              <a:rPr kumimoji="0" lang="sv-SE" sz="1632" b="0" i="0" u="none" strike="noStrike" kern="1200" cap="none" spc="0" normalizeH="0" baseline="0" noProof="0" dirty="0">
                <a:ln>
                  <a:noFill/>
                </a:ln>
                <a:solidFill>
                  <a:srgbClr val="FFFFFF">
                    <a:alpha val="98824"/>
                  </a:srgbClr>
                </a:solidFill>
                <a:effectLst/>
                <a:uLnTx/>
                <a:uFillTx/>
                <a:latin typeface="Roboto" panose="02000000000000000000" pitchFamily="2" charset="0"/>
                <a:ea typeface="Roboto" panose="02000000000000000000" pitchFamily="2" charset="0"/>
                <a:cs typeface="Segoe UI" pitchFamily="34" charset="0"/>
              </a:rPr>
              <a:t>Data</a:t>
            </a:r>
          </a:p>
        </p:txBody>
      </p:sp>
      <p:sp>
        <p:nvSpPr>
          <p:cNvPr id="25" name="Flowchart: Multidocument 24"/>
          <p:cNvSpPr/>
          <p:nvPr/>
        </p:nvSpPr>
        <p:spPr bwMode="auto">
          <a:xfrm>
            <a:off x="2680287" y="1470833"/>
            <a:ext cx="800822" cy="518674"/>
          </a:xfrm>
          <a:prstGeom prst="flowChartMultidocumen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r>
              <a:rPr kumimoji="0" lang="sv-SE" sz="1632" b="0" i="0" u="none" strike="noStrike" kern="1200" cap="none" spc="0" normalizeH="0" baseline="0" noProof="0" dirty="0">
                <a:ln>
                  <a:noFill/>
                </a:ln>
                <a:solidFill>
                  <a:srgbClr val="FFFFFF">
                    <a:alpha val="98824"/>
                  </a:srgbClr>
                </a:solidFill>
                <a:effectLst/>
                <a:uLnTx/>
                <a:uFillTx/>
                <a:latin typeface="Roboto" panose="02000000000000000000" pitchFamily="2" charset="0"/>
                <a:ea typeface="Roboto" panose="02000000000000000000" pitchFamily="2" charset="0"/>
                <a:cs typeface="Segoe UI" pitchFamily="34" charset="0"/>
              </a:rPr>
              <a:t>ID</a:t>
            </a:r>
          </a:p>
        </p:txBody>
      </p:sp>
      <p:sp>
        <p:nvSpPr>
          <p:cNvPr id="61" name="Flowchart: Document 60"/>
          <p:cNvSpPr/>
          <p:nvPr/>
        </p:nvSpPr>
        <p:spPr bwMode="auto">
          <a:xfrm>
            <a:off x="2672950" y="2317157"/>
            <a:ext cx="800822" cy="573015"/>
          </a:xfrm>
          <a:prstGeom prst="flowChartDocumen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r>
              <a:rPr kumimoji="0" lang="sv-SE" sz="1632" b="0" i="0" u="none" strike="noStrike" kern="1200" cap="none" spc="0" normalizeH="0" baseline="0" noProof="0" dirty="0">
                <a:ln>
                  <a:noFill/>
                </a:ln>
                <a:solidFill>
                  <a:srgbClr val="FFFFFF">
                    <a:alpha val="98824"/>
                  </a:srgbClr>
                </a:solidFill>
                <a:effectLst/>
                <a:uLnTx/>
                <a:uFillTx/>
                <a:latin typeface="Roboto" panose="02000000000000000000" pitchFamily="2" charset="0"/>
                <a:ea typeface="Roboto" panose="02000000000000000000" pitchFamily="2" charset="0"/>
                <a:cs typeface="Segoe UI" pitchFamily="34" charset="0"/>
              </a:rPr>
              <a:t>Data</a:t>
            </a:r>
          </a:p>
        </p:txBody>
      </p:sp>
      <p:sp>
        <p:nvSpPr>
          <p:cNvPr id="73" name="Flowchart: Multidocument 72"/>
          <p:cNvSpPr/>
          <p:nvPr/>
        </p:nvSpPr>
        <p:spPr bwMode="auto">
          <a:xfrm>
            <a:off x="2672949" y="1458947"/>
            <a:ext cx="800822" cy="518674"/>
          </a:xfrm>
          <a:prstGeom prst="flowChartMultidocumen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r>
              <a:rPr kumimoji="0" lang="sv-SE" sz="1632" b="0" i="0" u="none" strike="noStrike" kern="1200" cap="none" spc="0" normalizeH="0" baseline="0" noProof="0" dirty="0">
                <a:ln>
                  <a:noFill/>
                </a:ln>
                <a:solidFill>
                  <a:srgbClr val="FFFFFF">
                    <a:alpha val="98824"/>
                  </a:srgbClr>
                </a:solidFill>
                <a:effectLst/>
                <a:uLnTx/>
                <a:uFillTx/>
                <a:latin typeface="Roboto" panose="02000000000000000000" pitchFamily="2" charset="0"/>
                <a:ea typeface="Roboto" panose="02000000000000000000" pitchFamily="2" charset="0"/>
                <a:cs typeface="Segoe UI" pitchFamily="34" charset="0"/>
              </a:rPr>
              <a:t>ID</a:t>
            </a:r>
          </a:p>
        </p:txBody>
      </p:sp>
      <p:sp>
        <p:nvSpPr>
          <p:cNvPr id="74" name="Flowchart: Multidocument 73"/>
          <p:cNvSpPr/>
          <p:nvPr/>
        </p:nvSpPr>
        <p:spPr bwMode="auto">
          <a:xfrm>
            <a:off x="2675890" y="1458685"/>
            <a:ext cx="800822" cy="518674"/>
          </a:xfrm>
          <a:prstGeom prst="flowChartMultidocumen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r>
              <a:rPr kumimoji="0" lang="sv-SE" sz="1632" b="0" i="0" u="none" strike="noStrike" kern="1200" cap="none" spc="0" normalizeH="0" baseline="0" noProof="0" dirty="0">
                <a:ln>
                  <a:noFill/>
                </a:ln>
                <a:solidFill>
                  <a:srgbClr val="FFFFFF">
                    <a:alpha val="98824"/>
                  </a:srgbClr>
                </a:solidFill>
                <a:effectLst/>
                <a:uLnTx/>
                <a:uFillTx/>
                <a:latin typeface="Roboto" panose="02000000000000000000" pitchFamily="2" charset="0"/>
                <a:ea typeface="Roboto" panose="02000000000000000000" pitchFamily="2" charset="0"/>
                <a:cs typeface="Segoe UI" pitchFamily="34" charset="0"/>
              </a:rPr>
              <a:t>ID</a:t>
            </a:r>
          </a:p>
        </p:txBody>
      </p:sp>
      <p:sp>
        <p:nvSpPr>
          <p:cNvPr id="75" name="Flowchart: Document 74"/>
          <p:cNvSpPr/>
          <p:nvPr/>
        </p:nvSpPr>
        <p:spPr bwMode="auto">
          <a:xfrm>
            <a:off x="6974600" y="3553998"/>
            <a:ext cx="800822" cy="573015"/>
          </a:xfrm>
          <a:prstGeom prst="flowChartDocumen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rtl="0" eaLnBrk="1" fontAlgn="auto" latinLnBrk="0" hangingPunct="1">
              <a:lnSpc>
                <a:spcPct val="100000"/>
              </a:lnSpc>
              <a:spcBef>
                <a:spcPts val="0"/>
              </a:spcBef>
              <a:spcAft>
                <a:spcPts val="0"/>
              </a:spcAft>
              <a:buClrTx/>
              <a:buSzTx/>
              <a:buFontTx/>
              <a:buNone/>
              <a:tabLst/>
              <a:defRPr/>
            </a:pPr>
            <a:r>
              <a:rPr kumimoji="0" lang="sv-SE" sz="1632" b="0" i="0" u="none" strike="noStrike" kern="1200" cap="none" spc="0" normalizeH="0" baseline="0" noProof="0" dirty="0">
                <a:ln>
                  <a:noFill/>
                </a:ln>
                <a:solidFill>
                  <a:srgbClr val="FFFFFF">
                    <a:alpha val="98824"/>
                  </a:srgbClr>
                </a:solidFill>
                <a:effectLst/>
                <a:uLnTx/>
                <a:uFillTx/>
                <a:latin typeface="Roboto" panose="02000000000000000000" pitchFamily="2" charset="0"/>
                <a:ea typeface="Roboto" panose="02000000000000000000" pitchFamily="2" charset="0"/>
                <a:cs typeface="Segoe UI" pitchFamily="34" charset="0"/>
              </a:rPr>
              <a:t>Data</a:t>
            </a:r>
          </a:p>
        </p:txBody>
      </p:sp>
      <p:cxnSp>
        <p:nvCxnSpPr>
          <p:cNvPr id="95" name="Straight Connector 94"/>
          <p:cNvCxnSpPr/>
          <p:nvPr/>
        </p:nvCxnSpPr>
        <p:spPr>
          <a:xfrm flipV="1">
            <a:off x="576788" y="1106821"/>
            <a:ext cx="6800606" cy="4751368"/>
          </a:xfrm>
          <a:prstGeom prst="line">
            <a:avLst/>
          </a:prstGeom>
          <a:ln>
            <a:prstDash val="dash"/>
          </a:ln>
        </p:spPr>
        <p:style>
          <a:lnRef idx="3">
            <a:schemeClr val="accent6"/>
          </a:lnRef>
          <a:fillRef idx="0">
            <a:schemeClr val="accent6"/>
          </a:fillRef>
          <a:effectRef idx="2">
            <a:schemeClr val="accent6"/>
          </a:effectRef>
          <a:fontRef idx="minor">
            <a:schemeClr val="tx1"/>
          </a:fontRef>
        </p:style>
      </p:cxnSp>
      <p:sp>
        <p:nvSpPr>
          <p:cNvPr id="96" name="TextBox 95"/>
          <p:cNvSpPr txBox="1"/>
          <p:nvPr/>
        </p:nvSpPr>
        <p:spPr>
          <a:xfrm rot="19568143">
            <a:off x="573243" y="4918142"/>
            <a:ext cx="1595309" cy="374846"/>
          </a:xfrm>
          <a:prstGeom prst="rect">
            <a:avLst/>
          </a:prstGeom>
          <a:noFill/>
        </p:spPr>
        <p:txBody>
          <a:bodyPr wrap="non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Typical WAN</a:t>
            </a:r>
          </a:p>
        </p:txBody>
      </p:sp>
      <p:grpSp>
        <p:nvGrpSpPr>
          <p:cNvPr id="97" name="Group 28"/>
          <p:cNvGrpSpPr/>
          <p:nvPr/>
        </p:nvGrpSpPr>
        <p:grpSpPr>
          <a:xfrm rot="3616591">
            <a:off x="2576748" y="3155073"/>
            <a:ext cx="3411900" cy="695974"/>
            <a:chOff x="2743199" y="3020170"/>
            <a:chExt cx="4016439" cy="864549"/>
          </a:xfrm>
        </p:grpSpPr>
        <p:sp>
          <p:nvSpPr>
            <p:cNvPr id="98" name="Freeform 97"/>
            <p:cNvSpPr/>
            <p:nvPr/>
          </p:nvSpPr>
          <p:spPr>
            <a:xfrm>
              <a:off x="2743199" y="3134448"/>
              <a:ext cx="4016439" cy="750271"/>
            </a:xfrm>
            <a:custGeom>
              <a:avLst/>
              <a:gdLst>
                <a:gd name="connsiteX0" fmla="*/ 2032986 w 2032986"/>
                <a:gd name="connsiteY0" fmla="*/ 1491448 h 1491448"/>
                <a:gd name="connsiteX1" fmla="*/ 852256 w 2032986"/>
                <a:gd name="connsiteY1" fmla="*/ 142043 h 1491448"/>
                <a:gd name="connsiteX2" fmla="*/ 0 w 2032986"/>
                <a:gd name="connsiteY2" fmla="*/ 639192 h 1491448"/>
                <a:gd name="connsiteX0" fmla="*/ 1804326 w 1804326"/>
                <a:gd name="connsiteY0" fmla="*/ 2288959 h 2288959"/>
                <a:gd name="connsiteX1" fmla="*/ 623596 w 1804326"/>
                <a:gd name="connsiteY1" fmla="*/ 939554 h 2288959"/>
                <a:gd name="connsiteX2" fmla="*/ 0 w 1804326"/>
                <a:gd name="connsiteY2" fmla="*/ 65103 h 2288959"/>
                <a:gd name="connsiteX0" fmla="*/ 1918656 w 1918656"/>
                <a:gd name="connsiteY0" fmla="*/ 2288959 h 2288959"/>
                <a:gd name="connsiteX1" fmla="*/ 623596 w 1918656"/>
                <a:gd name="connsiteY1" fmla="*/ 939554 h 2288959"/>
                <a:gd name="connsiteX2" fmla="*/ 0 w 1918656"/>
                <a:gd name="connsiteY2" fmla="*/ 65103 h 2288959"/>
                <a:gd name="connsiteX0" fmla="*/ 2072155 w 2072155"/>
                <a:gd name="connsiteY0" fmla="*/ 2288959 h 2288959"/>
                <a:gd name="connsiteX1" fmla="*/ 319776 w 2072155"/>
                <a:gd name="connsiteY1" fmla="*/ 1853954 h 2288959"/>
                <a:gd name="connsiteX2" fmla="*/ 153499 w 2072155"/>
                <a:gd name="connsiteY2" fmla="*/ 65103 h 2288959"/>
                <a:gd name="connsiteX0" fmla="*/ 2433140 w 2433140"/>
                <a:gd name="connsiteY0" fmla="*/ 1984159 h 1984159"/>
                <a:gd name="connsiteX1" fmla="*/ 680761 w 2433140"/>
                <a:gd name="connsiteY1" fmla="*/ 1549154 h 1984159"/>
                <a:gd name="connsiteX2" fmla="*/ 0 w 2433140"/>
                <a:gd name="connsiteY2" fmla="*/ 65103 h 1984159"/>
                <a:gd name="connsiteX0" fmla="*/ 2433140 w 2433140"/>
                <a:gd name="connsiteY0" fmla="*/ 1984159 h 2210844"/>
                <a:gd name="connsiteX1" fmla="*/ 680761 w 2433140"/>
                <a:gd name="connsiteY1" fmla="*/ 1549154 h 2210844"/>
                <a:gd name="connsiteX2" fmla="*/ 0 w 2433140"/>
                <a:gd name="connsiteY2" fmla="*/ 65103 h 2210844"/>
                <a:gd name="connsiteX0" fmla="*/ 2433140 w 2433140"/>
                <a:gd name="connsiteY0" fmla="*/ 1984159 h 2210844"/>
                <a:gd name="connsiteX1" fmla="*/ 909421 w 2433140"/>
                <a:gd name="connsiteY1" fmla="*/ 1549154 h 2210844"/>
                <a:gd name="connsiteX2" fmla="*/ 0 w 2433140"/>
                <a:gd name="connsiteY2" fmla="*/ 65103 h 2210844"/>
                <a:gd name="connsiteX0" fmla="*/ 2844949 w 2844949"/>
                <a:gd name="connsiteY0" fmla="*/ 1984159 h 2210844"/>
                <a:gd name="connsiteX1" fmla="*/ 1321230 w 2844949"/>
                <a:gd name="connsiteY1" fmla="*/ 1549154 h 2210844"/>
                <a:gd name="connsiteX2" fmla="*/ 411809 w 2844949"/>
                <a:gd name="connsiteY2" fmla="*/ 65103 h 2210844"/>
                <a:gd name="connsiteX0" fmla="*/ 2844949 w 2844949"/>
                <a:gd name="connsiteY0" fmla="*/ 1984159 h 2210844"/>
                <a:gd name="connsiteX1" fmla="*/ 1321230 w 2844949"/>
                <a:gd name="connsiteY1" fmla="*/ 1549154 h 2210844"/>
                <a:gd name="connsiteX2" fmla="*/ 411809 w 2844949"/>
                <a:gd name="connsiteY2" fmla="*/ 65103 h 2210844"/>
                <a:gd name="connsiteX0" fmla="*/ 2433140 w 2433140"/>
                <a:gd name="connsiteY0" fmla="*/ 1919056 h 1919056"/>
                <a:gd name="connsiteX1" fmla="*/ 0 w 2433140"/>
                <a:gd name="connsiteY1" fmla="*/ 0 h 1919056"/>
                <a:gd name="connsiteX0" fmla="*/ 2433140 w 2433140"/>
                <a:gd name="connsiteY0" fmla="*/ 1919056 h 1919056"/>
                <a:gd name="connsiteX1" fmla="*/ 1150777 w 2433140"/>
                <a:gd name="connsiteY1" fmla="*/ 9062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1919056"/>
                <a:gd name="connsiteX1" fmla="*/ 693458 w 2433140"/>
                <a:gd name="connsiteY1" fmla="*/ 1592068 h 1919056"/>
                <a:gd name="connsiteX2" fmla="*/ 0 w 2433140"/>
                <a:gd name="connsiteY2" fmla="*/ 0 h 1919056"/>
                <a:gd name="connsiteX0" fmla="*/ 2433140 w 2433140"/>
                <a:gd name="connsiteY0" fmla="*/ 1919056 h 2303593"/>
                <a:gd name="connsiteX1" fmla="*/ 693458 w 2433140"/>
                <a:gd name="connsiteY1" fmla="*/ 1592068 h 2303593"/>
                <a:gd name="connsiteX2" fmla="*/ 0 w 2433140"/>
                <a:gd name="connsiteY2" fmla="*/ 0 h 2303593"/>
                <a:gd name="connsiteX0" fmla="*/ 2645799 w 2645799"/>
                <a:gd name="connsiteY0" fmla="*/ 1919056 h 2303593"/>
                <a:gd name="connsiteX1" fmla="*/ 906117 w 2645799"/>
                <a:gd name="connsiteY1" fmla="*/ 1592068 h 2303593"/>
                <a:gd name="connsiteX2" fmla="*/ 212659 w 2645799"/>
                <a:gd name="connsiteY2" fmla="*/ 0 h 2303593"/>
                <a:gd name="connsiteX0" fmla="*/ 2645799 w 2645799"/>
                <a:gd name="connsiteY0" fmla="*/ 1919056 h 2303593"/>
                <a:gd name="connsiteX1" fmla="*/ 906117 w 2645799"/>
                <a:gd name="connsiteY1" fmla="*/ 1592068 h 2303593"/>
                <a:gd name="connsiteX2" fmla="*/ 212659 w 2645799"/>
                <a:gd name="connsiteY2" fmla="*/ 0 h 2303593"/>
                <a:gd name="connsiteX0" fmla="*/ 2433140 w 2433140"/>
                <a:gd name="connsiteY0" fmla="*/ 1919056 h 1919056"/>
                <a:gd name="connsiteX1" fmla="*/ 0 w 2433140"/>
                <a:gd name="connsiteY1" fmla="*/ 0 h 1919056"/>
                <a:gd name="connsiteX0" fmla="*/ 2433140 w 2433140"/>
                <a:gd name="connsiteY0" fmla="*/ 1919056 h 1919056"/>
                <a:gd name="connsiteX1" fmla="*/ 0 w 2433140"/>
                <a:gd name="connsiteY1" fmla="*/ 0 h 1919056"/>
                <a:gd name="connsiteX0" fmla="*/ 2433140 w 2433140"/>
                <a:gd name="connsiteY0" fmla="*/ 1919056 h 1919056"/>
                <a:gd name="connsiteX1" fmla="*/ 0 w 2433140"/>
                <a:gd name="connsiteY1" fmla="*/ 0 h 1919056"/>
                <a:gd name="connsiteX0" fmla="*/ 2890459 w 2890459"/>
                <a:gd name="connsiteY0" fmla="*/ 1766656 h 1766656"/>
                <a:gd name="connsiteX1" fmla="*/ 0 w 2890459"/>
                <a:gd name="connsiteY1" fmla="*/ 0 h 1766656"/>
                <a:gd name="connsiteX0" fmla="*/ 2890459 w 2890459"/>
                <a:gd name="connsiteY0" fmla="*/ 1816332 h 1816332"/>
                <a:gd name="connsiteX1" fmla="*/ 0 w 2890459"/>
                <a:gd name="connsiteY1" fmla="*/ 49676 h 1816332"/>
                <a:gd name="connsiteX0" fmla="*/ 2890459 w 2890459"/>
                <a:gd name="connsiteY0" fmla="*/ 1816332 h 1816332"/>
                <a:gd name="connsiteX1" fmla="*/ 0 w 2890459"/>
                <a:gd name="connsiteY1" fmla="*/ 49676 h 1816332"/>
                <a:gd name="connsiteX0" fmla="*/ 2947624 w 2947624"/>
                <a:gd name="connsiteY0" fmla="*/ 1282932 h 1282932"/>
                <a:gd name="connsiteX1" fmla="*/ 0 w 2947624"/>
                <a:gd name="connsiteY1" fmla="*/ 49676 h 1282932"/>
                <a:gd name="connsiteX0" fmla="*/ 3347778 w 3347778"/>
                <a:gd name="connsiteY0" fmla="*/ 978132 h 978132"/>
                <a:gd name="connsiteX1" fmla="*/ 0 w 3347778"/>
                <a:gd name="connsiteY1" fmla="*/ 49676 h 978132"/>
                <a:gd name="connsiteX0" fmla="*/ 3347778 w 3347778"/>
                <a:gd name="connsiteY0" fmla="*/ 982229 h 982229"/>
                <a:gd name="connsiteX1" fmla="*/ 0 w 3347778"/>
                <a:gd name="connsiteY1" fmla="*/ 53773 h 982229"/>
                <a:gd name="connsiteX0" fmla="*/ 3347778 w 3347778"/>
                <a:gd name="connsiteY0" fmla="*/ 978132 h 978132"/>
                <a:gd name="connsiteX1" fmla="*/ 0 w 3347778"/>
                <a:gd name="connsiteY1" fmla="*/ 49676 h 978132"/>
                <a:gd name="connsiteX0" fmla="*/ 3061954 w 3061954"/>
                <a:gd name="connsiteY0" fmla="*/ 978132 h 978132"/>
                <a:gd name="connsiteX1" fmla="*/ 0 w 3061954"/>
                <a:gd name="connsiteY1" fmla="*/ 49676 h 978132"/>
                <a:gd name="connsiteX0" fmla="*/ 3061954 w 3061954"/>
                <a:gd name="connsiteY0" fmla="*/ 978132 h 978132"/>
                <a:gd name="connsiteX1" fmla="*/ 0 w 3061954"/>
                <a:gd name="connsiteY1" fmla="*/ 49676 h 978132"/>
                <a:gd name="connsiteX0" fmla="*/ 3519273 w 3519273"/>
                <a:gd name="connsiteY0" fmla="*/ 1282932 h 1282932"/>
                <a:gd name="connsiteX1" fmla="*/ 0 w 3519273"/>
                <a:gd name="connsiteY1" fmla="*/ 49676 h 1282932"/>
                <a:gd name="connsiteX0" fmla="*/ 3013114 w 3013114"/>
                <a:gd name="connsiteY0" fmla="*/ 789949 h 789949"/>
                <a:gd name="connsiteX1" fmla="*/ 0 w 3013114"/>
                <a:gd name="connsiteY1" fmla="*/ 258029 h 789949"/>
                <a:gd name="connsiteX0" fmla="*/ 3013114 w 3013114"/>
                <a:gd name="connsiteY0" fmla="*/ 581596 h 581596"/>
                <a:gd name="connsiteX1" fmla="*/ 0 w 3013114"/>
                <a:gd name="connsiteY1" fmla="*/ 49676 h 581596"/>
                <a:gd name="connsiteX0" fmla="*/ 3013114 w 3013114"/>
                <a:gd name="connsiteY0" fmla="*/ 581596 h 581596"/>
                <a:gd name="connsiteX1" fmla="*/ 0 w 3013114"/>
                <a:gd name="connsiteY1" fmla="*/ 49676 h 581596"/>
                <a:gd name="connsiteX0" fmla="*/ 3013114 w 3013114"/>
                <a:gd name="connsiteY0" fmla="*/ 625984 h 625984"/>
                <a:gd name="connsiteX1" fmla="*/ 0 w 3013114"/>
                <a:gd name="connsiteY1" fmla="*/ 94064 h 625984"/>
                <a:gd name="connsiteX0" fmla="*/ 3013114 w 3013114"/>
                <a:gd name="connsiteY0" fmla="*/ 759149 h 759149"/>
                <a:gd name="connsiteX1" fmla="*/ 0 w 3013114"/>
                <a:gd name="connsiteY1" fmla="*/ 227229 h 759149"/>
                <a:gd name="connsiteX0" fmla="*/ 3013114 w 3013114"/>
                <a:gd name="connsiteY0" fmla="*/ 750271 h 750271"/>
                <a:gd name="connsiteX1" fmla="*/ 0 w 3013114"/>
                <a:gd name="connsiteY1" fmla="*/ 218351 h 750271"/>
                <a:gd name="connsiteX0" fmla="*/ 3013114 w 3013114"/>
                <a:gd name="connsiteY0" fmla="*/ 750271 h 750271"/>
                <a:gd name="connsiteX1" fmla="*/ 0 w 3013114"/>
                <a:gd name="connsiteY1" fmla="*/ 218351 h 750271"/>
              </a:gdLst>
              <a:ahLst/>
              <a:cxnLst>
                <a:cxn ang="0">
                  <a:pos x="connsiteX0" y="connsiteY0"/>
                </a:cxn>
                <a:cxn ang="0">
                  <a:pos x="connsiteX1" y="connsiteY1"/>
                </a:cxn>
              </a:cxnLst>
              <a:rect l="l" t="t" r="r" b="b"/>
              <a:pathLst>
                <a:path w="3013114" h="750271">
                  <a:moveTo>
                    <a:pt x="3013114" y="750271"/>
                  </a:moveTo>
                  <a:cubicBezTo>
                    <a:pt x="2265414" y="279918"/>
                    <a:pt x="990518" y="0"/>
                    <a:pt x="0" y="218351"/>
                  </a:cubicBezTo>
                </a:path>
              </a:pathLst>
            </a:custGeom>
            <a:ln>
              <a:solidFill>
                <a:schemeClr val="tx1">
                  <a:lumMod val="65000"/>
                  <a:lumOff val="35000"/>
                </a:schemeClr>
              </a:solidFill>
              <a:headEnd type="oval" w="med" len="med"/>
              <a:tailEnd type="triangle" w="med" len="med"/>
            </a:ln>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TextBox 98"/>
            <p:cNvSpPr txBox="1"/>
            <p:nvPr/>
          </p:nvSpPr>
          <p:spPr>
            <a:xfrm rot="514531">
              <a:off x="4729762" y="3020170"/>
              <a:ext cx="917476" cy="465639"/>
            </a:xfrm>
            <a:prstGeom prst="rect">
              <a:avLst/>
            </a:prstGeom>
            <a:noFill/>
          </p:spPr>
          <p:txBody>
            <a:bodyPr wrap="non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HTTP</a:t>
              </a:r>
            </a:p>
          </p:txBody>
        </p:sp>
      </p:grpSp>
      <p:sp>
        <p:nvSpPr>
          <p:cNvPr id="8" name="Cloud Callout 7"/>
          <p:cNvSpPr/>
          <p:nvPr/>
        </p:nvSpPr>
        <p:spPr bwMode="auto">
          <a:xfrm>
            <a:off x="8518299" y="42535"/>
            <a:ext cx="3756444" cy="2230591"/>
          </a:xfrm>
          <a:prstGeom prst="cloudCallout">
            <a:avLst>
              <a:gd name="adj1" fmla="val -52112"/>
              <a:gd name="adj2" fmla="val 77303"/>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mj-lt"/>
              </a:rPr>
              <a:t>CI is now ID?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mj-lt"/>
              </a:rPr>
              <a:t>I am lost already….</a:t>
            </a:r>
          </a:p>
        </p:txBody>
      </p:sp>
      <p:sp>
        <p:nvSpPr>
          <p:cNvPr id="54" name="Cloud Callout 53"/>
          <p:cNvSpPr/>
          <p:nvPr/>
        </p:nvSpPr>
        <p:spPr bwMode="auto">
          <a:xfrm>
            <a:off x="8134744" y="4590373"/>
            <a:ext cx="3756444" cy="2230591"/>
          </a:xfrm>
          <a:prstGeom prst="cloudCallout">
            <a:avLst>
              <a:gd name="adj1" fmla="val -114846"/>
              <a:gd name="adj2" fmla="val -1382"/>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mj-lt"/>
              </a:rPr>
              <a:t>This is cool though, only over the WAN once!</a:t>
            </a:r>
          </a:p>
        </p:txBody>
      </p:sp>
    </p:spTree>
    <p:extLst>
      <p:ext uri="{BB962C8B-B14F-4D97-AF65-F5344CB8AC3E}">
        <p14:creationId xmlns:p14="http://schemas.microsoft.com/office/powerpoint/2010/main" val="32995186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0" nodeType="clickEffect">
                                  <p:stCondLst>
                                    <p:cond delay="0"/>
                                  </p:stCondLst>
                                  <p:childTnLst>
                                    <p:animMotion origin="layout" path="M 3.67628E-7 2.90513E-7 L 0.07889 0.08829 C 0.09535 0.10781 0.12101 0.13118 0.14846 0.15411 C 0.18024 0.1793 0.20564 0.19632 0.22492 0.20472 L 0.31542 0.24966 " pathEditMode="relative" rAng="1440000" ptsTypes="AAAAA">
                                      <p:cBhvr>
                                        <p:cTn id="18" dur="2000" fill="hold"/>
                                        <p:tgtEl>
                                          <p:spTgt spid="73"/>
                                        </p:tgtEl>
                                        <p:attrNameLst>
                                          <p:attrName>ppt_x</p:attrName>
                                          <p:attrName>ppt_y</p:attrName>
                                        </p:attrNameLst>
                                      </p:cBhvr>
                                      <p:rCtr x="15382" y="14004"/>
                                    </p:animMotion>
                                  </p:childTnLst>
                                </p:cTn>
                              </p:par>
                            </p:childTnLst>
                          </p:cTn>
                        </p:par>
                        <p:par>
                          <p:cTn id="19" fill="hold">
                            <p:stCondLst>
                              <p:cond delay="2000"/>
                            </p:stCondLst>
                            <p:childTnLst>
                              <p:par>
                                <p:cTn id="20" presetID="3" presetClass="entr" presetSubtype="5"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vertical)">
                                      <p:cBhvr>
                                        <p:cTn id="22" dur="1000"/>
                                        <p:tgtEl>
                                          <p:spTgt spid="16"/>
                                        </p:tgtEl>
                                      </p:cBhvr>
                                    </p:animEffect>
                                  </p:childTnLst>
                                </p:cTn>
                              </p:par>
                              <p:par>
                                <p:cTn id="23" presetID="3" presetClass="entr" presetSubtype="5"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vertical)">
                                      <p:cBhvr>
                                        <p:cTn id="25" dur="10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par>
                          <p:cTn id="34" fill="hold">
                            <p:stCondLst>
                              <p:cond delay="500"/>
                            </p:stCondLst>
                            <p:childTnLst>
                              <p:par>
                                <p:cTn id="35" presetID="10" presetClass="exit" presetSubtype="0" fill="hold" nodeType="after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7" presetClass="path" presetSubtype="0" accel="50000" decel="50000" fill="hold" grpId="0" nodeType="clickEffect">
                                  <p:stCondLst>
                                    <p:cond delay="0"/>
                                  </p:stCondLst>
                                  <p:childTnLst>
                                    <p:animMotion origin="layout" path="M -0.00038 0.01362 L 0.08604 0.09623 C 0.10429 0.11439 0.13263 0.13278 0.16326 0.1473 C 0.1976 0.16296 0.22607 0.17181 0.24675 0.17227 L 0.34529 0.17817 " pathEditMode="relative" rAng="900000" ptsTypes="AAAAA">
                                      <p:cBhvr>
                                        <p:cTn id="48" dur="2000" fill="hold"/>
                                        <p:tgtEl>
                                          <p:spTgt spid="61"/>
                                        </p:tgtEl>
                                        <p:attrNameLst>
                                          <p:attrName>ppt_x</p:attrName>
                                          <p:attrName>ppt_y</p:attrName>
                                        </p:attrNameLst>
                                      </p:cBhvr>
                                      <p:rCtr x="16888" y="10826"/>
                                    </p:animMotion>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37" presetClass="path" presetSubtype="0" accel="50000" decel="50000" fill="hold" grpId="1" nodeType="clickEffect">
                                  <p:stCondLst>
                                    <p:cond delay="0"/>
                                  </p:stCondLst>
                                  <p:childTnLst>
                                    <p:animMotion origin="layout" path="M 2.69083E-6 2.31502E-7 L 0.07505 0.14594 C 0.09127 0.17612 0.1108 0.22583 0.12931 0.28053 C 0.15011 0.34226 0.16479 0.39492 0.1722 0.43395 L 0.20985 0.62097 " pathEditMode="relative" rAng="3540000" ptsTypes="AAAAA">
                                      <p:cBhvr>
                                        <p:cTn id="61" dur="2000" fill="hold"/>
                                        <p:tgtEl>
                                          <p:spTgt spid="74"/>
                                        </p:tgtEl>
                                        <p:attrNameLst>
                                          <p:attrName>ppt_x</p:attrName>
                                          <p:attrName>ppt_y</p:attrName>
                                        </p:attrNameLst>
                                      </p:cBhvr>
                                      <p:rCtr x="11756" y="29687"/>
                                    </p:animMotion>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linds(horizontal)">
                                      <p:cBhvr>
                                        <p:cTn id="66" dur="500"/>
                                        <p:tgtEl>
                                          <p:spTgt spid="21"/>
                                        </p:tgtEl>
                                      </p:cBhvr>
                                    </p:animEffect>
                                  </p:childTnLst>
                                </p:cTn>
                              </p:par>
                              <p:par>
                                <p:cTn id="67" presetID="3" presetClass="entr" presetSubtype="1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linds(horizontal)">
                                      <p:cBhvr>
                                        <p:cTn id="69" dur="500"/>
                                        <p:tgtEl>
                                          <p:spTgt spid="18"/>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par>
                                <p:cTn id="74" presetID="10" presetClass="entr" presetSubtype="0"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8"/>
                                        </p:tgtEl>
                                      </p:cBhvr>
                                    </p:animEffect>
                                    <p:set>
                                      <p:cBhvr>
                                        <p:cTn id="84" dur="1" fill="hold">
                                          <p:stCondLst>
                                            <p:cond delay="499"/>
                                          </p:stCondLst>
                                        </p:cTn>
                                        <p:tgtEl>
                                          <p:spTgt spid="1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97"/>
                                        </p:tgtEl>
                                      </p:cBhvr>
                                    </p:animEffect>
                                    <p:set>
                                      <p:cBhvr>
                                        <p:cTn id="89" dur="1" fill="hold">
                                          <p:stCondLst>
                                            <p:cond delay="499"/>
                                          </p:stCondLst>
                                        </p:cTn>
                                        <p:tgtEl>
                                          <p:spTgt spid="9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1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5"/>
                                        </p:tgtEl>
                                        <p:attrNameLst>
                                          <p:attrName>style.visibility</p:attrName>
                                        </p:attrNameLst>
                                      </p:cBhvr>
                                      <p:to>
                                        <p:strVal val="visible"/>
                                      </p:to>
                                    </p:set>
                                  </p:childTnLst>
                                </p:cTn>
                              </p:par>
                            </p:childTnLst>
                          </p:cTn>
                        </p:par>
                        <p:par>
                          <p:cTn id="98" fill="hold">
                            <p:stCondLst>
                              <p:cond delay="0"/>
                            </p:stCondLst>
                            <p:childTnLst>
                              <p:par>
                                <p:cTn id="99" presetID="10" presetClass="exit" presetSubtype="0" fill="hold" nodeType="afterEffect">
                                  <p:stCondLst>
                                    <p:cond delay="0"/>
                                  </p:stCondLst>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childTnLst>
                          </p:cTn>
                        </p:par>
                        <p:par>
                          <p:cTn id="102" fill="hold">
                            <p:stCondLst>
                              <p:cond delay="500"/>
                            </p:stCondLst>
                            <p:childTnLst>
                              <p:par>
                                <p:cTn id="103" presetID="10" presetClass="exit" presetSubtype="0" fill="hold" nodeType="after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37" presetClass="path" presetSubtype="0" accel="50000" decel="50000" fill="hold" grpId="1" nodeType="clickEffect">
                                  <p:stCondLst>
                                    <p:cond delay="0"/>
                                  </p:stCondLst>
                                  <p:childTnLst>
                                    <p:animMotion origin="layout" path="M -0.00051 0.00136 L -0.0106 0.12982 C -0.01277 0.15706 -0.02119 0.19088 -0.03357 0.22242 C -0.04787 0.25738 -0.06204 0.28212 -0.07608 0.2946 L -0.14016 0.35633 " pathEditMode="relative" rAng="7500000" ptsTypes="AAAAA">
                                      <p:cBhvr>
                                        <p:cTn id="109" dur="2000" fill="hold"/>
                                        <p:tgtEl>
                                          <p:spTgt spid="75"/>
                                        </p:tgtEl>
                                        <p:attrNameLst>
                                          <p:attrName>ppt_x</p:attrName>
                                          <p:attrName>ppt_y</p:attrName>
                                        </p:attrNameLst>
                                      </p:cBhvr>
                                      <p:rCtr x="-5170" y="19995"/>
                                    </p:animMotion>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8"/>
                                        </p:tgtEl>
                                      </p:cBhvr>
                                    </p:animEffect>
                                    <p:set>
                                      <p:cBhvr>
                                        <p:cTn id="117" dur="1" fill="hold">
                                          <p:stCondLst>
                                            <p:cond delay="499"/>
                                          </p:stCondLst>
                                        </p:cTn>
                                        <p:tgtEl>
                                          <p:spTgt spid="8"/>
                                        </p:tgtEl>
                                        <p:attrNameLst>
                                          <p:attrName>style.visibility</p:attrName>
                                        </p:attrNameLst>
                                      </p:cBhvr>
                                      <p:to>
                                        <p:strVal val="hidden"/>
                                      </p:to>
                                    </p:set>
                                  </p:childTnLst>
                                </p:cTn>
                              </p:par>
                              <p:par>
                                <p:cTn id="118" presetID="10" presetClass="entr" presetSubtype="0" fill="hold" grpId="0"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fade">
                                      <p:cBhvr>
                                        <p:cTn id="1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1" grpId="0" animBg="1"/>
      <p:bldP spid="73" grpId="0" animBg="1"/>
      <p:bldP spid="73" grpId="1" animBg="1"/>
      <p:bldP spid="74" grpId="0" animBg="1"/>
      <p:bldP spid="74" grpId="1" animBg="1"/>
      <p:bldP spid="75" grpId="0" animBg="1"/>
      <p:bldP spid="75" grpId="1" animBg="1"/>
      <p:bldP spid="8" grpId="0" animBg="1"/>
      <p:bldP spid="8" grpId="1"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Getting The Hash</a:t>
            </a:r>
          </a:p>
        </p:txBody>
      </p:sp>
      <p:sp>
        <p:nvSpPr>
          <p:cNvPr id="4" name="Text Placeholder 3"/>
          <p:cNvSpPr>
            <a:spLocks noGrp="1"/>
          </p:cNvSpPr>
          <p:nvPr>
            <p:ph type="body" sz="quarter" idx="12"/>
          </p:nvPr>
        </p:nvSpPr>
        <p:spPr/>
        <p:txBody>
          <a:bodyPr/>
          <a:lstStyle/>
          <a:p>
            <a:r>
              <a:rPr lang="en-US" dirty="0"/>
              <a:t>Andreas Hammarskjöld</a:t>
            </a:r>
          </a:p>
        </p:txBody>
      </p:sp>
    </p:spTree>
    <p:extLst>
      <p:ext uri="{BB962C8B-B14F-4D97-AF65-F5344CB8AC3E}">
        <p14:creationId xmlns:p14="http://schemas.microsoft.com/office/powerpoint/2010/main" val="2162520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6709529"/>
          </a:xfrm>
        </p:spPr>
        <p:txBody>
          <a:bodyPr/>
          <a:lstStyle/>
          <a:p>
            <a:pPr>
              <a:spcAft>
                <a:spcPts val="1200"/>
              </a:spcAft>
            </a:pPr>
            <a:r>
              <a:rPr lang="sv-SE" dirty="0"/>
              <a:t>BranchCache accelerates </a:t>
            </a:r>
          </a:p>
          <a:p>
            <a:pPr lvl="1">
              <a:spcAft>
                <a:spcPts val="1200"/>
              </a:spcAft>
            </a:pPr>
            <a:r>
              <a:rPr lang="sv-SE" dirty="0"/>
              <a:t>Regular HTTP/SMB traffic</a:t>
            </a:r>
          </a:p>
          <a:p>
            <a:pPr lvl="1">
              <a:spcAft>
                <a:spcPts val="1200"/>
              </a:spcAft>
            </a:pPr>
            <a:r>
              <a:rPr lang="sv-SE" dirty="0"/>
              <a:t>End-To-End encrypted traffic (TLS/HTTPs, Ipsec)</a:t>
            </a:r>
          </a:p>
          <a:p>
            <a:pPr>
              <a:spcAft>
                <a:spcPts val="1200"/>
              </a:spcAft>
            </a:pPr>
            <a:r>
              <a:rPr lang="sv-SE" dirty="0"/>
              <a:t>Cached data encrypted</a:t>
            </a:r>
          </a:p>
          <a:p>
            <a:pPr lvl="1">
              <a:spcAft>
                <a:spcPts val="1200"/>
              </a:spcAft>
            </a:pPr>
            <a:r>
              <a:rPr lang="sv-SE" dirty="0"/>
              <a:t>On disk AND In transit between clients</a:t>
            </a:r>
          </a:p>
          <a:p>
            <a:pPr>
              <a:spcAft>
                <a:spcPts val="1200"/>
              </a:spcAft>
            </a:pPr>
            <a:r>
              <a:rPr lang="sv-SE" dirty="0"/>
              <a:t>Prevents unauthorized access to cache</a:t>
            </a:r>
          </a:p>
          <a:p>
            <a:pPr lvl="1">
              <a:spcAft>
                <a:spcPts val="1200"/>
              </a:spcAft>
            </a:pPr>
            <a:r>
              <a:rPr lang="sv-SE" dirty="0"/>
              <a:t>Hash is key, so no domain needed! (Cloud Yeah!)</a:t>
            </a:r>
          </a:p>
          <a:p>
            <a:pPr lvl="1">
              <a:spcAft>
                <a:spcPts val="1200"/>
              </a:spcAft>
            </a:pPr>
            <a:r>
              <a:rPr lang="sv-SE" dirty="0"/>
              <a:t>No hash – No data</a:t>
            </a:r>
          </a:p>
          <a:p>
            <a:endParaRPr lang="sv-SE" dirty="0"/>
          </a:p>
          <a:p>
            <a:endParaRPr lang="en-US" dirty="0"/>
          </a:p>
        </p:txBody>
      </p:sp>
      <p:sp>
        <p:nvSpPr>
          <p:cNvPr id="4" name="Title 3"/>
          <p:cNvSpPr>
            <a:spLocks noGrp="1"/>
          </p:cNvSpPr>
          <p:nvPr>
            <p:ph type="title"/>
          </p:nvPr>
        </p:nvSpPr>
        <p:spPr/>
        <p:txBody>
          <a:bodyPr/>
          <a:lstStyle/>
          <a:p>
            <a:r>
              <a:rPr lang="sv-SE" dirty="0" err="1"/>
              <a:t>Security</a:t>
            </a:r>
            <a:endParaRPr lang="sv-S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9804" y="4468373"/>
            <a:ext cx="1015835" cy="808558"/>
          </a:xfrm>
          <a:prstGeom prst="rect">
            <a:avLst/>
          </a:prstGeom>
        </p:spPr>
      </p:pic>
      <p:grpSp>
        <p:nvGrpSpPr>
          <p:cNvPr id="7" name="Group 6"/>
          <p:cNvGrpSpPr/>
          <p:nvPr/>
        </p:nvGrpSpPr>
        <p:grpSpPr>
          <a:xfrm>
            <a:off x="9772298" y="1291492"/>
            <a:ext cx="1609198" cy="652808"/>
            <a:chOff x="6551611" y="914400"/>
            <a:chExt cx="1481251" cy="797235"/>
          </a:xfrm>
        </p:grpSpPr>
        <p:grpSp>
          <p:nvGrpSpPr>
            <p:cNvPr id="11" name="Group 10"/>
            <p:cNvGrpSpPr/>
            <p:nvPr/>
          </p:nvGrpSpPr>
          <p:grpSpPr>
            <a:xfrm>
              <a:off x="6551611" y="914400"/>
              <a:ext cx="1481251" cy="797235"/>
              <a:chOff x="4799012" y="4876799"/>
              <a:chExt cx="609600" cy="304801"/>
            </a:xfrm>
          </p:grpSpPr>
          <p:sp>
            <p:nvSpPr>
              <p:cNvPr id="14" name="Rounded Rectangle 13"/>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alpha val="98824"/>
                    </a:srgbClr>
                  </a:solidFill>
                  <a:effectLst/>
                  <a:uLnTx/>
                  <a:uFillTx/>
                  <a:latin typeface="+mn-lt"/>
                  <a:ea typeface="Segoe UI" pitchFamily="34" charset="0"/>
                  <a:cs typeface="Segoe UI" pitchFamily="34" charset="0"/>
                </a:endParaRPr>
              </a:p>
            </p:txBody>
          </p:sp>
          <p:sp>
            <p:nvSpPr>
              <p:cNvPr id="15" name="Rectangle 14"/>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alpha val="98824"/>
                    </a:srgbClr>
                  </a:solidFill>
                  <a:effectLst/>
                  <a:uLnTx/>
                  <a:uFillTx/>
                  <a:latin typeface="+mn-lt"/>
                  <a:ea typeface="Segoe UI" pitchFamily="34" charset="0"/>
                  <a:cs typeface="Segoe UI" pitchFamily="34" charset="0"/>
                </a:endParaRPr>
              </a:p>
            </p:txBody>
          </p:sp>
          <p:sp>
            <p:nvSpPr>
              <p:cNvPr id="16" name="Rectangle 15"/>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alpha val="98824"/>
                    </a:srgbClr>
                  </a:solidFill>
                  <a:effectLst/>
                  <a:uLnTx/>
                  <a:uFillTx/>
                  <a:latin typeface="+mn-lt"/>
                  <a:ea typeface="Segoe UI" pitchFamily="34" charset="0"/>
                  <a:cs typeface="Segoe UI" pitchFamily="34" charset="0"/>
                </a:endParaRPr>
              </a:p>
            </p:txBody>
          </p:sp>
          <p:sp>
            <p:nvSpPr>
              <p:cNvPr id="17" name="Rectangle 16"/>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alpha val="98824"/>
                    </a:srgbClr>
                  </a:solidFill>
                  <a:effectLst/>
                  <a:uLnTx/>
                  <a:uFillTx/>
                  <a:latin typeface="+mn-lt"/>
                  <a:ea typeface="Segoe UI" pitchFamily="34" charset="0"/>
                  <a:cs typeface="Segoe UI" pitchFamily="34" charset="0"/>
                </a:endParaRPr>
              </a:p>
            </p:txBody>
          </p:sp>
          <p:sp>
            <p:nvSpPr>
              <p:cNvPr id="18" name="Rectangle 17"/>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alpha val="98824"/>
                    </a:srgbClr>
                  </a:solidFill>
                  <a:effectLst/>
                  <a:uLnTx/>
                  <a:uFillTx/>
                  <a:latin typeface="+mn-lt"/>
                  <a:ea typeface="Segoe UI" pitchFamily="34" charset="0"/>
                  <a:cs typeface="Segoe UI" pitchFamily="34" charset="0"/>
                </a:endParaRPr>
              </a:p>
            </p:txBody>
          </p:sp>
        </p:grpSp>
        <p:sp>
          <p:nvSpPr>
            <p:cNvPr id="12" name="Rectangle 11"/>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alpha val="98824"/>
                  </a:srgbClr>
                </a:solidFill>
                <a:effectLst/>
                <a:uLnTx/>
                <a:uFillTx/>
                <a:latin typeface="+mn-lt"/>
                <a:ea typeface="Segoe UI" pitchFamily="34" charset="0"/>
                <a:cs typeface="Segoe UI" pitchFamily="34" charset="0"/>
              </a:endParaRPr>
            </a:p>
          </p:txBody>
        </p:sp>
        <p:sp>
          <p:nvSpPr>
            <p:cNvPr id="13" name="Rectangle 12"/>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alpha val="98824"/>
                  </a:srgbClr>
                </a:solidFill>
                <a:effectLst/>
                <a:uLnTx/>
                <a:uFillTx/>
                <a:latin typeface="+mn-lt"/>
                <a:ea typeface="Segoe UI" pitchFamily="34" charset="0"/>
                <a:cs typeface="Segoe UI" pitchFamily="34" charset="0"/>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604" y="4184984"/>
            <a:ext cx="864393" cy="688017"/>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870" y="5025383"/>
            <a:ext cx="1211127" cy="964001"/>
          </a:xfrm>
          <a:prstGeom prst="rect">
            <a:avLst/>
          </a:prstGeom>
        </p:spPr>
      </p:pic>
      <p:pic>
        <p:nvPicPr>
          <p:cNvPr id="10" name="Picture 9"/>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9991155" y="2345134"/>
            <a:ext cx="1077299" cy="139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bwMode="auto">
          <a:xfrm>
            <a:off x="7726961" y="447378"/>
            <a:ext cx="4680520" cy="3737605"/>
          </a:xfrm>
          <a:prstGeom prst="cloudCallout">
            <a:avLst>
              <a:gd name="adj1" fmla="val -63117"/>
              <a:gd name="adj2" fmla="val 74477"/>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6000" b="0" i="0" u="none" strike="noStrike" kern="0" cap="none" spc="0" normalizeH="0" baseline="0" noProof="0" dirty="0">
                <a:ln>
                  <a:noFill/>
                </a:ln>
                <a:gradFill>
                  <a:gsLst>
                    <a:gs pos="0">
                      <a:srgbClr val="FFFFFF"/>
                    </a:gs>
                    <a:gs pos="100000">
                      <a:srgbClr val="FFFFFF"/>
                    </a:gs>
                  </a:gsLst>
                  <a:lin ang="5400000" scaled="0"/>
                </a:gradFill>
                <a:effectLst/>
                <a:uLnTx/>
                <a:uFillTx/>
              </a:rPr>
              <a:t>OK, It’s Secure…</a:t>
            </a:r>
          </a:p>
        </p:txBody>
      </p:sp>
    </p:spTree>
    <p:extLst>
      <p:ext uri="{BB962C8B-B14F-4D97-AF65-F5344CB8AC3E}">
        <p14:creationId xmlns:p14="http://schemas.microsoft.com/office/powerpoint/2010/main" val="3486189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Windows BranchCache Framework</a:t>
            </a:r>
            <a:br>
              <a:rPr lang="en-US" dirty="0"/>
            </a:br>
            <a:r>
              <a:rPr lang="en-US" dirty="0"/>
              <a:t>Enterprise &amp; Educational vs Pro</a:t>
            </a:r>
          </a:p>
        </p:txBody>
      </p:sp>
      <p:sp>
        <p:nvSpPr>
          <p:cNvPr id="7" name="Snip Diagonal Corner Rectangle 6"/>
          <p:cNvSpPr/>
          <p:nvPr/>
        </p:nvSpPr>
        <p:spPr>
          <a:xfrm>
            <a:off x="5355144" y="3043779"/>
            <a:ext cx="932361" cy="466302"/>
          </a:xfrm>
          <a:prstGeom prst="snip2Diag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IE</a:t>
            </a:r>
          </a:p>
        </p:txBody>
      </p:sp>
      <p:sp>
        <p:nvSpPr>
          <p:cNvPr id="8" name="Snip Diagonal Corner Rectangle 7"/>
          <p:cNvSpPr/>
          <p:nvPr/>
        </p:nvSpPr>
        <p:spPr>
          <a:xfrm>
            <a:off x="4304128" y="3579664"/>
            <a:ext cx="2293971" cy="388585"/>
          </a:xfrm>
          <a:prstGeom prst="snip2Diag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HTTP</a:t>
            </a:r>
          </a:p>
        </p:txBody>
      </p:sp>
      <p:sp>
        <p:nvSpPr>
          <p:cNvPr id="9" name="Rectangle 8"/>
          <p:cNvSpPr/>
          <p:nvPr/>
        </p:nvSpPr>
        <p:spPr>
          <a:xfrm>
            <a:off x="754388" y="4041280"/>
            <a:ext cx="10584444" cy="111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n-lt"/>
                <a:ea typeface="+mn-ea"/>
                <a:cs typeface="+mn-cs"/>
              </a:rPr>
              <a:t>Microsoft BranchCache™ Platform</a:t>
            </a:r>
          </a:p>
        </p:txBody>
      </p:sp>
      <p:sp>
        <p:nvSpPr>
          <p:cNvPr id="10" name="Rectangle 9"/>
          <p:cNvSpPr/>
          <p:nvPr/>
        </p:nvSpPr>
        <p:spPr>
          <a:xfrm>
            <a:off x="754387" y="3574979"/>
            <a:ext cx="3491167" cy="388585"/>
          </a:xfrm>
          <a:prstGeom prst="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SMB 2</a:t>
            </a:r>
          </a:p>
        </p:txBody>
      </p:sp>
      <p:sp>
        <p:nvSpPr>
          <p:cNvPr id="11" name="Rectangle 10"/>
          <p:cNvSpPr/>
          <p:nvPr/>
        </p:nvSpPr>
        <p:spPr>
          <a:xfrm>
            <a:off x="2874162" y="3043779"/>
            <a:ext cx="1053878" cy="466302"/>
          </a:xfrm>
          <a:prstGeom prst="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Explorer</a:t>
            </a:r>
          </a:p>
        </p:txBody>
      </p:sp>
      <p:sp>
        <p:nvSpPr>
          <p:cNvPr id="12" name="Rectangle 11"/>
          <p:cNvSpPr/>
          <p:nvPr/>
        </p:nvSpPr>
        <p:spPr>
          <a:xfrm>
            <a:off x="9939927" y="3029564"/>
            <a:ext cx="1398905" cy="94350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mn-ea"/>
                <a:cs typeface="+mn-cs"/>
              </a:rPr>
              <a:t>3</a:t>
            </a:r>
            <a:r>
              <a:rPr kumimoji="0" lang="en-US" sz="1600" b="0" i="0" u="none" strike="noStrike" kern="1200" cap="none" spc="0" normalizeH="0" baseline="30000" noProof="0" dirty="0">
                <a:ln>
                  <a:noFill/>
                </a:ln>
                <a:solidFill>
                  <a:prstClr val="white"/>
                </a:solidFill>
                <a:effectLst/>
                <a:uLnTx/>
                <a:uFillTx/>
                <a:latin typeface="+mn-lt"/>
                <a:ea typeface="+mn-ea"/>
                <a:cs typeface="+mn-cs"/>
              </a:rPr>
              <a:t>rd</a:t>
            </a:r>
            <a:r>
              <a:rPr kumimoji="0" lang="en-US" sz="1600" b="0" i="0" u="none" strike="noStrike" kern="1200" cap="none" spc="0" normalizeH="0" baseline="0" noProof="0" dirty="0">
                <a:ln>
                  <a:noFill/>
                </a:ln>
                <a:solidFill>
                  <a:prstClr val="white"/>
                </a:solidFill>
                <a:effectLst/>
                <a:uLnTx/>
                <a:uFillTx/>
                <a:latin typeface="+mn-lt"/>
                <a:ea typeface="+mn-ea"/>
                <a:cs typeface="+mn-cs"/>
              </a:rPr>
              <a:t> Party Protocols</a:t>
            </a:r>
          </a:p>
        </p:txBody>
      </p:sp>
      <p:sp>
        <p:nvSpPr>
          <p:cNvPr id="13" name="Rectangle 12"/>
          <p:cNvSpPr/>
          <p:nvPr/>
        </p:nvSpPr>
        <p:spPr>
          <a:xfrm>
            <a:off x="754388" y="2409225"/>
            <a:ext cx="10584445" cy="5440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mn-ea"/>
                <a:cs typeface="+mn-cs"/>
              </a:rPr>
              <a:t>3</a:t>
            </a:r>
            <a:r>
              <a:rPr kumimoji="0" lang="en-US" sz="1600" b="0" i="0" u="none" strike="noStrike" kern="1200" cap="none" spc="0" normalizeH="0" baseline="30000" noProof="0" dirty="0">
                <a:ln>
                  <a:noFill/>
                </a:ln>
                <a:solidFill>
                  <a:prstClr val="white"/>
                </a:solidFill>
                <a:effectLst/>
                <a:uLnTx/>
                <a:uFillTx/>
                <a:latin typeface="+mn-lt"/>
                <a:ea typeface="+mn-ea"/>
                <a:cs typeface="+mn-cs"/>
              </a:rPr>
              <a:t>rd</a:t>
            </a:r>
            <a:r>
              <a:rPr kumimoji="0" lang="en-US" sz="1600" b="0" i="0" u="none" strike="noStrike" kern="1200" cap="none" spc="0" normalizeH="0" baseline="0" noProof="0" dirty="0">
                <a:ln>
                  <a:noFill/>
                </a:ln>
                <a:solidFill>
                  <a:prstClr val="white"/>
                </a:solidFill>
                <a:effectLst/>
                <a:uLnTx/>
                <a:uFillTx/>
                <a:latin typeface="+mn-lt"/>
                <a:ea typeface="+mn-ea"/>
                <a:cs typeface="+mn-cs"/>
              </a:rPr>
              <a:t> Party Applications</a:t>
            </a:r>
          </a:p>
        </p:txBody>
      </p:sp>
      <p:sp>
        <p:nvSpPr>
          <p:cNvPr id="15" name="Rectangle 14"/>
          <p:cNvSpPr/>
          <p:nvPr/>
        </p:nvSpPr>
        <p:spPr>
          <a:xfrm>
            <a:off x="1773442" y="3037940"/>
            <a:ext cx="1035956" cy="466302"/>
          </a:xfrm>
          <a:prstGeom prst="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mn-lt"/>
                <a:ea typeface="+mn-ea"/>
                <a:cs typeface="+mn-cs"/>
              </a:rPr>
              <a:t>CopyFile</a:t>
            </a:r>
            <a:endParaRPr kumimoji="0" lang="en-US" sz="1600" b="0" i="0" u="none" strike="noStrike" kern="1200" cap="none" spc="0" normalizeH="0" baseline="0" noProof="0" dirty="0">
              <a:ln>
                <a:noFill/>
              </a:ln>
              <a:solidFill>
                <a:srgbClr val="FFFFFF"/>
              </a:solidFill>
              <a:effectLst/>
              <a:uLnTx/>
              <a:uFillTx/>
              <a:latin typeface="+mn-lt"/>
              <a:ea typeface="+mn-ea"/>
              <a:cs typeface="+mn-cs"/>
            </a:endParaRPr>
          </a:p>
        </p:txBody>
      </p:sp>
      <p:sp>
        <p:nvSpPr>
          <p:cNvPr id="16" name="Rectangle 15"/>
          <p:cNvSpPr/>
          <p:nvPr/>
        </p:nvSpPr>
        <p:spPr>
          <a:xfrm>
            <a:off x="754387" y="3043779"/>
            <a:ext cx="971933" cy="467733"/>
          </a:xfrm>
          <a:prstGeom prst="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Office</a:t>
            </a:r>
          </a:p>
        </p:txBody>
      </p:sp>
      <p:sp>
        <p:nvSpPr>
          <p:cNvPr id="17" name="Snip Diagonal Corner Rectangle 16"/>
          <p:cNvSpPr/>
          <p:nvPr/>
        </p:nvSpPr>
        <p:spPr>
          <a:xfrm>
            <a:off x="4304128" y="3036221"/>
            <a:ext cx="932361" cy="466302"/>
          </a:xfrm>
          <a:prstGeom prst="snip2Diag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WMP</a:t>
            </a:r>
          </a:p>
        </p:txBody>
      </p:sp>
      <p:sp>
        <p:nvSpPr>
          <p:cNvPr id="19" name="Snip Same Side Corner Rectangle 18"/>
          <p:cNvSpPr/>
          <p:nvPr/>
        </p:nvSpPr>
        <p:spPr>
          <a:xfrm>
            <a:off x="8615082" y="3029564"/>
            <a:ext cx="932603" cy="460717"/>
          </a:xfrm>
          <a:prstGeom prst="snip2Same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mn-lt"/>
                <a:ea typeface="+mn-ea"/>
                <a:cs typeface="+mn-cs"/>
              </a:rPr>
              <a:t>Intune</a:t>
            </a:r>
            <a:endParaRPr kumimoji="0" lang="en-US" sz="1600" b="0" i="0" u="none" strike="noStrike" kern="1200" cap="none" spc="0" normalizeH="0" baseline="0" noProof="0" dirty="0">
              <a:ln>
                <a:noFill/>
              </a:ln>
              <a:solidFill>
                <a:srgbClr val="FFFFFF"/>
              </a:solidFill>
              <a:effectLst/>
              <a:uLnTx/>
              <a:uFillTx/>
              <a:latin typeface="+mn-lt"/>
              <a:ea typeface="+mn-ea"/>
              <a:cs typeface="+mn-cs"/>
            </a:endParaRPr>
          </a:p>
        </p:txBody>
      </p:sp>
      <p:sp>
        <p:nvSpPr>
          <p:cNvPr id="34" name="Snip Same Side Corner Rectangle 33"/>
          <p:cNvSpPr/>
          <p:nvPr/>
        </p:nvSpPr>
        <p:spPr>
          <a:xfrm>
            <a:off x="6662707" y="3579664"/>
            <a:ext cx="3227938" cy="383900"/>
          </a:xfrm>
          <a:prstGeom prst="snip2Same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BITS</a:t>
            </a:r>
          </a:p>
        </p:txBody>
      </p:sp>
      <p:sp>
        <p:nvSpPr>
          <p:cNvPr id="38" name="Rectangle 37"/>
          <p:cNvSpPr/>
          <p:nvPr/>
        </p:nvSpPr>
        <p:spPr>
          <a:xfrm>
            <a:off x="6348755" y="3054701"/>
            <a:ext cx="249344" cy="44954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n-lt"/>
              <a:ea typeface="+mn-ea"/>
              <a:cs typeface="+mn-cs"/>
            </a:endParaRPr>
          </a:p>
        </p:txBody>
      </p:sp>
      <p:sp>
        <p:nvSpPr>
          <p:cNvPr id="39" name="Snip Same Side Corner Rectangle 38"/>
          <p:cNvSpPr/>
          <p:nvPr/>
        </p:nvSpPr>
        <p:spPr>
          <a:xfrm>
            <a:off x="6662706" y="3036221"/>
            <a:ext cx="932361" cy="446790"/>
          </a:xfrm>
          <a:prstGeom prst="snip2Same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SCCM</a:t>
            </a:r>
          </a:p>
        </p:txBody>
      </p:sp>
      <p:sp>
        <p:nvSpPr>
          <p:cNvPr id="40" name="Snip Same Side Corner Rectangle 39"/>
          <p:cNvSpPr/>
          <p:nvPr/>
        </p:nvSpPr>
        <p:spPr>
          <a:xfrm>
            <a:off x="7632942" y="3036220"/>
            <a:ext cx="932361" cy="446790"/>
          </a:xfrm>
          <a:prstGeom prst="snip2Same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WSUS</a:t>
            </a:r>
          </a:p>
        </p:txBody>
      </p:sp>
      <p:sp>
        <p:nvSpPr>
          <p:cNvPr id="41" name="Rectangle 40"/>
          <p:cNvSpPr/>
          <p:nvPr/>
        </p:nvSpPr>
        <p:spPr>
          <a:xfrm>
            <a:off x="3996210" y="3043780"/>
            <a:ext cx="249344" cy="46046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n-lt"/>
              <a:ea typeface="+mn-ea"/>
              <a:cs typeface="+mn-cs"/>
            </a:endParaRPr>
          </a:p>
        </p:txBody>
      </p:sp>
      <p:sp>
        <p:nvSpPr>
          <p:cNvPr id="44" name="Rectangle 43"/>
          <p:cNvSpPr/>
          <p:nvPr/>
        </p:nvSpPr>
        <p:spPr>
          <a:xfrm>
            <a:off x="9626061" y="3034844"/>
            <a:ext cx="249344" cy="44954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n-lt"/>
              <a:ea typeface="+mn-ea"/>
              <a:cs typeface="+mn-cs"/>
            </a:endParaRPr>
          </a:p>
        </p:txBody>
      </p:sp>
      <p:cxnSp>
        <p:nvCxnSpPr>
          <p:cNvPr id="3" name="Straight Connector 2"/>
          <p:cNvCxnSpPr/>
          <p:nvPr/>
        </p:nvCxnSpPr>
        <p:spPr>
          <a:xfrm>
            <a:off x="457597" y="1625054"/>
            <a:ext cx="5891158" cy="0"/>
          </a:xfrm>
          <a:prstGeom prst="line">
            <a:avLst/>
          </a:prstGeom>
          <a:ln w="5715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128886" y="1636223"/>
            <a:ext cx="1008112" cy="0"/>
          </a:xfrm>
          <a:prstGeom prst="line">
            <a:avLst/>
          </a:prstGeom>
          <a:ln w="5715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6580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grpId="0" nodeType="withEffect">
                                  <p:stCondLst>
                                    <p:cond delay="0"/>
                                  </p:stCondLst>
                                  <p:iterate type="wd">
                                    <p:tmPct val="10000"/>
                                  </p:iterate>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0" nodeType="withEffect">
                                  <p:stCondLst>
                                    <p:cond delay="0"/>
                                  </p:stCondLst>
                                  <p:iterate type="wd">
                                    <p:tmPct val="10000"/>
                                  </p:iterate>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xit" presetSubtype="0" fill="hold" grpId="0" nodeType="withEffect">
                                  <p:stCondLst>
                                    <p:cond delay="0"/>
                                  </p:stCondLst>
                                  <p:iterate type="wd">
                                    <p:tmPct val="10000"/>
                                  </p:iterate>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xit" presetSubtype="0" fill="hold" grpId="0" nodeType="withEffect">
                                  <p:stCondLst>
                                    <p:cond delay="0"/>
                                  </p:stCondLst>
                                  <p:iterate type="wd">
                                    <p:tmPct val="10000"/>
                                  </p:iterate>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grpId="0" nodeType="withEffect">
                                  <p:stCondLst>
                                    <p:cond delay="0"/>
                                  </p:stCondLst>
                                  <p:iterate type="wd">
                                    <p:tmPct val="10000"/>
                                  </p:iterate>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0" nodeType="withEffect">
                                  <p:stCondLst>
                                    <p:cond delay="0"/>
                                  </p:stCondLst>
                                  <p:iterate type="wd">
                                    <p:tmPct val="10000"/>
                                  </p:iterate>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grpId="0" nodeType="withEffect">
                                  <p:stCondLst>
                                    <p:cond delay="0"/>
                                  </p:stCondLst>
                                  <p:iterate type="wd">
                                    <p:tmPct val="10000"/>
                                  </p:iterate>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0" nodeType="withEffect">
                                  <p:stCondLst>
                                    <p:cond delay="0"/>
                                  </p:stCondLst>
                                  <p:iterate type="wd">
                                    <p:tmPct val="10000"/>
                                  </p:iterate>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par>
                                <p:cTn id="37" presetID="10" presetClass="exit" presetSubtype="0" fill="hold" grpId="0" nodeType="withEffect">
                                  <p:stCondLst>
                                    <p:cond delay="0"/>
                                  </p:stCondLst>
                                  <p:iterate type="wd">
                                    <p:tmPct val="10000"/>
                                  </p:iterate>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5" grpId="0" animBg="1"/>
      <p:bldP spid="16" grpId="0" animBg="1"/>
      <p:bldP spid="17" grpId="0" animBg="1"/>
      <p:bldP spid="38" grpId="0" animBg="1"/>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Straight Connector 99"/>
          <p:cNvCxnSpPr/>
          <p:nvPr/>
        </p:nvCxnSpPr>
        <p:spPr>
          <a:xfrm rot="5400000" flipH="1" flipV="1">
            <a:off x="2896563" y="1884815"/>
            <a:ext cx="1088037" cy="1359693"/>
          </a:xfrm>
          <a:prstGeom prst="line">
            <a:avLst/>
          </a:prstGeom>
          <a:ln/>
        </p:spPr>
        <p:style>
          <a:lnRef idx="2">
            <a:schemeClr val="accent5"/>
          </a:lnRef>
          <a:fillRef idx="0">
            <a:schemeClr val="accent5"/>
          </a:fillRef>
          <a:effectRef idx="1">
            <a:schemeClr val="accent5"/>
          </a:effectRef>
          <a:fontRef idx="minor">
            <a:schemeClr val="tx1"/>
          </a:fontRef>
        </p:style>
      </p:cxnSp>
      <p:cxnSp>
        <p:nvCxnSpPr>
          <p:cNvPr id="103" name="Straight Connector 102"/>
          <p:cNvCxnSpPr/>
          <p:nvPr/>
        </p:nvCxnSpPr>
        <p:spPr>
          <a:xfrm rot="16200000" flipH="1">
            <a:off x="2817235" y="2987432"/>
            <a:ext cx="1194898" cy="1437390"/>
          </a:xfrm>
          <a:prstGeom prst="line">
            <a:avLst/>
          </a:prstGeom>
          <a:ln/>
        </p:spPr>
        <p:style>
          <a:lnRef idx="2">
            <a:schemeClr val="accent5"/>
          </a:lnRef>
          <a:fillRef idx="0">
            <a:schemeClr val="accent5"/>
          </a:fillRef>
          <a:effectRef idx="1">
            <a:schemeClr val="accent5"/>
          </a:effectRef>
          <a:fontRef idx="minor">
            <a:schemeClr val="tx1"/>
          </a:fontRef>
        </p:style>
      </p:cxnSp>
      <p:sp>
        <p:nvSpPr>
          <p:cNvPr id="2" name="Title 1"/>
          <p:cNvSpPr>
            <a:spLocks noGrp="1"/>
          </p:cNvSpPr>
          <p:nvPr>
            <p:ph type="title"/>
          </p:nvPr>
        </p:nvSpPr>
        <p:spPr/>
        <p:txBody>
          <a:bodyPr/>
          <a:lstStyle/>
          <a:p>
            <a:r>
              <a:rPr lang="en-US" dirty="0">
                <a:solidFill>
                  <a:schemeClr val="tx1"/>
                </a:solidFill>
              </a:rPr>
              <a:t>HTTP/HTTPS Integration. Oh dear… technical…</a:t>
            </a:r>
          </a:p>
        </p:txBody>
      </p:sp>
      <p:sp>
        <p:nvSpPr>
          <p:cNvPr id="15" name="Right Arrow 14"/>
          <p:cNvSpPr/>
          <p:nvPr/>
        </p:nvSpPr>
        <p:spPr>
          <a:xfrm>
            <a:off x="5389474" y="2953243"/>
            <a:ext cx="2486295" cy="155434"/>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16" name="Rectangle 15"/>
          <p:cNvSpPr/>
          <p:nvPr/>
        </p:nvSpPr>
        <p:spPr>
          <a:xfrm>
            <a:off x="7875768" y="2875526"/>
            <a:ext cx="1450340" cy="54401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http.sys</a:t>
            </a:r>
          </a:p>
        </p:txBody>
      </p:sp>
      <p:sp>
        <p:nvSpPr>
          <p:cNvPr id="17" name="Rectangle 16"/>
          <p:cNvSpPr/>
          <p:nvPr/>
        </p:nvSpPr>
        <p:spPr>
          <a:xfrm>
            <a:off x="7875768" y="1913086"/>
            <a:ext cx="1450340" cy="54401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IIS</a:t>
            </a:r>
          </a:p>
        </p:txBody>
      </p:sp>
      <p:sp>
        <p:nvSpPr>
          <p:cNvPr id="19" name="Rectangle 18"/>
          <p:cNvSpPr/>
          <p:nvPr/>
        </p:nvSpPr>
        <p:spPr>
          <a:xfrm>
            <a:off x="7837713" y="3819932"/>
            <a:ext cx="1450340" cy="68544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Branch</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Cache</a:t>
            </a:r>
          </a:p>
        </p:txBody>
      </p:sp>
      <p:sp>
        <p:nvSpPr>
          <p:cNvPr id="20" name="Down Arrow 19"/>
          <p:cNvSpPr/>
          <p:nvPr/>
        </p:nvSpPr>
        <p:spPr>
          <a:xfrm>
            <a:off x="8186556" y="2473022"/>
            <a:ext cx="207191" cy="38858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21" name="Up Arrow 20"/>
          <p:cNvSpPr/>
          <p:nvPr/>
        </p:nvSpPr>
        <p:spPr>
          <a:xfrm>
            <a:off x="8808130" y="2473022"/>
            <a:ext cx="207191" cy="388585"/>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23" name="Up Arrow 22"/>
          <p:cNvSpPr/>
          <p:nvPr/>
        </p:nvSpPr>
        <p:spPr>
          <a:xfrm>
            <a:off x="8808130" y="3419545"/>
            <a:ext cx="207191" cy="388585"/>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24" name="Down Arrow 23"/>
          <p:cNvSpPr/>
          <p:nvPr/>
        </p:nvSpPr>
        <p:spPr>
          <a:xfrm>
            <a:off x="8186556" y="3424625"/>
            <a:ext cx="207191" cy="38858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30" name="Left Arrow 29"/>
          <p:cNvSpPr/>
          <p:nvPr/>
        </p:nvSpPr>
        <p:spPr>
          <a:xfrm>
            <a:off x="5493071" y="3186395"/>
            <a:ext cx="2382698" cy="163206"/>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11" name="Down Arrow 10"/>
          <p:cNvSpPr/>
          <p:nvPr/>
        </p:nvSpPr>
        <p:spPr>
          <a:xfrm>
            <a:off x="4353518" y="2484893"/>
            <a:ext cx="207191" cy="364297"/>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12" name="Rectangle 11"/>
          <p:cNvSpPr/>
          <p:nvPr/>
        </p:nvSpPr>
        <p:spPr>
          <a:xfrm>
            <a:off x="4042731" y="2846386"/>
            <a:ext cx="1429619" cy="61394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chemeClr val="bg1"/>
                </a:solidFill>
                <a:effectLst/>
                <a:uLnTx/>
                <a:uFillTx/>
              </a:rPr>
              <a:t>Wininet</a:t>
            </a:r>
            <a:r>
              <a:rPr kumimoji="0" lang="en-US" sz="2000" b="0" i="0" u="none" strike="noStrike" kern="0" cap="none" spc="0" normalizeH="0" baseline="0" noProof="0" dirty="0">
                <a:ln>
                  <a:noFill/>
                </a:ln>
                <a:solidFill>
                  <a:schemeClr val="bg1"/>
                </a:solidFill>
                <a:effectLst/>
                <a:uLnTx/>
                <a:uFillTx/>
              </a:rPr>
              <a:t>/</a:t>
            </a:r>
          </a:p>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chemeClr val="bg1"/>
                </a:solidFill>
                <a:effectLst/>
                <a:uLnTx/>
                <a:uFillTx/>
              </a:rPr>
              <a:t>Winhttp</a:t>
            </a:r>
            <a:endParaRPr kumimoji="0" lang="en-US" sz="2000" b="0" i="0" u="none" strike="noStrike" kern="0" cap="none" spc="0" normalizeH="0" baseline="0" noProof="0" dirty="0">
              <a:ln>
                <a:noFill/>
              </a:ln>
              <a:solidFill>
                <a:schemeClr val="bg1"/>
              </a:solidFill>
              <a:effectLst/>
              <a:uLnTx/>
              <a:uFillTx/>
            </a:endParaRPr>
          </a:p>
        </p:txBody>
      </p:sp>
      <p:sp>
        <p:nvSpPr>
          <p:cNvPr id="13" name="Down Arrow 12"/>
          <p:cNvSpPr/>
          <p:nvPr/>
        </p:nvSpPr>
        <p:spPr>
          <a:xfrm>
            <a:off x="4353518" y="3457090"/>
            <a:ext cx="207191" cy="349726"/>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22" name="Up Arrow 21"/>
          <p:cNvSpPr/>
          <p:nvPr/>
        </p:nvSpPr>
        <p:spPr>
          <a:xfrm>
            <a:off x="4871497" y="2475180"/>
            <a:ext cx="207191" cy="344869"/>
          </a:xfrm>
          <a:prstGeom prst="up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25" name="Down Arrow 24"/>
          <p:cNvSpPr/>
          <p:nvPr/>
        </p:nvSpPr>
        <p:spPr>
          <a:xfrm flipV="1">
            <a:off x="4871497" y="3452232"/>
            <a:ext cx="207191" cy="354584"/>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41" name="TextBox 40"/>
          <p:cNvSpPr txBox="1"/>
          <p:nvPr/>
        </p:nvSpPr>
        <p:spPr>
          <a:xfrm>
            <a:off x="3505067" y="2447929"/>
            <a:ext cx="1243147" cy="531812"/>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Open </a:t>
            </a:r>
          </a:p>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URL</a:t>
            </a:r>
          </a:p>
        </p:txBody>
      </p:sp>
      <p:sp>
        <p:nvSpPr>
          <p:cNvPr id="42" name="TextBox 41"/>
          <p:cNvSpPr txBox="1"/>
          <p:nvPr/>
        </p:nvSpPr>
        <p:spPr>
          <a:xfrm>
            <a:off x="5560598" y="2706725"/>
            <a:ext cx="2237666"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“Branch Cache Capable”</a:t>
            </a:r>
          </a:p>
        </p:txBody>
      </p:sp>
      <p:sp>
        <p:nvSpPr>
          <p:cNvPr id="44" name="TextBox 43"/>
          <p:cNvSpPr txBox="1"/>
          <p:nvPr/>
        </p:nvSpPr>
        <p:spPr>
          <a:xfrm>
            <a:off x="7545797" y="2500362"/>
            <a:ext cx="989913"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Data</a:t>
            </a:r>
          </a:p>
        </p:txBody>
      </p:sp>
      <p:sp>
        <p:nvSpPr>
          <p:cNvPr id="45" name="TextBox 44"/>
          <p:cNvSpPr txBox="1"/>
          <p:nvPr/>
        </p:nvSpPr>
        <p:spPr>
          <a:xfrm>
            <a:off x="7524689" y="3432965"/>
            <a:ext cx="888239"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Data</a:t>
            </a:r>
          </a:p>
        </p:txBody>
      </p:sp>
      <p:sp>
        <p:nvSpPr>
          <p:cNvPr id="46" name="Rectangle 45"/>
          <p:cNvSpPr/>
          <p:nvPr/>
        </p:nvSpPr>
        <p:spPr>
          <a:xfrm>
            <a:off x="7564983" y="4973884"/>
            <a:ext cx="2589890" cy="233151"/>
          </a:xfrm>
          <a:prstGeom prst="rect">
            <a:avLst/>
          </a:prstGeom>
          <a:solidFill>
            <a:schemeClr val="tx1">
              <a:alpha val="50000"/>
            </a:schemeClr>
          </a:solidFill>
          <a:ln>
            <a:solidFill>
              <a:schemeClr val="bg1"/>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chemeClr val="tx1"/>
              </a:solidFill>
              <a:effectLst/>
              <a:uLnTx/>
              <a:uFillTx/>
            </a:endParaRPr>
          </a:p>
        </p:txBody>
      </p:sp>
      <p:sp>
        <p:nvSpPr>
          <p:cNvPr id="47" name="TextBox 46"/>
          <p:cNvSpPr txBox="1"/>
          <p:nvPr/>
        </p:nvSpPr>
        <p:spPr>
          <a:xfrm>
            <a:off x="6321837" y="4973886"/>
            <a:ext cx="1035955"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Data</a:t>
            </a:r>
          </a:p>
        </p:txBody>
      </p:sp>
      <p:sp>
        <p:nvSpPr>
          <p:cNvPr id="48" name="Down Arrow 47"/>
          <p:cNvSpPr/>
          <p:nvPr/>
        </p:nvSpPr>
        <p:spPr>
          <a:xfrm>
            <a:off x="8497344" y="4548837"/>
            <a:ext cx="207191" cy="38858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cxnSp>
        <p:nvCxnSpPr>
          <p:cNvPr id="52" name="Straight Connector 51"/>
          <p:cNvCxnSpPr/>
          <p:nvPr/>
        </p:nvCxnSpPr>
        <p:spPr>
          <a:xfrm rot="5400000">
            <a:off x="7930126" y="5094077"/>
            <a:ext cx="233151" cy="21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8469903" y="5101038"/>
            <a:ext cx="233151" cy="21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9037521" y="5090677"/>
            <a:ext cx="217607" cy="73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560463" y="5089166"/>
            <a:ext cx="225379" cy="10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7527172" y="5247003"/>
            <a:ext cx="310868" cy="2309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7774075" y="5245279"/>
            <a:ext cx="306983" cy="2382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8016880" y="5244630"/>
            <a:ext cx="303096" cy="243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8282340" y="5214846"/>
            <a:ext cx="310868" cy="2952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6200000" flipH="1">
            <a:off x="8535501" y="5245277"/>
            <a:ext cx="322526" cy="2227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8811325" y="5199953"/>
            <a:ext cx="314754" cy="3211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9127940" y="5216141"/>
            <a:ext cx="318639" cy="2848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9399881" y="5244630"/>
            <a:ext cx="303096" cy="243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9656279" y="5226502"/>
            <a:ext cx="303096" cy="2797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9893253" y="5261465"/>
            <a:ext cx="310868" cy="2020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7575342" y="5517903"/>
            <a:ext cx="517978" cy="41549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chemeClr val="tx1"/>
                </a:solidFill>
                <a:effectLst/>
                <a:uLnTx/>
                <a:uFillTx/>
                <a:latin typeface="Segoe" pitchFamily="34" charset="0"/>
              </a:rPr>
              <a:t>H1</a:t>
            </a:r>
          </a:p>
        </p:txBody>
      </p:sp>
      <p:sp>
        <p:nvSpPr>
          <p:cNvPr id="87" name="TextBox 86"/>
          <p:cNvSpPr txBox="1"/>
          <p:nvPr/>
        </p:nvSpPr>
        <p:spPr>
          <a:xfrm>
            <a:off x="8082960" y="5517903"/>
            <a:ext cx="517978" cy="41549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chemeClr val="tx1"/>
                </a:solidFill>
                <a:effectLst/>
                <a:uLnTx/>
                <a:uFillTx/>
              </a:rPr>
              <a:t>H2</a:t>
            </a:r>
          </a:p>
        </p:txBody>
      </p:sp>
      <p:sp>
        <p:nvSpPr>
          <p:cNvPr id="89" name="TextBox 88"/>
          <p:cNvSpPr txBox="1"/>
          <p:nvPr/>
        </p:nvSpPr>
        <p:spPr>
          <a:xfrm>
            <a:off x="9068596" y="5517903"/>
            <a:ext cx="517978" cy="41549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chemeClr val="tx1"/>
                </a:solidFill>
                <a:effectLst/>
                <a:uLnTx/>
                <a:uFillTx/>
              </a:rPr>
              <a:t>H4</a:t>
            </a:r>
          </a:p>
        </p:txBody>
      </p:sp>
      <p:sp>
        <p:nvSpPr>
          <p:cNvPr id="90" name="TextBox 89"/>
          <p:cNvSpPr txBox="1"/>
          <p:nvPr/>
        </p:nvSpPr>
        <p:spPr>
          <a:xfrm>
            <a:off x="9585094" y="5517903"/>
            <a:ext cx="517978" cy="41549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chemeClr val="tx1"/>
                </a:solidFill>
                <a:effectLst/>
                <a:uLnTx/>
                <a:uFillTx/>
              </a:rPr>
              <a:t>H5</a:t>
            </a:r>
          </a:p>
        </p:txBody>
      </p:sp>
      <p:sp>
        <p:nvSpPr>
          <p:cNvPr id="91" name="TextBox 90"/>
          <p:cNvSpPr txBox="1"/>
          <p:nvPr/>
        </p:nvSpPr>
        <p:spPr>
          <a:xfrm>
            <a:off x="6321835" y="5517904"/>
            <a:ext cx="1243147"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Hashlist</a:t>
            </a:r>
          </a:p>
        </p:txBody>
      </p:sp>
      <p:sp>
        <p:nvSpPr>
          <p:cNvPr id="94" name="TextBox 93"/>
          <p:cNvSpPr txBox="1"/>
          <p:nvPr/>
        </p:nvSpPr>
        <p:spPr>
          <a:xfrm>
            <a:off x="6529026" y="3277531"/>
            <a:ext cx="1243147"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rPr>
              <a:t>Hashlist</a:t>
            </a:r>
          </a:p>
        </p:txBody>
      </p:sp>
      <p:sp>
        <p:nvSpPr>
          <p:cNvPr id="95" name="TextBox 94"/>
          <p:cNvSpPr txBox="1"/>
          <p:nvPr/>
        </p:nvSpPr>
        <p:spPr>
          <a:xfrm>
            <a:off x="3317562" y="3419547"/>
            <a:ext cx="1243147"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Hashlist</a:t>
            </a:r>
          </a:p>
        </p:txBody>
      </p:sp>
      <p:cxnSp>
        <p:nvCxnSpPr>
          <p:cNvPr id="117" name="Straight Connector 116"/>
          <p:cNvCxnSpPr/>
          <p:nvPr/>
        </p:nvCxnSpPr>
        <p:spPr>
          <a:xfrm rot="5400000" flipH="1" flipV="1">
            <a:off x="9333372" y="3153251"/>
            <a:ext cx="1021424" cy="1243149"/>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19" name="Straight Connector 118"/>
          <p:cNvCxnSpPr/>
          <p:nvPr/>
        </p:nvCxnSpPr>
        <p:spPr>
          <a:xfrm rot="16200000" flipH="1">
            <a:off x="9235289" y="2111459"/>
            <a:ext cx="1321188" cy="1139552"/>
          </a:xfrm>
          <a:prstGeom prst="line">
            <a:avLst/>
          </a:prstGeom>
          <a:ln/>
        </p:spPr>
        <p:style>
          <a:lnRef idx="2">
            <a:schemeClr val="accent2"/>
          </a:lnRef>
          <a:fillRef idx="0">
            <a:schemeClr val="accent2"/>
          </a:fillRef>
          <a:effectRef idx="1">
            <a:schemeClr val="accent2"/>
          </a:effectRef>
          <a:fontRef idx="minor">
            <a:schemeClr val="tx1"/>
          </a:fontRef>
        </p:style>
      </p:cxnSp>
      <p:sp>
        <p:nvSpPr>
          <p:cNvPr id="124" name="Flowchart: Magnetic Disk 123"/>
          <p:cNvSpPr/>
          <p:nvPr/>
        </p:nvSpPr>
        <p:spPr>
          <a:xfrm>
            <a:off x="1969765" y="2149922"/>
            <a:ext cx="414383" cy="388585"/>
          </a:xfrm>
          <a:prstGeom prst="flowChartMagneticDisk">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1428"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endParaRPr>
          </a:p>
        </p:txBody>
      </p:sp>
      <p:sp>
        <p:nvSpPr>
          <p:cNvPr id="126" name="Flowchart: Magnetic Disk 125"/>
          <p:cNvSpPr/>
          <p:nvPr/>
        </p:nvSpPr>
        <p:spPr>
          <a:xfrm>
            <a:off x="1897757" y="3852539"/>
            <a:ext cx="414383" cy="388585"/>
          </a:xfrm>
          <a:prstGeom prst="flowChartMagneticDisk">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1428"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endParaRPr>
          </a:p>
        </p:txBody>
      </p:sp>
      <p:sp>
        <p:nvSpPr>
          <p:cNvPr id="127" name="Flowchart: Magnetic Disk 126"/>
          <p:cNvSpPr/>
          <p:nvPr/>
        </p:nvSpPr>
        <p:spPr>
          <a:xfrm>
            <a:off x="5700261" y="3885847"/>
            <a:ext cx="414383" cy="388585"/>
          </a:xfrm>
          <a:prstGeom prst="flowChartMagneticDisk">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endParaRPr>
          </a:p>
        </p:txBody>
      </p:sp>
      <p:sp>
        <p:nvSpPr>
          <p:cNvPr id="128" name="TextBox 127"/>
          <p:cNvSpPr txBox="1"/>
          <p:nvPr/>
        </p:nvSpPr>
        <p:spPr>
          <a:xfrm>
            <a:off x="4975091" y="3517412"/>
            <a:ext cx="920849"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Data</a:t>
            </a:r>
          </a:p>
        </p:txBody>
      </p:sp>
      <p:sp>
        <p:nvSpPr>
          <p:cNvPr id="129" name="TextBox 128"/>
          <p:cNvSpPr txBox="1"/>
          <p:nvPr/>
        </p:nvSpPr>
        <p:spPr>
          <a:xfrm>
            <a:off x="4959745" y="2573294"/>
            <a:ext cx="859458"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Data</a:t>
            </a:r>
          </a:p>
        </p:txBody>
      </p:sp>
      <p:cxnSp>
        <p:nvCxnSpPr>
          <p:cNvPr id="154" name="Straight Connector 153"/>
          <p:cNvCxnSpPr>
            <a:endCxn id="126" idx="1"/>
          </p:cNvCxnSpPr>
          <p:nvPr/>
        </p:nvCxnSpPr>
        <p:spPr>
          <a:xfrm rot="5400000">
            <a:off x="1766364" y="3496996"/>
            <a:ext cx="694130" cy="16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6200000" flipH="1">
            <a:off x="1446530" y="2835107"/>
            <a:ext cx="596866" cy="150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9" name="Right Arrow 168"/>
          <p:cNvSpPr/>
          <p:nvPr/>
        </p:nvSpPr>
        <p:spPr>
          <a:xfrm>
            <a:off x="5389474" y="4041281"/>
            <a:ext cx="310788" cy="155434"/>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chemeClr val="tx1"/>
              </a:solidFill>
              <a:effectLst/>
              <a:uLnTx/>
              <a:uFillTx/>
            </a:endParaRPr>
          </a:p>
        </p:txBody>
      </p:sp>
      <p:sp>
        <p:nvSpPr>
          <p:cNvPr id="83" name="TextBox 82"/>
          <p:cNvSpPr txBox="1"/>
          <p:nvPr/>
        </p:nvSpPr>
        <p:spPr>
          <a:xfrm>
            <a:off x="8575040" y="5514017"/>
            <a:ext cx="517978" cy="41938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chemeClr val="tx1"/>
                </a:solidFill>
                <a:effectLst/>
                <a:uLnTx/>
                <a:uFillTx/>
              </a:rPr>
              <a:t>H3</a:t>
            </a:r>
          </a:p>
        </p:txBody>
      </p:sp>
      <p:sp>
        <p:nvSpPr>
          <p:cNvPr id="14" name="Rectangle 13"/>
          <p:cNvSpPr/>
          <p:nvPr/>
        </p:nvSpPr>
        <p:spPr>
          <a:xfrm>
            <a:off x="4042731" y="3808130"/>
            <a:ext cx="1429619" cy="68544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Branch</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Cache</a:t>
            </a:r>
          </a:p>
        </p:txBody>
      </p:sp>
      <p:sp>
        <p:nvSpPr>
          <p:cNvPr id="92" name="TextBox 91"/>
          <p:cNvSpPr txBox="1"/>
          <p:nvPr/>
        </p:nvSpPr>
        <p:spPr>
          <a:xfrm>
            <a:off x="8911725" y="3530830"/>
            <a:ext cx="1296863"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Hashlist</a:t>
            </a:r>
          </a:p>
        </p:txBody>
      </p:sp>
      <p:sp>
        <p:nvSpPr>
          <p:cNvPr id="43" name="TextBox 42"/>
          <p:cNvSpPr txBox="1"/>
          <p:nvPr/>
        </p:nvSpPr>
        <p:spPr>
          <a:xfrm>
            <a:off x="8911726" y="2642378"/>
            <a:ext cx="1243147" cy="312073"/>
          </a:xfrm>
          <a:prstGeom prst="rect">
            <a:avLst/>
          </a:prstGeom>
          <a:noFill/>
        </p:spPr>
        <p:txBody>
          <a:bodyPr wrap="square" rtlCol="0">
            <a:spAutoFit/>
          </a:bodyPr>
          <a:lstStyle/>
          <a:p>
            <a:pPr marL="0" marR="0" lvl="0" indent="0" defTabSz="93258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pitchFamily="34" charset="0"/>
              </a:rPr>
              <a:t>Get</a:t>
            </a:r>
            <a:r>
              <a:rPr kumimoji="0" lang="en-US" sz="1224" b="0" i="0" u="none" strike="noStrike" kern="0" cap="none" spc="0" normalizeH="0" baseline="0" noProof="0" dirty="0">
                <a:ln>
                  <a:noFill/>
                </a:ln>
                <a:solidFill>
                  <a:sysClr val="windowText" lastClr="000000"/>
                </a:solidFill>
                <a:effectLst/>
                <a:uLnTx/>
                <a:uFillTx/>
                <a:latin typeface="Segoe" pitchFamily="34" charset="0"/>
              </a:rPr>
              <a:t> </a:t>
            </a:r>
            <a:r>
              <a:rPr kumimoji="0" lang="en-US" sz="1428" b="0" i="0" u="none" strike="noStrike" kern="0" cap="none" spc="0" normalizeH="0" baseline="0" noProof="0" dirty="0">
                <a:ln>
                  <a:noFill/>
                </a:ln>
                <a:solidFill>
                  <a:sysClr val="windowText" lastClr="000000"/>
                </a:solidFill>
                <a:effectLst/>
                <a:uLnTx/>
                <a:uFillTx/>
                <a:latin typeface="Segoe" pitchFamily="34" charset="0"/>
              </a:rPr>
              <a:t>data</a:t>
            </a:r>
          </a:p>
        </p:txBody>
      </p:sp>
      <p:cxnSp>
        <p:nvCxnSpPr>
          <p:cNvPr id="147" name="Straight Connector 146"/>
          <p:cNvCxnSpPr/>
          <p:nvPr/>
        </p:nvCxnSpPr>
        <p:spPr>
          <a:xfrm rot="16200000" flipH="1">
            <a:off x="1806568" y="2341459"/>
            <a:ext cx="7171" cy="1616091"/>
          </a:xfrm>
          <a:prstGeom prst="line">
            <a:avLst/>
          </a:prstGeom>
          <a:gradFill>
            <a:gsLst>
              <a:gs pos="0">
                <a:schemeClr val="tx1">
                  <a:lumMod val="85000"/>
                  <a:lumOff val="15000"/>
                </a:schemeClr>
              </a:gs>
              <a:gs pos="100000">
                <a:schemeClr val="tx1">
                  <a:lumMod val="75000"/>
                  <a:lumOff val="25000"/>
                </a:schemeClr>
              </a:gs>
            </a:gsLst>
          </a:gradFill>
          <a:ln>
            <a:solidFill>
              <a:srgbClr val="C00000"/>
            </a:solidFill>
          </a:ln>
        </p:spPr>
        <p:style>
          <a:lnRef idx="1">
            <a:schemeClr val="accent3"/>
          </a:lnRef>
          <a:fillRef idx="3">
            <a:schemeClr val="accent3"/>
          </a:fillRef>
          <a:effectRef idx="2">
            <a:schemeClr val="accent3"/>
          </a:effectRef>
          <a:fontRef idx="minor">
            <a:schemeClr val="lt1"/>
          </a:fontRef>
        </p:style>
      </p:cxnSp>
      <p:sp>
        <p:nvSpPr>
          <p:cNvPr id="125" name="Flowchart: Magnetic Disk 124"/>
          <p:cNvSpPr/>
          <p:nvPr/>
        </p:nvSpPr>
        <p:spPr>
          <a:xfrm>
            <a:off x="1224018" y="2883161"/>
            <a:ext cx="414383" cy="388585"/>
          </a:xfrm>
          <a:prstGeom prst="flowChartMagneticDisk">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endParaRPr kumimoji="0" lang="en-US" sz="1428"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endParaRPr>
          </a:p>
        </p:txBody>
      </p:sp>
      <p:sp>
        <p:nvSpPr>
          <p:cNvPr id="10" name="Rectangle 9"/>
          <p:cNvSpPr/>
          <p:nvPr/>
        </p:nvSpPr>
        <p:spPr>
          <a:xfrm>
            <a:off x="4042731" y="1913086"/>
            <a:ext cx="1429619" cy="54401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32581"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IE/Edge</a:t>
            </a:r>
          </a:p>
        </p:txBody>
      </p:sp>
      <p:cxnSp>
        <p:nvCxnSpPr>
          <p:cNvPr id="6" name="Straight Connector 5"/>
          <p:cNvCxnSpPr/>
          <p:nvPr/>
        </p:nvCxnSpPr>
        <p:spPr>
          <a:xfrm>
            <a:off x="6529026" y="1481038"/>
            <a:ext cx="0" cy="3384376"/>
          </a:xfrm>
          <a:prstGeom prst="line">
            <a:avLst/>
          </a:prstGeom>
          <a:ln w="285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921457" y="3408591"/>
            <a:ext cx="931522" cy="931522"/>
          </a:xfrm>
          <a:prstGeom prst="rect">
            <a:avLst/>
          </a:prstGeom>
        </p:spPr>
      </p:pic>
      <p:pic>
        <p:nvPicPr>
          <p:cNvPr id="88" name="Picture 87"/>
          <p:cNvPicPr>
            <a:picLocks noChangeAspect="1"/>
          </p:cNvPicPr>
          <p:nvPr/>
        </p:nvPicPr>
        <p:blipFill>
          <a:blip r:embed="rId3"/>
          <a:stretch>
            <a:fillRect/>
          </a:stretch>
        </p:blipFill>
        <p:spPr>
          <a:xfrm>
            <a:off x="1032036" y="1820260"/>
            <a:ext cx="931522" cy="931522"/>
          </a:xfrm>
          <a:prstGeom prst="rect">
            <a:avLst/>
          </a:prstGeom>
        </p:spPr>
      </p:pic>
      <p:pic>
        <p:nvPicPr>
          <p:cNvPr id="93" name="Picture 92"/>
          <p:cNvPicPr>
            <a:picLocks noChangeAspect="1"/>
          </p:cNvPicPr>
          <p:nvPr/>
        </p:nvPicPr>
        <p:blipFill>
          <a:blip r:embed="rId3"/>
          <a:stretch>
            <a:fillRect/>
          </a:stretch>
        </p:blipFill>
        <p:spPr>
          <a:xfrm>
            <a:off x="100095" y="2424656"/>
            <a:ext cx="931522" cy="931522"/>
          </a:xfrm>
          <a:prstGeom prst="rect">
            <a:avLst/>
          </a:prstGeom>
        </p:spPr>
      </p:pic>
      <p:pic>
        <p:nvPicPr>
          <p:cNvPr id="5" name="Picture 4"/>
          <p:cNvPicPr>
            <a:picLocks noChangeAspect="1"/>
          </p:cNvPicPr>
          <p:nvPr/>
        </p:nvPicPr>
        <p:blipFill>
          <a:blip r:embed="rId4"/>
          <a:stretch>
            <a:fillRect/>
          </a:stretch>
        </p:blipFill>
        <p:spPr>
          <a:xfrm>
            <a:off x="10390672" y="2577684"/>
            <a:ext cx="1407646" cy="1407646"/>
          </a:xfrm>
          <a:prstGeom prst="rect">
            <a:avLst/>
          </a:prstGeom>
        </p:spPr>
      </p:pic>
      <p:sp>
        <p:nvSpPr>
          <p:cNvPr id="3" name="Cloud Callout 2"/>
          <p:cNvSpPr/>
          <p:nvPr/>
        </p:nvSpPr>
        <p:spPr bwMode="auto">
          <a:xfrm>
            <a:off x="10051276" y="1212849"/>
            <a:ext cx="2324457" cy="1422474"/>
          </a:xfrm>
          <a:prstGeom prst="cloudCallout">
            <a:avLst>
              <a:gd name="adj1" fmla="val -29883"/>
              <a:gd name="adj2" fmla="val 64914"/>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I am a just a Server. Not a cloud!</a:t>
            </a:r>
          </a:p>
        </p:txBody>
      </p:sp>
      <p:pic>
        <p:nvPicPr>
          <p:cNvPr id="96" name="Picture 95"/>
          <p:cNvPicPr>
            <a:picLocks noChangeAspect="1"/>
          </p:cNvPicPr>
          <p:nvPr/>
        </p:nvPicPr>
        <p:blipFill>
          <a:blip r:embed="rId3"/>
          <a:stretch>
            <a:fillRect/>
          </a:stretch>
        </p:blipFill>
        <p:spPr>
          <a:xfrm>
            <a:off x="2267099" y="2409765"/>
            <a:ext cx="931522" cy="931522"/>
          </a:xfrm>
          <a:prstGeom prst="rect">
            <a:avLst/>
          </a:prstGeom>
        </p:spPr>
      </p:pic>
      <p:sp>
        <p:nvSpPr>
          <p:cNvPr id="71" name="Cloud Callout 70"/>
          <p:cNvSpPr/>
          <p:nvPr/>
        </p:nvSpPr>
        <p:spPr bwMode="auto">
          <a:xfrm>
            <a:off x="2676701" y="4893873"/>
            <a:ext cx="2592288" cy="1872208"/>
          </a:xfrm>
          <a:prstGeom prst="cloudCallout">
            <a:avLst>
              <a:gd name="adj1" fmla="val 87673"/>
              <a:gd name="adj2" fmla="val -6620"/>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Didn’t we agree on calling it CI?</a:t>
            </a:r>
          </a:p>
        </p:txBody>
      </p:sp>
    </p:spTree>
    <p:extLst>
      <p:ext uri="{BB962C8B-B14F-4D97-AF65-F5344CB8AC3E}">
        <p14:creationId xmlns:p14="http://schemas.microsoft.com/office/powerpoint/2010/main" val="16505610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par>
                                <p:cTn id="8" presetID="3"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linds(horizontal)">
                                      <p:cBhvr>
                                        <p:cTn id="10" dur="500"/>
                                        <p:tgtEl>
                                          <p:spTgt spid="103"/>
                                        </p:tgtEl>
                                      </p:cBhvr>
                                    </p:animEffect>
                                  </p:childTnLst>
                                </p:cTn>
                              </p:par>
                              <p:par>
                                <p:cTn id="11" presetID="3" presetClass="entr" presetSubtype="10" fill="hold" nodeType="with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blinds(horizontal)">
                                      <p:cBhvr>
                                        <p:cTn id="13" dur="500"/>
                                        <p:tgtEl>
                                          <p:spTgt spid="119"/>
                                        </p:tgtEl>
                                      </p:cBhvr>
                                    </p:animEffect>
                                  </p:childTnLst>
                                </p:cTn>
                              </p:par>
                              <p:par>
                                <p:cTn id="14" presetID="3" presetClass="entr" presetSubtype="10" fill="hold"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blinds(horizontal)">
                                      <p:cBhvr>
                                        <p:cTn id="16" dur="500"/>
                                        <p:tgtEl>
                                          <p:spTgt spid="11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strVal val="#ppt_w*0.70"/>
                                          </p:val>
                                        </p:tav>
                                        <p:tav tm="100000">
                                          <p:val>
                                            <p:strVal val="#ppt_w"/>
                                          </p:val>
                                        </p:tav>
                                      </p:tavLst>
                                    </p:anim>
                                    <p:anim calcmode="lin" valueType="num">
                                      <p:cBhvr>
                                        <p:cTn id="45" dur="1000" fill="hold"/>
                                        <p:tgtEl>
                                          <p:spTgt spid="11"/>
                                        </p:tgtEl>
                                        <p:attrNameLst>
                                          <p:attrName>ppt_h</p:attrName>
                                        </p:attrNameLst>
                                      </p:cBhvr>
                                      <p:tavLst>
                                        <p:tav tm="0">
                                          <p:val>
                                            <p:strVal val="#ppt_h"/>
                                          </p:val>
                                        </p:tav>
                                        <p:tav tm="100000">
                                          <p:val>
                                            <p:strVal val="#ppt_h"/>
                                          </p:val>
                                        </p:tav>
                                      </p:tavLst>
                                    </p:anim>
                                    <p:animEffect transition="in" filter="fade">
                                      <p:cBhvr>
                                        <p:cTn id="46" dur="1000"/>
                                        <p:tgtEl>
                                          <p:spTgt spid="11"/>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strVal val="#ppt_w*0.70"/>
                                          </p:val>
                                        </p:tav>
                                        <p:tav tm="100000">
                                          <p:val>
                                            <p:strVal val="#ppt_w"/>
                                          </p:val>
                                        </p:tav>
                                      </p:tavLst>
                                    </p:anim>
                                    <p:anim calcmode="lin" valueType="num">
                                      <p:cBhvr>
                                        <p:cTn id="50" dur="1000" fill="hold"/>
                                        <p:tgtEl>
                                          <p:spTgt spid="41"/>
                                        </p:tgtEl>
                                        <p:attrNameLst>
                                          <p:attrName>ppt_h</p:attrName>
                                        </p:attrNameLst>
                                      </p:cBhvr>
                                      <p:tavLst>
                                        <p:tav tm="0">
                                          <p:val>
                                            <p:strVal val="#ppt_h"/>
                                          </p:val>
                                        </p:tav>
                                        <p:tav tm="100000">
                                          <p:val>
                                            <p:strVal val="#ppt_h"/>
                                          </p:val>
                                        </p:tav>
                                      </p:tavLst>
                                    </p:anim>
                                    <p:animEffect transition="in" filter="fade">
                                      <p:cBhvr>
                                        <p:cTn id="51" dur="10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ppt_w</p:attrName>
                                        </p:attrNameLst>
                                      </p:cBhvr>
                                      <p:tavLst>
                                        <p:tav tm="0">
                                          <p:val>
                                            <p:strVal val="#ppt_w*0.70"/>
                                          </p:val>
                                        </p:tav>
                                        <p:tav tm="100000">
                                          <p:val>
                                            <p:strVal val="#ppt_w"/>
                                          </p:val>
                                        </p:tav>
                                      </p:tavLst>
                                    </p:anim>
                                    <p:anim calcmode="lin" valueType="num">
                                      <p:cBhvr>
                                        <p:cTn id="57" dur="1000" fill="hold"/>
                                        <p:tgtEl>
                                          <p:spTgt spid="15"/>
                                        </p:tgtEl>
                                        <p:attrNameLst>
                                          <p:attrName>ppt_h</p:attrName>
                                        </p:attrNameLst>
                                      </p:cBhvr>
                                      <p:tavLst>
                                        <p:tav tm="0">
                                          <p:val>
                                            <p:strVal val="#ppt_h"/>
                                          </p:val>
                                        </p:tav>
                                        <p:tav tm="100000">
                                          <p:val>
                                            <p:strVal val="#ppt_h"/>
                                          </p:val>
                                        </p:tav>
                                      </p:tavLst>
                                    </p:anim>
                                    <p:animEffect transition="in" filter="fade">
                                      <p:cBhvr>
                                        <p:cTn id="58" dur="1000"/>
                                        <p:tgtEl>
                                          <p:spTgt spid="15"/>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p:cTn id="61" dur="1000" fill="hold"/>
                                        <p:tgtEl>
                                          <p:spTgt spid="42"/>
                                        </p:tgtEl>
                                        <p:attrNameLst>
                                          <p:attrName>ppt_w</p:attrName>
                                        </p:attrNameLst>
                                      </p:cBhvr>
                                      <p:tavLst>
                                        <p:tav tm="0">
                                          <p:val>
                                            <p:strVal val="#ppt_w*0.70"/>
                                          </p:val>
                                        </p:tav>
                                        <p:tav tm="100000">
                                          <p:val>
                                            <p:strVal val="#ppt_w"/>
                                          </p:val>
                                        </p:tav>
                                      </p:tavLst>
                                    </p:anim>
                                    <p:anim calcmode="lin" valueType="num">
                                      <p:cBhvr>
                                        <p:cTn id="62" dur="1000" fill="hold"/>
                                        <p:tgtEl>
                                          <p:spTgt spid="42"/>
                                        </p:tgtEl>
                                        <p:attrNameLst>
                                          <p:attrName>ppt_h</p:attrName>
                                        </p:attrNameLst>
                                      </p:cBhvr>
                                      <p:tavLst>
                                        <p:tav tm="0">
                                          <p:val>
                                            <p:strVal val="#ppt_h"/>
                                          </p:val>
                                        </p:tav>
                                        <p:tav tm="100000">
                                          <p:val>
                                            <p:strVal val="#ppt_h"/>
                                          </p:val>
                                        </p:tav>
                                      </p:tavLst>
                                    </p:anim>
                                    <p:animEffect transition="in" filter="fade">
                                      <p:cBhvr>
                                        <p:cTn id="63" dur="10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p:cTn id="68" dur="1000" fill="hold"/>
                                        <p:tgtEl>
                                          <p:spTgt spid="43"/>
                                        </p:tgtEl>
                                        <p:attrNameLst>
                                          <p:attrName>ppt_w</p:attrName>
                                        </p:attrNameLst>
                                      </p:cBhvr>
                                      <p:tavLst>
                                        <p:tav tm="0">
                                          <p:val>
                                            <p:strVal val="#ppt_w*0.70"/>
                                          </p:val>
                                        </p:tav>
                                        <p:tav tm="100000">
                                          <p:val>
                                            <p:strVal val="#ppt_w"/>
                                          </p:val>
                                        </p:tav>
                                      </p:tavLst>
                                    </p:anim>
                                    <p:anim calcmode="lin" valueType="num">
                                      <p:cBhvr>
                                        <p:cTn id="69" dur="1000" fill="hold"/>
                                        <p:tgtEl>
                                          <p:spTgt spid="43"/>
                                        </p:tgtEl>
                                        <p:attrNameLst>
                                          <p:attrName>ppt_h</p:attrName>
                                        </p:attrNameLst>
                                      </p:cBhvr>
                                      <p:tavLst>
                                        <p:tav tm="0">
                                          <p:val>
                                            <p:strVal val="#ppt_h"/>
                                          </p:val>
                                        </p:tav>
                                        <p:tav tm="100000">
                                          <p:val>
                                            <p:strVal val="#ppt_h"/>
                                          </p:val>
                                        </p:tav>
                                      </p:tavLst>
                                    </p:anim>
                                    <p:animEffect transition="in" filter="fade">
                                      <p:cBhvr>
                                        <p:cTn id="70" dur="1000"/>
                                        <p:tgtEl>
                                          <p:spTgt spid="43"/>
                                        </p:tgtEl>
                                      </p:cBhvr>
                                    </p:animEffect>
                                  </p:childTnLst>
                                </p:cTn>
                              </p:par>
                              <p:par>
                                <p:cTn id="71" presetID="55"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1000" fill="hold"/>
                                        <p:tgtEl>
                                          <p:spTgt spid="21"/>
                                        </p:tgtEl>
                                        <p:attrNameLst>
                                          <p:attrName>ppt_w</p:attrName>
                                        </p:attrNameLst>
                                      </p:cBhvr>
                                      <p:tavLst>
                                        <p:tav tm="0">
                                          <p:val>
                                            <p:strVal val="#ppt_w*0.70"/>
                                          </p:val>
                                        </p:tav>
                                        <p:tav tm="100000">
                                          <p:val>
                                            <p:strVal val="#ppt_w"/>
                                          </p:val>
                                        </p:tav>
                                      </p:tavLst>
                                    </p:anim>
                                    <p:anim calcmode="lin" valueType="num">
                                      <p:cBhvr>
                                        <p:cTn id="74" dur="1000" fill="hold"/>
                                        <p:tgtEl>
                                          <p:spTgt spid="21"/>
                                        </p:tgtEl>
                                        <p:attrNameLst>
                                          <p:attrName>ppt_h</p:attrName>
                                        </p:attrNameLst>
                                      </p:cBhvr>
                                      <p:tavLst>
                                        <p:tav tm="0">
                                          <p:val>
                                            <p:strVal val="#ppt_h"/>
                                          </p:val>
                                        </p:tav>
                                        <p:tav tm="100000">
                                          <p:val>
                                            <p:strVal val="#ppt_h"/>
                                          </p:val>
                                        </p:tav>
                                      </p:tavLst>
                                    </p:anim>
                                    <p:animEffect transition="in" filter="fade">
                                      <p:cBhvr>
                                        <p:cTn id="75" dur="10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55" presetClass="entr" presetSubtype="0" fill="hold" grpId="0" nodeType="click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1000" fill="hold"/>
                                        <p:tgtEl>
                                          <p:spTgt spid="44"/>
                                        </p:tgtEl>
                                        <p:attrNameLst>
                                          <p:attrName>ppt_w</p:attrName>
                                        </p:attrNameLst>
                                      </p:cBhvr>
                                      <p:tavLst>
                                        <p:tav tm="0">
                                          <p:val>
                                            <p:strVal val="#ppt_w*0.70"/>
                                          </p:val>
                                        </p:tav>
                                        <p:tav tm="100000">
                                          <p:val>
                                            <p:strVal val="#ppt_w"/>
                                          </p:val>
                                        </p:tav>
                                      </p:tavLst>
                                    </p:anim>
                                    <p:anim calcmode="lin" valueType="num">
                                      <p:cBhvr>
                                        <p:cTn id="81" dur="1000" fill="hold"/>
                                        <p:tgtEl>
                                          <p:spTgt spid="44"/>
                                        </p:tgtEl>
                                        <p:attrNameLst>
                                          <p:attrName>ppt_h</p:attrName>
                                        </p:attrNameLst>
                                      </p:cBhvr>
                                      <p:tavLst>
                                        <p:tav tm="0">
                                          <p:val>
                                            <p:strVal val="#ppt_h"/>
                                          </p:val>
                                        </p:tav>
                                        <p:tav tm="100000">
                                          <p:val>
                                            <p:strVal val="#ppt_h"/>
                                          </p:val>
                                        </p:tav>
                                      </p:tavLst>
                                    </p:anim>
                                    <p:animEffect transition="in" filter="fade">
                                      <p:cBhvr>
                                        <p:cTn id="82" dur="1000"/>
                                        <p:tgtEl>
                                          <p:spTgt spid="44"/>
                                        </p:tgtEl>
                                      </p:cBhvr>
                                    </p:animEffect>
                                  </p:childTnLst>
                                </p:cTn>
                              </p:par>
                              <p:par>
                                <p:cTn id="83" presetID="55"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1000" fill="hold"/>
                                        <p:tgtEl>
                                          <p:spTgt spid="20"/>
                                        </p:tgtEl>
                                        <p:attrNameLst>
                                          <p:attrName>ppt_w</p:attrName>
                                        </p:attrNameLst>
                                      </p:cBhvr>
                                      <p:tavLst>
                                        <p:tav tm="0">
                                          <p:val>
                                            <p:strVal val="#ppt_w*0.70"/>
                                          </p:val>
                                        </p:tav>
                                        <p:tav tm="100000">
                                          <p:val>
                                            <p:strVal val="#ppt_w"/>
                                          </p:val>
                                        </p:tav>
                                      </p:tavLst>
                                    </p:anim>
                                    <p:anim calcmode="lin" valueType="num">
                                      <p:cBhvr>
                                        <p:cTn id="86" dur="1000" fill="hold"/>
                                        <p:tgtEl>
                                          <p:spTgt spid="20"/>
                                        </p:tgtEl>
                                        <p:attrNameLst>
                                          <p:attrName>ppt_h</p:attrName>
                                        </p:attrNameLst>
                                      </p:cBhvr>
                                      <p:tavLst>
                                        <p:tav tm="0">
                                          <p:val>
                                            <p:strVal val="#ppt_h"/>
                                          </p:val>
                                        </p:tav>
                                        <p:tav tm="100000">
                                          <p:val>
                                            <p:strVal val="#ppt_h"/>
                                          </p:val>
                                        </p:tav>
                                      </p:tavLst>
                                    </p:anim>
                                    <p:animEffect transition="in" filter="fade">
                                      <p:cBhvr>
                                        <p:cTn id="87" dur="10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55" presetClass="entr" presetSubtype="0"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anim calcmode="lin" valueType="num">
                                      <p:cBhvr>
                                        <p:cTn id="92" dur="1000" fill="hold"/>
                                        <p:tgtEl>
                                          <p:spTgt spid="45"/>
                                        </p:tgtEl>
                                        <p:attrNameLst>
                                          <p:attrName>ppt_w</p:attrName>
                                        </p:attrNameLst>
                                      </p:cBhvr>
                                      <p:tavLst>
                                        <p:tav tm="0">
                                          <p:val>
                                            <p:strVal val="#ppt_w*0.70"/>
                                          </p:val>
                                        </p:tav>
                                        <p:tav tm="100000">
                                          <p:val>
                                            <p:strVal val="#ppt_w"/>
                                          </p:val>
                                        </p:tav>
                                      </p:tavLst>
                                    </p:anim>
                                    <p:anim calcmode="lin" valueType="num">
                                      <p:cBhvr>
                                        <p:cTn id="93" dur="1000" fill="hold"/>
                                        <p:tgtEl>
                                          <p:spTgt spid="45"/>
                                        </p:tgtEl>
                                        <p:attrNameLst>
                                          <p:attrName>ppt_h</p:attrName>
                                        </p:attrNameLst>
                                      </p:cBhvr>
                                      <p:tavLst>
                                        <p:tav tm="0">
                                          <p:val>
                                            <p:strVal val="#ppt_h"/>
                                          </p:val>
                                        </p:tav>
                                        <p:tav tm="100000">
                                          <p:val>
                                            <p:strVal val="#ppt_h"/>
                                          </p:val>
                                        </p:tav>
                                      </p:tavLst>
                                    </p:anim>
                                    <p:animEffect transition="in" filter="fade">
                                      <p:cBhvr>
                                        <p:cTn id="94" dur="1000"/>
                                        <p:tgtEl>
                                          <p:spTgt spid="45"/>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p:cTn id="97" dur="1000" fill="hold"/>
                                        <p:tgtEl>
                                          <p:spTgt spid="24"/>
                                        </p:tgtEl>
                                        <p:attrNameLst>
                                          <p:attrName>ppt_w</p:attrName>
                                        </p:attrNameLst>
                                      </p:cBhvr>
                                      <p:tavLst>
                                        <p:tav tm="0">
                                          <p:val>
                                            <p:strVal val="#ppt_w*0.70"/>
                                          </p:val>
                                        </p:tav>
                                        <p:tav tm="100000">
                                          <p:val>
                                            <p:strVal val="#ppt_w"/>
                                          </p:val>
                                        </p:tav>
                                      </p:tavLst>
                                    </p:anim>
                                    <p:anim calcmode="lin" valueType="num">
                                      <p:cBhvr>
                                        <p:cTn id="98" dur="1000" fill="hold"/>
                                        <p:tgtEl>
                                          <p:spTgt spid="24"/>
                                        </p:tgtEl>
                                        <p:attrNameLst>
                                          <p:attrName>ppt_h</p:attrName>
                                        </p:attrNameLst>
                                      </p:cBhvr>
                                      <p:tavLst>
                                        <p:tav tm="0">
                                          <p:val>
                                            <p:strVal val="#ppt_h"/>
                                          </p:val>
                                        </p:tav>
                                        <p:tav tm="100000">
                                          <p:val>
                                            <p:strVal val="#ppt_h"/>
                                          </p:val>
                                        </p:tav>
                                      </p:tavLst>
                                    </p:anim>
                                    <p:animEffect transition="in" filter="fade">
                                      <p:cBhvr>
                                        <p:cTn id="99" dur="10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p:cTn id="104" dur="1000" fill="hold"/>
                                        <p:tgtEl>
                                          <p:spTgt spid="48"/>
                                        </p:tgtEl>
                                        <p:attrNameLst>
                                          <p:attrName>ppt_w</p:attrName>
                                        </p:attrNameLst>
                                      </p:cBhvr>
                                      <p:tavLst>
                                        <p:tav tm="0">
                                          <p:val>
                                            <p:strVal val="#ppt_w*0.70"/>
                                          </p:val>
                                        </p:tav>
                                        <p:tav tm="100000">
                                          <p:val>
                                            <p:strVal val="#ppt_w"/>
                                          </p:val>
                                        </p:tav>
                                      </p:tavLst>
                                    </p:anim>
                                    <p:anim calcmode="lin" valueType="num">
                                      <p:cBhvr>
                                        <p:cTn id="105" dur="1000" fill="hold"/>
                                        <p:tgtEl>
                                          <p:spTgt spid="48"/>
                                        </p:tgtEl>
                                        <p:attrNameLst>
                                          <p:attrName>ppt_h</p:attrName>
                                        </p:attrNameLst>
                                      </p:cBhvr>
                                      <p:tavLst>
                                        <p:tav tm="0">
                                          <p:val>
                                            <p:strVal val="#ppt_h"/>
                                          </p:val>
                                        </p:tav>
                                        <p:tav tm="100000">
                                          <p:val>
                                            <p:strVal val="#ppt_h"/>
                                          </p:val>
                                        </p:tav>
                                      </p:tavLst>
                                    </p:anim>
                                    <p:animEffect transition="in" filter="fade">
                                      <p:cBhvr>
                                        <p:cTn id="106" dur="1000"/>
                                        <p:tgtEl>
                                          <p:spTgt spid="48"/>
                                        </p:tgtEl>
                                      </p:cBhvr>
                                    </p:animEffect>
                                  </p:childTnLst>
                                </p:cTn>
                              </p:par>
                              <p:par>
                                <p:cTn id="107" presetID="55"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 calcmode="lin" valueType="num">
                                      <p:cBhvr>
                                        <p:cTn id="109" dur="1000" fill="hold"/>
                                        <p:tgtEl>
                                          <p:spTgt spid="46"/>
                                        </p:tgtEl>
                                        <p:attrNameLst>
                                          <p:attrName>ppt_w</p:attrName>
                                        </p:attrNameLst>
                                      </p:cBhvr>
                                      <p:tavLst>
                                        <p:tav tm="0">
                                          <p:val>
                                            <p:strVal val="#ppt_w*0.70"/>
                                          </p:val>
                                        </p:tav>
                                        <p:tav tm="100000">
                                          <p:val>
                                            <p:strVal val="#ppt_w"/>
                                          </p:val>
                                        </p:tav>
                                      </p:tavLst>
                                    </p:anim>
                                    <p:anim calcmode="lin" valueType="num">
                                      <p:cBhvr>
                                        <p:cTn id="110" dur="1000" fill="hold"/>
                                        <p:tgtEl>
                                          <p:spTgt spid="46"/>
                                        </p:tgtEl>
                                        <p:attrNameLst>
                                          <p:attrName>ppt_h</p:attrName>
                                        </p:attrNameLst>
                                      </p:cBhvr>
                                      <p:tavLst>
                                        <p:tav tm="0">
                                          <p:val>
                                            <p:strVal val="#ppt_h"/>
                                          </p:val>
                                        </p:tav>
                                        <p:tav tm="100000">
                                          <p:val>
                                            <p:strVal val="#ppt_h"/>
                                          </p:val>
                                        </p:tav>
                                      </p:tavLst>
                                    </p:anim>
                                    <p:animEffect transition="in" filter="fade">
                                      <p:cBhvr>
                                        <p:cTn id="111" dur="1000"/>
                                        <p:tgtEl>
                                          <p:spTgt spid="46"/>
                                        </p:tgtEl>
                                      </p:cBhvr>
                                    </p:animEffect>
                                  </p:childTnLst>
                                </p:cTn>
                              </p:par>
                              <p:par>
                                <p:cTn id="112" presetID="55" presetClass="entr" presetSubtype="0" fill="hold" grpId="0" nodeType="withEffect">
                                  <p:stCondLst>
                                    <p:cond delay="0"/>
                                  </p:stCondLst>
                                  <p:childTnLst>
                                    <p:set>
                                      <p:cBhvr>
                                        <p:cTn id="113" dur="1" fill="hold">
                                          <p:stCondLst>
                                            <p:cond delay="0"/>
                                          </p:stCondLst>
                                        </p:cTn>
                                        <p:tgtEl>
                                          <p:spTgt spid="47"/>
                                        </p:tgtEl>
                                        <p:attrNameLst>
                                          <p:attrName>style.visibility</p:attrName>
                                        </p:attrNameLst>
                                      </p:cBhvr>
                                      <p:to>
                                        <p:strVal val="visible"/>
                                      </p:to>
                                    </p:set>
                                    <p:anim calcmode="lin" valueType="num">
                                      <p:cBhvr>
                                        <p:cTn id="114" dur="1000" fill="hold"/>
                                        <p:tgtEl>
                                          <p:spTgt spid="47"/>
                                        </p:tgtEl>
                                        <p:attrNameLst>
                                          <p:attrName>ppt_w</p:attrName>
                                        </p:attrNameLst>
                                      </p:cBhvr>
                                      <p:tavLst>
                                        <p:tav tm="0">
                                          <p:val>
                                            <p:strVal val="#ppt_w*0.70"/>
                                          </p:val>
                                        </p:tav>
                                        <p:tav tm="100000">
                                          <p:val>
                                            <p:strVal val="#ppt_w"/>
                                          </p:val>
                                        </p:tav>
                                      </p:tavLst>
                                    </p:anim>
                                    <p:anim calcmode="lin" valueType="num">
                                      <p:cBhvr>
                                        <p:cTn id="115" dur="1000" fill="hold"/>
                                        <p:tgtEl>
                                          <p:spTgt spid="47"/>
                                        </p:tgtEl>
                                        <p:attrNameLst>
                                          <p:attrName>ppt_h</p:attrName>
                                        </p:attrNameLst>
                                      </p:cBhvr>
                                      <p:tavLst>
                                        <p:tav tm="0">
                                          <p:val>
                                            <p:strVal val="#ppt_h"/>
                                          </p:val>
                                        </p:tav>
                                        <p:tav tm="100000">
                                          <p:val>
                                            <p:strVal val="#ppt_h"/>
                                          </p:val>
                                        </p:tav>
                                      </p:tavLst>
                                    </p:anim>
                                    <p:animEffect transition="in" filter="fade">
                                      <p:cBhvr>
                                        <p:cTn id="116" dur="1000"/>
                                        <p:tgtEl>
                                          <p:spTgt spid="47"/>
                                        </p:tgtEl>
                                      </p:cBhvr>
                                    </p:animEffect>
                                  </p:childTnLst>
                                </p:cTn>
                              </p:par>
                            </p:childTnLst>
                          </p:cTn>
                        </p:par>
                      </p:childTnLst>
                    </p:cTn>
                  </p:par>
                  <p:par>
                    <p:cTn id="117" fill="hold">
                      <p:stCondLst>
                        <p:cond delay="indefinite"/>
                      </p:stCondLst>
                      <p:childTnLst>
                        <p:par>
                          <p:cTn id="118" fill="hold">
                            <p:stCondLst>
                              <p:cond delay="0"/>
                            </p:stCondLst>
                            <p:childTnLst>
                              <p:par>
                                <p:cTn id="119" presetID="55" presetClass="entr" presetSubtype="0" fill="hold" nodeType="clickEffect">
                                  <p:stCondLst>
                                    <p:cond delay="0"/>
                                  </p:stCondLst>
                                  <p:childTnLst>
                                    <p:set>
                                      <p:cBhvr>
                                        <p:cTn id="120" dur="1" fill="hold">
                                          <p:stCondLst>
                                            <p:cond delay="0"/>
                                          </p:stCondLst>
                                        </p:cTn>
                                        <p:tgtEl>
                                          <p:spTgt spid="52"/>
                                        </p:tgtEl>
                                        <p:attrNameLst>
                                          <p:attrName>style.visibility</p:attrName>
                                        </p:attrNameLst>
                                      </p:cBhvr>
                                      <p:to>
                                        <p:strVal val="visible"/>
                                      </p:to>
                                    </p:set>
                                    <p:anim calcmode="lin" valueType="num">
                                      <p:cBhvr>
                                        <p:cTn id="121" dur="1000" fill="hold"/>
                                        <p:tgtEl>
                                          <p:spTgt spid="52"/>
                                        </p:tgtEl>
                                        <p:attrNameLst>
                                          <p:attrName>ppt_w</p:attrName>
                                        </p:attrNameLst>
                                      </p:cBhvr>
                                      <p:tavLst>
                                        <p:tav tm="0">
                                          <p:val>
                                            <p:strVal val="#ppt_w*0.70"/>
                                          </p:val>
                                        </p:tav>
                                        <p:tav tm="100000">
                                          <p:val>
                                            <p:strVal val="#ppt_w"/>
                                          </p:val>
                                        </p:tav>
                                      </p:tavLst>
                                    </p:anim>
                                    <p:anim calcmode="lin" valueType="num">
                                      <p:cBhvr>
                                        <p:cTn id="122" dur="1000" fill="hold"/>
                                        <p:tgtEl>
                                          <p:spTgt spid="52"/>
                                        </p:tgtEl>
                                        <p:attrNameLst>
                                          <p:attrName>ppt_h</p:attrName>
                                        </p:attrNameLst>
                                      </p:cBhvr>
                                      <p:tavLst>
                                        <p:tav tm="0">
                                          <p:val>
                                            <p:strVal val="#ppt_h"/>
                                          </p:val>
                                        </p:tav>
                                        <p:tav tm="100000">
                                          <p:val>
                                            <p:strVal val="#ppt_h"/>
                                          </p:val>
                                        </p:tav>
                                      </p:tavLst>
                                    </p:anim>
                                    <p:animEffect transition="in" filter="fade">
                                      <p:cBhvr>
                                        <p:cTn id="123" dur="1000"/>
                                        <p:tgtEl>
                                          <p:spTgt spid="52"/>
                                        </p:tgtEl>
                                      </p:cBhvr>
                                    </p:animEffect>
                                  </p:childTnLst>
                                </p:cTn>
                              </p:par>
                              <p:par>
                                <p:cTn id="124" presetID="55" presetClass="entr" presetSubtype="0" fill="hold" nodeType="withEffect">
                                  <p:stCondLst>
                                    <p:cond delay="0"/>
                                  </p:stCondLst>
                                  <p:childTnLst>
                                    <p:set>
                                      <p:cBhvr>
                                        <p:cTn id="125" dur="1" fill="hold">
                                          <p:stCondLst>
                                            <p:cond delay="0"/>
                                          </p:stCondLst>
                                        </p:cTn>
                                        <p:tgtEl>
                                          <p:spTgt spid="53"/>
                                        </p:tgtEl>
                                        <p:attrNameLst>
                                          <p:attrName>style.visibility</p:attrName>
                                        </p:attrNameLst>
                                      </p:cBhvr>
                                      <p:to>
                                        <p:strVal val="visible"/>
                                      </p:to>
                                    </p:set>
                                    <p:anim calcmode="lin" valueType="num">
                                      <p:cBhvr>
                                        <p:cTn id="126" dur="1000" fill="hold"/>
                                        <p:tgtEl>
                                          <p:spTgt spid="53"/>
                                        </p:tgtEl>
                                        <p:attrNameLst>
                                          <p:attrName>ppt_w</p:attrName>
                                        </p:attrNameLst>
                                      </p:cBhvr>
                                      <p:tavLst>
                                        <p:tav tm="0">
                                          <p:val>
                                            <p:strVal val="#ppt_w*0.70"/>
                                          </p:val>
                                        </p:tav>
                                        <p:tav tm="100000">
                                          <p:val>
                                            <p:strVal val="#ppt_w"/>
                                          </p:val>
                                        </p:tav>
                                      </p:tavLst>
                                    </p:anim>
                                    <p:anim calcmode="lin" valueType="num">
                                      <p:cBhvr>
                                        <p:cTn id="127" dur="1000" fill="hold"/>
                                        <p:tgtEl>
                                          <p:spTgt spid="53"/>
                                        </p:tgtEl>
                                        <p:attrNameLst>
                                          <p:attrName>ppt_h</p:attrName>
                                        </p:attrNameLst>
                                      </p:cBhvr>
                                      <p:tavLst>
                                        <p:tav tm="0">
                                          <p:val>
                                            <p:strVal val="#ppt_h"/>
                                          </p:val>
                                        </p:tav>
                                        <p:tav tm="100000">
                                          <p:val>
                                            <p:strVal val="#ppt_h"/>
                                          </p:val>
                                        </p:tav>
                                      </p:tavLst>
                                    </p:anim>
                                    <p:animEffect transition="in" filter="fade">
                                      <p:cBhvr>
                                        <p:cTn id="128" dur="1000"/>
                                        <p:tgtEl>
                                          <p:spTgt spid="53"/>
                                        </p:tgtEl>
                                      </p:cBhvr>
                                    </p:animEffect>
                                  </p:childTnLst>
                                </p:cTn>
                              </p:par>
                              <p:par>
                                <p:cTn id="129" presetID="55" presetClass="entr" presetSubtype="0" fill="hold" nodeType="withEffect">
                                  <p:stCondLst>
                                    <p:cond delay="0"/>
                                  </p:stCondLst>
                                  <p:childTnLst>
                                    <p:set>
                                      <p:cBhvr>
                                        <p:cTn id="130" dur="1" fill="hold">
                                          <p:stCondLst>
                                            <p:cond delay="0"/>
                                          </p:stCondLst>
                                        </p:cTn>
                                        <p:tgtEl>
                                          <p:spTgt spid="54"/>
                                        </p:tgtEl>
                                        <p:attrNameLst>
                                          <p:attrName>style.visibility</p:attrName>
                                        </p:attrNameLst>
                                      </p:cBhvr>
                                      <p:to>
                                        <p:strVal val="visible"/>
                                      </p:to>
                                    </p:set>
                                    <p:anim calcmode="lin" valueType="num">
                                      <p:cBhvr>
                                        <p:cTn id="131" dur="1000" fill="hold"/>
                                        <p:tgtEl>
                                          <p:spTgt spid="54"/>
                                        </p:tgtEl>
                                        <p:attrNameLst>
                                          <p:attrName>ppt_w</p:attrName>
                                        </p:attrNameLst>
                                      </p:cBhvr>
                                      <p:tavLst>
                                        <p:tav tm="0">
                                          <p:val>
                                            <p:strVal val="#ppt_w*0.70"/>
                                          </p:val>
                                        </p:tav>
                                        <p:tav tm="100000">
                                          <p:val>
                                            <p:strVal val="#ppt_w"/>
                                          </p:val>
                                        </p:tav>
                                      </p:tavLst>
                                    </p:anim>
                                    <p:anim calcmode="lin" valueType="num">
                                      <p:cBhvr>
                                        <p:cTn id="132" dur="1000" fill="hold"/>
                                        <p:tgtEl>
                                          <p:spTgt spid="54"/>
                                        </p:tgtEl>
                                        <p:attrNameLst>
                                          <p:attrName>ppt_h</p:attrName>
                                        </p:attrNameLst>
                                      </p:cBhvr>
                                      <p:tavLst>
                                        <p:tav tm="0">
                                          <p:val>
                                            <p:strVal val="#ppt_h"/>
                                          </p:val>
                                        </p:tav>
                                        <p:tav tm="100000">
                                          <p:val>
                                            <p:strVal val="#ppt_h"/>
                                          </p:val>
                                        </p:tav>
                                      </p:tavLst>
                                    </p:anim>
                                    <p:animEffect transition="in" filter="fade">
                                      <p:cBhvr>
                                        <p:cTn id="133" dur="1000"/>
                                        <p:tgtEl>
                                          <p:spTgt spid="54"/>
                                        </p:tgtEl>
                                      </p:cBhvr>
                                    </p:animEffect>
                                  </p:childTnLst>
                                </p:cTn>
                              </p:par>
                              <p:par>
                                <p:cTn id="134" presetID="55" presetClass="entr" presetSubtype="0" fill="hold" nodeType="withEffect">
                                  <p:stCondLst>
                                    <p:cond delay="0"/>
                                  </p:stCondLst>
                                  <p:childTnLst>
                                    <p:set>
                                      <p:cBhvr>
                                        <p:cTn id="135" dur="1" fill="hold">
                                          <p:stCondLst>
                                            <p:cond delay="0"/>
                                          </p:stCondLst>
                                        </p:cTn>
                                        <p:tgtEl>
                                          <p:spTgt spid="55"/>
                                        </p:tgtEl>
                                        <p:attrNameLst>
                                          <p:attrName>style.visibility</p:attrName>
                                        </p:attrNameLst>
                                      </p:cBhvr>
                                      <p:to>
                                        <p:strVal val="visible"/>
                                      </p:to>
                                    </p:set>
                                    <p:anim calcmode="lin" valueType="num">
                                      <p:cBhvr>
                                        <p:cTn id="136" dur="1000" fill="hold"/>
                                        <p:tgtEl>
                                          <p:spTgt spid="55"/>
                                        </p:tgtEl>
                                        <p:attrNameLst>
                                          <p:attrName>ppt_w</p:attrName>
                                        </p:attrNameLst>
                                      </p:cBhvr>
                                      <p:tavLst>
                                        <p:tav tm="0">
                                          <p:val>
                                            <p:strVal val="#ppt_w*0.70"/>
                                          </p:val>
                                        </p:tav>
                                        <p:tav tm="100000">
                                          <p:val>
                                            <p:strVal val="#ppt_w"/>
                                          </p:val>
                                        </p:tav>
                                      </p:tavLst>
                                    </p:anim>
                                    <p:anim calcmode="lin" valueType="num">
                                      <p:cBhvr>
                                        <p:cTn id="137" dur="1000" fill="hold"/>
                                        <p:tgtEl>
                                          <p:spTgt spid="55"/>
                                        </p:tgtEl>
                                        <p:attrNameLst>
                                          <p:attrName>ppt_h</p:attrName>
                                        </p:attrNameLst>
                                      </p:cBhvr>
                                      <p:tavLst>
                                        <p:tav tm="0">
                                          <p:val>
                                            <p:strVal val="#ppt_h"/>
                                          </p:val>
                                        </p:tav>
                                        <p:tav tm="100000">
                                          <p:val>
                                            <p:strVal val="#ppt_h"/>
                                          </p:val>
                                        </p:tav>
                                      </p:tavLst>
                                    </p:anim>
                                    <p:animEffect transition="in" filter="fade">
                                      <p:cBhvr>
                                        <p:cTn id="138" dur="1000"/>
                                        <p:tgtEl>
                                          <p:spTgt spid="55"/>
                                        </p:tgtEl>
                                      </p:cBhvr>
                                    </p:animEffect>
                                  </p:childTnLst>
                                </p:cTn>
                              </p:par>
                              <p:par>
                                <p:cTn id="139" presetID="55" presetClass="entr" presetSubtype="0" fill="hold" grpId="0" nodeType="withEffect">
                                  <p:stCondLst>
                                    <p:cond delay="0"/>
                                  </p:stCondLst>
                                  <p:childTnLst>
                                    <p:set>
                                      <p:cBhvr>
                                        <p:cTn id="140" dur="1" fill="hold">
                                          <p:stCondLst>
                                            <p:cond delay="0"/>
                                          </p:stCondLst>
                                        </p:cTn>
                                        <p:tgtEl>
                                          <p:spTgt spid="91"/>
                                        </p:tgtEl>
                                        <p:attrNameLst>
                                          <p:attrName>style.visibility</p:attrName>
                                        </p:attrNameLst>
                                      </p:cBhvr>
                                      <p:to>
                                        <p:strVal val="visible"/>
                                      </p:to>
                                    </p:set>
                                    <p:anim calcmode="lin" valueType="num">
                                      <p:cBhvr>
                                        <p:cTn id="141" dur="1000" fill="hold"/>
                                        <p:tgtEl>
                                          <p:spTgt spid="91"/>
                                        </p:tgtEl>
                                        <p:attrNameLst>
                                          <p:attrName>ppt_w</p:attrName>
                                        </p:attrNameLst>
                                      </p:cBhvr>
                                      <p:tavLst>
                                        <p:tav tm="0">
                                          <p:val>
                                            <p:strVal val="#ppt_w*0.70"/>
                                          </p:val>
                                        </p:tav>
                                        <p:tav tm="100000">
                                          <p:val>
                                            <p:strVal val="#ppt_w"/>
                                          </p:val>
                                        </p:tav>
                                      </p:tavLst>
                                    </p:anim>
                                    <p:anim calcmode="lin" valueType="num">
                                      <p:cBhvr>
                                        <p:cTn id="142" dur="1000" fill="hold"/>
                                        <p:tgtEl>
                                          <p:spTgt spid="91"/>
                                        </p:tgtEl>
                                        <p:attrNameLst>
                                          <p:attrName>ppt_h</p:attrName>
                                        </p:attrNameLst>
                                      </p:cBhvr>
                                      <p:tavLst>
                                        <p:tav tm="0">
                                          <p:val>
                                            <p:strVal val="#ppt_h"/>
                                          </p:val>
                                        </p:tav>
                                        <p:tav tm="100000">
                                          <p:val>
                                            <p:strVal val="#ppt_h"/>
                                          </p:val>
                                        </p:tav>
                                      </p:tavLst>
                                    </p:anim>
                                    <p:animEffect transition="in" filter="fade">
                                      <p:cBhvr>
                                        <p:cTn id="143" dur="1000"/>
                                        <p:tgtEl>
                                          <p:spTgt spid="91"/>
                                        </p:tgtEl>
                                      </p:cBhvr>
                                    </p:animEffect>
                                  </p:childTnLst>
                                </p:cTn>
                              </p:par>
                              <p:par>
                                <p:cTn id="144" presetID="55" presetClass="entr" presetSubtype="0" fill="hold" grpId="0" nodeType="withEffect">
                                  <p:stCondLst>
                                    <p:cond delay="0"/>
                                  </p:stCondLst>
                                  <p:childTnLst>
                                    <p:set>
                                      <p:cBhvr>
                                        <p:cTn id="145" dur="1" fill="hold">
                                          <p:stCondLst>
                                            <p:cond delay="0"/>
                                          </p:stCondLst>
                                        </p:cTn>
                                        <p:tgtEl>
                                          <p:spTgt spid="86"/>
                                        </p:tgtEl>
                                        <p:attrNameLst>
                                          <p:attrName>style.visibility</p:attrName>
                                        </p:attrNameLst>
                                      </p:cBhvr>
                                      <p:to>
                                        <p:strVal val="visible"/>
                                      </p:to>
                                    </p:set>
                                    <p:anim calcmode="lin" valueType="num">
                                      <p:cBhvr>
                                        <p:cTn id="146" dur="1000" fill="hold"/>
                                        <p:tgtEl>
                                          <p:spTgt spid="86"/>
                                        </p:tgtEl>
                                        <p:attrNameLst>
                                          <p:attrName>ppt_w</p:attrName>
                                        </p:attrNameLst>
                                      </p:cBhvr>
                                      <p:tavLst>
                                        <p:tav tm="0">
                                          <p:val>
                                            <p:strVal val="#ppt_w*0.70"/>
                                          </p:val>
                                        </p:tav>
                                        <p:tav tm="100000">
                                          <p:val>
                                            <p:strVal val="#ppt_w"/>
                                          </p:val>
                                        </p:tav>
                                      </p:tavLst>
                                    </p:anim>
                                    <p:anim calcmode="lin" valueType="num">
                                      <p:cBhvr>
                                        <p:cTn id="147" dur="1000" fill="hold"/>
                                        <p:tgtEl>
                                          <p:spTgt spid="86"/>
                                        </p:tgtEl>
                                        <p:attrNameLst>
                                          <p:attrName>ppt_h</p:attrName>
                                        </p:attrNameLst>
                                      </p:cBhvr>
                                      <p:tavLst>
                                        <p:tav tm="0">
                                          <p:val>
                                            <p:strVal val="#ppt_h"/>
                                          </p:val>
                                        </p:tav>
                                        <p:tav tm="100000">
                                          <p:val>
                                            <p:strVal val="#ppt_h"/>
                                          </p:val>
                                        </p:tav>
                                      </p:tavLst>
                                    </p:anim>
                                    <p:animEffect transition="in" filter="fade">
                                      <p:cBhvr>
                                        <p:cTn id="148" dur="1000"/>
                                        <p:tgtEl>
                                          <p:spTgt spid="86"/>
                                        </p:tgtEl>
                                      </p:cBhvr>
                                    </p:animEffect>
                                  </p:childTnLst>
                                </p:cTn>
                              </p:par>
                              <p:par>
                                <p:cTn id="149" presetID="55" presetClass="entr" presetSubtype="0" fill="hold" grpId="0" nodeType="withEffect">
                                  <p:stCondLst>
                                    <p:cond delay="0"/>
                                  </p:stCondLst>
                                  <p:childTnLst>
                                    <p:set>
                                      <p:cBhvr>
                                        <p:cTn id="150" dur="1" fill="hold">
                                          <p:stCondLst>
                                            <p:cond delay="0"/>
                                          </p:stCondLst>
                                        </p:cTn>
                                        <p:tgtEl>
                                          <p:spTgt spid="87"/>
                                        </p:tgtEl>
                                        <p:attrNameLst>
                                          <p:attrName>style.visibility</p:attrName>
                                        </p:attrNameLst>
                                      </p:cBhvr>
                                      <p:to>
                                        <p:strVal val="visible"/>
                                      </p:to>
                                    </p:set>
                                    <p:anim calcmode="lin" valueType="num">
                                      <p:cBhvr>
                                        <p:cTn id="151" dur="1000" fill="hold"/>
                                        <p:tgtEl>
                                          <p:spTgt spid="87"/>
                                        </p:tgtEl>
                                        <p:attrNameLst>
                                          <p:attrName>ppt_w</p:attrName>
                                        </p:attrNameLst>
                                      </p:cBhvr>
                                      <p:tavLst>
                                        <p:tav tm="0">
                                          <p:val>
                                            <p:strVal val="#ppt_w*0.70"/>
                                          </p:val>
                                        </p:tav>
                                        <p:tav tm="100000">
                                          <p:val>
                                            <p:strVal val="#ppt_w"/>
                                          </p:val>
                                        </p:tav>
                                      </p:tavLst>
                                    </p:anim>
                                    <p:anim calcmode="lin" valueType="num">
                                      <p:cBhvr>
                                        <p:cTn id="152" dur="1000" fill="hold"/>
                                        <p:tgtEl>
                                          <p:spTgt spid="87"/>
                                        </p:tgtEl>
                                        <p:attrNameLst>
                                          <p:attrName>ppt_h</p:attrName>
                                        </p:attrNameLst>
                                      </p:cBhvr>
                                      <p:tavLst>
                                        <p:tav tm="0">
                                          <p:val>
                                            <p:strVal val="#ppt_h"/>
                                          </p:val>
                                        </p:tav>
                                        <p:tav tm="100000">
                                          <p:val>
                                            <p:strVal val="#ppt_h"/>
                                          </p:val>
                                        </p:tav>
                                      </p:tavLst>
                                    </p:anim>
                                    <p:animEffect transition="in" filter="fade">
                                      <p:cBhvr>
                                        <p:cTn id="153" dur="1000"/>
                                        <p:tgtEl>
                                          <p:spTgt spid="87"/>
                                        </p:tgtEl>
                                      </p:cBhvr>
                                    </p:animEffect>
                                  </p:childTnLst>
                                </p:cTn>
                              </p:par>
                              <p:par>
                                <p:cTn id="154" presetID="55" presetClass="entr" presetSubtype="0" fill="hold" grpId="0" nodeType="withEffect">
                                  <p:stCondLst>
                                    <p:cond delay="0"/>
                                  </p:stCondLst>
                                  <p:childTnLst>
                                    <p:set>
                                      <p:cBhvr>
                                        <p:cTn id="155" dur="1" fill="hold">
                                          <p:stCondLst>
                                            <p:cond delay="0"/>
                                          </p:stCondLst>
                                        </p:cTn>
                                        <p:tgtEl>
                                          <p:spTgt spid="83"/>
                                        </p:tgtEl>
                                        <p:attrNameLst>
                                          <p:attrName>style.visibility</p:attrName>
                                        </p:attrNameLst>
                                      </p:cBhvr>
                                      <p:to>
                                        <p:strVal val="visible"/>
                                      </p:to>
                                    </p:set>
                                    <p:anim calcmode="lin" valueType="num">
                                      <p:cBhvr>
                                        <p:cTn id="156" dur="1000" fill="hold"/>
                                        <p:tgtEl>
                                          <p:spTgt spid="83"/>
                                        </p:tgtEl>
                                        <p:attrNameLst>
                                          <p:attrName>ppt_w</p:attrName>
                                        </p:attrNameLst>
                                      </p:cBhvr>
                                      <p:tavLst>
                                        <p:tav tm="0">
                                          <p:val>
                                            <p:strVal val="#ppt_w*0.70"/>
                                          </p:val>
                                        </p:tav>
                                        <p:tav tm="100000">
                                          <p:val>
                                            <p:strVal val="#ppt_w"/>
                                          </p:val>
                                        </p:tav>
                                      </p:tavLst>
                                    </p:anim>
                                    <p:anim calcmode="lin" valueType="num">
                                      <p:cBhvr>
                                        <p:cTn id="157" dur="1000" fill="hold"/>
                                        <p:tgtEl>
                                          <p:spTgt spid="83"/>
                                        </p:tgtEl>
                                        <p:attrNameLst>
                                          <p:attrName>ppt_h</p:attrName>
                                        </p:attrNameLst>
                                      </p:cBhvr>
                                      <p:tavLst>
                                        <p:tav tm="0">
                                          <p:val>
                                            <p:strVal val="#ppt_h"/>
                                          </p:val>
                                        </p:tav>
                                        <p:tav tm="100000">
                                          <p:val>
                                            <p:strVal val="#ppt_h"/>
                                          </p:val>
                                        </p:tav>
                                      </p:tavLst>
                                    </p:anim>
                                    <p:animEffect transition="in" filter="fade">
                                      <p:cBhvr>
                                        <p:cTn id="158" dur="1000"/>
                                        <p:tgtEl>
                                          <p:spTgt spid="83"/>
                                        </p:tgtEl>
                                      </p:cBhvr>
                                    </p:animEffect>
                                  </p:childTnLst>
                                </p:cTn>
                              </p:par>
                              <p:par>
                                <p:cTn id="159" presetID="55" presetClass="entr" presetSubtype="0" fill="hold" grpId="0" nodeType="withEffect">
                                  <p:stCondLst>
                                    <p:cond delay="0"/>
                                  </p:stCondLst>
                                  <p:childTnLst>
                                    <p:set>
                                      <p:cBhvr>
                                        <p:cTn id="160" dur="1" fill="hold">
                                          <p:stCondLst>
                                            <p:cond delay="0"/>
                                          </p:stCondLst>
                                        </p:cTn>
                                        <p:tgtEl>
                                          <p:spTgt spid="89"/>
                                        </p:tgtEl>
                                        <p:attrNameLst>
                                          <p:attrName>style.visibility</p:attrName>
                                        </p:attrNameLst>
                                      </p:cBhvr>
                                      <p:to>
                                        <p:strVal val="visible"/>
                                      </p:to>
                                    </p:set>
                                    <p:anim calcmode="lin" valueType="num">
                                      <p:cBhvr>
                                        <p:cTn id="161" dur="1000" fill="hold"/>
                                        <p:tgtEl>
                                          <p:spTgt spid="89"/>
                                        </p:tgtEl>
                                        <p:attrNameLst>
                                          <p:attrName>ppt_w</p:attrName>
                                        </p:attrNameLst>
                                      </p:cBhvr>
                                      <p:tavLst>
                                        <p:tav tm="0">
                                          <p:val>
                                            <p:strVal val="#ppt_w*0.70"/>
                                          </p:val>
                                        </p:tav>
                                        <p:tav tm="100000">
                                          <p:val>
                                            <p:strVal val="#ppt_w"/>
                                          </p:val>
                                        </p:tav>
                                      </p:tavLst>
                                    </p:anim>
                                    <p:anim calcmode="lin" valueType="num">
                                      <p:cBhvr>
                                        <p:cTn id="162" dur="1000" fill="hold"/>
                                        <p:tgtEl>
                                          <p:spTgt spid="89"/>
                                        </p:tgtEl>
                                        <p:attrNameLst>
                                          <p:attrName>ppt_h</p:attrName>
                                        </p:attrNameLst>
                                      </p:cBhvr>
                                      <p:tavLst>
                                        <p:tav tm="0">
                                          <p:val>
                                            <p:strVal val="#ppt_h"/>
                                          </p:val>
                                        </p:tav>
                                        <p:tav tm="100000">
                                          <p:val>
                                            <p:strVal val="#ppt_h"/>
                                          </p:val>
                                        </p:tav>
                                      </p:tavLst>
                                    </p:anim>
                                    <p:animEffect transition="in" filter="fade">
                                      <p:cBhvr>
                                        <p:cTn id="163" dur="1000"/>
                                        <p:tgtEl>
                                          <p:spTgt spid="89"/>
                                        </p:tgtEl>
                                      </p:cBhvr>
                                    </p:animEffect>
                                  </p:childTnLst>
                                </p:cTn>
                              </p:par>
                              <p:par>
                                <p:cTn id="164" presetID="55" presetClass="entr" presetSubtype="0" fill="hold" grpId="0" nodeType="withEffect">
                                  <p:stCondLst>
                                    <p:cond delay="0"/>
                                  </p:stCondLst>
                                  <p:childTnLst>
                                    <p:set>
                                      <p:cBhvr>
                                        <p:cTn id="165" dur="1" fill="hold">
                                          <p:stCondLst>
                                            <p:cond delay="0"/>
                                          </p:stCondLst>
                                        </p:cTn>
                                        <p:tgtEl>
                                          <p:spTgt spid="90"/>
                                        </p:tgtEl>
                                        <p:attrNameLst>
                                          <p:attrName>style.visibility</p:attrName>
                                        </p:attrNameLst>
                                      </p:cBhvr>
                                      <p:to>
                                        <p:strVal val="visible"/>
                                      </p:to>
                                    </p:set>
                                    <p:anim calcmode="lin" valueType="num">
                                      <p:cBhvr>
                                        <p:cTn id="166" dur="1000" fill="hold"/>
                                        <p:tgtEl>
                                          <p:spTgt spid="90"/>
                                        </p:tgtEl>
                                        <p:attrNameLst>
                                          <p:attrName>ppt_w</p:attrName>
                                        </p:attrNameLst>
                                      </p:cBhvr>
                                      <p:tavLst>
                                        <p:tav tm="0">
                                          <p:val>
                                            <p:strVal val="#ppt_w*0.70"/>
                                          </p:val>
                                        </p:tav>
                                        <p:tav tm="100000">
                                          <p:val>
                                            <p:strVal val="#ppt_w"/>
                                          </p:val>
                                        </p:tav>
                                      </p:tavLst>
                                    </p:anim>
                                    <p:anim calcmode="lin" valueType="num">
                                      <p:cBhvr>
                                        <p:cTn id="167" dur="1000" fill="hold"/>
                                        <p:tgtEl>
                                          <p:spTgt spid="90"/>
                                        </p:tgtEl>
                                        <p:attrNameLst>
                                          <p:attrName>ppt_h</p:attrName>
                                        </p:attrNameLst>
                                      </p:cBhvr>
                                      <p:tavLst>
                                        <p:tav tm="0">
                                          <p:val>
                                            <p:strVal val="#ppt_h"/>
                                          </p:val>
                                        </p:tav>
                                        <p:tav tm="100000">
                                          <p:val>
                                            <p:strVal val="#ppt_h"/>
                                          </p:val>
                                        </p:tav>
                                      </p:tavLst>
                                    </p:anim>
                                    <p:animEffect transition="in" filter="fade">
                                      <p:cBhvr>
                                        <p:cTn id="168" dur="1000"/>
                                        <p:tgtEl>
                                          <p:spTgt spid="90"/>
                                        </p:tgtEl>
                                      </p:cBhvr>
                                    </p:animEffect>
                                  </p:childTnLst>
                                </p:cTn>
                              </p:par>
                              <p:par>
                                <p:cTn id="169" presetID="55" presetClass="entr" presetSubtype="0" fill="hold" nodeType="withEffect">
                                  <p:stCondLst>
                                    <p:cond delay="0"/>
                                  </p:stCondLst>
                                  <p:childTnLst>
                                    <p:set>
                                      <p:cBhvr>
                                        <p:cTn id="170" dur="1" fill="hold">
                                          <p:stCondLst>
                                            <p:cond delay="0"/>
                                          </p:stCondLst>
                                        </p:cTn>
                                        <p:tgtEl>
                                          <p:spTgt spid="84"/>
                                        </p:tgtEl>
                                        <p:attrNameLst>
                                          <p:attrName>style.visibility</p:attrName>
                                        </p:attrNameLst>
                                      </p:cBhvr>
                                      <p:to>
                                        <p:strVal val="visible"/>
                                      </p:to>
                                    </p:set>
                                    <p:anim calcmode="lin" valueType="num">
                                      <p:cBhvr>
                                        <p:cTn id="171" dur="1000" fill="hold"/>
                                        <p:tgtEl>
                                          <p:spTgt spid="84"/>
                                        </p:tgtEl>
                                        <p:attrNameLst>
                                          <p:attrName>ppt_w</p:attrName>
                                        </p:attrNameLst>
                                      </p:cBhvr>
                                      <p:tavLst>
                                        <p:tav tm="0">
                                          <p:val>
                                            <p:strVal val="#ppt_w*0.70"/>
                                          </p:val>
                                        </p:tav>
                                        <p:tav tm="100000">
                                          <p:val>
                                            <p:strVal val="#ppt_w"/>
                                          </p:val>
                                        </p:tav>
                                      </p:tavLst>
                                    </p:anim>
                                    <p:anim calcmode="lin" valueType="num">
                                      <p:cBhvr>
                                        <p:cTn id="172" dur="1000" fill="hold"/>
                                        <p:tgtEl>
                                          <p:spTgt spid="84"/>
                                        </p:tgtEl>
                                        <p:attrNameLst>
                                          <p:attrName>ppt_h</p:attrName>
                                        </p:attrNameLst>
                                      </p:cBhvr>
                                      <p:tavLst>
                                        <p:tav tm="0">
                                          <p:val>
                                            <p:strVal val="#ppt_h"/>
                                          </p:val>
                                        </p:tav>
                                        <p:tav tm="100000">
                                          <p:val>
                                            <p:strVal val="#ppt_h"/>
                                          </p:val>
                                        </p:tav>
                                      </p:tavLst>
                                    </p:anim>
                                    <p:animEffect transition="in" filter="fade">
                                      <p:cBhvr>
                                        <p:cTn id="173" dur="1000"/>
                                        <p:tgtEl>
                                          <p:spTgt spid="84"/>
                                        </p:tgtEl>
                                      </p:cBhvr>
                                    </p:animEffect>
                                  </p:childTnLst>
                                </p:cTn>
                              </p:par>
                              <p:par>
                                <p:cTn id="174" presetID="55" presetClass="entr" presetSubtype="0" fill="hold" nodeType="withEffect">
                                  <p:stCondLst>
                                    <p:cond delay="0"/>
                                  </p:stCondLst>
                                  <p:childTnLst>
                                    <p:set>
                                      <p:cBhvr>
                                        <p:cTn id="175" dur="1" fill="hold">
                                          <p:stCondLst>
                                            <p:cond delay="0"/>
                                          </p:stCondLst>
                                        </p:cTn>
                                        <p:tgtEl>
                                          <p:spTgt spid="81"/>
                                        </p:tgtEl>
                                        <p:attrNameLst>
                                          <p:attrName>style.visibility</p:attrName>
                                        </p:attrNameLst>
                                      </p:cBhvr>
                                      <p:to>
                                        <p:strVal val="visible"/>
                                      </p:to>
                                    </p:set>
                                    <p:anim calcmode="lin" valueType="num">
                                      <p:cBhvr>
                                        <p:cTn id="176" dur="1000" fill="hold"/>
                                        <p:tgtEl>
                                          <p:spTgt spid="81"/>
                                        </p:tgtEl>
                                        <p:attrNameLst>
                                          <p:attrName>ppt_w</p:attrName>
                                        </p:attrNameLst>
                                      </p:cBhvr>
                                      <p:tavLst>
                                        <p:tav tm="0">
                                          <p:val>
                                            <p:strVal val="#ppt_w*0.70"/>
                                          </p:val>
                                        </p:tav>
                                        <p:tav tm="100000">
                                          <p:val>
                                            <p:strVal val="#ppt_w"/>
                                          </p:val>
                                        </p:tav>
                                      </p:tavLst>
                                    </p:anim>
                                    <p:anim calcmode="lin" valueType="num">
                                      <p:cBhvr>
                                        <p:cTn id="177" dur="1000" fill="hold"/>
                                        <p:tgtEl>
                                          <p:spTgt spid="81"/>
                                        </p:tgtEl>
                                        <p:attrNameLst>
                                          <p:attrName>ppt_h</p:attrName>
                                        </p:attrNameLst>
                                      </p:cBhvr>
                                      <p:tavLst>
                                        <p:tav tm="0">
                                          <p:val>
                                            <p:strVal val="#ppt_h"/>
                                          </p:val>
                                        </p:tav>
                                        <p:tav tm="100000">
                                          <p:val>
                                            <p:strVal val="#ppt_h"/>
                                          </p:val>
                                        </p:tav>
                                      </p:tavLst>
                                    </p:anim>
                                    <p:animEffect transition="in" filter="fade">
                                      <p:cBhvr>
                                        <p:cTn id="178" dur="1000"/>
                                        <p:tgtEl>
                                          <p:spTgt spid="81"/>
                                        </p:tgtEl>
                                      </p:cBhvr>
                                    </p:animEffect>
                                  </p:childTnLst>
                                </p:cTn>
                              </p:par>
                              <p:par>
                                <p:cTn id="179" presetID="55" presetClass="entr" presetSubtype="0" fill="hold" nodeType="withEffect">
                                  <p:stCondLst>
                                    <p:cond delay="0"/>
                                  </p:stCondLst>
                                  <p:childTnLst>
                                    <p:set>
                                      <p:cBhvr>
                                        <p:cTn id="180" dur="1" fill="hold">
                                          <p:stCondLst>
                                            <p:cond delay="0"/>
                                          </p:stCondLst>
                                        </p:cTn>
                                        <p:tgtEl>
                                          <p:spTgt spid="79"/>
                                        </p:tgtEl>
                                        <p:attrNameLst>
                                          <p:attrName>style.visibility</p:attrName>
                                        </p:attrNameLst>
                                      </p:cBhvr>
                                      <p:to>
                                        <p:strVal val="visible"/>
                                      </p:to>
                                    </p:set>
                                    <p:anim calcmode="lin" valueType="num">
                                      <p:cBhvr>
                                        <p:cTn id="181" dur="1000" fill="hold"/>
                                        <p:tgtEl>
                                          <p:spTgt spid="79"/>
                                        </p:tgtEl>
                                        <p:attrNameLst>
                                          <p:attrName>ppt_w</p:attrName>
                                        </p:attrNameLst>
                                      </p:cBhvr>
                                      <p:tavLst>
                                        <p:tav tm="0">
                                          <p:val>
                                            <p:strVal val="#ppt_w*0.70"/>
                                          </p:val>
                                        </p:tav>
                                        <p:tav tm="100000">
                                          <p:val>
                                            <p:strVal val="#ppt_w"/>
                                          </p:val>
                                        </p:tav>
                                      </p:tavLst>
                                    </p:anim>
                                    <p:anim calcmode="lin" valueType="num">
                                      <p:cBhvr>
                                        <p:cTn id="182" dur="1000" fill="hold"/>
                                        <p:tgtEl>
                                          <p:spTgt spid="79"/>
                                        </p:tgtEl>
                                        <p:attrNameLst>
                                          <p:attrName>ppt_h</p:attrName>
                                        </p:attrNameLst>
                                      </p:cBhvr>
                                      <p:tavLst>
                                        <p:tav tm="0">
                                          <p:val>
                                            <p:strVal val="#ppt_h"/>
                                          </p:val>
                                        </p:tav>
                                        <p:tav tm="100000">
                                          <p:val>
                                            <p:strVal val="#ppt_h"/>
                                          </p:val>
                                        </p:tav>
                                      </p:tavLst>
                                    </p:anim>
                                    <p:animEffect transition="in" filter="fade">
                                      <p:cBhvr>
                                        <p:cTn id="183" dur="1000"/>
                                        <p:tgtEl>
                                          <p:spTgt spid="79"/>
                                        </p:tgtEl>
                                      </p:cBhvr>
                                    </p:animEffect>
                                  </p:childTnLst>
                                </p:cTn>
                              </p:par>
                              <p:par>
                                <p:cTn id="184" presetID="55" presetClass="entr" presetSubtype="0" fill="hold" nodeType="withEffect">
                                  <p:stCondLst>
                                    <p:cond delay="0"/>
                                  </p:stCondLst>
                                  <p:childTnLst>
                                    <p:set>
                                      <p:cBhvr>
                                        <p:cTn id="185" dur="1" fill="hold">
                                          <p:stCondLst>
                                            <p:cond delay="0"/>
                                          </p:stCondLst>
                                        </p:cTn>
                                        <p:tgtEl>
                                          <p:spTgt spid="76"/>
                                        </p:tgtEl>
                                        <p:attrNameLst>
                                          <p:attrName>style.visibility</p:attrName>
                                        </p:attrNameLst>
                                      </p:cBhvr>
                                      <p:to>
                                        <p:strVal val="visible"/>
                                      </p:to>
                                    </p:set>
                                    <p:anim calcmode="lin" valueType="num">
                                      <p:cBhvr>
                                        <p:cTn id="186" dur="1000" fill="hold"/>
                                        <p:tgtEl>
                                          <p:spTgt spid="76"/>
                                        </p:tgtEl>
                                        <p:attrNameLst>
                                          <p:attrName>ppt_w</p:attrName>
                                        </p:attrNameLst>
                                      </p:cBhvr>
                                      <p:tavLst>
                                        <p:tav tm="0">
                                          <p:val>
                                            <p:strVal val="#ppt_w*0.70"/>
                                          </p:val>
                                        </p:tav>
                                        <p:tav tm="100000">
                                          <p:val>
                                            <p:strVal val="#ppt_w"/>
                                          </p:val>
                                        </p:tav>
                                      </p:tavLst>
                                    </p:anim>
                                    <p:anim calcmode="lin" valueType="num">
                                      <p:cBhvr>
                                        <p:cTn id="187" dur="1000" fill="hold"/>
                                        <p:tgtEl>
                                          <p:spTgt spid="76"/>
                                        </p:tgtEl>
                                        <p:attrNameLst>
                                          <p:attrName>ppt_h</p:attrName>
                                        </p:attrNameLst>
                                      </p:cBhvr>
                                      <p:tavLst>
                                        <p:tav tm="0">
                                          <p:val>
                                            <p:strVal val="#ppt_h"/>
                                          </p:val>
                                        </p:tav>
                                        <p:tav tm="100000">
                                          <p:val>
                                            <p:strVal val="#ppt_h"/>
                                          </p:val>
                                        </p:tav>
                                      </p:tavLst>
                                    </p:anim>
                                    <p:animEffect transition="in" filter="fade">
                                      <p:cBhvr>
                                        <p:cTn id="188" dur="1000"/>
                                        <p:tgtEl>
                                          <p:spTgt spid="76"/>
                                        </p:tgtEl>
                                      </p:cBhvr>
                                    </p:animEffect>
                                  </p:childTnLst>
                                </p:cTn>
                              </p:par>
                              <p:par>
                                <p:cTn id="189" presetID="55" presetClass="entr" presetSubtype="0" fill="hold" nodeType="withEffect">
                                  <p:stCondLst>
                                    <p:cond delay="0"/>
                                  </p:stCondLst>
                                  <p:childTnLst>
                                    <p:set>
                                      <p:cBhvr>
                                        <p:cTn id="190" dur="1" fill="hold">
                                          <p:stCondLst>
                                            <p:cond delay="0"/>
                                          </p:stCondLst>
                                        </p:cTn>
                                        <p:tgtEl>
                                          <p:spTgt spid="68"/>
                                        </p:tgtEl>
                                        <p:attrNameLst>
                                          <p:attrName>style.visibility</p:attrName>
                                        </p:attrNameLst>
                                      </p:cBhvr>
                                      <p:to>
                                        <p:strVal val="visible"/>
                                      </p:to>
                                    </p:set>
                                    <p:anim calcmode="lin" valueType="num">
                                      <p:cBhvr>
                                        <p:cTn id="191" dur="1000" fill="hold"/>
                                        <p:tgtEl>
                                          <p:spTgt spid="68"/>
                                        </p:tgtEl>
                                        <p:attrNameLst>
                                          <p:attrName>ppt_w</p:attrName>
                                        </p:attrNameLst>
                                      </p:cBhvr>
                                      <p:tavLst>
                                        <p:tav tm="0">
                                          <p:val>
                                            <p:strVal val="#ppt_w*0.70"/>
                                          </p:val>
                                        </p:tav>
                                        <p:tav tm="100000">
                                          <p:val>
                                            <p:strVal val="#ppt_w"/>
                                          </p:val>
                                        </p:tav>
                                      </p:tavLst>
                                    </p:anim>
                                    <p:anim calcmode="lin" valueType="num">
                                      <p:cBhvr>
                                        <p:cTn id="192" dur="1000" fill="hold"/>
                                        <p:tgtEl>
                                          <p:spTgt spid="68"/>
                                        </p:tgtEl>
                                        <p:attrNameLst>
                                          <p:attrName>ppt_h</p:attrName>
                                        </p:attrNameLst>
                                      </p:cBhvr>
                                      <p:tavLst>
                                        <p:tav tm="0">
                                          <p:val>
                                            <p:strVal val="#ppt_h"/>
                                          </p:val>
                                        </p:tav>
                                        <p:tav tm="100000">
                                          <p:val>
                                            <p:strVal val="#ppt_h"/>
                                          </p:val>
                                        </p:tav>
                                      </p:tavLst>
                                    </p:anim>
                                    <p:animEffect transition="in" filter="fade">
                                      <p:cBhvr>
                                        <p:cTn id="193" dur="1000"/>
                                        <p:tgtEl>
                                          <p:spTgt spid="68"/>
                                        </p:tgtEl>
                                      </p:cBhvr>
                                    </p:animEffect>
                                  </p:childTnLst>
                                </p:cTn>
                              </p:par>
                              <p:par>
                                <p:cTn id="194" presetID="55" presetClass="entr" presetSubtype="0" fill="hold" nodeType="withEffect">
                                  <p:stCondLst>
                                    <p:cond delay="0"/>
                                  </p:stCondLst>
                                  <p:childTnLst>
                                    <p:set>
                                      <p:cBhvr>
                                        <p:cTn id="195" dur="1" fill="hold">
                                          <p:stCondLst>
                                            <p:cond delay="0"/>
                                          </p:stCondLst>
                                        </p:cTn>
                                        <p:tgtEl>
                                          <p:spTgt spid="65"/>
                                        </p:tgtEl>
                                        <p:attrNameLst>
                                          <p:attrName>style.visibility</p:attrName>
                                        </p:attrNameLst>
                                      </p:cBhvr>
                                      <p:to>
                                        <p:strVal val="visible"/>
                                      </p:to>
                                    </p:set>
                                    <p:anim calcmode="lin" valueType="num">
                                      <p:cBhvr>
                                        <p:cTn id="196" dur="1000" fill="hold"/>
                                        <p:tgtEl>
                                          <p:spTgt spid="65"/>
                                        </p:tgtEl>
                                        <p:attrNameLst>
                                          <p:attrName>ppt_w</p:attrName>
                                        </p:attrNameLst>
                                      </p:cBhvr>
                                      <p:tavLst>
                                        <p:tav tm="0">
                                          <p:val>
                                            <p:strVal val="#ppt_w*0.70"/>
                                          </p:val>
                                        </p:tav>
                                        <p:tav tm="100000">
                                          <p:val>
                                            <p:strVal val="#ppt_w"/>
                                          </p:val>
                                        </p:tav>
                                      </p:tavLst>
                                    </p:anim>
                                    <p:anim calcmode="lin" valueType="num">
                                      <p:cBhvr>
                                        <p:cTn id="197" dur="1000" fill="hold"/>
                                        <p:tgtEl>
                                          <p:spTgt spid="65"/>
                                        </p:tgtEl>
                                        <p:attrNameLst>
                                          <p:attrName>ppt_h</p:attrName>
                                        </p:attrNameLst>
                                      </p:cBhvr>
                                      <p:tavLst>
                                        <p:tav tm="0">
                                          <p:val>
                                            <p:strVal val="#ppt_h"/>
                                          </p:val>
                                        </p:tav>
                                        <p:tav tm="100000">
                                          <p:val>
                                            <p:strVal val="#ppt_h"/>
                                          </p:val>
                                        </p:tav>
                                      </p:tavLst>
                                    </p:anim>
                                    <p:animEffect transition="in" filter="fade">
                                      <p:cBhvr>
                                        <p:cTn id="198" dur="1000"/>
                                        <p:tgtEl>
                                          <p:spTgt spid="65"/>
                                        </p:tgtEl>
                                      </p:cBhvr>
                                    </p:animEffect>
                                  </p:childTnLst>
                                </p:cTn>
                              </p:par>
                              <p:par>
                                <p:cTn id="199" presetID="55" presetClass="entr" presetSubtype="0" fill="hold" nodeType="withEffect">
                                  <p:stCondLst>
                                    <p:cond delay="0"/>
                                  </p:stCondLst>
                                  <p:childTnLst>
                                    <p:set>
                                      <p:cBhvr>
                                        <p:cTn id="200" dur="1" fill="hold">
                                          <p:stCondLst>
                                            <p:cond delay="0"/>
                                          </p:stCondLst>
                                        </p:cTn>
                                        <p:tgtEl>
                                          <p:spTgt spid="63"/>
                                        </p:tgtEl>
                                        <p:attrNameLst>
                                          <p:attrName>style.visibility</p:attrName>
                                        </p:attrNameLst>
                                      </p:cBhvr>
                                      <p:to>
                                        <p:strVal val="visible"/>
                                      </p:to>
                                    </p:set>
                                    <p:anim calcmode="lin" valueType="num">
                                      <p:cBhvr>
                                        <p:cTn id="201" dur="1000" fill="hold"/>
                                        <p:tgtEl>
                                          <p:spTgt spid="63"/>
                                        </p:tgtEl>
                                        <p:attrNameLst>
                                          <p:attrName>ppt_w</p:attrName>
                                        </p:attrNameLst>
                                      </p:cBhvr>
                                      <p:tavLst>
                                        <p:tav tm="0">
                                          <p:val>
                                            <p:strVal val="#ppt_w*0.70"/>
                                          </p:val>
                                        </p:tav>
                                        <p:tav tm="100000">
                                          <p:val>
                                            <p:strVal val="#ppt_w"/>
                                          </p:val>
                                        </p:tav>
                                      </p:tavLst>
                                    </p:anim>
                                    <p:anim calcmode="lin" valueType="num">
                                      <p:cBhvr>
                                        <p:cTn id="202" dur="1000" fill="hold"/>
                                        <p:tgtEl>
                                          <p:spTgt spid="63"/>
                                        </p:tgtEl>
                                        <p:attrNameLst>
                                          <p:attrName>ppt_h</p:attrName>
                                        </p:attrNameLst>
                                      </p:cBhvr>
                                      <p:tavLst>
                                        <p:tav tm="0">
                                          <p:val>
                                            <p:strVal val="#ppt_h"/>
                                          </p:val>
                                        </p:tav>
                                        <p:tav tm="100000">
                                          <p:val>
                                            <p:strVal val="#ppt_h"/>
                                          </p:val>
                                        </p:tav>
                                      </p:tavLst>
                                    </p:anim>
                                    <p:animEffect transition="in" filter="fade">
                                      <p:cBhvr>
                                        <p:cTn id="203" dur="1000"/>
                                        <p:tgtEl>
                                          <p:spTgt spid="63"/>
                                        </p:tgtEl>
                                      </p:cBhvr>
                                    </p:animEffect>
                                  </p:childTnLst>
                                </p:cTn>
                              </p:par>
                              <p:par>
                                <p:cTn id="204" presetID="55" presetClass="entr" presetSubtype="0" fill="hold" nodeType="withEffect">
                                  <p:stCondLst>
                                    <p:cond delay="0"/>
                                  </p:stCondLst>
                                  <p:childTnLst>
                                    <p:set>
                                      <p:cBhvr>
                                        <p:cTn id="205" dur="1" fill="hold">
                                          <p:stCondLst>
                                            <p:cond delay="0"/>
                                          </p:stCondLst>
                                        </p:cTn>
                                        <p:tgtEl>
                                          <p:spTgt spid="61"/>
                                        </p:tgtEl>
                                        <p:attrNameLst>
                                          <p:attrName>style.visibility</p:attrName>
                                        </p:attrNameLst>
                                      </p:cBhvr>
                                      <p:to>
                                        <p:strVal val="visible"/>
                                      </p:to>
                                    </p:set>
                                    <p:anim calcmode="lin" valueType="num">
                                      <p:cBhvr>
                                        <p:cTn id="206" dur="1000" fill="hold"/>
                                        <p:tgtEl>
                                          <p:spTgt spid="61"/>
                                        </p:tgtEl>
                                        <p:attrNameLst>
                                          <p:attrName>ppt_w</p:attrName>
                                        </p:attrNameLst>
                                      </p:cBhvr>
                                      <p:tavLst>
                                        <p:tav tm="0">
                                          <p:val>
                                            <p:strVal val="#ppt_w*0.70"/>
                                          </p:val>
                                        </p:tav>
                                        <p:tav tm="100000">
                                          <p:val>
                                            <p:strVal val="#ppt_w"/>
                                          </p:val>
                                        </p:tav>
                                      </p:tavLst>
                                    </p:anim>
                                    <p:anim calcmode="lin" valueType="num">
                                      <p:cBhvr>
                                        <p:cTn id="207" dur="1000" fill="hold"/>
                                        <p:tgtEl>
                                          <p:spTgt spid="61"/>
                                        </p:tgtEl>
                                        <p:attrNameLst>
                                          <p:attrName>ppt_h</p:attrName>
                                        </p:attrNameLst>
                                      </p:cBhvr>
                                      <p:tavLst>
                                        <p:tav tm="0">
                                          <p:val>
                                            <p:strVal val="#ppt_h"/>
                                          </p:val>
                                        </p:tav>
                                        <p:tav tm="100000">
                                          <p:val>
                                            <p:strVal val="#ppt_h"/>
                                          </p:val>
                                        </p:tav>
                                      </p:tavLst>
                                    </p:anim>
                                    <p:animEffect transition="in" filter="fade">
                                      <p:cBhvr>
                                        <p:cTn id="208" dur="1000"/>
                                        <p:tgtEl>
                                          <p:spTgt spid="61"/>
                                        </p:tgtEl>
                                      </p:cBhvr>
                                    </p:animEffect>
                                  </p:childTnLst>
                                </p:cTn>
                              </p:par>
                              <p:par>
                                <p:cTn id="209" presetID="55" presetClass="entr" presetSubtype="0" fill="hold" nodeType="withEffect">
                                  <p:stCondLst>
                                    <p:cond delay="0"/>
                                  </p:stCondLst>
                                  <p:childTnLst>
                                    <p:set>
                                      <p:cBhvr>
                                        <p:cTn id="210" dur="1" fill="hold">
                                          <p:stCondLst>
                                            <p:cond delay="0"/>
                                          </p:stCondLst>
                                        </p:cTn>
                                        <p:tgtEl>
                                          <p:spTgt spid="59"/>
                                        </p:tgtEl>
                                        <p:attrNameLst>
                                          <p:attrName>style.visibility</p:attrName>
                                        </p:attrNameLst>
                                      </p:cBhvr>
                                      <p:to>
                                        <p:strVal val="visible"/>
                                      </p:to>
                                    </p:set>
                                    <p:anim calcmode="lin" valueType="num">
                                      <p:cBhvr>
                                        <p:cTn id="211" dur="1000" fill="hold"/>
                                        <p:tgtEl>
                                          <p:spTgt spid="59"/>
                                        </p:tgtEl>
                                        <p:attrNameLst>
                                          <p:attrName>ppt_w</p:attrName>
                                        </p:attrNameLst>
                                      </p:cBhvr>
                                      <p:tavLst>
                                        <p:tav tm="0">
                                          <p:val>
                                            <p:strVal val="#ppt_w*0.70"/>
                                          </p:val>
                                        </p:tav>
                                        <p:tav tm="100000">
                                          <p:val>
                                            <p:strVal val="#ppt_w"/>
                                          </p:val>
                                        </p:tav>
                                      </p:tavLst>
                                    </p:anim>
                                    <p:anim calcmode="lin" valueType="num">
                                      <p:cBhvr>
                                        <p:cTn id="212" dur="1000" fill="hold"/>
                                        <p:tgtEl>
                                          <p:spTgt spid="59"/>
                                        </p:tgtEl>
                                        <p:attrNameLst>
                                          <p:attrName>ppt_h</p:attrName>
                                        </p:attrNameLst>
                                      </p:cBhvr>
                                      <p:tavLst>
                                        <p:tav tm="0">
                                          <p:val>
                                            <p:strVal val="#ppt_h"/>
                                          </p:val>
                                        </p:tav>
                                        <p:tav tm="100000">
                                          <p:val>
                                            <p:strVal val="#ppt_h"/>
                                          </p:val>
                                        </p:tav>
                                      </p:tavLst>
                                    </p:anim>
                                    <p:animEffect transition="in" filter="fade">
                                      <p:cBhvr>
                                        <p:cTn id="213" dur="1000"/>
                                        <p:tgtEl>
                                          <p:spTgt spid="59"/>
                                        </p:tgtEl>
                                      </p:cBhvr>
                                    </p:animEffect>
                                  </p:childTnLst>
                                </p:cTn>
                              </p:par>
                              <p:par>
                                <p:cTn id="214" presetID="55" presetClass="entr" presetSubtype="0" fill="hold" nodeType="withEffect">
                                  <p:stCondLst>
                                    <p:cond delay="0"/>
                                  </p:stCondLst>
                                  <p:childTnLst>
                                    <p:set>
                                      <p:cBhvr>
                                        <p:cTn id="215" dur="1" fill="hold">
                                          <p:stCondLst>
                                            <p:cond delay="0"/>
                                          </p:stCondLst>
                                        </p:cTn>
                                        <p:tgtEl>
                                          <p:spTgt spid="56"/>
                                        </p:tgtEl>
                                        <p:attrNameLst>
                                          <p:attrName>style.visibility</p:attrName>
                                        </p:attrNameLst>
                                      </p:cBhvr>
                                      <p:to>
                                        <p:strVal val="visible"/>
                                      </p:to>
                                    </p:set>
                                    <p:anim calcmode="lin" valueType="num">
                                      <p:cBhvr>
                                        <p:cTn id="216" dur="1000" fill="hold"/>
                                        <p:tgtEl>
                                          <p:spTgt spid="56"/>
                                        </p:tgtEl>
                                        <p:attrNameLst>
                                          <p:attrName>ppt_w</p:attrName>
                                        </p:attrNameLst>
                                      </p:cBhvr>
                                      <p:tavLst>
                                        <p:tav tm="0">
                                          <p:val>
                                            <p:strVal val="#ppt_w*0.70"/>
                                          </p:val>
                                        </p:tav>
                                        <p:tav tm="100000">
                                          <p:val>
                                            <p:strVal val="#ppt_w"/>
                                          </p:val>
                                        </p:tav>
                                      </p:tavLst>
                                    </p:anim>
                                    <p:anim calcmode="lin" valueType="num">
                                      <p:cBhvr>
                                        <p:cTn id="217" dur="1000" fill="hold"/>
                                        <p:tgtEl>
                                          <p:spTgt spid="56"/>
                                        </p:tgtEl>
                                        <p:attrNameLst>
                                          <p:attrName>ppt_h</p:attrName>
                                        </p:attrNameLst>
                                      </p:cBhvr>
                                      <p:tavLst>
                                        <p:tav tm="0">
                                          <p:val>
                                            <p:strVal val="#ppt_h"/>
                                          </p:val>
                                        </p:tav>
                                        <p:tav tm="100000">
                                          <p:val>
                                            <p:strVal val="#ppt_h"/>
                                          </p:val>
                                        </p:tav>
                                      </p:tavLst>
                                    </p:anim>
                                    <p:animEffect transition="in" filter="fade">
                                      <p:cBhvr>
                                        <p:cTn id="218" dur="1000"/>
                                        <p:tgtEl>
                                          <p:spTgt spid="56"/>
                                        </p:tgtEl>
                                      </p:cBhvr>
                                    </p:animEffect>
                                  </p:childTnLst>
                                </p:cTn>
                              </p:par>
                            </p:childTnLst>
                          </p:cTn>
                        </p:par>
                      </p:childTnLst>
                    </p:cTn>
                  </p:par>
                  <p:par>
                    <p:cTn id="219" fill="hold">
                      <p:stCondLst>
                        <p:cond delay="indefinite"/>
                      </p:stCondLst>
                      <p:childTnLst>
                        <p:par>
                          <p:cTn id="220" fill="hold">
                            <p:stCondLst>
                              <p:cond delay="0"/>
                            </p:stCondLst>
                            <p:childTnLst>
                              <p:par>
                                <p:cTn id="221" presetID="55" presetClass="entr" presetSubtype="0" fill="hold" grpId="0" nodeType="clickEffect">
                                  <p:stCondLst>
                                    <p:cond delay="0"/>
                                  </p:stCondLst>
                                  <p:childTnLst>
                                    <p:set>
                                      <p:cBhvr>
                                        <p:cTn id="222" dur="1" fill="hold">
                                          <p:stCondLst>
                                            <p:cond delay="0"/>
                                          </p:stCondLst>
                                        </p:cTn>
                                        <p:tgtEl>
                                          <p:spTgt spid="92"/>
                                        </p:tgtEl>
                                        <p:attrNameLst>
                                          <p:attrName>style.visibility</p:attrName>
                                        </p:attrNameLst>
                                      </p:cBhvr>
                                      <p:to>
                                        <p:strVal val="visible"/>
                                      </p:to>
                                    </p:set>
                                    <p:anim calcmode="lin" valueType="num">
                                      <p:cBhvr>
                                        <p:cTn id="223" dur="1000" fill="hold"/>
                                        <p:tgtEl>
                                          <p:spTgt spid="92"/>
                                        </p:tgtEl>
                                        <p:attrNameLst>
                                          <p:attrName>ppt_w</p:attrName>
                                        </p:attrNameLst>
                                      </p:cBhvr>
                                      <p:tavLst>
                                        <p:tav tm="0">
                                          <p:val>
                                            <p:strVal val="#ppt_w*0.70"/>
                                          </p:val>
                                        </p:tav>
                                        <p:tav tm="100000">
                                          <p:val>
                                            <p:strVal val="#ppt_w"/>
                                          </p:val>
                                        </p:tav>
                                      </p:tavLst>
                                    </p:anim>
                                    <p:anim calcmode="lin" valueType="num">
                                      <p:cBhvr>
                                        <p:cTn id="224" dur="1000" fill="hold"/>
                                        <p:tgtEl>
                                          <p:spTgt spid="92"/>
                                        </p:tgtEl>
                                        <p:attrNameLst>
                                          <p:attrName>ppt_h</p:attrName>
                                        </p:attrNameLst>
                                      </p:cBhvr>
                                      <p:tavLst>
                                        <p:tav tm="0">
                                          <p:val>
                                            <p:strVal val="#ppt_h"/>
                                          </p:val>
                                        </p:tav>
                                        <p:tav tm="100000">
                                          <p:val>
                                            <p:strVal val="#ppt_h"/>
                                          </p:val>
                                        </p:tav>
                                      </p:tavLst>
                                    </p:anim>
                                    <p:animEffect transition="in" filter="fade">
                                      <p:cBhvr>
                                        <p:cTn id="225" dur="1000"/>
                                        <p:tgtEl>
                                          <p:spTgt spid="92"/>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71"/>
                                        </p:tgtEl>
                                        <p:attrNameLst>
                                          <p:attrName>style.visibility</p:attrName>
                                        </p:attrNameLst>
                                      </p:cBhvr>
                                      <p:to>
                                        <p:strVal val="visible"/>
                                      </p:to>
                                    </p:set>
                                    <p:animEffect transition="in" filter="fade">
                                      <p:cBhvr>
                                        <p:cTn id="228" dur="500"/>
                                        <p:tgtEl>
                                          <p:spTgt spid="71"/>
                                        </p:tgtEl>
                                      </p:cBhvr>
                                    </p:animEffect>
                                  </p:childTnLst>
                                </p:cTn>
                              </p:par>
                              <p:par>
                                <p:cTn id="229" presetID="55" presetClass="entr" presetSubtype="0" fill="hold" grpId="0" nodeType="withEffect">
                                  <p:stCondLst>
                                    <p:cond delay="0"/>
                                  </p:stCondLst>
                                  <p:childTnLst>
                                    <p:set>
                                      <p:cBhvr>
                                        <p:cTn id="230" dur="1" fill="hold">
                                          <p:stCondLst>
                                            <p:cond delay="0"/>
                                          </p:stCondLst>
                                        </p:cTn>
                                        <p:tgtEl>
                                          <p:spTgt spid="23"/>
                                        </p:tgtEl>
                                        <p:attrNameLst>
                                          <p:attrName>style.visibility</p:attrName>
                                        </p:attrNameLst>
                                      </p:cBhvr>
                                      <p:to>
                                        <p:strVal val="visible"/>
                                      </p:to>
                                    </p:set>
                                    <p:anim calcmode="lin" valueType="num">
                                      <p:cBhvr>
                                        <p:cTn id="231" dur="1000" fill="hold"/>
                                        <p:tgtEl>
                                          <p:spTgt spid="23"/>
                                        </p:tgtEl>
                                        <p:attrNameLst>
                                          <p:attrName>ppt_w</p:attrName>
                                        </p:attrNameLst>
                                      </p:cBhvr>
                                      <p:tavLst>
                                        <p:tav tm="0">
                                          <p:val>
                                            <p:strVal val="#ppt_w*0.70"/>
                                          </p:val>
                                        </p:tav>
                                        <p:tav tm="100000">
                                          <p:val>
                                            <p:strVal val="#ppt_w"/>
                                          </p:val>
                                        </p:tav>
                                      </p:tavLst>
                                    </p:anim>
                                    <p:anim calcmode="lin" valueType="num">
                                      <p:cBhvr>
                                        <p:cTn id="232" dur="1000" fill="hold"/>
                                        <p:tgtEl>
                                          <p:spTgt spid="23"/>
                                        </p:tgtEl>
                                        <p:attrNameLst>
                                          <p:attrName>ppt_h</p:attrName>
                                        </p:attrNameLst>
                                      </p:cBhvr>
                                      <p:tavLst>
                                        <p:tav tm="0">
                                          <p:val>
                                            <p:strVal val="#ppt_h"/>
                                          </p:val>
                                        </p:tav>
                                        <p:tav tm="100000">
                                          <p:val>
                                            <p:strVal val="#ppt_h"/>
                                          </p:val>
                                        </p:tav>
                                      </p:tavLst>
                                    </p:anim>
                                    <p:animEffect transition="in" filter="fade">
                                      <p:cBhvr>
                                        <p:cTn id="233" dur="1000"/>
                                        <p:tgtEl>
                                          <p:spTgt spid="23"/>
                                        </p:tgtEl>
                                      </p:cBhvr>
                                    </p:animEffect>
                                  </p:childTnLst>
                                </p:cTn>
                              </p:par>
                            </p:childTnLst>
                          </p:cTn>
                        </p:par>
                      </p:childTnLst>
                    </p:cTn>
                  </p:par>
                  <p:par>
                    <p:cTn id="234" fill="hold">
                      <p:stCondLst>
                        <p:cond delay="indefinite"/>
                      </p:stCondLst>
                      <p:childTnLst>
                        <p:par>
                          <p:cTn id="235" fill="hold">
                            <p:stCondLst>
                              <p:cond delay="0"/>
                            </p:stCondLst>
                            <p:childTnLst>
                              <p:par>
                                <p:cTn id="236" presetID="55" presetClass="entr" presetSubtype="0" fill="hold" grpId="0" nodeType="clickEffect">
                                  <p:stCondLst>
                                    <p:cond delay="0"/>
                                  </p:stCondLst>
                                  <p:childTnLst>
                                    <p:set>
                                      <p:cBhvr>
                                        <p:cTn id="237" dur="1" fill="hold">
                                          <p:stCondLst>
                                            <p:cond delay="0"/>
                                          </p:stCondLst>
                                        </p:cTn>
                                        <p:tgtEl>
                                          <p:spTgt spid="94"/>
                                        </p:tgtEl>
                                        <p:attrNameLst>
                                          <p:attrName>style.visibility</p:attrName>
                                        </p:attrNameLst>
                                      </p:cBhvr>
                                      <p:to>
                                        <p:strVal val="visible"/>
                                      </p:to>
                                    </p:set>
                                    <p:anim calcmode="lin" valueType="num">
                                      <p:cBhvr>
                                        <p:cTn id="238" dur="1000" fill="hold"/>
                                        <p:tgtEl>
                                          <p:spTgt spid="94"/>
                                        </p:tgtEl>
                                        <p:attrNameLst>
                                          <p:attrName>ppt_w</p:attrName>
                                        </p:attrNameLst>
                                      </p:cBhvr>
                                      <p:tavLst>
                                        <p:tav tm="0">
                                          <p:val>
                                            <p:strVal val="#ppt_w*0.70"/>
                                          </p:val>
                                        </p:tav>
                                        <p:tav tm="100000">
                                          <p:val>
                                            <p:strVal val="#ppt_w"/>
                                          </p:val>
                                        </p:tav>
                                      </p:tavLst>
                                    </p:anim>
                                    <p:anim calcmode="lin" valueType="num">
                                      <p:cBhvr>
                                        <p:cTn id="239" dur="1000" fill="hold"/>
                                        <p:tgtEl>
                                          <p:spTgt spid="94"/>
                                        </p:tgtEl>
                                        <p:attrNameLst>
                                          <p:attrName>ppt_h</p:attrName>
                                        </p:attrNameLst>
                                      </p:cBhvr>
                                      <p:tavLst>
                                        <p:tav tm="0">
                                          <p:val>
                                            <p:strVal val="#ppt_h"/>
                                          </p:val>
                                        </p:tav>
                                        <p:tav tm="100000">
                                          <p:val>
                                            <p:strVal val="#ppt_h"/>
                                          </p:val>
                                        </p:tav>
                                      </p:tavLst>
                                    </p:anim>
                                    <p:animEffect transition="in" filter="fade">
                                      <p:cBhvr>
                                        <p:cTn id="240" dur="1000"/>
                                        <p:tgtEl>
                                          <p:spTgt spid="94"/>
                                        </p:tgtEl>
                                      </p:cBhvr>
                                    </p:animEffect>
                                  </p:childTnLst>
                                </p:cTn>
                              </p:par>
                              <p:par>
                                <p:cTn id="241" presetID="55" presetClass="entr" presetSubtype="0" fill="hold" grpId="0" nodeType="withEffect">
                                  <p:stCondLst>
                                    <p:cond delay="0"/>
                                  </p:stCondLst>
                                  <p:childTnLst>
                                    <p:set>
                                      <p:cBhvr>
                                        <p:cTn id="242" dur="1" fill="hold">
                                          <p:stCondLst>
                                            <p:cond delay="0"/>
                                          </p:stCondLst>
                                        </p:cTn>
                                        <p:tgtEl>
                                          <p:spTgt spid="30"/>
                                        </p:tgtEl>
                                        <p:attrNameLst>
                                          <p:attrName>style.visibility</p:attrName>
                                        </p:attrNameLst>
                                      </p:cBhvr>
                                      <p:to>
                                        <p:strVal val="visible"/>
                                      </p:to>
                                    </p:set>
                                    <p:anim calcmode="lin" valueType="num">
                                      <p:cBhvr>
                                        <p:cTn id="243" dur="1000" fill="hold"/>
                                        <p:tgtEl>
                                          <p:spTgt spid="30"/>
                                        </p:tgtEl>
                                        <p:attrNameLst>
                                          <p:attrName>ppt_w</p:attrName>
                                        </p:attrNameLst>
                                      </p:cBhvr>
                                      <p:tavLst>
                                        <p:tav tm="0">
                                          <p:val>
                                            <p:strVal val="#ppt_w*0.70"/>
                                          </p:val>
                                        </p:tav>
                                        <p:tav tm="100000">
                                          <p:val>
                                            <p:strVal val="#ppt_w"/>
                                          </p:val>
                                        </p:tav>
                                      </p:tavLst>
                                    </p:anim>
                                    <p:anim calcmode="lin" valueType="num">
                                      <p:cBhvr>
                                        <p:cTn id="244" dur="1000" fill="hold"/>
                                        <p:tgtEl>
                                          <p:spTgt spid="30"/>
                                        </p:tgtEl>
                                        <p:attrNameLst>
                                          <p:attrName>ppt_h</p:attrName>
                                        </p:attrNameLst>
                                      </p:cBhvr>
                                      <p:tavLst>
                                        <p:tav tm="0">
                                          <p:val>
                                            <p:strVal val="#ppt_h"/>
                                          </p:val>
                                        </p:tav>
                                        <p:tav tm="100000">
                                          <p:val>
                                            <p:strVal val="#ppt_h"/>
                                          </p:val>
                                        </p:tav>
                                      </p:tavLst>
                                    </p:anim>
                                    <p:animEffect transition="in" filter="fade">
                                      <p:cBhvr>
                                        <p:cTn id="245" dur="1000"/>
                                        <p:tgtEl>
                                          <p:spTgt spid="30"/>
                                        </p:tgtEl>
                                      </p:cBhvr>
                                    </p:animEffect>
                                  </p:childTnLst>
                                </p:cTn>
                              </p:par>
                            </p:childTnLst>
                          </p:cTn>
                        </p:par>
                      </p:childTnLst>
                    </p:cTn>
                  </p:par>
                  <p:par>
                    <p:cTn id="246" fill="hold">
                      <p:stCondLst>
                        <p:cond delay="indefinite"/>
                      </p:stCondLst>
                      <p:childTnLst>
                        <p:par>
                          <p:cTn id="247" fill="hold">
                            <p:stCondLst>
                              <p:cond delay="0"/>
                            </p:stCondLst>
                            <p:childTnLst>
                              <p:par>
                                <p:cTn id="248" presetID="55" presetClass="entr" presetSubtype="0" fill="hold" grpId="0" nodeType="clickEffect">
                                  <p:stCondLst>
                                    <p:cond delay="0"/>
                                  </p:stCondLst>
                                  <p:childTnLst>
                                    <p:set>
                                      <p:cBhvr>
                                        <p:cTn id="249" dur="1" fill="hold">
                                          <p:stCondLst>
                                            <p:cond delay="0"/>
                                          </p:stCondLst>
                                        </p:cTn>
                                        <p:tgtEl>
                                          <p:spTgt spid="95"/>
                                        </p:tgtEl>
                                        <p:attrNameLst>
                                          <p:attrName>style.visibility</p:attrName>
                                        </p:attrNameLst>
                                      </p:cBhvr>
                                      <p:to>
                                        <p:strVal val="visible"/>
                                      </p:to>
                                    </p:set>
                                    <p:anim calcmode="lin" valueType="num">
                                      <p:cBhvr>
                                        <p:cTn id="250" dur="1000" fill="hold"/>
                                        <p:tgtEl>
                                          <p:spTgt spid="95"/>
                                        </p:tgtEl>
                                        <p:attrNameLst>
                                          <p:attrName>ppt_w</p:attrName>
                                        </p:attrNameLst>
                                      </p:cBhvr>
                                      <p:tavLst>
                                        <p:tav tm="0">
                                          <p:val>
                                            <p:strVal val="#ppt_w*0.70"/>
                                          </p:val>
                                        </p:tav>
                                        <p:tav tm="100000">
                                          <p:val>
                                            <p:strVal val="#ppt_w"/>
                                          </p:val>
                                        </p:tav>
                                      </p:tavLst>
                                    </p:anim>
                                    <p:anim calcmode="lin" valueType="num">
                                      <p:cBhvr>
                                        <p:cTn id="251" dur="1000" fill="hold"/>
                                        <p:tgtEl>
                                          <p:spTgt spid="95"/>
                                        </p:tgtEl>
                                        <p:attrNameLst>
                                          <p:attrName>ppt_h</p:attrName>
                                        </p:attrNameLst>
                                      </p:cBhvr>
                                      <p:tavLst>
                                        <p:tav tm="0">
                                          <p:val>
                                            <p:strVal val="#ppt_h"/>
                                          </p:val>
                                        </p:tav>
                                        <p:tav tm="100000">
                                          <p:val>
                                            <p:strVal val="#ppt_h"/>
                                          </p:val>
                                        </p:tav>
                                      </p:tavLst>
                                    </p:anim>
                                    <p:animEffect transition="in" filter="fade">
                                      <p:cBhvr>
                                        <p:cTn id="252" dur="1000"/>
                                        <p:tgtEl>
                                          <p:spTgt spid="95"/>
                                        </p:tgtEl>
                                      </p:cBhvr>
                                    </p:animEffect>
                                  </p:childTnLst>
                                </p:cTn>
                              </p:par>
                              <p:par>
                                <p:cTn id="253" presetID="55" presetClass="entr" presetSubtype="0" fill="hold" grpId="0" nodeType="withEffect">
                                  <p:stCondLst>
                                    <p:cond delay="0"/>
                                  </p:stCondLst>
                                  <p:childTnLst>
                                    <p:set>
                                      <p:cBhvr>
                                        <p:cTn id="254" dur="1" fill="hold">
                                          <p:stCondLst>
                                            <p:cond delay="0"/>
                                          </p:stCondLst>
                                        </p:cTn>
                                        <p:tgtEl>
                                          <p:spTgt spid="13"/>
                                        </p:tgtEl>
                                        <p:attrNameLst>
                                          <p:attrName>style.visibility</p:attrName>
                                        </p:attrNameLst>
                                      </p:cBhvr>
                                      <p:to>
                                        <p:strVal val="visible"/>
                                      </p:to>
                                    </p:set>
                                    <p:anim calcmode="lin" valueType="num">
                                      <p:cBhvr>
                                        <p:cTn id="255" dur="1000" fill="hold"/>
                                        <p:tgtEl>
                                          <p:spTgt spid="13"/>
                                        </p:tgtEl>
                                        <p:attrNameLst>
                                          <p:attrName>ppt_w</p:attrName>
                                        </p:attrNameLst>
                                      </p:cBhvr>
                                      <p:tavLst>
                                        <p:tav tm="0">
                                          <p:val>
                                            <p:strVal val="#ppt_w*0.70"/>
                                          </p:val>
                                        </p:tav>
                                        <p:tav tm="100000">
                                          <p:val>
                                            <p:strVal val="#ppt_w"/>
                                          </p:val>
                                        </p:tav>
                                      </p:tavLst>
                                    </p:anim>
                                    <p:anim calcmode="lin" valueType="num">
                                      <p:cBhvr>
                                        <p:cTn id="256" dur="1000" fill="hold"/>
                                        <p:tgtEl>
                                          <p:spTgt spid="13"/>
                                        </p:tgtEl>
                                        <p:attrNameLst>
                                          <p:attrName>ppt_h</p:attrName>
                                        </p:attrNameLst>
                                      </p:cBhvr>
                                      <p:tavLst>
                                        <p:tav tm="0">
                                          <p:val>
                                            <p:strVal val="#ppt_h"/>
                                          </p:val>
                                        </p:tav>
                                        <p:tav tm="100000">
                                          <p:val>
                                            <p:strVal val="#ppt_h"/>
                                          </p:val>
                                        </p:tav>
                                      </p:tavLst>
                                    </p:anim>
                                    <p:animEffect transition="in" filter="fade">
                                      <p:cBhvr>
                                        <p:cTn id="257" dur="1000"/>
                                        <p:tgtEl>
                                          <p:spTgt spid="13"/>
                                        </p:tgtEl>
                                      </p:cBhvr>
                                    </p:animEffect>
                                  </p:childTnLst>
                                </p:cTn>
                              </p:par>
                            </p:childTnLst>
                          </p:cTn>
                        </p:par>
                      </p:childTnLst>
                    </p:cTn>
                  </p:par>
                  <p:par>
                    <p:cTn id="258" fill="hold">
                      <p:stCondLst>
                        <p:cond delay="indefinite"/>
                      </p:stCondLst>
                      <p:childTnLst>
                        <p:par>
                          <p:cTn id="259" fill="hold">
                            <p:stCondLst>
                              <p:cond delay="0"/>
                            </p:stCondLst>
                            <p:childTnLst>
                              <p:par>
                                <p:cTn id="260" presetID="55" presetClass="entr" presetSubtype="0" fill="hold" grpId="0" nodeType="clickEffect">
                                  <p:stCondLst>
                                    <p:cond delay="0"/>
                                  </p:stCondLst>
                                  <p:childTnLst>
                                    <p:set>
                                      <p:cBhvr>
                                        <p:cTn id="261" dur="1" fill="hold">
                                          <p:stCondLst>
                                            <p:cond delay="0"/>
                                          </p:stCondLst>
                                        </p:cTn>
                                        <p:tgtEl>
                                          <p:spTgt spid="125"/>
                                        </p:tgtEl>
                                        <p:attrNameLst>
                                          <p:attrName>style.visibility</p:attrName>
                                        </p:attrNameLst>
                                      </p:cBhvr>
                                      <p:to>
                                        <p:strVal val="visible"/>
                                      </p:to>
                                    </p:set>
                                    <p:anim calcmode="lin" valueType="num">
                                      <p:cBhvr>
                                        <p:cTn id="262" dur="1000" fill="hold"/>
                                        <p:tgtEl>
                                          <p:spTgt spid="125"/>
                                        </p:tgtEl>
                                        <p:attrNameLst>
                                          <p:attrName>ppt_w</p:attrName>
                                        </p:attrNameLst>
                                      </p:cBhvr>
                                      <p:tavLst>
                                        <p:tav tm="0">
                                          <p:val>
                                            <p:strVal val="#ppt_w*0.70"/>
                                          </p:val>
                                        </p:tav>
                                        <p:tav tm="100000">
                                          <p:val>
                                            <p:strVal val="#ppt_w"/>
                                          </p:val>
                                        </p:tav>
                                      </p:tavLst>
                                    </p:anim>
                                    <p:anim calcmode="lin" valueType="num">
                                      <p:cBhvr>
                                        <p:cTn id="263" dur="1000" fill="hold"/>
                                        <p:tgtEl>
                                          <p:spTgt spid="125"/>
                                        </p:tgtEl>
                                        <p:attrNameLst>
                                          <p:attrName>ppt_h</p:attrName>
                                        </p:attrNameLst>
                                      </p:cBhvr>
                                      <p:tavLst>
                                        <p:tav tm="0">
                                          <p:val>
                                            <p:strVal val="#ppt_h"/>
                                          </p:val>
                                        </p:tav>
                                        <p:tav tm="100000">
                                          <p:val>
                                            <p:strVal val="#ppt_h"/>
                                          </p:val>
                                        </p:tav>
                                      </p:tavLst>
                                    </p:anim>
                                    <p:animEffect transition="in" filter="fade">
                                      <p:cBhvr>
                                        <p:cTn id="264" dur="1000"/>
                                        <p:tgtEl>
                                          <p:spTgt spid="125"/>
                                        </p:tgtEl>
                                      </p:cBhvr>
                                    </p:animEffect>
                                  </p:childTnLst>
                                </p:cTn>
                              </p:par>
                              <p:par>
                                <p:cTn id="265" presetID="55" presetClass="entr" presetSubtype="0" fill="hold" grpId="0" nodeType="withEffect">
                                  <p:stCondLst>
                                    <p:cond delay="0"/>
                                  </p:stCondLst>
                                  <p:childTnLst>
                                    <p:set>
                                      <p:cBhvr>
                                        <p:cTn id="266" dur="1" fill="hold">
                                          <p:stCondLst>
                                            <p:cond delay="0"/>
                                          </p:stCondLst>
                                        </p:cTn>
                                        <p:tgtEl>
                                          <p:spTgt spid="124"/>
                                        </p:tgtEl>
                                        <p:attrNameLst>
                                          <p:attrName>style.visibility</p:attrName>
                                        </p:attrNameLst>
                                      </p:cBhvr>
                                      <p:to>
                                        <p:strVal val="visible"/>
                                      </p:to>
                                    </p:set>
                                    <p:anim calcmode="lin" valueType="num">
                                      <p:cBhvr>
                                        <p:cTn id="267" dur="1000" fill="hold"/>
                                        <p:tgtEl>
                                          <p:spTgt spid="124"/>
                                        </p:tgtEl>
                                        <p:attrNameLst>
                                          <p:attrName>ppt_w</p:attrName>
                                        </p:attrNameLst>
                                      </p:cBhvr>
                                      <p:tavLst>
                                        <p:tav tm="0">
                                          <p:val>
                                            <p:strVal val="#ppt_w*0.70"/>
                                          </p:val>
                                        </p:tav>
                                        <p:tav tm="100000">
                                          <p:val>
                                            <p:strVal val="#ppt_w"/>
                                          </p:val>
                                        </p:tav>
                                      </p:tavLst>
                                    </p:anim>
                                    <p:anim calcmode="lin" valueType="num">
                                      <p:cBhvr>
                                        <p:cTn id="268" dur="1000" fill="hold"/>
                                        <p:tgtEl>
                                          <p:spTgt spid="124"/>
                                        </p:tgtEl>
                                        <p:attrNameLst>
                                          <p:attrName>ppt_h</p:attrName>
                                        </p:attrNameLst>
                                      </p:cBhvr>
                                      <p:tavLst>
                                        <p:tav tm="0">
                                          <p:val>
                                            <p:strVal val="#ppt_h"/>
                                          </p:val>
                                        </p:tav>
                                        <p:tav tm="100000">
                                          <p:val>
                                            <p:strVal val="#ppt_h"/>
                                          </p:val>
                                        </p:tav>
                                      </p:tavLst>
                                    </p:anim>
                                    <p:animEffect transition="in" filter="fade">
                                      <p:cBhvr>
                                        <p:cTn id="269" dur="1000"/>
                                        <p:tgtEl>
                                          <p:spTgt spid="124"/>
                                        </p:tgtEl>
                                      </p:cBhvr>
                                    </p:animEffect>
                                  </p:childTnLst>
                                </p:cTn>
                              </p:par>
                              <p:par>
                                <p:cTn id="270" presetID="55" presetClass="entr" presetSubtype="0" fill="hold" grpId="0" nodeType="withEffect">
                                  <p:stCondLst>
                                    <p:cond delay="0"/>
                                  </p:stCondLst>
                                  <p:childTnLst>
                                    <p:set>
                                      <p:cBhvr>
                                        <p:cTn id="271" dur="1" fill="hold">
                                          <p:stCondLst>
                                            <p:cond delay="0"/>
                                          </p:stCondLst>
                                        </p:cTn>
                                        <p:tgtEl>
                                          <p:spTgt spid="126"/>
                                        </p:tgtEl>
                                        <p:attrNameLst>
                                          <p:attrName>style.visibility</p:attrName>
                                        </p:attrNameLst>
                                      </p:cBhvr>
                                      <p:to>
                                        <p:strVal val="visible"/>
                                      </p:to>
                                    </p:set>
                                    <p:anim calcmode="lin" valueType="num">
                                      <p:cBhvr>
                                        <p:cTn id="272" dur="1000" fill="hold"/>
                                        <p:tgtEl>
                                          <p:spTgt spid="126"/>
                                        </p:tgtEl>
                                        <p:attrNameLst>
                                          <p:attrName>ppt_w</p:attrName>
                                        </p:attrNameLst>
                                      </p:cBhvr>
                                      <p:tavLst>
                                        <p:tav tm="0">
                                          <p:val>
                                            <p:strVal val="#ppt_w*0.70"/>
                                          </p:val>
                                        </p:tav>
                                        <p:tav tm="100000">
                                          <p:val>
                                            <p:strVal val="#ppt_w"/>
                                          </p:val>
                                        </p:tav>
                                      </p:tavLst>
                                    </p:anim>
                                    <p:anim calcmode="lin" valueType="num">
                                      <p:cBhvr>
                                        <p:cTn id="273" dur="1000" fill="hold"/>
                                        <p:tgtEl>
                                          <p:spTgt spid="126"/>
                                        </p:tgtEl>
                                        <p:attrNameLst>
                                          <p:attrName>ppt_h</p:attrName>
                                        </p:attrNameLst>
                                      </p:cBhvr>
                                      <p:tavLst>
                                        <p:tav tm="0">
                                          <p:val>
                                            <p:strVal val="#ppt_h"/>
                                          </p:val>
                                        </p:tav>
                                        <p:tav tm="100000">
                                          <p:val>
                                            <p:strVal val="#ppt_h"/>
                                          </p:val>
                                        </p:tav>
                                      </p:tavLst>
                                    </p:anim>
                                    <p:animEffect transition="in" filter="fade">
                                      <p:cBhvr>
                                        <p:cTn id="274" dur="1000"/>
                                        <p:tgtEl>
                                          <p:spTgt spid="126"/>
                                        </p:tgtEl>
                                      </p:cBhvr>
                                    </p:animEffect>
                                  </p:childTnLst>
                                </p:cTn>
                              </p:par>
                              <p:par>
                                <p:cTn id="275" presetID="55" presetClass="entr" presetSubtype="0" fill="hold" grpId="0" nodeType="withEffect">
                                  <p:stCondLst>
                                    <p:cond delay="0"/>
                                  </p:stCondLst>
                                  <p:childTnLst>
                                    <p:set>
                                      <p:cBhvr>
                                        <p:cTn id="276" dur="1" fill="hold">
                                          <p:stCondLst>
                                            <p:cond delay="0"/>
                                          </p:stCondLst>
                                        </p:cTn>
                                        <p:tgtEl>
                                          <p:spTgt spid="127"/>
                                        </p:tgtEl>
                                        <p:attrNameLst>
                                          <p:attrName>style.visibility</p:attrName>
                                        </p:attrNameLst>
                                      </p:cBhvr>
                                      <p:to>
                                        <p:strVal val="visible"/>
                                      </p:to>
                                    </p:set>
                                    <p:anim calcmode="lin" valueType="num">
                                      <p:cBhvr>
                                        <p:cTn id="277" dur="1000" fill="hold"/>
                                        <p:tgtEl>
                                          <p:spTgt spid="127"/>
                                        </p:tgtEl>
                                        <p:attrNameLst>
                                          <p:attrName>ppt_w</p:attrName>
                                        </p:attrNameLst>
                                      </p:cBhvr>
                                      <p:tavLst>
                                        <p:tav tm="0">
                                          <p:val>
                                            <p:strVal val="#ppt_w*0.70"/>
                                          </p:val>
                                        </p:tav>
                                        <p:tav tm="100000">
                                          <p:val>
                                            <p:strVal val="#ppt_w"/>
                                          </p:val>
                                        </p:tav>
                                      </p:tavLst>
                                    </p:anim>
                                    <p:anim calcmode="lin" valueType="num">
                                      <p:cBhvr>
                                        <p:cTn id="278" dur="1000" fill="hold"/>
                                        <p:tgtEl>
                                          <p:spTgt spid="127"/>
                                        </p:tgtEl>
                                        <p:attrNameLst>
                                          <p:attrName>ppt_h</p:attrName>
                                        </p:attrNameLst>
                                      </p:cBhvr>
                                      <p:tavLst>
                                        <p:tav tm="0">
                                          <p:val>
                                            <p:strVal val="#ppt_h"/>
                                          </p:val>
                                        </p:tav>
                                        <p:tav tm="100000">
                                          <p:val>
                                            <p:strVal val="#ppt_h"/>
                                          </p:val>
                                        </p:tav>
                                      </p:tavLst>
                                    </p:anim>
                                    <p:animEffect transition="in" filter="fade">
                                      <p:cBhvr>
                                        <p:cTn id="279" dur="1000"/>
                                        <p:tgtEl>
                                          <p:spTgt spid="127"/>
                                        </p:tgtEl>
                                      </p:cBhvr>
                                    </p:animEffect>
                                  </p:childTnLst>
                                </p:cTn>
                              </p:par>
                              <p:par>
                                <p:cTn id="280" presetID="55" presetClass="entr" presetSubtype="0" fill="hold" grpId="0" nodeType="withEffect">
                                  <p:stCondLst>
                                    <p:cond delay="0"/>
                                  </p:stCondLst>
                                  <p:childTnLst>
                                    <p:set>
                                      <p:cBhvr>
                                        <p:cTn id="281" dur="1" fill="hold">
                                          <p:stCondLst>
                                            <p:cond delay="0"/>
                                          </p:stCondLst>
                                        </p:cTn>
                                        <p:tgtEl>
                                          <p:spTgt spid="169"/>
                                        </p:tgtEl>
                                        <p:attrNameLst>
                                          <p:attrName>style.visibility</p:attrName>
                                        </p:attrNameLst>
                                      </p:cBhvr>
                                      <p:to>
                                        <p:strVal val="visible"/>
                                      </p:to>
                                    </p:set>
                                    <p:anim calcmode="lin" valueType="num">
                                      <p:cBhvr>
                                        <p:cTn id="282" dur="1000" fill="hold"/>
                                        <p:tgtEl>
                                          <p:spTgt spid="169"/>
                                        </p:tgtEl>
                                        <p:attrNameLst>
                                          <p:attrName>ppt_w</p:attrName>
                                        </p:attrNameLst>
                                      </p:cBhvr>
                                      <p:tavLst>
                                        <p:tav tm="0">
                                          <p:val>
                                            <p:strVal val="#ppt_w*0.70"/>
                                          </p:val>
                                        </p:tav>
                                        <p:tav tm="100000">
                                          <p:val>
                                            <p:strVal val="#ppt_w"/>
                                          </p:val>
                                        </p:tav>
                                      </p:tavLst>
                                    </p:anim>
                                    <p:anim calcmode="lin" valueType="num">
                                      <p:cBhvr>
                                        <p:cTn id="283" dur="1000" fill="hold"/>
                                        <p:tgtEl>
                                          <p:spTgt spid="169"/>
                                        </p:tgtEl>
                                        <p:attrNameLst>
                                          <p:attrName>ppt_h</p:attrName>
                                        </p:attrNameLst>
                                      </p:cBhvr>
                                      <p:tavLst>
                                        <p:tav tm="0">
                                          <p:val>
                                            <p:strVal val="#ppt_h"/>
                                          </p:val>
                                        </p:tav>
                                        <p:tav tm="100000">
                                          <p:val>
                                            <p:strVal val="#ppt_h"/>
                                          </p:val>
                                        </p:tav>
                                      </p:tavLst>
                                    </p:anim>
                                    <p:animEffect transition="in" filter="fade">
                                      <p:cBhvr>
                                        <p:cTn id="284" dur="1000"/>
                                        <p:tgtEl>
                                          <p:spTgt spid="169"/>
                                        </p:tgtEl>
                                      </p:cBhvr>
                                    </p:animEffect>
                                  </p:childTnLst>
                                </p:cTn>
                              </p:par>
                            </p:childTnLst>
                          </p:cTn>
                        </p:par>
                      </p:childTnLst>
                    </p:cTn>
                  </p:par>
                  <p:par>
                    <p:cTn id="285" fill="hold">
                      <p:stCondLst>
                        <p:cond delay="indefinite"/>
                      </p:stCondLst>
                      <p:childTnLst>
                        <p:par>
                          <p:cTn id="286" fill="hold">
                            <p:stCondLst>
                              <p:cond delay="0"/>
                            </p:stCondLst>
                            <p:childTnLst>
                              <p:par>
                                <p:cTn id="287" presetID="55" presetClass="entr" presetSubtype="0" fill="hold" grpId="0" nodeType="clickEffect">
                                  <p:stCondLst>
                                    <p:cond delay="0"/>
                                  </p:stCondLst>
                                  <p:childTnLst>
                                    <p:set>
                                      <p:cBhvr>
                                        <p:cTn id="288" dur="1" fill="hold">
                                          <p:stCondLst>
                                            <p:cond delay="0"/>
                                          </p:stCondLst>
                                        </p:cTn>
                                        <p:tgtEl>
                                          <p:spTgt spid="128"/>
                                        </p:tgtEl>
                                        <p:attrNameLst>
                                          <p:attrName>style.visibility</p:attrName>
                                        </p:attrNameLst>
                                      </p:cBhvr>
                                      <p:to>
                                        <p:strVal val="visible"/>
                                      </p:to>
                                    </p:set>
                                    <p:anim calcmode="lin" valueType="num">
                                      <p:cBhvr>
                                        <p:cTn id="289" dur="1000" fill="hold"/>
                                        <p:tgtEl>
                                          <p:spTgt spid="128"/>
                                        </p:tgtEl>
                                        <p:attrNameLst>
                                          <p:attrName>ppt_w</p:attrName>
                                        </p:attrNameLst>
                                      </p:cBhvr>
                                      <p:tavLst>
                                        <p:tav tm="0">
                                          <p:val>
                                            <p:strVal val="#ppt_w*0.70"/>
                                          </p:val>
                                        </p:tav>
                                        <p:tav tm="100000">
                                          <p:val>
                                            <p:strVal val="#ppt_w"/>
                                          </p:val>
                                        </p:tav>
                                      </p:tavLst>
                                    </p:anim>
                                    <p:anim calcmode="lin" valueType="num">
                                      <p:cBhvr>
                                        <p:cTn id="290" dur="1000" fill="hold"/>
                                        <p:tgtEl>
                                          <p:spTgt spid="128"/>
                                        </p:tgtEl>
                                        <p:attrNameLst>
                                          <p:attrName>ppt_h</p:attrName>
                                        </p:attrNameLst>
                                      </p:cBhvr>
                                      <p:tavLst>
                                        <p:tav tm="0">
                                          <p:val>
                                            <p:strVal val="#ppt_h"/>
                                          </p:val>
                                        </p:tav>
                                        <p:tav tm="100000">
                                          <p:val>
                                            <p:strVal val="#ppt_h"/>
                                          </p:val>
                                        </p:tav>
                                      </p:tavLst>
                                    </p:anim>
                                    <p:animEffect transition="in" filter="fade">
                                      <p:cBhvr>
                                        <p:cTn id="291" dur="1000"/>
                                        <p:tgtEl>
                                          <p:spTgt spid="128"/>
                                        </p:tgtEl>
                                      </p:cBhvr>
                                    </p:animEffect>
                                  </p:childTnLst>
                                </p:cTn>
                              </p:par>
                              <p:par>
                                <p:cTn id="292" presetID="55" presetClass="entr" presetSubtype="0" fill="hold" grpId="0" nodeType="withEffect">
                                  <p:stCondLst>
                                    <p:cond delay="0"/>
                                  </p:stCondLst>
                                  <p:childTnLst>
                                    <p:set>
                                      <p:cBhvr>
                                        <p:cTn id="293" dur="1" fill="hold">
                                          <p:stCondLst>
                                            <p:cond delay="0"/>
                                          </p:stCondLst>
                                        </p:cTn>
                                        <p:tgtEl>
                                          <p:spTgt spid="25"/>
                                        </p:tgtEl>
                                        <p:attrNameLst>
                                          <p:attrName>style.visibility</p:attrName>
                                        </p:attrNameLst>
                                      </p:cBhvr>
                                      <p:to>
                                        <p:strVal val="visible"/>
                                      </p:to>
                                    </p:set>
                                    <p:anim calcmode="lin" valueType="num">
                                      <p:cBhvr>
                                        <p:cTn id="294" dur="1000" fill="hold"/>
                                        <p:tgtEl>
                                          <p:spTgt spid="25"/>
                                        </p:tgtEl>
                                        <p:attrNameLst>
                                          <p:attrName>ppt_w</p:attrName>
                                        </p:attrNameLst>
                                      </p:cBhvr>
                                      <p:tavLst>
                                        <p:tav tm="0">
                                          <p:val>
                                            <p:strVal val="#ppt_w*0.70"/>
                                          </p:val>
                                        </p:tav>
                                        <p:tav tm="100000">
                                          <p:val>
                                            <p:strVal val="#ppt_w"/>
                                          </p:val>
                                        </p:tav>
                                      </p:tavLst>
                                    </p:anim>
                                    <p:anim calcmode="lin" valueType="num">
                                      <p:cBhvr>
                                        <p:cTn id="295" dur="1000" fill="hold"/>
                                        <p:tgtEl>
                                          <p:spTgt spid="25"/>
                                        </p:tgtEl>
                                        <p:attrNameLst>
                                          <p:attrName>ppt_h</p:attrName>
                                        </p:attrNameLst>
                                      </p:cBhvr>
                                      <p:tavLst>
                                        <p:tav tm="0">
                                          <p:val>
                                            <p:strVal val="#ppt_h"/>
                                          </p:val>
                                        </p:tav>
                                        <p:tav tm="100000">
                                          <p:val>
                                            <p:strVal val="#ppt_h"/>
                                          </p:val>
                                        </p:tav>
                                      </p:tavLst>
                                    </p:anim>
                                    <p:animEffect transition="in" filter="fade">
                                      <p:cBhvr>
                                        <p:cTn id="296" dur="1000"/>
                                        <p:tgtEl>
                                          <p:spTgt spid="25"/>
                                        </p:tgtEl>
                                      </p:cBhvr>
                                    </p:animEffect>
                                  </p:childTnLst>
                                </p:cTn>
                              </p:par>
                            </p:childTnLst>
                          </p:cTn>
                        </p:par>
                      </p:childTnLst>
                    </p:cTn>
                  </p:par>
                  <p:par>
                    <p:cTn id="297" fill="hold">
                      <p:stCondLst>
                        <p:cond delay="indefinite"/>
                      </p:stCondLst>
                      <p:childTnLst>
                        <p:par>
                          <p:cTn id="298" fill="hold">
                            <p:stCondLst>
                              <p:cond delay="0"/>
                            </p:stCondLst>
                            <p:childTnLst>
                              <p:par>
                                <p:cTn id="299" presetID="55" presetClass="entr" presetSubtype="0" fill="hold" grpId="0" nodeType="clickEffect">
                                  <p:stCondLst>
                                    <p:cond delay="0"/>
                                  </p:stCondLst>
                                  <p:childTnLst>
                                    <p:set>
                                      <p:cBhvr>
                                        <p:cTn id="300" dur="1" fill="hold">
                                          <p:stCondLst>
                                            <p:cond delay="0"/>
                                          </p:stCondLst>
                                        </p:cTn>
                                        <p:tgtEl>
                                          <p:spTgt spid="22"/>
                                        </p:tgtEl>
                                        <p:attrNameLst>
                                          <p:attrName>style.visibility</p:attrName>
                                        </p:attrNameLst>
                                      </p:cBhvr>
                                      <p:to>
                                        <p:strVal val="visible"/>
                                      </p:to>
                                    </p:set>
                                    <p:anim calcmode="lin" valueType="num">
                                      <p:cBhvr>
                                        <p:cTn id="301" dur="1000" fill="hold"/>
                                        <p:tgtEl>
                                          <p:spTgt spid="22"/>
                                        </p:tgtEl>
                                        <p:attrNameLst>
                                          <p:attrName>ppt_w</p:attrName>
                                        </p:attrNameLst>
                                      </p:cBhvr>
                                      <p:tavLst>
                                        <p:tav tm="0">
                                          <p:val>
                                            <p:strVal val="#ppt_w*0.70"/>
                                          </p:val>
                                        </p:tav>
                                        <p:tav tm="100000">
                                          <p:val>
                                            <p:strVal val="#ppt_w"/>
                                          </p:val>
                                        </p:tav>
                                      </p:tavLst>
                                    </p:anim>
                                    <p:anim calcmode="lin" valueType="num">
                                      <p:cBhvr>
                                        <p:cTn id="302" dur="1000" fill="hold"/>
                                        <p:tgtEl>
                                          <p:spTgt spid="22"/>
                                        </p:tgtEl>
                                        <p:attrNameLst>
                                          <p:attrName>ppt_h</p:attrName>
                                        </p:attrNameLst>
                                      </p:cBhvr>
                                      <p:tavLst>
                                        <p:tav tm="0">
                                          <p:val>
                                            <p:strVal val="#ppt_h"/>
                                          </p:val>
                                        </p:tav>
                                        <p:tav tm="100000">
                                          <p:val>
                                            <p:strVal val="#ppt_h"/>
                                          </p:val>
                                        </p:tav>
                                      </p:tavLst>
                                    </p:anim>
                                    <p:animEffect transition="in" filter="fade">
                                      <p:cBhvr>
                                        <p:cTn id="303" dur="1000"/>
                                        <p:tgtEl>
                                          <p:spTgt spid="22"/>
                                        </p:tgtEl>
                                      </p:cBhvr>
                                    </p:animEffect>
                                  </p:childTnLst>
                                </p:cTn>
                              </p:par>
                              <p:par>
                                <p:cTn id="304" presetID="55" presetClass="entr" presetSubtype="0" fill="hold" grpId="0" nodeType="withEffect">
                                  <p:stCondLst>
                                    <p:cond delay="0"/>
                                  </p:stCondLst>
                                  <p:childTnLst>
                                    <p:set>
                                      <p:cBhvr>
                                        <p:cTn id="305" dur="1" fill="hold">
                                          <p:stCondLst>
                                            <p:cond delay="0"/>
                                          </p:stCondLst>
                                        </p:cTn>
                                        <p:tgtEl>
                                          <p:spTgt spid="129"/>
                                        </p:tgtEl>
                                        <p:attrNameLst>
                                          <p:attrName>style.visibility</p:attrName>
                                        </p:attrNameLst>
                                      </p:cBhvr>
                                      <p:to>
                                        <p:strVal val="visible"/>
                                      </p:to>
                                    </p:set>
                                    <p:anim calcmode="lin" valueType="num">
                                      <p:cBhvr>
                                        <p:cTn id="306" dur="1000" fill="hold"/>
                                        <p:tgtEl>
                                          <p:spTgt spid="129"/>
                                        </p:tgtEl>
                                        <p:attrNameLst>
                                          <p:attrName>ppt_w</p:attrName>
                                        </p:attrNameLst>
                                      </p:cBhvr>
                                      <p:tavLst>
                                        <p:tav tm="0">
                                          <p:val>
                                            <p:strVal val="#ppt_w*0.70"/>
                                          </p:val>
                                        </p:tav>
                                        <p:tav tm="100000">
                                          <p:val>
                                            <p:strVal val="#ppt_w"/>
                                          </p:val>
                                        </p:tav>
                                      </p:tavLst>
                                    </p:anim>
                                    <p:anim calcmode="lin" valueType="num">
                                      <p:cBhvr>
                                        <p:cTn id="307" dur="1000" fill="hold"/>
                                        <p:tgtEl>
                                          <p:spTgt spid="129"/>
                                        </p:tgtEl>
                                        <p:attrNameLst>
                                          <p:attrName>ppt_h</p:attrName>
                                        </p:attrNameLst>
                                      </p:cBhvr>
                                      <p:tavLst>
                                        <p:tav tm="0">
                                          <p:val>
                                            <p:strVal val="#ppt_h"/>
                                          </p:val>
                                        </p:tav>
                                        <p:tav tm="100000">
                                          <p:val>
                                            <p:strVal val="#ppt_h"/>
                                          </p:val>
                                        </p:tav>
                                      </p:tavLst>
                                    </p:anim>
                                    <p:animEffect transition="in" filter="fade">
                                      <p:cBhvr>
                                        <p:cTn id="308"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21" grpId="0" animBg="1"/>
      <p:bldP spid="23" grpId="0" animBg="1"/>
      <p:bldP spid="24" grpId="0" animBg="1"/>
      <p:bldP spid="30" grpId="0" animBg="1"/>
      <p:bldP spid="11" grpId="0" animBg="1"/>
      <p:bldP spid="12" grpId="0" animBg="1"/>
      <p:bldP spid="13" grpId="0" animBg="1"/>
      <p:bldP spid="22" grpId="0" animBg="1"/>
      <p:bldP spid="25" grpId="0" animBg="1"/>
      <p:bldP spid="41" grpId="0"/>
      <p:bldP spid="42" grpId="0"/>
      <p:bldP spid="44" grpId="0"/>
      <p:bldP spid="45" grpId="0"/>
      <p:bldP spid="46" grpId="0" animBg="1"/>
      <p:bldP spid="47" grpId="0"/>
      <p:bldP spid="48" grpId="0" animBg="1"/>
      <p:bldP spid="86" grpId="0" animBg="1"/>
      <p:bldP spid="87" grpId="0" animBg="1"/>
      <p:bldP spid="89" grpId="0" animBg="1"/>
      <p:bldP spid="90" grpId="0" animBg="1"/>
      <p:bldP spid="91" grpId="0"/>
      <p:bldP spid="94" grpId="0"/>
      <p:bldP spid="95" grpId="0"/>
      <p:bldP spid="124" grpId="0" animBg="1"/>
      <p:bldP spid="126" grpId="0" animBg="1"/>
      <p:bldP spid="127" grpId="0" animBg="1"/>
      <p:bldP spid="128" grpId="0"/>
      <p:bldP spid="129" grpId="0"/>
      <p:bldP spid="169" grpId="0" animBg="1"/>
      <p:bldP spid="83" grpId="0" animBg="1"/>
      <p:bldP spid="14" grpId="0" animBg="1"/>
      <p:bldP spid="92" grpId="0"/>
      <p:bldP spid="43" grpId="0"/>
      <p:bldP spid="125" grpId="0" animBg="1"/>
      <p:bldP spid="10" grpId="0" animBg="1"/>
      <p:bldP spid="3" grpId="0" animBg="1"/>
      <p:bldP spid="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274639" y="1193006"/>
            <a:ext cx="11776246" cy="12714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3" name="Rectangle 22"/>
          <p:cNvSpPr/>
          <p:nvPr/>
        </p:nvSpPr>
        <p:spPr bwMode="auto">
          <a:xfrm>
            <a:off x="274639" y="2561158"/>
            <a:ext cx="11776246" cy="12714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4" name="Rectangle 23"/>
          <p:cNvSpPr/>
          <p:nvPr/>
        </p:nvSpPr>
        <p:spPr bwMode="auto">
          <a:xfrm>
            <a:off x="274639" y="3953971"/>
            <a:ext cx="11776246" cy="12714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5" name="Rectangle 24"/>
          <p:cNvSpPr/>
          <p:nvPr/>
        </p:nvSpPr>
        <p:spPr bwMode="auto">
          <a:xfrm>
            <a:off x="267937" y="5367924"/>
            <a:ext cx="11776246" cy="12714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 name="Text Placeholder 1"/>
          <p:cNvSpPr>
            <a:spLocks noGrp="1"/>
          </p:cNvSpPr>
          <p:nvPr>
            <p:ph type="body" sz="quarter" idx="10"/>
          </p:nvPr>
        </p:nvSpPr>
        <p:spPr>
          <a:xfrm>
            <a:off x="1969765" y="5441478"/>
            <a:ext cx="11887200" cy="1551194"/>
          </a:xfrm>
        </p:spPr>
        <p:txBody>
          <a:bodyPr/>
          <a:lstStyle/>
          <a:p>
            <a:pPr marL="0" indent="0">
              <a:buNone/>
            </a:pPr>
            <a:r>
              <a:rPr lang="sv-SE" dirty="0"/>
              <a:t>BITSBCReporter.exe</a:t>
            </a:r>
          </a:p>
          <a:p>
            <a:pPr marL="0" indent="0">
              <a:buNone/>
            </a:pPr>
            <a:r>
              <a:rPr lang="sv-SE" sz="2400" dirty="0">
                <a:solidFill>
                  <a:schemeClr val="tx1"/>
                </a:solidFill>
                <a:latin typeface="+mn-lt"/>
              </a:rPr>
              <a:t>Live Output of BranchCache Ratio</a:t>
            </a:r>
            <a:endParaRPr lang="sv-SE" dirty="0"/>
          </a:p>
          <a:p>
            <a:pPr lvl="1"/>
            <a:endParaRPr lang="en-US" dirty="0"/>
          </a:p>
        </p:txBody>
      </p:sp>
      <p:sp>
        <p:nvSpPr>
          <p:cNvPr id="3" name="Title 2"/>
          <p:cNvSpPr>
            <a:spLocks noGrp="1"/>
          </p:cNvSpPr>
          <p:nvPr>
            <p:ph type="title"/>
          </p:nvPr>
        </p:nvSpPr>
        <p:spPr/>
        <p:txBody>
          <a:bodyPr/>
          <a:lstStyle/>
          <a:p>
            <a:r>
              <a:rPr lang="sv-SE" dirty="0"/>
              <a:t>Some Help On The Way!</a:t>
            </a:r>
            <a:endParaRPr lang="en-US" dirty="0"/>
          </a:p>
        </p:txBody>
      </p:sp>
      <p:pic>
        <p:nvPicPr>
          <p:cNvPr id="14" name="Picture 13"/>
          <p:cNvPicPr>
            <a:picLocks noChangeAspect="1"/>
          </p:cNvPicPr>
          <p:nvPr/>
        </p:nvPicPr>
        <p:blipFill>
          <a:blip r:embed="rId2"/>
          <a:stretch>
            <a:fillRect/>
          </a:stretch>
        </p:blipFill>
        <p:spPr>
          <a:xfrm>
            <a:off x="387199" y="1193006"/>
            <a:ext cx="1296628" cy="1296628"/>
          </a:xfrm>
          <a:prstGeom prst="rect">
            <a:avLst/>
          </a:prstGeom>
        </p:spPr>
      </p:pic>
      <p:pic>
        <p:nvPicPr>
          <p:cNvPr id="15" name="Picture 14"/>
          <p:cNvPicPr>
            <a:picLocks noChangeAspect="1"/>
          </p:cNvPicPr>
          <p:nvPr/>
        </p:nvPicPr>
        <p:blipFill>
          <a:blip r:embed="rId3"/>
          <a:stretch>
            <a:fillRect/>
          </a:stretch>
        </p:blipFill>
        <p:spPr>
          <a:xfrm>
            <a:off x="393835" y="5421635"/>
            <a:ext cx="1297753" cy="1297753"/>
          </a:xfrm>
          <a:prstGeom prst="rect">
            <a:avLst/>
          </a:prstGeom>
        </p:spPr>
      </p:pic>
      <p:pic>
        <p:nvPicPr>
          <p:cNvPr id="16" name="Picture 15"/>
          <p:cNvPicPr>
            <a:picLocks noChangeAspect="1"/>
          </p:cNvPicPr>
          <p:nvPr/>
        </p:nvPicPr>
        <p:blipFill>
          <a:blip r:embed="rId4"/>
          <a:stretch>
            <a:fillRect/>
          </a:stretch>
        </p:blipFill>
        <p:spPr>
          <a:xfrm>
            <a:off x="385589" y="3907858"/>
            <a:ext cx="1297753" cy="1297753"/>
          </a:xfrm>
          <a:prstGeom prst="rect">
            <a:avLst/>
          </a:prstGeom>
        </p:spPr>
      </p:pic>
      <p:pic>
        <p:nvPicPr>
          <p:cNvPr id="17" name="Picture 16"/>
          <p:cNvPicPr>
            <a:picLocks noChangeAspect="1"/>
          </p:cNvPicPr>
          <p:nvPr/>
        </p:nvPicPr>
        <p:blipFill>
          <a:blip r:embed="rId5"/>
          <a:stretch>
            <a:fillRect/>
          </a:stretch>
        </p:blipFill>
        <p:spPr>
          <a:xfrm>
            <a:off x="393835" y="2602174"/>
            <a:ext cx="1296628" cy="1296628"/>
          </a:xfrm>
          <a:prstGeom prst="rect">
            <a:avLst/>
          </a:prstGeom>
        </p:spPr>
      </p:pic>
      <p:sp>
        <p:nvSpPr>
          <p:cNvPr id="18" name="TextBox 17"/>
          <p:cNvSpPr txBox="1"/>
          <p:nvPr/>
        </p:nvSpPr>
        <p:spPr>
          <a:xfrm>
            <a:off x="1863385" y="1089231"/>
            <a:ext cx="9361040" cy="1255728"/>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ct val="20000"/>
              </a:spcBef>
              <a:spcAft>
                <a:spcPts val="0"/>
              </a:spcAft>
              <a:buClrTx/>
              <a:buSzPct val="90000"/>
              <a:buFontTx/>
              <a:buNone/>
              <a:tabLst/>
              <a:defRPr/>
            </a:pPr>
            <a:r>
              <a:rPr kumimoji="0" lang="sv-SE" sz="4000" b="0" i="0" u="none" strike="noStrike" kern="0" cap="none" spc="0" normalizeH="0" baseline="0" noProof="0" dirty="0">
                <a:ln>
                  <a:noFill/>
                </a:ln>
                <a:gradFill>
                  <a:gsLst>
                    <a:gs pos="1250">
                      <a:srgbClr val="D83B01"/>
                    </a:gs>
                    <a:gs pos="99000">
                      <a:srgbClr val="D83B01"/>
                    </a:gs>
                  </a:gsLst>
                  <a:lin ang="5400000" scaled="0"/>
                </a:gradFill>
                <a:effectLst/>
                <a:uLnTx/>
                <a:uFillTx/>
                <a:latin typeface="Segoe UI Light"/>
              </a:rPr>
              <a:t>BranchCache PowerShell Module</a:t>
            </a:r>
          </a:p>
          <a:p>
            <a:pPr marL="0" marR="0" lvl="0" indent="0" defTabSz="914400" eaLnBrk="1" fontAlgn="auto" latinLnBrk="0" hangingPunct="1">
              <a:lnSpc>
                <a:spcPct val="90000"/>
              </a:lnSpc>
              <a:spcBef>
                <a:spcPct val="20000"/>
              </a:spcBef>
              <a:spcAft>
                <a:spcPts val="0"/>
              </a:spcAft>
              <a:buClrTx/>
              <a:buSzPct val="90000"/>
              <a:buFontTx/>
              <a:buNone/>
              <a:tabLst/>
              <a:defRPr/>
            </a:pPr>
            <a:r>
              <a:rPr kumimoji="0" lang="sv-SE" sz="2400" b="0" i="0" u="none" strike="noStrike" kern="0" cap="none" spc="0" normalizeH="0" baseline="0" noProof="0" dirty="0">
                <a:ln>
                  <a:noFill/>
                </a:ln>
                <a:gradFill>
                  <a:gsLst>
                    <a:gs pos="1250">
                      <a:srgbClr val="505050"/>
                    </a:gs>
                    <a:gs pos="100000">
                      <a:srgbClr val="505050"/>
                    </a:gs>
                  </a:gsLst>
                  <a:lin ang="5400000" scaled="0"/>
                </a:gradFill>
                <a:effectLst/>
                <a:uLnTx/>
                <a:uFillTx/>
              </a:rPr>
              <a:t>On Windows 8 and above! Configure &amp; Export/Import etc.</a:t>
            </a:r>
          </a:p>
        </p:txBody>
      </p:sp>
      <p:sp>
        <p:nvSpPr>
          <p:cNvPr id="19" name="TextBox 18"/>
          <p:cNvSpPr txBox="1"/>
          <p:nvPr/>
        </p:nvSpPr>
        <p:spPr>
          <a:xfrm>
            <a:off x="1846486" y="2482889"/>
            <a:ext cx="9361040" cy="1354217"/>
          </a:xfrm>
          <a:prstGeom prst="rect">
            <a:avLst/>
          </a:prstGeom>
          <a:noFill/>
        </p:spPr>
        <p:txBody>
          <a:bodyPr wrap="square" lIns="182880" tIns="146304" rIns="182880" bIns="146304" rtlCol="0">
            <a:spAutoFit/>
          </a:bodyPr>
          <a:lstStyle/>
          <a:p>
            <a:pPr marL="0" marR="0" lvl="0" indent="0" defTabSz="914400" eaLnBrk="1" fontAlgn="auto" latinLnBrk="0" hangingPunct="1">
              <a:lnSpc>
                <a:spcPct val="100000"/>
              </a:lnSpc>
              <a:spcBef>
                <a:spcPct val="20000"/>
              </a:spcBef>
              <a:spcAft>
                <a:spcPts val="0"/>
              </a:spcAft>
              <a:buClrTx/>
              <a:buSzPct val="90000"/>
              <a:buFontTx/>
              <a:buNone/>
              <a:tabLst/>
              <a:defRPr/>
            </a:pPr>
            <a:r>
              <a:rPr kumimoji="0" lang="sv-SE" sz="4000" b="0" i="0" u="none" strike="noStrike" kern="0" cap="none" spc="0" normalizeH="0" baseline="0" noProof="0" dirty="0">
                <a:ln>
                  <a:noFill/>
                </a:ln>
                <a:gradFill>
                  <a:gsLst>
                    <a:gs pos="1250">
                      <a:srgbClr val="D83B01"/>
                    </a:gs>
                    <a:gs pos="99000">
                      <a:srgbClr val="D83B01"/>
                    </a:gs>
                  </a:gsLst>
                  <a:lin ang="5400000" scaled="0"/>
                </a:gradFill>
                <a:effectLst/>
                <a:uLnTx/>
                <a:uFillTx/>
                <a:latin typeface="Segoe UI Light"/>
              </a:rPr>
              <a:t>BranchCache Hash Test Tool</a:t>
            </a:r>
          </a:p>
          <a:p>
            <a:pPr marL="0" marR="0" lvl="0" indent="0" defTabSz="914400" eaLnBrk="1" fontAlgn="auto" latinLnBrk="0" hangingPunct="1">
              <a:lnSpc>
                <a:spcPct val="100000"/>
              </a:lnSpc>
              <a:spcBef>
                <a:spcPct val="20000"/>
              </a:spcBef>
              <a:spcAft>
                <a:spcPts val="0"/>
              </a:spcAft>
              <a:buClrTx/>
              <a:buSzPct val="90000"/>
              <a:buFontTx/>
              <a:buNone/>
              <a:tabLst/>
              <a:defRPr/>
            </a:pPr>
            <a:r>
              <a:rPr kumimoji="0" lang="sv-SE" sz="2400" b="0" i="0" u="none" strike="noStrike" kern="0" cap="none" spc="0" normalizeH="0" baseline="0" noProof="0" dirty="0">
                <a:ln>
                  <a:noFill/>
                </a:ln>
                <a:gradFill>
                  <a:gsLst>
                    <a:gs pos="1250">
                      <a:srgbClr val="505050"/>
                    </a:gs>
                    <a:gs pos="100000">
                      <a:srgbClr val="505050"/>
                    </a:gs>
                  </a:gsLst>
                  <a:lin ang="5400000" scaled="0"/>
                </a:gradFill>
                <a:effectLst/>
                <a:uLnTx/>
                <a:uFillTx/>
              </a:rPr>
              <a:t>HashiBashi2 kind of…</a:t>
            </a:r>
          </a:p>
        </p:txBody>
      </p:sp>
      <p:sp>
        <p:nvSpPr>
          <p:cNvPr id="20" name="TextBox 19"/>
          <p:cNvSpPr txBox="1"/>
          <p:nvPr/>
        </p:nvSpPr>
        <p:spPr>
          <a:xfrm>
            <a:off x="1870269" y="3929310"/>
            <a:ext cx="9361040" cy="1354217"/>
          </a:xfrm>
          <a:prstGeom prst="rect">
            <a:avLst/>
          </a:prstGeom>
          <a:noFill/>
        </p:spPr>
        <p:txBody>
          <a:bodyPr wrap="square" lIns="182880" tIns="146304" rIns="182880" bIns="146304" rtlCol="0">
            <a:spAutoFit/>
          </a:bodyPr>
          <a:lstStyle/>
          <a:p>
            <a:pPr marL="0" marR="0" lvl="0" indent="0" defTabSz="914400" eaLnBrk="1" fontAlgn="auto" latinLnBrk="0" hangingPunct="1">
              <a:lnSpc>
                <a:spcPct val="100000"/>
              </a:lnSpc>
              <a:spcBef>
                <a:spcPct val="20000"/>
              </a:spcBef>
              <a:spcAft>
                <a:spcPts val="0"/>
              </a:spcAft>
              <a:buClrTx/>
              <a:buSzPct val="90000"/>
              <a:buFontTx/>
              <a:buNone/>
              <a:tabLst/>
              <a:defRPr/>
            </a:pPr>
            <a:r>
              <a:rPr kumimoji="0" lang="sv-SE" sz="4000" b="0" i="0" u="none" strike="noStrike" kern="0" cap="none" spc="0" normalizeH="0" baseline="0" noProof="0" dirty="0">
                <a:ln>
                  <a:noFill/>
                </a:ln>
                <a:gradFill>
                  <a:gsLst>
                    <a:gs pos="1250">
                      <a:srgbClr val="D83B01"/>
                    </a:gs>
                    <a:gs pos="99000">
                      <a:srgbClr val="D83B01"/>
                    </a:gs>
                  </a:gsLst>
                  <a:lin ang="5400000" scaled="0"/>
                </a:gradFill>
                <a:effectLst/>
                <a:uLnTx/>
                <a:uFillTx/>
                <a:latin typeface="Segoe UI Light"/>
              </a:rPr>
              <a:t>BranchCacheTool.exe</a:t>
            </a:r>
          </a:p>
          <a:p>
            <a:pPr marL="0" marR="0" lvl="0" indent="0" defTabSz="914400" eaLnBrk="1" fontAlgn="auto" latinLnBrk="0" hangingPunct="1">
              <a:lnSpc>
                <a:spcPct val="100000"/>
              </a:lnSpc>
              <a:spcBef>
                <a:spcPct val="20000"/>
              </a:spcBef>
              <a:spcAft>
                <a:spcPts val="0"/>
              </a:spcAft>
              <a:buClrTx/>
              <a:buSzPct val="90000"/>
              <a:buFontTx/>
              <a:buNone/>
              <a:tabLst/>
              <a:defRPr/>
            </a:pPr>
            <a:r>
              <a:rPr kumimoji="0" lang="sv-SE" sz="2400" b="0" i="0" u="none" strike="noStrike" kern="0" cap="none" spc="0" normalizeH="0" baseline="0" noProof="0" dirty="0">
                <a:ln>
                  <a:noFill/>
                </a:ln>
                <a:gradFill>
                  <a:gsLst>
                    <a:gs pos="1250">
                      <a:srgbClr val="505050"/>
                    </a:gs>
                    <a:gs pos="100000">
                      <a:srgbClr val="505050"/>
                    </a:gs>
                  </a:gsLst>
                  <a:lin ang="5400000" scaled="0"/>
                </a:gradFill>
                <a:effectLst/>
                <a:uLnTx/>
                <a:uFillTx/>
              </a:rPr>
              <a:t>Like PowerShell but old-school and more control</a:t>
            </a:r>
          </a:p>
        </p:txBody>
      </p:sp>
    </p:spTree>
    <p:extLst>
      <p:ext uri="{BB962C8B-B14F-4D97-AF65-F5344CB8AC3E}">
        <p14:creationId xmlns:p14="http://schemas.microsoft.com/office/powerpoint/2010/main" val="41841283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Get Down With P2P</a:t>
            </a:r>
          </a:p>
        </p:txBody>
      </p:sp>
      <p:sp>
        <p:nvSpPr>
          <p:cNvPr id="5" name="Text Placeholder 4"/>
          <p:cNvSpPr>
            <a:spLocks noGrp="1"/>
          </p:cNvSpPr>
          <p:nvPr>
            <p:ph type="body" sz="quarter" idx="12"/>
          </p:nvPr>
        </p:nvSpPr>
        <p:spPr/>
        <p:txBody>
          <a:bodyPr/>
          <a:lstStyle/>
          <a:p>
            <a:r>
              <a:rPr lang="en-US" dirty="0"/>
              <a:t>Andreas Hammarskjöld</a:t>
            </a:r>
          </a:p>
        </p:txBody>
      </p:sp>
    </p:spTree>
    <p:extLst>
      <p:ext uri="{BB962C8B-B14F-4D97-AF65-F5344CB8AC3E}">
        <p14:creationId xmlns:p14="http://schemas.microsoft.com/office/powerpoint/2010/main" val="14251737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1241426"/>
            <a:ext cx="5799582" cy="5475345"/>
          </a:xfrm>
        </p:spPr>
        <p:txBody>
          <a:bodyPr/>
          <a:lstStyle/>
          <a:p>
            <a:r>
              <a:rPr lang="sv-SE" sz="5400" dirty="0"/>
              <a:t>Key TakeAways</a:t>
            </a:r>
            <a:br>
              <a:rPr lang="sv-SE" sz="5400" dirty="0"/>
            </a:br>
            <a:br>
              <a:rPr lang="sv-SE" sz="5400" dirty="0"/>
            </a:br>
            <a:r>
              <a:rPr lang="sv-SE" sz="4400" dirty="0"/>
              <a:t>1</a:t>
            </a:r>
            <a:r>
              <a:rPr lang="sv-SE" sz="5400" dirty="0"/>
              <a:t>. </a:t>
            </a:r>
            <a:r>
              <a:rPr lang="sv-SE" sz="4400" dirty="0"/>
              <a:t>What is BranchCache?</a:t>
            </a:r>
            <a:br>
              <a:rPr lang="sv-SE" sz="4400" dirty="0"/>
            </a:br>
            <a:r>
              <a:rPr lang="sv-SE" sz="4400" dirty="0"/>
              <a:t>2. Why is it in my soup?</a:t>
            </a:r>
            <a:br>
              <a:rPr lang="sv-SE" sz="4400" dirty="0"/>
            </a:br>
            <a:r>
              <a:rPr lang="sv-SE" sz="4400" dirty="0"/>
              <a:t>3. Gotchas to live with!</a:t>
            </a:r>
            <a:br>
              <a:rPr lang="sv-SE" sz="4400" dirty="0"/>
            </a:br>
            <a:r>
              <a:rPr lang="sv-SE" sz="4400" dirty="0"/>
              <a:t>4. What else can I do?</a:t>
            </a:r>
            <a:br>
              <a:rPr lang="sv-SE" sz="4400" dirty="0"/>
            </a:br>
            <a:r>
              <a:rPr lang="sv-SE" sz="4400" dirty="0"/>
              <a:t>5. Go home </a:t>
            </a:r>
            <a:r>
              <a:rPr lang="en-US" sz="4400" dirty="0"/>
              <a:t>&amp; Love IT!</a:t>
            </a:r>
            <a:endParaRPr lang="en-US" sz="5400" dirty="0"/>
          </a:p>
        </p:txBody>
      </p:sp>
      <p:pic>
        <p:nvPicPr>
          <p:cNvPr id="5" name="Picture Placeholder 5"/>
          <p:cNvPicPr>
            <a:picLocks noGrp="1" noChangeAspect="1"/>
          </p:cNvPicPr>
          <p:nvPr>
            <p:ph type="pic" sz="quarter" idx="10"/>
          </p:nvPr>
        </p:nvPicPr>
        <p:blipFill>
          <a:blip r:embed="rId2"/>
          <a:srcRect l="5551" r="5551"/>
          <a:stretch>
            <a:fillRect/>
          </a:stretch>
        </p:blipFill>
        <p:spPr/>
      </p:pic>
    </p:spTree>
    <p:extLst>
      <p:ext uri="{BB962C8B-B14F-4D97-AF65-F5344CB8AC3E}">
        <p14:creationId xmlns:p14="http://schemas.microsoft.com/office/powerpoint/2010/main" val="135676537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2499146"/>
          </a:xfrm>
        </p:spPr>
        <p:txBody>
          <a:bodyPr/>
          <a:lstStyle/>
          <a:p>
            <a:r>
              <a:rPr lang="en-US" dirty="0"/>
              <a:t>BranchCache Performance Stats</a:t>
            </a:r>
          </a:p>
          <a:p>
            <a:pPr lvl="1"/>
            <a:r>
              <a:rPr lang="en-US" dirty="0"/>
              <a:t>Performance Monitor</a:t>
            </a:r>
          </a:p>
          <a:p>
            <a:r>
              <a:rPr lang="en-US" dirty="0"/>
              <a:t>BITS-Client Event Log</a:t>
            </a:r>
          </a:p>
          <a:p>
            <a:endParaRPr lang="en-US" dirty="0"/>
          </a:p>
        </p:txBody>
      </p:sp>
      <p:sp>
        <p:nvSpPr>
          <p:cNvPr id="4" name="Title 3"/>
          <p:cNvSpPr>
            <a:spLocks noGrp="1"/>
          </p:cNvSpPr>
          <p:nvPr>
            <p:ph type="title"/>
          </p:nvPr>
        </p:nvSpPr>
        <p:spPr/>
        <p:txBody>
          <a:bodyPr/>
          <a:lstStyle/>
          <a:p>
            <a:r>
              <a:rPr lang="en-US" dirty="0"/>
              <a:t>How did it go? Did it Cache? From where?</a:t>
            </a:r>
          </a:p>
        </p:txBody>
      </p:sp>
      <p:pic>
        <p:nvPicPr>
          <p:cNvPr id="3" name="Picture 2"/>
          <p:cNvPicPr>
            <a:picLocks noChangeAspect="1"/>
          </p:cNvPicPr>
          <p:nvPr/>
        </p:nvPicPr>
        <p:blipFill rotWithShape="1">
          <a:blip r:embed="rId2"/>
          <a:srcRect t="-877" b="21939"/>
          <a:stretch/>
        </p:blipFill>
        <p:spPr>
          <a:xfrm>
            <a:off x="529605" y="3209230"/>
            <a:ext cx="6387764" cy="3785295"/>
          </a:xfrm>
          <a:prstGeom prst="rect">
            <a:avLst/>
          </a:prstGeom>
        </p:spPr>
      </p:pic>
      <p:pic>
        <p:nvPicPr>
          <p:cNvPr id="2" name="Picture 1"/>
          <p:cNvPicPr>
            <a:picLocks noChangeAspect="1"/>
          </p:cNvPicPr>
          <p:nvPr/>
        </p:nvPicPr>
        <p:blipFill rotWithShape="1">
          <a:blip r:embed="rId3"/>
          <a:srcRect r="34705"/>
          <a:stretch/>
        </p:blipFill>
        <p:spPr>
          <a:xfrm>
            <a:off x="6315796" y="2053751"/>
            <a:ext cx="6120679" cy="4940774"/>
          </a:xfrm>
          <a:prstGeom prst="rect">
            <a:avLst/>
          </a:prstGeom>
        </p:spPr>
      </p:pic>
      <p:cxnSp>
        <p:nvCxnSpPr>
          <p:cNvPr id="9" name="Straight Arrow Connector 8"/>
          <p:cNvCxnSpPr/>
          <p:nvPr/>
        </p:nvCxnSpPr>
        <p:spPr>
          <a:xfrm flipH="1">
            <a:off x="8882533" y="3929310"/>
            <a:ext cx="1368152" cy="792088"/>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9602613" y="4764973"/>
            <a:ext cx="984883" cy="192243"/>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178677" y="3477104"/>
            <a:ext cx="2257798" cy="81560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sv-SE" sz="1600" b="0" i="0" u="none" strike="noStrike" kern="0" cap="none" spc="0" normalizeH="0" baseline="0" noProof="0" dirty="0">
                <a:ln>
                  <a:noFill/>
                </a:ln>
                <a:gradFill>
                  <a:gsLst>
                    <a:gs pos="2917">
                      <a:schemeClr val="tx1"/>
                    </a:gs>
                    <a:gs pos="30000">
                      <a:schemeClr val="tx1"/>
                    </a:gs>
                  </a:gsLst>
                  <a:lin ang="5400000" scaled="0"/>
                </a:gradFill>
                <a:effectLst/>
                <a:uLnTx/>
                <a:uFillTx/>
              </a:rPr>
              <a:t>0 = No BC even tried</a:t>
            </a:r>
          </a:p>
          <a:p>
            <a:pPr marL="0" marR="0" lvl="0" indent="0" defTabSz="914400" eaLnBrk="1" fontAlgn="auto" latinLnBrk="0" hangingPunct="1">
              <a:lnSpc>
                <a:spcPct val="90000"/>
              </a:lnSpc>
              <a:spcBef>
                <a:spcPts val="0"/>
              </a:spcBef>
              <a:spcAft>
                <a:spcPts val="600"/>
              </a:spcAft>
              <a:buClrTx/>
              <a:buSzTx/>
              <a:buFontTx/>
              <a:buNone/>
              <a:tabLst/>
              <a:defRPr/>
            </a:pPr>
            <a:r>
              <a:rPr kumimoji="0" lang="sv-SE" sz="1600" b="0" i="0" u="none" strike="noStrike" kern="0" cap="none" spc="0" normalizeH="0" baseline="0" noProof="0" dirty="0">
                <a:ln>
                  <a:noFill/>
                </a:ln>
                <a:gradFill>
                  <a:gsLst>
                    <a:gs pos="2917">
                      <a:schemeClr val="tx1"/>
                    </a:gs>
                    <a:gs pos="30000">
                      <a:schemeClr val="tx1"/>
                    </a:gs>
                  </a:gsLst>
                  <a:lin ang="5400000" scaled="0"/>
                </a:gradFill>
                <a:effectLst/>
                <a:uLnTx/>
                <a:uFillTx/>
              </a:rPr>
              <a:t>1 = Tried BC</a:t>
            </a:r>
            <a:endParaRPr kumimoji="0" lang="en-US" sz="16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
        <p:nvSpPr>
          <p:cNvPr id="10" name="TextBox 9"/>
          <p:cNvSpPr txBox="1"/>
          <p:nvPr/>
        </p:nvSpPr>
        <p:spPr>
          <a:xfrm>
            <a:off x="10411495" y="4506440"/>
            <a:ext cx="1639390" cy="73866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sv-SE" sz="1600" b="0" i="0" u="none" strike="noStrike" kern="0" cap="none" spc="0" normalizeH="0" baseline="0" noProof="0" dirty="0">
                <a:ln>
                  <a:noFill/>
                </a:ln>
                <a:gradFill>
                  <a:gsLst>
                    <a:gs pos="2917">
                      <a:schemeClr val="tx1"/>
                    </a:gs>
                    <a:gs pos="30000">
                      <a:schemeClr val="tx1"/>
                    </a:gs>
                  </a:gsLst>
                  <a:lin ang="5400000" scaled="0"/>
                </a:gradFill>
                <a:effectLst/>
                <a:uLnTx/>
                <a:uFillTx/>
              </a:rPr>
              <a:t>Also from local cache!</a:t>
            </a:r>
            <a:endParaRPr kumimoji="0" lang="en-US" sz="16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cxnSp>
        <p:nvCxnSpPr>
          <p:cNvPr id="12" name="Straight Arrow Connector 11"/>
          <p:cNvCxnSpPr/>
          <p:nvPr/>
        </p:nvCxnSpPr>
        <p:spPr>
          <a:xfrm flipV="1">
            <a:off x="2809262" y="5870130"/>
            <a:ext cx="1472843" cy="588752"/>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251386" y="6089550"/>
            <a:ext cx="1639390" cy="73866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sv-SE" sz="1600" b="0" i="0" u="none" strike="noStrike" kern="0" cap="none" spc="0" normalizeH="0" baseline="0" noProof="0" dirty="0">
                <a:ln>
                  <a:noFill/>
                </a:ln>
                <a:gradFill>
                  <a:gsLst>
                    <a:gs pos="2917">
                      <a:schemeClr val="tx1"/>
                    </a:gs>
                    <a:gs pos="30000">
                      <a:schemeClr val="tx1"/>
                    </a:gs>
                  </a:gsLst>
                  <a:lin ang="5400000" scaled="0"/>
                </a:gradFill>
                <a:effectLst/>
                <a:uLnTx/>
                <a:uFillTx/>
              </a:rPr>
              <a:t>Sure Not Missing Stats!</a:t>
            </a:r>
            <a:endParaRPr kumimoji="0" lang="en-US" sz="16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823844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12434711" cy="6994525"/>
          </a:xfrm>
          <a:prstGeom prst="rect">
            <a:avLst/>
          </a:prstGeom>
        </p:spPr>
      </p:pic>
      <p:sp>
        <p:nvSpPr>
          <p:cNvPr id="22" name="Rectangle 21"/>
          <p:cNvSpPr/>
          <p:nvPr/>
        </p:nvSpPr>
        <p:spPr bwMode="auto">
          <a:xfrm>
            <a:off x="274638" y="1211287"/>
            <a:ext cx="5439543" cy="3662363"/>
          </a:xfrm>
          <a:prstGeom prst="rect">
            <a:avLst/>
          </a:prstGeom>
          <a:solidFill>
            <a:srgbClr val="5C2D91">
              <a:alpha val="8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ts val="1200"/>
              </a:spcAft>
              <a:buClrTx/>
              <a:buSzTx/>
              <a:buFontTx/>
              <a:buNone/>
              <a:tabLst/>
              <a:defRPr/>
            </a:pPr>
            <a:r>
              <a:rPr kumimoji="0" lang="en-US" sz="4000" b="0" i="0" u="none" strike="noStrike" kern="0" cap="none" spc="0" normalizeH="0" baseline="0" noProof="0" dirty="0">
                <a:ln>
                  <a:noFill/>
                </a:ln>
                <a:gradFill>
                  <a:gsLst>
                    <a:gs pos="0">
                      <a:srgbClr val="FFFFFF"/>
                    </a:gs>
                    <a:gs pos="100000">
                      <a:srgbClr val="FFFFFF"/>
                    </a:gs>
                  </a:gsLst>
                  <a:lin ang="5400000" scaled="0"/>
                </a:gradFill>
                <a:effectLst/>
                <a:uLnTx/>
                <a:uFillTx/>
                <a:latin typeface="+mj-lt"/>
                <a:ea typeface="Segoe UI" pitchFamily="34" charset="0"/>
                <a:cs typeface="Segoe UI" pitchFamily="34" charset="0"/>
              </a:rPr>
              <a:t>This is all very good technical stuff, but for the love of God, where are the reports for my managers and other clueless executives?</a:t>
            </a:r>
          </a:p>
        </p:txBody>
      </p:sp>
    </p:spTree>
    <p:extLst>
      <p:ext uri="{BB962C8B-B14F-4D97-AF65-F5344CB8AC3E}">
        <p14:creationId xmlns:p14="http://schemas.microsoft.com/office/powerpoint/2010/main" val="343242513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45" y="1234482"/>
            <a:ext cx="7217068" cy="5639527"/>
          </a:xfrm>
          <a:prstGeom prst="rect">
            <a:avLst/>
          </a:prstGeom>
        </p:spPr>
      </p:pic>
      <p:sp>
        <p:nvSpPr>
          <p:cNvPr id="2" name="Title 1"/>
          <p:cNvSpPr>
            <a:spLocks noGrp="1"/>
          </p:cNvSpPr>
          <p:nvPr>
            <p:ph type="title"/>
          </p:nvPr>
        </p:nvSpPr>
        <p:spPr>
          <a:xfrm>
            <a:off x="241573" y="313544"/>
            <a:ext cx="11889564" cy="917575"/>
          </a:xfrm>
        </p:spPr>
        <p:txBody>
          <a:bodyPr/>
          <a:lstStyle/>
          <a:p>
            <a:r>
              <a:rPr lang="sv-SE" dirty="0"/>
              <a:t>Reporting – That’s Seperate #FREE</a:t>
            </a:r>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362253" y="1481038"/>
            <a:ext cx="5193857" cy="2596927"/>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6269" y="4083182"/>
            <a:ext cx="5410350" cy="2705175"/>
          </a:xfrm>
          <a:prstGeom prst="rect">
            <a:avLst/>
          </a:prstGeom>
        </p:spPr>
      </p:pic>
    </p:spTree>
    <p:extLst>
      <p:ext uri="{BB962C8B-B14F-4D97-AF65-F5344CB8AC3E}">
        <p14:creationId xmlns:p14="http://schemas.microsoft.com/office/powerpoint/2010/main" val="22614164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a:t>Issues, Issues, Issues…</a:t>
            </a:r>
            <a:endParaRPr lang="en-US" dirty="0"/>
          </a:p>
        </p:txBody>
      </p:sp>
      <p:sp>
        <p:nvSpPr>
          <p:cNvPr id="4" name="Rectangle 3"/>
          <p:cNvSpPr/>
          <p:nvPr/>
        </p:nvSpPr>
        <p:spPr bwMode="auto">
          <a:xfrm>
            <a:off x="274638" y="1159064"/>
            <a:ext cx="1408431" cy="13258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ext Placeholder 4"/>
          <p:cNvSpPr txBox="1">
            <a:spLocks/>
          </p:cNvSpPr>
          <p:nvPr/>
        </p:nvSpPr>
        <p:spPr>
          <a:xfrm>
            <a:off x="1681407" y="1204784"/>
            <a:ext cx="10480431" cy="1325880"/>
          </a:xfrm>
          <a:prstGeom prst="rect">
            <a:avLst/>
          </a:prstGeom>
        </p:spPr>
        <p:txBody>
          <a:bodyPr wrap="none" lIns="182880" tIns="146304" rIns="182880" bIns="146304"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200" b="0" i="0" u="none" strike="noStrike" kern="1200" cap="none" spc="-70" normalizeH="0" baseline="0" noProof="0" dirty="0">
                <a:ln>
                  <a:noFill/>
                </a:ln>
                <a:gradFill>
                  <a:gsLst>
                    <a:gs pos="5417">
                      <a:schemeClr val="tx1"/>
                    </a:gs>
                    <a:gs pos="28000">
                      <a:schemeClr val="tx1"/>
                    </a:gs>
                  </a:gsLst>
                  <a:lin ang="5400000" scaled="0"/>
                </a:gradFill>
                <a:effectLst/>
                <a:uLnTx/>
                <a:uFillTx/>
                <a:latin typeface="Segoe UI Light"/>
                <a:ea typeface="+mn-ea"/>
                <a:cs typeface="+mn-cs"/>
              </a:rPr>
              <a:t>No native </a:t>
            </a:r>
            <a:r>
              <a:rPr kumimoji="0" lang="en-US" sz="3200" b="0" i="0" u="none" strike="noStrike" kern="1200" cap="none" spc="-70" normalizeH="0" baseline="0" noProof="0" dirty="0" err="1">
                <a:ln>
                  <a:noFill/>
                </a:ln>
                <a:gradFill>
                  <a:gsLst>
                    <a:gs pos="5417">
                      <a:schemeClr val="tx1"/>
                    </a:gs>
                    <a:gs pos="28000">
                      <a:schemeClr val="tx1"/>
                    </a:gs>
                  </a:gsLst>
                  <a:lin ang="5400000" scaled="0"/>
                </a:gradFill>
                <a:effectLst/>
                <a:uLnTx/>
                <a:uFillTx/>
                <a:latin typeface="Segoe UI Light"/>
                <a:ea typeface="+mn-ea"/>
                <a:cs typeface="+mn-cs"/>
              </a:rPr>
              <a:t>.Net</a:t>
            </a:r>
            <a:r>
              <a:rPr kumimoji="0" lang="en-US" sz="3200" b="0" i="0" u="none" strike="noStrike" kern="1200" cap="none" spc="-70" normalizeH="0" baseline="0" noProof="0" dirty="0">
                <a:ln>
                  <a:noFill/>
                </a:ln>
                <a:gradFill>
                  <a:gsLst>
                    <a:gs pos="5417">
                      <a:schemeClr val="tx1"/>
                    </a:gs>
                    <a:gs pos="28000">
                      <a:schemeClr val="tx1"/>
                    </a:gs>
                  </a:gsLst>
                  <a:lin ang="5400000" scaled="0"/>
                </a:gradFill>
                <a:effectLst/>
                <a:uLnTx/>
                <a:uFillTx/>
                <a:latin typeface="Segoe UI Light"/>
                <a:ea typeface="+mn-ea"/>
                <a:cs typeface="+mn-cs"/>
              </a:rPr>
              <a:t> Support</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Not that hard! </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Parse CI to the BranchCacheTool.exe if you are really lazy!</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endPar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endParaRPr>
          </a:p>
        </p:txBody>
      </p:sp>
      <p:sp>
        <p:nvSpPr>
          <p:cNvPr id="11" name="Rectangle 10"/>
          <p:cNvSpPr/>
          <p:nvPr/>
        </p:nvSpPr>
        <p:spPr bwMode="auto">
          <a:xfrm>
            <a:off x="274638" y="2545904"/>
            <a:ext cx="1408431" cy="13258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Text Placeholder 4"/>
          <p:cNvSpPr txBox="1">
            <a:spLocks/>
          </p:cNvSpPr>
          <p:nvPr/>
        </p:nvSpPr>
        <p:spPr>
          <a:xfrm>
            <a:off x="1681407" y="2576384"/>
            <a:ext cx="10480431" cy="1325880"/>
          </a:xfrm>
          <a:prstGeom prst="rect">
            <a:avLst/>
          </a:prstGeom>
        </p:spPr>
        <p:txBody>
          <a:bodyPr wrap="none" lIns="182880" tIns="146304" rIns="182880" bIns="146304"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200" b="0" i="0" u="none" strike="noStrike" kern="1200" cap="none" spc="-70" normalizeH="0" baseline="0" noProof="0" dirty="0">
                <a:ln>
                  <a:noFill/>
                </a:ln>
                <a:gradFill>
                  <a:gsLst>
                    <a:gs pos="5417">
                      <a:schemeClr val="tx1"/>
                    </a:gs>
                    <a:gs pos="28000">
                      <a:schemeClr val="tx1"/>
                    </a:gs>
                  </a:gsLst>
                  <a:lin ang="5400000" scaled="0"/>
                </a:gradFill>
                <a:effectLst/>
                <a:uLnTx/>
                <a:uFillTx/>
                <a:latin typeface="Segoe UI Light"/>
                <a:ea typeface="+mn-ea"/>
                <a:cs typeface="+mn-cs"/>
              </a:rPr>
              <a:t>No CDN support - Currently</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Supported role on all Azure VM’s</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endPar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endParaRPr>
          </a:p>
        </p:txBody>
      </p:sp>
      <p:sp>
        <p:nvSpPr>
          <p:cNvPr id="13" name="Rectangle 12"/>
          <p:cNvSpPr/>
          <p:nvPr/>
        </p:nvSpPr>
        <p:spPr bwMode="auto">
          <a:xfrm>
            <a:off x="274638" y="3932744"/>
            <a:ext cx="1408431" cy="13258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4" name="Text Placeholder 4"/>
          <p:cNvSpPr txBox="1">
            <a:spLocks/>
          </p:cNvSpPr>
          <p:nvPr/>
        </p:nvSpPr>
        <p:spPr>
          <a:xfrm>
            <a:off x="1681407" y="3947984"/>
            <a:ext cx="10480431" cy="1325880"/>
          </a:xfrm>
          <a:prstGeom prst="rect">
            <a:avLst/>
          </a:prstGeom>
        </p:spPr>
        <p:txBody>
          <a:bodyPr wrap="none" lIns="182880" tIns="146304" rIns="182880" bIns="146304"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200" b="0" i="0" u="none" strike="noStrike" kern="1200" cap="none" spc="-70" normalizeH="0" baseline="0" noProof="0" dirty="0">
                <a:ln>
                  <a:noFill/>
                </a:ln>
                <a:gradFill>
                  <a:gsLst>
                    <a:gs pos="5417">
                      <a:schemeClr val="tx1"/>
                    </a:gs>
                    <a:gs pos="28000">
                      <a:schemeClr val="tx1"/>
                    </a:gs>
                  </a:gsLst>
                  <a:lin ang="5400000" scaled="0"/>
                </a:gradFill>
                <a:effectLst/>
                <a:uLnTx/>
                <a:uFillTx/>
                <a:latin typeface="Segoe UI Light"/>
                <a:ea typeface="+mn-ea"/>
                <a:cs typeface="+mn-cs"/>
              </a:rPr>
              <a:t>Encryption &amp; Compression</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Not so alike, i.e. full download again for any change</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endPar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endParaRPr>
          </a:p>
        </p:txBody>
      </p:sp>
      <p:sp>
        <p:nvSpPr>
          <p:cNvPr id="15" name="Rectangle 14"/>
          <p:cNvSpPr/>
          <p:nvPr/>
        </p:nvSpPr>
        <p:spPr bwMode="auto">
          <a:xfrm>
            <a:off x="274638" y="5319584"/>
            <a:ext cx="1408431" cy="1371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6" name="Text Placeholder 4"/>
          <p:cNvSpPr txBox="1">
            <a:spLocks/>
          </p:cNvSpPr>
          <p:nvPr/>
        </p:nvSpPr>
        <p:spPr>
          <a:xfrm>
            <a:off x="1681407" y="5319584"/>
            <a:ext cx="10480431" cy="1371600"/>
          </a:xfrm>
          <a:prstGeom prst="rect">
            <a:avLst/>
          </a:prstGeom>
        </p:spPr>
        <p:txBody>
          <a:bodyPr wrap="none" lIns="182880" tIns="146304" rIns="182880" bIns="146304"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200" b="0" i="0" u="none" strike="noStrike" kern="1200" cap="none" spc="-70" normalizeH="0" baseline="0" noProof="0" dirty="0">
                <a:ln>
                  <a:noFill/>
                </a:ln>
                <a:gradFill>
                  <a:gsLst>
                    <a:gs pos="5417">
                      <a:schemeClr val="tx1"/>
                    </a:gs>
                    <a:gs pos="28000">
                      <a:schemeClr val="tx1"/>
                    </a:gs>
                  </a:gsLst>
                  <a:lin ang="5400000" scaled="0"/>
                </a:gradFill>
                <a:effectLst/>
                <a:uLnTx/>
                <a:uFillTx/>
                <a:latin typeface="Segoe UI Light"/>
                <a:ea typeface="+mn-ea"/>
                <a:cs typeface="+mn-cs"/>
              </a:rPr>
              <a:t>The Full Monty - Everybody Board the Download Train!</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Script and spread the start, a few seconds is often enough</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For </a:t>
            </a:r>
            <a:r>
              <a:rPr kumimoji="0" lang="en-US" sz="2000" b="0" i="0" u="none" strike="noStrike" kern="1200" cap="none" spc="0" normalizeH="0" baseline="0" noProof="0" dirty="0" err="1">
                <a:ln>
                  <a:noFill/>
                </a:ln>
                <a:gradFill>
                  <a:gsLst>
                    <a:gs pos="5417">
                      <a:schemeClr val="tx1"/>
                    </a:gs>
                    <a:gs pos="28000">
                      <a:schemeClr val="tx1"/>
                    </a:gs>
                  </a:gsLst>
                  <a:lin ang="5400000" scaled="0"/>
                </a:gradFill>
                <a:effectLst/>
                <a:uLnTx/>
                <a:uFillTx/>
                <a:latin typeface="Segoe UI"/>
                <a:ea typeface="+mn-ea"/>
                <a:cs typeface="+mn-cs"/>
              </a:rPr>
              <a:t>ConfigMgr</a:t>
            </a: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 Use “Run As Soon As Possible”</a:t>
            </a:r>
          </a:p>
        </p:txBody>
      </p:sp>
      <p:sp>
        <p:nvSpPr>
          <p:cNvPr id="17" name="Freeform 9"/>
          <p:cNvSpPr>
            <a:spLocks noChangeAspect="1" noEditPoints="1"/>
          </p:cNvSpPr>
          <p:nvPr/>
        </p:nvSpPr>
        <p:spPr bwMode="auto">
          <a:xfrm>
            <a:off x="616246" y="3026229"/>
            <a:ext cx="725214" cy="426190"/>
          </a:xfrm>
          <a:custGeom>
            <a:avLst/>
            <a:gdLst>
              <a:gd name="T0" fmla="*/ 37 w 176"/>
              <a:gd name="T1" fmla="*/ 102 h 102"/>
              <a:gd name="T2" fmla="*/ 0 w 176"/>
              <a:gd name="T3" fmla="*/ 63 h 102"/>
              <a:gd name="T4" fmla="*/ 37 w 176"/>
              <a:gd name="T5" fmla="*/ 25 h 102"/>
              <a:gd name="T6" fmla="*/ 45 w 176"/>
              <a:gd name="T7" fmla="*/ 26 h 102"/>
              <a:gd name="T8" fmla="*/ 88 w 176"/>
              <a:gd name="T9" fmla="*/ 0 h 102"/>
              <a:gd name="T10" fmla="*/ 137 w 176"/>
              <a:gd name="T11" fmla="*/ 41 h 102"/>
              <a:gd name="T12" fmla="*/ 146 w 176"/>
              <a:gd name="T13" fmla="*/ 39 h 102"/>
              <a:gd name="T14" fmla="*/ 176 w 176"/>
              <a:gd name="T15" fmla="*/ 70 h 102"/>
              <a:gd name="T16" fmla="*/ 146 w 176"/>
              <a:gd name="T17" fmla="*/ 102 h 102"/>
              <a:gd name="T18" fmla="*/ 37 w 176"/>
              <a:gd name="T19" fmla="*/ 102 h 102"/>
              <a:gd name="T20" fmla="*/ 146 w 176"/>
              <a:gd name="T21" fmla="*/ 48 h 102"/>
              <a:gd name="T22" fmla="*/ 136 w 176"/>
              <a:gd name="T23" fmla="*/ 51 h 102"/>
              <a:gd name="T24" fmla="*/ 130 w 176"/>
              <a:gd name="T25" fmla="*/ 54 h 102"/>
              <a:gd name="T26" fmla="*/ 129 w 176"/>
              <a:gd name="T27" fmla="*/ 48 h 102"/>
              <a:gd name="T28" fmla="*/ 88 w 176"/>
              <a:gd name="T29" fmla="*/ 9 h 102"/>
              <a:gd name="T30" fmla="*/ 51 w 176"/>
              <a:gd name="T31" fmla="*/ 33 h 102"/>
              <a:gd name="T32" fmla="*/ 50 w 176"/>
              <a:gd name="T33" fmla="*/ 37 h 102"/>
              <a:gd name="T34" fmla="*/ 45 w 176"/>
              <a:gd name="T35" fmla="*/ 36 h 102"/>
              <a:gd name="T36" fmla="*/ 37 w 176"/>
              <a:gd name="T37" fmla="*/ 33 h 102"/>
              <a:gd name="T38" fmla="*/ 8 w 176"/>
              <a:gd name="T39" fmla="*/ 63 h 102"/>
              <a:gd name="T40" fmla="*/ 37 w 176"/>
              <a:gd name="T41" fmla="*/ 93 h 102"/>
              <a:gd name="T42" fmla="*/ 146 w 176"/>
              <a:gd name="T43" fmla="*/ 93 h 102"/>
              <a:gd name="T44" fmla="*/ 168 w 176"/>
              <a:gd name="T45" fmla="*/ 70 h 102"/>
              <a:gd name="T46" fmla="*/ 146 w 176"/>
              <a:gd name="T47" fmla="*/ 48 h 102"/>
              <a:gd name="T48" fmla="*/ 69 w 176"/>
              <a:gd name="T49" fmla="*/ 50 h 102"/>
              <a:gd name="T50" fmla="*/ 63 w 176"/>
              <a:gd name="T51" fmla="*/ 56 h 102"/>
              <a:gd name="T52" fmla="*/ 88 w 176"/>
              <a:gd name="T53" fmla="*/ 81 h 102"/>
              <a:gd name="T54" fmla="*/ 113 w 176"/>
              <a:gd name="T55" fmla="*/ 56 h 102"/>
              <a:gd name="T56" fmla="*/ 107 w 176"/>
              <a:gd name="T57" fmla="*/ 50 h 102"/>
              <a:gd name="T58" fmla="*/ 92 w 176"/>
              <a:gd name="T59" fmla="*/ 66 h 102"/>
              <a:gd name="T60" fmla="*/ 92 w 176"/>
              <a:gd name="T61" fmla="*/ 31 h 102"/>
              <a:gd name="T62" fmla="*/ 84 w 176"/>
              <a:gd name="T63" fmla="*/ 31 h 102"/>
              <a:gd name="T64" fmla="*/ 84 w 176"/>
              <a:gd name="T65" fmla="*/ 66 h 102"/>
              <a:gd name="T66" fmla="*/ 69 w 176"/>
              <a:gd name="T67" fmla="*/ 5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02">
                <a:moveTo>
                  <a:pt x="37" y="102"/>
                </a:moveTo>
                <a:cubicBezTo>
                  <a:pt x="17" y="102"/>
                  <a:pt x="0" y="84"/>
                  <a:pt x="0" y="63"/>
                </a:cubicBezTo>
                <a:cubicBezTo>
                  <a:pt x="0" y="42"/>
                  <a:pt x="17" y="25"/>
                  <a:pt x="37" y="25"/>
                </a:cubicBezTo>
                <a:cubicBezTo>
                  <a:pt x="40" y="25"/>
                  <a:pt x="42" y="26"/>
                  <a:pt x="45" y="26"/>
                </a:cubicBezTo>
                <a:cubicBezTo>
                  <a:pt x="54" y="10"/>
                  <a:pt x="70" y="0"/>
                  <a:pt x="88" y="0"/>
                </a:cubicBezTo>
                <a:cubicBezTo>
                  <a:pt x="112" y="0"/>
                  <a:pt x="133" y="17"/>
                  <a:pt x="137" y="41"/>
                </a:cubicBezTo>
                <a:cubicBezTo>
                  <a:pt x="140" y="40"/>
                  <a:pt x="143" y="39"/>
                  <a:pt x="146" y="39"/>
                </a:cubicBezTo>
                <a:cubicBezTo>
                  <a:pt x="163" y="39"/>
                  <a:pt x="176" y="53"/>
                  <a:pt x="176" y="70"/>
                </a:cubicBezTo>
                <a:cubicBezTo>
                  <a:pt x="176" y="88"/>
                  <a:pt x="163" y="102"/>
                  <a:pt x="146" y="102"/>
                </a:cubicBezTo>
                <a:cubicBezTo>
                  <a:pt x="146" y="102"/>
                  <a:pt x="146" y="102"/>
                  <a:pt x="37" y="102"/>
                </a:cubicBezTo>
                <a:close/>
                <a:moveTo>
                  <a:pt x="146" y="48"/>
                </a:moveTo>
                <a:cubicBezTo>
                  <a:pt x="143" y="48"/>
                  <a:pt x="139" y="49"/>
                  <a:pt x="136" y="51"/>
                </a:cubicBezTo>
                <a:cubicBezTo>
                  <a:pt x="136" y="51"/>
                  <a:pt x="136" y="51"/>
                  <a:pt x="130" y="54"/>
                </a:cubicBezTo>
                <a:cubicBezTo>
                  <a:pt x="130" y="54"/>
                  <a:pt x="130" y="54"/>
                  <a:pt x="129" y="48"/>
                </a:cubicBezTo>
                <a:cubicBezTo>
                  <a:pt x="128" y="26"/>
                  <a:pt x="110" y="9"/>
                  <a:pt x="88" y="9"/>
                </a:cubicBezTo>
                <a:cubicBezTo>
                  <a:pt x="72" y="9"/>
                  <a:pt x="58" y="18"/>
                  <a:pt x="51" y="33"/>
                </a:cubicBezTo>
                <a:cubicBezTo>
                  <a:pt x="51" y="33"/>
                  <a:pt x="51" y="33"/>
                  <a:pt x="50" y="37"/>
                </a:cubicBezTo>
                <a:cubicBezTo>
                  <a:pt x="50" y="37"/>
                  <a:pt x="50" y="37"/>
                  <a:pt x="45" y="36"/>
                </a:cubicBezTo>
                <a:cubicBezTo>
                  <a:pt x="43" y="34"/>
                  <a:pt x="40" y="33"/>
                  <a:pt x="37" y="33"/>
                </a:cubicBezTo>
                <a:cubicBezTo>
                  <a:pt x="21" y="33"/>
                  <a:pt x="8" y="46"/>
                  <a:pt x="8" y="63"/>
                </a:cubicBezTo>
                <a:cubicBezTo>
                  <a:pt x="8" y="80"/>
                  <a:pt x="21" y="93"/>
                  <a:pt x="37" y="93"/>
                </a:cubicBezTo>
                <a:cubicBezTo>
                  <a:pt x="37" y="93"/>
                  <a:pt x="37" y="93"/>
                  <a:pt x="146" y="93"/>
                </a:cubicBezTo>
                <a:cubicBezTo>
                  <a:pt x="158" y="93"/>
                  <a:pt x="168" y="83"/>
                  <a:pt x="168" y="70"/>
                </a:cubicBezTo>
                <a:cubicBezTo>
                  <a:pt x="168" y="58"/>
                  <a:pt x="158" y="48"/>
                  <a:pt x="146" y="48"/>
                </a:cubicBezTo>
                <a:close/>
                <a:moveTo>
                  <a:pt x="69" y="50"/>
                </a:moveTo>
                <a:cubicBezTo>
                  <a:pt x="63" y="56"/>
                  <a:pt x="63" y="56"/>
                  <a:pt x="63" y="56"/>
                </a:cubicBezTo>
                <a:cubicBezTo>
                  <a:pt x="88" y="81"/>
                  <a:pt x="88" y="81"/>
                  <a:pt x="88" y="81"/>
                </a:cubicBezTo>
                <a:cubicBezTo>
                  <a:pt x="113" y="56"/>
                  <a:pt x="113" y="56"/>
                  <a:pt x="113" y="56"/>
                </a:cubicBezTo>
                <a:cubicBezTo>
                  <a:pt x="107" y="50"/>
                  <a:pt x="107" y="50"/>
                  <a:pt x="107" y="50"/>
                </a:cubicBezTo>
                <a:cubicBezTo>
                  <a:pt x="92" y="66"/>
                  <a:pt x="92" y="66"/>
                  <a:pt x="92" y="66"/>
                </a:cubicBezTo>
                <a:cubicBezTo>
                  <a:pt x="92" y="31"/>
                  <a:pt x="92" y="31"/>
                  <a:pt x="92" y="31"/>
                </a:cubicBezTo>
                <a:cubicBezTo>
                  <a:pt x="84" y="31"/>
                  <a:pt x="84" y="31"/>
                  <a:pt x="84" y="31"/>
                </a:cubicBezTo>
                <a:cubicBezTo>
                  <a:pt x="84" y="66"/>
                  <a:pt x="84" y="66"/>
                  <a:pt x="84" y="66"/>
                </a:cubicBezTo>
                <a:lnTo>
                  <a:pt x="69" y="50"/>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Freeform 29"/>
          <p:cNvSpPr>
            <a:spLocks noChangeAspect="1" noEditPoints="1"/>
          </p:cNvSpPr>
          <p:nvPr/>
        </p:nvSpPr>
        <p:spPr bwMode="auto">
          <a:xfrm>
            <a:off x="738506" y="5743881"/>
            <a:ext cx="480694" cy="523006"/>
          </a:xfrm>
          <a:custGeom>
            <a:avLst/>
            <a:gdLst>
              <a:gd name="T0" fmla="*/ 39 w 284"/>
              <a:gd name="T1" fmla="*/ 116 h 309"/>
              <a:gd name="T2" fmla="*/ 59 w 284"/>
              <a:gd name="T3" fmla="*/ 96 h 309"/>
              <a:gd name="T4" fmla="*/ 97 w 284"/>
              <a:gd name="T5" fmla="*/ 116 h 309"/>
              <a:gd name="T6" fmla="*/ 117 w 284"/>
              <a:gd name="T7" fmla="*/ 96 h 309"/>
              <a:gd name="T8" fmla="*/ 97 w 284"/>
              <a:gd name="T9" fmla="*/ 116 h 309"/>
              <a:gd name="T10" fmla="*/ 39 w 284"/>
              <a:gd name="T11" fmla="*/ 154 h 309"/>
              <a:gd name="T12" fmla="*/ 59 w 284"/>
              <a:gd name="T13" fmla="*/ 174 h 309"/>
              <a:gd name="T14" fmla="*/ 97 w 284"/>
              <a:gd name="T15" fmla="*/ 174 h 309"/>
              <a:gd name="T16" fmla="*/ 117 w 284"/>
              <a:gd name="T17" fmla="*/ 154 h 309"/>
              <a:gd name="T18" fmla="*/ 97 w 284"/>
              <a:gd name="T19" fmla="*/ 174 h 309"/>
              <a:gd name="T20" fmla="*/ 39 w 284"/>
              <a:gd name="T21" fmla="*/ 39 h 309"/>
              <a:gd name="T22" fmla="*/ 59 w 284"/>
              <a:gd name="T23" fmla="*/ 58 h 309"/>
              <a:gd name="T24" fmla="*/ 97 w 284"/>
              <a:gd name="T25" fmla="*/ 58 h 309"/>
              <a:gd name="T26" fmla="*/ 117 w 284"/>
              <a:gd name="T27" fmla="*/ 39 h 309"/>
              <a:gd name="T28" fmla="*/ 97 w 284"/>
              <a:gd name="T29" fmla="*/ 58 h 309"/>
              <a:gd name="T30" fmla="*/ 175 w 284"/>
              <a:gd name="T31" fmla="*/ 58 h 309"/>
              <a:gd name="T32" fmla="*/ 156 w 284"/>
              <a:gd name="T33" fmla="*/ 39 h 309"/>
              <a:gd name="T34" fmla="*/ 59 w 284"/>
              <a:gd name="T35" fmla="*/ 212 h 309"/>
              <a:gd name="T36" fmla="*/ 39 w 284"/>
              <a:gd name="T37" fmla="*/ 231 h 309"/>
              <a:gd name="T38" fmla="*/ 59 w 284"/>
              <a:gd name="T39" fmla="*/ 212 h 309"/>
              <a:gd name="T40" fmla="*/ 117 w 284"/>
              <a:gd name="T41" fmla="*/ 231 h 309"/>
              <a:gd name="T42" fmla="*/ 97 w 284"/>
              <a:gd name="T43" fmla="*/ 212 h 309"/>
              <a:gd name="T44" fmla="*/ 284 w 284"/>
              <a:gd name="T45" fmla="*/ 96 h 309"/>
              <a:gd name="T46" fmla="*/ 214 w 284"/>
              <a:gd name="T47" fmla="*/ 309 h 309"/>
              <a:gd name="T48" fmla="*/ 0 w 284"/>
              <a:gd name="T49" fmla="*/ 309 h 309"/>
              <a:gd name="T50" fmla="*/ 214 w 284"/>
              <a:gd name="T51" fmla="*/ 0 h 309"/>
              <a:gd name="T52" fmla="*/ 284 w 284"/>
              <a:gd name="T53" fmla="*/ 96 h 309"/>
              <a:gd name="T54" fmla="*/ 148 w 284"/>
              <a:gd name="T55" fmla="*/ 96 h 309"/>
              <a:gd name="T56" fmla="*/ 195 w 284"/>
              <a:gd name="T57" fmla="*/ 19 h 309"/>
              <a:gd name="T58" fmla="*/ 20 w 284"/>
              <a:gd name="T59" fmla="*/ 289 h 309"/>
              <a:gd name="T60" fmla="*/ 267 w 284"/>
              <a:gd name="T61" fmla="*/ 113 h 309"/>
              <a:gd name="T62" fmla="*/ 165 w 284"/>
              <a:gd name="T63" fmla="*/ 292 h 309"/>
              <a:gd name="T64" fmla="*/ 267 w 284"/>
              <a:gd name="T65" fmla="*/ 113 h 309"/>
              <a:gd name="T66" fmla="*/ 182 w 284"/>
              <a:gd name="T67" fmla="*/ 178 h 309"/>
              <a:gd name="T68" fmla="*/ 199 w 284"/>
              <a:gd name="T69" fmla="*/ 195 h 309"/>
              <a:gd name="T70" fmla="*/ 248 w 284"/>
              <a:gd name="T71" fmla="*/ 178 h 309"/>
              <a:gd name="T72" fmla="*/ 233 w 284"/>
              <a:gd name="T73" fmla="*/ 195 h 309"/>
              <a:gd name="T74" fmla="*/ 248 w 284"/>
              <a:gd name="T75" fmla="*/ 178 h 309"/>
              <a:gd name="T76" fmla="*/ 182 w 284"/>
              <a:gd name="T77" fmla="*/ 227 h 309"/>
              <a:gd name="T78" fmla="*/ 199 w 284"/>
              <a:gd name="T79" fmla="*/ 244 h 309"/>
              <a:gd name="T80" fmla="*/ 248 w 284"/>
              <a:gd name="T81" fmla="*/ 227 h 309"/>
              <a:gd name="T82" fmla="*/ 233 w 284"/>
              <a:gd name="T83" fmla="*/ 244 h 309"/>
              <a:gd name="T84" fmla="*/ 248 w 284"/>
              <a:gd name="T85" fmla="*/ 227 h 309"/>
              <a:gd name="T86" fmla="*/ 182 w 284"/>
              <a:gd name="T87" fmla="*/ 128 h 309"/>
              <a:gd name="T88" fmla="*/ 199 w 284"/>
              <a:gd name="T89" fmla="*/ 145 h 309"/>
              <a:gd name="T90" fmla="*/ 248 w 284"/>
              <a:gd name="T91" fmla="*/ 128 h 309"/>
              <a:gd name="T92" fmla="*/ 233 w 284"/>
              <a:gd name="T93" fmla="*/ 145 h 309"/>
              <a:gd name="T94" fmla="*/ 248 w 284"/>
              <a:gd name="T95" fmla="*/ 12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4" h="309">
                <a:moveTo>
                  <a:pt x="59" y="116"/>
                </a:moveTo>
                <a:lnTo>
                  <a:pt x="39" y="116"/>
                </a:lnTo>
                <a:lnTo>
                  <a:pt x="39" y="96"/>
                </a:lnTo>
                <a:lnTo>
                  <a:pt x="59" y="96"/>
                </a:lnTo>
                <a:lnTo>
                  <a:pt x="59" y="116"/>
                </a:lnTo>
                <a:close/>
                <a:moveTo>
                  <a:pt x="97" y="116"/>
                </a:moveTo>
                <a:lnTo>
                  <a:pt x="117" y="116"/>
                </a:lnTo>
                <a:lnTo>
                  <a:pt x="117" y="96"/>
                </a:lnTo>
                <a:lnTo>
                  <a:pt x="97" y="96"/>
                </a:lnTo>
                <a:lnTo>
                  <a:pt x="97" y="116"/>
                </a:lnTo>
                <a:close/>
                <a:moveTo>
                  <a:pt x="59" y="154"/>
                </a:moveTo>
                <a:lnTo>
                  <a:pt x="39" y="154"/>
                </a:lnTo>
                <a:lnTo>
                  <a:pt x="39" y="174"/>
                </a:lnTo>
                <a:lnTo>
                  <a:pt x="59" y="174"/>
                </a:lnTo>
                <a:lnTo>
                  <a:pt x="59" y="154"/>
                </a:lnTo>
                <a:close/>
                <a:moveTo>
                  <a:pt x="97" y="174"/>
                </a:moveTo>
                <a:lnTo>
                  <a:pt x="117" y="174"/>
                </a:lnTo>
                <a:lnTo>
                  <a:pt x="117" y="154"/>
                </a:lnTo>
                <a:lnTo>
                  <a:pt x="97" y="154"/>
                </a:lnTo>
                <a:lnTo>
                  <a:pt x="97" y="174"/>
                </a:lnTo>
                <a:close/>
                <a:moveTo>
                  <a:pt x="59" y="39"/>
                </a:moveTo>
                <a:lnTo>
                  <a:pt x="39" y="39"/>
                </a:lnTo>
                <a:lnTo>
                  <a:pt x="39" y="58"/>
                </a:lnTo>
                <a:lnTo>
                  <a:pt x="59" y="58"/>
                </a:lnTo>
                <a:lnTo>
                  <a:pt x="59" y="39"/>
                </a:lnTo>
                <a:close/>
                <a:moveTo>
                  <a:pt x="97" y="58"/>
                </a:moveTo>
                <a:lnTo>
                  <a:pt x="117" y="58"/>
                </a:lnTo>
                <a:lnTo>
                  <a:pt x="117" y="39"/>
                </a:lnTo>
                <a:lnTo>
                  <a:pt x="97" y="39"/>
                </a:lnTo>
                <a:lnTo>
                  <a:pt x="97" y="58"/>
                </a:lnTo>
                <a:close/>
                <a:moveTo>
                  <a:pt x="156" y="58"/>
                </a:moveTo>
                <a:lnTo>
                  <a:pt x="175" y="58"/>
                </a:lnTo>
                <a:lnTo>
                  <a:pt x="175" y="39"/>
                </a:lnTo>
                <a:lnTo>
                  <a:pt x="156" y="39"/>
                </a:lnTo>
                <a:lnTo>
                  <a:pt x="156" y="58"/>
                </a:lnTo>
                <a:close/>
                <a:moveTo>
                  <a:pt x="59" y="212"/>
                </a:moveTo>
                <a:lnTo>
                  <a:pt x="39" y="212"/>
                </a:lnTo>
                <a:lnTo>
                  <a:pt x="39" y="231"/>
                </a:lnTo>
                <a:lnTo>
                  <a:pt x="59" y="231"/>
                </a:lnTo>
                <a:lnTo>
                  <a:pt x="59" y="212"/>
                </a:lnTo>
                <a:close/>
                <a:moveTo>
                  <a:pt x="97" y="231"/>
                </a:moveTo>
                <a:lnTo>
                  <a:pt x="117" y="231"/>
                </a:lnTo>
                <a:lnTo>
                  <a:pt x="117" y="212"/>
                </a:lnTo>
                <a:lnTo>
                  <a:pt x="97" y="212"/>
                </a:lnTo>
                <a:lnTo>
                  <a:pt x="97" y="231"/>
                </a:lnTo>
                <a:close/>
                <a:moveTo>
                  <a:pt x="284" y="96"/>
                </a:moveTo>
                <a:lnTo>
                  <a:pt x="284" y="309"/>
                </a:lnTo>
                <a:lnTo>
                  <a:pt x="214" y="309"/>
                </a:lnTo>
                <a:lnTo>
                  <a:pt x="148" y="309"/>
                </a:lnTo>
                <a:lnTo>
                  <a:pt x="0" y="309"/>
                </a:lnTo>
                <a:lnTo>
                  <a:pt x="0" y="0"/>
                </a:lnTo>
                <a:lnTo>
                  <a:pt x="214" y="0"/>
                </a:lnTo>
                <a:lnTo>
                  <a:pt x="214" y="96"/>
                </a:lnTo>
                <a:lnTo>
                  <a:pt x="284" y="96"/>
                </a:lnTo>
                <a:close/>
                <a:moveTo>
                  <a:pt x="148" y="289"/>
                </a:moveTo>
                <a:lnTo>
                  <a:pt x="148" y="96"/>
                </a:lnTo>
                <a:lnTo>
                  <a:pt x="195" y="96"/>
                </a:lnTo>
                <a:lnTo>
                  <a:pt x="195" y="19"/>
                </a:lnTo>
                <a:lnTo>
                  <a:pt x="20" y="19"/>
                </a:lnTo>
                <a:lnTo>
                  <a:pt x="20" y="289"/>
                </a:lnTo>
                <a:lnTo>
                  <a:pt x="148" y="289"/>
                </a:lnTo>
                <a:close/>
                <a:moveTo>
                  <a:pt x="267" y="113"/>
                </a:moveTo>
                <a:lnTo>
                  <a:pt x="165" y="113"/>
                </a:lnTo>
                <a:lnTo>
                  <a:pt x="165" y="292"/>
                </a:lnTo>
                <a:lnTo>
                  <a:pt x="267" y="292"/>
                </a:lnTo>
                <a:lnTo>
                  <a:pt x="267" y="113"/>
                </a:lnTo>
                <a:close/>
                <a:moveTo>
                  <a:pt x="199" y="178"/>
                </a:moveTo>
                <a:lnTo>
                  <a:pt x="182" y="178"/>
                </a:lnTo>
                <a:lnTo>
                  <a:pt x="182" y="195"/>
                </a:lnTo>
                <a:lnTo>
                  <a:pt x="199" y="195"/>
                </a:lnTo>
                <a:lnTo>
                  <a:pt x="199" y="178"/>
                </a:lnTo>
                <a:close/>
                <a:moveTo>
                  <a:pt x="248" y="178"/>
                </a:moveTo>
                <a:lnTo>
                  <a:pt x="233" y="178"/>
                </a:lnTo>
                <a:lnTo>
                  <a:pt x="233" y="195"/>
                </a:lnTo>
                <a:lnTo>
                  <a:pt x="248" y="195"/>
                </a:lnTo>
                <a:lnTo>
                  <a:pt x="248" y="178"/>
                </a:lnTo>
                <a:close/>
                <a:moveTo>
                  <a:pt x="199" y="227"/>
                </a:moveTo>
                <a:lnTo>
                  <a:pt x="182" y="227"/>
                </a:lnTo>
                <a:lnTo>
                  <a:pt x="182" y="244"/>
                </a:lnTo>
                <a:lnTo>
                  <a:pt x="199" y="244"/>
                </a:lnTo>
                <a:lnTo>
                  <a:pt x="199" y="227"/>
                </a:lnTo>
                <a:close/>
                <a:moveTo>
                  <a:pt x="248" y="227"/>
                </a:moveTo>
                <a:lnTo>
                  <a:pt x="233" y="227"/>
                </a:lnTo>
                <a:lnTo>
                  <a:pt x="233" y="244"/>
                </a:lnTo>
                <a:lnTo>
                  <a:pt x="248" y="244"/>
                </a:lnTo>
                <a:lnTo>
                  <a:pt x="248" y="227"/>
                </a:lnTo>
                <a:close/>
                <a:moveTo>
                  <a:pt x="199" y="128"/>
                </a:moveTo>
                <a:lnTo>
                  <a:pt x="182" y="128"/>
                </a:lnTo>
                <a:lnTo>
                  <a:pt x="182" y="145"/>
                </a:lnTo>
                <a:lnTo>
                  <a:pt x="199" y="145"/>
                </a:lnTo>
                <a:lnTo>
                  <a:pt x="199" y="128"/>
                </a:lnTo>
                <a:close/>
                <a:moveTo>
                  <a:pt x="248" y="128"/>
                </a:moveTo>
                <a:lnTo>
                  <a:pt x="233" y="128"/>
                </a:lnTo>
                <a:lnTo>
                  <a:pt x="233" y="145"/>
                </a:lnTo>
                <a:lnTo>
                  <a:pt x="248" y="145"/>
                </a:lnTo>
                <a:lnTo>
                  <a:pt x="248" y="12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Freeform 34"/>
          <p:cNvSpPr>
            <a:spLocks noEditPoints="1"/>
          </p:cNvSpPr>
          <p:nvPr/>
        </p:nvSpPr>
        <p:spPr bwMode="auto">
          <a:xfrm>
            <a:off x="688597" y="1637146"/>
            <a:ext cx="617919" cy="405104"/>
          </a:xfrm>
          <a:custGeom>
            <a:avLst/>
            <a:gdLst>
              <a:gd name="T0" fmla="*/ 293 w 302"/>
              <a:gd name="T1" fmla="*/ 170 h 170"/>
              <a:gd name="T2" fmla="*/ 302 w 302"/>
              <a:gd name="T3" fmla="*/ 19 h 170"/>
              <a:gd name="T4" fmla="*/ 283 w 302"/>
              <a:gd name="T5" fmla="*/ 0 h 170"/>
              <a:gd name="T6" fmla="*/ 9 w 302"/>
              <a:gd name="T7" fmla="*/ 0 h 170"/>
              <a:gd name="T8" fmla="*/ 0 w 302"/>
              <a:gd name="T9" fmla="*/ 151 h 170"/>
              <a:gd name="T10" fmla="*/ 19 w 302"/>
              <a:gd name="T11" fmla="*/ 170 h 170"/>
              <a:gd name="T12" fmla="*/ 19 w 302"/>
              <a:gd name="T13" fmla="*/ 19 h 170"/>
              <a:gd name="T14" fmla="*/ 283 w 302"/>
              <a:gd name="T15" fmla="*/ 151 h 170"/>
              <a:gd name="T16" fmla="*/ 19 w 302"/>
              <a:gd name="T17" fmla="*/ 19 h 170"/>
              <a:gd name="T18" fmla="*/ 66 w 302"/>
              <a:gd name="T19" fmla="*/ 38 h 170"/>
              <a:gd name="T20" fmla="*/ 37 w 302"/>
              <a:gd name="T21" fmla="*/ 57 h 170"/>
              <a:gd name="T22" fmla="*/ 104 w 302"/>
              <a:gd name="T23" fmla="*/ 57 h 170"/>
              <a:gd name="T24" fmla="*/ 85 w 302"/>
              <a:gd name="T25" fmla="*/ 38 h 170"/>
              <a:gd name="T26" fmla="*/ 104 w 302"/>
              <a:gd name="T27" fmla="*/ 57 h 170"/>
              <a:gd name="T28" fmla="*/ 123 w 302"/>
              <a:gd name="T29" fmla="*/ 57 h 170"/>
              <a:gd name="T30" fmla="*/ 142 w 302"/>
              <a:gd name="T31" fmla="*/ 38 h 170"/>
              <a:gd name="T32" fmla="*/ 179 w 302"/>
              <a:gd name="T33" fmla="*/ 57 h 170"/>
              <a:gd name="T34" fmla="*/ 160 w 302"/>
              <a:gd name="T35" fmla="*/ 38 h 170"/>
              <a:gd name="T36" fmla="*/ 179 w 302"/>
              <a:gd name="T37" fmla="*/ 57 h 170"/>
              <a:gd name="T38" fmla="*/ 217 w 302"/>
              <a:gd name="T39" fmla="*/ 38 h 170"/>
              <a:gd name="T40" fmla="*/ 198 w 302"/>
              <a:gd name="T41" fmla="*/ 57 h 170"/>
              <a:gd name="T42" fmla="*/ 236 w 302"/>
              <a:gd name="T43" fmla="*/ 38 h 170"/>
              <a:gd name="T44" fmla="*/ 264 w 302"/>
              <a:gd name="T45" fmla="*/ 57 h 170"/>
              <a:gd name="T46" fmla="*/ 236 w 302"/>
              <a:gd name="T47" fmla="*/ 38 h 170"/>
              <a:gd name="T48" fmla="*/ 37 w 302"/>
              <a:gd name="T49" fmla="*/ 95 h 170"/>
              <a:gd name="T50" fmla="*/ 56 w 302"/>
              <a:gd name="T51" fmla="*/ 76 h 170"/>
              <a:gd name="T52" fmla="*/ 94 w 302"/>
              <a:gd name="T53" fmla="*/ 95 h 170"/>
              <a:gd name="T54" fmla="*/ 75 w 302"/>
              <a:gd name="T55" fmla="*/ 76 h 170"/>
              <a:gd name="T56" fmla="*/ 94 w 302"/>
              <a:gd name="T57" fmla="*/ 95 h 170"/>
              <a:gd name="T58" fmla="*/ 113 w 302"/>
              <a:gd name="T59" fmla="*/ 95 h 170"/>
              <a:gd name="T60" fmla="*/ 132 w 302"/>
              <a:gd name="T61" fmla="*/ 76 h 170"/>
              <a:gd name="T62" fmla="*/ 170 w 302"/>
              <a:gd name="T63" fmla="*/ 95 h 170"/>
              <a:gd name="T64" fmla="*/ 151 w 302"/>
              <a:gd name="T65" fmla="*/ 76 h 170"/>
              <a:gd name="T66" fmla="*/ 170 w 302"/>
              <a:gd name="T67" fmla="*/ 95 h 170"/>
              <a:gd name="T68" fmla="*/ 208 w 302"/>
              <a:gd name="T69" fmla="*/ 76 h 170"/>
              <a:gd name="T70" fmla="*/ 189 w 302"/>
              <a:gd name="T71" fmla="*/ 95 h 170"/>
              <a:gd name="T72" fmla="*/ 227 w 302"/>
              <a:gd name="T73" fmla="*/ 76 h 170"/>
              <a:gd name="T74" fmla="*/ 264 w 302"/>
              <a:gd name="T75" fmla="*/ 95 h 170"/>
              <a:gd name="T76" fmla="*/ 227 w 302"/>
              <a:gd name="T77" fmla="*/ 76 h 170"/>
              <a:gd name="T78" fmla="*/ 66 w 302"/>
              <a:gd name="T79" fmla="*/ 114 h 170"/>
              <a:gd name="T80" fmla="*/ 37 w 302"/>
              <a:gd name="T81" fmla="*/ 133 h 170"/>
              <a:gd name="T82" fmla="*/ 85 w 302"/>
              <a:gd name="T83" fmla="*/ 114 h 170"/>
              <a:gd name="T84" fmla="*/ 208 w 302"/>
              <a:gd name="T85" fmla="*/ 133 h 170"/>
              <a:gd name="T86" fmla="*/ 85 w 302"/>
              <a:gd name="T87" fmla="*/ 114 h 170"/>
              <a:gd name="T88" fmla="*/ 264 w 302"/>
              <a:gd name="T89" fmla="*/ 114 h 170"/>
              <a:gd name="T90" fmla="*/ 246 w 302"/>
              <a:gd name="T91" fmla="*/ 133 h 170"/>
              <a:gd name="T92" fmla="*/ 227 w 302"/>
              <a:gd name="T93" fmla="*/ 11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2" h="170">
                <a:moveTo>
                  <a:pt x="283" y="170"/>
                </a:moveTo>
                <a:lnTo>
                  <a:pt x="293" y="170"/>
                </a:lnTo>
                <a:lnTo>
                  <a:pt x="302" y="170"/>
                </a:lnTo>
                <a:lnTo>
                  <a:pt x="302" y="19"/>
                </a:lnTo>
                <a:lnTo>
                  <a:pt x="302" y="0"/>
                </a:lnTo>
                <a:lnTo>
                  <a:pt x="283" y="0"/>
                </a:lnTo>
                <a:lnTo>
                  <a:pt x="19" y="0"/>
                </a:lnTo>
                <a:lnTo>
                  <a:pt x="9" y="0"/>
                </a:lnTo>
                <a:lnTo>
                  <a:pt x="0" y="0"/>
                </a:lnTo>
                <a:lnTo>
                  <a:pt x="0" y="151"/>
                </a:lnTo>
                <a:lnTo>
                  <a:pt x="0" y="170"/>
                </a:lnTo>
                <a:lnTo>
                  <a:pt x="19" y="170"/>
                </a:lnTo>
                <a:lnTo>
                  <a:pt x="283" y="170"/>
                </a:lnTo>
                <a:close/>
                <a:moveTo>
                  <a:pt x="19" y="19"/>
                </a:moveTo>
                <a:lnTo>
                  <a:pt x="283" y="19"/>
                </a:lnTo>
                <a:lnTo>
                  <a:pt x="283" y="151"/>
                </a:lnTo>
                <a:lnTo>
                  <a:pt x="19" y="151"/>
                </a:lnTo>
                <a:lnTo>
                  <a:pt x="19" y="19"/>
                </a:lnTo>
                <a:close/>
                <a:moveTo>
                  <a:pt x="37" y="38"/>
                </a:moveTo>
                <a:lnTo>
                  <a:pt x="66" y="38"/>
                </a:lnTo>
                <a:lnTo>
                  <a:pt x="66" y="57"/>
                </a:lnTo>
                <a:lnTo>
                  <a:pt x="37" y="57"/>
                </a:lnTo>
                <a:lnTo>
                  <a:pt x="37" y="38"/>
                </a:lnTo>
                <a:close/>
                <a:moveTo>
                  <a:pt x="104" y="57"/>
                </a:moveTo>
                <a:lnTo>
                  <a:pt x="85" y="57"/>
                </a:lnTo>
                <a:lnTo>
                  <a:pt x="85" y="38"/>
                </a:lnTo>
                <a:lnTo>
                  <a:pt x="104" y="38"/>
                </a:lnTo>
                <a:lnTo>
                  <a:pt x="104" y="57"/>
                </a:lnTo>
                <a:close/>
                <a:moveTo>
                  <a:pt x="142" y="57"/>
                </a:moveTo>
                <a:lnTo>
                  <a:pt x="123" y="57"/>
                </a:lnTo>
                <a:lnTo>
                  <a:pt x="123" y="38"/>
                </a:lnTo>
                <a:lnTo>
                  <a:pt x="142" y="38"/>
                </a:lnTo>
                <a:lnTo>
                  <a:pt x="142" y="57"/>
                </a:lnTo>
                <a:close/>
                <a:moveTo>
                  <a:pt x="179" y="57"/>
                </a:moveTo>
                <a:lnTo>
                  <a:pt x="160" y="57"/>
                </a:lnTo>
                <a:lnTo>
                  <a:pt x="160" y="38"/>
                </a:lnTo>
                <a:lnTo>
                  <a:pt x="179" y="38"/>
                </a:lnTo>
                <a:lnTo>
                  <a:pt x="179" y="57"/>
                </a:lnTo>
                <a:close/>
                <a:moveTo>
                  <a:pt x="198" y="38"/>
                </a:moveTo>
                <a:lnTo>
                  <a:pt x="217" y="38"/>
                </a:lnTo>
                <a:lnTo>
                  <a:pt x="217" y="57"/>
                </a:lnTo>
                <a:lnTo>
                  <a:pt x="198" y="57"/>
                </a:lnTo>
                <a:lnTo>
                  <a:pt x="198" y="38"/>
                </a:lnTo>
                <a:close/>
                <a:moveTo>
                  <a:pt x="236" y="38"/>
                </a:moveTo>
                <a:lnTo>
                  <a:pt x="264" y="38"/>
                </a:lnTo>
                <a:lnTo>
                  <a:pt x="264" y="57"/>
                </a:lnTo>
                <a:lnTo>
                  <a:pt x="236" y="57"/>
                </a:lnTo>
                <a:lnTo>
                  <a:pt x="236" y="38"/>
                </a:lnTo>
                <a:close/>
                <a:moveTo>
                  <a:pt x="56" y="95"/>
                </a:moveTo>
                <a:lnTo>
                  <a:pt x="37" y="95"/>
                </a:lnTo>
                <a:lnTo>
                  <a:pt x="37" y="76"/>
                </a:lnTo>
                <a:lnTo>
                  <a:pt x="56" y="76"/>
                </a:lnTo>
                <a:lnTo>
                  <a:pt x="56" y="95"/>
                </a:lnTo>
                <a:close/>
                <a:moveTo>
                  <a:pt x="94" y="95"/>
                </a:moveTo>
                <a:lnTo>
                  <a:pt x="75" y="95"/>
                </a:lnTo>
                <a:lnTo>
                  <a:pt x="75" y="76"/>
                </a:lnTo>
                <a:lnTo>
                  <a:pt x="94" y="76"/>
                </a:lnTo>
                <a:lnTo>
                  <a:pt x="94" y="95"/>
                </a:lnTo>
                <a:close/>
                <a:moveTo>
                  <a:pt x="132" y="95"/>
                </a:moveTo>
                <a:lnTo>
                  <a:pt x="113" y="95"/>
                </a:lnTo>
                <a:lnTo>
                  <a:pt x="113" y="76"/>
                </a:lnTo>
                <a:lnTo>
                  <a:pt x="132" y="76"/>
                </a:lnTo>
                <a:lnTo>
                  <a:pt x="132" y="95"/>
                </a:lnTo>
                <a:close/>
                <a:moveTo>
                  <a:pt x="170" y="95"/>
                </a:moveTo>
                <a:lnTo>
                  <a:pt x="151" y="95"/>
                </a:lnTo>
                <a:lnTo>
                  <a:pt x="151" y="76"/>
                </a:lnTo>
                <a:lnTo>
                  <a:pt x="170" y="76"/>
                </a:lnTo>
                <a:lnTo>
                  <a:pt x="170" y="95"/>
                </a:lnTo>
                <a:close/>
                <a:moveTo>
                  <a:pt x="189" y="76"/>
                </a:moveTo>
                <a:lnTo>
                  <a:pt x="208" y="76"/>
                </a:lnTo>
                <a:lnTo>
                  <a:pt x="208" y="95"/>
                </a:lnTo>
                <a:lnTo>
                  <a:pt x="189" y="95"/>
                </a:lnTo>
                <a:lnTo>
                  <a:pt x="189" y="76"/>
                </a:lnTo>
                <a:close/>
                <a:moveTo>
                  <a:pt x="227" y="76"/>
                </a:moveTo>
                <a:lnTo>
                  <a:pt x="264" y="76"/>
                </a:lnTo>
                <a:lnTo>
                  <a:pt x="264" y="95"/>
                </a:lnTo>
                <a:lnTo>
                  <a:pt x="227" y="95"/>
                </a:lnTo>
                <a:lnTo>
                  <a:pt x="227" y="76"/>
                </a:lnTo>
                <a:close/>
                <a:moveTo>
                  <a:pt x="37" y="114"/>
                </a:moveTo>
                <a:lnTo>
                  <a:pt x="66" y="114"/>
                </a:lnTo>
                <a:lnTo>
                  <a:pt x="66" y="133"/>
                </a:lnTo>
                <a:lnTo>
                  <a:pt x="37" y="133"/>
                </a:lnTo>
                <a:lnTo>
                  <a:pt x="37" y="114"/>
                </a:lnTo>
                <a:close/>
                <a:moveTo>
                  <a:pt x="85" y="114"/>
                </a:moveTo>
                <a:lnTo>
                  <a:pt x="208" y="114"/>
                </a:lnTo>
                <a:lnTo>
                  <a:pt x="208" y="133"/>
                </a:lnTo>
                <a:lnTo>
                  <a:pt x="85" y="133"/>
                </a:lnTo>
                <a:lnTo>
                  <a:pt x="85" y="114"/>
                </a:lnTo>
                <a:close/>
                <a:moveTo>
                  <a:pt x="246" y="114"/>
                </a:moveTo>
                <a:lnTo>
                  <a:pt x="264" y="114"/>
                </a:lnTo>
                <a:lnTo>
                  <a:pt x="264" y="133"/>
                </a:lnTo>
                <a:lnTo>
                  <a:pt x="246" y="133"/>
                </a:lnTo>
                <a:lnTo>
                  <a:pt x="227" y="133"/>
                </a:lnTo>
                <a:lnTo>
                  <a:pt x="227" y="114"/>
                </a:lnTo>
                <a:lnTo>
                  <a:pt x="246" y="1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220"/>
          <p:cNvSpPr>
            <a:spLocks noEditPoints="1"/>
          </p:cNvSpPr>
          <p:nvPr/>
        </p:nvSpPr>
        <p:spPr bwMode="auto">
          <a:xfrm>
            <a:off x="770355" y="4279252"/>
            <a:ext cx="478512" cy="663343"/>
          </a:xfrm>
          <a:custGeom>
            <a:avLst/>
            <a:gdLst>
              <a:gd name="T0" fmla="*/ 72 w 80"/>
              <a:gd name="T1" fmla="*/ 48 h 112"/>
              <a:gd name="T2" fmla="*/ 72 w 80"/>
              <a:gd name="T3" fmla="*/ 48 h 112"/>
              <a:gd name="T4" fmla="*/ 72 w 80"/>
              <a:gd name="T5" fmla="*/ 32 h 112"/>
              <a:gd name="T6" fmla="*/ 40 w 80"/>
              <a:gd name="T7" fmla="*/ 0 h 112"/>
              <a:gd name="T8" fmla="*/ 8 w 80"/>
              <a:gd name="T9" fmla="*/ 32 h 112"/>
              <a:gd name="T10" fmla="*/ 8 w 80"/>
              <a:gd name="T11" fmla="*/ 48 h 112"/>
              <a:gd name="T12" fmla="*/ 8 w 80"/>
              <a:gd name="T13" fmla="*/ 48 h 112"/>
              <a:gd name="T14" fmla="*/ 0 w 80"/>
              <a:gd name="T15" fmla="*/ 72 h 112"/>
              <a:gd name="T16" fmla="*/ 40 w 80"/>
              <a:gd name="T17" fmla="*/ 112 h 112"/>
              <a:gd name="T18" fmla="*/ 80 w 80"/>
              <a:gd name="T19" fmla="*/ 72 h 112"/>
              <a:gd name="T20" fmla="*/ 72 w 80"/>
              <a:gd name="T21" fmla="*/ 48 h 112"/>
              <a:gd name="T22" fmla="*/ 16 w 80"/>
              <a:gd name="T23" fmla="*/ 32 h 112"/>
              <a:gd name="T24" fmla="*/ 40 w 80"/>
              <a:gd name="T25" fmla="*/ 8 h 112"/>
              <a:gd name="T26" fmla="*/ 64 w 80"/>
              <a:gd name="T27" fmla="*/ 32 h 112"/>
              <a:gd name="T28" fmla="*/ 64 w 80"/>
              <a:gd name="T29" fmla="*/ 40 h 112"/>
              <a:gd name="T30" fmla="*/ 40 w 80"/>
              <a:gd name="T31" fmla="*/ 32 h 112"/>
              <a:gd name="T32" fmla="*/ 16 w 80"/>
              <a:gd name="T33" fmla="*/ 40 h 112"/>
              <a:gd name="T34" fmla="*/ 16 w 80"/>
              <a:gd name="T35" fmla="*/ 32 h 112"/>
              <a:gd name="T36" fmla="*/ 40 w 80"/>
              <a:gd name="T37" fmla="*/ 104 h 112"/>
              <a:gd name="T38" fmla="*/ 8 w 80"/>
              <a:gd name="T39" fmla="*/ 72 h 112"/>
              <a:gd name="T40" fmla="*/ 40 w 80"/>
              <a:gd name="T41" fmla="*/ 40 h 112"/>
              <a:gd name="T42" fmla="*/ 72 w 80"/>
              <a:gd name="T43" fmla="*/ 72 h 112"/>
              <a:gd name="T44" fmla="*/ 40 w 80"/>
              <a:gd name="T45" fmla="*/ 104 h 112"/>
              <a:gd name="T46" fmla="*/ 48 w 80"/>
              <a:gd name="T47" fmla="*/ 68 h 112"/>
              <a:gd name="T48" fmla="*/ 44 w 80"/>
              <a:gd name="T49" fmla="*/ 75 h 112"/>
              <a:gd name="T50" fmla="*/ 44 w 80"/>
              <a:gd name="T51" fmla="*/ 88 h 112"/>
              <a:gd name="T52" fmla="*/ 36 w 80"/>
              <a:gd name="T53" fmla="*/ 88 h 112"/>
              <a:gd name="T54" fmla="*/ 36 w 80"/>
              <a:gd name="T55" fmla="*/ 75 h 112"/>
              <a:gd name="T56" fmla="*/ 32 w 80"/>
              <a:gd name="T57" fmla="*/ 68 h 112"/>
              <a:gd name="T58" fmla="*/ 40 w 80"/>
              <a:gd name="T59" fmla="*/ 60 h 112"/>
              <a:gd name="T60" fmla="*/ 48 w 80"/>
              <a:gd name="T61"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112">
                <a:moveTo>
                  <a:pt x="72" y="48"/>
                </a:moveTo>
                <a:cubicBezTo>
                  <a:pt x="72" y="48"/>
                  <a:pt x="72" y="48"/>
                  <a:pt x="72" y="48"/>
                </a:cubicBezTo>
                <a:cubicBezTo>
                  <a:pt x="72" y="32"/>
                  <a:pt x="72" y="32"/>
                  <a:pt x="72" y="32"/>
                </a:cubicBezTo>
                <a:cubicBezTo>
                  <a:pt x="72" y="14"/>
                  <a:pt x="58" y="0"/>
                  <a:pt x="40" y="0"/>
                </a:cubicBezTo>
                <a:cubicBezTo>
                  <a:pt x="22" y="0"/>
                  <a:pt x="8" y="14"/>
                  <a:pt x="8" y="32"/>
                </a:cubicBezTo>
                <a:cubicBezTo>
                  <a:pt x="8" y="48"/>
                  <a:pt x="8" y="48"/>
                  <a:pt x="8" y="48"/>
                </a:cubicBezTo>
                <a:cubicBezTo>
                  <a:pt x="8" y="48"/>
                  <a:pt x="8" y="48"/>
                  <a:pt x="8" y="48"/>
                </a:cubicBezTo>
                <a:cubicBezTo>
                  <a:pt x="3" y="54"/>
                  <a:pt x="0" y="63"/>
                  <a:pt x="0" y="72"/>
                </a:cubicBezTo>
                <a:cubicBezTo>
                  <a:pt x="0" y="94"/>
                  <a:pt x="18" y="112"/>
                  <a:pt x="40" y="112"/>
                </a:cubicBezTo>
                <a:cubicBezTo>
                  <a:pt x="62" y="112"/>
                  <a:pt x="80" y="94"/>
                  <a:pt x="80" y="72"/>
                </a:cubicBezTo>
                <a:cubicBezTo>
                  <a:pt x="80" y="63"/>
                  <a:pt x="77" y="54"/>
                  <a:pt x="72" y="48"/>
                </a:cubicBezTo>
                <a:close/>
                <a:moveTo>
                  <a:pt x="16" y="32"/>
                </a:moveTo>
                <a:cubicBezTo>
                  <a:pt x="16" y="18"/>
                  <a:pt x="27" y="8"/>
                  <a:pt x="40" y="8"/>
                </a:cubicBezTo>
                <a:cubicBezTo>
                  <a:pt x="53" y="8"/>
                  <a:pt x="64" y="18"/>
                  <a:pt x="64" y="32"/>
                </a:cubicBezTo>
                <a:cubicBezTo>
                  <a:pt x="64" y="40"/>
                  <a:pt x="64" y="40"/>
                  <a:pt x="64" y="40"/>
                </a:cubicBezTo>
                <a:cubicBezTo>
                  <a:pt x="57" y="35"/>
                  <a:pt x="49" y="32"/>
                  <a:pt x="40" y="32"/>
                </a:cubicBezTo>
                <a:cubicBezTo>
                  <a:pt x="31" y="32"/>
                  <a:pt x="23" y="35"/>
                  <a:pt x="16" y="40"/>
                </a:cubicBezTo>
                <a:lnTo>
                  <a:pt x="16" y="32"/>
                </a:lnTo>
                <a:close/>
                <a:moveTo>
                  <a:pt x="40" y="104"/>
                </a:moveTo>
                <a:cubicBezTo>
                  <a:pt x="22" y="104"/>
                  <a:pt x="8" y="89"/>
                  <a:pt x="8" y="72"/>
                </a:cubicBezTo>
                <a:cubicBezTo>
                  <a:pt x="8" y="54"/>
                  <a:pt x="22" y="40"/>
                  <a:pt x="40" y="40"/>
                </a:cubicBezTo>
                <a:cubicBezTo>
                  <a:pt x="58" y="40"/>
                  <a:pt x="72" y="54"/>
                  <a:pt x="72" y="72"/>
                </a:cubicBezTo>
                <a:cubicBezTo>
                  <a:pt x="72" y="89"/>
                  <a:pt x="58" y="104"/>
                  <a:pt x="40" y="104"/>
                </a:cubicBezTo>
                <a:close/>
                <a:moveTo>
                  <a:pt x="48" y="68"/>
                </a:moveTo>
                <a:cubicBezTo>
                  <a:pt x="48" y="71"/>
                  <a:pt x="46" y="73"/>
                  <a:pt x="44" y="75"/>
                </a:cubicBezTo>
                <a:cubicBezTo>
                  <a:pt x="44" y="88"/>
                  <a:pt x="44" y="88"/>
                  <a:pt x="44" y="88"/>
                </a:cubicBezTo>
                <a:cubicBezTo>
                  <a:pt x="36" y="88"/>
                  <a:pt x="36" y="88"/>
                  <a:pt x="36" y="88"/>
                </a:cubicBezTo>
                <a:cubicBezTo>
                  <a:pt x="36" y="75"/>
                  <a:pt x="36" y="75"/>
                  <a:pt x="36" y="75"/>
                </a:cubicBezTo>
                <a:cubicBezTo>
                  <a:pt x="34" y="73"/>
                  <a:pt x="32" y="71"/>
                  <a:pt x="32" y="68"/>
                </a:cubicBezTo>
                <a:cubicBezTo>
                  <a:pt x="32" y="63"/>
                  <a:pt x="36" y="60"/>
                  <a:pt x="40" y="60"/>
                </a:cubicBezTo>
                <a:cubicBezTo>
                  <a:pt x="45" y="60"/>
                  <a:pt x="48" y="63"/>
                  <a:pt x="48"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033570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Best Practice #1</a:t>
            </a:r>
            <a:endParaRPr lang="en-US" dirty="0"/>
          </a:p>
        </p:txBody>
      </p:sp>
      <p:sp>
        <p:nvSpPr>
          <p:cNvPr id="3" name="Rectangle 2"/>
          <p:cNvSpPr/>
          <p:nvPr/>
        </p:nvSpPr>
        <p:spPr bwMode="auto">
          <a:xfrm>
            <a:off x="271566" y="1211263"/>
            <a:ext cx="2331720" cy="23317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 name="Rectangle 3"/>
          <p:cNvSpPr/>
          <p:nvPr/>
        </p:nvSpPr>
        <p:spPr bwMode="auto">
          <a:xfrm>
            <a:off x="2656262" y="1211263"/>
            <a:ext cx="2331720" cy="23317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 name="Rectangle 4"/>
          <p:cNvSpPr/>
          <p:nvPr/>
        </p:nvSpPr>
        <p:spPr bwMode="auto">
          <a:xfrm>
            <a:off x="5033715" y="1211263"/>
            <a:ext cx="2331720" cy="23317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 name="Rectangle 5"/>
          <p:cNvSpPr/>
          <p:nvPr/>
        </p:nvSpPr>
        <p:spPr bwMode="auto">
          <a:xfrm>
            <a:off x="7411168" y="1211263"/>
            <a:ext cx="2331720" cy="23317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 name="Rectangle 6"/>
          <p:cNvSpPr/>
          <p:nvPr/>
        </p:nvSpPr>
        <p:spPr bwMode="auto">
          <a:xfrm>
            <a:off x="9785915" y="1211263"/>
            <a:ext cx="2377388" cy="23317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extBox 7"/>
          <p:cNvSpPr txBox="1"/>
          <p:nvPr/>
        </p:nvSpPr>
        <p:spPr>
          <a:xfrm>
            <a:off x="274638" y="3542983"/>
            <a:ext cx="2331720" cy="3119074"/>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 rIns="182880" bIns="146304"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eaLnBrk="1" fontAlgn="base" latinLnBrk="0" hangingPunct="1">
              <a:lnSpc>
                <a:spcPct val="100000"/>
              </a:lnSpc>
              <a:spcBef>
                <a:spcPct val="0"/>
              </a:spcBef>
              <a:spcAft>
                <a:spcPct val="0"/>
              </a:spcAft>
              <a:buClrTx/>
              <a:buSzTx/>
              <a:buFontTx/>
              <a:buNone/>
              <a:tabLst/>
              <a:defRPr/>
            </a:pPr>
            <a:r>
              <a:rPr kumimoji="0" lang="en-US" sz="1800" b="0" i="0" u="none" strike="noStrike" kern="0" cap="small" spc="0" normalizeH="0" baseline="0" noProof="0" dirty="0">
                <a:ln>
                  <a:noFill/>
                </a:ln>
                <a:gradFill>
                  <a:gsLst>
                    <a:gs pos="4717">
                      <a:schemeClr val="tx2"/>
                    </a:gs>
                    <a:gs pos="25664">
                      <a:schemeClr val="tx2"/>
                    </a:gs>
                  </a:gsLst>
                  <a:lin ang="5400000" scaled="0"/>
                </a:gradFill>
                <a:effectLst/>
                <a:uLnTx/>
                <a:uFillTx/>
                <a:latin typeface="Segoe UI Semibold" panose="020B0702040204020203" pitchFamily="34" charset="0"/>
                <a:cs typeface="Segoe UI Semibold" panose="020B0702040204020203" pitchFamily="34" charset="0"/>
              </a:rPr>
              <a:t>START SMALL</a:t>
            </a:r>
          </a:p>
          <a:p>
            <a:pPr marL="0" marR="0" lvl="0" indent="0" algn="l"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Play – Have Fun!</a:t>
            </a:r>
          </a:p>
          <a:p>
            <a:pPr marL="0" marR="0" lvl="0" indent="0" algn="l"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One Server</a:t>
            </a:r>
          </a:p>
          <a:p>
            <a:pPr marL="0" marR="0" lvl="0" indent="0" algn="l"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Two Networks</a:t>
            </a:r>
          </a:p>
          <a:p>
            <a:pPr marL="0" marR="0" lvl="0" indent="0" algn="l"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Three Clients</a:t>
            </a:r>
          </a:p>
          <a:p>
            <a:pPr marL="0" marR="0" lvl="0" indent="0" algn="l"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Start There</a:t>
            </a:r>
          </a:p>
        </p:txBody>
      </p:sp>
      <p:sp>
        <p:nvSpPr>
          <p:cNvPr id="9" name="TextBox 8"/>
          <p:cNvSpPr txBox="1"/>
          <p:nvPr/>
        </p:nvSpPr>
        <p:spPr>
          <a:xfrm>
            <a:off x="2652091" y="3542982"/>
            <a:ext cx="2331720" cy="3119074"/>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 rIns="182880" bIns="146304"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800" b="0" i="0" u="none" strike="noStrike" kern="0" cap="small" spc="0" normalizeH="0" baseline="0" noProof="0" dirty="0">
                <a:ln>
                  <a:noFill/>
                </a:ln>
                <a:gradFill>
                  <a:gsLst>
                    <a:gs pos="4717">
                      <a:schemeClr val="tx2"/>
                    </a:gs>
                    <a:gs pos="25664">
                      <a:schemeClr val="tx2"/>
                    </a:gs>
                  </a:gsLst>
                  <a:lin ang="5400000" scaled="0"/>
                </a:gradFill>
                <a:effectLst/>
                <a:uLnTx/>
                <a:uFillTx/>
                <a:latin typeface="Segoe UI Semibold" panose="020B0702040204020203" pitchFamily="34" charset="0"/>
                <a:ea typeface="+mn-ea"/>
                <a:cs typeface="Segoe UI Semibold" panose="020B0702040204020203" pitchFamily="34" charset="0"/>
              </a:rPr>
              <a:t>GO DEDUPE</a:t>
            </a:r>
          </a:p>
          <a:p>
            <a:pPr marL="0" marR="0" lvl="0" indent="0"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Get De-Duplication on the source </a:t>
            </a:r>
          </a:p>
          <a:p>
            <a:pPr marL="0" marR="0" lvl="0" indent="0"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DP’s if using </a:t>
            </a:r>
            <a:r>
              <a:rPr kumimoji="0" lang="en-US" sz="1800" b="0" i="0" u="none" strike="noStrike" kern="0" cap="none" spc="0" normalizeH="0" baseline="0" noProof="0" dirty="0" err="1">
                <a:ln>
                  <a:noFill/>
                </a:ln>
                <a:gradFill>
                  <a:gsLst>
                    <a:gs pos="21698">
                      <a:schemeClr val="tx1"/>
                    </a:gs>
                    <a:gs pos="48000">
                      <a:schemeClr val="tx1"/>
                    </a:gs>
                  </a:gsLst>
                  <a:lin ang="5400000" scaled="0"/>
                </a:gradFill>
                <a:effectLst/>
                <a:uLnTx/>
                <a:uFillTx/>
                <a:ea typeface="Segoe UI" pitchFamily="34" charset="0"/>
                <a:cs typeface="Segoe UI" pitchFamily="34" charset="0"/>
              </a:rPr>
              <a:t>ConfigMgr</a:t>
            </a:r>
            <a:endPar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endParaRPr>
          </a:p>
          <a:p>
            <a:pPr marL="0" marR="0" lvl="0" indent="0"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Remember: </a:t>
            </a:r>
            <a:r>
              <a:rPr kumimoji="0" lang="en-US" sz="1800" b="0" i="0" u="none" strike="noStrike" kern="0" cap="none" spc="0" normalizeH="0" baseline="0" noProof="0" dirty="0" err="1">
                <a:ln>
                  <a:noFill/>
                </a:ln>
                <a:gradFill>
                  <a:gsLst>
                    <a:gs pos="21698">
                      <a:schemeClr val="tx1"/>
                    </a:gs>
                    <a:gs pos="48000">
                      <a:schemeClr val="tx1"/>
                    </a:gs>
                  </a:gsLst>
                  <a:lin ang="5400000" scaled="0"/>
                </a:gradFill>
                <a:effectLst/>
                <a:uLnTx/>
                <a:uFillTx/>
                <a:ea typeface="Segoe UI" pitchFamily="34" charset="0"/>
                <a:cs typeface="Segoe UI" pitchFamily="34" charset="0"/>
              </a:rPr>
              <a:t>DeDupe</a:t>
            </a: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 is BranchCache!</a:t>
            </a:r>
          </a:p>
        </p:txBody>
      </p:sp>
      <p:sp>
        <p:nvSpPr>
          <p:cNvPr id="10" name="TextBox 9"/>
          <p:cNvSpPr txBox="1"/>
          <p:nvPr/>
        </p:nvSpPr>
        <p:spPr>
          <a:xfrm>
            <a:off x="5029544" y="3542982"/>
            <a:ext cx="2331720" cy="3119074"/>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 rIns="182880" bIns="146304"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800" b="0" i="0" u="none" strike="noStrike" kern="0" cap="small" spc="0" normalizeH="0" baseline="0" noProof="0" dirty="0">
                <a:ln>
                  <a:noFill/>
                </a:ln>
                <a:gradFill>
                  <a:gsLst>
                    <a:gs pos="4717">
                      <a:schemeClr val="tx2"/>
                    </a:gs>
                    <a:gs pos="25664">
                      <a:schemeClr val="tx2"/>
                    </a:gs>
                  </a:gsLst>
                  <a:lin ang="5400000" scaled="0"/>
                </a:gradFill>
                <a:effectLst/>
                <a:uLnTx/>
                <a:uFillTx/>
                <a:latin typeface="Segoe UI Semibold" panose="020B0702040204020203" pitchFamily="34" charset="0"/>
                <a:ea typeface="+mn-ea"/>
                <a:cs typeface="Segoe UI Semibold" panose="020B0702040204020203" pitchFamily="34" charset="0"/>
              </a:rPr>
              <a:t>SHAKE &amp; BAKE!</a:t>
            </a:r>
          </a:p>
          <a:p>
            <a:pPr marL="0" marR="0" lvl="0" indent="0"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Make sure hashes are available before clients downloading or you will be very frustrated</a:t>
            </a:r>
          </a:p>
          <a:p>
            <a:pPr marL="0" marR="0" lvl="0" indent="0"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Use Reporting to save your sanity</a:t>
            </a:r>
          </a:p>
        </p:txBody>
      </p:sp>
      <p:sp>
        <p:nvSpPr>
          <p:cNvPr id="11" name="TextBox 10"/>
          <p:cNvSpPr txBox="1"/>
          <p:nvPr/>
        </p:nvSpPr>
        <p:spPr>
          <a:xfrm>
            <a:off x="7406997" y="3542982"/>
            <a:ext cx="2331720" cy="3119074"/>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 rIns="182880" bIns="146304"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800" b="0" i="0" u="none" strike="noStrike" kern="0" cap="small" spc="0" normalizeH="0" baseline="0" noProof="0" dirty="0">
                <a:ln>
                  <a:noFill/>
                </a:ln>
                <a:gradFill>
                  <a:gsLst>
                    <a:gs pos="4717">
                      <a:schemeClr val="tx2"/>
                    </a:gs>
                    <a:gs pos="25664">
                      <a:schemeClr val="tx2"/>
                    </a:gs>
                  </a:gsLst>
                  <a:lin ang="5400000" scaled="0"/>
                </a:gradFill>
                <a:effectLst/>
                <a:uLnTx/>
                <a:uFillTx/>
                <a:latin typeface="Segoe UI Semibold" panose="020B0702040204020203" pitchFamily="34" charset="0"/>
                <a:ea typeface="+mn-ea"/>
                <a:cs typeface="Segoe UI Semibold" panose="020B0702040204020203" pitchFamily="34" charset="0"/>
              </a:rPr>
              <a:t>Get off Windows 7</a:t>
            </a:r>
          </a:p>
          <a:p>
            <a:pPr marL="0" marR="0" lvl="0" indent="0"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If you are serious about BranchCache start by getting to Windows 10. But don’t forget you can use BranchCache in Windows 7 to help you there!</a:t>
            </a:r>
          </a:p>
        </p:txBody>
      </p:sp>
      <p:sp>
        <p:nvSpPr>
          <p:cNvPr id="12" name="TextBox 11"/>
          <p:cNvSpPr txBox="1"/>
          <p:nvPr/>
        </p:nvSpPr>
        <p:spPr>
          <a:xfrm>
            <a:off x="9784450" y="3542982"/>
            <a:ext cx="2377388" cy="3119074"/>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 rIns="182880" bIns="146304"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800" b="0" i="0" u="none" strike="noStrike" kern="0" cap="small" spc="0" normalizeH="0" baseline="0" noProof="0" dirty="0">
                <a:ln>
                  <a:noFill/>
                </a:ln>
                <a:gradFill>
                  <a:gsLst>
                    <a:gs pos="4717">
                      <a:schemeClr val="tx2"/>
                    </a:gs>
                    <a:gs pos="25664">
                      <a:schemeClr val="tx2"/>
                    </a:gs>
                  </a:gsLst>
                  <a:lin ang="5400000" scaled="0"/>
                </a:gradFill>
                <a:effectLst/>
                <a:uLnTx/>
                <a:uFillTx/>
                <a:latin typeface="Segoe UI Semibold" panose="020B0702040204020203" pitchFamily="34" charset="0"/>
                <a:ea typeface="+mn-ea"/>
                <a:cs typeface="Segoe UI Semibold" panose="020B0702040204020203" pitchFamily="34" charset="0"/>
              </a:rPr>
              <a:t>READ</a:t>
            </a:r>
          </a:p>
          <a:p>
            <a:pPr marL="0" marR="0" lvl="0" indent="0"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This is rocket science technology! You are not “just going to get it.”</a:t>
            </a:r>
          </a:p>
          <a:p>
            <a:pPr marL="0" marR="0" lvl="0" indent="0" defTabSz="932472" eaLnBrk="1" fontAlgn="base" latinLnBrk="0" hangingPunct="1">
              <a:lnSpc>
                <a:spcPct val="100000"/>
              </a:lnSpc>
              <a:spcBef>
                <a:spcPts val="600"/>
              </a:spcBef>
              <a:spcAft>
                <a:spcPct val="0"/>
              </a:spcAft>
              <a:buClrTx/>
              <a:buSzTx/>
              <a:buFontTx/>
              <a:buNone/>
              <a:tabLst/>
              <a:defRPr/>
            </a:pPr>
            <a:r>
              <a:rPr kumimoji="0" lang="en-US" sz="1800" b="0" i="0" u="none" strike="noStrike" kern="0" cap="none" spc="0" normalizeH="0" baseline="0" noProof="0" dirty="0">
                <a:ln>
                  <a:noFill/>
                </a:ln>
                <a:gradFill>
                  <a:gsLst>
                    <a:gs pos="21698">
                      <a:schemeClr val="tx1"/>
                    </a:gs>
                    <a:gs pos="48000">
                      <a:schemeClr val="tx1"/>
                    </a:gs>
                  </a:gsLst>
                  <a:lin ang="5400000" scaled="0"/>
                </a:gradFill>
                <a:effectLst/>
                <a:uLnTx/>
                <a:uFillTx/>
                <a:ea typeface="Segoe UI" pitchFamily="34" charset="0"/>
                <a:cs typeface="Segoe UI" pitchFamily="34" charset="0"/>
              </a:rPr>
              <a:t>MVP’s have a hard time to grasp this. They don’t get BranchCache. </a:t>
            </a:r>
          </a:p>
        </p:txBody>
      </p:sp>
      <p:sp>
        <p:nvSpPr>
          <p:cNvPr id="15" name="Freeform 26"/>
          <p:cNvSpPr>
            <a:spLocks noChangeAspect="1" noEditPoints="1"/>
          </p:cNvSpPr>
          <p:nvPr/>
        </p:nvSpPr>
        <p:spPr bwMode="auto">
          <a:xfrm>
            <a:off x="5861377" y="2043096"/>
            <a:ext cx="668054" cy="668054"/>
          </a:xfrm>
          <a:custGeom>
            <a:avLst/>
            <a:gdLst>
              <a:gd name="T0" fmla="*/ 19 w 217"/>
              <a:gd name="T1" fmla="*/ 0 h 217"/>
              <a:gd name="T2" fmla="*/ 19 w 217"/>
              <a:gd name="T3" fmla="*/ 198 h 217"/>
              <a:gd name="T4" fmla="*/ 217 w 217"/>
              <a:gd name="T5" fmla="*/ 198 h 217"/>
              <a:gd name="T6" fmla="*/ 217 w 217"/>
              <a:gd name="T7" fmla="*/ 217 h 217"/>
              <a:gd name="T8" fmla="*/ 0 w 217"/>
              <a:gd name="T9" fmla="*/ 217 h 217"/>
              <a:gd name="T10" fmla="*/ 0 w 217"/>
              <a:gd name="T11" fmla="*/ 0 h 217"/>
              <a:gd name="T12" fmla="*/ 19 w 217"/>
              <a:gd name="T13" fmla="*/ 0 h 217"/>
              <a:gd name="T14" fmla="*/ 109 w 217"/>
              <a:gd name="T15" fmla="*/ 88 h 217"/>
              <a:gd name="T16" fmla="*/ 36 w 217"/>
              <a:gd name="T17" fmla="*/ 161 h 217"/>
              <a:gd name="T18" fmla="*/ 48 w 217"/>
              <a:gd name="T19" fmla="*/ 176 h 217"/>
              <a:gd name="T20" fmla="*/ 109 w 217"/>
              <a:gd name="T21" fmla="*/ 117 h 217"/>
              <a:gd name="T22" fmla="*/ 131 w 217"/>
              <a:gd name="T23" fmla="*/ 141 h 217"/>
              <a:gd name="T24" fmla="*/ 195 w 217"/>
              <a:gd name="T25" fmla="*/ 78 h 217"/>
              <a:gd name="T26" fmla="*/ 195 w 217"/>
              <a:gd name="T27" fmla="*/ 105 h 217"/>
              <a:gd name="T28" fmla="*/ 215 w 217"/>
              <a:gd name="T29" fmla="*/ 105 h 217"/>
              <a:gd name="T30" fmla="*/ 215 w 217"/>
              <a:gd name="T31" fmla="*/ 44 h 217"/>
              <a:gd name="T32" fmla="*/ 151 w 217"/>
              <a:gd name="T33" fmla="*/ 44 h 217"/>
              <a:gd name="T34" fmla="*/ 151 w 217"/>
              <a:gd name="T35" fmla="*/ 63 h 217"/>
              <a:gd name="T36" fmla="*/ 180 w 217"/>
              <a:gd name="T37" fmla="*/ 63 h 217"/>
              <a:gd name="T38" fmla="*/ 131 w 217"/>
              <a:gd name="T39" fmla="*/ 112 h 217"/>
              <a:gd name="T40" fmla="*/ 109 w 217"/>
              <a:gd name="T41" fmla="*/ 8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 h="217">
                <a:moveTo>
                  <a:pt x="19" y="0"/>
                </a:moveTo>
                <a:lnTo>
                  <a:pt x="19" y="198"/>
                </a:lnTo>
                <a:lnTo>
                  <a:pt x="217" y="198"/>
                </a:lnTo>
                <a:lnTo>
                  <a:pt x="217" y="217"/>
                </a:lnTo>
                <a:lnTo>
                  <a:pt x="0" y="217"/>
                </a:lnTo>
                <a:lnTo>
                  <a:pt x="0" y="0"/>
                </a:lnTo>
                <a:lnTo>
                  <a:pt x="19" y="0"/>
                </a:lnTo>
                <a:close/>
                <a:moveTo>
                  <a:pt x="109" y="88"/>
                </a:moveTo>
                <a:lnTo>
                  <a:pt x="36" y="161"/>
                </a:lnTo>
                <a:lnTo>
                  <a:pt x="48" y="176"/>
                </a:lnTo>
                <a:lnTo>
                  <a:pt x="109" y="117"/>
                </a:lnTo>
                <a:lnTo>
                  <a:pt x="131" y="141"/>
                </a:lnTo>
                <a:lnTo>
                  <a:pt x="195" y="78"/>
                </a:lnTo>
                <a:lnTo>
                  <a:pt x="195" y="105"/>
                </a:lnTo>
                <a:lnTo>
                  <a:pt x="215" y="105"/>
                </a:lnTo>
                <a:lnTo>
                  <a:pt x="215" y="44"/>
                </a:lnTo>
                <a:lnTo>
                  <a:pt x="151" y="44"/>
                </a:lnTo>
                <a:lnTo>
                  <a:pt x="151" y="63"/>
                </a:lnTo>
                <a:lnTo>
                  <a:pt x="180" y="63"/>
                </a:lnTo>
                <a:lnTo>
                  <a:pt x="131" y="112"/>
                </a:lnTo>
                <a:lnTo>
                  <a:pt x="109" y="88"/>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Freeform 315"/>
          <p:cNvSpPr>
            <a:spLocks noEditPoints="1"/>
          </p:cNvSpPr>
          <p:nvPr/>
        </p:nvSpPr>
        <p:spPr bwMode="auto">
          <a:xfrm>
            <a:off x="10567853" y="2056469"/>
            <a:ext cx="716591" cy="530110"/>
          </a:xfrm>
          <a:custGeom>
            <a:avLst/>
            <a:gdLst>
              <a:gd name="T0" fmla="*/ 0 w 123"/>
              <a:gd name="T1" fmla="*/ 0 h 89"/>
              <a:gd name="T2" fmla="*/ 0 w 123"/>
              <a:gd name="T3" fmla="*/ 75 h 89"/>
              <a:gd name="T4" fmla="*/ 14 w 123"/>
              <a:gd name="T5" fmla="*/ 89 h 89"/>
              <a:gd name="T6" fmla="*/ 110 w 123"/>
              <a:gd name="T7" fmla="*/ 89 h 89"/>
              <a:gd name="T8" fmla="*/ 123 w 123"/>
              <a:gd name="T9" fmla="*/ 75 h 89"/>
              <a:gd name="T10" fmla="*/ 123 w 123"/>
              <a:gd name="T11" fmla="*/ 14 h 89"/>
              <a:gd name="T12" fmla="*/ 110 w 123"/>
              <a:gd name="T13" fmla="*/ 14 h 89"/>
              <a:gd name="T14" fmla="*/ 110 w 123"/>
              <a:gd name="T15" fmla="*/ 0 h 89"/>
              <a:gd name="T16" fmla="*/ 0 w 123"/>
              <a:gd name="T17" fmla="*/ 0 h 89"/>
              <a:gd name="T18" fmla="*/ 21 w 123"/>
              <a:gd name="T19" fmla="*/ 14 h 89"/>
              <a:gd name="T20" fmla="*/ 21 w 123"/>
              <a:gd name="T21" fmla="*/ 75 h 89"/>
              <a:gd name="T22" fmla="*/ 14 w 123"/>
              <a:gd name="T23" fmla="*/ 82 h 89"/>
              <a:gd name="T24" fmla="*/ 7 w 123"/>
              <a:gd name="T25" fmla="*/ 75 h 89"/>
              <a:gd name="T26" fmla="*/ 7 w 123"/>
              <a:gd name="T27" fmla="*/ 7 h 89"/>
              <a:gd name="T28" fmla="*/ 103 w 123"/>
              <a:gd name="T29" fmla="*/ 7 h 89"/>
              <a:gd name="T30" fmla="*/ 103 w 123"/>
              <a:gd name="T31" fmla="*/ 14 h 89"/>
              <a:gd name="T32" fmla="*/ 100 w 123"/>
              <a:gd name="T33" fmla="*/ 14 h 89"/>
              <a:gd name="T34" fmla="*/ 21 w 123"/>
              <a:gd name="T35" fmla="*/ 14 h 89"/>
              <a:gd name="T36" fmla="*/ 116 w 123"/>
              <a:gd name="T37" fmla="*/ 21 h 89"/>
              <a:gd name="T38" fmla="*/ 116 w 123"/>
              <a:gd name="T39" fmla="*/ 75 h 89"/>
              <a:gd name="T40" fmla="*/ 110 w 123"/>
              <a:gd name="T41" fmla="*/ 82 h 89"/>
              <a:gd name="T42" fmla="*/ 26 w 123"/>
              <a:gd name="T43" fmla="*/ 82 h 89"/>
              <a:gd name="T44" fmla="*/ 28 w 123"/>
              <a:gd name="T45" fmla="*/ 75 h 89"/>
              <a:gd name="T46" fmla="*/ 28 w 123"/>
              <a:gd name="T47" fmla="*/ 21 h 89"/>
              <a:gd name="T48" fmla="*/ 100 w 123"/>
              <a:gd name="T49" fmla="*/ 21 h 89"/>
              <a:gd name="T50" fmla="*/ 102 w 123"/>
              <a:gd name="T51" fmla="*/ 21 h 89"/>
              <a:gd name="T52" fmla="*/ 116 w 123"/>
              <a:gd name="T53" fmla="*/ 21 h 89"/>
              <a:gd name="T54" fmla="*/ 34 w 123"/>
              <a:gd name="T55" fmla="*/ 27 h 89"/>
              <a:gd name="T56" fmla="*/ 62 w 123"/>
              <a:gd name="T57" fmla="*/ 27 h 89"/>
              <a:gd name="T58" fmla="*/ 62 w 123"/>
              <a:gd name="T59" fmla="*/ 71 h 89"/>
              <a:gd name="T60" fmla="*/ 34 w 123"/>
              <a:gd name="T61" fmla="*/ 71 h 89"/>
              <a:gd name="T62" fmla="*/ 34 w 123"/>
              <a:gd name="T63" fmla="*/ 27 h 89"/>
              <a:gd name="T64" fmla="*/ 68 w 123"/>
              <a:gd name="T65" fmla="*/ 27 h 89"/>
              <a:gd name="T66" fmla="*/ 110 w 123"/>
              <a:gd name="T67" fmla="*/ 27 h 89"/>
              <a:gd name="T68" fmla="*/ 110 w 123"/>
              <a:gd name="T69" fmla="*/ 36 h 89"/>
              <a:gd name="T70" fmla="*/ 68 w 123"/>
              <a:gd name="T71" fmla="*/ 36 h 89"/>
              <a:gd name="T72" fmla="*/ 68 w 123"/>
              <a:gd name="T73" fmla="*/ 27 h 89"/>
              <a:gd name="T74" fmla="*/ 68 w 123"/>
              <a:gd name="T75" fmla="*/ 43 h 89"/>
              <a:gd name="T76" fmla="*/ 110 w 123"/>
              <a:gd name="T77" fmla="*/ 43 h 89"/>
              <a:gd name="T78" fmla="*/ 110 w 123"/>
              <a:gd name="T79" fmla="*/ 46 h 89"/>
              <a:gd name="T80" fmla="*/ 68 w 123"/>
              <a:gd name="T81" fmla="*/ 46 h 89"/>
              <a:gd name="T82" fmla="*/ 68 w 123"/>
              <a:gd name="T83" fmla="*/ 43 h 89"/>
              <a:gd name="T84" fmla="*/ 68 w 123"/>
              <a:gd name="T85" fmla="*/ 53 h 89"/>
              <a:gd name="T86" fmla="*/ 110 w 123"/>
              <a:gd name="T87" fmla="*/ 53 h 89"/>
              <a:gd name="T88" fmla="*/ 110 w 123"/>
              <a:gd name="T89" fmla="*/ 57 h 89"/>
              <a:gd name="T90" fmla="*/ 68 w 123"/>
              <a:gd name="T91" fmla="*/ 57 h 89"/>
              <a:gd name="T92" fmla="*/ 68 w 123"/>
              <a:gd name="T93" fmla="*/ 53 h 89"/>
              <a:gd name="T94" fmla="*/ 68 w 123"/>
              <a:gd name="T95" fmla="*/ 64 h 89"/>
              <a:gd name="T96" fmla="*/ 110 w 123"/>
              <a:gd name="T97" fmla="*/ 64 h 89"/>
              <a:gd name="T98" fmla="*/ 110 w 123"/>
              <a:gd name="T99" fmla="*/ 67 h 89"/>
              <a:gd name="T100" fmla="*/ 68 w 123"/>
              <a:gd name="T101" fmla="*/ 67 h 89"/>
              <a:gd name="T102" fmla="*/ 68 w 123"/>
              <a:gd name="T103" fmla="*/ 6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3" h="89">
                <a:moveTo>
                  <a:pt x="0" y="0"/>
                </a:moveTo>
                <a:cubicBezTo>
                  <a:pt x="0" y="75"/>
                  <a:pt x="0" y="75"/>
                  <a:pt x="0" y="75"/>
                </a:cubicBezTo>
                <a:cubicBezTo>
                  <a:pt x="0" y="83"/>
                  <a:pt x="6" y="89"/>
                  <a:pt x="14" y="89"/>
                </a:cubicBezTo>
                <a:cubicBezTo>
                  <a:pt x="110" y="89"/>
                  <a:pt x="110" y="89"/>
                  <a:pt x="110" y="89"/>
                </a:cubicBezTo>
                <a:cubicBezTo>
                  <a:pt x="117" y="89"/>
                  <a:pt x="123" y="83"/>
                  <a:pt x="123" y="75"/>
                </a:cubicBezTo>
                <a:cubicBezTo>
                  <a:pt x="123" y="14"/>
                  <a:pt x="123" y="14"/>
                  <a:pt x="123" y="14"/>
                </a:cubicBezTo>
                <a:cubicBezTo>
                  <a:pt x="110" y="14"/>
                  <a:pt x="110" y="14"/>
                  <a:pt x="110" y="14"/>
                </a:cubicBezTo>
                <a:cubicBezTo>
                  <a:pt x="110" y="0"/>
                  <a:pt x="110" y="0"/>
                  <a:pt x="110" y="0"/>
                </a:cubicBezTo>
                <a:lnTo>
                  <a:pt x="0" y="0"/>
                </a:lnTo>
                <a:close/>
                <a:moveTo>
                  <a:pt x="21" y="14"/>
                </a:moveTo>
                <a:cubicBezTo>
                  <a:pt x="21" y="75"/>
                  <a:pt x="21" y="75"/>
                  <a:pt x="21" y="75"/>
                </a:cubicBezTo>
                <a:cubicBezTo>
                  <a:pt x="21" y="79"/>
                  <a:pt x="18" y="82"/>
                  <a:pt x="14" y="82"/>
                </a:cubicBezTo>
                <a:cubicBezTo>
                  <a:pt x="10" y="82"/>
                  <a:pt x="7" y="79"/>
                  <a:pt x="7" y="75"/>
                </a:cubicBezTo>
                <a:cubicBezTo>
                  <a:pt x="7" y="7"/>
                  <a:pt x="7" y="7"/>
                  <a:pt x="7" y="7"/>
                </a:cubicBezTo>
                <a:cubicBezTo>
                  <a:pt x="103" y="7"/>
                  <a:pt x="103" y="7"/>
                  <a:pt x="103" y="7"/>
                </a:cubicBezTo>
                <a:cubicBezTo>
                  <a:pt x="103" y="14"/>
                  <a:pt x="103" y="14"/>
                  <a:pt x="103" y="14"/>
                </a:cubicBezTo>
                <a:cubicBezTo>
                  <a:pt x="100" y="14"/>
                  <a:pt x="100" y="14"/>
                  <a:pt x="100" y="14"/>
                </a:cubicBezTo>
                <a:cubicBezTo>
                  <a:pt x="21" y="14"/>
                  <a:pt x="21" y="14"/>
                  <a:pt x="21" y="14"/>
                </a:cubicBezTo>
                <a:close/>
                <a:moveTo>
                  <a:pt x="116" y="21"/>
                </a:moveTo>
                <a:cubicBezTo>
                  <a:pt x="116" y="75"/>
                  <a:pt x="116" y="75"/>
                  <a:pt x="116" y="75"/>
                </a:cubicBezTo>
                <a:cubicBezTo>
                  <a:pt x="116" y="79"/>
                  <a:pt x="113" y="82"/>
                  <a:pt x="110" y="82"/>
                </a:cubicBezTo>
                <a:cubicBezTo>
                  <a:pt x="26" y="82"/>
                  <a:pt x="26" y="82"/>
                  <a:pt x="26" y="82"/>
                </a:cubicBezTo>
                <a:cubicBezTo>
                  <a:pt x="27" y="80"/>
                  <a:pt x="28" y="78"/>
                  <a:pt x="28" y="75"/>
                </a:cubicBezTo>
                <a:cubicBezTo>
                  <a:pt x="28" y="21"/>
                  <a:pt x="28" y="21"/>
                  <a:pt x="28" y="21"/>
                </a:cubicBezTo>
                <a:cubicBezTo>
                  <a:pt x="100" y="21"/>
                  <a:pt x="100" y="21"/>
                  <a:pt x="100" y="21"/>
                </a:cubicBezTo>
                <a:cubicBezTo>
                  <a:pt x="102" y="21"/>
                  <a:pt x="102" y="21"/>
                  <a:pt x="102" y="21"/>
                </a:cubicBezTo>
                <a:lnTo>
                  <a:pt x="116" y="21"/>
                </a:lnTo>
                <a:close/>
                <a:moveTo>
                  <a:pt x="34" y="27"/>
                </a:moveTo>
                <a:cubicBezTo>
                  <a:pt x="62" y="27"/>
                  <a:pt x="62" y="27"/>
                  <a:pt x="62" y="27"/>
                </a:cubicBezTo>
                <a:cubicBezTo>
                  <a:pt x="62" y="71"/>
                  <a:pt x="62" y="71"/>
                  <a:pt x="62" y="71"/>
                </a:cubicBezTo>
                <a:cubicBezTo>
                  <a:pt x="34" y="71"/>
                  <a:pt x="34" y="71"/>
                  <a:pt x="34" y="71"/>
                </a:cubicBezTo>
                <a:lnTo>
                  <a:pt x="34" y="27"/>
                </a:lnTo>
                <a:close/>
                <a:moveTo>
                  <a:pt x="68" y="27"/>
                </a:moveTo>
                <a:cubicBezTo>
                  <a:pt x="110" y="27"/>
                  <a:pt x="110" y="27"/>
                  <a:pt x="110" y="27"/>
                </a:cubicBezTo>
                <a:cubicBezTo>
                  <a:pt x="110" y="36"/>
                  <a:pt x="110" y="36"/>
                  <a:pt x="110" y="36"/>
                </a:cubicBezTo>
                <a:cubicBezTo>
                  <a:pt x="68" y="36"/>
                  <a:pt x="68" y="36"/>
                  <a:pt x="68" y="36"/>
                </a:cubicBezTo>
                <a:lnTo>
                  <a:pt x="68" y="27"/>
                </a:lnTo>
                <a:close/>
                <a:moveTo>
                  <a:pt x="68" y="43"/>
                </a:moveTo>
                <a:cubicBezTo>
                  <a:pt x="110" y="43"/>
                  <a:pt x="110" y="43"/>
                  <a:pt x="110" y="43"/>
                </a:cubicBezTo>
                <a:cubicBezTo>
                  <a:pt x="110" y="46"/>
                  <a:pt x="110" y="46"/>
                  <a:pt x="110" y="46"/>
                </a:cubicBezTo>
                <a:cubicBezTo>
                  <a:pt x="68" y="46"/>
                  <a:pt x="68" y="46"/>
                  <a:pt x="68" y="46"/>
                </a:cubicBezTo>
                <a:lnTo>
                  <a:pt x="68" y="43"/>
                </a:lnTo>
                <a:close/>
                <a:moveTo>
                  <a:pt x="68" y="53"/>
                </a:moveTo>
                <a:cubicBezTo>
                  <a:pt x="110" y="53"/>
                  <a:pt x="110" y="53"/>
                  <a:pt x="110" y="53"/>
                </a:cubicBezTo>
                <a:cubicBezTo>
                  <a:pt x="110" y="57"/>
                  <a:pt x="110" y="57"/>
                  <a:pt x="110" y="57"/>
                </a:cubicBezTo>
                <a:cubicBezTo>
                  <a:pt x="68" y="57"/>
                  <a:pt x="68" y="57"/>
                  <a:pt x="68" y="57"/>
                </a:cubicBezTo>
                <a:lnTo>
                  <a:pt x="68" y="53"/>
                </a:lnTo>
                <a:close/>
                <a:moveTo>
                  <a:pt x="68" y="64"/>
                </a:moveTo>
                <a:cubicBezTo>
                  <a:pt x="110" y="64"/>
                  <a:pt x="110" y="64"/>
                  <a:pt x="110" y="64"/>
                </a:cubicBezTo>
                <a:cubicBezTo>
                  <a:pt x="110" y="67"/>
                  <a:pt x="110" y="67"/>
                  <a:pt x="110" y="67"/>
                </a:cubicBezTo>
                <a:cubicBezTo>
                  <a:pt x="68" y="67"/>
                  <a:pt x="68" y="67"/>
                  <a:pt x="68" y="67"/>
                </a:cubicBezTo>
                <a:lnTo>
                  <a:pt x="68" y="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Freeform 141"/>
          <p:cNvSpPr>
            <a:spLocks noChangeAspect="1" noEditPoints="1"/>
          </p:cNvSpPr>
          <p:nvPr/>
        </p:nvSpPr>
        <p:spPr bwMode="auto">
          <a:xfrm>
            <a:off x="1005149" y="2019275"/>
            <a:ext cx="870698" cy="604497"/>
          </a:xfrm>
          <a:custGeom>
            <a:avLst/>
            <a:gdLst>
              <a:gd name="T0" fmla="*/ 34 w 130"/>
              <a:gd name="T1" fmla="*/ 74 h 89"/>
              <a:gd name="T2" fmla="*/ 41 w 130"/>
              <a:gd name="T3" fmla="*/ 67 h 89"/>
              <a:gd name="T4" fmla="*/ 60 w 130"/>
              <a:gd name="T5" fmla="*/ 65 h 89"/>
              <a:gd name="T6" fmla="*/ 65 w 130"/>
              <a:gd name="T7" fmla="*/ 65 h 89"/>
              <a:gd name="T8" fmla="*/ 65 w 130"/>
              <a:gd name="T9" fmla="*/ 65 h 89"/>
              <a:gd name="T10" fmla="*/ 65 w 130"/>
              <a:gd name="T11" fmla="*/ 65 h 89"/>
              <a:gd name="T12" fmla="*/ 77 w 130"/>
              <a:gd name="T13" fmla="*/ 65 h 89"/>
              <a:gd name="T14" fmla="*/ 90 w 130"/>
              <a:gd name="T15" fmla="*/ 68 h 89"/>
              <a:gd name="T16" fmla="*/ 113 w 130"/>
              <a:gd name="T17" fmla="*/ 89 h 89"/>
              <a:gd name="T18" fmla="*/ 127 w 130"/>
              <a:gd name="T19" fmla="*/ 56 h 89"/>
              <a:gd name="T20" fmla="*/ 109 w 130"/>
              <a:gd name="T21" fmla="*/ 11 h 89"/>
              <a:gd name="T22" fmla="*/ 107 w 130"/>
              <a:gd name="T23" fmla="*/ 5 h 89"/>
              <a:gd name="T24" fmla="*/ 82 w 130"/>
              <a:gd name="T25" fmla="*/ 1 h 89"/>
              <a:gd name="T26" fmla="*/ 76 w 130"/>
              <a:gd name="T27" fmla="*/ 5 h 89"/>
              <a:gd name="T28" fmla="*/ 65 w 130"/>
              <a:gd name="T29" fmla="*/ 5 h 89"/>
              <a:gd name="T30" fmla="*/ 53 w 130"/>
              <a:gd name="T31" fmla="*/ 5 h 89"/>
              <a:gd name="T32" fmla="*/ 48 w 130"/>
              <a:gd name="T33" fmla="*/ 1 h 89"/>
              <a:gd name="T34" fmla="*/ 23 w 130"/>
              <a:gd name="T35" fmla="*/ 5 h 89"/>
              <a:gd name="T36" fmla="*/ 21 w 130"/>
              <a:gd name="T37" fmla="*/ 11 h 89"/>
              <a:gd name="T38" fmla="*/ 2 w 130"/>
              <a:gd name="T39" fmla="*/ 56 h 89"/>
              <a:gd name="T40" fmla="*/ 17 w 130"/>
              <a:gd name="T41" fmla="*/ 89 h 89"/>
              <a:gd name="T42" fmla="*/ 24 w 130"/>
              <a:gd name="T43" fmla="*/ 19 h 89"/>
              <a:gd name="T44" fmla="*/ 29 w 130"/>
              <a:gd name="T45" fmla="*/ 13 h 89"/>
              <a:gd name="T46" fmla="*/ 36 w 130"/>
              <a:gd name="T47" fmla="*/ 10 h 89"/>
              <a:gd name="T48" fmla="*/ 46 w 130"/>
              <a:gd name="T49" fmla="*/ 10 h 89"/>
              <a:gd name="T50" fmla="*/ 57 w 130"/>
              <a:gd name="T51" fmla="*/ 13 h 89"/>
              <a:gd name="T52" fmla="*/ 73 w 130"/>
              <a:gd name="T53" fmla="*/ 13 h 89"/>
              <a:gd name="T54" fmla="*/ 83 w 130"/>
              <a:gd name="T55" fmla="*/ 10 h 89"/>
              <a:gd name="T56" fmla="*/ 94 w 130"/>
              <a:gd name="T57" fmla="*/ 10 h 89"/>
              <a:gd name="T58" fmla="*/ 101 w 130"/>
              <a:gd name="T59" fmla="*/ 13 h 89"/>
              <a:gd name="T60" fmla="*/ 105 w 130"/>
              <a:gd name="T61" fmla="*/ 19 h 89"/>
              <a:gd name="T62" fmla="*/ 118 w 130"/>
              <a:gd name="T63" fmla="*/ 77 h 89"/>
              <a:gd name="T64" fmla="*/ 102 w 130"/>
              <a:gd name="T65" fmla="*/ 69 h 89"/>
              <a:gd name="T66" fmla="*/ 93 w 130"/>
              <a:gd name="T67" fmla="*/ 60 h 89"/>
              <a:gd name="T68" fmla="*/ 69 w 130"/>
              <a:gd name="T69" fmla="*/ 57 h 89"/>
              <a:gd name="T70" fmla="*/ 65 w 130"/>
              <a:gd name="T71" fmla="*/ 57 h 89"/>
              <a:gd name="T72" fmla="*/ 53 w 130"/>
              <a:gd name="T73" fmla="*/ 57 h 89"/>
              <a:gd name="T74" fmla="*/ 35 w 130"/>
              <a:gd name="T75" fmla="*/ 61 h 89"/>
              <a:gd name="T76" fmla="*/ 16 w 130"/>
              <a:gd name="T77" fmla="*/ 81 h 89"/>
              <a:gd name="T78" fmla="*/ 10 w 130"/>
              <a:gd name="T79" fmla="*/ 58 h 89"/>
              <a:gd name="T80" fmla="*/ 65 w 130"/>
              <a:gd name="T81" fmla="*/ 21 h 89"/>
              <a:gd name="T82" fmla="*/ 65 w 130"/>
              <a:gd name="T83" fmla="*/ 2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89">
                <a:moveTo>
                  <a:pt x="17" y="89"/>
                </a:moveTo>
                <a:cubicBezTo>
                  <a:pt x="20" y="89"/>
                  <a:pt x="25" y="84"/>
                  <a:pt x="34" y="74"/>
                </a:cubicBezTo>
                <a:cubicBezTo>
                  <a:pt x="36" y="72"/>
                  <a:pt x="39" y="69"/>
                  <a:pt x="40" y="68"/>
                </a:cubicBezTo>
                <a:cubicBezTo>
                  <a:pt x="40" y="68"/>
                  <a:pt x="41" y="67"/>
                  <a:pt x="41" y="67"/>
                </a:cubicBezTo>
                <a:cubicBezTo>
                  <a:pt x="43" y="66"/>
                  <a:pt x="44" y="65"/>
                  <a:pt x="53" y="65"/>
                </a:cubicBezTo>
                <a:cubicBezTo>
                  <a:pt x="60" y="65"/>
                  <a:pt x="60" y="65"/>
                  <a:pt x="60" y="65"/>
                </a:cubicBezTo>
                <a:cubicBezTo>
                  <a:pt x="62" y="65"/>
                  <a:pt x="63" y="65"/>
                  <a:pt x="65" y="65"/>
                </a:cubicBezTo>
                <a:cubicBezTo>
                  <a:pt x="65" y="65"/>
                  <a:pt x="65" y="65"/>
                  <a:pt x="65" y="65"/>
                </a:cubicBezTo>
                <a:cubicBezTo>
                  <a:pt x="65" y="65"/>
                  <a:pt x="65" y="65"/>
                  <a:pt x="65" y="65"/>
                </a:cubicBezTo>
                <a:cubicBezTo>
                  <a:pt x="65" y="65"/>
                  <a:pt x="65" y="65"/>
                  <a:pt x="65" y="65"/>
                </a:cubicBezTo>
                <a:cubicBezTo>
                  <a:pt x="65" y="65"/>
                  <a:pt x="65" y="65"/>
                  <a:pt x="65" y="65"/>
                </a:cubicBezTo>
                <a:cubicBezTo>
                  <a:pt x="65" y="65"/>
                  <a:pt x="65" y="65"/>
                  <a:pt x="65" y="65"/>
                </a:cubicBezTo>
                <a:cubicBezTo>
                  <a:pt x="66" y="65"/>
                  <a:pt x="67" y="65"/>
                  <a:pt x="69" y="65"/>
                </a:cubicBezTo>
                <a:cubicBezTo>
                  <a:pt x="77" y="65"/>
                  <a:pt x="77" y="65"/>
                  <a:pt x="77" y="65"/>
                </a:cubicBezTo>
                <a:cubicBezTo>
                  <a:pt x="85" y="65"/>
                  <a:pt x="86" y="66"/>
                  <a:pt x="88" y="67"/>
                </a:cubicBezTo>
                <a:cubicBezTo>
                  <a:pt x="89" y="67"/>
                  <a:pt x="89" y="68"/>
                  <a:pt x="90" y="68"/>
                </a:cubicBezTo>
                <a:cubicBezTo>
                  <a:pt x="90" y="69"/>
                  <a:pt x="93" y="72"/>
                  <a:pt x="96" y="74"/>
                </a:cubicBezTo>
                <a:cubicBezTo>
                  <a:pt x="104" y="84"/>
                  <a:pt x="109" y="89"/>
                  <a:pt x="113" y="89"/>
                </a:cubicBezTo>
                <a:cubicBezTo>
                  <a:pt x="116" y="89"/>
                  <a:pt x="122" y="86"/>
                  <a:pt x="125" y="81"/>
                </a:cubicBezTo>
                <a:cubicBezTo>
                  <a:pt x="129" y="75"/>
                  <a:pt x="130" y="68"/>
                  <a:pt x="127" y="56"/>
                </a:cubicBezTo>
                <a:cubicBezTo>
                  <a:pt x="125" y="43"/>
                  <a:pt x="114" y="18"/>
                  <a:pt x="112" y="15"/>
                </a:cubicBezTo>
                <a:cubicBezTo>
                  <a:pt x="112" y="14"/>
                  <a:pt x="110" y="12"/>
                  <a:pt x="109" y="11"/>
                </a:cubicBezTo>
                <a:cubicBezTo>
                  <a:pt x="109" y="9"/>
                  <a:pt x="109" y="9"/>
                  <a:pt x="109" y="9"/>
                </a:cubicBezTo>
                <a:cubicBezTo>
                  <a:pt x="109" y="7"/>
                  <a:pt x="108" y="6"/>
                  <a:pt x="107" y="5"/>
                </a:cubicBezTo>
                <a:cubicBezTo>
                  <a:pt x="105" y="5"/>
                  <a:pt x="100" y="3"/>
                  <a:pt x="95" y="2"/>
                </a:cubicBezTo>
                <a:cubicBezTo>
                  <a:pt x="92" y="1"/>
                  <a:pt x="84" y="0"/>
                  <a:pt x="82" y="1"/>
                </a:cubicBezTo>
                <a:cubicBezTo>
                  <a:pt x="81" y="2"/>
                  <a:pt x="80" y="2"/>
                  <a:pt x="79" y="3"/>
                </a:cubicBezTo>
                <a:cubicBezTo>
                  <a:pt x="78" y="3"/>
                  <a:pt x="77" y="4"/>
                  <a:pt x="76" y="5"/>
                </a:cubicBezTo>
                <a:cubicBezTo>
                  <a:pt x="75" y="5"/>
                  <a:pt x="74" y="5"/>
                  <a:pt x="73" y="5"/>
                </a:cubicBezTo>
                <a:cubicBezTo>
                  <a:pt x="65" y="5"/>
                  <a:pt x="65" y="5"/>
                  <a:pt x="65" y="5"/>
                </a:cubicBezTo>
                <a:cubicBezTo>
                  <a:pt x="57" y="5"/>
                  <a:pt x="57" y="5"/>
                  <a:pt x="57" y="5"/>
                </a:cubicBezTo>
                <a:cubicBezTo>
                  <a:pt x="55" y="5"/>
                  <a:pt x="54" y="5"/>
                  <a:pt x="53" y="5"/>
                </a:cubicBezTo>
                <a:cubicBezTo>
                  <a:pt x="52" y="4"/>
                  <a:pt x="51" y="3"/>
                  <a:pt x="50" y="3"/>
                </a:cubicBezTo>
                <a:cubicBezTo>
                  <a:pt x="49" y="2"/>
                  <a:pt x="48" y="2"/>
                  <a:pt x="48" y="1"/>
                </a:cubicBezTo>
                <a:cubicBezTo>
                  <a:pt x="45" y="0"/>
                  <a:pt x="37" y="1"/>
                  <a:pt x="34" y="2"/>
                </a:cubicBezTo>
                <a:cubicBezTo>
                  <a:pt x="30" y="3"/>
                  <a:pt x="24" y="5"/>
                  <a:pt x="23" y="5"/>
                </a:cubicBezTo>
                <a:cubicBezTo>
                  <a:pt x="21" y="6"/>
                  <a:pt x="21" y="7"/>
                  <a:pt x="21" y="9"/>
                </a:cubicBezTo>
                <a:cubicBezTo>
                  <a:pt x="21" y="11"/>
                  <a:pt x="21" y="11"/>
                  <a:pt x="21" y="11"/>
                </a:cubicBezTo>
                <a:cubicBezTo>
                  <a:pt x="19" y="12"/>
                  <a:pt x="18" y="14"/>
                  <a:pt x="17" y="15"/>
                </a:cubicBezTo>
                <a:cubicBezTo>
                  <a:pt x="15" y="18"/>
                  <a:pt x="4" y="43"/>
                  <a:pt x="2" y="56"/>
                </a:cubicBezTo>
                <a:cubicBezTo>
                  <a:pt x="0" y="68"/>
                  <a:pt x="0" y="75"/>
                  <a:pt x="4" y="81"/>
                </a:cubicBezTo>
                <a:cubicBezTo>
                  <a:pt x="8" y="86"/>
                  <a:pt x="14" y="89"/>
                  <a:pt x="17" y="89"/>
                </a:cubicBezTo>
                <a:close/>
                <a:moveTo>
                  <a:pt x="10" y="58"/>
                </a:moveTo>
                <a:cubicBezTo>
                  <a:pt x="12" y="46"/>
                  <a:pt x="22" y="23"/>
                  <a:pt x="24" y="19"/>
                </a:cubicBezTo>
                <a:cubicBezTo>
                  <a:pt x="24" y="18"/>
                  <a:pt x="25" y="17"/>
                  <a:pt x="26" y="16"/>
                </a:cubicBezTo>
                <a:cubicBezTo>
                  <a:pt x="28" y="16"/>
                  <a:pt x="29" y="14"/>
                  <a:pt x="29" y="13"/>
                </a:cubicBezTo>
                <a:cubicBezTo>
                  <a:pt x="29" y="12"/>
                  <a:pt x="29" y="12"/>
                  <a:pt x="29" y="12"/>
                </a:cubicBezTo>
                <a:cubicBezTo>
                  <a:pt x="30" y="11"/>
                  <a:pt x="33" y="10"/>
                  <a:pt x="36" y="10"/>
                </a:cubicBezTo>
                <a:cubicBezTo>
                  <a:pt x="39" y="9"/>
                  <a:pt x="43" y="9"/>
                  <a:pt x="45" y="9"/>
                </a:cubicBezTo>
                <a:cubicBezTo>
                  <a:pt x="45" y="9"/>
                  <a:pt x="45" y="9"/>
                  <a:pt x="46" y="10"/>
                </a:cubicBezTo>
                <a:cubicBezTo>
                  <a:pt x="49" y="12"/>
                  <a:pt x="51" y="12"/>
                  <a:pt x="52" y="13"/>
                </a:cubicBezTo>
                <a:cubicBezTo>
                  <a:pt x="52" y="13"/>
                  <a:pt x="54" y="13"/>
                  <a:pt x="57" y="13"/>
                </a:cubicBezTo>
                <a:cubicBezTo>
                  <a:pt x="65" y="13"/>
                  <a:pt x="65" y="13"/>
                  <a:pt x="65" y="13"/>
                </a:cubicBezTo>
                <a:cubicBezTo>
                  <a:pt x="73" y="13"/>
                  <a:pt x="73" y="13"/>
                  <a:pt x="73" y="13"/>
                </a:cubicBezTo>
                <a:cubicBezTo>
                  <a:pt x="75" y="13"/>
                  <a:pt x="77" y="13"/>
                  <a:pt x="77" y="13"/>
                </a:cubicBezTo>
                <a:cubicBezTo>
                  <a:pt x="78" y="12"/>
                  <a:pt x="80" y="12"/>
                  <a:pt x="83" y="10"/>
                </a:cubicBezTo>
                <a:cubicBezTo>
                  <a:pt x="84" y="9"/>
                  <a:pt x="84" y="9"/>
                  <a:pt x="85" y="9"/>
                </a:cubicBezTo>
                <a:cubicBezTo>
                  <a:pt x="86" y="9"/>
                  <a:pt x="90" y="9"/>
                  <a:pt x="94" y="10"/>
                </a:cubicBezTo>
                <a:cubicBezTo>
                  <a:pt x="96" y="10"/>
                  <a:pt x="99" y="11"/>
                  <a:pt x="101" y="12"/>
                </a:cubicBezTo>
                <a:cubicBezTo>
                  <a:pt x="101" y="13"/>
                  <a:pt x="101" y="13"/>
                  <a:pt x="101" y="13"/>
                </a:cubicBezTo>
                <a:cubicBezTo>
                  <a:pt x="101" y="14"/>
                  <a:pt x="101" y="16"/>
                  <a:pt x="103" y="16"/>
                </a:cubicBezTo>
                <a:cubicBezTo>
                  <a:pt x="104" y="17"/>
                  <a:pt x="105" y="18"/>
                  <a:pt x="105" y="19"/>
                </a:cubicBezTo>
                <a:cubicBezTo>
                  <a:pt x="107" y="23"/>
                  <a:pt x="118" y="46"/>
                  <a:pt x="120" y="58"/>
                </a:cubicBezTo>
                <a:cubicBezTo>
                  <a:pt x="122" y="69"/>
                  <a:pt x="120" y="74"/>
                  <a:pt x="118" y="77"/>
                </a:cubicBezTo>
                <a:cubicBezTo>
                  <a:pt x="117" y="79"/>
                  <a:pt x="114" y="80"/>
                  <a:pt x="113" y="81"/>
                </a:cubicBezTo>
                <a:cubicBezTo>
                  <a:pt x="111" y="79"/>
                  <a:pt x="105" y="73"/>
                  <a:pt x="102" y="69"/>
                </a:cubicBezTo>
                <a:cubicBezTo>
                  <a:pt x="98" y="65"/>
                  <a:pt x="95" y="62"/>
                  <a:pt x="94" y="61"/>
                </a:cubicBezTo>
                <a:cubicBezTo>
                  <a:pt x="93" y="61"/>
                  <a:pt x="93" y="61"/>
                  <a:pt x="93" y="60"/>
                </a:cubicBezTo>
                <a:cubicBezTo>
                  <a:pt x="89" y="58"/>
                  <a:pt x="87" y="57"/>
                  <a:pt x="77" y="57"/>
                </a:cubicBezTo>
                <a:cubicBezTo>
                  <a:pt x="69" y="57"/>
                  <a:pt x="69" y="57"/>
                  <a:pt x="69" y="57"/>
                </a:cubicBezTo>
                <a:cubicBezTo>
                  <a:pt x="68" y="57"/>
                  <a:pt x="68" y="57"/>
                  <a:pt x="67" y="57"/>
                </a:cubicBezTo>
                <a:cubicBezTo>
                  <a:pt x="66" y="57"/>
                  <a:pt x="65" y="57"/>
                  <a:pt x="65" y="57"/>
                </a:cubicBezTo>
                <a:cubicBezTo>
                  <a:pt x="63" y="57"/>
                  <a:pt x="62" y="57"/>
                  <a:pt x="60" y="57"/>
                </a:cubicBezTo>
                <a:cubicBezTo>
                  <a:pt x="53" y="57"/>
                  <a:pt x="53" y="57"/>
                  <a:pt x="53" y="57"/>
                </a:cubicBezTo>
                <a:cubicBezTo>
                  <a:pt x="43" y="57"/>
                  <a:pt x="40" y="58"/>
                  <a:pt x="37" y="60"/>
                </a:cubicBezTo>
                <a:cubicBezTo>
                  <a:pt x="36" y="61"/>
                  <a:pt x="36" y="61"/>
                  <a:pt x="35" y="61"/>
                </a:cubicBezTo>
                <a:cubicBezTo>
                  <a:pt x="34" y="62"/>
                  <a:pt x="32" y="64"/>
                  <a:pt x="28" y="69"/>
                </a:cubicBezTo>
                <a:cubicBezTo>
                  <a:pt x="24" y="73"/>
                  <a:pt x="19" y="79"/>
                  <a:pt x="16" y="81"/>
                </a:cubicBezTo>
                <a:cubicBezTo>
                  <a:pt x="15" y="80"/>
                  <a:pt x="12" y="79"/>
                  <a:pt x="11" y="77"/>
                </a:cubicBezTo>
                <a:cubicBezTo>
                  <a:pt x="9" y="74"/>
                  <a:pt x="7" y="69"/>
                  <a:pt x="10" y="58"/>
                </a:cubicBezTo>
                <a:close/>
                <a:moveTo>
                  <a:pt x="61" y="25"/>
                </a:moveTo>
                <a:cubicBezTo>
                  <a:pt x="61" y="22"/>
                  <a:pt x="62" y="21"/>
                  <a:pt x="65" y="21"/>
                </a:cubicBezTo>
                <a:cubicBezTo>
                  <a:pt x="67" y="21"/>
                  <a:pt x="69" y="22"/>
                  <a:pt x="69" y="25"/>
                </a:cubicBezTo>
                <a:cubicBezTo>
                  <a:pt x="69" y="27"/>
                  <a:pt x="67" y="29"/>
                  <a:pt x="65" y="29"/>
                </a:cubicBezTo>
                <a:cubicBezTo>
                  <a:pt x="62" y="29"/>
                  <a:pt x="61" y="27"/>
                  <a:pt x="61"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Freeform 37"/>
          <p:cNvSpPr>
            <a:spLocks noEditPoints="1"/>
          </p:cNvSpPr>
          <p:nvPr/>
        </p:nvSpPr>
        <p:spPr bwMode="auto">
          <a:xfrm>
            <a:off x="3410499" y="1970258"/>
            <a:ext cx="755844" cy="702530"/>
          </a:xfrm>
          <a:custGeom>
            <a:avLst/>
            <a:gdLst>
              <a:gd name="T0" fmla="*/ 0 w 265"/>
              <a:gd name="T1" fmla="*/ 0 h 227"/>
              <a:gd name="T2" fmla="*/ 0 w 265"/>
              <a:gd name="T3" fmla="*/ 189 h 227"/>
              <a:gd name="T4" fmla="*/ 38 w 265"/>
              <a:gd name="T5" fmla="*/ 189 h 227"/>
              <a:gd name="T6" fmla="*/ 38 w 265"/>
              <a:gd name="T7" fmla="*/ 227 h 227"/>
              <a:gd name="T8" fmla="*/ 265 w 265"/>
              <a:gd name="T9" fmla="*/ 227 h 227"/>
              <a:gd name="T10" fmla="*/ 265 w 265"/>
              <a:gd name="T11" fmla="*/ 38 h 227"/>
              <a:gd name="T12" fmla="*/ 227 w 265"/>
              <a:gd name="T13" fmla="*/ 38 h 227"/>
              <a:gd name="T14" fmla="*/ 227 w 265"/>
              <a:gd name="T15" fmla="*/ 0 h 227"/>
              <a:gd name="T16" fmla="*/ 0 w 265"/>
              <a:gd name="T17" fmla="*/ 0 h 227"/>
              <a:gd name="T18" fmla="*/ 19 w 265"/>
              <a:gd name="T19" fmla="*/ 170 h 227"/>
              <a:gd name="T20" fmla="*/ 19 w 265"/>
              <a:gd name="T21" fmla="*/ 19 h 227"/>
              <a:gd name="T22" fmla="*/ 208 w 265"/>
              <a:gd name="T23" fmla="*/ 19 h 227"/>
              <a:gd name="T24" fmla="*/ 208 w 265"/>
              <a:gd name="T25" fmla="*/ 170 h 227"/>
              <a:gd name="T26" fmla="*/ 19 w 265"/>
              <a:gd name="T27" fmla="*/ 170 h 227"/>
              <a:gd name="T28" fmla="*/ 246 w 265"/>
              <a:gd name="T29" fmla="*/ 57 h 227"/>
              <a:gd name="T30" fmla="*/ 246 w 265"/>
              <a:gd name="T31" fmla="*/ 208 h 227"/>
              <a:gd name="T32" fmla="*/ 57 w 265"/>
              <a:gd name="T33" fmla="*/ 208 h 227"/>
              <a:gd name="T34" fmla="*/ 57 w 265"/>
              <a:gd name="T35" fmla="*/ 189 h 227"/>
              <a:gd name="T36" fmla="*/ 227 w 265"/>
              <a:gd name="T37" fmla="*/ 189 h 227"/>
              <a:gd name="T38" fmla="*/ 227 w 265"/>
              <a:gd name="T39" fmla="*/ 57 h 227"/>
              <a:gd name="T40" fmla="*/ 246 w 265"/>
              <a:gd name="T41" fmla="*/ 5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5" h="227">
                <a:moveTo>
                  <a:pt x="0" y="0"/>
                </a:moveTo>
                <a:lnTo>
                  <a:pt x="0" y="189"/>
                </a:lnTo>
                <a:lnTo>
                  <a:pt x="38" y="189"/>
                </a:lnTo>
                <a:lnTo>
                  <a:pt x="38" y="227"/>
                </a:lnTo>
                <a:lnTo>
                  <a:pt x="265" y="227"/>
                </a:lnTo>
                <a:lnTo>
                  <a:pt x="265" y="38"/>
                </a:lnTo>
                <a:lnTo>
                  <a:pt x="227" y="38"/>
                </a:lnTo>
                <a:lnTo>
                  <a:pt x="227" y="0"/>
                </a:lnTo>
                <a:lnTo>
                  <a:pt x="0" y="0"/>
                </a:lnTo>
                <a:close/>
                <a:moveTo>
                  <a:pt x="19" y="170"/>
                </a:moveTo>
                <a:lnTo>
                  <a:pt x="19" y="19"/>
                </a:lnTo>
                <a:lnTo>
                  <a:pt x="208" y="19"/>
                </a:lnTo>
                <a:lnTo>
                  <a:pt x="208" y="170"/>
                </a:lnTo>
                <a:lnTo>
                  <a:pt x="19" y="170"/>
                </a:lnTo>
                <a:close/>
                <a:moveTo>
                  <a:pt x="246" y="57"/>
                </a:moveTo>
                <a:lnTo>
                  <a:pt x="246" y="208"/>
                </a:lnTo>
                <a:lnTo>
                  <a:pt x="57" y="208"/>
                </a:lnTo>
                <a:lnTo>
                  <a:pt x="57" y="189"/>
                </a:lnTo>
                <a:lnTo>
                  <a:pt x="227" y="189"/>
                </a:lnTo>
                <a:lnTo>
                  <a:pt x="227" y="57"/>
                </a:lnTo>
                <a:lnTo>
                  <a:pt x="246"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Freeform 57"/>
          <p:cNvSpPr>
            <a:spLocks noChangeAspect="1" noEditPoints="1"/>
          </p:cNvSpPr>
          <p:nvPr/>
        </p:nvSpPr>
        <p:spPr bwMode="auto">
          <a:xfrm>
            <a:off x="8193097" y="2019275"/>
            <a:ext cx="689436" cy="689436"/>
          </a:xfrm>
          <a:custGeom>
            <a:avLst/>
            <a:gdLst>
              <a:gd name="T0" fmla="*/ 67 w 126"/>
              <a:gd name="T1" fmla="*/ 65 h 126"/>
              <a:gd name="T2" fmla="*/ 86 w 126"/>
              <a:gd name="T3" fmla="*/ 84 h 126"/>
              <a:gd name="T4" fmla="*/ 80 w 126"/>
              <a:gd name="T5" fmla="*/ 90 h 126"/>
              <a:gd name="T6" fmla="*/ 59 w 126"/>
              <a:gd name="T7" fmla="*/ 68 h 126"/>
              <a:gd name="T8" fmla="*/ 59 w 126"/>
              <a:gd name="T9" fmla="*/ 35 h 126"/>
              <a:gd name="T10" fmla="*/ 67 w 126"/>
              <a:gd name="T11" fmla="*/ 35 h 126"/>
              <a:gd name="T12" fmla="*/ 67 w 126"/>
              <a:gd name="T13" fmla="*/ 65 h 126"/>
              <a:gd name="T14" fmla="*/ 24 w 126"/>
              <a:gd name="T15" fmla="*/ 0 h 126"/>
              <a:gd name="T16" fmla="*/ 0 w 126"/>
              <a:gd name="T17" fmla="*/ 24 h 126"/>
              <a:gd name="T18" fmla="*/ 6 w 126"/>
              <a:gd name="T19" fmla="*/ 30 h 126"/>
              <a:gd name="T20" fmla="*/ 30 w 126"/>
              <a:gd name="T21" fmla="*/ 6 h 126"/>
              <a:gd name="T22" fmla="*/ 24 w 126"/>
              <a:gd name="T23" fmla="*/ 0 h 126"/>
              <a:gd name="T24" fmla="*/ 126 w 126"/>
              <a:gd name="T25" fmla="*/ 24 h 126"/>
              <a:gd name="T26" fmla="*/ 102 w 126"/>
              <a:gd name="T27" fmla="*/ 0 h 126"/>
              <a:gd name="T28" fmla="*/ 96 w 126"/>
              <a:gd name="T29" fmla="*/ 6 h 126"/>
              <a:gd name="T30" fmla="*/ 120 w 126"/>
              <a:gd name="T31" fmla="*/ 30 h 126"/>
              <a:gd name="T32" fmla="*/ 126 w 126"/>
              <a:gd name="T33" fmla="*/ 24 h 126"/>
              <a:gd name="T34" fmla="*/ 119 w 126"/>
              <a:gd name="T35" fmla="*/ 67 h 126"/>
              <a:gd name="T36" fmla="*/ 100 w 126"/>
              <a:gd name="T37" fmla="*/ 109 h 126"/>
              <a:gd name="T38" fmla="*/ 110 w 126"/>
              <a:gd name="T39" fmla="*/ 120 h 126"/>
              <a:gd name="T40" fmla="*/ 104 w 126"/>
              <a:gd name="T41" fmla="*/ 126 h 126"/>
              <a:gd name="T42" fmla="*/ 93 w 126"/>
              <a:gd name="T43" fmla="*/ 114 h 126"/>
              <a:gd name="T44" fmla="*/ 63 w 126"/>
              <a:gd name="T45" fmla="*/ 123 h 126"/>
              <a:gd name="T46" fmla="*/ 34 w 126"/>
              <a:gd name="T47" fmla="*/ 114 h 126"/>
              <a:gd name="T48" fmla="*/ 22 w 126"/>
              <a:gd name="T49" fmla="*/ 126 h 126"/>
              <a:gd name="T50" fmla="*/ 16 w 126"/>
              <a:gd name="T51" fmla="*/ 120 h 126"/>
              <a:gd name="T52" fmla="*/ 27 w 126"/>
              <a:gd name="T53" fmla="*/ 110 h 126"/>
              <a:gd name="T54" fmla="*/ 7 w 126"/>
              <a:gd name="T55" fmla="*/ 67 h 126"/>
              <a:gd name="T56" fmla="*/ 63 w 126"/>
              <a:gd name="T57" fmla="*/ 11 h 126"/>
              <a:gd name="T58" fmla="*/ 119 w 126"/>
              <a:gd name="T59" fmla="*/ 67 h 126"/>
              <a:gd name="T60" fmla="*/ 15 w 126"/>
              <a:gd name="T61" fmla="*/ 67 h 126"/>
              <a:gd name="T62" fmla="*/ 63 w 126"/>
              <a:gd name="T63" fmla="*/ 115 h 126"/>
              <a:gd name="T64" fmla="*/ 111 w 126"/>
              <a:gd name="T65" fmla="*/ 67 h 126"/>
              <a:gd name="T66" fmla="*/ 63 w 126"/>
              <a:gd name="T67" fmla="*/ 19 h 126"/>
              <a:gd name="T68" fmla="*/ 15 w 126"/>
              <a:gd name="T69" fmla="*/ 6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126">
                <a:moveTo>
                  <a:pt x="67" y="65"/>
                </a:moveTo>
                <a:cubicBezTo>
                  <a:pt x="86" y="84"/>
                  <a:pt x="86" y="84"/>
                  <a:pt x="86" y="84"/>
                </a:cubicBezTo>
                <a:cubicBezTo>
                  <a:pt x="80" y="90"/>
                  <a:pt x="80" y="90"/>
                  <a:pt x="80" y="90"/>
                </a:cubicBezTo>
                <a:cubicBezTo>
                  <a:pt x="59" y="68"/>
                  <a:pt x="59" y="68"/>
                  <a:pt x="59" y="68"/>
                </a:cubicBezTo>
                <a:cubicBezTo>
                  <a:pt x="59" y="35"/>
                  <a:pt x="59" y="35"/>
                  <a:pt x="59" y="35"/>
                </a:cubicBezTo>
                <a:cubicBezTo>
                  <a:pt x="67" y="35"/>
                  <a:pt x="67" y="35"/>
                  <a:pt x="67" y="35"/>
                </a:cubicBezTo>
                <a:lnTo>
                  <a:pt x="67" y="65"/>
                </a:lnTo>
                <a:close/>
                <a:moveTo>
                  <a:pt x="24" y="0"/>
                </a:moveTo>
                <a:cubicBezTo>
                  <a:pt x="0" y="24"/>
                  <a:pt x="0" y="24"/>
                  <a:pt x="0" y="24"/>
                </a:cubicBezTo>
                <a:cubicBezTo>
                  <a:pt x="6" y="30"/>
                  <a:pt x="6" y="30"/>
                  <a:pt x="6" y="30"/>
                </a:cubicBezTo>
                <a:cubicBezTo>
                  <a:pt x="30" y="6"/>
                  <a:pt x="30" y="6"/>
                  <a:pt x="30" y="6"/>
                </a:cubicBezTo>
                <a:lnTo>
                  <a:pt x="24" y="0"/>
                </a:lnTo>
                <a:close/>
                <a:moveTo>
                  <a:pt x="126" y="24"/>
                </a:moveTo>
                <a:cubicBezTo>
                  <a:pt x="102" y="0"/>
                  <a:pt x="102" y="0"/>
                  <a:pt x="102" y="0"/>
                </a:cubicBezTo>
                <a:cubicBezTo>
                  <a:pt x="96" y="6"/>
                  <a:pt x="96" y="6"/>
                  <a:pt x="96" y="6"/>
                </a:cubicBezTo>
                <a:cubicBezTo>
                  <a:pt x="120" y="30"/>
                  <a:pt x="120" y="30"/>
                  <a:pt x="120" y="30"/>
                </a:cubicBezTo>
                <a:lnTo>
                  <a:pt x="126" y="24"/>
                </a:lnTo>
                <a:close/>
                <a:moveTo>
                  <a:pt x="119" y="67"/>
                </a:moveTo>
                <a:cubicBezTo>
                  <a:pt x="119" y="84"/>
                  <a:pt x="111" y="99"/>
                  <a:pt x="100" y="109"/>
                </a:cubicBezTo>
                <a:cubicBezTo>
                  <a:pt x="110" y="120"/>
                  <a:pt x="110" y="120"/>
                  <a:pt x="110" y="120"/>
                </a:cubicBezTo>
                <a:cubicBezTo>
                  <a:pt x="104" y="126"/>
                  <a:pt x="104" y="126"/>
                  <a:pt x="104" y="126"/>
                </a:cubicBezTo>
                <a:cubicBezTo>
                  <a:pt x="93" y="114"/>
                  <a:pt x="93" y="114"/>
                  <a:pt x="93" y="114"/>
                </a:cubicBezTo>
                <a:cubicBezTo>
                  <a:pt x="84" y="120"/>
                  <a:pt x="74" y="123"/>
                  <a:pt x="63" y="123"/>
                </a:cubicBezTo>
                <a:cubicBezTo>
                  <a:pt x="52" y="123"/>
                  <a:pt x="42" y="120"/>
                  <a:pt x="34" y="114"/>
                </a:cubicBezTo>
                <a:cubicBezTo>
                  <a:pt x="22" y="126"/>
                  <a:pt x="22" y="126"/>
                  <a:pt x="22" y="126"/>
                </a:cubicBezTo>
                <a:cubicBezTo>
                  <a:pt x="16" y="120"/>
                  <a:pt x="16" y="120"/>
                  <a:pt x="16" y="120"/>
                </a:cubicBezTo>
                <a:cubicBezTo>
                  <a:pt x="27" y="110"/>
                  <a:pt x="27" y="110"/>
                  <a:pt x="27" y="110"/>
                </a:cubicBezTo>
                <a:cubicBezTo>
                  <a:pt x="15" y="99"/>
                  <a:pt x="7" y="84"/>
                  <a:pt x="7" y="67"/>
                </a:cubicBezTo>
                <a:cubicBezTo>
                  <a:pt x="7" y="36"/>
                  <a:pt x="32" y="11"/>
                  <a:pt x="63" y="11"/>
                </a:cubicBezTo>
                <a:cubicBezTo>
                  <a:pt x="94" y="11"/>
                  <a:pt x="119" y="36"/>
                  <a:pt x="119" y="67"/>
                </a:cubicBezTo>
                <a:moveTo>
                  <a:pt x="15" y="67"/>
                </a:moveTo>
                <a:cubicBezTo>
                  <a:pt x="15" y="93"/>
                  <a:pt x="37" y="115"/>
                  <a:pt x="63" y="115"/>
                </a:cubicBezTo>
                <a:cubicBezTo>
                  <a:pt x="90" y="115"/>
                  <a:pt x="111" y="93"/>
                  <a:pt x="111" y="67"/>
                </a:cubicBezTo>
                <a:cubicBezTo>
                  <a:pt x="111" y="40"/>
                  <a:pt x="90" y="19"/>
                  <a:pt x="63" y="19"/>
                </a:cubicBezTo>
                <a:cubicBezTo>
                  <a:pt x="37" y="19"/>
                  <a:pt x="15" y="40"/>
                  <a:pt x="15" y="6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27582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Best Practice #2</a:t>
            </a:r>
            <a:endParaRPr lang="en-US" dirty="0"/>
          </a:p>
        </p:txBody>
      </p:sp>
      <p:sp>
        <p:nvSpPr>
          <p:cNvPr id="3" name="Text Placeholder 4"/>
          <p:cNvSpPr txBox="1">
            <a:spLocks/>
          </p:cNvSpPr>
          <p:nvPr/>
        </p:nvSpPr>
        <p:spPr>
          <a:xfrm>
            <a:off x="274639" y="1204784"/>
            <a:ext cx="8229599" cy="1097280"/>
          </a:xfrm>
          <a:prstGeom prst="rect">
            <a:avLst/>
          </a:prstGeom>
          <a:solidFill>
            <a:schemeClr val="tx1">
              <a:alpha val="13000"/>
            </a:schemeClr>
          </a:solidFill>
        </p:spPr>
        <p:txBody>
          <a:bodyPr wrap="none" lIns="182880" tIns="146304" rIns="182880" bIns="146304"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200" b="0" i="0" u="none" strike="noStrike" kern="1200" cap="none" spc="-70" normalizeH="0" baseline="0" noProof="0" dirty="0">
                <a:ln>
                  <a:noFill/>
                </a:ln>
                <a:gradFill>
                  <a:gsLst>
                    <a:gs pos="5417">
                      <a:schemeClr val="tx1"/>
                    </a:gs>
                    <a:gs pos="28000">
                      <a:schemeClr val="tx1"/>
                    </a:gs>
                  </a:gsLst>
                  <a:lin ang="5400000" scaled="0"/>
                </a:gradFill>
                <a:effectLst/>
                <a:uLnTx/>
                <a:uFillTx/>
                <a:latin typeface="Segoe UI Light"/>
                <a:ea typeface="+mn-ea"/>
                <a:cs typeface="+mn-cs"/>
              </a:rPr>
              <a:t>Wanting to try out BranchCache over SMB?</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Deploy Windows 10 First unless on Windows 8.1</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endPar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endParaRPr>
          </a:p>
        </p:txBody>
      </p:sp>
      <p:sp>
        <p:nvSpPr>
          <p:cNvPr id="4" name="Text Placeholder 4"/>
          <p:cNvSpPr txBox="1">
            <a:spLocks/>
          </p:cNvSpPr>
          <p:nvPr/>
        </p:nvSpPr>
        <p:spPr>
          <a:xfrm>
            <a:off x="274639" y="2315250"/>
            <a:ext cx="8229599" cy="1097280"/>
          </a:xfrm>
          <a:prstGeom prst="rect">
            <a:avLst/>
          </a:prstGeom>
          <a:solidFill>
            <a:schemeClr val="tx1">
              <a:alpha val="13000"/>
            </a:schemeClr>
          </a:solidFill>
        </p:spPr>
        <p:txBody>
          <a:bodyPr wrap="none" lIns="182880" tIns="146304" rIns="182880" bIns="146304"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200" b="0" i="0" u="none" strike="noStrike" kern="1200" cap="none" spc="-70" normalizeH="0" baseline="0" noProof="0" dirty="0">
                <a:ln>
                  <a:noFill/>
                </a:ln>
                <a:gradFill>
                  <a:gsLst>
                    <a:gs pos="5417">
                      <a:schemeClr val="tx1"/>
                    </a:gs>
                    <a:gs pos="28000">
                      <a:schemeClr val="tx1"/>
                    </a:gs>
                  </a:gsLst>
                  <a:lin ang="5400000" scaled="0"/>
                </a:gradFill>
                <a:effectLst/>
                <a:uLnTx/>
                <a:uFillTx/>
                <a:latin typeface="Segoe UI Light"/>
                <a:ea typeface="+mn-ea"/>
                <a:cs typeface="+mn-cs"/>
              </a:rPr>
              <a:t>Be Brave, ask questions!</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This</a:t>
            </a:r>
            <a:r>
              <a:rPr kumimoji="0" lang="en-US" sz="2000" b="0" i="1"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 is </a:t>
            </a: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rocket science technology after all</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endPar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endParaRPr>
          </a:p>
        </p:txBody>
      </p:sp>
      <p:sp>
        <p:nvSpPr>
          <p:cNvPr id="5" name="Text Placeholder 4"/>
          <p:cNvSpPr txBox="1">
            <a:spLocks/>
          </p:cNvSpPr>
          <p:nvPr/>
        </p:nvSpPr>
        <p:spPr>
          <a:xfrm>
            <a:off x="274639" y="3429156"/>
            <a:ext cx="8229599" cy="1097280"/>
          </a:xfrm>
          <a:prstGeom prst="rect">
            <a:avLst/>
          </a:prstGeom>
          <a:solidFill>
            <a:schemeClr val="tx1">
              <a:alpha val="13000"/>
            </a:schemeClr>
          </a:solidFill>
        </p:spPr>
        <p:txBody>
          <a:bodyPr wrap="none" lIns="182880" tIns="146304" rIns="182880" bIns="146304"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200" b="0" i="0" u="none" strike="noStrike" kern="1200" cap="none" spc="-70" normalizeH="0" baseline="0" noProof="0" dirty="0">
                <a:ln>
                  <a:noFill/>
                </a:ln>
                <a:gradFill>
                  <a:gsLst>
                    <a:gs pos="5417">
                      <a:schemeClr val="tx1"/>
                    </a:gs>
                    <a:gs pos="28000">
                      <a:schemeClr val="tx1"/>
                    </a:gs>
                  </a:gsLst>
                  <a:lin ang="5400000" scaled="0"/>
                </a:gradFill>
                <a:effectLst/>
                <a:uLnTx/>
                <a:uFillTx/>
                <a:latin typeface="Segoe UI Light"/>
                <a:ea typeface="+mn-ea"/>
                <a:cs typeface="+mn-cs"/>
              </a:rPr>
              <a:t>Start with the 2Pint Software get going guide</a:t>
            </a:r>
          </a:p>
          <a:p>
            <a:pPr marL="0" marR="0" lvl="0" indent="0" algn="l" defTabSz="914363" rtl="0" eaLnBrk="1" fontAlgn="auto" latinLnBrk="0" hangingPunct="1">
              <a:lnSpc>
                <a:spcPct val="100000"/>
              </a:lnSpc>
              <a:spcBef>
                <a:spcPts val="0"/>
              </a:spcBef>
              <a:spcAft>
                <a:spcPts val="0"/>
              </a:spcAft>
              <a:buClrTx/>
              <a:buSzTx/>
              <a:buFont typeface="Wingdings" pitchFamily="2" charset="2"/>
              <a:buNone/>
              <a:tabLst/>
              <a:defRPr/>
            </a:pP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hlinkClick r:id="rId2"/>
              </a:rPr>
              <a:t>http://2pintsoftware.com/microsoftbranchcache/</a:t>
            </a:r>
            <a:r>
              <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rPr>
              <a:t> </a:t>
            </a:r>
          </a:p>
        </p:txBody>
      </p:sp>
      <p:sp>
        <p:nvSpPr>
          <p:cNvPr id="6" name="Text Placeholder 4"/>
          <p:cNvSpPr txBox="1">
            <a:spLocks/>
          </p:cNvSpPr>
          <p:nvPr/>
        </p:nvSpPr>
        <p:spPr>
          <a:xfrm>
            <a:off x="274639" y="4541930"/>
            <a:ext cx="8229599" cy="1097280"/>
          </a:xfrm>
          <a:prstGeom prst="rect">
            <a:avLst/>
          </a:prstGeom>
          <a:solidFill>
            <a:schemeClr val="tx1">
              <a:alpha val="13000"/>
            </a:schemeClr>
          </a:solidFill>
        </p:spPr>
        <p:txBody>
          <a:bodyPr wrap="none" lIns="182880" tIns="146304" rIns="182880" bIns="146304"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200" b="0" i="0" u="none" strike="noStrike" kern="1200" cap="none" spc="-70" normalizeH="0" baseline="0" noProof="0" dirty="0">
                <a:ln>
                  <a:noFill/>
                </a:ln>
                <a:gradFill>
                  <a:gsLst>
                    <a:gs pos="5417">
                      <a:schemeClr val="tx1"/>
                    </a:gs>
                    <a:gs pos="28000">
                      <a:schemeClr val="tx1"/>
                    </a:gs>
                  </a:gsLst>
                  <a:lin ang="5400000" scaled="0"/>
                </a:gradFill>
                <a:effectLst/>
                <a:uLnTx/>
                <a:uFillTx/>
                <a:latin typeface="Segoe UI Light"/>
                <a:ea typeface="+mn-ea"/>
                <a:cs typeface="+mn-cs"/>
              </a:rPr>
              <a:t>New Microsoft BranchCache Guidance</a:t>
            </a:r>
          </a:p>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18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hlinkClick r:id="rId3"/>
              </a:rPr>
              <a:t>https://technet.microsoft.com/en-us/itpro/windows/manage/waas-branchcache</a:t>
            </a:r>
            <a:endParaRPr kumimoji="0" lang="en-US" sz="18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endParaRPr>
          </a:p>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endPar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Segoe UI"/>
              <a:ea typeface="+mn-ea"/>
              <a:cs typeface="+mn-cs"/>
            </a:endParaRPr>
          </a:p>
        </p:txBody>
      </p:sp>
      <p:sp>
        <p:nvSpPr>
          <p:cNvPr id="7" name="Text Placeholder 4"/>
          <p:cNvSpPr txBox="1">
            <a:spLocks/>
          </p:cNvSpPr>
          <p:nvPr/>
        </p:nvSpPr>
        <p:spPr>
          <a:xfrm>
            <a:off x="274639" y="5656968"/>
            <a:ext cx="8229599" cy="1097280"/>
          </a:xfrm>
          <a:prstGeom prst="rect">
            <a:avLst/>
          </a:prstGeom>
          <a:solidFill>
            <a:schemeClr val="tx1">
              <a:alpha val="13000"/>
            </a:schemeClr>
          </a:solidFill>
        </p:spPr>
        <p:txBody>
          <a:bodyPr wrap="none" lIns="182880" tIns="146304" rIns="182880" bIns="146304"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200" b="0" i="0" u="none" strike="noStrike" kern="1200" cap="none" spc="-70" normalizeH="0" baseline="0" noProof="0" dirty="0">
                <a:ln>
                  <a:noFill/>
                </a:ln>
                <a:gradFill>
                  <a:gsLst>
                    <a:gs pos="5417">
                      <a:schemeClr val="tx1"/>
                    </a:gs>
                    <a:gs pos="28000">
                      <a:schemeClr val="tx1"/>
                    </a:gs>
                  </a:gsLst>
                  <a:lin ang="5400000" scaled="0"/>
                </a:gradFill>
                <a:effectLst/>
                <a:uLnTx/>
                <a:uFillTx/>
                <a:latin typeface="Segoe UI Light"/>
                <a:ea typeface="+mn-ea"/>
                <a:cs typeface="+mn-cs"/>
              </a:rPr>
              <a:t>Still on Windows 7?</a:t>
            </a:r>
          </a:p>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2000" b="0" i="0" u="none" strike="noStrike" kern="1200" cap="none" spc="-70" normalizeH="0" baseline="0" noProof="0" dirty="0">
                <a:ln>
                  <a:noFill/>
                </a:ln>
                <a:gradFill>
                  <a:gsLst>
                    <a:gs pos="5417">
                      <a:schemeClr val="tx1"/>
                    </a:gs>
                    <a:gs pos="28000">
                      <a:schemeClr val="tx1"/>
                    </a:gs>
                  </a:gsLst>
                  <a:lin ang="5400000" scaled="0"/>
                </a:gradFill>
                <a:effectLst/>
                <a:uLnTx/>
                <a:uFillTx/>
                <a:latin typeface="+mn-lt"/>
                <a:ea typeface="+mn-ea"/>
                <a:cs typeface="+mn-cs"/>
              </a:rPr>
              <a:t>You get the point… don’t miss out on </a:t>
            </a:r>
            <a:r>
              <a:rPr kumimoji="0" lang="en-US" sz="2000" b="0" i="0" u="none" strike="noStrike" kern="1200" cap="none" spc="-70" normalizeH="0" baseline="0" noProof="0" dirty="0" err="1">
                <a:ln>
                  <a:noFill/>
                </a:ln>
                <a:gradFill>
                  <a:gsLst>
                    <a:gs pos="5417">
                      <a:schemeClr val="tx1"/>
                    </a:gs>
                    <a:gs pos="28000">
                      <a:schemeClr val="tx1"/>
                    </a:gs>
                  </a:gsLst>
                  <a:lin ang="5400000" scaled="0"/>
                </a:gradFill>
                <a:effectLst/>
                <a:uLnTx/>
                <a:uFillTx/>
                <a:latin typeface="+mn-lt"/>
                <a:ea typeface="+mn-ea"/>
                <a:cs typeface="+mn-cs"/>
              </a:rPr>
              <a:t>DeDupe</a:t>
            </a:r>
            <a:endParaRPr kumimoji="0" lang="en-US" sz="2000" b="0" i="0" u="none" strike="noStrike" kern="1200" cap="none" spc="0" normalizeH="0" baseline="0" noProof="0" dirty="0">
              <a:ln>
                <a:noFill/>
              </a:ln>
              <a:gradFill>
                <a:gsLst>
                  <a:gs pos="5417">
                    <a:schemeClr val="tx1"/>
                  </a:gs>
                  <a:gs pos="28000">
                    <a:schemeClr val="tx1"/>
                  </a:gs>
                </a:gsLst>
                <a:lin ang="5400000" scaled="0"/>
              </a:gradFill>
              <a:effectLst/>
              <a:uLnTx/>
              <a:uFillTx/>
              <a:latin typeface="+mn-lt"/>
              <a:ea typeface="+mn-ea"/>
              <a:cs typeface="+mn-cs"/>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18752" y="1204784"/>
            <a:ext cx="3657600" cy="5549464"/>
          </a:xfrm>
          <a:prstGeom prst="rect">
            <a:avLst/>
          </a:prstGeom>
        </p:spPr>
      </p:pic>
    </p:spTree>
    <p:extLst>
      <p:ext uri="{BB962C8B-B14F-4D97-AF65-F5344CB8AC3E}">
        <p14:creationId xmlns:p14="http://schemas.microsoft.com/office/powerpoint/2010/main" val="134642106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Overdrive &gt; 400</a:t>
            </a:r>
          </a:p>
        </p:txBody>
      </p:sp>
    </p:spTree>
    <p:extLst>
      <p:ext uri="{BB962C8B-B14F-4D97-AF65-F5344CB8AC3E}">
        <p14:creationId xmlns:p14="http://schemas.microsoft.com/office/powerpoint/2010/main" val="424796536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dirty="0"/>
              <a:t>V1 Hashes – Simple to understand... ish...</a:t>
            </a:r>
          </a:p>
        </p:txBody>
      </p:sp>
      <p:sp>
        <p:nvSpPr>
          <p:cNvPr id="25" name="Freeform 24"/>
          <p:cNvSpPr/>
          <p:nvPr/>
        </p:nvSpPr>
        <p:spPr>
          <a:xfrm>
            <a:off x="622617" y="4646744"/>
            <a:ext cx="11191240" cy="1140359"/>
          </a:xfrm>
          <a:custGeom>
            <a:avLst/>
            <a:gdLst>
              <a:gd name="connsiteX0" fmla="*/ 0 w 8229600"/>
              <a:gd name="connsiteY0" fmla="*/ 0 h 838575"/>
              <a:gd name="connsiteX1" fmla="*/ 8229600 w 8229600"/>
              <a:gd name="connsiteY1" fmla="*/ 0 h 838575"/>
              <a:gd name="connsiteX2" fmla="*/ 8229600 w 8229600"/>
              <a:gd name="connsiteY2" fmla="*/ 838575 h 838575"/>
              <a:gd name="connsiteX3" fmla="*/ 0 w 8229600"/>
              <a:gd name="connsiteY3" fmla="*/ 838575 h 838575"/>
              <a:gd name="connsiteX4" fmla="*/ 0 w 8229600"/>
              <a:gd name="connsiteY4" fmla="*/ 0 h 83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838575">
                <a:moveTo>
                  <a:pt x="0" y="0"/>
                </a:moveTo>
                <a:lnTo>
                  <a:pt x="8229600" y="0"/>
                </a:lnTo>
                <a:lnTo>
                  <a:pt x="8229600" y="838575"/>
                </a:lnTo>
                <a:lnTo>
                  <a:pt x="0" y="83857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4743" tIns="154743" rIns="154743" bIns="679309" numCol="1" spcCol="1270" anchor="ctr" anchorCtr="0">
            <a:noAutofit/>
          </a:bodyPr>
          <a:lstStyle/>
          <a:p>
            <a:pPr marL="0" marR="0" lvl="0" indent="0" algn="ctr" defTabSz="967161" eaLnBrk="1" fontAlgn="auto" latinLnBrk="0" hangingPunct="1">
              <a:lnSpc>
                <a:spcPct val="90000"/>
              </a:lnSpc>
              <a:spcBef>
                <a:spcPct val="0"/>
              </a:spcBef>
              <a:spcAft>
                <a:spcPct val="35000"/>
              </a:spcAft>
              <a:buClrTx/>
              <a:buSzTx/>
              <a:buFontTx/>
              <a:buNone/>
              <a:tabLst/>
              <a:defRPr/>
            </a:pPr>
            <a:r>
              <a:rPr kumimoji="0" lang="sv-SE" sz="2176" b="0" i="0" u="none" strike="noStrike" kern="0" cap="none" spc="0" normalizeH="0" baseline="0" noProof="0" dirty="0">
                <a:ln>
                  <a:noFill/>
                </a:ln>
                <a:gradFill>
                  <a:gsLst>
                    <a:gs pos="9735">
                      <a:schemeClr val="bg1"/>
                    </a:gs>
                    <a:gs pos="23000">
                      <a:schemeClr val="bg1"/>
                    </a:gs>
                  </a:gsLst>
                  <a:lin ang="5400000" scaled="1"/>
                </a:gradFill>
                <a:effectLst/>
                <a:uLnTx/>
                <a:uFillTx/>
              </a:rPr>
              <a:t>Segment HASH</a:t>
            </a:r>
          </a:p>
        </p:txBody>
      </p:sp>
      <p:sp>
        <p:nvSpPr>
          <p:cNvPr id="26" name="Freeform 25"/>
          <p:cNvSpPr/>
          <p:nvPr/>
        </p:nvSpPr>
        <p:spPr>
          <a:xfrm>
            <a:off x="622617" y="5268459"/>
            <a:ext cx="11191240" cy="524564"/>
          </a:xfrm>
          <a:custGeom>
            <a:avLst/>
            <a:gdLst>
              <a:gd name="connsiteX0" fmla="*/ 0 w 8229600"/>
              <a:gd name="connsiteY0" fmla="*/ 0 h 385744"/>
              <a:gd name="connsiteX1" fmla="*/ 8229600 w 8229600"/>
              <a:gd name="connsiteY1" fmla="*/ 0 h 385744"/>
              <a:gd name="connsiteX2" fmla="*/ 8229600 w 8229600"/>
              <a:gd name="connsiteY2" fmla="*/ 385744 h 385744"/>
              <a:gd name="connsiteX3" fmla="*/ 0 w 8229600"/>
              <a:gd name="connsiteY3" fmla="*/ 385744 h 385744"/>
              <a:gd name="connsiteX4" fmla="*/ 0 w 8229600"/>
              <a:gd name="connsiteY4" fmla="*/ 0 h 38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385744">
                <a:moveTo>
                  <a:pt x="0" y="0"/>
                </a:moveTo>
                <a:lnTo>
                  <a:pt x="8229600" y="0"/>
                </a:lnTo>
                <a:lnTo>
                  <a:pt x="8229600" y="385744"/>
                </a:lnTo>
                <a:lnTo>
                  <a:pt x="0" y="38574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endParaRPr kumimoji="0" lang="sv-SE" sz="2992" b="0" i="0" u="none" strike="noStrike" kern="0" cap="none" spc="0" normalizeH="0" baseline="0" noProof="0" dirty="0">
              <a:ln>
                <a:noFill/>
              </a:ln>
              <a:solidFill>
                <a:sysClr val="windowText" lastClr="000000"/>
              </a:solidFill>
              <a:effectLst/>
              <a:uLnTx/>
              <a:uFillTx/>
            </a:endParaRPr>
          </a:p>
        </p:txBody>
      </p:sp>
      <p:sp>
        <p:nvSpPr>
          <p:cNvPr id="28" name="Freeform 27"/>
          <p:cNvSpPr/>
          <p:nvPr/>
        </p:nvSpPr>
        <p:spPr>
          <a:xfrm>
            <a:off x="623982" y="3509197"/>
            <a:ext cx="2237701" cy="524407"/>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SHA-256</a:t>
            </a:r>
          </a:p>
        </p:txBody>
      </p:sp>
      <p:sp>
        <p:nvSpPr>
          <p:cNvPr id="29" name="Freeform 28"/>
          <p:cNvSpPr/>
          <p:nvPr/>
        </p:nvSpPr>
        <p:spPr>
          <a:xfrm>
            <a:off x="2861684" y="3509197"/>
            <a:ext cx="2237701" cy="524407"/>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SHA-256</a:t>
            </a:r>
          </a:p>
        </p:txBody>
      </p:sp>
      <p:sp>
        <p:nvSpPr>
          <p:cNvPr id="30" name="Freeform 29"/>
          <p:cNvSpPr/>
          <p:nvPr/>
        </p:nvSpPr>
        <p:spPr>
          <a:xfrm>
            <a:off x="5099385" y="3509197"/>
            <a:ext cx="2237701" cy="524407"/>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SHA-256</a:t>
            </a:r>
          </a:p>
        </p:txBody>
      </p:sp>
      <p:sp>
        <p:nvSpPr>
          <p:cNvPr id="31" name="Freeform 30"/>
          <p:cNvSpPr/>
          <p:nvPr/>
        </p:nvSpPr>
        <p:spPr>
          <a:xfrm>
            <a:off x="7337088" y="3509197"/>
            <a:ext cx="2237701" cy="524407"/>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a:ln>
                  <a:noFill/>
                </a:ln>
                <a:solidFill>
                  <a:sysClr val="windowText" lastClr="000000"/>
                </a:solidFill>
                <a:effectLst/>
                <a:uLnTx/>
                <a:uFillTx/>
              </a:rPr>
              <a:t>SHA-256</a:t>
            </a:r>
            <a:endParaRPr kumimoji="0" lang="sv-SE" sz="2992" b="0" i="0" u="none" strike="noStrike" kern="0" cap="none" spc="0" normalizeH="0" baseline="0" noProof="0" dirty="0">
              <a:ln>
                <a:noFill/>
              </a:ln>
              <a:solidFill>
                <a:sysClr val="windowText" lastClr="000000"/>
              </a:solidFill>
              <a:effectLst/>
              <a:uLnTx/>
              <a:uFillTx/>
            </a:endParaRPr>
          </a:p>
        </p:txBody>
      </p:sp>
      <p:sp>
        <p:nvSpPr>
          <p:cNvPr id="32" name="Freeform 31"/>
          <p:cNvSpPr/>
          <p:nvPr/>
        </p:nvSpPr>
        <p:spPr>
          <a:xfrm>
            <a:off x="9574789" y="3509197"/>
            <a:ext cx="2237701" cy="524407"/>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a:ln>
                  <a:noFill/>
                </a:ln>
                <a:solidFill>
                  <a:sysClr val="windowText" lastClr="000000"/>
                </a:solidFill>
                <a:effectLst/>
                <a:uLnTx/>
                <a:uFillTx/>
              </a:rPr>
              <a:t>SHA-256</a:t>
            </a:r>
            <a:endParaRPr kumimoji="0" lang="sv-SE" sz="2992" b="0" i="0" u="none" strike="noStrike" kern="0" cap="none" spc="0" normalizeH="0" baseline="0" noProof="0" dirty="0">
              <a:ln>
                <a:noFill/>
              </a:ln>
              <a:solidFill>
                <a:sysClr val="windowText" lastClr="000000"/>
              </a:solidFill>
              <a:effectLst/>
              <a:uLnTx/>
              <a:uFillTx/>
            </a:endParaRPr>
          </a:p>
        </p:txBody>
      </p:sp>
      <p:sp>
        <p:nvSpPr>
          <p:cNvPr id="33" name="Rectangle 32"/>
          <p:cNvSpPr/>
          <p:nvPr/>
        </p:nvSpPr>
        <p:spPr>
          <a:xfrm>
            <a:off x="622617" y="1632063"/>
            <a:ext cx="11191240" cy="1753874"/>
          </a:xfrm>
          <a:prstGeom prst="rect">
            <a:avLst/>
          </a:prstGeom>
          <a:ln w="76200">
            <a:solidFill>
              <a:srgbClr val="292929"/>
            </a:solidFill>
            <a:prstDash val="dash"/>
          </a:ln>
        </p:spPr>
        <p:style>
          <a:lnRef idx="0">
            <a:schemeClr val="accent2"/>
          </a:lnRef>
          <a:fillRef idx="3">
            <a:schemeClr val="accent2"/>
          </a:fillRef>
          <a:effectRef idx="3">
            <a:schemeClr val="accent2"/>
          </a:effectRef>
          <a:fontRef idx="minor">
            <a:schemeClr val="lt1"/>
          </a:fontRef>
        </p:style>
        <p:txBody>
          <a:bodyPr spcFirstLastPara="0" vert="horz" wrap="square" lIns="154743" tIns="154744" rIns="154743" bIns="1293007" numCol="1" spcCol="1270" anchor="ctr" anchorCtr="0">
            <a:noAutofit/>
          </a:bodyPr>
          <a:lstStyle/>
          <a:p>
            <a:pPr marL="0" marR="0" lvl="0" indent="0" algn="ctr" defTabSz="967161" eaLnBrk="1" fontAlgn="auto" latinLnBrk="0" hangingPunct="1">
              <a:lnSpc>
                <a:spcPct val="90000"/>
              </a:lnSpc>
              <a:spcBef>
                <a:spcPct val="0"/>
              </a:spcBef>
              <a:spcAft>
                <a:spcPct val="35000"/>
              </a:spcAft>
              <a:buClrTx/>
              <a:buSzTx/>
              <a:buFontTx/>
              <a:buNone/>
              <a:tabLst/>
              <a:defRPr/>
            </a:pPr>
            <a:r>
              <a:rPr kumimoji="0" lang="sv-SE" sz="2176" b="0" i="0" u="none" strike="noStrike" kern="0" cap="none" spc="0" normalizeH="0" baseline="0" noProof="0" dirty="0" err="1">
                <a:ln>
                  <a:noFill/>
                </a:ln>
                <a:solidFill>
                  <a:sysClr val="windowText" lastClr="000000"/>
                </a:solidFill>
                <a:effectLst/>
                <a:uLnTx/>
                <a:uFillTx/>
              </a:rPr>
              <a:t>File</a:t>
            </a:r>
            <a:endParaRPr kumimoji="0" lang="sv-SE" sz="2176" b="0" i="0" u="none" strike="noStrike" kern="0" cap="none" spc="0" normalizeH="0" baseline="0" noProof="0" dirty="0">
              <a:ln>
                <a:noFill/>
              </a:ln>
              <a:solidFill>
                <a:sysClr val="windowText" lastClr="000000"/>
              </a:solidFill>
              <a:effectLst/>
              <a:uLnTx/>
              <a:uFillTx/>
            </a:endParaRPr>
          </a:p>
        </p:txBody>
      </p:sp>
      <p:sp>
        <p:nvSpPr>
          <p:cNvPr id="34" name="Freeform 33"/>
          <p:cNvSpPr/>
          <p:nvPr/>
        </p:nvSpPr>
        <p:spPr>
          <a:xfrm>
            <a:off x="623982" y="2248480"/>
            <a:ext cx="2237701" cy="524407"/>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64K Block</a:t>
            </a:r>
          </a:p>
        </p:txBody>
      </p:sp>
      <p:sp>
        <p:nvSpPr>
          <p:cNvPr id="35" name="Freeform 34"/>
          <p:cNvSpPr/>
          <p:nvPr/>
        </p:nvSpPr>
        <p:spPr>
          <a:xfrm>
            <a:off x="2861684" y="2248480"/>
            <a:ext cx="2237701" cy="524407"/>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64K Block</a:t>
            </a:r>
          </a:p>
        </p:txBody>
      </p:sp>
      <p:sp>
        <p:nvSpPr>
          <p:cNvPr id="36" name="Freeform 35"/>
          <p:cNvSpPr/>
          <p:nvPr/>
        </p:nvSpPr>
        <p:spPr>
          <a:xfrm>
            <a:off x="5099385" y="2248480"/>
            <a:ext cx="2237701" cy="524407"/>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64K Block</a:t>
            </a:r>
          </a:p>
        </p:txBody>
      </p:sp>
      <p:sp>
        <p:nvSpPr>
          <p:cNvPr id="37" name="Freeform 36"/>
          <p:cNvSpPr/>
          <p:nvPr/>
        </p:nvSpPr>
        <p:spPr>
          <a:xfrm>
            <a:off x="7337088" y="2248480"/>
            <a:ext cx="2237701" cy="524407"/>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64K Block</a:t>
            </a:r>
          </a:p>
        </p:txBody>
      </p:sp>
      <p:sp>
        <p:nvSpPr>
          <p:cNvPr id="38" name="Freeform 37"/>
          <p:cNvSpPr/>
          <p:nvPr/>
        </p:nvSpPr>
        <p:spPr>
          <a:xfrm>
            <a:off x="9574789" y="2248480"/>
            <a:ext cx="2237701" cy="524407"/>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448" b="0" i="0" u="none" strike="noStrike" kern="0" cap="none" spc="0" normalizeH="0" baseline="0" noProof="0" dirty="0">
                <a:ln>
                  <a:noFill/>
                </a:ln>
                <a:solidFill>
                  <a:sysClr val="windowText" lastClr="000000"/>
                </a:solidFill>
                <a:effectLst/>
                <a:uLnTx/>
                <a:uFillTx/>
              </a:rPr>
              <a:t>&lt;=64K Block</a:t>
            </a:r>
          </a:p>
        </p:txBody>
      </p:sp>
      <p:sp>
        <p:nvSpPr>
          <p:cNvPr id="19" name="Down Arrow 18"/>
          <p:cNvSpPr/>
          <p:nvPr/>
        </p:nvSpPr>
        <p:spPr>
          <a:xfrm>
            <a:off x="10500621" y="2836880"/>
            <a:ext cx="792044" cy="706812"/>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20" name="Down Arrow 19"/>
          <p:cNvSpPr/>
          <p:nvPr/>
        </p:nvSpPr>
        <p:spPr>
          <a:xfrm>
            <a:off x="1353106" y="2808150"/>
            <a:ext cx="792044" cy="706812"/>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21" name="Down Arrow 20"/>
          <p:cNvSpPr/>
          <p:nvPr/>
        </p:nvSpPr>
        <p:spPr>
          <a:xfrm>
            <a:off x="3663582" y="2811658"/>
            <a:ext cx="792044" cy="706812"/>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22" name="Down Arrow 21"/>
          <p:cNvSpPr/>
          <p:nvPr/>
        </p:nvSpPr>
        <p:spPr>
          <a:xfrm>
            <a:off x="8130639" y="2820464"/>
            <a:ext cx="792044" cy="706812"/>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23" name="Down Arrow 22"/>
          <p:cNvSpPr/>
          <p:nvPr/>
        </p:nvSpPr>
        <p:spPr>
          <a:xfrm>
            <a:off x="5822215" y="2808150"/>
            <a:ext cx="792044" cy="706812"/>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39" name="Right Brace 38"/>
          <p:cNvSpPr/>
          <p:nvPr/>
        </p:nvSpPr>
        <p:spPr>
          <a:xfrm rot="5400000">
            <a:off x="5957641" y="-1505798"/>
            <a:ext cx="517086" cy="11494926"/>
          </a:xfrm>
          <a:prstGeom prst="rightBrace">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42" name="Freeform 41"/>
          <p:cNvSpPr/>
          <p:nvPr/>
        </p:nvSpPr>
        <p:spPr>
          <a:xfrm>
            <a:off x="5099387" y="5268616"/>
            <a:ext cx="2237701" cy="524406"/>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SHA-256</a:t>
            </a:r>
          </a:p>
        </p:txBody>
      </p:sp>
      <p:sp>
        <p:nvSpPr>
          <p:cNvPr id="27" name="Rectangular Callout 26"/>
          <p:cNvSpPr/>
          <p:nvPr/>
        </p:nvSpPr>
        <p:spPr bwMode="auto">
          <a:xfrm>
            <a:off x="2145150" y="184894"/>
            <a:ext cx="9818497" cy="3096344"/>
          </a:xfrm>
          <a:prstGeom prst="wedgeRectCallout">
            <a:avLst>
              <a:gd name="adj1" fmla="val -7951"/>
              <a:gd name="adj2" fmla="val 94890"/>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gradFill>
                  <a:gsLst>
                    <a:gs pos="9735">
                      <a:schemeClr val="bg1"/>
                    </a:gs>
                    <a:gs pos="23000">
                      <a:schemeClr val="bg1"/>
                    </a:gs>
                  </a:gsLst>
                  <a:lin ang="5400000" scaled="1"/>
                </a:gradFill>
                <a:effectLst/>
                <a:uLnTx/>
                <a:uFillTx/>
              </a:rPr>
              <a:t>Every 512 block hashed, Representing a 32M segment, are hashed.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gradFill>
                  <a:gsLst>
                    <a:gs pos="9735">
                      <a:schemeClr val="bg1"/>
                    </a:gs>
                    <a:gs pos="23000">
                      <a:schemeClr val="bg1"/>
                    </a:gs>
                  </a:gsLst>
                  <a:lin ang="5400000" scaled="1"/>
                </a:gradFill>
                <a:effectLst/>
                <a:uLnTx/>
                <a:uFillTx/>
              </a:rPr>
              <a:t>Each Segment Hash is HMAC signed with server secret.</a:t>
            </a:r>
          </a:p>
        </p:txBody>
      </p:sp>
    </p:spTree>
    <p:extLst>
      <p:ext uri="{BB962C8B-B14F-4D97-AF65-F5344CB8AC3E}">
        <p14:creationId xmlns:p14="http://schemas.microsoft.com/office/powerpoint/2010/main" val="1554099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19" grpId="0" animBg="1"/>
      <p:bldP spid="20" grpId="0" animBg="1"/>
      <p:bldP spid="21" grpId="0" animBg="1"/>
      <p:bldP spid="22" grpId="0" animBg="1"/>
      <p:bldP spid="23" grpId="0" animBg="1"/>
      <p:bldP spid="39" grpId="0" animBg="1"/>
      <p:bldP spid="42" grpId="0"/>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dirty="0"/>
              <a:t>V1 - House of Cards</a:t>
            </a:r>
          </a:p>
        </p:txBody>
      </p:sp>
      <p:grpSp>
        <p:nvGrpSpPr>
          <p:cNvPr id="24" name="Group 23"/>
          <p:cNvGrpSpPr/>
          <p:nvPr/>
        </p:nvGrpSpPr>
        <p:grpSpPr>
          <a:xfrm>
            <a:off x="622617" y="1632063"/>
            <a:ext cx="11191240" cy="4160960"/>
            <a:chOff x="457200" y="1200155"/>
            <a:chExt cx="8229600" cy="3059807"/>
          </a:xfrm>
        </p:grpSpPr>
        <p:sp>
          <p:nvSpPr>
            <p:cNvPr id="25" name="Freeform 24"/>
            <p:cNvSpPr/>
            <p:nvPr/>
          </p:nvSpPr>
          <p:spPr>
            <a:xfrm>
              <a:off x="457200" y="3417033"/>
              <a:ext cx="8229600" cy="838575"/>
            </a:xfrm>
            <a:custGeom>
              <a:avLst/>
              <a:gdLst>
                <a:gd name="connsiteX0" fmla="*/ 0 w 8229600"/>
                <a:gd name="connsiteY0" fmla="*/ 0 h 838575"/>
                <a:gd name="connsiteX1" fmla="*/ 8229600 w 8229600"/>
                <a:gd name="connsiteY1" fmla="*/ 0 h 838575"/>
                <a:gd name="connsiteX2" fmla="*/ 8229600 w 8229600"/>
                <a:gd name="connsiteY2" fmla="*/ 838575 h 838575"/>
                <a:gd name="connsiteX3" fmla="*/ 0 w 8229600"/>
                <a:gd name="connsiteY3" fmla="*/ 838575 h 838575"/>
                <a:gd name="connsiteX4" fmla="*/ 0 w 8229600"/>
                <a:gd name="connsiteY4" fmla="*/ 0 h 83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838575">
                  <a:moveTo>
                    <a:pt x="0" y="0"/>
                  </a:moveTo>
                  <a:lnTo>
                    <a:pt x="8229600" y="0"/>
                  </a:lnTo>
                  <a:lnTo>
                    <a:pt x="8229600" y="838575"/>
                  </a:lnTo>
                  <a:lnTo>
                    <a:pt x="0" y="83857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4743" tIns="154743" rIns="154743" bIns="679309" numCol="1" spcCol="1270" anchor="ctr" anchorCtr="0">
              <a:noAutofit/>
            </a:bodyPr>
            <a:lstStyle/>
            <a:p>
              <a:pPr marL="0" marR="0" lvl="0" indent="0" algn="ctr" defTabSz="967161" eaLnBrk="1" fontAlgn="auto" latinLnBrk="0" hangingPunct="1">
                <a:lnSpc>
                  <a:spcPct val="90000"/>
                </a:lnSpc>
                <a:spcBef>
                  <a:spcPct val="0"/>
                </a:spcBef>
                <a:spcAft>
                  <a:spcPct val="35000"/>
                </a:spcAft>
                <a:buClrTx/>
                <a:buSzTx/>
                <a:buFontTx/>
                <a:buNone/>
                <a:tabLst/>
                <a:defRPr/>
              </a:pPr>
              <a:r>
                <a:rPr kumimoji="0" lang="sv-SE" sz="2176" b="0" i="0" u="none" strike="noStrike" kern="0" cap="none" spc="0" normalizeH="0" baseline="0" noProof="0" dirty="0">
                  <a:ln>
                    <a:noFill/>
                  </a:ln>
                  <a:solidFill>
                    <a:sysClr val="windowText" lastClr="000000"/>
                  </a:solidFill>
                  <a:effectLst/>
                  <a:uLnTx/>
                  <a:uFillTx/>
                </a:rPr>
                <a:t>Segment HASH</a:t>
              </a:r>
            </a:p>
          </p:txBody>
        </p:sp>
        <p:sp>
          <p:nvSpPr>
            <p:cNvPr id="26" name="Freeform 25"/>
            <p:cNvSpPr/>
            <p:nvPr/>
          </p:nvSpPr>
          <p:spPr>
            <a:xfrm>
              <a:off x="457200" y="3874218"/>
              <a:ext cx="8229600" cy="385744"/>
            </a:xfrm>
            <a:custGeom>
              <a:avLst/>
              <a:gdLst>
                <a:gd name="connsiteX0" fmla="*/ 0 w 8229600"/>
                <a:gd name="connsiteY0" fmla="*/ 0 h 385744"/>
                <a:gd name="connsiteX1" fmla="*/ 8229600 w 8229600"/>
                <a:gd name="connsiteY1" fmla="*/ 0 h 385744"/>
                <a:gd name="connsiteX2" fmla="*/ 8229600 w 8229600"/>
                <a:gd name="connsiteY2" fmla="*/ 385744 h 385744"/>
                <a:gd name="connsiteX3" fmla="*/ 0 w 8229600"/>
                <a:gd name="connsiteY3" fmla="*/ 385744 h 385744"/>
                <a:gd name="connsiteX4" fmla="*/ 0 w 8229600"/>
                <a:gd name="connsiteY4" fmla="*/ 0 h 38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385744">
                  <a:moveTo>
                    <a:pt x="0" y="0"/>
                  </a:moveTo>
                  <a:lnTo>
                    <a:pt x="8229600" y="0"/>
                  </a:lnTo>
                  <a:lnTo>
                    <a:pt x="8229600" y="385744"/>
                  </a:lnTo>
                  <a:lnTo>
                    <a:pt x="0" y="38574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endParaRPr kumimoji="0" lang="sv-SE" sz="2992" b="0" i="0" u="none" strike="noStrike" kern="0" cap="none" spc="0" normalizeH="0" baseline="0" noProof="0" dirty="0">
                <a:ln>
                  <a:noFill/>
                </a:ln>
                <a:solidFill>
                  <a:sysClr val="windowText" lastClr="000000"/>
                </a:solidFill>
                <a:effectLst/>
                <a:uLnTx/>
                <a:uFillTx/>
              </a:endParaRPr>
            </a:p>
          </p:txBody>
        </p:sp>
        <p:sp>
          <p:nvSpPr>
            <p:cNvPr id="28" name="Freeform 27"/>
            <p:cNvSpPr/>
            <p:nvPr/>
          </p:nvSpPr>
          <p:spPr>
            <a:xfrm>
              <a:off x="458204" y="2580526"/>
              <a:ext cx="1645518" cy="385628"/>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a:ln>
                    <a:noFill/>
                  </a:ln>
                  <a:solidFill>
                    <a:sysClr val="windowText" lastClr="000000"/>
                  </a:solidFill>
                  <a:effectLst/>
                  <a:uLnTx/>
                  <a:uFillTx/>
                </a:rPr>
                <a:t>SHA-256</a:t>
              </a:r>
              <a:endParaRPr kumimoji="0" lang="sv-SE" sz="2992" b="0" i="0" u="none" strike="noStrike" kern="0" cap="none" spc="0" normalizeH="0" baseline="0" noProof="0" dirty="0">
                <a:ln>
                  <a:noFill/>
                </a:ln>
                <a:solidFill>
                  <a:sysClr val="windowText" lastClr="000000"/>
                </a:solidFill>
                <a:effectLst/>
                <a:uLnTx/>
                <a:uFillTx/>
              </a:endParaRPr>
            </a:p>
          </p:txBody>
        </p:sp>
        <p:sp>
          <p:nvSpPr>
            <p:cNvPr id="29" name="Freeform 28"/>
            <p:cNvSpPr/>
            <p:nvPr/>
          </p:nvSpPr>
          <p:spPr>
            <a:xfrm>
              <a:off x="2103722" y="2580526"/>
              <a:ext cx="1645518" cy="385628"/>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SHA-256</a:t>
              </a:r>
            </a:p>
          </p:txBody>
        </p:sp>
        <p:sp>
          <p:nvSpPr>
            <p:cNvPr id="30" name="Freeform 29"/>
            <p:cNvSpPr/>
            <p:nvPr/>
          </p:nvSpPr>
          <p:spPr>
            <a:xfrm>
              <a:off x="3749240" y="2580526"/>
              <a:ext cx="1645518" cy="385628"/>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SHA-256</a:t>
              </a:r>
            </a:p>
          </p:txBody>
        </p:sp>
        <p:sp>
          <p:nvSpPr>
            <p:cNvPr id="31" name="Freeform 30"/>
            <p:cNvSpPr/>
            <p:nvPr/>
          </p:nvSpPr>
          <p:spPr>
            <a:xfrm>
              <a:off x="5394759" y="2580526"/>
              <a:ext cx="1645518" cy="385628"/>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a:ln>
                    <a:noFill/>
                  </a:ln>
                  <a:solidFill>
                    <a:sysClr val="windowText" lastClr="000000"/>
                  </a:solidFill>
                  <a:effectLst/>
                  <a:uLnTx/>
                  <a:uFillTx/>
                </a:rPr>
                <a:t>SHA-256</a:t>
              </a:r>
              <a:endParaRPr kumimoji="0" lang="sv-SE" sz="2992" b="0" i="0" u="none" strike="noStrike" kern="0" cap="none" spc="0" normalizeH="0" baseline="0" noProof="0" dirty="0">
                <a:ln>
                  <a:noFill/>
                </a:ln>
                <a:solidFill>
                  <a:sysClr val="windowText" lastClr="000000"/>
                </a:solidFill>
                <a:effectLst/>
                <a:uLnTx/>
                <a:uFillTx/>
              </a:endParaRPr>
            </a:p>
          </p:txBody>
        </p:sp>
        <p:sp>
          <p:nvSpPr>
            <p:cNvPr id="32" name="Freeform 31"/>
            <p:cNvSpPr/>
            <p:nvPr/>
          </p:nvSpPr>
          <p:spPr>
            <a:xfrm>
              <a:off x="7040277" y="2580526"/>
              <a:ext cx="1645518" cy="385628"/>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a:ln>
                    <a:noFill/>
                  </a:ln>
                  <a:solidFill>
                    <a:sysClr val="windowText" lastClr="000000"/>
                  </a:solidFill>
                  <a:effectLst/>
                  <a:uLnTx/>
                  <a:uFillTx/>
                </a:rPr>
                <a:t>SHA-256</a:t>
              </a:r>
              <a:endParaRPr kumimoji="0" lang="sv-SE" sz="2992" b="0" i="0" u="none" strike="noStrike" kern="0" cap="none" spc="0" normalizeH="0" baseline="0" noProof="0" dirty="0">
                <a:ln>
                  <a:noFill/>
                </a:ln>
                <a:solidFill>
                  <a:sysClr val="windowText" lastClr="000000"/>
                </a:solidFill>
                <a:effectLst/>
                <a:uLnTx/>
                <a:uFillTx/>
              </a:endParaRPr>
            </a:p>
          </p:txBody>
        </p:sp>
        <p:sp>
          <p:nvSpPr>
            <p:cNvPr id="33" name="Rectangle 32"/>
            <p:cNvSpPr/>
            <p:nvPr/>
          </p:nvSpPr>
          <p:spPr>
            <a:xfrm>
              <a:off x="457200" y="1200155"/>
              <a:ext cx="8229600" cy="1289730"/>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154743" tIns="154744" rIns="154743" bIns="1293007" numCol="1" spcCol="1270" anchor="ctr" anchorCtr="0">
              <a:noAutofit/>
            </a:bodyPr>
            <a:lstStyle/>
            <a:p>
              <a:pPr marL="0" marR="0" lvl="0" indent="0" algn="ctr" defTabSz="967161" eaLnBrk="1" fontAlgn="auto" latinLnBrk="0" hangingPunct="1">
                <a:lnSpc>
                  <a:spcPct val="90000"/>
                </a:lnSpc>
                <a:spcBef>
                  <a:spcPct val="0"/>
                </a:spcBef>
                <a:spcAft>
                  <a:spcPct val="35000"/>
                </a:spcAft>
                <a:buClrTx/>
                <a:buSzTx/>
                <a:buFontTx/>
                <a:buNone/>
                <a:tabLst/>
                <a:defRPr/>
              </a:pPr>
              <a:r>
                <a:rPr kumimoji="0" lang="sv-SE" sz="2176" b="0" i="0" u="none" strike="noStrike" kern="0" cap="none" spc="0" normalizeH="0" baseline="0" noProof="0" dirty="0" err="1">
                  <a:ln>
                    <a:noFill/>
                  </a:ln>
                  <a:solidFill>
                    <a:sysClr val="windowText" lastClr="000000"/>
                  </a:solidFill>
                  <a:effectLst/>
                  <a:uLnTx/>
                  <a:uFillTx/>
                </a:rPr>
                <a:t>File</a:t>
              </a:r>
              <a:endParaRPr kumimoji="0" lang="sv-SE" sz="2176" b="0" i="0" u="none" strike="noStrike" kern="0" cap="none" spc="0" normalizeH="0" baseline="0" noProof="0" dirty="0">
                <a:ln>
                  <a:noFill/>
                </a:ln>
                <a:solidFill>
                  <a:sysClr val="windowText" lastClr="000000"/>
                </a:solidFill>
                <a:effectLst/>
                <a:uLnTx/>
                <a:uFillTx/>
              </a:endParaRPr>
            </a:p>
          </p:txBody>
        </p:sp>
        <p:sp>
          <p:nvSpPr>
            <p:cNvPr id="34" name="Freeform 33"/>
            <p:cNvSpPr/>
            <p:nvPr/>
          </p:nvSpPr>
          <p:spPr>
            <a:xfrm>
              <a:off x="458204" y="1653444"/>
              <a:ext cx="1645518" cy="385628"/>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64K Block</a:t>
              </a:r>
            </a:p>
          </p:txBody>
        </p:sp>
        <p:sp>
          <p:nvSpPr>
            <p:cNvPr id="35" name="Freeform 34"/>
            <p:cNvSpPr/>
            <p:nvPr/>
          </p:nvSpPr>
          <p:spPr>
            <a:xfrm>
              <a:off x="2103722" y="1653444"/>
              <a:ext cx="1645518" cy="385628"/>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64K Block</a:t>
              </a:r>
            </a:p>
          </p:txBody>
        </p:sp>
        <p:sp>
          <p:nvSpPr>
            <p:cNvPr id="36" name="Freeform 35"/>
            <p:cNvSpPr/>
            <p:nvPr/>
          </p:nvSpPr>
          <p:spPr>
            <a:xfrm>
              <a:off x="3749240" y="1653444"/>
              <a:ext cx="1645518" cy="385628"/>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64K Block</a:t>
              </a:r>
            </a:p>
          </p:txBody>
        </p:sp>
        <p:sp>
          <p:nvSpPr>
            <p:cNvPr id="37" name="Freeform 36"/>
            <p:cNvSpPr/>
            <p:nvPr/>
          </p:nvSpPr>
          <p:spPr>
            <a:xfrm>
              <a:off x="5394759" y="1653444"/>
              <a:ext cx="1645518" cy="385628"/>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64K Block</a:t>
              </a:r>
            </a:p>
          </p:txBody>
        </p:sp>
        <p:sp>
          <p:nvSpPr>
            <p:cNvPr id="38" name="Freeform 37"/>
            <p:cNvSpPr/>
            <p:nvPr/>
          </p:nvSpPr>
          <p:spPr>
            <a:xfrm>
              <a:off x="7040277" y="1653444"/>
              <a:ext cx="1645518" cy="385628"/>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448" b="0" i="0" u="none" strike="noStrike" kern="0" cap="none" spc="0" normalizeH="0" baseline="0" noProof="0" dirty="0">
                  <a:ln>
                    <a:noFill/>
                  </a:ln>
                  <a:solidFill>
                    <a:sysClr val="windowText" lastClr="000000"/>
                  </a:solidFill>
                  <a:effectLst/>
                  <a:uLnTx/>
                  <a:uFillTx/>
                </a:rPr>
                <a:t>&lt;=64K Block</a:t>
              </a:r>
            </a:p>
          </p:txBody>
        </p:sp>
      </p:grpSp>
      <p:sp>
        <p:nvSpPr>
          <p:cNvPr id="19" name="Down Arrow 18"/>
          <p:cNvSpPr/>
          <p:nvPr/>
        </p:nvSpPr>
        <p:spPr>
          <a:xfrm>
            <a:off x="10500621" y="2836880"/>
            <a:ext cx="792044" cy="706812"/>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20" name="Down Arrow 19"/>
          <p:cNvSpPr/>
          <p:nvPr/>
        </p:nvSpPr>
        <p:spPr>
          <a:xfrm>
            <a:off x="1353106" y="2808150"/>
            <a:ext cx="792044" cy="706812"/>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21" name="Down Arrow 20"/>
          <p:cNvSpPr/>
          <p:nvPr/>
        </p:nvSpPr>
        <p:spPr>
          <a:xfrm>
            <a:off x="3663582" y="2811658"/>
            <a:ext cx="792044" cy="706812"/>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22" name="Down Arrow 21"/>
          <p:cNvSpPr/>
          <p:nvPr/>
        </p:nvSpPr>
        <p:spPr>
          <a:xfrm>
            <a:off x="8130639" y="2820464"/>
            <a:ext cx="792044" cy="706812"/>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23" name="Down Arrow 22"/>
          <p:cNvSpPr/>
          <p:nvPr/>
        </p:nvSpPr>
        <p:spPr>
          <a:xfrm>
            <a:off x="5822215" y="2808150"/>
            <a:ext cx="792044" cy="706812"/>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39" name="Right Brace 38"/>
          <p:cNvSpPr/>
          <p:nvPr/>
        </p:nvSpPr>
        <p:spPr>
          <a:xfrm rot="5400000">
            <a:off x="5957641" y="-1505798"/>
            <a:ext cx="517086" cy="11494926"/>
          </a:xfrm>
          <a:prstGeom prst="rightBrace">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42" name="Freeform 41"/>
          <p:cNvSpPr/>
          <p:nvPr/>
        </p:nvSpPr>
        <p:spPr>
          <a:xfrm>
            <a:off x="5099387" y="5268616"/>
            <a:ext cx="2237701" cy="524406"/>
          </a:xfrm>
          <a:custGeom>
            <a:avLst/>
            <a:gdLst>
              <a:gd name="connsiteX0" fmla="*/ 0 w 1645518"/>
              <a:gd name="connsiteY0" fmla="*/ 0 h 385628"/>
              <a:gd name="connsiteX1" fmla="*/ 1645518 w 1645518"/>
              <a:gd name="connsiteY1" fmla="*/ 0 h 385628"/>
              <a:gd name="connsiteX2" fmla="*/ 1645518 w 1645518"/>
              <a:gd name="connsiteY2" fmla="*/ 385628 h 385628"/>
              <a:gd name="connsiteX3" fmla="*/ 0 w 1645518"/>
              <a:gd name="connsiteY3" fmla="*/ 385628 h 385628"/>
              <a:gd name="connsiteX4" fmla="*/ 0 w 1645518"/>
              <a:gd name="connsiteY4" fmla="*/ 0 h 38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518" h="385628">
                <a:moveTo>
                  <a:pt x="0" y="0"/>
                </a:moveTo>
                <a:lnTo>
                  <a:pt x="1645518" y="0"/>
                </a:lnTo>
                <a:lnTo>
                  <a:pt x="1645518" y="385628"/>
                </a:lnTo>
                <a:lnTo>
                  <a:pt x="0" y="385628"/>
                </a:lnTo>
                <a:lnTo>
                  <a:pt x="0" y="0"/>
                </a:lnTo>
                <a:close/>
              </a:path>
            </a:pathLst>
          </a:cu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2772" tIns="37995" rIns="212772" bIns="37995" numCol="1" spcCol="1270" anchor="ctr" anchorCtr="0">
            <a:noAutofit/>
          </a:bodyPr>
          <a:lstStyle/>
          <a:p>
            <a:pPr marL="0" marR="0" lvl="0" indent="0" algn="ctr" defTabSz="1329846" eaLnBrk="1" fontAlgn="auto" latinLnBrk="0" hangingPunct="1">
              <a:lnSpc>
                <a:spcPct val="90000"/>
              </a:lnSpc>
              <a:spcBef>
                <a:spcPct val="0"/>
              </a:spcBef>
              <a:spcAft>
                <a:spcPct val="35000"/>
              </a:spcAft>
              <a:buClrTx/>
              <a:buSzTx/>
              <a:buFontTx/>
              <a:buNone/>
              <a:tabLst/>
              <a:defRPr/>
            </a:pPr>
            <a:r>
              <a:rPr kumimoji="0" lang="sv-SE" sz="2992" b="0" i="0" u="none" strike="noStrike" kern="0" cap="none" spc="0" normalizeH="0" baseline="0" noProof="0" dirty="0">
                <a:ln>
                  <a:noFill/>
                </a:ln>
                <a:solidFill>
                  <a:sysClr val="windowText" lastClr="000000"/>
                </a:solidFill>
                <a:effectLst/>
                <a:uLnTx/>
                <a:uFillTx/>
              </a:rPr>
              <a:t>SHA-256</a:t>
            </a:r>
          </a:p>
        </p:txBody>
      </p:sp>
      <p:sp>
        <p:nvSpPr>
          <p:cNvPr id="2" name="Rectangular Callout 1"/>
          <p:cNvSpPr/>
          <p:nvPr/>
        </p:nvSpPr>
        <p:spPr>
          <a:xfrm>
            <a:off x="5822215" y="119897"/>
            <a:ext cx="3852406" cy="1559779"/>
          </a:xfrm>
          <a:prstGeom prst="wedgeRectCallout">
            <a:avLst>
              <a:gd name="adj1" fmla="val -181797"/>
              <a:gd name="adj2" fmla="val 10134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2448" b="0" i="0" u="none" strike="noStrike" kern="0" cap="none" spc="0" normalizeH="0" baseline="0" noProof="0" dirty="0">
                <a:ln>
                  <a:noFill/>
                </a:ln>
                <a:gradFill>
                  <a:gsLst>
                    <a:gs pos="9735">
                      <a:schemeClr val="bg1"/>
                    </a:gs>
                    <a:gs pos="23000">
                      <a:schemeClr val="bg1"/>
                    </a:gs>
                  </a:gsLst>
                  <a:lin ang="5400000" scaled="1"/>
                </a:gradFill>
                <a:effectLst/>
                <a:uLnTx/>
                <a:uFillTx/>
              </a:rPr>
              <a:t>Inject 1 single little darn Byte at first offset (or anywher in first segment)</a:t>
            </a:r>
          </a:p>
        </p:txBody>
      </p:sp>
      <p:sp>
        <p:nvSpPr>
          <p:cNvPr id="3" name="Right Arrow 2"/>
          <p:cNvSpPr/>
          <p:nvPr/>
        </p:nvSpPr>
        <p:spPr>
          <a:xfrm>
            <a:off x="622617" y="2614248"/>
            <a:ext cx="11349421" cy="3763334"/>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5400" b="0" i="0" u="none" strike="noStrike" kern="0" cap="none" spc="0" normalizeH="0" baseline="0" noProof="0" dirty="0">
                <a:ln>
                  <a:noFill/>
                </a:ln>
                <a:gradFill>
                  <a:gsLst>
                    <a:gs pos="9735">
                      <a:schemeClr val="bg1"/>
                    </a:gs>
                    <a:gs pos="23000">
                      <a:schemeClr val="bg1"/>
                    </a:gs>
                  </a:gsLst>
                  <a:lin ang="5400000" scaled="1"/>
                </a:gradFill>
                <a:effectLst/>
                <a:uLnTx/>
                <a:uFillTx/>
                <a:latin typeface="+mj-lt"/>
              </a:rPr>
              <a:t>Whole segment hash is invalid!</a:t>
            </a:r>
          </a:p>
        </p:txBody>
      </p:sp>
    </p:spTree>
    <p:extLst>
      <p:ext uri="{BB962C8B-B14F-4D97-AF65-F5344CB8AC3E}">
        <p14:creationId xmlns:p14="http://schemas.microsoft.com/office/powerpoint/2010/main" val="3496206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4127" y="1698807"/>
            <a:ext cx="12437691" cy="1219740"/>
            <a:chOff x="0" y="3658295"/>
            <a:chExt cx="9286876" cy="1195932"/>
          </a:xfrm>
        </p:grpSpPr>
        <p:sp>
          <p:nvSpPr>
            <p:cNvPr id="59" name="Round Same Side Corner Rectangle 58"/>
            <p:cNvSpPr/>
            <p:nvPr/>
          </p:nvSpPr>
          <p:spPr>
            <a:xfrm rot="5400000">
              <a:off x="4045472" y="-387177"/>
              <a:ext cx="1195932" cy="9286876"/>
            </a:xfrm>
            <a:prstGeom prst="round2SameRect">
              <a:avLst>
                <a:gd name="adj1" fmla="val 0"/>
                <a:gd name="adj2"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93256" tIns="46629" rIns="93256" bIns="46629" numCol="1" rtlCol="0" anchor="ctr" anchorCtr="0" compatLnSpc="1">
              <a:prstTxWarp prst="textNoShape">
                <a:avLst/>
              </a:prstTxWarp>
            </a:bodyPr>
            <a:lstStyle/>
            <a:p>
              <a:pPr marL="0" marR="0" lvl="0" indent="0" algn="ctr" defTabSz="932312" eaLnBrk="1" fontAlgn="auto" latinLnBrk="0" hangingPunct="1">
                <a:lnSpc>
                  <a:spcPct val="90000"/>
                </a:lnSpc>
                <a:spcBef>
                  <a:spcPts val="0"/>
                </a:spcBef>
                <a:spcAft>
                  <a:spcPts val="0"/>
                </a:spcAft>
                <a:buClr>
                  <a:srgbClr val="1F497D">
                    <a:lumMod val="40000"/>
                    <a:lumOff val="60000"/>
                  </a:srgbClr>
                </a:buClr>
                <a:buSzPct val="80000"/>
                <a:buFontTx/>
                <a:buNone/>
                <a:tabLst/>
                <a:defRPr/>
              </a:pPr>
              <a:endParaRPr kumimoji="0" lang="en-US" sz="2448" b="0" i="0" u="none" strike="noStrike" kern="0" cap="none" spc="0" normalizeH="0" baseline="0" noProof="0" dirty="0">
                <a:ln>
                  <a:noFill/>
                </a:ln>
                <a:solidFill>
                  <a:prstClr val="black"/>
                </a:solidFill>
                <a:effectLst/>
                <a:uLnTx/>
                <a:uFillTx/>
                <a:latin typeface="Segoe" pitchFamily="34" charset="0"/>
              </a:endParaRPr>
            </a:p>
          </p:txBody>
        </p:sp>
        <p:sp>
          <p:nvSpPr>
            <p:cNvPr id="60" name="Rectangle 59"/>
            <p:cNvSpPr/>
            <p:nvPr/>
          </p:nvSpPr>
          <p:spPr>
            <a:xfrm>
              <a:off x="2178756" y="3717043"/>
              <a:ext cx="6965244" cy="107879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prstClr val="white"/>
                </a:solidFill>
                <a:effectLst/>
                <a:uLnTx/>
                <a:uFillTx/>
              </a:endParaRPr>
            </a:p>
          </p:txBody>
        </p:sp>
      </p:grpSp>
      <p:grpSp>
        <p:nvGrpSpPr>
          <p:cNvPr id="69" name="Group 68"/>
          <p:cNvGrpSpPr/>
          <p:nvPr/>
        </p:nvGrpSpPr>
        <p:grpSpPr>
          <a:xfrm>
            <a:off x="4127" y="3132387"/>
            <a:ext cx="12437691" cy="1219740"/>
            <a:chOff x="0" y="2360074"/>
            <a:chExt cx="9286876" cy="1195932"/>
          </a:xfrm>
        </p:grpSpPr>
        <p:sp>
          <p:nvSpPr>
            <p:cNvPr id="56" name="Round Same Side Corner Rectangle 55"/>
            <p:cNvSpPr/>
            <p:nvPr/>
          </p:nvSpPr>
          <p:spPr>
            <a:xfrm rot="5400000">
              <a:off x="4045472" y="-1685398"/>
              <a:ext cx="1195932" cy="9286876"/>
            </a:xfrm>
            <a:prstGeom prst="round2SameRect">
              <a:avLst>
                <a:gd name="adj1" fmla="val 0"/>
                <a:gd name="adj2"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93256" tIns="46629" rIns="93256" bIns="46629" numCol="1" rtlCol="0" anchor="ctr" anchorCtr="0" compatLnSpc="1">
              <a:prstTxWarp prst="textNoShape">
                <a:avLst/>
              </a:prstTxWarp>
            </a:bodyPr>
            <a:lstStyle/>
            <a:p>
              <a:pPr marL="0" marR="0" lvl="0" indent="0" algn="ctr" defTabSz="932312" eaLnBrk="1" fontAlgn="auto" latinLnBrk="0" hangingPunct="1">
                <a:lnSpc>
                  <a:spcPct val="90000"/>
                </a:lnSpc>
                <a:spcBef>
                  <a:spcPts val="0"/>
                </a:spcBef>
                <a:spcAft>
                  <a:spcPts val="0"/>
                </a:spcAft>
                <a:buClr>
                  <a:srgbClr val="1F497D">
                    <a:lumMod val="40000"/>
                    <a:lumOff val="60000"/>
                  </a:srgbClr>
                </a:buClr>
                <a:buSzPct val="80000"/>
                <a:buFontTx/>
                <a:buNone/>
                <a:tabLst/>
                <a:defRPr/>
              </a:pPr>
              <a:endParaRPr kumimoji="0" lang="en-US" sz="2448" b="0" i="0" u="none" strike="noStrike" kern="0" cap="none" spc="0" normalizeH="0" baseline="0" noProof="0" dirty="0">
                <a:ln>
                  <a:noFill/>
                </a:ln>
                <a:solidFill>
                  <a:prstClr val="black"/>
                </a:solidFill>
                <a:effectLst/>
                <a:uLnTx/>
                <a:uFillTx/>
                <a:latin typeface="Segoe" pitchFamily="34" charset="0"/>
              </a:endParaRPr>
            </a:p>
          </p:txBody>
        </p:sp>
        <p:sp>
          <p:nvSpPr>
            <p:cNvPr id="57" name="Rectangle 56"/>
            <p:cNvSpPr/>
            <p:nvPr/>
          </p:nvSpPr>
          <p:spPr>
            <a:xfrm>
              <a:off x="2178756" y="2418822"/>
              <a:ext cx="6965244" cy="107879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prstClr val="white"/>
                </a:solidFill>
                <a:effectLst/>
                <a:uLnTx/>
                <a:uFillTx/>
              </a:endParaRPr>
            </a:p>
          </p:txBody>
        </p:sp>
      </p:grpSp>
      <p:sp>
        <p:nvSpPr>
          <p:cNvPr id="59394" name="Rectangle 2"/>
          <p:cNvSpPr>
            <a:spLocks noChangeArrowheads="1"/>
          </p:cNvSpPr>
          <p:nvPr/>
        </p:nvSpPr>
        <p:spPr bwMode="auto">
          <a:xfrm>
            <a:off x="2504" y="622557"/>
            <a:ext cx="188406" cy="470877"/>
          </a:xfrm>
          <a:prstGeom prst="rect">
            <a:avLst/>
          </a:prstGeom>
          <a:noFill/>
          <a:ln w="9525">
            <a:noFill/>
            <a:miter lim="800000"/>
            <a:headEnd/>
            <a:tailEnd/>
          </a:ln>
          <a:effectLst/>
        </p:spPr>
        <p:txBody>
          <a:bodyPr vert="horz" wrap="none" lIns="93260" tIns="46630" rIns="93260" bIns="4663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prstClr val="black"/>
              </a:solidFill>
              <a:effectLst/>
              <a:uLnTx/>
              <a:uFillTx/>
            </a:endParaRPr>
          </a:p>
        </p:txBody>
      </p:sp>
      <p:sp>
        <p:nvSpPr>
          <p:cNvPr id="21" name="Rectangle 20"/>
          <p:cNvSpPr/>
          <p:nvPr/>
        </p:nvSpPr>
        <p:spPr bwMode="auto">
          <a:xfrm>
            <a:off x="3319184" y="3353303"/>
            <a:ext cx="932361"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endParaRPr kumimoji="0" lang="en-US" sz="2040" b="1" i="0" u="none" strike="noStrike" kern="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Segoe" pitchFamily="34" charset="0"/>
            </a:endParaRPr>
          </a:p>
        </p:txBody>
      </p:sp>
      <p:sp>
        <p:nvSpPr>
          <p:cNvPr id="24" name="Rectangle 23"/>
          <p:cNvSpPr/>
          <p:nvPr/>
        </p:nvSpPr>
        <p:spPr bwMode="auto">
          <a:xfrm>
            <a:off x="4251545" y="3353303"/>
            <a:ext cx="2175507"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endParaRPr kumimoji="0" lang="en-US" sz="2856"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pitchFamily="34" charset="0"/>
            </a:endParaRPr>
          </a:p>
        </p:txBody>
      </p:sp>
      <p:sp>
        <p:nvSpPr>
          <p:cNvPr id="31" name="Rectangle 30"/>
          <p:cNvSpPr/>
          <p:nvPr/>
        </p:nvSpPr>
        <p:spPr bwMode="auto">
          <a:xfrm>
            <a:off x="6427053" y="3353303"/>
            <a:ext cx="932361"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endParaRPr kumimoji="0" lang="en-US" sz="2040" b="1" i="0" u="none" strike="noStrike" kern="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Segoe" pitchFamily="34" charset="0"/>
            </a:endParaRPr>
          </a:p>
        </p:txBody>
      </p:sp>
      <p:sp>
        <p:nvSpPr>
          <p:cNvPr id="34" name="Rectangle 33"/>
          <p:cNvSpPr/>
          <p:nvPr/>
        </p:nvSpPr>
        <p:spPr bwMode="auto">
          <a:xfrm>
            <a:off x="7359416" y="3353303"/>
            <a:ext cx="621574"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endParaRPr kumimoji="0" lang="en-US" sz="2856"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pitchFamily="34" charset="0"/>
            </a:endParaRPr>
          </a:p>
        </p:txBody>
      </p:sp>
      <p:sp>
        <p:nvSpPr>
          <p:cNvPr id="36" name="Rectangle 35"/>
          <p:cNvSpPr/>
          <p:nvPr/>
        </p:nvSpPr>
        <p:spPr bwMode="auto">
          <a:xfrm>
            <a:off x="7980988" y="3353303"/>
            <a:ext cx="478742"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endParaRPr kumimoji="0" lang="en-US" sz="2856"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pitchFamily="34" charset="0"/>
            </a:endParaRPr>
          </a:p>
        </p:txBody>
      </p:sp>
      <p:sp>
        <p:nvSpPr>
          <p:cNvPr id="37" name="Rectangle 36"/>
          <p:cNvSpPr/>
          <p:nvPr/>
        </p:nvSpPr>
        <p:spPr bwMode="auto">
          <a:xfrm>
            <a:off x="8459729" y="3353303"/>
            <a:ext cx="1696766"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endParaRPr kumimoji="0" lang="en-US" sz="2856"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pitchFamily="34" charset="0"/>
            </a:endParaRPr>
          </a:p>
        </p:txBody>
      </p:sp>
      <p:sp>
        <p:nvSpPr>
          <p:cNvPr id="43" name="Rectangle 42"/>
          <p:cNvSpPr/>
          <p:nvPr/>
        </p:nvSpPr>
        <p:spPr bwMode="auto">
          <a:xfrm>
            <a:off x="10156496" y="3353303"/>
            <a:ext cx="621574"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endParaRPr kumimoji="0" lang="en-US" sz="2856"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pitchFamily="34" charset="0"/>
            </a:endParaRPr>
          </a:p>
        </p:txBody>
      </p:sp>
      <p:sp>
        <p:nvSpPr>
          <p:cNvPr id="45" name="Rectangle 44"/>
          <p:cNvSpPr/>
          <p:nvPr/>
        </p:nvSpPr>
        <p:spPr bwMode="auto">
          <a:xfrm>
            <a:off x="10778068" y="3353303"/>
            <a:ext cx="958294"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endParaRPr kumimoji="0" lang="en-US" sz="2856"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pitchFamily="34" charset="0"/>
            </a:endParaRPr>
          </a:p>
        </p:txBody>
      </p:sp>
      <p:sp>
        <p:nvSpPr>
          <p:cNvPr id="48" name="Rectangle 47"/>
          <p:cNvSpPr/>
          <p:nvPr/>
        </p:nvSpPr>
        <p:spPr bwMode="auto">
          <a:xfrm>
            <a:off x="11456241" y="3353303"/>
            <a:ext cx="564976"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endParaRPr kumimoji="0" lang="en-US" sz="2040" b="1" i="0" u="none" strike="noStrike" kern="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Segoe" pitchFamily="34" charset="0"/>
            </a:endParaRPr>
          </a:p>
        </p:txBody>
      </p:sp>
      <p:sp>
        <p:nvSpPr>
          <p:cNvPr id="51" name="TextBox 50"/>
          <p:cNvSpPr txBox="1"/>
          <p:nvPr/>
        </p:nvSpPr>
        <p:spPr>
          <a:xfrm>
            <a:off x="206300" y="1876542"/>
            <a:ext cx="2770222" cy="835613"/>
          </a:xfrm>
          <a:prstGeom prst="rect">
            <a:avLst/>
          </a:prstGeom>
        </p:spPr>
        <p:txBody>
          <a:bodyPr wrap="square" rtlCol="0">
            <a:spAutoFit/>
          </a:bodyPr>
          <a:lstStyle/>
          <a:p>
            <a:pPr marL="0" marR="0" lvl="0" indent="0" defTabSz="914400" eaLnBrk="1" fontAlgn="auto" latinLnBrk="0" hangingPunct="1">
              <a:lnSpc>
                <a:spcPct val="100000"/>
              </a:lnSpc>
              <a:spcBef>
                <a:spcPct val="20000"/>
              </a:spcBef>
              <a:spcAft>
                <a:spcPts val="918"/>
              </a:spcAft>
              <a:buClr>
                <a:srgbClr val="1F497D">
                  <a:lumMod val="40000"/>
                  <a:lumOff val="60000"/>
                </a:srgbClr>
              </a:buClr>
              <a:buSzPct val="80000"/>
              <a:buFontTx/>
              <a:buNone/>
              <a:tabLst/>
              <a:defRPr/>
            </a:pPr>
            <a:r>
              <a:rPr kumimoji="0" lang="en-US" sz="2448" b="0" i="0" u="none" strike="noStrike" kern="0" cap="none" spc="0" normalizeH="0" baseline="0" noProof="0" dirty="0">
                <a:ln>
                  <a:noFill/>
                </a:ln>
                <a:solidFill>
                  <a:schemeClr val="bg1"/>
                </a:solidFill>
                <a:effectLst/>
                <a:uLnTx/>
                <a:uFillTx/>
                <a:latin typeface="Segoe" pitchFamily="34" charset="0"/>
              </a:rPr>
              <a:t>Fingerprint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chemeClr val="bg1"/>
                </a:solidFill>
                <a:effectLst/>
                <a:uLnTx/>
                <a:uFillTx/>
                <a:latin typeface="Segoe" pitchFamily="34" charset="0"/>
              </a:rPr>
              <a:t>Used to choose boundaries</a:t>
            </a:r>
          </a:p>
        </p:txBody>
      </p:sp>
      <p:sp>
        <p:nvSpPr>
          <p:cNvPr id="52" name="TextBox 51"/>
          <p:cNvSpPr txBox="1"/>
          <p:nvPr/>
        </p:nvSpPr>
        <p:spPr>
          <a:xfrm>
            <a:off x="206296" y="3315882"/>
            <a:ext cx="2559195" cy="835613"/>
          </a:xfrm>
          <a:prstGeom prst="rect">
            <a:avLst/>
          </a:prstGeom>
        </p:spPr>
        <p:txBody>
          <a:bodyPr wrap="square" rtlCol="0">
            <a:spAutoFit/>
          </a:bodyPr>
          <a:lstStyle/>
          <a:p>
            <a:pPr marL="0" marR="0" lvl="0" indent="0" defTabSz="914400" eaLnBrk="1" fontAlgn="auto" latinLnBrk="0" hangingPunct="1">
              <a:lnSpc>
                <a:spcPct val="100000"/>
              </a:lnSpc>
              <a:spcBef>
                <a:spcPct val="20000"/>
              </a:spcBef>
              <a:spcAft>
                <a:spcPts val="918"/>
              </a:spcAft>
              <a:buClr>
                <a:srgbClr val="1F497D">
                  <a:lumMod val="40000"/>
                  <a:lumOff val="60000"/>
                </a:srgbClr>
              </a:buClr>
              <a:buSzPct val="80000"/>
              <a:buFontTx/>
              <a:buNone/>
              <a:tabLst/>
              <a:defRPr/>
            </a:pPr>
            <a:r>
              <a:rPr kumimoji="0" lang="en-US" sz="2448" b="0" i="0" u="none" strike="noStrike" kern="0" cap="none" spc="0" normalizeH="0" baseline="0" noProof="0" dirty="0">
                <a:ln>
                  <a:noFill/>
                </a:ln>
                <a:solidFill>
                  <a:schemeClr val="bg1"/>
                </a:solidFill>
                <a:effectLst/>
                <a:uLnTx/>
                <a:uFillTx/>
                <a:latin typeface="Segoe" pitchFamily="34" charset="0"/>
              </a:rPr>
              <a:t>Blocks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chemeClr val="bg1"/>
                </a:solidFill>
                <a:effectLst/>
                <a:uLnTx/>
                <a:uFillTx/>
                <a:latin typeface="Segoe" pitchFamily="34" charset="0"/>
              </a:rPr>
              <a:t>32K – 128K</a:t>
            </a:r>
          </a:p>
        </p:txBody>
      </p:sp>
      <p:sp>
        <p:nvSpPr>
          <p:cNvPr id="66" name="Rectangle 65"/>
          <p:cNvSpPr/>
          <p:nvPr/>
        </p:nvSpPr>
        <p:spPr bwMode="auto">
          <a:xfrm>
            <a:off x="3319184" y="1920092"/>
            <a:ext cx="8702032" cy="77716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endParaRPr kumimoji="0" lang="en-US" sz="2856"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627" y="2088647"/>
            <a:ext cx="4661802" cy="44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921" y="2088647"/>
            <a:ext cx="4661802" cy="44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504" y="4565968"/>
            <a:ext cx="12437691" cy="1219740"/>
            <a:chOff x="0" y="2360074"/>
            <a:chExt cx="9286876" cy="1195932"/>
          </a:xfrm>
        </p:grpSpPr>
        <p:sp>
          <p:nvSpPr>
            <p:cNvPr id="33" name="Round Same Side Corner Rectangle 32"/>
            <p:cNvSpPr/>
            <p:nvPr/>
          </p:nvSpPr>
          <p:spPr>
            <a:xfrm rot="5400000">
              <a:off x="4045472" y="-1685398"/>
              <a:ext cx="1195932" cy="9286876"/>
            </a:xfrm>
            <a:prstGeom prst="round2SameRect">
              <a:avLst>
                <a:gd name="adj1" fmla="val 0"/>
                <a:gd name="adj2"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93256" tIns="46629" rIns="93256" bIns="46629" numCol="1" rtlCol="0" anchor="ctr" anchorCtr="0" compatLnSpc="1">
              <a:prstTxWarp prst="textNoShape">
                <a:avLst/>
              </a:prstTxWarp>
            </a:bodyPr>
            <a:lstStyle/>
            <a:p>
              <a:pPr marL="0" marR="0" lvl="0" indent="0" algn="ctr" defTabSz="932312" eaLnBrk="1" fontAlgn="auto" latinLnBrk="0" hangingPunct="1">
                <a:lnSpc>
                  <a:spcPct val="90000"/>
                </a:lnSpc>
                <a:spcBef>
                  <a:spcPts val="0"/>
                </a:spcBef>
                <a:spcAft>
                  <a:spcPts val="0"/>
                </a:spcAft>
                <a:buClr>
                  <a:srgbClr val="1F497D">
                    <a:lumMod val="40000"/>
                    <a:lumOff val="60000"/>
                  </a:srgbClr>
                </a:buClr>
                <a:buSzPct val="80000"/>
                <a:buFontTx/>
                <a:buNone/>
                <a:tabLst/>
                <a:defRPr/>
              </a:pPr>
              <a:endParaRPr kumimoji="0" lang="en-US" sz="2448" b="0" i="0" u="none" strike="noStrike" kern="0" cap="none" spc="0" normalizeH="0" baseline="0" noProof="0" dirty="0">
                <a:ln>
                  <a:noFill/>
                </a:ln>
                <a:solidFill>
                  <a:prstClr val="black"/>
                </a:solidFill>
                <a:effectLst/>
                <a:uLnTx/>
                <a:uFillTx/>
                <a:latin typeface="Segoe" pitchFamily="34" charset="0"/>
              </a:endParaRPr>
            </a:p>
          </p:txBody>
        </p:sp>
        <p:sp>
          <p:nvSpPr>
            <p:cNvPr id="35" name="Rectangle 34"/>
            <p:cNvSpPr/>
            <p:nvPr/>
          </p:nvSpPr>
          <p:spPr>
            <a:xfrm>
              <a:off x="2178756" y="2418822"/>
              <a:ext cx="6965244" cy="107879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prstClr val="white"/>
                </a:solidFill>
                <a:effectLst/>
                <a:uLnTx/>
                <a:uFillTx/>
              </a:endParaRPr>
            </a:p>
          </p:txBody>
        </p:sp>
      </p:grpSp>
      <p:sp>
        <p:nvSpPr>
          <p:cNvPr id="38" name="TextBox 37"/>
          <p:cNvSpPr txBox="1"/>
          <p:nvPr/>
        </p:nvSpPr>
        <p:spPr>
          <a:xfrm>
            <a:off x="204675" y="4625115"/>
            <a:ext cx="2559195" cy="835613"/>
          </a:xfrm>
          <a:prstGeom prst="rect">
            <a:avLst/>
          </a:prstGeom>
        </p:spPr>
        <p:txBody>
          <a:bodyPr wrap="square" rtlCol="0">
            <a:spAutoFit/>
          </a:bodyPr>
          <a:lstStyle/>
          <a:p>
            <a:pPr marL="0" marR="0" lvl="0" indent="0" defTabSz="914400" eaLnBrk="1" fontAlgn="auto" latinLnBrk="0" hangingPunct="1">
              <a:lnSpc>
                <a:spcPct val="100000"/>
              </a:lnSpc>
              <a:spcBef>
                <a:spcPct val="20000"/>
              </a:spcBef>
              <a:spcAft>
                <a:spcPts val="918"/>
              </a:spcAft>
              <a:buClr>
                <a:srgbClr val="1F497D">
                  <a:lumMod val="40000"/>
                  <a:lumOff val="60000"/>
                </a:srgbClr>
              </a:buClr>
              <a:buSzPct val="80000"/>
              <a:buFontTx/>
              <a:buNone/>
              <a:tabLst/>
              <a:defRPr/>
            </a:pPr>
            <a:r>
              <a:rPr kumimoji="0" lang="en-US" sz="2448" b="0" i="0" u="none" strike="noStrike" kern="0" cap="none" spc="0" normalizeH="0" baseline="0" noProof="0" dirty="0">
                <a:ln>
                  <a:noFill/>
                </a:ln>
                <a:solidFill>
                  <a:schemeClr val="bg1"/>
                </a:solidFill>
                <a:effectLst/>
                <a:uLnTx/>
                <a:uFillTx/>
                <a:latin typeface="Segoe" pitchFamily="34" charset="0"/>
              </a:rPr>
              <a:t>Identifiers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chemeClr val="bg1"/>
                </a:solidFill>
                <a:effectLst/>
                <a:uLnTx/>
                <a:uFillTx/>
                <a:latin typeface="Segoe" pitchFamily="34" charset="0"/>
              </a:rPr>
              <a:t>Block Hashes</a:t>
            </a:r>
          </a:p>
        </p:txBody>
      </p:sp>
      <p:sp>
        <p:nvSpPr>
          <p:cNvPr id="40" name="Rectangle 39"/>
          <p:cNvSpPr/>
          <p:nvPr/>
        </p:nvSpPr>
        <p:spPr bwMode="auto">
          <a:xfrm>
            <a:off x="3317563" y="4786883"/>
            <a:ext cx="932361"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rgbClr val="FFC000"/>
                </a:solidFill>
                <a:effectLst/>
                <a:uLnTx/>
                <a:uFillTx/>
                <a:latin typeface="Segoe" pitchFamily="34" charset="0"/>
              </a:rPr>
              <a:t>ID1</a:t>
            </a:r>
          </a:p>
        </p:txBody>
      </p:sp>
      <p:sp>
        <p:nvSpPr>
          <p:cNvPr id="41" name="Rectangle 40"/>
          <p:cNvSpPr/>
          <p:nvPr/>
        </p:nvSpPr>
        <p:spPr bwMode="auto">
          <a:xfrm>
            <a:off x="4249924" y="4786883"/>
            <a:ext cx="2175507"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rgbClr val="FFC000"/>
                </a:solidFill>
                <a:effectLst/>
                <a:uLnTx/>
                <a:uFillTx/>
                <a:latin typeface="Segoe" pitchFamily="34" charset="0"/>
              </a:rPr>
              <a:t>ID2</a:t>
            </a:r>
          </a:p>
        </p:txBody>
      </p:sp>
      <p:sp>
        <p:nvSpPr>
          <p:cNvPr id="42" name="Rectangle 41"/>
          <p:cNvSpPr/>
          <p:nvPr/>
        </p:nvSpPr>
        <p:spPr bwMode="auto">
          <a:xfrm>
            <a:off x="6425432" y="4786883"/>
            <a:ext cx="932361"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rgbClr val="FFC000"/>
                </a:solidFill>
                <a:effectLst/>
                <a:uLnTx/>
                <a:uFillTx/>
                <a:latin typeface="Segoe" pitchFamily="34" charset="0"/>
              </a:rPr>
              <a:t>ID3</a:t>
            </a:r>
          </a:p>
        </p:txBody>
      </p:sp>
      <p:sp>
        <p:nvSpPr>
          <p:cNvPr id="44" name="Rectangle 43"/>
          <p:cNvSpPr/>
          <p:nvPr/>
        </p:nvSpPr>
        <p:spPr bwMode="auto">
          <a:xfrm>
            <a:off x="7357795" y="4786883"/>
            <a:ext cx="621574"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rgbClr val="FFC000"/>
                </a:solidFill>
                <a:effectLst/>
                <a:uLnTx/>
                <a:uFillTx/>
                <a:latin typeface="Segoe" pitchFamily="34" charset="0"/>
              </a:rPr>
              <a:t>ID4</a:t>
            </a:r>
          </a:p>
        </p:txBody>
      </p:sp>
      <p:sp>
        <p:nvSpPr>
          <p:cNvPr id="46" name="Rectangle 45"/>
          <p:cNvSpPr/>
          <p:nvPr/>
        </p:nvSpPr>
        <p:spPr bwMode="auto">
          <a:xfrm>
            <a:off x="7979367" y="4786883"/>
            <a:ext cx="484959"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rgbClr val="FFC000"/>
                </a:solidFill>
                <a:effectLst/>
                <a:uLnTx/>
                <a:uFillTx/>
                <a:latin typeface="Segoe" pitchFamily="34" charset="0"/>
              </a:rPr>
              <a:t>ID5</a:t>
            </a:r>
          </a:p>
        </p:txBody>
      </p:sp>
      <p:sp>
        <p:nvSpPr>
          <p:cNvPr id="47" name="Rectangle 46"/>
          <p:cNvSpPr/>
          <p:nvPr/>
        </p:nvSpPr>
        <p:spPr bwMode="auto">
          <a:xfrm>
            <a:off x="8464327" y="4786883"/>
            <a:ext cx="1690548"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rgbClr val="FFC000"/>
                </a:solidFill>
                <a:effectLst/>
                <a:uLnTx/>
                <a:uFillTx/>
                <a:latin typeface="Segoe" pitchFamily="34" charset="0"/>
              </a:rPr>
              <a:t>ID6</a:t>
            </a:r>
          </a:p>
        </p:txBody>
      </p:sp>
      <p:sp>
        <p:nvSpPr>
          <p:cNvPr id="49" name="Rectangle 48"/>
          <p:cNvSpPr/>
          <p:nvPr/>
        </p:nvSpPr>
        <p:spPr bwMode="auto">
          <a:xfrm>
            <a:off x="10154875" y="4786883"/>
            <a:ext cx="621574"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rgbClr val="FFC000"/>
                </a:solidFill>
                <a:effectLst/>
                <a:uLnTx/>
                <a:uFillTx/>
                <a:latin typeface="Segoe" pitchFamily="34" charset="0"/>
              </a:rPr>
              <a:t>ID7</a:t>
            </a:r>
          </a:p>
        </p:txBody>
      </p:sp>
      <p:sp>
        <p:nvSpPr>
          <p:cNvPr id="53" name="Rectangle 52"/>
          <p:cNvSpPr/>
          <p:nvPr/>
        </p:nvSpPr>
        <p:spPr bwMode="auto">
          <a:xfrm>
            <a:off x="10776447" y="4786883"/>
            <a:ext cx="684392"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rgbClr val="FFC000"/>
                </a:solidFill>
                <a:effectLst/>
                <a:uLnTx/>
                <a:uFillTx/>
                <a:latin typeface="Segoe" pitchFamily="34" charset="0"/>
              </a:rPr>
              <a:t>ID8</a:t>
            </a:r>
          </a:p>
        </p:txBody>
      </p:sp>
      <p:sp>
        <p:nvSpPr>
          <p:cNvPr id="54" name="Rectangle 53"/>
          <p:cNvSpPr/>
          <p:nvPr/>
        </p:nvSpPr>
        <p:spPr bwMode="auto">
          <a:xfrm>
            <a:off x="11460838" y="4786883"/>
            <a:ext cx="558758" cy="77716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111912" tIns="55956" rIns="111912" bIns="55956" numCol="1" rtlCol="0" anchor="ctr" anchorCtr="0" compatLnSpc="1">
            <a:prstTxWarp prst="textNoShape">
              <a:avLst/>
            </a:prstTxWarp>
          </a:bodyPr>
          <a:lstStyle/>
          <a:p>
            <a:pPr marL="0" marR="0" lvl="0" indent="0" algn="ctr" defTabSz="111882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rgbClr val="FFC000"/>
                </a:solidFill>
                <a:effectLst/>
                <a:uLnTx/>
                <a:uFillTx/>
                <a:latin typeface="Segoe" pitchFamily="34" charset="0"/>
              </a:rPr>
              <a:t>ID9</a:t>
            </a:r>
          </a:p>
        </p:txBody>
      </p:sp>
      <p:sp>
        <p:nvSpPr>
          <p:cNvPr id="4" name="Title 3"/>
          <p:cNvSpPr>
            <a:spLocks noGrp="1"/>
          </p:cNvSpPr>
          <p:nvPr>
            <p:ph type="title"/>
          </p:nvPr>
        </p:nvSpPr>
        <p:spPr/>
        <p:txBody>
          <a:bodyPr/>
          <a:lstStyle/>
          <a:p>
            <a:r>
              <a:rPr lang="sv-SE" dirty="0"/>
              <a:t>V2 – Pulling Tricks &amp; Hash Bananza</a:t>
            </a:r>
          </a:p>
        </p:txBody>
      </p:sp>
      <p:sp>
        <p:nvSpPr>
          <p:cNvPr id="50" name="Down Arrow 49"/>
          <p:cNvSpPr/>
          <p:nvPr/>
        </p:nvSpPr>
        <p:spPr>
          <a:xfrm>
            <a:off x="3402566" y="2614166"/>
            <a:ext cx="792044" cy="80025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55" name="Down Arrow 54"/>
          <p:cNvSpPr/>
          <p:nvPr/>
        </p:nvSpPr>
        <p:spPr>
          <a:xfrm>
            <a:off x="4900260" y="2614166"/>
            <a:ext cx="792044" cy="80025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58" name="Down Arrow 57"/>
          <p:cNvSpPr/>
          <p:nvPr/>
        </p:nvSpPr>
        <p:spPr>
          <a:xfrm>
            <a:off x="6483390" y="2637423"/>
            <a:ext cx="792044" cy="80025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61" name="Down Arrow 60"/>
          <p:cNvSpPr/>
          <p:nvPr/>
        </p:nvSpPr>
        <p:spPr>
          <a:xfrm>
            <a:off x="7316170" y="2643050"/>
            <a:ext cx="792044" cy="80025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62" name="Down Arrow 61"/>
          <p:cNvSpPr/>
          <p:nvPr/>
        </p:nvSpPr>
        <p:spPr>
          <a:xfrm>
            <a:off x="8809197" y="2595437"/>
            <a:ext cx="792044" cy="80025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63" name="Down Arrow 62"/>
          <p:cNvSpPr/>
          <p:nvPr/>
        </p:nvSpPr>
        <p:spPr>
          <a:xfrm>
            <a:off x="10721134" y="2613909"/>
            <a:ext cx="792044" cy="80025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65" name="Down Arrow 64"/>
          <p:cNvSpPr/>
          <p:nvPr/>
        </p:nvSpPr>
        <p:spPr>
          <a:xfrm>
            <a:off x="9902900" y="2613652"/>
            <a:ext cx="792044" cy="80025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
        <p:nvSpPr>
          <p:cNvPr id="67" name="Down Arrow 66"/>
          <p:cNvSpPr/>
          <p:nvPr/>
        </p:nvSpPr>
        <p:spPr>
          <a:xfrm>
            <a:off x="11435133" y="2614166"/>
            <a:ext cx="792044" cy="80025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48"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636518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8475549" y="1356864"/>
            <a:ext cx="3639342" cy="401260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7" name="Rectangle 16"/>
          <p:cNvSpPr/>
          <p:nvPr/>
        </p:nvSpPr>
        <p:spPr bwMode="auto">
          <a:xfrm>
            <a:off x="4326558" y="1356864"/>
            <a:ext cx="3639342" cy="401260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4" name="Rectangle 13"/>
          <p:cNvSpPr/>
          <p:nvPr/>
        </p:nvSpPr>
        <p:spPr bwMode="auto">
          <a:xfrm>
            <a:off x="274639" y="1356865"/>
            <a:ext cx="3639342" cy="401260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3" name="Title 2"/>
          <p:cNvSpPr>
            <a:spLocks noGrp="1"/>
          </p:cNvSpPr>
          <p:nvPr>
            <p:ph type="title"/>
          </p:nvPr>
        </p:nvSpPr>
        <p:spPr/>
        <p:txBody>
          <a:bodyPr/>
          <a:lstStyle/>
          <a:p>
            <a:r>
              <a:rPr lang="sv-SE" dirty="0"/>
              <a:t>How much beardness do you want?</a:t>
            </a:r>
          </a:p>
        </p:txBody>
      </p:sp>
      <p:graphicFrame>
        <p:nvGraphicFramePr>
          <p:cNvPr id="7" name="Content Placeholder 6"/>
          <p:cNvGraphicFramePr>
            <a:graphicFrameLocks noGrp="1"/>
          </p:cNvGraphicFramePr>
          <p:nvPr>
            <p:ph idx="1"/>
            <p:extLst/>
          </p:nvPr>
        </p:nvGraphicFramePr>
        <p:xfrm>
          <a:off x="97557" y="1120997"/>
          <a:ext cx="11881319" cy="4248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385589" y="5657502"/>
            <a:ext cx="11982139" cy="12618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“Since 1969 I have never used Microsoft Windows, have never used Apples’ systems, and have never shaved my beard.” – </a:t>
            </a:r>
            <a:r>
              <a:rPr kumimoji="0" lang="en-US" sz="2400" b="0" i="0" u="none" strike="noStrike" kern="0" cap="none" spc="0" normalizeH="0" baseline="0" noProof="0" dirty="0">
                <a:ln>
                  <a:noFill/>
                </a:ln>
                <a:solidFill>
                  <a:sysClr val="windowText" lastClr="000000"/>
                </a:solidFill>
                <a:effectLst/>
                <a:uLnTx/>
                <a:uFillTx/>
                <a:hlinkClick r:id="rId7"/>
              </a:rPr>
              <a:t>http://LinuxBeard.com</a:t>
            </a: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sysClr val="windowText" lastClr="000000"/>
                </a:solidFill>
                <a:effectLst/>
                <a:uLnTx/>
                <a:uFillTx/>
              </a:rPr>
              <a:t>”2016 was the year when Linux got PowerShell &amp; .Net Core. Windows now runs Linux and FreeBSD finally got WiFi…” - Quote from Twitter</a:t>
            </a:r>
          </a:p>
        </p:txBody>
      </p:sp>
    </p:spTree>
    <p:extLst>
      <p:ext uri="{BB962C8B-B14F-4D97-AF65-F5344CB8AC3E}">
        <p14:creationId xmlns:p14="http://schemas.microsoft.com/office/powerpoint/2010/main" val="3649709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sz="5440" dirty="0"/>
              <a:t>BranchCache &amp; </a:t>
            </a:r>
            <a:r>
              <a:rPr lang="sv-SE" sz="5440" dirty="0" err="1"/>
              <a:t>DeDuplication</a:t>
            </a:r>
            <a:endParaRPr lang="sv-SE" sz="5440" dirty="0"/>
          </a:p>
        </p:txBody>
      </p:sp>
      <p:graphicFrame>
        <p:nvGraphicFramePr>
          <p:cNvPr id="7" name="Content Placeholder 6"/>
          <p:cNvGraphicFramePr>
            <a:graphicFrameLocks noGrp="1"/>
          </p:cNvGraphicFramePr>
          <p:nvPr>
            <p:ph idx="1"/>
            <p:extLst/>
          </p:nvPr>
        </p:nvGraphicFramePr>
        <p:xfrm>
          <a:off x="622617" y="1265014"/>
          <a:ext cx="11191240" cy="5362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268278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209973"/>
            <a:ext cx="8228299" cy="2179058"/>
          </a:xfrm>
        </p:spPr>
        <p:txBody>
          <a:bodyPr/>
          <a:lstStyle/>
          <a:p>
            <a:r>
              <a:rPr lang="en-US" dirty="0" err="1"/>
              <a:t>DeDuplication</a:t>
            </a:r>
            <a:r>
              <a:rPr lang="en-US" dirty="0"/>
              <a:t> &amp; BranchCache</a:t>
            </a:r>
          </a:p>
        </p:txBody>
      </p:sp>
      <p:sp>
        <p:nvSpPr>
          <p:cNvPr id="4" name="Text Placeholder 3"/>
          <p:cNvSpPr>
            <a:spLocks noGrp="1"/>
          </p:cNvSpPr>
          <p:nvPr>
            <p:ph type="body" sz="quarter" idx="12"/>
          </p:nvPr>
        </p:nvSpPr>
        <p:spPr/>
        <p:txBody>
          <a:bodyPr/>
          <a:lstStyle/>
          <a:p>
            <a:r>
              <a:rPr lang="en-US" dirty="0"/>
              <a:t>Andreas Hammarskjöld</a:t>
            </a:r>
          </a:p>
        </p:txBody>
      </p:sp>
    </p:spTree>
    <p:extLst>
      <p:ext uri="{BB962C8B-B14F-4D97-AF65-F5344CB8AC3E}">
        <p14:creationId xmlns:p14="http://schemas.microsoft.com/office/powerpoint/2010/main" val="683291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dirty="0"/>
              <a:t>Savings Galore – Average DeDupe Savings</a:t>
            </a:r>
          </a:p>
        </p:txBody>
      </p:sp>
      <p:graphicFrame>
        <p:nvGraphicFramePr>
          <p:cNvPr id="7" name="Content Placeholder 6"/>
          <p:cNvGraphicFramePr>
            <a:graphicFrameLocks noGrp="1"/>
          </p:cNvGraphicFramePr>
          <p:nvPr>
            <p:ph idx="1"/>
            <p:extLst/>
          </p:nvPr>
        </p:nvGraphicFramePr>
        <p:xfrm>
          <a:off x="622618" y="1632055"/>
          <a:ext cx="11191239" cy="3626792"/>
        </p:xfrm>
        <a:graphic>
          <a:graphicData uri="http://schemas.openxmlformats.org/drawingml/2006/table">
            <a:tbl>
              <a:tblPr firstRow="1" bandRow="1">
                <a:tableStyleId>{5C22544A-7EE6-4342-B048-85BDC9FD1C3A}</a:tableStyleId>
              </a:tblPr>
              <a:tblGrid>
                <a:gridCol w="3218195">
                  <a:extLst>
                    <a:ext uri="{9D8B030D-6E8A-4147-A177-3AD203B41FA5}">
                      <a16:colId xmlns:a16="http://schemas.microsoft.com/office/drawing/2014/main" val="20000"/>
                    </a:ext>
                  </a:extLst>
                </a:gridCol>
                <a:gridCol w="5886610">
                  <a:extLst>
                    <a:ext uri="{9D8B030D-6E8A-4147-A177-3AD203B41FA5}">
                      <a16:colId xmlns:a16="http://schemas.microsoft.com/office/drawing/2014/main" val="20001"/>
                    </a:ext>
                  </a:extLst>
                </a:gridCol>
                <a:gridCol w="2086434">
                  <a:extLst>
                    <a:ext uri="{9D8B030D-6E8A-4147-A177-3AD203B41FA5}">
                      <a16:colId xmlns:a16="http://schemas.microsoft.com/office/drawing/2014/main" val="20002"/>
                    </a:ext>
                  </a:extLst>
                </a:gridCol>
              </a:tblGrid>
              <a:tr h="1243471">
                <a:tc>
                  <a:txBody>
                    <a:bodyPr/>
                    <a:lstStyle/>
                    <a:p>
                      <a:r>
                        <a:rPr lang="sv-SE" sz="2400" dirty="0"/>
                        <a:t>Scenario</a:t>
                      </a:r>
                    </a:p>
                  </a:txBody>
                  <a:tcPr marL="124347" marR="124347" marT="62174" marB="62174" anchor="ctr"/>
                </a:tc>
                <a:tc>
                  <a:txBody>
                    <a:bodyPr/>
                    <a:lstStyle/>
                    <a:p>
                      <a:r>
                        <a:rPr lang="sv-SE" sz="2400" dirty="0"/>
                        <a:t>Content</a:t>
                      </a:r>
                    </a:p>
                  </a:txBody>
                  <a:tcPr marL="124347" marR="124347" marT="62174" marB="62174" anchor="ctr"/>
                </a:tc>
                <a:tc>
                  <a:txBody>
                    <a:bodyPr/>
                    <a:lstStyle/>
                    <a:p>
                      <a:r>
                        <a:rPr lang="sv-SE" sz="2400"/>
                        <a:t>Typical Space Savings</a:t>
                      </a:r>
                    </a:p>
                  </a:txBody>
                  <a:tcPr marL="124347" marR="124347" marT="62174" marB="62174" anchor="ctr"/>
                </a:tc>
                <a:extLst>
                  <a:ext uri="{0D108BD9-81ED-4DB2-BD59-A6C34878D82A}">
                    <a16:rowId xmlns:a16="http://schemas.microsoft.com/office/drawing/2014/main" val="10000"/>
                  </a:ext>
                </a:extLst>
              </a:tr>
              <a:tr h="504297">
                <a:tc>
                  <a:txBody>
                    <a:bodyPr/>
                    <a:lstStyle/>
                    <a:p>
                      <a:r>
                        <a:rPr lang="sv-SE" sz="2400"/>
                        <a:t>User documents</a:t>
                      </a:r>
                    </a:p>
                  </a:txBody>
                  <a:tcPr marL="124347" marR="124347" marT="62174" marB="62174" anchor="ctr"/>
                </a:tc>
                <a:tc>
                  <a:txBody>
                    <a:bodyPr/>
                    <a:lstStyle/>
                    <a:p>
                      <a:r>
                        <a:rPr lang="sv-SE" sz="2400"/>
                        <a:t>Documents, photos, music, videos</a:t>
                      </a:r>
                    </a:p>
                  </a:txBody>
                  <a:tcPr marL="124347" marR="124347" marT="62174" marB="62174" anchor="ctr"/>
                </a:tc>
                <a:tc>
                  <a:txBody>
                    <a:bodyPr/>
                    <a:lstStyle/>
                    <a:p>
                      <a:r>
                        <a:rPr lang="sv-SE" sz="2400"/>
                        <a:t>30-50%</a:t>
                      </a:r>
                    </a:p>
                  </a:txBody>
                  <a:tcPr marL="124347" marR="124347" marT="62174" marB="62174" anchor="ctr"/>
                </a:tc>
                <a:extLst>
                  <a:ext uri="{0D108BD9-81ED-4DB2-BD59-A6C34878D82A}">
                    <a16:rowId xmlns:a16="http://schemas.microsoft.com/office/drawing/2014/main" val="10001"/>
                  </a:ext>
                </a:extLst>
              </a:tr>
              <a:tr h="504297">
                <a:tc>
                  <a:txBody>
                    <a:bodyPr/>
                    <a:lstStyle/>
                    <a:p>
                      <a:r>
                        <a:rPr lang="sv-SE" sz="2400"/>
                        <a:t>Deployment shares</a:t>
                      </a:r>
                    </a:p>
                  </a:txBody>
                  <a:tcPr marL="124347" marR="124347" marT="62174" marB="62174" anchor="ctr"/>
                </a:tc>
                <a:tc>
                  <a:txBody>
                    <a:bodyPr/>
                    <a:lstStyle/>
                    <a:p>
                      <a:r>
                        <a:rPr lang="sv-SE" sz="2400"/>
                        <a:t>Software binaries, cab files, symbols files</a:t>
                      </a:r>
                    </a:p>
                  </a:txBody>
                  <a:tcPr marL="124347" marR="124347" marT="62174" marB="62174" anchor="ctr"/>
                </a:tc>
                <a:tc>
                  <a:txBody>
                    <a:bodyPr/>
                    <a:lstStyle/>
                    <a:p>
                      <a:r>
                        <a:rPr lang="sv-SE" sz="2400"/>
                        <a:t>70-80%</a:t>
                      </a:r>
                    </a:p>
                  </a:txBody>
                  <a:tcPr marL="124347" marR="124347" marT="62174" marB="62174" anchor="ctr"/>
                </a:tc>
                <a:extLst>
                  <a:ext uri="{0D108BD9-81ED-4DB2-BD59-A6C34878D82A}">
                    <a16:rowId xmlns:a16="http://schemas.microsoft.com/office/drawing/2014/main" val="10002"/>
                  </a:ext>
                </a:extLst>
              </a:tr>
              <a:tr h="870430">
                <a:tc>
                  <a:txBody>
                    <a:bodyPr/>
                    <a:lstStyle/>
                    <a:p>
                      <a:r>
                        <a:rPr lang="sv-SE" sz="2400"/>
                        <a:t>Virtualization libraries</a:t>
                      </a:r>
                    </a:p>
                  </a:txBody>
                  <a:tcPr marL="124347" marR="124347" marT="62174" marB="62174" anchor="ctr"/>
                </a:tc>
                <a:tc>
                  <a:txBody>
                    <a:bodyPr/>
                    <a:lstStyle/>
                    <a:p>
                      <a:r>
                        <a:rPr lang="sv-SE" sz="2400"/>
                        <a:t>Virtual hard disk files</a:t>
                      </a:r>
                    </a:p>
                  </a:txBody>
                  <a:tcPr marL="124347" marR="124347" marT="62174" marB="62174" anchor="ctr"/>
                </a:tc>
                <a:tc>
                  <a:txBody>
                    <a:bodyPr/>
                    <a:lstStyle/>
                    <a:p>
                      <a:r>
                        <a:rPr lang="sv-SE" sz="2400"/>
                        <a:t>80-95%</a:t>
                      </a:r>
                    </a:p>
                  </a:txBody>
                  <a:tcPr marL="124347" marR="124347" marT="62174" marB="62174" anchor="ctr"/>
                </a:tc>
                <a:extLst>
                  <a:ext uri="{0D108BD9-81ED-4DB2-BD59-A6C34878D82A}">
                    <a16:rowId xmlns:a16="http://schemas.microsoft.com/office/drawing/2014/main" val="10003"/>
                  </a:ext>
                </a:extLst>
              </a:tr>
              <a:tr h="504297">
                <a:tc>
                  <a:txBody>
                    <a:bodyPr/>
                    <a:lstStyle/>
                    <a:p>
                      <a:r>
                        <a:rPr lang="sv-SE" sz="2400" dirty="0"/>
                        <a:t>General file share</a:t>
                      </a:r>
                    </a:p>
                  </a:txBody>
                  <a:tcPr marL="124347" marR="124347" marT="62174" marB="62174" anchor="ctr"/>
                </a:tc>
                <a:tc>
                  <a:txBody>
                    <a:bodyPr/>
                    <a:lstStyle/>
                    <a:p>
                      <a:r>
                        <a:rPr lang="sv-SE" sz="2400"/>
                        <a:t>All of the above</a:t>
                      </a:r>
                    </a:p>
                  </a:txBody>
                  <a:tcPr marL="124347" marR="124347" marT="62174" marB="62174" anchor="ctr"/>
                </a:tc>
                <a:tc>
                  <a:txBody>
                    <a:bodyPr/>
                    <a:lstStyle/>
                    <a:p>
                      <a:r>
                        <a:rPr lang="sv-SE" sz="2400" dirty="0"/>
                        <a:t>50-60%</a:t>
                      </a:r>
                    </a:p>
                  </a:txBody>
                  <a:tcPr marL="124347" marR="124347" marT="62174" marB="62174" anchor="ctr"/>
                </a:tc>
                <a:extLst>
                  <a:ext uri="{0D108BD9-81ED-4DB2-BD59-A6C34878D82A}">
                    <a16:rowId xmlns:a16="http://schemas.microsoft.com/office/drawing/2014/main" val="10004"/>
                  </a:ext>
                </a:extLst>
              </a:tr>
            </a:tbl>
          </a:graphicData>
        </a:graphic>
      </p:graphicFrame>
      <p:sp>
        <p:nvSpPr>
          <p:cNvPr id="3" name="TextBox 2"/>
          <p:cNvSpPr txBox="1"/>
          <p:nvPr/>
        </p:nvSpPr>
        <p:spPr>
          <a:xfrm>
            <a:off x="1033661" y="5648456"/>
            <a:ext cx="2550506" cy="6278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Source: </a:t>
            </a: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hlinkClick r:id="rId2"/>
              </a:rPr>
              <a:t>TechNet</a:t>
            </a:r>
            <a:endPar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356371675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801314"/>
          </a:xfrm>
        </p:spPr>
        <p:txBody>
          <a:bodyPr/>
          <a:lstStyle/>
          <a:p>
            <a:r>
              <a:rPr lang="en-US" dirty="0"/>
              <a:t>New Telemetry</a:t>
            </a:r>
          </a:p>
          <a:p>
            <a:pPr lvl="1"/>
            <a:r>
              <a:rPr lang="en-US" dirty="0"/>
              <a:t>Monitoring Event Channel</a:t>
            </a:r>
          </a:p>
          <a:p>
            <a:pPr lvl="1"/>
            <a:r>
              <a:rPr lang="en-US" dirty="0"/>
              <a:t>Logs BranchCache activity both on client and server</a:t>
            </a:r>
          </a:p>
          <a:p>
            <a:r>
              <a:rPr lang="en-US" dirty="0"/>
              <a:t>Dynamic Cache Sizing </a:t>
            </a:r>
          </a:p>
          <a:p>
            <a:pPr lvl="1"/>
            <a:r>
              <a:rPr lang="en-US" dirty="0"/>
              <a:t>Low disk space management</a:t>
            </a:r>
          </a:p>
          <a:p>
            <a:r>
              <a:rPr lang="en-US" dirty="0"/>
              <a:t>Server Side – More Threads! More Power!</a:t>
            </a:r>
          </a:p>
          <a:p>
            <a:r>
              <a:rPr lang="sv-SE" dirty="0"/>
              <a:t>DeDupe Eval Tool – Show BranchCache Savings!</a:t>
            </a:r>
          </a:p>
          <a:p>
            <a:pPr lvl="1"/>
            <a:r>
              <a:rPr lang="en-US" dirty="0"/>
              <a:t>DDPEval.exe comes with </a:t>
            </a:r>
            <a:r>
              <a:rPr lang="en-US" dirty="0" err="1"/>
              <a:t>DeDuplication</a:t>
            </a:r>
            <a:r>
              <a:rPr lang="en-US" dirty="0"/>
              <a:t> Feature</a:t>
            </a:r>
            <a:endParaRPr lang="sv-SE" dirty="0"/>
          </a:p>
          <a:p>
            <a:pPr lvl="1"/>
            <a:r>
              <a:rPr lang="sv-SE" dirty="0"/>
              <a:t>DeDupe Savings = BranchCache Savings!!!</a:t>
            </a:r>
            <a:endParaRPr lang="en-US" dirty="0"/>
          </a:p>
        </p:txBody>
      </p:sp>
      <p:sp>
        <p:nvSpPr>
          <p:cNvPr id="4" name="Title 3"/>
          <p:cNvSpPr>
            <a:spLocks noGrp="1"/>
          </p:cNvSpPr>
          <p:nvPr>
            <p:ph type="title"/>
          </p:nvPr>
        </p:nvSpPr>
        <p:spPr/>
        <p:txBody>
          <a:bodyPr/>
          <a:lstStyle/>
          <a:p>
            <a:r>
              <a:rPr lang="sv-SE" dirty="0"/>
              <a:t>New In Server 2016/Windows 10 - </a:t>
            </a:r>
            <a:r>
              <a:rPr lang="en-US" dirty="0"/>
              <a:t>BranchCache</a:t>
            </a:r>
            <a:endParaRPr lang="sv-SE" dirty="0"/>
          </a:p>
        </p:txBody>
      </p:sp>
    </p:spTree>
    <p:extLst>
      <p:ext uri="{BB962C8B-B14F-4D97-AF65-F5344CB8AC3E}">
        <p14:creationId xmlns:p14="http://schemas.microsoft.com/office/powerpoint/2010/main" val="2617567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4530471"/>
          </a:xfrm>
        </p:spPr>
        <p:txBody>
          <a:bodyPr/>
          <a:lstStyle/>
          <a:p>
            <a:r>
              <a:rPr lang="en-US" dirty="0"/>
              <a:t>Hash generation is CPU &amp; Disk Intensive</a:t>
            </a:r>
          </a:p>
          <a:p>
            <a:r>
              <a:rPr lang="en-US" dirty="0"/>
              <a:t>~100 </a:t>
            </a:r>
            <a:r>
              <a:rPr lang="en-US" dirty="0" err="1"/>
              <a:t>GigaByte</a:t>
            </a:r>
            <a:r>
              <a:rPr lang="en-US" dirty="0"/>
              <a:t> per hour</a:t>
            </a:r>
          </a:p>
          <a:p>
            <a:pPr lvl="1"/>
            <a:r>
              <a:rPr lang="en-US" dirty="0"/>
              <a:t>~50 </a:t>
            </a:r>
            <a:r>
              <a:rPr lang="en-US" dirty="0" err="1"/>
              <a:t>MegaByte</a:t>
            </a:r>
            <a:r>
              <a:rPr lang="en-US" dirty="0"/>
              <a:t> per second in Windows Server 2012 R2</a:t>
            </a:r>
          </a:p>
          <a:p>
            <a:pPr lvl="1"/>
            <a:r>
              <a:rPr lang="en-US" dirty="0"/>
              <a:t>~20 </a:t>
            </a:r>
            <a:r>
              <a:rPr lang="en-US" dirty="0" err="1"/>
              <a:t>MegaByte</a:t>
            </a:r>
            <a:r>
              <a:rPr lang="en-US" dirty="0"/>
              <a:t> of data per second in Windows Server 2012</a:t>
            </a:r>
          </a:p>
          <a:p>
            <a:pPr lvl="1"/>
            <a:r>
              <a:rPr lang="en-US" dirty="0"/>
              <a:t>Real world, up to 1TeraByte per hour – Spank that Server!</a:t>
            </a:r>
          </a:p>
          <a:p>
            <a:r>
              <a:rPr lang="en-US" sz="3600" dirty="0"/>
              <a:t>Don’t &gt; 64TB volume – Don’t push it VSS will fall over</a:t>
            </a:r>
          </a:p>
          <a:p>
            <a:r>
              <a:rPr lang="en-US" sz="3600" dirty="0"/>
              <a:t>Files approaching or larger than 1 TB in size can be tricky…</a:t>
            </a:r>
          </a:p>
          <a:p>
            <a:endParaRPr lang="en-US" dirty="0"/>
          </a:p>
        </p:txBody>
      </p:sp>
      <p:sp>
        <p:nvSpPr>
          <p:cNvPr id="2" name="Title 1"/>
          <p:cNvSpPr>
            <a:spLocks noGrp="1"/>
          </p:cNvSpPr>
          <p:nvPr>
            <p:ph type="title"/>
          </p:nvPr>
        </p:nvSpPr>
        <p:spPr/>
        <p:txBody>
          <a:bodyPr/>
          <a:lstStyle/>
          <a:p>
            <a:r>
              <a:rPr lang="sv-SE" dirty="0"/>
              <a:t>I’m sweating already… so is your Server Buddy!</a:t>
            </a:r>
          </a:p>
        </p:txBody>
      </p:sp>
      <p:sp>
        <p:nvSpPr>
          <p:cNvPr id="3" name="Cloud Callout 2"/>
          <p:cNvSpPr/>
          <p:nvPr/>
        </p:nvSpPr>
        <p:spPr bwMode="auto">
          <a:xfrm>
            <a:off x="9746629" y="1913086"/>
            <a:ext cx="2592288" cy="1872208"/>
          </a:xfrm>
          <a:prstGeom prst="cloudCallout">
            <a:avLst>
              <a:gd name="adj1" fmla="val -62241"/>
              <a:gd name="adj2" fmla="val -62787"/>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Didn’t we agree on calling it CI?</a:t>
            </a:r>
          </a:p>
        </p:txBody>
      </p:sp>
    </p:spTree>
    <p:extLst>
      <p:ext uri="{BB962C8B-B14F-4D97-AF65-F5344CB8AC3E}">
        <p14:creationId xmlns:p14="http://schemas.microsoft.com/office/powerpoint/2010/main" val="387873641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v-SE" dirty="0"/>
              <a:t>PeerDist* is very, very </a:t>
            </a:r>
            <a:r>
              <a:rPr lang="sv-SE" b="1" u="sng" dirty="0"/>
              <a:t>well</a:t>
            </a:r>
            <a:r>
              <a:rPr lang="sv-SE" dirty="0"/>
              <a:t> over-documented:</a:t>
            </a:r>
          </a:p>
        </p:txBody>
      </p:sp>
      <p:sp>
        <p:nvSpPr>
          <p:cNvPr id="9" name="Content Placeholder 8"/>
          <p:cNvSpPr>
            <a:spLocks noGrp="1"/>
          </p:cNvSpPr>
          <p:nvPr>
            <p:ph type="body" sz="quarter" idx="10"/>
          </p:nvPr>
        </p:nvSpPr>
        <p:spPr>
          <a:xfrm>
            <a:off x="274638" y="1212850"/>
            <a:ext cx="11887200" cy="5057475"/>
          </a:xfrm>
        </p:spPr>
        <p:txBody>
          <a:bodyPr/>
          <a:lstStyle/>
          <a:p>
            <a:r>
              <a:rPr lang="sv-SE" sz="3264" dirty="0"/>
              <a:t>[MS-CCRSO] – BranchCache Overview</a:t>
            </a:r>
          </a:p>
          <a:p>
            <a:r>
              <a:rPr lang="sv-SE" sz="3264" dirty="0"/>
              <a:t>[MS-PCCRC] – The 'fingerprint' format</a:t>
            </a:r>
          </a:p>
          <a:p>
            <a:r>
              <a:rPr lang="sv-SE" sz="3264" dirty="0"/>
              <a:t>[MS-PPCRD] – </a:t>
            </a:r>
            <a:r>
              <a:rPr lang="sv-SE" sz="3264" dirty="0" err="1"/>
              <a:t>Finding</a:t>
            </a:r>
            <a:r>
              <a:rPr lang="sv-SE" sz="3264" dirty="0"/>
              <a:t> </a:t>
            </a:r>
            <a:r>
              <a:rPr lang="sv-SE" sz="3264" dirty="0" err="1"/>
              <a:t>local</a:t>
            </a:r>
            <a:r>
              <a:rPr lang="sv-SE" sz="3264" dirty="0"/>
              <a:t> </a:t>
            </a:r>
            <a:r>
              <a:rPr lang="sv-SE" sz="3264" dirty="0" err="1"/>
              <a:t>copies</a:t>
            </a:r>
            <a:endParaRPr lang="sv-SE" sz="3264" dirty="0"/>
          </a:p>
          <a:p>
            <a:r>
              <a:rPr lang="sv-SE" sz="3264" dirty="0"/>
              <a:t>[MS-PCCRR] – </a:t>
            </a:r>
            <a:r>
              <a:rPr lang="sv-SE" sz="3264" dirty="0" err="1"/>
              <a:t>Retrieving</a:t>
            </a:r>
            <a:r>
              <a:rPr lang="sv-SE" sz="3264" dirty="0"/>
              <a:t> </a:t>
            </a:r>
            <a:r>
              <a:rPr lang="sv-SE" sz="3264" dirty="0" err="1"/>
              <a:t>local</a:t>
            </a:r>
            <a:r>
              <a:rPr lang="sv-SE" sz="3264" dirty="0"/>
              <a:t> </a:t>
            </a:r>
            <a:r>
              <a:rPr lang="sv-SE" sz="3264" dirty="0" err="1"/>
              <a:t>copies</a:t>
            </a:r>
            <a:endParaRPr lang="sv-SE" sz="3264" dirty="0"/>
          </a:p>
          <a:p>
            <a:r>
              <a:rPr lang="sv-SE" sz="3264" dirty="0"/>
              <a:t>[MS-PCCRTP] – </a:t>
            </a:r>
            <a:r>
              <a:rPr lang="sv-SE" sz="3264" dirty="0" err="1"/>
              <a:t>PeerDist</a:t>
            </a:r>
            <a:r>
              <a:rPr lang="sv-SE" sz="3264" dirty="0"/>
              <a:t> over HTTP</a:t>
            </a:r>
          </a:p>
          <a:p>
            <a:r>
              <a:rPr lang="sv-SE" sz="3264" dirty="0"/>
              <a:t>[MS-PCHC] – </a:t>
            </a:r>
            <a:r>
              <a:rPr lang="sv-SE" sz="3264" dirty="0" err="1"/>
              <a:t>Using</a:t>
            </a:r>
            <a:r>
              <a:rPr lang="sv-SE" sz="3264" dirty="0"/>
              <a:t> a </a:t>
            </a:r>
            <a:r>
              <a:rPr lang="sv-SE" sz="3264" dirty="0" err="1"/>
              <a:t>hosted</a:t>
            </a:r>
            <a:r>
              <a:rPr lang="sv-SE" sz="3264" dirty="0"/>
              <a:t> cache</a:t>
            </a:r>
          </a:p>
          <a:p>
            <a:r>
              <a:rPr lang="sv-SE" sz="3264" dirty="0"/>
              <a:t>[MS-SMB2] – PeerDist over SMB2.1+</a:t>
            </a:r>
          </a:p>
          <a:p>
            <a:endParaRPr lang="sv-SE" sz="3264" dirty="0"/>
          </a:p>
          <a:p>
            <a:r>
              <a:rPr lang="sv-SE" sz="3264" dirty="0"/>
              <a:t>API: </a:t>
            </a:r>
            <a:r>
              <a:rPr lang="sv-SE" sz="2400" dirty="0">
                <a:hlinkClick r:id="rId2"/>
              </a:rPr>
              <a:t>https://msdn.microsoft.com/en-us/library/windows/desktop/dd407951(v=vs.85).aspx</a:t>
            </a:r>
            <a:r>
              <a:rPr lang="sv-SE" sz="2400" dirty="0"/>
              <a:t> </a:t>
            </a:r>
            <a:endParaRPr lang="sv-SE" sz="3264" dirty="0"/>
          </a:p>
        </p:txBody>
      </p:sp>
      <p:sp>
        <p:nvSpPr>
          <p:cNvPr id="2" name="TextBox 1"/>
          <p:cNvSpPr txBox="1"/>
          <p:nvPr/>
        </p:nvSpPr>
        <p:spPr>
          <a:xfrm>
            <a:off x="385590" y="6377582"/>
            <a:ext cx="11665296" cy="5724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sv-SE" sz="2000" b="0" i="0" u="none" strike="noStrike" kern="0" cap="none" spc="0" normalizeH="0" baseline="0" noProof="0" dirty="0">
                <a:ln>
                  <a:noFill/>
                </a:ln>
                <a:gradFill>
                  <a:gsLst>
                    <a:gs pos="2917">
                      <a:schemeClr val="tx1"/>
                    </a:gs>
                    <a:gs pos="30000">
                      <a:schemeClr val="tx1"/>
                    </a:gs>
                  </a:gsLst>
                  <a:lin ang="5400000" scaled="0"/>
                </a:gradFill>
                <a:effectLst/>
                <a:uLnTx/>
                <a:uFillTx/>
              </a:rPr>
              <a:t>*PeerDist is the MS internal name for BranchCache so that people cant find the good documents…</a:t>
            </a:r>
            <a:endParaRPr kumimoji="0" lang="en-US" sz="20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303491705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a:xfrm>
            <a:off x="274638" y="1212850"/>
            <a:ext cx="11887200" cy="7103483"/>
          </a:xfrm>
        </p:spPr>
        <p:txBody>
          <a:bodyPr/>
          <a:lstStyle/>
          <a:p>
            <a:r>
              <a:rPr lang="sv-SE" dirty="0"/>
              <a:t>2Pint Software BranchCache FAQ</a:t>
            </a:r>
          </a:p>
          <a:p>
            <a:pPr marL="342900" lvl="1" indent="0">
              <a:buNone/>
            </a:pPr>
            <a:r>
              <a:rPr lang="sv-SE" dirty="0">
                <a:hlinkClick r:id="rId2"/>
              </a:rPr>
              <a:t>http://2pintsoftware.com/2psfaqs/</a:t>
            </a:r>
            <a:r>
              <a:rPr lang="sv-SE" dirty="0"/>
              <a:t> </a:t>
            </a:r>
          </a:p>
          <a:p>
            <a:r>
              <a:rPr lang="sv-SE" dirty="0"/>
              <a:t>Microsoft TechCommunity</a:t>
            </a:r>
          </a:p>
          <a:p>
            <a:pPr marL="342900" lvl="1" indent="0">
              <a:buNone/>
            </a:pPr>
            <a:r>
              <a:rPr lang="sv-SE" dirty="0">
                <a:hlinkClick r:id="rId3"/>
              </a:rPr>
              <a:t>https://techcommunity.microsoft.com/</a:t>
            </a:r>
            <a:r>
              <a:rPr lang="sv-SE" dirty="0"/>
              <a:t> </a:t>
            </a:r>
          </a:p>
          <a:p>
            <a:r>
              <a:rPr lang="sv-SE" dirty="0"/>
              <a:t>Microsoft TechNet Forums</a:t>
            </a:r>
          </a:p>
          <a:p>
            <a:r>
              <a:rPr lang="sv-SE" dirty="0">
                <a:sym typeface="Wingdings" panose="05000000000000000000" pitchFamily="2" charset="2"/>
              </a:rPr>
              <a:t>2Pint Software Forums</a:t>
            </a:r>
          </a:p>
          <a:p>
            <a:pPr marL="342900" lvl="1" indent="0">
              <a:buNone/>
            </a:pPr>
            <a:r>
              <a:rPr lang="sv-SE" dirty="0">
                <a:sym typeface="Wingdings" panose="05000000000000000000" pitchFamily="2" charset="2"/>
                <a:hlinkClick r:id="rId4"/>
              </a:rPr>
              <a:t>http://2pintsoftware.com/forums/forum/public-forums/</a:t>
            </a:r>
            <a:r>
              <a:rPr lang="sv-SE" dirty="0">
                <a:sym typeface="Wingdings" panose="05000000000000000000" pitchFamily="2" charset="2"/>
              </a:rPr>
              <a:t> </a:t>
            </a:r>
          </a:p>
          <a:p>
            <a:r>
              <a:rPr lang="sv-SE" dirty="0">
                <a:sym typeface="Wingdings" panose="05000000000000000000" pitchFamily="2" charset="2"/>
              </a:rPr>
              <a:t>Twitter: </a:t>
            </a:r>
            <a:r>
              <a:rPr lang="sv-SE" sz="3600" dirty="0">
                <a:solidFill>
                  <a:srgbClr val="0078D7"/>
                </a:solidFill>
                <a:sym typeface="Wingdings" panose="05000000000000000000" pitchFamily="2" charset="2"/>
                <a:hlinkClick r:id="rId5"/>
              </a:rPr>
              <a:t>@andhammarskjold</a:t>
            </a:r>
            <a:r>
              <a:rPr lang="sv-SE" sz="3600" dirty="0">
                <a:solidFill>
                  <a:srgbClr val="0078D7"/>
                </a:solidFill>
                <a:sym typeface="Wingdings" panose="05000000000000000000" pitchFamily="2" charset="2"/>
              </a:rPr>
              <a:t> </a:t>
            </a:r>
            <a:r>
              <a:rPr lang="sv-SE" sz="3600" dirty="0">
                <a:solidFill>
                  <a:srgbClr val="0078D7"/>
                </a:solidFill>
                <a:sym typeface="Wingdings" panose="05000000000000000000" pitchFamily="2" charset="2"/>
                <a:hlinkClick r:id="rId5"/>
              </a:rPr>
              <a:t>@</a:t>
            </a:r>
            <a:r>
              <a:rPr lang="sv-SE" sz="3600" dirty="0">
                <a:solidFill>
                  <a:srgbClr val="0078D7"/>
                </a:solidFill>
                <a:sym typeface="Wingdings" panose="05000000000000000000" pitchFamily="2" charset="2"/>
                <a:hlinkClick r:id="rId6"/>
              </a:rPr>
              <a:t>phil2pint</a:t>
            </a:r>
            <a:r>
              <a:rPr lang="sv-SE" sz="3600" dirty="0">
                <a:solidFill>
                  <a:srgbClr val="0078D7"/>
                </a:solidFill>
                <a:sym typeface="Wingdings" panose="05000000000000000000" pitchFamily="2" charset="2"/>
              </a:rPr>
              <a:t> </a:t>
            </a:r>
            <a:r>
              <a:rPr lang="sv-SE" sz="3600" dirty="0">
                <a:solidFill>
                  <a:srgbClr val="0078D7"/>
                </a:solidFill>
                <a:sym typeface="Wingdings" panose="05000000000000000000" pitchFamily="2" charset="2"/>
                <a:hlinkClick r:id="rId7"/>
              </a:rPr>
              <a:t>@2pintsoftware </a:t>
            </a:r>
            <a:endParaRPr lang="sv-SE" sz="3600" dirty="0">
              <a:solidFill>
                <a:srgbClr val="0078D7"/>
              </a:solidFill>
              <a:sym typeface="Wingdings" panose="05000000000000000000" pitchFamily="2" charset="2"/>
            </a:endParaRPr>
          </a:p>
          <a:p>
            <a:r>
              <a:rPr lang="sv-SE" dirty="0"/>
              <a:t>MyITForum Emailing Lists (mssms &amp; MDT-OSD)</a:t>
            </a:r>
          </a:p>
          <a:p>
            <a:pPr marL="342900" lvl="1" indent="0">
              <a:buNone/>
            </a:pPr>
            <a:r>
              <a:rPr lang="sv-SE" dirty="0">
                <a:hlinkClick r:id="rId8"/>
              </a:rPr>
              <a:t>http://myitforum.com/myitforumwp/newsletter/email-lists-2/</a:t>
            </a:r>
            <a:endParaRPr lang="sv-SE" dirty="0"/>
          </a:p>
          <a:p>
            <a:endParaRPr lang="sv-SE" dirty="0"/>
          </a:p>
          <a:p>
            <a:endParaRPr lang="sv-SE" dirty="0"/>
          </a:p>
        </p:txBody>
      </p:sp>
      <p:sp>
        <p:nvSpPr>
          <p:cNvPr id="5" name="Title 4"/>
          <p:cNvSpPr>
            <a:spLocks noGrp="1"/>
          </p:cNvSpPr>
          <p:nvPr>
            <p:ph type="title"/>
          </p:nvPr>
        </p:nvSpPr>
        <p:spPr/>
        <p:txBody>
          <a:bodyPr/>
          <a:lstStyle/>
          <a:p>
            <a:r>
              <a:rPr lang="sv-SE" dirty="0"/>
              <a:t>Informational Resources</a:t>
            </a:r>
          </a:p>
        </p:txBody>
      </p:sp>
    </p:spTree>
    <p:extLst>
      <p:ext uri="{BB962C8B-B14F-4D97-AF65-F5344CB8AC3E}">
        <p14:creationId xmlns:p14="http://schemas.microsoft.com/office/powerpoint/2010/main" val="231324225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5478423"/>
          </a:xfrm>
        </p:spPr>
        <p:txBody>
          <a:bodyPr/>
          <a:lstStyle/>
          <a:p>
            <a:pPr>
              <a:buSzPct val="100000"/>
              <a:buFontTx/>
              <a:buChar char="Q"/>
            </a:pPr>
            <a:r>
              <a:rPr lang="en-US" dirty="0"/>
              <a:t>: Do I need Enterprise SKU? </a:t>
            </a:r>
          </a:p>
          <a:p>
            <a:pPr marL="342900" lvl="1" indent="0">
              <a:buSzPct val="100000"/>
              <a:buNone/>
            </a:pPr>
            <a:r>
              <a:rPr lang="en-US" dirty="0"/>
              <a:t>No, but it helps. Pro has BranchCache for BITS, which a great start.</a:t>
            </a:r>
          </a:p>
          <a:p>
            <a:pPr>
              <a:buSzPct val="100000"/>
              <a:buFontTx/>
              <a:buChar char="Q"/>
            </a:pPr>
            <a:r>
              <a:rPr lang="en-US" dirty="0"/>
              <a:t>: Can I do OS Deployment? </a:t>
            </a:r>
          </a:p>
          <a:p>
            <a:pPr marL="342900" lvl="1" indent="0">
              <a:buSzPct val="100000"/>
              <a:buNone/>
            </a:pPr>
            <a:r>
              <a:rPr lang="en-US" dirty="0"/>
              <a:t>Yes, for free: </a:t>
            </a:r>
            <a:r>
              <a:rPr lang="en-US" dirty="0">
                <a:hlinkClick r:id="rId2"/>
              </a:rPr>
              <a:t>http://2pintsoftware.com/products/branchcache-for-osd-toolkit/</a:t>
            </a:r>
            <a:r>
              <a:rPr lang="en-US" dirty="0"/>
              <a:t> </a:t>
            </a:r>
          </a:p>
          <a:p>
            <a:pPr>
              <a:buSzPct val="100000"/>
              <a:buFontTx/>
              <a:buChar char="Q"/>
            </a:pPr>
            <a:r>
              <a:rPr lang="en-US" dirty="0"/>
              <a:t>: Can I visualize it? </a:t>
            </a:r>
          </a:p>
          <a:p>
            <a:pPr marL="342900" lvl="1" indent="0">
              <a:buSzPct val="100000"/>
              <a:buNone/>
            </a:pPr>
            <a:r>
              <a:rPr lang="en-US" dirty="0"/>
              <a:t>Yes, free: </a:t>
            </a:r>
            <a:r>
              <a:rPr lang="en-US" dirty="0">
                <a:hlinkClick r:id="rId3"/>
              </a:rPr>
              <a:t>http://2pintsoftware.com/products/branchcache-reporting/</a:t>
            </a:r>
            <a:r>
              <a:rPr lang="en-US" dirty="0"/>
              <a:t> </a:t>
            </a:r>
          </a:p>
          <a:p>
            <a:pPr>
              <a:buSzPct val="100000"/>
              <a:buFontTx/>
              <a:buChar char="Q"/>
            </a:pPr>
            <a:r>
              <a:rPr lang="en-US" dirty="0"/>
              <a:t>: Can I BranchCache Cloud Content?</a:t>
            </a:r>
          </a:p>
          <a:p>
            <a:pPr marL="342900" lvl="1" indent="0">
              <a:buSzPct val="100000"/>
              <a:buNone/>
            </a:pPr>
            <a:r>
              <a:rPr lang="en-US" dirty="0"/>
              <a:t>Yes, </a:t>
            </a:r>
            <a:r>
              <a:rPr lang="en-US" dirty="0" err="1"/>
              <a:t>ish</a:t>
            </a:r>
            <a:r>
              <a:rPr lang="en-US" dirty="0"/>
              <a:t>… CDN don’t do CI’s. But you can create it yourselves!</a:t>
            </a:r>
          </a:p>
          <a:p>
            <a:pPr>
              <a:buSzPct val="100000"/>
              <a:buFontTx/>
              <a:buChar char="Q"/>
            </a:pPr>
            <a:r>
              <a:rPr lang="en-US" dirty="0"/>
              <a:t>: Can I script or code it? </a:t>
            </a:r>
          </a:p>
          <a:p>
            <a:pPr marL="342900" lvl="1" indent="0">
              <a:buSzPct val="100000"/>
              <a:buNone/>
            </a:pPr>
            <a:r>
              <a:rPr lang="en-US" dirty="0"/>
              <a:t>Yes: But C++! Use BranchCacheTool.exe for scripting until C# .DLL for PS</a:t>
            </a:r>
          </a:p>
        </p:txBody>
      </p:sp>
      <p:sp>
        <p:nvSpPr>
          <p:cNvPr id="4" name="Title 3"/>
          <p:cNvSpPr>
            <a:spLocks noGrp="1"/>
          </p:cNvSpPr>
          <p:nvPr>
            <p:ph type="title"/>
          </p:nvPr>
        </p:nvSpPr>
        <p:spPr/>
        <p:txBody>
          <a:bodyPr/>
          <a:lstStyle/>
          <a:p>
            <a:r>
              <a:rPr lang="en-US" dirty="0"/>
              <a:t>Q&amp;A</a:t>
            </a:r>
          </a:p>
        </p:txBody>
      </p:sp>
    </p:spTree>
    <p:extLst>
      <p:ext uri="{BB962C8B-B14F-4D97-AF65-F5344CB8AC3E}">
        <p14:creationId xmlns:p14="http://schemas.microsoft.com/office/powerpoint/2010/main" val="154136103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348829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7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97557" y="3065214"/>
            <a:ext cx="11887200" cy="1661993"/>
          </a:xfrm>
        </p:spPr>
        <p:txBody>
          <a:bodyPr/>
          <a:lstStyle/>
          <a:p>
            <a:pPr marL="0" indent="0">
              <a:buNone/>
            </a:pPr>
            <a:r>
              <a:rPr lang="en-US" sz="4800" dirty="0"/>
              <a:t>User #1 downloads a file</a:t>
            </a:r>
          </a:p>
          <a:p>
            <a:pPr marL="0" indent="0">
              <a:buNone/>
            </a:pPr>
            <a:r>
              <a:rPr lang="en-US" sz="4800" dirty="0"/>
              <a:t>User #2 gets a copy</a:t>
            </a:r>
          </a:p>
        </p:txBody>
      </p:sp>
      <p:sp>
        <p:nvSpPr>
          <p:cNvPr id="4" name="Title 3"/>
          <p:cNvSpPr>
            <a:spLocks noGrp="1"/>
          </p:cNvSpPr>
          <p:nvPr>
            <p:ph type="title"/>
          </p:nvPr>
        </p:nvSpPr>
        <p:spPr/>
        <p:txBody>
          <a:bodyPr/>
          <a:lstStyle/>
          <a:p>
            <a:r>
              <a:rPr lang="sv-SE" dirty="0" err="1"/>
              <a:t>What</a:t>
            </a:r>
            <a:r>
              <a:rPr lang="sv-SE" dirty="0"/>
              <a:t> is BranchCache?</a:t>
            </a:r>
          </a:p>
        </p:txBody>
      </p:sp>
      <p:graphicFrame>
        <p:nvGraphicFramePr>
          <p:cNvPr id="8" name="Diagram 7"/>
          <p:cNvGraphicFramePr/>
          <p:nvPr>
            <p:extLst/>
          </p:nvPr>
        </p:nvGraphicFramePr>
        <p:xfrm>
          <a:off x="4479982" y="653728"/>
          <a:ext cx="9875159"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9703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6" name="Picture 5"/>
          <p:cNvPicPr>
            <a:picLocks noChangeAspect="1"/>
          </p:cNvPicPr>
          <p:nvPr/>
        </p:nvPicPr>
        <p:blipFill>
          <a:blip r:embed="rId2"/>
          <a:stretch>
            <a:fillRect/>
          </a:stretch>
        </p:blipFill>
        <p:spPr>
          <a:xfrm>
            <a:off x="0" y="1975671"/>
            <a:ext cx="12436475" cy="3043183"/>
          </a:xfrm>
          <a:prstGeom prst="rect">
            <a:avLst/>
          </a:prstGeom>
        </p:spPr>
      </p:pic>
    </p:spTree>
    <p:extLst>
      <p:ext uri="{BB962C8B-B14F-4D97-AF65-F5344CB8AC3E}">
        <p14:creationId xmlns:p14="http://schemas.microsoft.com/office/powerpoint/2010/main" val="158741118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50000">
              <a:schemeClr val="bg2">
                <a:lumMod val="10000"/>
              </a:schemeClr>
            </a:gs>
            <a:gs pos="95000">
              <a:schemeClr val="bg2">
                <a:lumMod val="25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270742"/>
            <a:ext cx="12436475" cy="6453041"/>
          </a:xfrm>
          <a:prstGeom prst="rect">
            <a:avLst/>
          </a:prstGeom>
        </p:spPr>
      </p:pic>
    </p:spTree>
    <p:extLst>
      <p:ext uri="{BB962C8B-B14F-4D97-AF65-F5344CB8AC3E}">
        <p14:creationId xmlns:p14="http://schemas.microsoft.com/office/powerpoint/2010/main" val="362725816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3176254"/>
          </a:xfrm>
        </p:spPr>
        <p:txBody>
          <a:bodyPr/>
          <a:lstStyle/>
          <a:p>
            <a:r>
              <a:rPr lang="en-US" dirty="0"/>
              <a:t>It’s not just P2P… </a:t>
            </a:r>
            <a:r>
              <a:rPr lang="en-US" sz="4400" dirty="0"/>
              <a:t>It’s a WAN Accelerator!</a:t>
            </a:r>
            <a:br>
              <a:rPr lang="en-US" dirty="0"/>
            </a:br>
            <a:br>
              <a:rPr lang="en-US" dirty="0"/>
            </a:br>
            <a:endParaRPr lang="en-US" dirty="0"/>
          </a:p>
        </p:txBody>
      </p:sp>
      <p:graphicFrame>
        <p:nvGraphicFramePr>
          <p:cNvPr id="6" name="Diagram 5"/>
          <p:cNvGraphicFramePr/>
          <p:nvPr>
            <p:extLst/>
          </p:nvPr>
        </p:nvGraphicFramePr>
        <p:xfrm>
          <a:off x="0" y="5369469"/>
          <a:ext cx="12436475" cy="1625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86243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 Why is BranchCache in my Soup?</a:t>
            </a:r>
          </a:p>
        </p:txBody>
      </p:sp>
      <p:grpSp>
        <p:nvGrpSpPr>
          <p:cNvPr id="2" name="Group 1"/>
          <p:cNvGrpSpPr/>
          <p:nvPr/>
        </p:nvGrpSpPr>
        <p:grpSpPr>
          <a:xfrm>
            <a:off x="817637" y="2057102"/>
            <a:ext cx="10584446" cy="2744221"/>
            <a:chOff x="817637" y="2057102"/>
            <a:chExt cx="10584446" cy="2744221"/>
          </a:xfrm>
        </p:grpSpPr>
        <p:sp>
          <p:nvSpPr>
            <p:cNvPr id="7" name="Snip Same Side Corner Rectangle 6"/>
            <p:cNvSpPr/>
            <p:nvPr/>
          </p:nvSpPr>
          <p:spPr>
            <a:xfrm>
              <a:off x="5418394" y="2691656"/>
              <a:ext cx="932361" cy="446790"/>
            </a:xfrm>
            <a:prstGeom prst="snip2Same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IE</a:t>
              </a:r>
            </a:p>
          </p:txBody>
        </p:sp>
        <p:sp>
          <p:nvSpPr>
            <p:cNvPr id="8" name="Snip Same Side Corner Rectangle 7"/>
            <p:cNvSpPr/>
            <p:nvPr/>
          </p:nvSpPr>
          <p:spPr>
            <a:xfrm>
              <a:off x="4367378" y="3227541"/>
              <a:ext cx="2293971" cy="388585"/>
            </a:xfrm>
            <a:prstGeom prst="snip2Same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HTTP</a:t>
              </a:r>
            </a:p>
          </p:txBody>
        </p:sp>
        <p:sp>
          <p:nvSpPr>
            <p:cNvPr id="9" name="Rectangle 8"/>
            <p:cNvSpPr/>
            <p:nvPr/>
          </p:nvSpPr>
          <p:spPr>
            <a:xfrm>
              <a:off x="817638" y="3689157"/>
              <a:ext cx="10584444" cy="111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n-lt"/>
                  <a:ea typeface="+mn-ea"/>
                  <a:cs typeface="+mn-cs"/>
                </a:rPr>
                <a:t>Microsoft BranchCache™ Platform</a:t>
              </a:r>
            </a:p>
          </p:txBody>
        </p:sp>
        <p:sp>
          <p:nvSpPr>
            <p:cNvPr id="10" name="Snip Diagonal Corner Rectangle 9"/>
            <p:cNvSpPr/>
            <p:nvPr/>
          </p:nvSpPr>
          <p:spPr>
            <a:xfrm>
              <a:off x="817637" y="3222856"/>
              <a:ext cx="3491167" cy="388585"/>
            </a:xfrm>
            <a:prstGeom prst="snip2Diag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SMB 2</a:t>
              </a:r>
            </a:p>
          </p:txBody>
        </p:sp>
        <p:sp>
          <p:nvSpPr>
            <p:cNvPr id="11" name="Snip Diagonal Corner Rectangle 10"/>
            <p:cNvSpPr/>
            <p:nvPr/>
          </p:nvSpPr>
          <p:spPr>
            <a:xfrm>
              <a:off x="2937412" y="2691656"/>
              <a:ext cx="1053878" cy="466302"/>
            </a:xfrm>
            <a:prstGeom prst="snip2Diag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Explorer</a:t>
              </a:r>
            </a:p>
          </p:txBody>
        </p:sp>
        <p:sp>
          <p:nvSpPr>
            <p:cNvPr id="12" name="Rectangle 11"/>
            <p:cNvSpPr/>
            <p:nvPr/>
          </p:nvSpPr>
          <p:spPr>
            <a:xfrm>
              <a:off x="10003177" y="2677441"/>
              <a:ext cx="1398905" cy="94350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mn-ea"/>
                  <a:cs typeface="+mn-cs"/>
                </a:rPr>
                <a:t>3</a:t>
              </a:r>
              <a:r>
                <a:rPr kumimoji="0" lang="en-US" sz="1600" b="0" i="0" u="none" strike="noStrike" kern="1200" cap="none" spc="0" normalizeH="0" baseline="30000" noProof="0" dirty="0">
                  <a:ln>
                    <a:noFill/>
                  </a:ln>
                  <a:solidFill>
                    <a:prstClr val="white"/>
                  </a:solidFill>
                  <a:effectLst/>
                  <a:uLnTx/>
                  <a:uFillTx/>
                  <a:latin typeface="+mn-lt"/>
                  <a:ea typeface="+mn-ea"/>
                  <a:cs typeface="+mn-cs"/>
                </a:rPr>
                <a:t>rd</a:t>
              </a:r>
              <a:r>
                <a:rPr kumimoji="0" lang="en-US" sz="1600" b="0" i="0" u="none" strike="noStrike" kern="1200" cap="none" spc="0" normalizeH="0" baseline="0" noProof="0" dirty="0">
                  <a:ln>
                    <a:noFill/>
                  </a:ln>
                  <a:solidFill>
                    <a:prstClr val="white"/>
                  </a:solidFill>
                  <a:effectLst/>
                  <a:uLnTx/>
                  <a:uFillTx/>
                  <a:latin typeface="+mn-lt"/>
                  <a:ea typeface="+mn-ea"/>
                  <a:cs typeface="+mn-cs"/>
                </a:rPr>
                <a:t> Party Protocols</a:t>
              </a:r>
            </a:p>
          </p:txBody>
        </p:sp>
        <p:sp>
          <p:nvSpPr>
            <p:cNvPr id="13" name="Rectangle 12"/>
            <p:cNvSpPr/>
            <p:nvPr/>
          </p:nvSpPr>
          <p:spPr>
            <a:xfrm>
              <a:off x="817638" y="2057102"/>
              <a:ext cx="10584445" cy="5440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mn-ea"/>
                  <a:cs typeface="+mn-cs"/>
                </a:rPr>
                <a:t>3</a:t>
              </a:r>
              <a:r>
                <a:rPr kumimoji="0" lang="en-US" sz="1600" b="0" i="0" u="none" strike="noStrike" kern="1200" cap="none" spc="0" normalizeH="0" baseline="30000" noProof="0" dirty="0">
                  <a:ln>
                    <a:noFill/>
                  </a:ln>
                  <a:solidFill>
                    <a:prstClr val="white"/>
                  </a:solidFill>
                  <a:effectLst/>
                  <a:uLnTx/>
                  <a:uFillTx/>
                  <a:latin typeface="+mn-lt"/>
                  <a:ea typeface="+mn-ea"/>
                  <a:cs typeface="+mn-cs"/>
                </a:rPr>
                <a:t>rd</a:t>
              </a:r>
              <a:r>
                <a:rPr kumimoji="0" lang="en-US" sz="1600" b="0" i="0" u="none" strike="noStrike" kern="1200" cap="none" spc="0" normalizeH="0" baseline="0" noProof="0" dirty="0">
                  <a:ln>
                    <a:noFill/>
                  </a:ln>
                  <a:solidFill>
                    <a:prstClr val="white"/>
                  </a:solidFill>
                  <a:effectLst/>
                  <a:uLnTx/>
                  <a:uFillTx/>
                  <a:latin typeface="+mn-lt"/>
                  <a:ea typeface="+mn-ea"/>
                  <a:cs typeface="+mn-cs"/>
                </a:rPr>
                <a:t> Party Applications</a:t>
              </a:r>
            </a:p>
          </p:txBody>
        </p:sp>
        <p:sp>
          <p:nvSpPr>
            <p:cNvPr id="15" name="Snip Diagonal Corner Rectangle 14"/>
            <p:cNvSpPr/>
            <p:nvPr/>
          </p:nvSpPr>
          <p:spPr>
            <a:xfrm>
              <a:off x="1836692" y="2685817"/>
              <a:ext cx="1035956" cy="466302"/>
            </a:xfrm>
            <a:prstGeom prst="snip2Diag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mn-lt"/>
                  <a:ea typeface="+mn-ea"/>
                  <a:cs typeface="+mn-cs"/>
                </a:rPr>
                <a:t>CopyFile</a:t>
              </a:r>
              <a:endParaRPr kumimoji="0" lang="en-US" sz="1600" b="0" i="0" u="none" strike="noStrike" kern="1200" cap="none" spc="0" normalizeH="0" baseline="0" noProof="0" dirty="0">
                <a:ln>
                  <a:noFill/>
                </a:ln>
                <a:solidFill>
                  <a:srgbClr val="FFFFFF"/>
                </a:solidFill>
                <a:effectLst/>
                <a:uLnTx/>
                <a:uFillTx/>
                <a:latin typeface="+mn-lt"/>
                <a:ea typeface="+mn-ea"/>
                <a:cs typeface="+mn-cs"/>
              </a:endParaRPr>
            </a:p>
          </p:txBody>
        </p:sp>
        <p:sp>
          <p:nvSpPr>
            <p:cNvPr id="16" name="Snip Diagonal Corner Rectangle 15"/>
            <p:cNvSpPr/>
            <p:nvPr/>
          </p:nvSpPr>
          <p:spPr>
            <a:xfrm>
              <a:off x="817637" y="2691657"/>
              <a:ext cx="971933" cy="448144"/>
            </a:xfrm>
            <a:prstGeom prst="snip2Diag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Office</a:t>
              </a:r>
            </a:p>
          </p:txBody>
        </p:sp>
        <p:sp>
          <p:nvSpPr>
            <p:cNvPr id="17" name="Snip Same Side Corner Rectangle 16"/>
            <p:cNvSpPr/>
            <p:nvPr/>
          </p:nvSpPr>
          <p:spPr>
            <a:xfrm>
              <a:off x="4367378" y="2684098"/>
              <a:ext cx="932361" cy="466302"/>
            </a:xfrm>
            <a:prstGeom prst="snip2Same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WMP</a:t>
              </a:r>
            </a:p>
          </p:txBody>
        </p:sp>
        <p:sp>
          <p:nvSpPr>
            <p:cNvPr id="19" name="Rectangle 18"/>
            <p:cNvSpPr/>
            <p:nvPr/>
          </p:nvSpPr>
          <p:spPr>
            <a:xfrm>
              <a:off x="8678332" y="2677441"/>
              <a:ext cx="932603" cy="460717"/>
            </a:xfrm>
            <a:prstGeom prst="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mn-lt"/>
                  <a:ea typeface="+mn-ea"/>
                  <a:cs typeface="+mn-cs"/>
                </a:rPr>
                <a:t>Intune</a:t>
              </a:r>
              <a:endParaRPr kumimoji="0" lang="en-US" sz="1600" b="0" i="0" u="none" strike="noStrike" kern="1200" cap="none" spc="0" normalizeH="0" baseline="0" noProof="0" dirty="0">
                <a:ln>
                  <a:noFill/>
                </a:ln>
                <a:solidFill>
                  <a:srgbClr val="FFFFFF"/>
                </a:solidFill>
                <a:effectLst/>
                <a:uLnTx/>
                <a:uFillTx/>
                <a:latin typeface="+mn-lt"/>
                <a:ea typeface="+mn-ea"/>
                <a:cs typeface="+mn-cs"/>
              </a:endParaRPr>
            </a:p>
          </p:txBody>
        </p:sp>
        <p:sp>
          <p:nvSpPr>
            <p:cNvPr id="34" name="Rectangle 33"/>
            <p:cNvSpPr/>
            <p:nvPr/>
          </p:nvSpPr>
          <p:spPr>
            <a:xfrm>
              <a:off x="6725957" y="3227541"/>
              <a:ext cx="3227938" cy="383900"/>
            </a:xfrm>
            <a:prstGeom prst="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BITS</a:t>
              </a:r>
            </a:p>
          </p:txBody>
        </p:sp>
        <p:sp>
          <p:nvSpPr>
            <p:cNvPr id="38" name="Snip Same Side Corner Rectangle 37"/>
            <p:cNvSpPr/>
            <p:nvPr/>
          </p:nvSpPr>
          <p:spPr>
            <a:xfrm>
              <a:off x="6412005" y="2702578"/>
              <a:ext cx="249344" cy="449541"/>
            </a:xfrm>
            <a:prstGeom prst="snip2Same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n-lt"/>
                <a:ea typeface="+mn-ea"/>
                <a:cs typeface="+mn-cs"/>
              </a:endParaRPr>
            </a:p>
          </p:txBody>
        </p:sp>
        <p:sp>
          <p:nvSpPr>
            <p:cNvPr id="39" name="Rectangle 38"/>
            <p:cNvSpPr/>
            <p:nvPr/>
          </p:nvSpPr>
          <p:spPr>
            <a:xfrm>
              <a:off x="6725956" y="2684098"/>
              <a:ext cx="932361" cy="446790"/>
            </a:xfrm>
            <a:prstGeom prst="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SCCM</a:t>
              </a:r>
            </a:p>
          </p:txBody>
        </p:sp>
        <p:sp>
          <p:nvSpPr>
            <p:cNvPr id="40" name="Rectangle 39"/>
            <p:cNvSpPr/>
            <p:nvPr/>
          </p:nvSpPr>
          <p:spPr>
            <a:xfrm>
              <a:off x="7696192" y="2684097"/>
              <a:ext cx="932361" cy="446790"/>
            </a:xfrm>
            <a:prstGeom prst="rect">
              <a:avLst/>
            </a:prstGeom>
            <a:solidFill>
              <a:srgbClr val="0087FF"/>
            </a:solidFill>
            <a:ln cmpd="sng">
              <a:solidFill>
                <a:schemeClr val="bg1"/>
              </a:solidFill>
              <a:headEnd type="none" w="med" len="med"/>
              <a:tailEnd type="none" w="med" len="med"/>
            </a:ln>
            <a:effectLst/>
            <a:scene3d>
              <a:camera prst="orthographicFront" fov="0">
                <a:rot lat="0" lon="0" rev="0"/>
              </a:camera>
              <a:lightRig rig="glow" dir="t">
                <a:rot lat="0" lon="0" rev="6360000"/>
              </a:lightRig>
            </a:scene3d>
            <a:sp3d/>
          </p:spPr>
          <p:style>
            <a:lnRef idx="0">
              <a:schemeClr val="accent2"/>
            </a:lnRef>
            <a:fillRef idx="1001">
              <a:schemeClr val="dk1"/>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WSUS</a:t>
              </a:r>
            </a:p>
          </p:txBody>
        </p:sp>
        <p:sp>
          <p:nvSpPr>
            <p:cNvPr id="41" name="Snip Diagonal Corner Rectangle 40"/>
            <p:cNvSpPr/>
            <p:nvPr/>
          </p:nvSpPr>
          <p:spPr>
            <a:xfrm>
              <a:off x="4059460" y="2691657"/>
              <a:ext cx="249344" cy="460463"/>
            </a:xfrm>
            <a:prstGeom prst="snip2Diag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n-lt"/>
                <a:ea typeface="+mn-ea"/>
                <a:cs typeface="+mn-cs"/>
              </a:endParaRPr>
            </a:p>
          </p:txBody>
        </p:sp>
        <p:sp>
          <p:nvSpPr>
            <p:cNvPr id="44" name="Rectangle 43"/>
            <p:cNvSpPr/>
            <p:nvPr/>
          </p:nvSpPr>
          <p:spPr>
            <a:xfrm>
              <a:off x="9689311" y="2682721"/>
              <a:ext cx="249344" cy="44954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20" name="Rectangular Callout 19"/>
          <p:cNvSpPr/>
          <p:nvPr/>
        </p:nvSpPr>
        <p:spPr bwMode="auto">
          <a:xfrm>
            <a:off x="97557" y="1228720"/>
            <a:ext cx="2919343" cy="1224136"/>
          </a:xfrm>
          <a:prstGeom prst="wedgeRectCallout">
            <a:avLst>
              <a:gd name="adj1" fmla="val -17606"/>
              <a:gd name="adj2" fmla="val 232721"/>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So opening a Word document will be faster? Answer: Yes!</a:t>
            </a:r>
          </a:p>
        </p:txBody>
      </p:sp>
      <p:sp>
        <p:nvSpPr>
          <p:cNvPr id="21" name="Rectangular Callout 20"/>
          <p:cNvSpPr/>
          <p:nvPr/>
        </p:nvSpPr>
        <p:spPr bwMode="auto">
          <a:xfrm>
            <a:off x="1400742" y="2500932"/>
            <a:ext cx="2371903" cy="1224136"/>
          </a:xfrm>
          <a:prstGeom prst="wedgeRectCallout">
            <a:avLst>
              <a:gd name="adj1" fmla="val -26207"/>
              <a:gd name="adj2" fmla="val 124522"/>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My batch file to copy stuff will be faster?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Answer: Yes!</a:t>
            </a:r>
          </a:p>
        </p:txBody>
      </p:sp>
      <p:sp>
        <p:nvSpPr>
          <p:cNvPr id="22" name="Rectangular Callout 21"/>
          <p:cNvSpPr/>
          <p:nvPr/>
        </p:nvSpPr>
        <p:spPr bwMode="auto">
          <a:xfrm>
            <a:off x="3625949" y="1260465"/>
            <a:ext cx="2919343" cy="1224136"/>
          </a:xfrm>
          <a:prstGeom prst="wedgeRectCallout">
            <a:avLst>
              <a:gd name="adj1" fmla="val -67342"/>
              <a:gd name="adj2" fmla="val 22049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So copying a file in Explorer over the network will be faster?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Answer: Yes!</a:t>
            </a:r>
          </a:p>
        </p:txBody>
      </p:sp>
      <p:sp>
        <p:nvSpPr>
          <p:cNvPr id="23" name="Rectangular Callout 22"/>
          <p:cNvSpPr/>
          <p:nvPr/>
        </p:nvSpPr>
        <p:spPr bwMode="auto">
          <a:xfrm>
            <a:off x="4889631" y="2503404"/>
            <a:ext cx="2668528" cy="1224136"/>
          </a:xfrm>
          <a:prstGeom prst="wedgeRectCallout">
            <a:avLst>
              <a:gd name="adj1" fmla="val -26856"/>
              <a:gd name="adj2" fmla="val 12769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So my SharePoint Intranet will be faster?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Answer: Yes!</a:t>
            </a:r>
          </a:p>
        </p:txBody>
      </p:sp>
      <p:sp>
        <p:nvSpPr>
          <p:cNvPr id="24" name="Rectangular Callout 23"/>
          <p:cNvSpPr/>
          <p:nvPr/>
        </p:nvSpPr>
        <p:spPr bwMode="auto">
          <a:xfrm>
            <a:off x="7514381" y="1260465"/>
            <a:ext cx="2488796" cy="1224136"/>
          </a:xfrm>
          <a:prstGeom prst="wedgeRectCallout">
            <a:avLst>
              <a:gd name="adj1" fmla="val -60023"/>
              <a:gd name="adj2" fmla="val 221855"/>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So all </a:t>
            </a:r>
            <a:r>
              <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rPr>
              <a:t>ConfigMgr</a:t>
            </a: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 stuff will go faster?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Answer: Yes!</a:t>
            </a:r>
          </a:p>
        </p:txBody>
      </p:sp>
      <p:sp>
        <p:nvSpPr>
          <p:cNvPr id="25" name="Rectangular Callout 24"/>
          <p:cNvSpPr/>
          <p:nvPr/>
        </p:nvSpPr>
        <p:spPr bwMode="auto">
          <a:xfrm>
            <a:off x="8629166" y="2518819"/>
            <a:ext cx="1944216" cy="1224136"/>
          </a:xfrm>
          <a:prstGeom prst="wedgeRectCallout">
            <a:avLst>
              <a:gd name="adj1" fmla="val -36510"/>
              <a:gd name="adj2" fmla="val 119542"/>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WSUS, Intune… you name it! #BCISKING!</a:t>
            </a:r>
          </a:p>
        </p:txBody>
      </p:sp>
      <p:sp>
        <p:nvSpPr>
          <p:cNvPr id="27" name="Rectangular Callout 26"/>
          <p:cNvSpPr/>
          <p:nvPr/>
        </p:nvSpPr>
        <p:spPr bwMode="auto">
          <a:xfrm>
            <a:off x="10153710" y="1266801"/>
            <a:ext cx="2028778" cy="1224136"/>
          </a:xfrm>
          <a:prstGeom prst="wedgeRectCallout">
            <a:avLst>
              <a:gd name="adj1" fmla="val 2659"/>
              <a:gd name="adj2" fmla="val 224571"/>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My own App?</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Answer: Yes!</a:t>
            </a:r>
          </a:p>
        </p:txBody>
      </p:sp>
    </p:spTree>
    <p:extLst>
      <p:ext uri="{BB962C8B-B14F-4D97-AF65-F5344CB8AC3E}">
        <p14:creationId xmlns:p14="http://schemas.microsoft.com/office/powerpoint/2010/main" val="40734505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3896E-6 -5.81026E-7 L -2.23896E-6 0.26714 " pathEditMode="relative" rAng="0" ptsTypes="AA">
                                      <p:cBhvr>
                                        <p:cTn id="6" dur="2000" fill="hold"/>
                                        <p:tgtEl>
                                          <p:spTgt spid="2"/>
                                        </p:tgtEl>
                                        <p:attrNameLst>
                                          <p:attrName>ppt_x</p:attrName>
                                          <p:attrName>ppt_y</p:attrName>
                                        </p:attrNameLst>
                                      </p:cBhvr>
                                      <p:rCtr x="0" y="13345"/>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Customer Example – Anonymously via my son </a:t>
            </a:r>
          </a:p>
        </p:txBody>
      </p:sp>
      <p:sp>
        <p:nvSpPr>
          <p:cNvPr id="6" name="Text Placeholder 5"/>
          <p:cNvSpPr>
            <a:spLocks noGrp="1"/>
          </p:cNvSpPr>
          <p:nvPr>
            <p:ph type="body" sz="quarter" idx="12"/>
          </p:nvPr>
        </p:nvSpPr>
        <p:spPr/>
        <p:txBody>
          <a:bodyPr/>
          <a:lstStyle/>
          <a:p>
            <a:r>
              <a:rPr lang="en-US" sz="2600" dirty="0"/>
              <a:t>“I think BranchCache is great, we’ve saved many hundreds of GB with it in the last few months alone </a:t>
            </a:r>
            <a:r>
              <a:rPr lang="en-US" sz="2600" u="sng" dirty="0"/>
              <a:t>– it’s just not very well understood. </a:t>
            </a:r>
          </a:p>
          <a:p>
            <a:r>
              <a:rPr lang="en-US" sz="2600" dirty="0"/>
              <a:t>I had a real problem selling it internally due to lack of information online and tools to manage.”</a:t>
            </a:r>
          </a:p>
        </p:txBody>
      </p:sp>
      <p:sp>
        <p:nvSpPr>
          <p:cNvPr id="7" name="Text Placeholder 6"/>
          <p:cNvSpPr>
            <a:spLocks noGrp="1"/>
          </p:cNvSpPr>
          <p:nvPr>
            <p:ph type="body" sz="quarter" idx="13"/>
          </p:nvPr>
        </p:nvSpPr>
        <p:spPr/>
        <p:txBody>
          <a:bodyPr/>
          <a:lstStyle/>
          <a:p>
            <a:r>
              <a:rPr lang="en-US" dirty="0"/>
              <a:t>It </a:t>
            </a:r>
            <a:r>
              <a:rPr lang="en-US" dirty="0" err="1"/>
              <a:t>ain’t</a:t>
            </a:r>
            <a:r>
              <a:rPr lang="en-US" dirty="0"/>
              <a:t> all about the beans!</a:t>
            </a:r>
          </a:p>
        </p:txBody>
      </p:sp>
      <p:pic>
        <p:nvPicPr>
          <p:cNvPr id="10" name="Picture Placeholder 9"/>
          <p:cNvPicPr>
            <a:picLocks noGrp="1" noChangeAspect="1"/>
          </p:cNvPicPr>
          <p:nvPr>
            <p:ph type="pic" sz="quarter" idx="10"/>
          </p:nvPr>
        </p:nvPicPr>
        <p:blipFill>
          <a:blip r:embed="rId2"/>
          <a:srcRect t="20425" b="20425"/>
          <a:stretch>
            <a:fillRect/>
          </a:stretch>
        </p:blipFill>
        <p:spPr/>
      </p:pic>
      <p:pic>
        <p:nvPicPr>
          <p:cNvPr id="4" name="Picture Placeholder 3" descr="File:Boston Baked Beans in Concord, Mass 2012-0193.jpg - Wikimedia ..."/>
          <p:cNvPicPr>
            <a:picLocks noGrp="1" noChangeAspect="1"/>
          </p:cNvPicPr>
          <p:nvPr>
            <p:ph type="pic" sz="quarter" idx="11"/>
          </p:nvPr>
        </p:nvPicPr>
        <p:blipFill>
          <a:blip r:embed="rId3"/>
          <a:srcRect t="6671" b="6671"/>
          <a:stretch>
            <a:fillRect/>
          </a:stretch>
        </p:blipFill>
        <p:spPr/>
      </p:pic>
    </p:spTree>
    <p:extLst>
      <p:ext uri="{BB962C8B-B14F-4D97-AF65-F5344CB8AC3E}">
        <p14:creationId xmlns:p14="http://schemas.microsoft.com/office/powerpoint/2010/main" val="22449168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12436475" cy="6995517"/>
          </a:xfrm>
          <a:prstGeom prst="rect">
            <a:avLst/>
          </a:prstGeom>
        </p:spPr>
      </p:pic>
      <p:sp>
        <p:nvSpPr>
          <p:cNvPr id="2" name="Title 1"/>
          <p:cNvSpPr>
            <a:spLocks noGrp="1"/>
          </p:cNvSpPr>
          <p:nvPr>
            <p:ph type="title" idx="4294967295"/>
          </p:nvPr>
        </p:nvSpPr>
        <p:spPr bwMode="white">
          <a:xfrm>
            <a:off x="273050" y="795338"/>
            <a:ext cx="10049643" cy="1831975"/>
          </a:xfrm>
        </p:spPr>
        <p:txBody>
          <a:bodyPr/>
          <a:lstStyle/>
          <a:p>
            <a:r>
              <a:rPr lang="en-US" sz="7200" dirty="0"/>
              <a:t>BranchCache User Quote</a:t>
            </a:r>
            <a:endParaRPr lang="en-US" sz="7200" dirty="0">
              <a:gradFill>
                <a:gsLst>
                  <a:gs pos="70707">
                    <a:srgbClr val="FFFFFF"/>
                  </a:gs>
                  <a:gs pos="56000">
                    <a:srgbClr val="FFFFFF"/>
                  </a:gs>
                </a:gsLst>
                <a:lin ang="5400000" scaled="0"/>
              </a:gradFill>
            </a:endParaRPr>
          </a:p>
        </p:txBody>
      </p:sp>
      <p:sp>
        <p:nvSpPr>
          <p:cNvPr id="3" name="Rectangle 2"/>
          <p:cNvSpPr/>
          <p:nvPr/>
        </p:nvSpPr>
        <p:spPr bwMode="white">
          <a:xfrm>
            <a:off x="364696" y="2273126"/>
            <a:ext cx="8871235" cy="2954655"/>
          </a:xfrm>
          <a:prstGeom prst="rect">
            <a:avLst/>
          </a:prstGeom>
        </p:spPr>
        <p:txBody>
          <a:bodyPr wrap="square" lIns="182880" tIns="146304" rIns="182880" bIns="146304">
            <a:spAutoFit/>
          </a:bodyPr>
          <a:lstStyle/>
          <a:p>
            <a:pPr marL="0" marR="0" lvl="0" indent="0" defTabSz="914400" eaLnBrk="1" fontAlgn="auto" latinLnBrk="0" hangingPunct="1">
              <a:lnSpc>
                <a:spcPct val="90000"/>
              </a:lnSpc>
              <a:spcBef>
                <a:spcPts val="0"/>
              </a:spcBef>
              <a:spcAft>
                <a:spcPts val="1200"/>
              </a:spcAft>
              <a:buClrTx/>
              <a:buSzTx/>
              <a:buFontTx/>
              <a:buNone/>
              <a:tabLst/>
              <a:defRPr/>
            </a:pPr>
            <a:r>
              <a:rPr kumimoji="0" lang="en-US" sz="3200" b="0" i="0" u="none" strike="noStrike" kern="0" cap="none" spc="0" normalizeH="0" baseline="0" noProof="0" dirty="0">
                <a:ln w="3175">
                  <a:noFill/>
                </a:ln>
                <a:gradFill>
                  <a:gsLst>
                    <a:gs pos="70707">
                      <a:srgbClr val="FFFFFF"/>
                    </a:gs>
                    <a:gs pos="56000">
                      <a:srgbClr val="FFFFFF"/>
                    </a:gs>
                  </a:gsLst>
                  <a:lin ang="5400000" scaled="0"/>
                </a:gradFill>
                <a:effectLst/>
                <a:uLnTx/>
                <a:uFillTx/>
                <a:latin typeface="Segoe UI Light"/>
                <a:cs typeface="Segoe UI" pitchFamily="34" charset="0"/>
              </a:rPr>
              <a:t>“My experience with Windows 7 and Win Server 2008 R2 </a:t>
            </a:r>
            <a:r>
              <a:rPr kumimoji="0" lang="en-US" sz="3200" b="0" i="1" u="sng" strike="noStrike" kern="0" cap="none" spc="0" normalizeH="0" baseline="0" noProof="0" dirty="0">
                <a:ln w="3175">
                  <a:noFill/>
                </a:ln>
                <a:gradFill>
                  <a:gsLst>
                    <a:gs pos="70707">
                      <a:srgbClr val="FFFFFF"/>
                    </a:gs>
                    <a:gs pos="56000">
                      <a:srgbClr val="FFFFFF"/>
                    </a:gs>
                  </a:gsLst>
                  <a:lin ang="5400000" scaled="0"/>
                </a:gradFill>
                <a:effectLst/>
                <a:uLnTx/>
                <a:uFillTx/>
                <a:latin typeface="Segoe UI Light"/>
                <a:cs typeface="Segoe UI" pitchFamily="34" charset="0"/>
              </a:rPr>
              <a:t>is it’s very </a:t>
            </a:r>
            <a:r>
              <a:rPr kumimoji="0" lang="en-US" sz="3200" b="0" i="1" u="sng" strike="noStrike" kern="0" cap="none" spc="0" normalizeH="0" baseline="0" noProof="0" dirty="0" err="1">
                <a:ln w="3175">
                  <a:noFill/>
                </a:ln>
                <a:gradFill>
                  <a:gsLst>
                    <a:gs pos="70707">
                      <a:srgbClr val="FFFFFF"/>
                    </a:gs>
                    <a:gs pos="56000">
                      <a:srgbClr val="FFFFFF"/>
                    </a:gs>
                  </a:gsLst>
                  <a:lin ang="5400000" scaled="0"/>
                </a:gradFill>
                <a:effectLst/>
                <a:uLnTx/>
                <a:uFillTx/>
                <a:latin typeface="Segoe UI Light"/>
                <a:cs typeface="Segoe UI" pitchFamily="34" charset="0"/>
              </a:rPr>
              <a:t>very</a:t>
            </a:r>
            <a:r>
              <a:rPr kumimoji="0" lang="en-US" sz="3200" b="0" i="1" u="sng" strike="noStrike" kern="0" cap="none" spc="0" normalizeH="0" baseline="0" noProof="0" dirty="0">
                <a:ln w="3175">
                  <a:noFill/>
                </a:ln>
                <a:gradFill>
                  <a:gsLst>
                    <a:gs pos="70707">
                      <a:srgbClr val="FFFFFF"/>
                    </a:gs>
                    <a:gs pos="56000">
                      <a:srgbClr val="FFFFFF"/>
                    </a:gs>
                  </a:gsLst>
                  <a:lin ang="5400000" scaled="0"/>
                </a:gradFill>
                <a:effectLst/>
                <a:uLnTx/>
                <a:uFillTx/>
                <a:latin typeface="Segoe UI Light"/>
                <a:cs typeface="Segoe UI" pitchFamily="34" charset="0"/>
              </a:rPr>
              <a:t> good at BITS and SharePoint</a:t>
            </a:r>
            <a:r>
              <a:rPr kumimoji="0" lang="en-US" sz="3200" b="0" i="0" u="none" strike="noStrike" kern="0" cap="none" spc="0" normalizeH="0" baseline="0" noProof="0" dirty="0">
                <a:ln w="3175">
                  <a:noFill/>
                </a:ln>
                <a:gradFill>
                  <a:gsLst>
                    <a:gs pos="70707">
                      <a:srgbClr val="FFFFFF"/>
                    </a:gs>
                    <a:gs pos="56000">
                      <a:srgbClr val="FFFFFF"/>
                    </a:gs>
                  </a:gsLst>
                  <a:lin ang="5400000" scaled="0"/>
                </a:gradFill>
                <a:effectLst/>
                <a:uLnTx/>
                <a:uFillTx/>
                <a:latin typeface="Segoe UI Light"/>
                <a:cs typeface="Segoe UI" pitchFamily="34" charset="0"/>
              </a:rPr>
              <a:t> and far less good at SMB. This maybe better with later versions of Windows. </a:t>
            </a:r>
            <a:r>
              <a:rPr kumimoji="0" lang="en-US" sz="3200" b="0" i="0" u="sng" strike="noStrike" kern="0" cap="none" spc="0" normalizeH="0" baseline="0" noProof="0" dirty="0">
                <a:ln w="3175">
                  <a:noFill/>
                </a:ln>
                <a:gradFill>
                  <a:gsLst>
                    <a:gs pos="70707">
                      <a:srgbClr val="FFFFFF"/>
                    </a:gs>
                    <a:gs pos="56000">
                      <a:srgbClr val="FFFFFF"/>
                    </a:gs>
                  </a:gsLst>
                  <a:lin ang="5400000" scaled="0"/>
                </a:gradFill>
                <a:effectLst/>
                <a:uLnTx/>
                <a:uFillTx/>
                <a:latin typeface="Segoe UI Light"/>
                <a:cs typeface="Segoe UI" pitchFamily="34" charset="0"/>
              </a:rPr>
              <a:t>Personally I think more companies should use BranchCache – it deserves more focus really.”</a:t>
            </a:r>
          </a:p>
        </p:txBody>
      </p:sp>
    </p:spTree>
    <p:extLst>
      <p:ext uri="{BB962C8B-B14F-4D97-AF65-F5344CB8AC3E}">
        <p14:creationId xmlns:p14="http://schemas.microsoft.com/office/powerpoint/2010/main" val="8841662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ltGray">
          <a:xfrm flipH="1">
            <a:off x="-2" y="-9526"/>
            <a:ext cx="12451646" cy="7004051"/>
          </a:xfrm>
          <a:prstGeom prst="rect">
            <a:avLst/>
          </a:prstGeom>
        </p:spPr>
      </p:pic>
      <p:sp>
        <p:nvSpPr>
          <p:cNvPr id="10" name="Title 6"/>
          <p:cNvSpPr txBox="1">
            <a:spLocks/>
          </p:cNvSpPr>
          <p:nvPr/>
        </p:nvSpPr>
        <p:spPr>
          <a:xfrm>
            <a:off x="545515" y="1337022"/>
            <a:ext cx="5487987" cy="4464496"/>
          </a:xfrm>
          <a:prstGeom prst="rect">
            <a:avLst/>
          </a:prstGeom>
          <a:solidFill>
            <a:schemeClr val="accent1">
              <a:alpha val="81000"/>
            </a:schemeClr>
          </a:solidFill>
          <a:ln>
            <a:noFill/>
          </a:ln>
        </p:spPr>
        <p:style>
          <a:lnRef idx="0">
            <a:scrgbClr r="0" g="0" b="0"/>
          </a:lnRef>
          <a:fillRef idx="0">
            <a:scrgbClr r="0" g="0" b="0"/>
          </a:fillRef>
          <a:effectRef idx="0">
            <a:scrgbClr r="0" g="0" b="0"/>
          </a:effectRef>
          <a:fontRef idx="minor">
            <a:schemeClr val="lt1"/>
          </a:fontRef>
        </p:style>
        <p:txBody>
          <a:bodyPr vert="horz" wrap="square" lIns="182880" tIns="146304" rIns="182880" bIns="146304"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ts val="0"/>
              </a:spcBef>
              <a:spcAft>
                <a:spcPts val="1800"/>
              </a:spcAft>
              <a:buClrTx/>
              <a:buSzPct val="90000"/>
              <a:buFontTx/>
              <a:buNone/>
              <a:tabLst/>
              <a:defRPr/>
            </a:pPr>
            <a:endParaRPr kumimoji="0" lang="en-US" sz="28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endParaRPr>
          </a:p>
        </p:txBody>
      </p:sp>
      <p:sp>
        <p:nvSpPr>
          <p:cNvPr id="5" name="Title 6"/>
          <p:cNvSpPr txBox="1">
            <a:spLocks/>
          </p:cNvSpPr>
          <p:nvPr/>
        </p:nvSpPr>
        <p:spPr>
          <a:xfrm>
            <a:off x="6650285" y="1337022"/>
            <a:ext cx="5487987" cy="4464496"/>
          </a:xfrm>
          <a:prstGeom prst="rect">
            <a:avLst/>
          </a:prstGeom>
          <a:solidFill>
            <a:schemeClr val="accent1">
              <a:alpha val="81000"/>
            </a:schemeClr>
          </a:solidFill>
          <a:ln>
            <a:noFill/>
          </a:ln>
        </p:spPr>
        <p:style>
          <a:lnRef idx="0">
            <a:scrgbClr r="0" g="0" b="0"/>
          </a:lnRef>
          <a:fillRef idx="0">
            <a:scrgbClr r="0" g="0" b="0"/>
          </a:fillRef>
          <a:effectRef idx="0">
            <a:scrgbClr r="0" g="0" b="0"/>
          </a:effectRef>
          <a:fontRef idx="minor">
            <a:schemeClr val="lt1"/>
          </a:fontRef>
        </p:style>
        <p:txBody>
          <a:bodyPr vert="horz" wrap="square" lIns="182880" tIns="146304" rIns="182880" bIns="146304"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ts val="0"/>
              </a:spcBef>
              <a:spcAft>
                <a:spcPts val="1800"/>
              </a:spcAft>
              <a:buClrTx/>
              <a:buSzPct val="90000"/>
              <a:buFontTx/>
              <a:buNone/>
              <a:tabLst/>
              <a:defRPr/>
            </a:pPr>
            <a:r>
              <a:rPr kumimoji="0" lang="sv-SE" sz="44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Customer Implementation</a:t>
            </a:r>
          </a:p>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“We use BranchCache for caching BITS (Windows Update primarily), http (SharePoint) and </a:t>
            </a:r>
            <a:r>
              <a:rPr kumimoji="0" lang="en-US" sz="2800" b="0" i="0" u="none" strike="noStrike" kern="1200" cap="none" spc="-102" normalizeH="0" baseline="0" noProof="0" dirty="0" err="1">
                <a:ln w="3175">
                  <a:noFill/>
                </a:ln>
                <a:gradFill>
                  <a:gsLst>
                    <a:gs pos="1250">
                      <a:schemeClr val="tx1"/>
                    </a:gs>
                    <a:gs pos="100000">
                      <a:schemeClr val="tx1"/>
                    </a:gs>
                  </a:gsLst>
                  <a:lin ang="5400000" scaled="0"/>
                </a:gradFill>
                <a:effectLst/>
                <a:uLnTx/>
                <a:uFillTx/>
                <a:latin typeface="+mj-lt"/>
                <a:ea typeface="+mn-ea"/>
                <a:cs typeface="Segoe UI" pitchFamily="34" charset="0"/>
              </a:rPr>
              <a:t>SMB.We</a:t>
            </a:r>
            <a:r>
              <a:rPr kumimoji="0" lang="en-US" sz="28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 do collect some stats using </a:t>
            </a:r>
            <a:r>
              <a:rPr kumimoji="0" lang="en-US" sz="2800" b="0" i="0" u="sng"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Microsoft OMS</a:t>
            </a:r>
            <a:r>
              <a:rPr kumimoji="0" lang="en-US" sz="28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 where we can see </a:t>
            </a:r>
            <a:r>
              <a:rPr kumimoji="0" lang="en-US" sz="2800" b="0" i="0" u="sng"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BranchCache Hosted Cache </a:t>
            </a:r>
            <a:r>
              <a:rPr kumimoji="0" lang="en-US" sz="28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serving content at sites”</a:t>
            </a:r>
          </a:p>
        </p:txBody>
      </p:sp>
      <p:pic>
        <p:nvPicPr>
          <p:cNvPr id="3" name="Picture 2"/>
          <p:cNvPicPr>
            <a:picLocks noChangeAspect="1"/>
          </p:cNvPicPr>
          <p:nvPr/>
        </p:nvPicPr>
        <p:blipFill rotWithShape="1">
          <a:blip r:embed="rId4"/>
          <a:srcRect t="3566" b="269"/>
          <a:stretch/>
        </p:blipFill>
        <p:spPr>
          <a:xfrm>
            <a:off x="817637" y="3569269"/>
            <a:ext cx="4923988" cy="2070633"/>
          </a:xfrm>
          <a:prstGeom prst="rect">
            <a:avLst/>
          </a:prstGeom>
        </p:spPr>
      </p:pic>
      <p:pic>
        <p:nvPicPr>
          <p:cNvPr id="4" name="Picture 3"/>
          <p:cNvPicPr>
            <a:picLocks noChangeAspect="1"/>
          </p:cNvPicPr>
          <p:nvPr/>
        </p:nvPicPr>
        <p:blipFill rotWithShape="1">
          <a:blip r:embed="rId5"/>
          <a:srcRect t="362" b="11336"/>
          <a:stretch/>
        </p:blipFill>
        <p:spPr>
          <a:xfrm>
            <a:off x="817638" y="1481037"/>
            <a:ext cx="4923988" cy="1944217"/>
          </a:xfrm>
          <a:prstGeom prst="rect">
            <a:avLst/>
          </a:prstGeom>
        </p:spPr>
      </p:pic>
      <p:sp>
        <p:nvSpPr>
          <p:cNvPr id="8" name="Right Arrow 7"/>
          <p:cNvSpPr/>
          <p:nvPr/>
        </p:nvSpPr>
        <p:spPr bwMode="auto">
          <a:xfrm>
            <a:off x="1897757" y="2201118"/>
            <a:ext cx="2736304" cy="792088"/>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3" name="Right Arrow 12"/>
          <p:cNvSpPr/>
          <p:nvPr/>
        </p:nvSpPr>
        <p:spPr bwMode="auto">
          <a:xfrm>
            <a:off x="1897757" y="4339754"/>
            <a:ext cx="2736304" cy="792088"/>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Tree>
    <p:extLst>
      <p:ext uri="{BB962C8B-B14F-4D97-AF65-F5344CB8AC3E}">
        <p14:creationId xmlns:p14="http://schemas.microsoft.com/office/powerpoint/2010/main" val="2551019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3" grpId="0" animBg="1"/>
    </p:bld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pped_Template_v02.potx" id="{45A54373-1470-4FD3-94EA-E526D9C70E35}" vid="{C9B29534-5BA2-4791-A869-797A7F3D1EAE}"/>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pped_Template_v02.potx" id="{45A54373-1470-4FD3-94EA-E526D9C70E35}" vid="{D708CC3E-1336-4F84-B7D6-5226B01CEB63}"/>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pped_Template_v02.potx" id="{45A54373-1470-4FD3-94EA-E526D9C70E35}" vid="{563F30C0-76E2-4CC5-BFEE-EDECD8B866D4}"/>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2C5385DD-25CC-4B4A-8E83-9D91F0EF820F}"/>
    </a:ext>
  </a:extLst>
</a:theme>
</file>

<file path=ppt/theme/theme5.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D0C2E7D0-5C17-430B-90AA-64EE87CAC54C}"/>
    </a:ext>
  </a:extLst>
</a:theme>
</file>

<file path=ppt/theme/theme6.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7.xml><?xml version="1.0" encoding="utf-8"?>
<a:theme xmlns:a="http://schemas.openxmlformats.org/drawingml/2006/main" name="4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F00BE584-C693-46FD-AC24-CA0B4C73483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Andreas Hammarskjöld</External_x0020_Speaker>
    <m6878b9dd7994da4ba144f95347d99c6 xmlns="01c77077-aee4-4b5f-bd4e-9cd40a6fff29">
      <Terms xmlns="http://schemas.microsoft.com/office/infopath/2007/PartnerControls"/>
    </m6878b9dd7994da4ba144f95347d99c6>
    <Presentation_x0020_Date xmlns="01c77077-aee4-4b5f-bd4e-9cd40a6fff29">2016-09-30T04:00:00+00:00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BRK4022</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230e9df3-be65-4c73-a93b-d1236ebd677e"/>
    <ds:schemaRef ds:uri="http://schemas.microsoft.com/office/infopath/2007/PartnerControls"/>
    <ds:schemaRef ds:uri="01c77077-aee4-4b5f-bd4e-9cd40a6fff29"/>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8ff673fc-3231-4e3a-893b-6d7f7cd32766"/>
    <ds:schemaRef ds:uri="http://schemas.microsoft.com/sharepoint/v3"/>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Prepped_Template_v02</Template>
  <TotalTime>19</TotalTime>
  <Words>2243</Words>
  <Application>Microsoft Office PowerPoint</Application>
  <PresentationFormat>Custom</PresentationFormat>
  <Paragraphs>377</Paragraphs>
  <Slides>41</Slides>
  <Notes>15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41</vt:i4>
      </vt:variant>
    </vt:vector>
  </HeadingPairs>
  <TitlesOfParts>
    <vt:vector size="57" baseType="lpstr">
      <vt:lpstr>Arial</vt:lpstr>
      <vt:lpstr>Consolas</vt:lpstr>
      <vt:lpstr>Roboto</vt:lpstr>
      <vt:lpstr>Roboto Light</vt:lpstr>
      <vt:lpstr>Segoe</vt:lpstr>
      <vt:lpstr>Segoe UI</vt:lpstr>
      <vt:lpstr>Segoe UI Light</vt:lpstr>
      <vt:lpstr>Segoe UI Semibold</vt:lpstr>
      <vt:lpstr>Wingdings</vt:lpstr>
      <vt:lpstr>5-50002_Ignite_Breakout_Template</vt:lpstr>
      <vt:lpstr>6-30537_Envision 2016 Concurrent Template_Dark</vt:lpstr>
      <vt:lpstr>1_5-50002_Ignite_Breakout_Template</vt:lpstr>
      <vt:lpstr>2_5-50002_Ignite_Breakout_Template</vt:lpstr>
      <vt:lpstr>1_6-30537_Envision 2016 Concurrent Template_Dark</vt:lpstr>
      <vt:lpstr>3_5-50002_Ignite_Breakout_Template</vt:lpstr>
      <vt:lpstr>4_5-50002_Ignite_Breakout_Template</vt:lpstr>
      <vt:lpstr>Dig deeply into BranchCache: Learning from the experts</vt:lpstr>
      <vt:lpstr>Key TakeAways  1. What is BranchCache? 2. Why is it in my soup? 3. Gotchas to live with! 4. What else can I do? 5. Go home &amp; Love IT!</vt:lpstr>
      <vt:lpstr>How much beardness do you want?</vt:lpstr>
      <vt:lpstr>What is BranchCache?</vt:lpstr>
      <vt:lpstr>It’s not just P2P… It’s a WAN Accelerator!  </vt:lpstr>
      <vt:lpstr>So Why is BranchCache in my Soup?</vt:lpstr>
      <vt:lpstr>Customer Example – Anonymously via my son </vt:lpstr>
      <vt:lpstr>BranchCache User Quote</vt:lpstr>
      <vt:lpstr>PowerPoint Presentation</vt:lpstr>
      <vt:lpstr>BranchCache 101</vt:lpstr>
      <vt:lpstr>ID, Fingerprint, Hash, Content Identifier, CI  All the same stuff!   And it’s not what you smoke… </vt:lpstr>
      <vt:lpstr>More Facial Hair For y’all! Or is it Hipster Style?</vt:lpstr>
      <vt:lpstr>First Off – BranchCache Concepts </vt:lpstr>
      <vt:lpstr>Getting The Hash</vt:lpstr>
      <vt:lpstr>Security</vt:lpstr>
      <vt:lpstr>The Windows BranchCache Framework Enterprise &amp; Educational vs Pro</vt:lpstr>
      <vt:lpstr>HTTP/HTTPS Integration. Oh dear… technical…</vt:lpstr>
      <vt:lpstr>Some Help On The Way!</vt:lpstr>
      <vt:lpstr>Get Down With P2P</vt:lpstr>
      <vt:lpstr>How did it go? Did it Cache? From where?</vt:lpstr>
      <vt:lpstr>PowerPoint Presentation</vt:lpstr>
      <vt:lpstr>Reporting – That’s Seperate #FREE</vt:lpstr>
      <vt:lpstr>Issues, Issues, Issues…</vt:lpstr>
      <vt:lpstr>Best Practice #1</vt:lpstr>
      <vt:lpstr>Best Practice #2</vt:lpstr>
      <vt:lpstr>Overdrive &gt; 400</vt:lpstr>
      <vt:lpstr>V1 Hashes – Simple to understand... ish...</vt:lpstr>
      <vt:lpstr>V1 - House of Cards</vt:lpstr>
      <vt:lpstr>V2 – Pulling Tricks &amp; Hash Bananza</vt:lpstr>
      <vt:lpstr>BranchCache &amp; DeDuplication</vt:lpstr>
      <vt:lpstr>DeDuplication &amp; BranchCache</vt:lpstr>
      <vt:lpstr>Savings Galore – Average DeDupe Savings</vt:lpstr>
      <vt:lpstr>New In Server 2016/Windows 10 - BranchCache</vt:lpstr>
      <vt:lpstr>I’m sweating already… so is your Server Buddy!</vt:lpstr>
      <vt:lpstr>PeerDist* is very, very well over-documented:</vt:lpstr>
      <vt:lpstr>Informational Resources</vt:lpstr>
      <vt:lpstr>Q&amp;A</vt:lpstr>
      <vt:lpstr>PowerPoint Presentation</vt:lpstr>
      <vt:lpstr>PowerPoint Presentation</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 deeply into BranchCache: learning from the experts</dc:title>
  <dc:subject>&lt;Speech title here&gt;</dc:subject>
  <dc:creator>MS Events 0090</dc:creator>
  <cp:keywords>Microsoft 2016</cp:keywords>
  <dc:description>Template: Mitchell Derrey, Silverfox Productions_x000d_
Formatting: _x000d_
Audience Type:</dc:description>
  <cp:lastModifiedBy>MS Events 0093</cp:lastModifiedBy>
  <cp:revision>5</cp:revision>
  <dcterms:created xsi:type="dcterms:W3CDTF">2016-09-25T15:21:54Z</dcterms:created>
  <dcterms:modified xsi:type="dcterms:W3CDTF">2016-09-30T15:31:55Z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