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6.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92" r:id="rId8"/>
    <p:sldMasterId id="2147484418" r:id="rId9"/>
    <p:sldMasterId id="2147484444" r:id="rId10"/>
    <p:sldMasterId id="2147484463" r:id="rId11"/>
  </p:sldMasterIdLst>
  <p:notesMasterIdLst>
    <p:notesMasterId r:id="rId55"/>
  </p:notesMasterIdLst>
  <p:handoutMasterIdLst>
    <p:handoutMasterId r:id="rId56"/>
  </p:handoutMasterIdLst>
  <p:sldIdLst>
    <p:sldId id="1408" r:id="rId12"/>
    <p:sldId id="1409" r:id="rId13"/>
    <p:sldId id="1410" r:id="rId14"/>
    <p:sldId id="1411" r:id="rId15"/>
    <p:sldId id="1412" r:id="rId16"/>
    <p:sldId id="1413" r:id="rId17"/>
    <p:sldId id="1414" r:id="rId18"/>
    <p:sldId id="1415" r:id="rId19"/>
    <p:sldId id="1416" r:id="rId20"/>
    <p:sldId id="1417" r:id="rId21"/>
    <p:sldId id="1418" r:id="rId22"/>
    <p:sldId id="1419" r:id="rId23"/>
    <p:sldId id="1420" r:id="rId24"/>
    <p:sldId id="1421" r:id="rId25"/>
    <p:sldId id="1422" r:id="rId26"/>
    <p:sldId id="1423" r:id="rId27"/>
    <p:sldId id="1424" r:id="rId28"/>
    <p:sldId id="1425" r:id="rId29"/>
    <p:sldId id="1426" r:id="rId30"/>
    <p:sldId id="1427" r:id="rId31"/>
    <p:sldId id="1428" r:id="rId32"/>
    <p:sldId id="1429" r:id="rId33"/>
    <p:sldId id="1430" r:id="rId34"/>
    <p:sldId id="1431" r:id="rId35"/>
    <p:sldId id="1432" r:id="rId36"/>
    <p:sldId id="1433" r:id="rId37"/>
    <p:sldId id="1434" r:id="rId38"/>
    <p:sldId id="1435" r:id="rId39"/>
    <p:sldId id="1436" r:id="rId40"/>
    <p:sldId id="1437" r:id="rId41"/>
    <p:sldId id="1438" r:id="rId42"/>
    <p:sldId id="1439" r:id="rId43"/>
    <p:sldId id="1440" r:id="rId44"/>
    <p:sldId id="1441" r:id="rId45"/>
    <p:sldId id="1442" r:id="rId46"/>
    <p:sldId id="1443" r:id="rId47"/>
    <p:sldId id="1444" r:id="rId48"/>
    <p:sldId id="1445" r:id="rId49"/>
    <p:sldId id="1446" r:id="rId50"/>
    <p:sldId id="1447" r:id="rId51"/>
    <p:sldId id="1448" r:id="rId52"/>
    <p:sldId id="1407" r:id="rId53"/>
    <p:sldId id="1392" r:id="rId5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16" autoAdjust="0"/>
    <p:restoredTop sz="96215" autoAdjust="0"/>
  </p:normalViewPr>
  <p:slideViewPr>
    <p:cSldViewPr>
      <p:cViewPr varScale="1">
        <p:scale>
          <a:sx n="57" d="100"/>
          <a:sy n="57" d="100"/>
        </p:scale>
        <p:origin x="42" y="118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708"/>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9/27/2016 1:35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9/27/2016 1:35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1:35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50237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TechReady 23</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1:35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40110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9C3C9DC-C0A3-4640-9A7A-3DC41095AE2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906730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1:35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79637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17D118-1690-458F-B4D2-F9DA5D6F5033}"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1:35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87E0CF-87F6-4B58-B8B8-DCAB2DAAF3C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prstClr val="black"/>
              </a:solidFill>
              <a:effectLst/>
              <a:uLnTx/>
              <a:uFillTx/>
            </a:endParaRPr>
          </a:p>
        </p:txBody>
      </p:sp>
      <p:sp>
        <p:nvSpPr>
          <p:cNvPr id="6" name="Footer Placeholder 5"/>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671115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9/27/2016 1:35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2288520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9/27/2016 1:35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43</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63798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7787" marR="0" lvl="0" indent="0" algn="l" defTabSz="92415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9/27/2016 1:35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19476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9B58DE-4BA1-4364-B922-4D0E917208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94132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9B58DE-4BA1-4364-B922-4D0E917208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04551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9B58DE-4BA1-4364-B922-4D0E917208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31478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1:35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86460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9B58DE-4BA1-4364-B922-4D0E917208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6887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9B58DE-4BA1-4364-B922-4D0E917208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66396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9B58DE-4BA1-4364-B922-4D0E917208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108269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587025"/>
            <a:ext cx="5852159" cy="1181862"/>
          </a:xfrm>
          <a:noFill/>
        </p:spPr>
        <p:txBody>
          <a:bodyPr wrap="square" tIns="91440" bIns="91440" anchor="t" anchorCtr="0">
            <a:spAutoFit/>
          </a:bodyPr>
          <a:lstStyle>
            <a:lvl1pPr>
              <a:defRPr sz="7196" spc="-100" baseline="0">
                <a:gradFill>
                  <a:gsLst>
                    <a:gs pos="3774">
                      <a:schemeClr val="tx2"/>
                    </a:gs>
                    <a:gs pos="29245">
                      <a:schemeClr val="tx2"/>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5852160" cy="738664"/>
          </a:xfrm>
          <a:noFill/>
        </p:spPr>
        <p:txBody>
          <a:bodyPr wrap="square" lIns="182880" tIns="146304" rIns="182880" bIns="146304">
            <a:spAutoFit/>
          </a:bodyPr>
          <a:lstStyle>
            <a:lvl1pPr marL="0" indent="0">
              <a:spcBef>
                <a:spcPts val="0"/>
              </a:spcBef>
              <a:buNone/>
              <a:defRPr sz="3198" spc="0" baseline="0">
                <a:gradFill>
                  <a:gsLst>
                    <a:gs pos="3774">
                      <a:schemeClr val="tx2"/>
                    </a:gs>
                    <a:gs pos="29245">
                      <a:schemeClr val="tx2"/>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9676" y="3234"/>
            <a:ext cx="6124560" cy="6988057"/>
          </a:xfrm>
          <a:prstGeom prst="rect">
            <a:avLst/>
          </a:prstGeom>
        </p:spPr>
      </p:pic>
    </p:spTree>
    <p:extLst>
      <p:ext uri="{BB962C8B-B14F-4D97-AF65-F5344CB8AC3E}">
        <p14:creationId xmlns:p14="http://schemas.microsoft.com/office/powerpoint/2010/main" val="4698668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702" y="2587025"/>
            <a:ext cx="5852096" cy="1181862"/>
          </a:xfrm>
          <a:noFill/>
        </p:spPr>
        <p:txBody>
          <a:bodyPr wrap="square" tIns="91440" bIns="91440" anchor="t" anchorCtr="0">
            <a:spAutoFit/>
          </a:bodyPr>
          <a:lstStyle>
            <a:lvl1pPr>
              <a:defRPr lang="en-US" sz="7196" b="0" kern="1200" cap="none" spc="-100" baseline="0" dirty="0">
                <a:ln w="3175">
                  <a:noFill/>
                </a:ln>
                <a:gradFill>
                  <a:gsLst>
                    <a:gs pos="3774">
                      <a:schemeClr val="tx2"/>
                    </a:gs>
                    <a:gs pos="38679">
                      <a:schemeClr val="tx2"/>
                    </a:gs>
                  </a:gsLst>
                  <a:lin ang="5400000" scaled="0"/>
                </a:gradFill>
                <a:effectLst/>
                <a:latin typeface="+mj-lt"/>
                <a:ea typeface="+mn-ea"/>
                <a:cs typeface="Segoe UI" pitchFamily="34" charset="0"/>
              </a:defRPr>
            </a:lvl1pPr>
          </a:lstStyle>
          <a:p>
            <a:r>
              <a:rPr lang="en-US" dirty="0"/>
              <a:t>Video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9678" y="1026"/>
            <a:ext cx="6126799" cy="6992476"/>
          </a:xfrm>
          <a:prstGeom prst="rect">
            <a:avLst/>
          </a:prstGeom>
        </p:spPr>
      </p:pic>
    </p:spTree>
    <p:extLst>
      <p:ext uri="{BB962C8B-B14F-4D97-AF65-F5344CB8AC3E}">
        <p14:creationId xmlns:p14="http://schemas.microsoft.com/office/powerpoint/2010/main" val="1428293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4944075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8353928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67958107"/>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2140653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6"/>
            <a:ext cx="5486399" cy="2012859"/>
          </a:xfrm>
        </p:spPr>
        <p:txBody>
          <a:bodyPr>
            <a:spAutoFit/>
          </a:bodyPr>
          <a:lstStyle>
            <a:lvl1pPr>
              <a:defRPr sz="6598"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14680514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14636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5" tIns="46625" rIns="46625" bIns="46625"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8" y="1221159"/>
            <a:ext cx="11887199" cy="1995931"/>
          </a:xfrm>
        </p:spPr>
        <p:txBody>
          <a:bodyPr/>
          <a:lstStyle>
            <a:lvl1pPr marL="0" indent="0">
              <a:buNone/>
              <a:defRPr sz="3298">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8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24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59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148815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8"/>
            <a:ext cx="11887199" cy="403187"/>
          </a:xfrm>
          <a:prstGeom prst="rect">
            <a:avLst/>
          </a:prstGeom>
          <a:noFill/>
          <a:ln w="12700">
            <a:noFill/>
            <a:miter lim="800000"/>
            <a:headEnd type="none" w="sm" len="sm"/>
            <a:tailEnd type="none" w="sm" len="sm"/>
          </a:ln>
          <a:effectLst/>
        </p:spPr>
        <p:txBody>
          <a:bodyPr vert="horz" wrap="square" lIns="182828" tIns="146262" rIns="182828" bIns="146262" numCol="1" anchor="t" anchorCtr="0" compatLnSpc="1">
            <a:prstTxWarp prst="textNoShape">
              <a:avLst/>
            </a:prstTxWarp>
            <a:spAutoFit/>
          </a:bodyPr>
          <a:lstStyle/>
          <a:p>
            <a:pPr marL="0" marR="0" lvl="0" indent="0" algn="l" defTabSz="931932"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2016 Microsoft Corporation. All rights reserved. </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582" y="479425"/>
            <a:ext cx="1449939" cy="310896"/>
          </a:xfrm>
          <a:prstGeom prst="rect">
            <a:avLst/>
          </a:prstGeom>
        </p:spPr>
      </p:pic>
    </p:spTree>
    <p:extLst>
      <p:ext uri="{BB962C8B-B14F-4D97-AF65-F5344CB8AC3E}">
        <p14:creationId xmlns:p14="http://schemas.microsoft.com/office/powerpoint/2010/main" val="222342152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443746"/>
          </a:xfrm>
          <a:prstGeom prst="rect">
            <a:avLst/>
          </a:prstGeom>
        </p:spPr>
        <p:txBody>
          <a:bodyPr/>
          <a:lstStyle>
            <a:lvl1pPr marL="290401" indent="-290401">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81" indent="-280881">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82" indent="-290401">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95" indent="-2285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06" indent="-22851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13420079"/>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0" y="307697"/>
            <a:ext cx="11905197" cy="795884"/>
          </a:xfrm>
          <a:prstGeom prst="rect">
            <a:avLst/>
          </a:prstGeom>
          <a:effectLst/>
        </p:spPr>
        <p:txBody>
          <a:bodyPr lIns="559562" tIns="46614" rIns="93231" bIns="46614" anchor="ctr"/>
          <a:lstStyle>
            <a:lvl1pPr>
              <a:defRPr lang="en-US" dirty="0"/>
            </a:lvl1pPr>
          </a:lstStyle>
          <a:p>
            <a:pPr marL="0" marR="0" lvl="0" indent="0" defTabSz="914050" fontAlgn="auto">
              <a:lnSpc>
                <a:spcPts val="3499"/>
              </a:lnSpc>
              <a:spcAft>
                <a:spcPts val="0"/>
              </a:spcAft>
              <a:buClrTx/>
              <a:buSzTx/>
              <a:buFontTx/>
              <a:tabLst/>
            </a:pPr>
            <a:r>
              <a:rPr lang="en-US" dirty="0"/>
              <a:t>CLICK TO EDIT MASTER TITLE STYLE</a:t>
            </a:r>
          </a:p>
        </p:txBody>
      </p:sp>
    </p:spTree>
    <p:extLst>
      <p:ext uri="{BB962C8B-B14F-4D97-AF65-F5344CB8AC3E}">
        <p14:creationId xmlns:p14="http://schemas.microsoft.com/office/powerpoint/2010/main" val="215844062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91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811418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620642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92959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94346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06673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35477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35458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4800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90497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9238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012414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4513219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618030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0075187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2611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296441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9953017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2256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0826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876458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6707569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431963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Title &amp; 2-Content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lumMod val="65000"/>
                    <a:lumOff val="35000"/>
                  </a:schemeClr>
                </a:solidFill>
              </a:defRPr>
            </a:lvl1pPr>
          </a:lstStyle>
          <a:p>
            <a:r>
              <a:rPr lang="en-US" dirty="0"/>
              <a:t>CLICK TO EDIT MASTER TITLE STYLE</a:t>
            </a:r>
          </a:p>
        </p:txBody>
      </p:sp>
      <p:sp>
        <p:nvSpPr>
          <p:cNvPr id="4" name="Text Placeholder 3"/>
          <p:cNvSpPr>
            <a:spLocks noGrp="1"/>
          </p:cNvSpPr>
          <p:nvPr>
            <p:ph type="body" sz="quarter" idx="10"/>
          </p:nvPr>
        </p:nvSpPr>
        <p:spPr>
          <a:xfrm>
            <a:off x="531282" y="1476622"/>
            <a:ext cx="5504573" cy="4391007"/>
          </a:xfrm>
        </p:spPr>
        <p:txBody>
          <a:bodyPr>
            <a:noAutofit/>
          </a:bodyPr>
          <a:lstStyle>
            <a:lvl1pPr marL="297856" indent="-297856">
              <a:spcBef>
                <a:spcPts val="1224"/>
              </a:spcBef>
              <a:buClr>
                <a:schemeClr val="bg2"/>
              </a:buClr>
              <a:buSzPct val="100000"/>
              <a:buFont typeface="Wingdings" pitchFamily="2" charset="2"/>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530960" indent="-233104">
              <a:defRPr sz="2040"/>
            </a:lvl2pPr>
            <a:lvl3pPr marL="699313" indent="-168353">
              <a:tabLst/>
              <a:defRPr sz="2040"/>
            </a:lvl3pPr>
            <a:lvl4pPr marL="880617" indent="-181304">
              <a:defRPr/>
            </a:lvl4pPr>
            <a:lvl5pPr marL="1048969" indent="-168353">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6405483" y="1476622"/>
            <a:ext cx="5504573" cy="4391007"/>
          </a:xfrm>
        </p:spPr>
        <p:txBody>
          <a:bodyPr>
            <a:noAutofit/>
          </a:bodyPr>
          <a:lstStyle>
            <a:lvl1pPr marL="346419" indent="-346419">
              <a:spcBef>
                <a:spcPts val="1224"/>
              </a:spcBef>
              <a:buClr>
                <a:schemeClr val="bg2"/>
              </a:buClr>
              <a:buFont typeface="Arial" pitchFamily="34" charset="0"/>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647513" indent="-349656">
              <a:defRPr lang="en-US" sz="2040" kern="1200" spc="0" baseline="0" dirty="0" smtClean="0">
                <a:gradFill>
                  <a:gsLst>
                    <a:gs pos="1250">
                      <a:schemeClr val="bg2"/>
                    </a:gs>
                    <a:gs pos="100000">
                      <a:schemeClr val="bg2"/>
                    </a:gs>
                  </a:gsLst>
                  <a:lin ang="5400000" scaled="0"/>
                </a:gradFill>
                <a:latin typeface="+mn-lt"/>
                <a:ea typeface="+mn-ea"/>
                <a:cs typeface="+mn-cs"/>
              </a:defRPr>
            </a:lvl2pPr>
            <a:lvl3pPr marL="647513" indent="-349656">
              <a:defRPr lang="en-US" sz="2040" kern="1200" spc="0" baseline="0" dirty="0" smtClean="0">
                <a:gradFill>
                  <a:gsLst>
                    <a:gs pos="1250">
                      <a:schemeClr val="bg2"/>
                    </a:gs>
                    <a:gs pos="100000">
                      <a:schemeClr val="bg2"/>
                    </a:gs>
                  </a:gsLst>
                  <a:lin ang="5400000" scaled="0"/>
                </a:gradFill>
                <a:latin typeface="+mn-lt"/>
                <a:ea typeface="+mn-ea"/>
                <a:cs typeface="+mn-cs"/>
              </a:defRPr>
            </a:lvl3pPr>
            <a:lvl4pPr marL="1048969" indent="-349656">
              <a:defRPr lang="en-US" sz="2040" kern="1200" spc="0" baseline="0" dirty="0" smtClean="0">
                <a:gradFill>
                  <a:gsLst>
                    <a:gs pos="1250">
                      <a:schemeClr val="bg2"/>
                    </a:gs>
                    <a:gs pos="100000">
                      <a:schemeClr val="bg2"/>
                    </a:gs>
                  </a:gsLst>
                  <a:lin ang="5400000" scaled="0"/>
                </a:gradFill>
                <a:latin typeface="+mn-lt"/>
                <a:ea typeface="+mn-ea"/>
                <a:cs typeface="+mn-cs"/>
              </a:defRPr>
            </a:lvl4pPr>
            <a:lvl5pPr marL="1230273" indent="-349656">
              <a:defRPr lang="en-US" sz="2040" kern="1200" spc="0" baseline="0" dirty="0">
                <a:gradFill>
                  <a:gsLst>
                    <a:gs pos="1250">
                      <a:schemeClr val="bg2"/>
                    </a:gs>
                    <a:gs pos="100000">
                      <a:schemeClr val="bg2"/>
                    </a:gs>
                  </a:gsLst>
                  <a:lin ang="5400000" scaled="0"/>
                </a:gradFill>
                <a:latin typeface="+mn-lt"/>
                <a:ea typeface="+mn-ea"/>
                <a:cs typeface="+mn-cs"/>
              </a:defRPr>
            </a:lvl5pPr>
            <a:lvl6pPr marL="1048969" indent="-349656">
              <a:defRPr/>
            </a:lvl6pPr>
          </a:lstStyle>
          <a:p>
            <a:pPr marL="297856" marR="0" lvl="0" indent="-297856" algn="l" defTabSz="932380"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Click to edit Master text styles</a:t>
            </a:r>
          </a:p>
          <a:p>
            <a:pPr marL="297856" marR="0" lvl="1" indent="-297856" algn="l" defTabSz="932380"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Second level</a:t>
            </a:r>
          </a:p>
          <a:p>
            <a:pPr marL="297856" marR="0" lvl="2" indent="-297856" algn="l" defTabSz="932380"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Third level</a:t>
            </a:r>
          </a:p>
          <a:p>
            <a:pPr marL="297856" marR="0" lvl="3" indent="-297856" algn="l" defTabSz="932380"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Fourth level</a:t>
            </a:r>
          </a:p>
          <a:p>
            <a:pPr marL="297856" marR="0" lvl="4" indent="-297856" algn="l" defTabSz="932380"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Fifth level</a:t>
            </a:r>
            <a:endParaRPr lang="en-US" dirty="0"/>
          </a:p>
        </p:txBody>
      </p:sp>
    </p:spTree>
    <p:extLst>
      <p:ext uri="{BB962C8B-B14F-4D97-AF65-F5344CB8AC3E}">
        <p14:creationId xmlns:p14="http://schemas.microsoft.com/office/powerpoint/2010/main" val="3338677470"/>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2E68B-5AFB-4C94-87CE-79E8C3107588}" type="datetimeFigureOut">
              <a:rPr lang="en-US" smtClean="0"/>
              <a:t>9/27/2016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82C368-073C-4ED3-AA9C-608CC3E373D3}" type="slidenum">
              <a:rPr lang="en-US" smtClean="0"/>
              <a:t>‹#›</a:t>
            </a:fld>
            <a:endParaRPr lang="en-US"/>
          </a:p>
        </p:txBody>
      </p:sp>
    </p:spTree>
    <p:extLst>
      <p:ext uri="{BB962C8B-B14F-4D97-AF65-F5344CB8AC3E}">
        <p14:creationId xmlns:p14="http://schemas.microsoft.com/office/powerpoint/2010/main" val="24977675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Title &amp; Content w/Bullets">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529662" y="1476624"/>
            <a:ext cx="11375536" cy="2035301"/>
          </a:xfrm>
        </p:spPr>
        <p:txBody>
          <a:bodyPr/>
          <a:lstStyle>
            <a:lvl1pPr marL="236387" indent="-236387">
              <a:spcBef>
                <a:spcPts val="1224"/>
              </a:spcBef>
              <a:buSzPct val="100000"/>
              <a:buFont typeface="Arial" panose="020B0604020202020204" pitchFamily="34" charset="0"/>
              <a:buChar char="•"/>
              <a:defRPr lang="en-US" sz="2856" b="0" kern="1200" cap="none" spc="0" baseline="0" dirty="0" smtClean="0">
                <a:ln w="3175">
                  <a:noFill/>
                </a:ln>
                <a:solidFill>
                  <a:schemeClr val="tx1">
                    <a:lumMod val="65000"/>
                    <a:lumOff val="35000"/>
                  </a:schemeClr>
                </a:solidFill>
                <a:effectLst/>
                <a:latin typeface="+mn-lt"/>
                <a:ea typeface="+mn-ea"/>
                <a:cs typeface="Arial" charset="0"/>
              </a:defRPr>
            </a:lvl1pPr>
            <a:lvl2pPr marL="471156" indent="-236387">
              <a:spcBef>
                <a:spcPts val="612"/>
              </a:spcBef>
              <a:buSzPct val="120000"/>
              <a:buFont typeface="Segoe UI" panose="020B0502040204020203" pitchFamily="34" charset="0"/>
              <a:buChar char="◦"/>
              <a:defRPr sz="2040" spc="0" baseline="0">
                <a:solidFill>
                  <a:schemeClr val="tx1">
                    <a:lumMod val="65000"/>
                    <a:lumOff val="35000"/>
                  </a:schemeClr>
                </a:solidFill>
                <a:latin typeface="+mn-lt"/>
              </a:defRPr>
            </a:lvl2pPr>
            <a:lvl3pPr marL="696209" indent="-228292">
              <a:spcBef>
                <a:spcPts val="612"/>
              </a:spcBef>
              <a:buSzPct val="100000"/>
              <a:buFont typeface="Wingdings" panose="05000000000000000000" pitchFamily="2" charset="2"/>
              <a:buChar char="§"/>
              <a:tabLst>
                <a:tab pos="471065" algn="l"/>
              </a:tabLst>
              <a:defRPr sz="2040" spc="0" baseline="0">
                <a:solidFill>
                  <a:schemeClr val="tx1">
                    <a:lumMod val="65000"/>
                    <a:lumOff val="35000"/>
                  </a:schemeClr>
                </a:solidFill>
                <a:latin typeface="+mn-lt"/>
              </a:defRPr>
            </a:lvl3pPr>
            <a:lvl4pPr marL="697695" indent="-236341">
              <a:spcBef>
                <a:spcPts val="612"/>
              </a:spcBef>
              <a:buFont typeface="Wingdings" panose="05000000000000000000" pitchFamily="2" charset="2"/>
              <a:buChar char="§"/>
              <a:defRPr sz="2856" baseline="0">
                <a:latin typeface="+mn-lt"/>
              </a:defRPr>
            </a:lvl4pPr>
            <a:lvl5pPr marL="932418" indent="-229867">
              <a:spcBef>
                <a:spcPts val="612"/>
              </a:spcBef>
              <a:buFont typeface="Arial" panose="020B0604020202020204" pitchFamily="34" charset="0"/>
              <a:buChar char="•"/>
              <a:tabLst/>
              <a:defRPr sz="2040" spc="0" baseline="0">
                <a:solidFill>
                  <a:schemeClr val="tx1">
                    <a:lumMod val="65000"/>
                    <a:lumOff val="35000"/>
                  </a:schemeClr>
                </a:solidFill>
                <a:latin typeface="+mn-lt"/>
              </a:defRPr>
            </a:lvl5pPr>
            <a:lvl6pPr marL="1168984" indent="-231531">
              <a:defRPr sz="2040" spc="0">
                <a:solidFill>
                  <a:schemeClr val="tx1">
                    <a:lumMod val="65000"/>
                    <a:lumOff val="35000"/>
                  </a:schemeClr>
                </a:solidFill>
              </a:defRPr>
            </a:lvl6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8" name="Title 7"/>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405690220"/>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385659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3564432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0020626"/>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2380547"/>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483343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691985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70604556"/>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28436767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7658561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054744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0698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18410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0646705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1176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4432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2425564"/>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2285244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354169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650867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08729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47251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586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32976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45510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83061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44278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28889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986999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2868661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1657333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636613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654636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7240676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1614016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0749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2925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3782904"/>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6793696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097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367957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72082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09611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02236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14629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5144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07974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13555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45307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933943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Drag picture to placeholder or click icon to add</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Click to 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23420493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2313412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646202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125082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557237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Drag picture to placeholder or click icon to add</a:t>
            </a:r>
            <a:endParaRPr lang="en-US" dirty="0"/>
          </a:p>
        </p:txBody>
      </p:sp>
    </p:spTree>
    <p:extLst>
      <p:ext uri="{BB962C8B-B14F-4D97-AF65-F5344CB8AC3E}">
        <p14:creationId xmlns:p14="http://schemas.microsoft.com/office/powerpoint/2010/main" val="10423385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6843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0180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467155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2164366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07555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p:bg>
      <p:bgRef idx="1001">
        <a:schemeClr val="bg2"/>
      </p:bgRef>
    </p:bg>
    <p:spTree>
      <p:nvGrpSpPr>
        <p:cNvPr id="1" name=""/>
        <p:cNvGrpSpPr/>
        <p:nvPr/>
      </p:nvGrpSpPr>
      <p:grpSpPr>
        <a:xfrm>
          <a:off x="0" y="0"/>
          <a:ext cx="0" cy="0"/>
          <a:chOff x="0" y="0"/>
          <a:chExt cx="0" cy="0"/>
        </a:xfrm>
      </p:grpSpPr>
      <p:sp>
        <p:nvSpPr>
          <p:cNvPr id="3" name="Rectangle 2"/>
          <p:cNvSpPr/>
          <p:nvPr userDrawn="1"/>
        </p:nvSpPr>
        <p:spPr bwMode="auto">
          <a:xfrm>
            <a:off x="882" y="6529422"/>
            <a:ext cx="12434711" cy="479744"/>
          </a:xfrm>
          <a:prstGeom prst="rect">
            <a:avLst/>
          </a:prstGeom>
          <a:solidFill>
            <a:schemeClr val="tx2"/>
          </a:solid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algn="ctr" defTabSz="913926" fontAlgn="base">
              <a:spcBef>
                <a:spcPct val="0"/>
              </a:spcBef>
              <a:spcAft>
                <a:spcPct val="0"/>
              </a:spcAft>
              <a:defRPr/>
            </a:pPr>
            <a:endParaRPr lang="en-US" sz="1764" kern="0" dirty="0">
              <a:gradFill>
                <a:gsLst>
                  <a:gs pos="0">
                    <a:srgbClr val="FFFFFF"/>
                  </a:gs>
                  <a:gs pos="100000">
                    <a:srgbClr val="FFFFFF"/>
                  </a:gs>
                </a:gsLst>
                <a:lin ang="5400000" scaled="0"/>
              </a:gra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837" y="6529422"/>
            <a:ext cx="1314642" cy="479744"/>
          </a:xfrm>
          <a:prstGeom prst="rect">
            <a:avLst/>
          </a:prstGeom>
        </p:spPr>
      </p:pic>
    </p:spTree>
    <p:extLst>
      <p:ext uri="{BB962C8B-B14F-4D97-AF65-F5344CB8AC3E}">
        <p14:creationId xmlns:p14="http://schemas.microsoft.com/office/powerpoint/2010/main" val="39007587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80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Box 3"/>
          <p:cNvSpPr txBox="1"/>
          <p:nvPr userDrawn="1"/>
        </p:nvSpPr>
        <p:spPr>
          <a:xfrm>
            <a:off x="5575978" y="6516235"/>
            <a:ext cx="1284519" cy="295466"/>
          </a:xfrm>
          <a:prstGeom prst="rect">
            <a:avLst/>
          </a:prstGeom>
          <a:noFill/>
        </p:spPr>
        <p:txBody>
          <a:bodyPr wrap="none" lIns="146304" tIns="91440" rIns="146304" bIns="91440" rtlCol="0">
            <a:spAutoFit/>
          </a:bodyPr>
          <a:lstStyle>
            <a:defPPr>
              <a:defRPr lang="en-US"/>
            </a:defPPr>
            <a:lvl1pPr>
              <a:lnSpc>
                <a:spcPct val="90000"/>
              </a:lnSpc>
              <a:spcAft>
                <a:spcPts val="0"/>
              </a:spcAft>
              <a:defRPr sz="800">
                <a:gradFill>
                  <a:gsLst>
                    <a:gs pos="4192">
                      <a:schemeClr val="bg1"/>
                    </a:gs>
                    <a:gs pos="12000">
                      <a:schemeClr val="bg1"/>
                    </a:gs>
                  </a:gsLst>
                  <a:lin ang="5400000" scaled="0"/>
                </a:gradFill>
              </a:defRPr>
            </a:lvl1pPr>
          </a:lstStyle>
          <a:p>
            <a:pPr lvl="0"/>
            <a:r>
              <a:rPr lang="en-US" dirty="0">
                <a:gradFill>
                  <a:gsLst>
                    <a:gs pos="10359">
                      <a:schemeClr val="tx1"/>
                    </a:gs>
                    <a:gs pos="30000">
                      <a:schemeClr val="tx1"/>
                    </a:gs>
                  </a:gsLst>
                  <a:lin ang="5400000" scaled="0"/>
                </a:gradFill>
              </a:rPr>
              <a:t>http://dev.office.com/</a:t>
            </a:r>
          </a:p>
        </p:txBody>
      </p:sp>
      <p:sp>
        <p:nvSpPr>
          <p:cNvPr id="5" name="Freeform 4"/>
          <p:cNvSpPr>
            <a:spLocks noChangeAspect="1" noEditPoints="1"/>
          </p:cNvSpPr>
          <p:nvPr userDrawn="1"/>
        </p:nvSpPr>
        <p:spPr bwMode="black">
          <a:xfrm>
            <a:off x="436563" y="6474368"/>
            <a:ext cx="1009852" cy="223295"/>
          </a:xfrm>
          <a:custGeom>
            <a:avLst/>
            <a:gdLst>
              <a:gd name="T0" fmla="*/ 477 w 1529"/>
              <a:gd name="T1" fmla="*/ 273 h 336"/>
              <a:gd name="T2" fmla="*/ 394 w 1529"/>
              <a:gd name="T3" fmla="*/ 115 h 336"/>
              <a:gd name="T4" fmla="*/ 561 w 1529"/>
              <a:gd name="T5" fmla="*/ 113 h 336"/>
              <a:gd name="T6" fmla="*/ 479 w 1529"/>
              <a:gd name="T7" fmla="*/ 85 h 336"/>
              <a:gd name="T8" fmla="*/ 416 w 1529"/>
              <a:gd name="T9" fmla="*/ 212 h 336"/>
              <a:gd name="T10" fmla="*/ 548 w 1529"/>
              <a:gd name="T11" fmla="*/ 169 h 336"/>
              <a:gd name="T12" fmla="*/ 635 w 1529"/>
              <a:gd name="T13" fmla="*/ 125 h 336"/>
              <a:gd name="T14" fmla="*/ 635 w 1529"/>
              <a:gd name="T15" fmla="*/ 269 h 336"/>
              <a:gd name="T16" fmla="*/ 587 w 1529"/>
              <a:gd name="T17" fmla="*/ 125 h 336"/>
              <a:gd name="T18" fmla="*/ 658 w 1529"/>
              <a:gd name="T19" fmla="*/ 53 h 336"/>
              <a:gd name="T20" fmla="*/ 739 w 1529"/>
              <a:gd name="T21" fmla="*/ 73 h 336"/>
              <a:gd name="T22" fmla="*/ 748 w 1529"/>
              <a:gd name="T23" fmla="*/ 145 h 336"/>
              <a:gd name="T24" fmla="*/ 691 w 1529"/>
              <a:gd name="T25" fmla="*/ 145 h 336"/>
              <a:gd name="T26" fmla="*/ 691 w 1529"/>
              <a:gd name="T27" fmla="*/ 102 h 336"/>
              <a:gd name="T28" fmla="*/ 754 w 1529"/>
              <a:gd name="T29" fmla="*/ 76 h 336"/>
              <a:gd name="T30" fmla="*/ 771 w 1529"/>
              <a:gd name="T31" fmla="*/ 85 h 336"/>
              <a:gd name="T32" fmla="*/ 792 w 1529"/>
              <a:gd name="T33" fmla="*/ 63 h 336"/>
              <a:gd name="T34" fmla="*/ 769 w 1529"/>
              <a:gd name="T35" fmla="*/ 125 h 336"/>
              <a:gd name="T36" fmla="*/ 885 w 1529"/>
              <a:gd name="T37" fmla="*/ 273 h 336"/>
              <a:gd name="T38" fmla="*/ 837 w 1529"/>
              <a:gd name="T39" fmla="*/ 143 h 336"/>
              <a:gd name="T40" fmla="*/ 890 w 1529"/>
              <a:gd name="T41" fmla="*/ 141 h 336"/>
              <a:gd name="T42" fmla="*/ 889 w 1529"/>
              <a:gd name="T43" fmla="*/ 253 h 336"/>
              <a:gd name="T44" fmla="*/ 964 w 1529"/>
              <a:gd name="T45" fmla="*/ 203 h 336"/>
              <a:gd name="T46" fmla="*/ 1056 w 1529"/>
              <a:gd name="T47" fmla="*/ 259 h 336"/>
              <a:gd name="T48" fmla="*/ 949 w 1529"/>
              <a:gd name="T49" fmla="*/ 159 h 336"/>
              <a:gd name="T50" fmla="*/ 1066 w 1529"/>
              <a:gd name="T51" fmla="*/ 191 h 336"/>
              <a:gd name="T52" fmla="*/ 1006 w 1529"/>
              <a:gd name="T53" fmla="*/ 141 h 336"/>
              <a:gd name="T54" fmla="*/ 1241 w 1529"/>
              <a:gd name="T55" fmla="*/ 212 h 336"/>
              <a:gd name="T56" fmla="*/ 1125 w 1529"/>
              <a:gd name="T57" fmla="*/ 237 h 336"/>
              <a:gd name="T58" fmla="*/ 1161 w 1529"/>
              <a:gd name="T59" fmla="*/ 175 h 336"/>
              <a:gd name="T60" fmla="*/ 1210 w 1529"/>
              <a:gd name="T61" fmla="*/ 118 h 336"/>
              <a:gd name="T62" fmla="*/ 1178 w 1529"/>
              <a:gd name="T63" fmla="*/ 64 h 336"/>
              <a:gd name="T64" fmla="*/ 1194 w 1529"/>
              <a:gd name="T65" fmla="*/ 164 h 336"/>
              <a:gd name="T66" fmla="*/ 1385 w 1529"/>
              <a:gd name="T67" fmla="*/ 240 h 336"/>
              <a:gd name="T68" fmla="*/ 1265 w 1529"/>
              <a:gd name="T69" fmla="*/ 181 h 336"/>
              <a:gd name="T70" fmla="*/ 1381 w 1529"/>
              <a:gd name="T71" fmla="*/ 70 h 336"/>
              <a:gd name="T72" fmla="*/ 1289 w 1529"/>
              <a:gd name="T73" fmla="*/ 172 h 336"/>
              <a:gd name="T74" fmla="*/ 1393 w 1529"/>
              <a:gd name="T75" fmla="*/ 205 h 336"/>
              <a:gd name="T76" fmla="*/ 1302 w 1529"/>
              <a:gd name="T77" fmla="*/ 175 h 336"/>
              <a:gd name="T78" fmla="*/ 1359 w 1529"/>
              <a:gd name="T79" fmla="*/ 241 h 336"/>
              <a:gd name="T80" fmla="*/ 1457 w 1529"/>
              <a:gd name="T81" fmla="*/ 273 h 336"/>
              <a:gd name="T82" fmla="*/ 1492 w 1529"/>
              <a:gd name="T83" fmla="*/ 241 h 336"/>
              <a:gd name="T84" fmla="*/ 1419 w 1529"/>
              <a:gd name="T85" fmla="*/ 169 h 336"/>
              <a:gd name="T86" fmla="*/ 1446 w 1529"/>
              <a:gd name="T87" fmla="*/ 88 h 336"/>
              <a:gd name="T88" fmla="*/ 1529 w 1529"/>
              <a:gd name="T89" fmla="*/ 208 h 336"/>
              <a:gd name="T90" fmla="*/ 180 w 1529"/>
              <a:gd name="T91" fmla="*/ 0 h 336"/>
              <a:gd name="T92" fmla="*/ 61 w 1529"/>
              <a:gd name="T93" fmla="*/ 246 h 336"/>
              <a:gd name="T94" fmla="*/ 0 w 1529"/>
              <a:gd name="T95" fmla="*/ 270 h 336"/>
              <a:gd name="T96" fmla="*/ 281 w 1529"/>
              <a:gd name="T97" fmla="*/ 30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9" h="336">
                <a:moveTo>
                  <a:pt x="573" y="166"/>
                </a:moveTo>
                <a:cubicBezTo>
                  <a:pt x="573" y="187"/>
                  <a:pt x="569" y="206"/>
                  <a:pt x="561" y="222"/>
                </a:cubicBezTo>
                <a:cubicBezTo>
                  <a:pt x="553" y="239"/>
                  <a:pt x="542" y="251"/>
                  <a:pt x="528" y="260"/>
                </a:cubicBezTo>
                <a:cubicBezTo>
                  <a:pt x="513" y="268"/>
                  <a:pt x="496" y="273"/>
                  <a:pt x="477" y="273"/>
                </a:cubicBezTo>
                <a:cubicBezTo>
                  <a:pt x="458" y="273"/>
                  <a:pt x="442" y="269"/>
                  <a:pt x="428" y="260"/>
                </a:cubicBezTo>
                <a:cubicBezTo>
                  <a:pt x="413" y="252"/>
                  <a:pt x="402" y="240"/>
                  <a:pt x="394" y="224"/>
                </a:cubicBezTo>
                <a:cubicBezTo>
                  <a:pt x="386" y="208"/>
                  <a:pt x="382" y="191"/>
                  <a:pt x="382" y="171"/>
                </a:cubicBezTo>
                <a:cubicBezTo>
                  <a:pt x="382" y="150"/>
                  <a:pt x="386" y="131"/>
                  <a:pt x="394" y="115"/>
                </a:cubicBezTo>
                <a:cubicBezTo>
                  <a:pt x="402" y="98"/>
                  <a:pt x="414" y="86"/>
                  <a:pt x="429" y="77"/>
                </a:cubicBezTo>
                <a:cubicBezTo>
                  <a:pt x="444" y="69"/>
                  <a:pt x="461" y="64"/>
                  <a:pt x="480" y="64"/>
                </a:cubicBezTo>
                <a:cubicBezTo>
                  <a:pt x="498" y="64"/>
                  <a:pt x="514" y="68"/>
                  <a:pt x="529" y="77"/>
                </a:cubicBezTo>
                <a:cubicBezTo>
                  <a:pt x="543" y="86"/>
                  <a:pt x="554" y="98"/>
                  <a:pt x="561" y="113"/>
                </a:cubicBezTo>
                <a:cubicBezTo>
                  <a:pt x="569" y="128"/>
                  <a:pt x="573" y="146"/>
                  <a:pt x="573" y="166"/>
                </a:cubicBezTo>
                <a:close/>
                <a:moveTo>
                  <a:pt x="548" y="169"/>
                </a:moveTo>
                <a:cubicBezTo>
                  <a:pt x="548" y="143"/>
                  <a:pt x="542" y="122"/>
                  <a:pt x="530" y="108"/>
                </a:cubicBezTo>
                <a:cubicBezTo>
                  <a:pt x="518" y="93"/>
                  <a:pt x="500" y="85"/>
                  <a:pt x="479" y="85"/>
                </a:cubicBezTo>
                <a:cubicBezTo>
                  <a:pt x="465" y="85"/>
                  <a:pt x="452" y="89"/>
                  <a:pt x="441" y="96"/>
                </a:cubicBezTo>
                <a:cubicBezTo>
                  <a:pt x="431" y="103"/>
                  <a:pt x="422" y="113"/>
                  <a:pt x="416" y="126"/>
                </a:cubicBezTo>
                <a:cubicBezTo>
                  <a:pt x="410" y="139"/>
                  <a:pt x="407" y="153"/>
                  <a:pt x="407" y="169"/>
                </a:cubicBezTo>
                <a:cubicBezTo>
                  <a:pt x="407" y="185"/>
                  <a:pt x="410" y="199"/>
                  <a:pt x="416" y="212"/>
                </a:cubicBezTo>
                <a:cubicBezTo>
                  <a:pt x="422" y="224"/>
                  <a:pt x="430" y="234"/>
                  <a:pt x="440" y="241"/>
                </a:cubicBezTo>
                <a:cubicBezTo>
                  <a:pt x="451" y="248"/>
                  <a:pt x="463" y="251"/>
                  <a:pt x="477" y="251"/>
                </a:cubicBezTo>
                <a:cubicBezTo>
                  <a:pt x="499" y="251"/>
                  <a:pt x="517" y="244"/>
                  <a:pt x="529" y="229"/>
                </a:cubicBezTo>
                <a:cubicBezTo>
                  <a:pt x="542" y="215"/>
                  <a:pt x="548" y="195"/>
                  <a:pt x="548" y="169"/>
                </a:cubicBezTo>
                <a:close/>
                <a:moveTo>
                  <a:pt x="674" y="76"/>
                </a:moveTo>
                <a:cubicBezTo>
                  <a:pt x="670" y="74"/>
                  <a:pt x="665" y="73"/>
                  <a:pt x="659" y="73"/>
                </a:cubicBezTo>
                <a:cubicBezTo>
                  <a:pt x="643" y="73"/>
                  <a:pt x="635" y="83"/>
                  <a:pt x="635" y="103"/>
                </a:cubicBezTo>
                <a:cubicBezTo>
                  <a:pt x="635" y="125"/>
                  <a:pt x="635" y="125"/>
                  <a:pt x="635" y="125"/>
                </a:cubicBezTo>
                <a:cubicBezTo>
                  <a:pt x="669" y="125"/>
                  <a:pt x="669" y="125"/>
                  <a:pt x="669" y="125"/>
                </a:cubicBezTo>
                <a:cubicBezTo>
                  <a:pt x="669" y="145"/>
                  <a:pt x="669" y="145"/>
                  <a:pt x="669" y="145"/>
                </a:cubicBezTo>
                <a:cubicBezTo>
                  <a:pt x="635" y="145"/>
                  <a:pt x="635" y="145"/>
                  <a:pt x="635" y="145"/>
                </a:cubicBezTo>
                <a:cubicBezTo>
                  <a:pt x="635" y="269"/>
                  <a:pt x="635" y="269"/>
                  <a:pt x="635" y="269"/>
                </a:cubicBezTo>
                <a:cubicBezTo>
                  <a:pt x="612" y="269"/>
                  <a:pt x="612" y="269"/>
                  <a:pt x="612" y="269"/>
                </a:cubicBezTo>
                <a:cubicBezTo>
                  <a:pt x="612" y="145"/>
                  <a:pt x="612" y="145"/>
                  <a:pt x="612" y="145"/>
                </a:cubicBezTo>
                <a:cubicBezTo>
                  <a:pt x="587" y="145"/>
                  <a:pt x="587" y="145"/>
                  <a:pt x="587" y="145"/>
                </a:cubicBezTo>
                <a:cubicBezTo>
                  <a:pt x="587" y="125"/>
                  <a:pt x="587" y="125"/>
                  <a:pt x="587" y="125"/>
                </a:cubicBezTo>
                <a:cubicBezTo>
                  <a:pt x="612" y="125"/>
                  <a:pt x="612" y="125"/>
                  <a:pt x="612" y="125"/>
                </a:cubicBezTo>
                <a:cubicBezTo>
                  <a:pt x="612" y="102"/>
                  <a:pt x="612" y="102"/>
                  <a:pt x="612" y="102"/>
                </a:cubicBezTo>
                <a:cubicBezTo>
                  <a:pt x="612" y="87"/>
                  <a:pt x="616" y="75"/>
                  <a:pt x="625" y="66"/>
                </a:cubicBezTo>
                <a:cubicBezTo>
                  <a:pt x="633" y="57"/>
                  <a:pt x="644" y="53"/>
                  <a:pt x="658" y="53"/>
                </a:cubicBezTo>
                <a:cubicBezTo>
                  <a:pt x="665" y="53"/>
                  <a:pt x="670" y="54"/>
                  <a:pt x="674" y="55"/>
                </a:cubicBezTo>
                <a:lnTo>
                  <a:pt x="674" y="76"/>
                </a:lnTo>
                <a:close/>
                <a:moveTo>
                  <a:pt x="754" y="76"/>
                </a:moveTo>
                <a:cubicBezTo>
                  <a:pt x="749" y="74"/>
                  <a:pt x="744" y="73"/>
                  <a:pt x="739" y="73"/>
                </a:cubicBezTo>
                <a:cubicBezTo>
                  <a:pt x="722" y="73"/>
                  <a:pt x="714" y="83"/>
                  <a:pt x="714" y="103"/>
                </a:cubicBezTo>
                <a:cubicBezTo>
                  <a:pt x="714" y="125"/>
                  <a:pt x="714" y="125"/>
                  <a:pt x="714" y="125"/>
                </a:cubicBezTo>
                <a:cubicBezTo>
                  <a:pt x="748" y="125"/>
                  <a:pt x="748" y="125"/>
                  <a:pt x="748" y="125"/>
                </a:cubicBezTo>
                <a:cubicBezTo>
                  <a:pt x="748" y="145"/>
                  <a:pt x="748" y="145"/>
                  <a:pt x="748" y="145"/>
                </a:cubicBezTo>
                <a:cubicBezTo>
                  <a:pt x="714" y="145"/>
                  <a:pt x="714" y="145"/>
                  <a:pt x="714" y="145"/>
                </a:cubicBezTo>
                <a:cubicBezTo>
                  <a:pt x="714" y="269"/>
                  <a:pt x="714" y="269"/>
                  <a:pt x="714" y="269"/>
                </a:cubicBezTo>
                <a:cubicBezTo>
                  <a:pt x="691" y="269"/>
                  <a:pt x="691" y="269"/>
                  <a:pt x="691" y="269"/>
                </a:cubicBezTo>
                <a:cubicBezTo>
                  <a:pt x="691" y="145"/>
                  <a:pt x="691" y="145"/>
                  <a:pt x="691" y="145"/>
                </a:cubicBezTo>
                <a:cubicBezTo>
                  <a:pt x="667" y="145"/>
                  <a:pt x="667" y="145"/>
                  <a:pt x="667" y="145"/>
                </a:cubicBezTo>
                <a:cubicBezTo>
                  <a:pt x="667" y="125"/>
                  <a:pt x="667" y="125"/>
                  <a:pt x="667" y="125"/>
                </a:cubicBezTo>
                <a:cubicBezTo>
                  <a:pt x="691" y="125"/>
                  <a:pt x="691" y="125"/>
                  <a:pt x="691" y="125"/>
                </a:cubicBezTo>
                <a:cubicBezTo>
                  <a:pt x="691" y="102"/>
                  <a:pt x="691" y="102"/>
                  <a:pt x="691" y="102"/>
                </a:cubicBezTo>
                <a:cubicBezTo>
                  <a:pt x="691" y="87"/>
                  <a:pt x="696" y="75"/>
                  <a:pt x="704" y="66"/>
                </a:cubicBezTo>
                <a:cubicBezTo>
                  <a:pt x="713" y="57"/>
                  <a:pt x="724" y="53"/>
                  <a:pt x="737" y="53"/>
                </a:cubicBezTo>
                <a:cubicBezTo>
                  <a:pt x="744" y="53"/>
                  <a:pt x="750" y="54"/>
                  <a:pt x="754" y="55"/>
                </a:cubicBezTo>
                <a:lnTo>
                  <a:pt x="754" y="76"/>
                </a:lnTo>
                <a:close/>
                <a:moveTo>
                  <a:pt x="796" y="74"/>
                </a:moveTo>
                <a:cubicBezTo>
                  <a:pt x="796" y="78"/>
                  <a:pt x="795" y="82"/>
                  <a:pt x="792" y="84"/>
                </a:cubicBezTo>
                <a:cubicBezTo>
                  <a:pt x="789" y="87"/>
                  <a:pt x="785" y="89"/>
                  <a:pt x="781" y="89"/>
                </a:cubicBezTo>
                <a:cubicBezTo>
                  <a:pt x="777" y="89"/>
                  <a:pt x="773" y="87"/>
                  <a:pt x="771" y="85"/>
                </a:cubicBezTo>
                <a:cubicBezTo>
                  <a:pt x="768" y="82"/>
                  <a:pt x="766" y="78"/>
                  <a:pt x="766" y="74"/>
                </a:cubicBezTo>
                <a:cubicBezTo>
                  <a:pt x="766" y="70"/>
                  <a:pt x="768" y="66"/>
                  <a:pt x="770" y="63"/>
                </a:cubicBezTo>
                <a:cubicBezTo>
                  <a:pt x="773" y="60"/>
                  <a:pt x="777" y="59"/>
                  <a:pt x="781" y="59"/>
                </a:cubicBezTo>
                <a:cubicBezTo>
                  <a:pt x="786" y="59"/>
                  <a:pt x="789" y="60"/>
                  <a:pt x="792" y="63"/>
                </a:cubicBezTo>
                <a:cubicBezTo>
                  <a:pt x="795" y="66"/>
                  <a:pt x="796" y="70"/>
                  <a:pt x="796" y="74"/>
                </a:cubicBezTo>
                <a:close/>
                <a:moveTo>
                  <a:pt x="792" y="269"/>
                </a:moveTo>
                <a:cubicBezTo>
                  <a:pt x="769" y="269"/>
                  <a:pt x="769" y="269"/>
                  <a:pt x="769" y="269"/>
                </a:cubicBezTo>
                <a:cubicBezTo>
                  <a:pt x="769" y="125"/>
                  <a:pt x="769" y="125"/>
                  <a:pt x="769" y="125"/>
                </a:cubicBezTo>
                <a:cubicBezTo>
                  <a:pt x="792" y="125"/>
                  <a:pt x="792" y="125"/>
                  <a:pt x="792" y="125"/>
                </a:cubicBezTo>
                <a:lnTo>
                  <a:pt x="792" y="269"/>
                </a:lnTo>
                <a:close/>
                <a:moveTo>
                  <a:pt x="924" y="263"/>
                </a:moveTo>
                <a:cubicBezTo>
                  <a:pt x="913" y="269"/>
                  <a:pt x="900" y="273"/>
                  <a:pt x="885" y="273"/>
                </a:cubicBezTo>
                <a:cubicBezTo>
                  <a:pt x="871" y="273"/>
                  <a:pt x="860" y="270"/>
                  <a:pt x="849" y="264"/>
                </a:cubicBezTo>
                <a:cubicBezTo>
                  <a:pt x="839" y="258"/>
                  <a:pt x="831" y="249"/>
                  <a:pt x="825" y="238"/>
                </a:cubicBezTo>
                <a:cubicBezTo>
                  <a:pt x="819" y="227"/>
                  <a:pt x="816" y="215"/>
                  <a:pt x="816" y="201"/>
                </a:cubicBezTo>
                <a:cubicBezTo>
                  <a:pt x="816" y="177"/>
                  <a:pt x="823" y="158"/>
                  <a:pt x="837" y="143"/>
                </a:cubicBezTo>
                <a:cubicBezTo>
                  <a:pt x="850" y="129"/>
                  <a:pt x="868" y="122"/>
                  <a:pt x="891" y="122"/>
                </a:cubicBezTo>
                <a:cubicBezTo>
                  <a:pt x="904" y="122"/>
                  <a:pt x="915" y="124"/>
                  <a:pt x="924" y="129"/>
                </a:cubicBezTo>
                <a:cubicBezTo>
                  <a:pt x="924" y="153"/>
                  <a:pt x="924" y="153"/>
                  <a:pt x="924" y="153"/>
                </a:cubicBezTo>
                <a:cubicBezTo>
                  <a:pt x="914" y="145"/>
                  <a:pt x="902" y="141"/>
                  <a:pt x="890" y="141"/>
                </a:cubicBezTo>
                <a:cubicBezTo>
                  <a:pt x="875" y="141"/>
                  <a:pt x="863" y="147"/>
                  <a:pt x="854" y="157"/>
                </a:cubicBezTo>
                <a:cubicBezTo>
                  <a:pt x="844" y="168"/>
                  <a:pt x="840" y="182"/>
                  <a:pt x="840" y="199"/>
                </a:cubicBezTo>
                <a:cubicBezTo>
                  <a:pt x="840" y="215"/>
                  <a:pt x="844" y="229"/>
                  <a:pt x="853" y="238"/>
                </a:cubicBezTo>
                <a:cubicBezTo>
                  <a:pt x="862" y="248"/>
                  <a:pt x="874" y="253"/>
                  <a:pt x="889" y="253"/>
                </a:cubicBezTo>
                <a:cubicBezTo>
                  <a:pt x="901" y="253"/>
                  <a:pt x="913" y="249"/>
                  <a:pt x="924" y="241"/>
                </a:cubicBezTo>
                <a:lnTo>
                  <a:pt x="924" y="263"/>
                </a:lnTo>
                <a:close/>
                <a:moveTo>
                  <a:pt x="1066" y="203"/>
                </a:moveTo>
                <a:cubicBezTo>
                  <a:pt x="964" y="203"/>
                  <a:pt x="964" y="203"/>
                  <a:pt x="964" y="203"/>
                </a:cubicBezTo>
                <a:cubicBezTo>
                  <a:pt x="965" y="219"/>
                  <a:pt x="969" y="232"/>
                  <a:pt x="977" y="240"/>
                </a:cubicBezTo>
                <a:cubicBezTo>
                  <a:pt x="985" y="249"/>
                  <a:pt x="997" y="253"/>
                  <a:pt x="1011" y="253"/>
                </a:cubicBezTo>
                <a:cubicBezTo>
                  <a:pt x="1027" y="253"/>
                  <a:pt x="1042" y="248"/>
                  <a:pt x="1056" y="237"/>
                </a:cubicBezTo>
                <a:cubicBezTo>
                  <a:pt x="1056" y="259"/>
                  <a:pt x="1056" y="259"/>
                  <a:pt x="1056" y="259"/>
                </a:cubicBezTo>
                <a:cubicBezTo>
                  <a:pt x="1043" y="268"/>
                  <a:pt x="1026" y="273"/>
                  <a:pt x="1006" y="273"/>
                </a:cubicBezTo>
                <a:cubicBezTo>
                  <a:pt x="985" y="273"/>
                  <a:pt x="969" y="266"/>
                  <a:pt x="958" y="253"/>
                </a:cubicBezTo>
                <a:cubicBezTo>
                  <a:pt x="946" y="240"/>
                  <a:pt x="940" y="221"/>
                  <a:pt x="940" y="198"/>
                </a:cubicBezTo>
                <a:cubicBezTo>
                  <a:pt x="940" y="184"/>
                  <a:pt x="943" y="171"/>
                  <a:pt x="949" y="159"/>
                </a:cubicBezTo>
                <a:cubicBezTo>
                  <a:pt x="955" y="147"/>
                  <a:pt x="963" y="138"/>
                  <a:pt x="973" y="131"/>
                </a:cubicBezTo>
                <a:cubicBezTo>
                  <a:pt x="983" y="125"/>
                  <a:pt x="994" y="122"/>
                  <a:pt x="1006" y="122"/>
                </a:cubicBezTo>
                <a:cubicBezTo>
                  <a:pt x="1025" y="122"/>
                  <a:pt x="1040" y="128"/>
                  <a:pt x="1050" y="140"/>
                </a:cubicBezTo>
                <a:cubicBezTo>
                  <a:pt x="1061" y="152"/>
                  <a:pt x="1066" y="169"/>
                  <a:pt x="1066" y="191"/>
                </a:cubicBezTo>
                <a:lnTo>
                  <a:pt x="1066" y="203"/>
                </a:lnTo>
                <a:close/>
                <a:moveTo>
                  <a:pt x="1042" y="183"/>
                </a:moveTo>
                <a:cubicBezTo>
                  <a:pt x="1042" y="170"/>
                  <a:pt x="1039" y="160"/>
                  <a:pt x="1033" y="152"/>
                </a:cubicBezTo>
                <a:cubicBezTo>
                  <a:pt x="1026" y="145"/>
                  <a:pt x="1018" y="141"/>
                  <a:pt x="1006" y="141"/>
                </a:cubicBezTo>
                <a:cubicBezTo>
                  <a:pt x="996" y="141"/>
                  <a:pt x="986" y="145"/>
                  <a:pt x="979" y="153"/>
                </a:cubicBezTo>
                <a:cubicBezTo>
                  <a:pt x="971" y="161"/>
                  <a:pt x="966" y="171"/>
                  <a:pt x="964" y="183"/>
                </a:cubicBezTo>
                <a:lnTo>
                  <a:pt x="1042" y="183"/>
                </a:lnTo>
                <a:close/>
                <a:moveTo>
                  <a:pt x="1241" y="212"/>
                </a:moveTo>
                <a:cubicBezTo>
                  <a:pt x="1241" y="230"/>
                  <a:pt x="1235" y="245"/>
                  <a:pt x="1222" y="256"/>
                </a:cubicBezTo>
                <a:cubicBezTo>
                  <a:pt x="1209" y="267"/>
                  <a:pt x="1192" y="273"/>
                  <a:pt x="1170" y="273"/>
                </a:cubicBezTo>
                <a:cubicBezTo>
                  <a:pt x="1151" y="273"/>
                  <a:pt x="1136" y="269"/>
                  <a:pt x="1125" y="262"/>
                </a:cubicBezTo>
                <a:cubicBezTo>
                  <a:pt x="1125" y="237"/>
                  <a:pt x="1125" y="237"/>
                  <a:pt x="1125" y="237"/>
                </a:cubicBezTo>
                <a:cubicBezTo>
                  <a:pt x="1138" y="248"/>
                  <a:pt x="1154" y="253"/>
                  <a:pt x="1171" y="253"/>
                </a:cubicBezTo>
                <a:cubicBezTo>
                  <a:pt x="1185" y="253"/>
                  <a:pt x="1197" y="250"/>
                  <a:pt x="1205" y="243"/>
                </a:cubicBezTo>
                <a:cubicBezTo>
                  <a:pt x="1213" y="236"/>
                  <a:pt x="1218" y="226"/>
                  <a:pt x="1218" y="214"/>
                </a:cubicBezTo>
                <a:cubicBezTo>
                  <a:pt x="1218" y="188"/>
                  <a:pt x="1199" y="175"/>
                  <a:pt x="1161" y="175"/>
                </a:cubicBezTo>
                <a:cubicBezTo>
                  <a:pt x="1145" y="175"/>
                  <a:pt x="1145" y="175"/>
                  <a:pt x="1145" y="175"/>
                </a:cubicBezTo>
                <a:cubicBezTo>
                  <a:pt x="1145" y="155"/>
                  <a:pt x="1145" y="155"/>
                  <a:pt x="1145" y="155"/>
                </a:cubicBezTo>
                <a:cubicBezTo>
                  <a:pt x="1161" y="155"/>
                  <a:pt x="1161" y="155"/>
                  <a:pt x="1161" y="155"/>
                </a:cubicBezTo>
                <a:cubicBezTo>
                  <a:pt x="1194" y="155"/>
                  <a:pt x="1210" y="143"/>
                  <a:pt x="1210" y="118"/>
                </a:cubicBezTo>
                <a:cubicBezTo>
                  <a:pt x="1210" y="95"/>
                  <a:pt x="1198" y="84"/>
                  <a:pt x="1172" y="84"/>
                </a:cubicBezTo>
                <a:cubicBezTo>
                  <a:pt x="1158" y="84"/>
                  <a:pt x="1145" y="89"/>
                  <a:pt x="1132" y="98"/>
                </a:cubicBezTo>
                <a:cubicBezTo>
                  <a:pt x="1132" y="76"/>
                  <a:pt x="1132" y="76"/>
                  <a:pt x="1132" y="76"/>
                </a:cubicBezTo>
                <a:cubicBezTo>
                  <a:pt x="1145" y="68"/>
                  <a:pt x="1160" y="64"/>
                  <a:pt x="1178" y="64"/>
                </a:cubicBezTo>
                <a:cubicBezTo>
                  <a:pt x="1195" y="64"/>
                  <a:pt x="1208" y="69"/>
                  <a:pt x="1219" y="78"/>
                </a:cubicBezTo>
                <a:cubicBezTo>
                  <a:pt x="1229" y="86"/>
                  <a:pt x="1234" y="98"/>
                  <a:pt x="1234" y="112"/>
                </a:cubicBezTo>
                <a:cubicBezTo>
                  <a:pt x="1234" y="139"/>
                  <a:pt x="1221" y="156"/>
                  <a:pt x="1194" y="163"/>
                </a:cubicBezTo>
                <a:cubicBezTo>
                  <a:pt x="1194" y="164"/>
                  <a:pt x="1194" y="164"/>
                  <a:pt x="1194" y="164"/>
                </a:cubicBezTo>
                <a:cubicBezTo>
                  <a:pt x="1208" y="166"/>
                  <a:pt x="1219" y="171"/>
                  <a:pt x="1228" y="180"/>
                </a:cubicBezTo>
                <a:cubicBezTo>
                  <a:pt x="1237" y="188"/>
                  <a:pt x="1241" y="199"/>
                  <a:pt x="1241" y="212"/>
                </a:cubicBezTo>
                <a:close/>
                <a:moveTo>
                  <a:pt x="1393" y="205"/>
                </a:moveTo>
                <a:cubicBezTo>
                  <a:pt x="1393" y="218"/>
                  <a:pt x="1390" y="230"/>
                  <a:pt x="1385" y="240"/>
                </a:cubicBezTo>
                <a:cubicBezTo>
                  <a:pt x="1379" y="250"/>
                  <a:pt x="1372" y="258"/>
                  <a:pt x="1362" y="264"/>
                </a:cubicBezTo>
                <a:cubicBezTo>
                  <a:pt x="1352" y="270"/>
                  <a:pt x="1342" y="273"/>
                  <a:pt x="1330" y="273"/>
                </a:cubicBezTo>
                <a:cubicBezTo>
                  <a:pt x="1309" y="273"/>
                  <a:pt x="1294" y="265"/>
                  <a:pt x="1282" y="248"/>
                </a:cubicBezTo>
                <a:cubicBezTo>
                  <a:pt x="1271" y="232"/>
                  <a:pt x="1265" y="210"/>
                  <a:pt x="1265" y="181"/>
                </a:cubicBezTo>
                <a:cubicBezTo>
                  <a:pt x="1265" y="157"/>
                  <a:pt x="1268" y="137"/>
                  <a:pt x="1275" y="119"/>
                </a:cubicBezTo>
                <a:cubicBezTo>
                  <a:pt x="1282" y="102"/>
                  <a:pt x="1292" y="88"/>
                  <a:pt x="1304" y="79"/>
                </a:cubicBezTo>
                <a:cubicBezTo>
                  <a:pt x="1316" y="69"/>
                  <a:pt x="1331" y="64"/>
                  <a:pt x="1347" y="64"/>
                </a:cubicBezTo>
                <a:cubicBezTo>
                  <a:pt x="1361" y="64"/>
                  <a:pt x="1372" y="66"/>
                  <a:pt x="1381" y="70"/>
                </a:cubicBezTo>
                <a:cubicBezTo>
                  <a:pt x="1381" y="92"/>
                  <a:pt x="1381" y="92"/>
                  <a:pt x="1381" y="92"/>
                </a:cubicBezTo>
                <a:cubicBezTo>
                  <a:pt x="1370" y="86"/>
                  <a:pt x="1359" y="84"/>
                  <a:pt x="1348" y="84"/>
                </a:cubicBezTo>
                <a:cubicBezTo>
                  <a:pt x="1330" y="84"/>
                  <a:pt x="1316" y="92"/>
                  <a:pt x="1305" y="108"/>
                </a:cubicBezTo>
                <a:cubicBezTo>
                  <a:pt x="1294" y="124"/>
                  <a:pt x="1289" y="145"/>
                  <a:pt x="1289" y="172"/>
                </a:cubicBezTo>
                <a:cubicBezTo>
                  <a:pt x="1289" y="172"/>
                  <a:pt x="1289" y="172"/>
                  <a:pt x="1289" y="172"/>
                </a:cubicBezTo>
                <a:cubicBezTo>
                  <a:pt x="1299" y="153"/>
                  <a:pt x="1314" y="143"/>
                  <a:pt x="1335" y="143"/>
                </a:cubicBezTo>
                <a:cubicBezTo>
                  <a:pt x="1353" y="143"/>
                  <a:pt x="1367" y="149"/>
                  <a:pt x="1377" y="160"/>
                </a:cubicBezTo>
                <a:cubicBezTo>
                  <a:pt x="1388" y="172"/>
                  <a:pt x="1393" y="187"/>
                  <a:pt x="1393" y="205"/>
                </a:cubicBezTo>
                <a:close/>
                <a:moveTo>
                  <a:pt x="1369" y="208"/>
                </a:moveTo>
                <a:cubicBezTo>
                  <a:pt x="1369" y="194"/>
                  <a:pt x="1366" y="183"/>
                  <a:pt x="1359" y="175"/>
                </a:cubicBezTo>
                <a:cubicBezTo>
                  <a:pt x="1352" y="167"/>
                  <a:pt x="1343" y="163"/>
                  <a:pt x="1330" y="163"/>
                </a:cubicBezTo>
                <a:cubicBezTo>
                  <a:pt x="1319" y="163"/>
                  <a:pt x="1309" y="167"/>
                  <a:pt x="1302" y="175"/>
                </a:cubicBezTo>
                <a:cubicBezTo>
                  <a:pt x="1294" y="182"/>
                  <a:pt x="1290" y="192"/>
                  <a:pt x="1290" y="203"/>
                </a:cubicBezTo>
                <a:cubicBezTo>
                  <a:pt x="1290" y="217"/>
                  <a:pt x="1294" y="229"/>
                  <a:pt x="1302" y="239"/>
                </a:cubicBezTo>
                <a:cubicBezTo>
                  <a:pt x="1309" y="248"/>
                  <a:pt x="1319" y="253"/>
                  <a:pt x="1331" y="253"/>
                </a:cubicBezTo>
                <a:cubicBezTo>
                  <a:pt x="1342" y="253"/>
                  <a:pt x="1351" y="249"/>
                  <a:pt x="1359" y="241"/>
                </a:cubicBezTo>
                <a:cubicBezTo>
                  <a:pt x="1366" y="232"/>
                  <a:pt x="1369" y="222"/>
                  <a:pt x="1369" y="208"/>
                </a:cubicBezTo>
                <a:close/>
                <a:moveTo>
                  <a:pt x="1529" y="208"/>
                </a:moveTo>
                <a:cubicBezTo>
                  <a:pt x="1529" y="227"/>
                  <a:pt x="1522" y="243"/>
                  <a:pt x="1509" y="255"/>
                </a:cubicBezTo>
                <a:cubicBezTo>
                  <a:pt x="1496" y="267"/>
                  <a:pt x="1479" y="273"/>
                  <a:pt x="1457" y="273"/>
                </a:cubicBezTo>
                <a:cubicBezTo>
                  <a:pt x="1439" y="273"/>
                  <a:pt x="1425" y="270"/>
                  <a:pt x="1416" y="264"/>
                </a:cubicBezTo>
                <a:cubicBezTo>
                  <a:pt x="1416" y="240"/>
                  <a:pt x="1416" y="240"/>
                  <a:pt x="1416" y="240"/>
                </a:cubicBezTo>
                <a:cubicBezTo>
                  <a:pt x="1429" y="249"/>
                  <a:pt x="1443" y="253"/>
                  <a:pt x="1458" y="253"/>
                </a:cubicBezTo>
                <a:cubicBezTo>
                  <a:pt x="1472" y="253"/>
                  <a:pt x="1483" y="249"/>
                  <a:pt x="1492" y="241"/>
                </a:cubicBezTo>
                <a:cubicBezTo>
                  <a:pt x="1501" y="233"/>
                  <a:pt x="1505" y="222"/>
                  <a:pt x="1505" y="209"/>
                </a:cubicBezTo>
                <a:cubicBezTo>
                  <a:pt x="1505" y="196"/>
                  <a:pt x="1501" y="186"/>
                  <a:pt x="1492" y="178"/>
                </a:cubicBezTo>
                <a:cubicBezTo>
                  <a:pt x="1483" y="171"/>
                  <a:pt x="1470" y="167"/>
                  <a:pt x="1453" y="167"/>
                </a:cubicBezTo>
                <a:cubicBezTo>
                  <a:pt x="1440" y="167"/>
                  <a:pt x="1429" y="168"/>
                  <a:pt x="1419" y="169"/>
                </a:cubicBezTo>
                <a:cubicBezTo>
                  <a:pt x="1426" y="68"/>
                  <a:pt x="1426" y="68"/>
                  <a:pt x="1426" y="68"/>
                </a:cubicBezTo>
                <a:cubicBezTo>
                  <a:pt x="1519" y="68"/>
                  <a:pt x="1519" y="68"/>
                  <a:pt x="1519" y="68"/>
                </a:cubicBezTo>
                <a:cubicBezTo>
                  <a:pt x="1519" y="88"/>
                  <a:pt x="1519" y="88"/>
                  <a:pt x="1519" y="88"/>
                </a:cubicBezTo>
                <a:cubicBezTo>
                  <a:pt x="1446" y="88"/>
                  <a:pt x="1446" y="88"/>
                  <a:pt x="1446" y="88"/>
                </a:cubicBezTo>
                <a:cubicBezTo>
                  <a:pt x="1442" y="148"/>
                  <a:pt x="1442" y="148"/>
                  <a:pt x="1442" y="148"/>
                </a:cubicBezTo>
                <a:cubicBezTo>
                  <a:pt x="1461" y="147"/>
                  <a:pt x="1461" y="147"/>
                  <a:pt x="1461" y="147"/>
                </a:cubicBezTo>
                <a:cubicBezTo>
                  <a:pt x="1482" y="147"/>
                  <a:pt x="1498" y="152"/>
                  <a:pt x="1510" y="163"/>
                </a:cubicBezTo>
                <a:cubicBezTo>
                  <a:pt x="1523" y="173"/>
                  <a:pt x="1529" y="188"/>
                  <a:pt x="1529" y="208"/>
                </a:cubicBezTo>
                <a:close/>
                <a:moveTo>
                  <a:pt x="281" y="308"/>
                </a:moveTo>
                <a:cubicBezTo>
                  <a:pt x="281" y="308"/>
                  <a:pt x="281" y="308"/>
                  <a:pt x="281" y="308"/>
                </a:cubicBezTo>
                <a:cubicBezTo>
                  <a:pt x="281" y="29"/>
                  <a:pt x="281" y="29"/>
                  <a:pt x="281" y="29"/>
                </a:cubicBezTo>
                <a:cubicBezTo>
                  <a:pt x="180" y="0"/>
                  <a:pt x="180" y="0"/>
                  <a:pt x="180" y="0"/>
                </a:cubicBezTo>
                <a:cubicBezTo>
                  <a:pt x="0" y="68"/>
                  <a:pt x="0" y="68"/>
                  <a:pt x="0" y="68"/>
                </a:cubicBezTo>
                <a:cubicBezTo>
                  <a:pt x="0" y="68"/>
                  <a:pt x="0" y="68"/>
                  <a:pt x="0" y="68"/>
                </a:cubicBezTo>
                <a:cubicBezTo>
                  <a:pt x="0" y="270"/>
                  <a:pt x="0" y="270"/>
                  <a:pt x="0" y="270"/>
                </a:cubicBezTo>
                <a:cubicBezTo>
                  <a:pt x="61" y="246"/>
                  <a:pt x="61" y="246"/>
                  <a:pt x="61" y="246"/>
                </a:cubicBezTo>
                <a:cubicBezTo>
                  <a:pt x="61" y="81"/>
                  <a:pt x="61" y="81"/>
                  <a:pt x="61" y="81"/>
                </a:cubicBezTo>
                <a:cubicBezTo>
                  <a:pt x="180" y="53"/>
                  <a:pt x="180" y="53"/>
                  <a:pt x="180" y="53"/>
                </a:cubicBezTo>
                <a:cubicBezTo>
                  <a:pt x="180" y="295"/>
                  <a:pt x="180" y="295"/>
                  <a:pt x="180" y="295"/>
                </a:cubicBezTo>
                <a:cubicBezTo>
                  <a:pt x="0" y="270"/>
                  <a:pt x="0" y="270"/>
                  <a:pt x="0" y="270"/>
                </a:cubicBezTo>
                <a:cubicBezTo>
                  <a:pt x="180" y="336"/>
                  <a:pt x="180" y="336"/>
                  <a:pt x="180" y="336"/>
                </a:cubicBezTo>
                <a:cubicBezTo>
                  <a:pt x="180" y="336"/>
                  <a:pt x="180" y="336"/>
                  <a:pt x="180" y="336"/>
                </a:cubicBezTo>
                <a:cubicBezTo>
                  <a:pt x="281" y="309"/>
                  <a:pt x="281" y="309"/>
                  <a:pt x="281" y="309"/>
                </a:cubicBezTo>
                <a:cubicBezTo>
                  <a:pt x="281" y="308"/>
                  <a:pt x="281" y="308"/>
                  <a:pt x="281" y="30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userDrawn="1"/>
        </p:nvSpPr>
        <p:spPr>
          <a:xfrm>
            <a:off x="1446415" y="6481029"/>
            <a:ext cx="1571456" cy="295466"/>
          </a:xfrm>
          <a:prstGeom prst="rect">
            <a:avLst/>
          </a:prstGeom>
          <a:noFill/>
        </p:spPr>
        <p:txBody>
          <a:bodyPr wrap="none" lIns="146304" tIns="91440" rIns="146304" bIns="91440" rtlCol="0">
            <a:spAutoFit/>
          </a:bodyPr>
          <a:lstStyle/>
          <a:p>
            <a:pPr>
              <a:lnSpc>
                <a:spcPct val="90000"/>
              </a:lnSpc>
              <a:spcAft>
                <a:spcPts val="0"/>
              </a:spcAft>
            </a:pPr>
            <a:r>
              <a:rPr lang="en-US" sz="800" dirty="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288639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Interior1">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p:cNvSpPr>
            <a:spLocks/>
          </p:cNvSpPr>
          <p:nvPr/>
        </p:nvSpPr>
        <p:spPr>
          <a:xfrm>
            <a:off x="0" y="0"/>
            <a:ext cx="12436475" cy="1243471"/>
          </a:xfrm>
          <a:prstGeom prst="rect">
            <a:avLst/>
          </a:prstGeom>
          <a:solidFill>
            <a:srgbClr val="0072C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48" dirty="0"/>
          </a:p>
        </p:txBody>
      </p:sp>
      <p:sp>
        <p:nvSpPr>
          <p:cNvPr id="13" name="Content Placeholder 2"/>
          <p:cNvSpPr>
            <a:spLocks noGrp="1"/>
          </p:cNvSpPr>
          <p:nvPr>
            <p:ph idx="1" hasCustomPrompt="1"/>
          </p:nvPr>
        </p:nvSpPr>
        <p:spPr>
          <a:xfrm>
            <a:off x="0" y="1261870"/>
            <a:ext cx="12436475" cy="2490041"/>
          </a:xfrm>
          <a:prstGeom prst="rect">
            <a:avLst/>
          </a:prstGeom>
        </p:spPr>
        <p:txBody>
          <a:bodyPr lIns="182880" tIns="182880" rIns="182880" bIns="182880"/>
          <a:lstStyle>
            <a:lvl1pPr marL="0" indent="0">
              <a:spcBef>
                <a:spcPts val="1360"/>
              </a:spcBef>
              <a:buFont typeface="Arial"/>
              <a:buNone/>
              <a:defRPr sz="3264" baseline="0">
                <a:solidFill>
                  <a:schemeClr val="tx1"/>
                </a:solidFill>
                <a:latin typeface="Segoe UI Light"/>
                <a:cs typeface="Segoe UI Light"/>
              </a:defRPr>
            </a:lvl1pPr>
            <a:lvl2pPr marL="901488" indent="-466287">
              <a:spcBef>
                <a:spcPts val="1360"/>
              </a:spcBef>
              <a:buFont typeface="Arial" panose="020B0604020202020204" pitchFamily="34" charset="0"/>
              <a:buChar char="•"/>
              <a:defRPr sz="3264">
                <a:solidFill>
                  <a:schemeClr val="bg2"/>
                </a:solidFill>
                <a:latin typeface="Segoe UI Light"/>
                <a:cs typeface="Segoe UI Light"/>
              </a:defRPr>
            </a:lvl2pPr>
            <a:lvl3pPr marL="1243431">
              <a:spcBef>
                <a:spcPts val="1360"/>
              </a:spcBef>
              <a:buFont typeface="Arial"/>
              <a:buChar char="•"/>
              <a:defRPr sz="2991">
                <a:solidFill>
                  <a:schemeClr val="bg2"/>
                </a:solidFill>
                <a:latin typeface="Segoe UI Light"/>
                <a:cs typeface="Segoe UI Light"/>
              </a:defRPr>
            </a:lvl3pPr>
            <a:lvl4pPr marL="1740803">
              <a:spcBef>
                <a:spcPts val="1360"/>
              </a:spcBef>
              <a:buFont typeface="Arial"/>
              <a:buChar char="•"/>
              <a:defRPr sz="2720" baseline="0">
                <a:solidFill>
                  <a:schemeClr val="bg2"/>
                </a:solidFill>
                <a:latin typeface="Segoe UI Light"/>
                <a:cs typeface="Segoe UI Light"/>
              </a:defRPr>
            </a:lvl4pPr>
            <a:lvl5pPr marL="1989489" indent="248686">
              <a:spcBef>
                <a:spcPts val="1360"/>
              </a:spcBef>
              <a:buFont typeface="Arial"/>
              <a:buChar char="•"/>
              <a:tabLst>
                <a:tab pos="2178164" algn="l"/>
              </a:tabLst>
              <a:defRPr sz="2448" baseline="0">
                <a:solidFill>
                  <a:schemeClr val="bg2"/>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20" name="Title 1"/>
          <p:cNvSpPr>
            <a:spLocks noGrp="1" noChangeAspect="1"/>
          </p:cNvSpPr>
          <p:nvPr>
            <p:ph type="title"/>
          </p:nvPr>
        </p:nvSpPr>
        <p:spPr>
          <a:xfrm>
            <a:off x="141809" y="-3"/>
            <a:ext cx="11178721" cy="1236019"/>
          </a:xfrm>
          <a:prstGeom prst="rect">
            <a:avLst/>
          </a:prstGeom>
        </p:spPr>
        <p:txBody>
          <a:bodyPr lIns="91440" tIns="91440" bIns="91440" anchor="ctr"/>
          <a:lstStyle>
            <a:lvl1pPr algn="l">
              <a:defRPr sz="4080">
                <a:solidFill>
                  <a:srgbClr val="FFFFFF"/>
                </a:solidFill>
                <a:latin typeface="Segoe UI Light"/>
                <a:cs typeface="Segoe UI Light"/>
              </a:defRPr>
            </a:lvl1pPr>
          </a:lstStyle>
          <a:p>
            <a:r>
              <a:rPr lang="en-US"/>
              <a:t>Click to edit Master title style</a:t>
            </a:r>
            <a:endParaRPr lang="en-US" dirty="0"/>
          </a:p>
        </p:txBody>
      </p:sp>
    </p:spTree>
    <p:extLst>
      <p:ext uri="{BB962C8B-B14F-4D97-AF65-F5344CB8AC3E}">
        <p14:creationId xmlns:p14="http://schemas.microsoft.com/office/powerpoint/2010/main" val="30662021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0" y="-1"/>
            <a:ext cx="12436475" cy="6994526"/>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r="13758"/>
          <a:stretch/>
        </p:blipFill>
        <p:spPr>
          <a:xfrm>
            <a:off x="1" y="1"/>
            <a:ext cx="12460021" cy="5870539"/>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582" y="479425"/>
            <a:ext cx="1449939" cy="310896"/>
          </a:xfrm>
          <a:prstGeom prst="rect">
            <a:avLst/>
          </a:prstGeom>
        </p:spPr>
      </p:pic>
      <p:sp>
        <p:nvSpPr>
          <p:cNvPr id="12" name="Rectangle 11"/>
          <p:cNvSpPr/>
          <p:nvPr userDrawn="1"/>
        </p:nvSpPr>
        <p:spPr bwMode="auto">
          <a:xfrm>
            <a:off x="274638" y="3954465"/>
            <a:ext cx="6400800" cy="27497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Box 5"/>
          <p:cNvSpPr txBox="1"/>
          <p:nvPr userDrawn="1"/>
        </p:nvSpPr>
        <p:spPr bwMode="auto">
          <a:xfrm>
            <a:off x="273051" y="3954463"/>
            <a:ext cx="6402386" cy="2018172"/>
          </a:xfrm>
          <a:prstGeom prst="rect">
            <a:avLst/>
          </a:prstGeom>
          <a:noFill/>
        </p:spPr>
        <p:txBody>
          <a:bodyPr wrap="square" lIns="182828" tIns="146262" rIns="182828" bIns="146262" rtlCol="0">
            <a:noAutofit/>
          </a:bodyPr>
          <a:lstStyle/>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5998" b="0" i="0" u="none" strike="noStrike" kern="1200" cap="none" spc="-102" normalizeH="0" baseline="0" noProof="0" dirty="0">
                <a:ln w="3175">
                  <a:noFill/>
                </a:ln>
                <a:gradFill>
                  <a:gsLst>
                    <a:gs pos="17925">
                      <a:srgbClr val="FFFFFF"/>
                    </a:gs>
                    <a:gs pos="46000">
                      <a:srgbClr val="FFFFFF"/>
                    </a:gs>
                  </a:gsLst>
                  <a:lin ang="5400000" scaled="0"/>
                </a:gradFill>
                <a:effectLst/>
                <a:uLnTx/>
                <a:uFillTx/>
                <a:latin typeface="Segoe UI Light"/>
                <a:ea typeface="+mn-ea"/>
                <a:cs typeface="Segoe UI" pitchFamily="34" charset="0"/>
              </a:rPr>
              <a:t>The Future</a:t>
            </a:r>
            <a:br>
              <a:rPr kumimoji="0" lang="en-US" sz="5998" b="0" i="0" u="none" strike="noStrike" kern="1200" cap="none" spc="-102" normalizeH="0" baseline="0" noProof="0" dirty="0">
                <a:ln w="3175">
                  <a:noFill/>
                </a:ln>
                <a:gradFill>
                  <a:gsLst>
                    <a:gs pos="17925">
                      <a:srgbClr val="FFFFFF"/>
                    </a:gs>
                    <a:gs pos="46000">
                      <a:srgbClr val="FFFFFF"/>
                    </a:gs>
                  </a:gsLst>
                  <a:lin ang="5400000" scaled="0"/>
                </a:gradFill>
                <a:effectLst/>
                <a:uLnTx/>
                <a:uFillTx/>
                <a:latin typeface="Segoe UI Light"/>
                <a:ea typeface="+mn-ea"/>
                <a:cs typeface="Segoe UI" pitchFamily="34" charset="0"/>
              </a:rPr>
            </a:br>
            <a:r>
              <a:rPr kumimoji="0" lang="en-US" sz="5998" b="0" i="0" u="none" strike="noStrike" kern="1200" cap="none" spc="-102" normalizeH="0" baseline="0" noProof="0" dirty="0">
                <a:ln w="3175">
                  <a:noFill/>
                </a:ln>
                <a:gradFill>
                  <a:gsLst>
                    <a:gs pos="17925">
                      <a:srgbClr val="FFFFFF"/>
                    </a:gs>
                    <a:gs pos="46000">
                      <a:srgbClr val="FFFFFF"/>
                    </a:gs>
                  </a:gsLst>
                  <a:lin ang="5400000" scaled="0"/>
                </a:gradFill>
                <a:effectLst/>
                <a:uLnTx/>
                <a:uFillTx/>
                <a:latin typeface="Segoe UI Light"/>
                <a:ea typeface="+mn-ea"/>
                <a:cs typeface="Segoe UI" pitchFamily="34" charset="0"/>
              </a:rPr>
              <a:t>of SharePoint</a:t>
            </a:r>
            <a:endParaRPr kumimoji="0" lang="en-US" sz="3198" b="0" i="0" u="none" strike="noStrike" kern="1200" cap="none" spc="0" normalizeH="0" baseline="0" noProof="0" dirty="0" err="1">
              <a:ln>
                <a:noFill/>
              </a:ln>
              <a:gradFill>
                <a:gsLst>
                  <a:gs pos="17925">
                    <a:srgbClr val="FFFFFF"/>
                  </a:gs>
                  <a:gs pos="46000">
                    <a:srgbClr val="FFFFFF"/>
                  </a:gs>
                </a:gsLst>
                <a:lin ang="5400000" scaled="0"/>
              </a:gradFill>
              <a:effectLst/>
              <a:uLnTx/>
              <a:uFillTx/>
              <a:latin typeface="Segoe UI"/>
              <a:ea typeface="+mn-ea"/>
              <a:cs typeface="+mn-cs"/>
            </a:endParaRPr>
          </a:p>
        </p:txBody>
      </p:sp>
      <p:sp>
        <p:nvSpPr>
          <p:cNvPr id="7" name="TextBox 6"/>
          <p:cNvSpPr txBox="1"/>
          <p:nvPr userDrawn="1"/>
        </p:nvSpPr>
        <p:spPr bwMode="auto">
          <a:xfrm>
            <a:off x="273050" y="5965501"/>
            <a:ext cx="6402389" cy="738664"/>
          </a:xfrm>
          <a:prstGeom prst="rect">
            <a:avLst/>
          </a:prstGeom>
          <a:noFill/>
        </p:spPr>
        <p:txBody>
          <a:bodyPr wrap="square" lIns="182828" tIns="146262" rIns="182828" bIns="146262" rtlCol="0">
            <a:noAutofit/>
          </a:bodyPr>
          <a:lstStyle/>
          <a:p>
            <a:pPr marL="0" marR="0" lvl="0" indent="0" algn="l" defTabSz="932384" rtl="0" eaLnBrk="1" fontAlgn="auto" latinLnBrk="0" hangingPunct="1">
              <a:lnSpc>
                <a:spcPct val="90000"/>
              </a:lnSpc>
              <a:spcBef>
                <a:spcPct val="20000"/>
              </a:spcBef>
              <a:spcAft>
                <a:spcPts val="0"/>
              </a:spcAft>
              <a:buClrTx/>
              <a:buSzPct val="90000"/>
              <a:buFont typeface="Arial" pitchFamily="34" charset="0"/>
              <a:buNone/>
              <a:tabLst/>
              <a:defRPr/>
            </a:pPr>
            <a:r>
              <a:rPr kumimoji="0" lang="en-US" sz="3198" b="0" i="0" u="none" strike="noStrike" kern="1200" cap="none" spc="0" normalizeH="0" baseline="0" noProof="0" dirty="0">
                <a:ln>
                  <a:noFill/>
                </a:ln>
                <a:gradFill>
                  <a:gsLst>
                    <a:gs pos="17925">
                      <a:srgbClr val="FFFFFF"/>
                    </a:gs>
                    <a:gs pos="46000">
                      <a:srgbClr val="FFFFFF"/>
                    </a:gs>
                  </a:gsLst>
                  <a:lin ang="5400000" scaled="0"/>
                </a:gradFill>
                <a:effectLst/>
                <a:uLnTx/>
                <a:uFillTx/>
                <a:latin typeface="Segoe UI Light"/>
                <a:ea typeface="+mn-ea"/>
                <a:cs typeface="+mn-cs"/>
              </a:rPr>
              <a:t>May 4th, 2016</a:t>
            </a:r>
          </a:p>
        </p:txBody>
      </p:sp>
      <p:cxnSp>
        <p:nvCxnSpPr>
          <p:cNvPr id="19" name="Straight Connector 18"/>
          <p:cNvCxnSpPr/>
          <p:nvPr userDrawn="1"/>
        </p:nvCxnSpPr>
        <p:spPr bwMode="auto">
          <a:xfrm>
            <a:off x="457200" y="5874676"/>
            <a:ext cx="5303838"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971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Walkin No tile">
    <p:bg>
      <p:bgRef idx="1001">
        <a:schemeClr val="bg2"/>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0" y="-1"/>
            <a:ext cx="12436475" cy="6994526"/>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r="13758"/>
          <a:stretch/>
        </p:blipFill>
        <p:spPr>
          <a:xfrm>
            <a:off x="1" y="1"/>
            <a:ext cx="12460021" cy="5870539"/>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582" y="479425"/>
            <a:ext cx="1449939" cy="310896"/>
          </a:xfrm>
          <a:prstGeom prst="rect">
            <a:avLst/>
          </a:prstGeom>
        </p:spPr>
      </p:pic>
    </p:spTree>
    <p:extLst>
      <p:ext uri="{BB962C8B-B14F-4D97-AF65-F5344CB8AC3E}">
        <p14:creationId xmlns:p14="http://schemas.microsoft.com/office/powerpoint/2010/main" val="38557195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46304" tIns="109728" rIns="146304"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582" y="479425"/>
            <a:ext cx="1449939" cy="310896"/>
          </a:xfrm>
          <a:prstGeom prst="rect">
            <a:avLst/>
          </a:prstGeom>
        </p:spPr>
      </p:pic>
    </p:spTree>
    <p:extLst>
      <p:ext uri="{BB962C8B-B14F-4D97-AF65-F5344CB8AC3E}">
        <p14:creationId xmlns:p14="http://schemas.microsoft.com/office/powerpoint/2010/main" val="32646476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697128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393971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13969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470312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gradFill>
                  <a:gsLst>
                    <a:gs pos="1250">
                      <a:schemeClr val="tx2"/>
                    </a:gs>
                    <a:gs pos="99000">
                      <a:schemeClr val="tx2"/>
                    </a:gs>
                  </a:gsLst>
                  <a:lin ang="5400000" scaled="0"/>
                </a:gradFill>
              </a:defRPr>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gradFill>
                  <a:gsLst>
                    <a:gs pos="1250">
                      <a:schemeClr val="tx2"/>
                    </a:gs>
                    <a:gs pos="99000">
                      <a:schemeClr val="tx2"/>
                    </a:gs>
                  </a:gsLst>
                  <a:lin ang="5400000" scaled="0"/>
                </a:gradFill>
              </a:defRPr>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236597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103419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227" indent="-287227">
              <a:spcBef>
                <a:spcPts val="1224"/>
              </a:spcBef>
              <a:buClr>
                <a:schemeClr val="tx2"/>
              </a:buClr>
              <a:buFont typeface="Arial" pitchFamily="34" charset="0"/>
              <a:buChar char="•"/>
              <a:defRPr sz="3198">
                <a:gradFill>
                  <a:gsLst>
                    <a:gs pos="1250">
                      <a:schemeClr val="tx2"/>
                    </a:gs>
                    <a:gs pos="99000">
                      <a:schemeClr val="tx2"/>
                    </a:gs>
                  </a:gsLst>
                  <a:lin ang="5400000" scaled="0"/>
                </a:gradFill>
              </a:defRPr>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227" indent="-287227">
              <a:spcBef>
                <a:spcPts val="1224"/>
              </a:spcBef>
              <a:buClr>
                <a:schemeClr val="tx2"/>
              </a:buClr>
              <a:buFont typeface="Arial" pitchFamily="34" charset="0"/>
              <a:buChar char="•"/>
              <a:defRPr sz="3198">
                <a:gradFill>
                  <a:gsLst>
                    <a:gs pos="1250">
                      <a:schemeClr val="tx2"/>
                    </a:gs>
                    <a:gs pos="99000">
                      <a:schemeClr val="tx2"/>
                    </a:gs>
                  </a:gsLst>
                  <a:lin ang="5400000" scaled="0"/>
                </a:gradFill>
              </a:defRPr>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377375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724960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0843135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theme" Target="../theme/theme4.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theme" Target="../theme/theme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theme" Target="../theme/theme6.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theme" Target="../theme/theme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295186317"/>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 id="2147484389" r:id="rId23"/>
    <p:sldLayoutId id="2147484390" r:id="rId24"/>
    <p:sldLayoutId id="2147484391" r:id="rId25"/>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2"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3046925"/>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 id="2147484405" r:id="rId13"/>
    <p:sldLayoutId id="2147484406" r:id="rId14"/>
    <p:sldLayoutId id="2147484407" r:id="rId15"/>
    <p:sldLayoutId id="2147484408" r:id="rId16"/>
    <p:sldLayoutId id="2147484409" r:id="rId17"/>
    <p:sldLayoutId id="2147484410" r:id="rId18"/>
    <p:sldLayoutId id="2147484411" r:id="rId19"/>
    <p:sldLayoutId id="2147484412" r:id="rId20"/>
    <p:sldLayoutId id="2147484413" r:id="rId21"/>
    <p:sldLayoutId id="2147484414" r:id="rId22"/>
    <p:sldLayoutId id="2147484415" r:id="rId23"/>
    <p:sldLayoutId id="2147484416" r:id="rId24"/>
    <p:sldLayoutId id="2147484417" r:id="rId25"/>
  </p:sldLayoutIdLst>
  <p:transition>
    <p:fade/>
  </p:transition>
  <p:txStyles>
    <p:titleStyle>
      <a:lvl1pPr algn="l" defTabSz="932384" rtl="0" eaLnBrk="1" latinLnBrk="0" hangingPunct="1">
        <a:lnSpc>
          <a:spcPct val="90000"/>
        </a:lnSpc>
        <a:spcBef>
          <a:spcPct val="0"/>
        </a:spcBef>
        <a:buNone/>
        <a:defRPr lang="en-US" sz="47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68" marR="0" indent="-342768" algn="l" defTabSz="932384" rtl="0" eaLnBrk="1" fontAlgn="auto" latinLnBrk="0" hangingPunct="1">
        <a:lnSpc>
          <a:spcPct val="90000"/>
        </a:lnSpc>
        <a:spcBef>
          <a:spcPct val="20000"/>
        </a:spcBef>
        <a:spcAft>
          <a:spcPts val="0"/>
        </a:spcAft>
        <a:buClrTx/>
        <a:buSzPct val="90000"/>
        <a:buFont typeface="Arial" pitchFamily="34" charset="0"/>
        <a:buChar char="•"/>
        <a:tabLst/>
        <a:defRPr sz="3998" kern="1200" spc="0" baseline="0">
          <a:gradFill>
            <a:gsLst>
              <a:gs pos="1250">
                <a:schemeClr val="tx1"/>
              </a:gs>
              <a:gs pos="100000">
                <a:schemeClr val="tx1"/>
              </a:gs>
            </a:gsLst>
            <a:lin ang="5400000" scaled="0"/>
          </a:gradFill>
          <a:latin typeface="+mj-lt"/>
          <a:ea typeface="+mn-ea"/>
          <a:cs typeface="+mn-cs"/>
        </a:defRPr>
      </a:lvl1pPr>
      <a:lvl2pPr marL="583975" marR="0" indent="-241206" algn="l" defTabSz="93238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792"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305"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817"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474842332"/>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 id="2147484432" r:id="rId14"/>
    <p:sldLayoutId id="2147484433" r:id="rId15"/>
    <p:sldLayoutId id="2147484434" r:id="rId16"/>
    <p:sldLayoutId id="2147484435" r:id="rId17"/>
    <p:sldLayoutId id="2147484436" r:id="rId18"/>
    <p:sldLayoutId id="2147484437" r:id="rId19"/>
    <p:sldLayoutId id="2147484438" r:id="rId20"/>
    <p:sldLayoutId id="2147484439" r:id="rId21"/>
    <p:sldLayoutId id="2147484440" r:id="rId22"/>
    <p:sldLayoutId id="2147484441" r:id="rId23"/>
    <p:sldLayoutId id="2147484442" r:id="rId24"/>
    <p:sldLayoutId id="2147484443" r:id="rId25"/>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699414256"/>
      </p:ext>
    </p:extLst>
  </p:cSld>
  <p:clrMap bg1="dk1" tx1="lt1" bg2="dk2" tx2="lt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 id="2147484461" r:id="rId17"/>
    <p:sldLayoutId id="2147484462"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1222871"/>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 id="2147484476" r:id="rId13"/>
    <p:sldLayoutId id="2147484477" r:id="rId14"/>
    <p:sldLayoutId id="2147484478" r:id="rId15"/>
    <p:sldLayoutId id="2147484479" r:id="rId16"/>
    <p:sldLayoutId id="2147484480" r:id="rId17"/>
    <p:sldLayoutId id="2147484481" r:id="rId18"/>
    <p:sldLayoutId id="2147484482" r:id="rId19"/>
    <p:sldLayoutId id="2147484483" r:id="rId20"/>
    <p:sldLayoutId id="2147484484"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9.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tiff"/><Relationship Id="rId3" Type="http://schemas.openxmlformats.org/officeDocument/2006/relationships/image" Target="../media/image26.tiff"/><Relationship Id="rId7" Type="http://schemas.openxmlformats.org/officeDocument/2006/relationships/image" Target="../media/image29.png"/><Relationship Id="rId12" Type="http://schemas.openxmlformats.org/officeDocument/2006/relationships/image" Target="../media/image33.tiff"/><Relationship Id="rId2" Type="http://schemas.openxmlformats.org/officeDocument/2006/relationships/image" Target="../media/image19.png"/><Relationship Id="rId1" Type="http://schemas.openxmlformats.org/officeDocument/2006/relationships/slideLayout" Target="../slideLayouts/slideLayout72.xml"/><Relationship Id="rId6" Type="http://schemas.openxmlformats.org/officeDocument/2006/relationships/image" Target="../media/image21.png"/><Relationship Id="rId11" Type="http://schemas.openxmlformats.org/officeDocument/2006/relationships/image" Target="../media/image32.png"/><Relationship Id="rId5" Type="http://schemas.openxmlformats.org/officeDocument/2006/relationships/image" Target="../media/image28.tiff"/><Relationship Id="rId10" Type="http://schemas.openxmlformats.org/officeDocument/2006/relationships/image" Target="../media/image20.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37.png"/><Relationship Id="rId7" Type="http://schemas.openxmlformats.org/officeDocument/2006/relationships/image" Target="../media/image35.png"/><Relationship Id="rId2" Type="http://schemas.openxmlformats.org/officeDocument/2006/relationships/image" Target="../media/image36.emf"/><Relationship Id="rId1" Type="http://schemas.openxmlformats.org/officeDocument/2006/relationships/slideLayout" Target="../slideLayouts/slideLayout72.xml"/><Relationship Id="rId6" Type="http://schemas.openxmlformats.org/officeDocument/2006/relationships/image" Target="../media/image40.tiff"/><Relationship Id="rId5" Type="http://schemas.openxmlformats.org/officeDocument/2006/relationships/image" Target="../media/image39.tiff"/><Relationship Id="rId10" Type="http://schemas.openxmlformats.org/officeDocument/2006/relationships/image" Target="../media/image34.tiff"/><Relationship Id="rId4" Type="http://schemas.openxmlformats.org/officeDocument/2006/relationships/image" Target="../media/image38.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99.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9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2.xml"/><Relationship Id="rId5" Type="http://schemas.openxmlformats.org/officeDocument/2006/relationships/image" Target="../media/image51.emf"/><Relationship Id="rId4" Type="http://schemas.openxmlformats.org/officeDocument/2006/relationships/image" Target="../media/image5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2.xml"/><Relationship Id="rId5" Type="http://schemas.openxmlformats.org/officeDocument/2006/relationships/image" Target="../media/image55.tiff"/><Relationship Id="rId4" Type="http://schemas.openxmlformats.org/officeDocument/2006/relationships/image" Target="../media/image5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84.xml"/><Relationship Id="rId6" Type="http://schemas.microsoft.com/office/2007/relationships/hdphoto" Target="../media/hdphoto1.wdp"/><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8.xml"/><Relationship Id="rId5" Type="http://schemas.openxmlformats.org/officeDocument/2006/relationships/image" Target="../media/image62.jpg"/><Relationship Id="rId4" Type="http://schemas.openxmlformats.org/officeDocument/2006/relationships/image" Target="../media/image6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12.xml"/><Relationship Id="rId1" Type="http://schemas.openxmlformats.org/officeDocument/2006/relationships/slideLayout" Target="../slideLayouts/slideLayout151.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hyperlink" Target="https://aka.ms/ignite.mobileap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4.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7.png"/><Relationship Id="rId1" Type="http://schemas.openxmlformats.org/officeDocument/2006/relationships/slideLayout" Target="../slideLayouts/slideLayout85.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8.png"/><Relationship Id="rId1" Type="http://schemas.openxmlformats.org/officeDocument/2006/relationships/slideLayout" Target="../slideLayouts/slideLayout85.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png"/><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4.png"/><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6.png"/><Relationship Id="rId1" Type="http://schemas.openxmlformats.org/officeDocument/2006/relationships/slideLayout" Target="../slideLayouts/slideLayout85.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9.xml"/><Relationship Id="rId5" Type="http://schemas.openxmlformats.org/officeDocument/2006/relationships/image" Target="../media/image16.emf"/><Relationship Id="rId4" Type="http://schemas.openxmlformats.org/officeDocument/2006/relationships/image" Target="../media/image15.emf"/></Relationships>
</file>

<file path=ppt/slides/_rels/slide4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fasttrack.microsoft.com/" TargetMode="External"/><Relationship Id="rId1" Type="http://schemas.openxmlformats.org/officeDocument/2006/relationships/slideLayout" Target="../slideLayouts/slideLayout171.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techcommunity.microsoft.com/" TargetMode="External"/><Relationship Id="rId1" Type="http://schemas.openxmlformats.org/officeDocument/2006/relationships/slideLayout" Target="../slideLayouts/slideLayout171.xml"/></Relationships>
</file>

<file path=ppt/slides/_rels/slide42.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hyperlink" Target="https://aka.ms/ignite.mobileapp"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9.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hyperlink" Target="http://dev.office.com/sharepoint" TargetMode="External"/><Relationship Id="rId2" Type="http://schemas.openxmlformats.org/officeDocument/2006/relationships/hyperlink" Target="http://github.com/sharepoint" TargetMode="External"/><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Build Client-side </a:t>
            </a:r>
            <a:r>
              <a:rPr lang="en-US" dirty="0"/>
              <a:t>web parts for Microsoft SharePoint</a:t>
            </a:r>
          </a:p>
        </p:txBody>
      </p:sp>
      <p:sp>
        <p:nvSpPr>
          <p:cNvPr id="5" name="Text Placeholder 4"/>
          <p:cNvSpPr>
            <a:spLocks noGrp="1"/>
          </p:cNvSpPr>
          <p:nvPr>
            <p:ph type="body" sz="quarter" idx="12"/>
          </p:nvPr>
        </p:nvSpPr>
        <p:spPr/>
        <p:txBody>
          <a:bodyPr/>
          <a:lstStyle/>
          <a:p>
            <a:r>
              <a:rPr lang="en-US" dirty="0"/>
              <a:t>Chakkaradeep (Chaks) Chandran</a:t>
            </a:r>
          </a:p>
          <a:p>
            <a:r>
              <a:rPr lang="en-US" dirty="0"/>
              <a:t>Program Manager, Microsoft</a:t>
            </a:r>
            <a:br>
              <a:rPr lang="en-US" dirty="0"/>
            </a:br>
            <a:endParaRPr lang="en-US" dirty="0"/>
          </a:p>
          <a:p>
            <a:r>
              <a:rPr lang="en-US" sz="2400" dirty="0"/>
              <a:t>https://twitter.com/chakkaradeep</a:t>
            </a:r>
          </a:p>
          <a:p>
            <a:r>
              <a:rPr lang="en-US" sz="2400" dirty="0"/>
              <a:t>http://www.chakkaradeep.com </a:t>
            </a:r>
          </a:p>
        </p:txBody>
      </p:sp>
      <p:sp>
        <p:nvSpPr>
          <p:cNvPr id="2" name="Text Placeholder 1"/>
          <p:cNvSpPr>
            <a:spLocks noGrp="1"/>
          </p:cNvSpPr>
          <p:nvPr>
            <p:ph type="body" sz="quarter" idx="13"/>
          </p:nvPr>
        </p:nvSpPr>
        <p:spPr/>
        <p:txBody>
          <a:bodyPr/>
          <a:lstStyle/>
          <a:p>
            <a:r>
              <a:rPr lang="en-US" dirty="0"/>
              <a:t>BRK4015</a:t>
            </a:r>
          </a:p>
        </p:txBody>
      </p:sp>
    </p:spTree>
    <p:extLst>
      <p:ext uri="{BB962C8B-B14F-4D97-AF65-F5344CB8AC3E}">
        <p14:creationId xmlns:p14="http://schemas.microsoft.com/office/powerpoint/2010/main" val="412841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923275" y="1779086"/>
            <a:ext cx="3638070" cy="3014516"/>
            <a:chOff x="2547578" y="-1"/>
            <a:chExt cx="7341317" cy="6083037"/>
          </a:xfrm>
        </p:grpSpPr>
        <p:pic>
          <p:nvPicPr>
            <p:cNvPr id="22" name="Picture 21"/>
            <p:cNvPicPr>
              <a:picLocks noChangeAspect="1"/>
            </p:cNvPicPr>
            <p:nvPr/>
          </p:nvPicPr>
          <p:blipFill rotWithShape="1">
            <a:blip r:embed="rId2"/>
            <a:srcRect b="13031"/>
            <a:stretch/>
          </p:blipFill>
          <p:spPr>
            <a:xfrm>
              <a:off x="2547578" y="-1"/>
              <a:ext cx="7341317" cy="6083037"/>
            </a:xfrm>
            <a:prstGeom prst="rect">
              <a:avLst/>
            </a:prstGeom>
          </p:spPr>
        </p:pic>
        <p:pic>
          <p:nvPicPr>
            <p:cNvPr id="23" name="Picture 22"/>
            <p:cNvPicPr>
              <a:picLocks noChangeAspect="1"/>
            </p:cNvPicPr>
            <p:nvPr/>
          </p:nvPicPr>
          <p:blipFill>
            <a:blip r:embed="rId3"/>
            <a:stretch>
              <a:fillRect/>
            </a:stretch>
          </p:blipFill>
          <p:spPr>
            <a:xfrm>
              <a:off x="5456237" y="5326062"/>
              <a:ext cx="381000" cy="353786"/>
            </a:xfrm>
            <a:prstGeom prst="rect">
              <a:avLst/>
            </a:prstGeom>
          </p:spPr>
        </p:pic>
      </p:grpSp>
      <p:grpSp>
        <p:nvGrpSpPr>
          <p:cNvPr id="26" name="Group 25"/>
          <p:cNvGrpSpPr/>
          <p:nvPr/>
        </p:nvGrpSpPr>
        <p:grpSpPr>
          <a:xfrm>
            <a:off x="350837" y="1789645"/>
            <a:ext cx="4182699" cy="3004253"/>
            <a:chOff x="350837" y="1338109"/>
            <a:chExt cx="4182699" cy="3004253"/>
          </a:xfrm>
        </p:grpSpPr>
        <p:pic>
          <p:nvPicPr>
            <p:cNvPr id="20" name="Picture 19"/>
            <p:cNvPicPr>
              <a:picLocks noChangeAspect="1"/>
            </p:cNvPicPr>
            <p:nvPr/>
          </p:nvPicPr>
          <p:blipFill>
            <a:blip r:embed="rId4"/>
            <a:stretch>
              <a:fillRect/>
            </a:stretch>
          </p:blipFill>
          <p:spPr>
            <a:xfrm>
              <a:off x="350837" y="1338109"/>
              <a:ext cx="4182699" cy="3004253"/>
            </a:xfrm>
            <a:prstGeom prst="rect">
              <a:avLst/>
            </a:prstGeom>
          </p:spPr>
        </p:pic>
        <p:sp>
          <p:nvSpPr>
            <p:cNvPr id="24" name="Rectangle 23"/>
            <p:cNvSpPr/>
            <p:nvPr/>
          </p:nvSpPr>
          <p:spPr bwMode="auto">
            <a:xfrm>
              <a:off x="4160837" y="4154710"/>
              <a:ext cx="331384" cy="187356"/>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grpSp>
        <p:nvGrpSpPr>
          <p:cNvPr id="27" name="Group 26"/>
          <p:cNvGrpSpPr/>
          <p:nvPr/>
        </p:nvGrpSpPr>
        <p:grpSpPr>
          <a:xfrm>
            <a:off x="8951085" y="1756898"/>
            <a:ext cx="3176858" cy="3036704"/>
            <a:chOff x="8732837" y="1305362"/>
            <a:chExt cx="3395106" cy="3245324"/>
          </a:xfrm>
        </p:grpSpPr>
        <p:pic>
          <p:nvPicPr>
            <p:cNvPr id="19" name="Picture 18"/>
            <p:cNvPicPr>
              <a:picLocks noChangeAspect="1"/>
            </p:cNvPicPr>
            <p:nvPr/>
          </p:nvPicPr>
          <p:blipFill>
            <a:blip r:embed="rId5"/>
            <a:stretch>
              <a:fillRect/>
            </a:stretch>
          </p:blipFill>
          <p:spPr>
            <a:xfrm>
              <a:off x="8732837" y="1305362"/>
              <a:ext cx="3395106" cy="3242129"/>
            </a:xfrm>
            <a:prstGeom prst="rect">
              <a:avLst/>
            </a:prstGeom>
          </p:spPr>
        </p:pic>
        <p:sp>
          <p:nvSpPr>
            <p:cNvPr id="25" name="Rectangle 24"/>
            <p:cNvSpPr/>
            <p:nvPr/>
          </p:nvSpPr>
          <p:spPr bwMode="auto">
            <a:xfrm>
              <a:off x="11763109" y="4363330"/>
              <a:ext cx="331384" cy="187356"/>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sp>
        <p:nvSpPr>
          <p:cNvPr id="29" name="Rectangle 28"/>
          <p:cNvSpPr/>
          <p:nvPr/>
        </p:nvSpPr>
        <p:spPr>
          <a:xfrm>
            <a:off x="720391" y="5177682"/>
            <a:ext cx="3443590" cy="424732"/>
          </a:xfrm>
          <a:prstGeom prst="rect">
            <a:avLst/>
          </a:prstGeom>
        </p:spPr>
        <p:txBody>
          <a:bodyPr wrap="square">
            <a:spAutoFit/>
          </a:bodyPr>
          <a:lstStyle/>
          <a:p>
            <a:pPr marL="0" marR="0" lvl="0" indent="0" algn="ctr" defTabSz="931881" eaLnBrk="1" fontAlgn="auto" latinLnBrk="0" hangingPunct="1">
              <a:lnSpc>
                <a:spcPct val="90000"/>
              </a:lnSpc>
              <a:spcBef>
                <a:spcPts val="0"/>
              </a:spcBef>
              <a:spcAft>
                <a:spcPts val="612"/>
              </a:spcAft>
              <a:buClrTx/>
              <a:buSzTx/>
              <a:buFontTx/>
              <a:buNone/>
              <a:tabLst/>
              <a:defRPr/>
            </a:pPr>
            <a:r>
              <a:rPr kumimoji="0" lang="en-US" sz="2400" b="0" i="0" u="none" strike="noStrike" kern="0" cap="none" spc="0" normalizeH="0" baseline="0" noProof="0" dirty="0">
                <a:ln>
                  <a:noFill/>
                </a:ln>
                <a:gradFill>
                  <a:gsLst>
                    <a:gs pos="96226">
                      <a:srgbClr val="0078D7"/>
                    </a:gs>
                    <a:gs pos="60000">
                      <a:srgbClr val="0078D7"/>
                    </a:gs>
                  </a:gsLst>
                  <a:lin ang="5400000" scaled="0"/>
                </a:gradFill>
                <a:effectLst/>
                <a:uLnTx/>
                <a:uFillTx/>
                <a:latin typeface="Segoe UI Light"/>
              </a:rPr>
              <a:t>They are still web parts!</a:t>
            </a:r>
          </a:p>
        </p:txBody>
      </p:sp>
      <p:sp>
        <p:nvSpPr>
          <p:cNvPr id="30" name="Rectangle 29"/>
          <p:cNvSpPr/>
          <p:nvPr/>
        </p:nvSpPr>
        <p:spPr>
          <a:xfrm>
            <a:off x="5020515" y="5170594"/>
            <a:ext cx="3443590" cy="757130"/>
          </a:xfrm>
          <a:prstGeom prst="rect">
            <a:avLst/>
          </a:prstGeom>
        </p:spPr>
        <p:txBody>
          <a:bodyPr wrap="square">
            <a:spAutoFit/>
          </a:bodyPr>
          <a:lstStyle/>
          <a:p>
            <a:pPr marL="0" marR="0" lvl="0" indent="0" algn="ctr" defTabSz="931881" eaLnBrk="1" fontAlgn="auto" latinLnBrk="0" hangingPunct="1">
              <a:lnSpc>
                <a:spcPct val="90000"/>
              </a:lnSpc>
              <a:spcBef>
                <a:spcPts val="0"/>
              </a:spcBef>
              <a:spcAft>
                <a:spcPts val="612"/>
              </a:spcAft>
              <a:buClrTx/>
              <a:buSzTx/>
              <a:buFontTx/>
              <a:buNone/>
              <a:tabLst/>
              <a:defRPr/>
            </a:pPr>
            <a:r>
              <a:rPr kumimoji="0" lang="en-US" sz="2400" b="0" i="0" u="none" strike="noStrike" kern="0" cap="none" spc="0" normalizeH="0" baseline="0" noProof="0" dirty="0">
                <a:ln>
                  <a:noFill/>
                </a:ln>
                <a:gradFill>
                  <a:gsLst>
                    <a:gs pos="96226">
                      <a:srgbClr val="0078D7"/>
                    </a:gs>
                    <a:gs pos="60000">
                      <a:srgbClr val="0078D7"/>
                    </a:gs>
                  </a:gsLst>
                  <a:lin ang="5400000" scaled="0"/>
                </a:gradFill>
                <a:effectLst/>
                <a:uLnTx/>
                <a:uFillTx/>
                <a:latin typeface="Segoe UI Light"/>
              </a:rPr>
              <a:t>Built for the modern, JavaScript-driven web.</a:t>
            </a:r>
          </a:p>
        </p:txBody>
      </p:sp>
      <p:sp>
        <p:nvSpPr>
          <p:cNvPr id="31" name="Rectangle 30"/>
          <p:cNvSpPr/>
          <p:nvPr/>
        </p:nvSpPr>
        <p:spPr>
          <a:xfrm>
            <a:off x="8817719" y="5178532"/>
            <a:ext cx="3443590" cy="757130"/>
          </a:xfrm>
          <a:prstGeom prst="rect">
            <a:avLst/>
          </a:prstGeom>
        </p:spPr>
        <p:txBody>
          <a:bodyPr wrap="square">
            <a:spAutoFit/>
          </a:bodyPr>
          <a:lstStyle/>
          <a:p>
            <a:pPr marL="0" marR="0" lvl="0" indent="0" algn="ctr" defTabSz="931881" eaLnBrk="1" fontAlgn="auto" latinLnBrk="0" hangingPunct="1">
              <a:lnSpc>
                <a:spcPct val="90000"/>
              </a:lnSpc>
              <a:spcBef>
                <a:spcPts val="0"/>
              </a:spcBef>
              <a:spcAft>
                <a:spcPts val="612"/>
              </a:spcAft>
              <a:buClrTx/>
              <a:buSzTx/>
              <a:buFontTx/>
              <a:buNone/>
              <a:tabLst/>
              <a:defRPr/>
            </a:pPr>
            <a:r>
              <a:rPr kumimoji="0" lang="en-US" sz="2400" b="0" i="0" u="none" strike="noStrike" kern="0" cap="none" spc="0" normalizeH="0" baseline="0" noProof="0" dirty="0">
                <a:ln>
                  <a:noFill/>
                </a:ln>
                <a:gradFill>
                  <a:gsLst>
                    <a:gs pos="96226">
                      <a:srgbClr val="0078D7"/>
                    </a:gs>
                    <a:gs pos="60000">
                      <a:srgbClr val="0078D7"/>
                    </a:gs>
                  </a:gsLst>
                  <a:lin ang="5400000" scaled="0"/>
                </a:gradFill>
                <a:effectLst/>
                <a:uLnTx/>
                <a:uFillTx/>
                <a:latin typeface="Segoe UI Light"/>
              </a:rPr>
              <a:t>Runs directly inside a SharePoint Page.</a:t>
            </a:r>
          </a:p>
        </p:txBody>
      </p:sp>
      <p:sp>
        <p:nvSpPr>
          <p:cNvPr id="2" name="Title 1"/>
          <p:cNvSpPr>
            <a:spLocks noGrp="1"/>
          </p:cNvSpPr>
          <p:nvPr>
            <p:ph type="title"/>
          </p:nvPr>
        </p:nvSpPr>
        <p:spPr/>
        <p:txBody>
          <a:bodyPr/>
          <a:lstStyle/>
          <a:p>
            <a:r>
              <a:rPr lang="en-US" dirty="0"/>
              <a:t>Client-side Web Parts</a:t>
            </a:r>
          </a:p>
        </p:txBody>
      </p:sp>
    </p:spTree>
    <p:extLst>
      <p:ext uri="{BB962C8B-B14F-4D97-AF65-F5344CB8AC3E}">
        <p14:creationId xmlns:p14="http://schemas.microsoft.com/office/powerpoint/2010/main" val="120320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6.38244E-7 -0.07784 L -6.38244E-7 4.70268E-6 " pathEditMode="relative" rAng="0" ptsTypes="AA">
                                      <p:cBhvr>
                                        <p:cTn id="9" dur="500" fill="hold"/>
                                        <p:tgtEl>
                                          <p:spTgt spid="2"/>
                                        </p:tgtEl>
                                        <p:attrNameLst>
                                          <p:attrName>ppt_x</p:attrName>
                                          <p:attrName>ppt_y</p:attrName>
                                        </p:attrNameLst>
                                      </p:cBhvr>
                                      <p:rCtr x="0" y="3813"/>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2" presetClass="entr" presetSubtype="1" accel="5000" decel="500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2" presetClass="entr" presetSubtype="4" accel="5000" decel="5000" fill="hold" grpId="1"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ppt_x"/>
                                          </p:val>
                                        </p:tav>
                                        <p:tav tm="100000">
                                          <p:val>
                                            <p:strVal val="#ppt_x"/>
                                          </p:val>
                                        </p:tav>
                                      </p:tavLst>
                                    </p:anim>
                                    <p:anim calcmode="lin" valueType="num">
                                      <p:cBhvr additive="base">
                                        <p:cTn id="25" dur="500" fill="hold"/>
                                        <p:tgtEl>
                                          <p:spTgt spid="29"/>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2" presetClass="entr" presetSubtype="1" accel="5000" decel="500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2" presetClass="entr" presetSubtype="4" accel="5000" decel="5000" fill="hold" grpId="1" nodeType="with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ppt_x"/>
                                          </p:val>
                                        </p:tav>
                                        <p:tav tm="100000">
                                          <p:val>
                                            <p:strVal val="#ppt_x"/>
                                          </p:val>
                                        </p:tav>
                                      </p:tavLst>
                                    </p:anim>
                                    <p:anim calcmode="lin" valueType="num">
                                      <p:cBhvr additive="base">
                                        <p:cTn id="41" dur="500" fill="hold"/>
                                        <p:tgtEl>
                                          <p:spTgt spid="30"/>
                                        </p:tgtEl>
                                        <p:attrNameLst>
                                          <p:attrName>ppt_y</p:attrName>
                                        </p:attrNameLst>
                                      </p:cBhvr>
                                      <p:tavLst>
                                        <p:tav tm="0">
                                          <p:val>
                                            <p:strVal val="1+#ppt_h/2"/>
                                          </p:val>
                                        </p:tav>
                                        <p:tav tm="100000">
                                          <p:val>
                                            <p:strVal val="#ppt_y"/>
                                          </p:val>
                                        </p:tav>
                                      </p:tavLst>
                                    </p:anim>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2" presetClass="entr" presetSubtype="1" accel="5000" decel="500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ppt_x"/>
                                          </p:val>
                                        </p:tav>
                                        <p:tav tm="100000">
                                          <p:val>
                                            <p:strVal val="#ppt_x"/>
                                          </p:val>
                                        </p:tav>
                                      </p:tavLst>
                                    </p:anim>
                                    <p:anim calcmode="lin" valueType="num">
                                      <p:cBhvr additive="base">
                                        <p:cTn id="49" dur="500" fill="hold"/>
                                        <p:tgtEl>
                                          <p:spTgt spid="27"/>
                                        </p:tgtEl>
                                        <p:attrNameLst>
                                          <p:attrName>ppt_y</p:attrName>
                                        </p:attrNameLst>
                                      </p:cBhvr>
                                      <p:tavLst>
                                        <p:tav tm="0">
                                          <p:val>
                                            <p:strVal val="0-#ppt_h/2"/>
                                          </p:val>
                                        </p:tav>
                                        <p:tav tm="100000">
                                          <p:val>
                                            <p:strVal val="#ppt_y"/>
                                          </p:val>
                                        </p:tav>
                                      </p:tavLst>
                                    </p:anim>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2" presetClass="entr" presetSubtype="4" accel="5000" decel="5000" fill="hold" grpId="1" nodeType="with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additive="base">
                                        <p:cTn id="56" dur="500" fill="hold"/>
                                        <p:tgtEl>
                                          <p:spTgt spid="31"/>
                                        </p:tgtEl>
                                        <p:attrNameLst>
                                          <p:attrName>ppt_x</p:attrName>
                                        </p:attrNameLst>
                                      </p:cBhvr>
                                      <p:tavLst>
                                        <p:tav tm="0">
                                          <p:val>
                                            <p:strVal val="#ppt_x"/>
                                          </p:val>
                                        </p:tav>
                                        <p:tav tm="100000">
                                          <p:val>
                                            <p:strVal val="#ppt_x"/>
                                          </p:val>
                                        </p:tav>
                                      </p:tavLst>
                                    </p:anim>
                                    <p:anim calcmode="lin" valueType="num">
                                      <p:cBhvr additive="base">
                                        <p:cTn id="5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31" grpId="0"/>
      <p:bldP spid="31" grpId="1"/>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Pages in Team Sites</a:t>
            </a:r>
          </a:p>
        </p:txBody>
      </p:sp>
      <p:sp>
        <p:nvSpPr>
          <p:cNvPr id="6" name="Text Placeholder 5"/>
          <p:cNvSpPr>
            <a:spLocks noGrp="1"/>
          </p:cNvSpPr>
          <p:nvPr>
            <p:ph type="body" sz="quarter" idx="12"/>
          </p:nvPr>
        </p:nvSpPr>
        <p:spPr/>
        <p:txBody>
          <a:bodyPr/>
          <a:lstStyle/>
          <a:p>
            <a:r>
              <a:rPr lang="en-US" dirty="0"/>
              <a:t>Chakkaradeep Chandran </a:t>
            </a:r>
          </a:p>
        </p:txBody>
      </p:sp>
    </p:spTree>
    <p:extLst>
      <p:ext uri="{BB962C8B-B14F-4D97-AF65-F5344CB8AC3E}">
        <p14:creationId xmlns:p14="http://schemas.microsoft.com/office/powerpoint/2010/main" val="230083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SharePoint Framework Tooling</a:t>
            </a:r>
          </a:p>
        </p:txBody>
      </p:sp>
    </p:spTree>
    <p:extLst>
      <p:ext uri="{BB962C8B-B14F-4D97-AF65-F5344CB8AC3E}">
        <p14:creationId xmlns:p14="http://schemas.microsoft.com/office/powerpoint/2010/main" val="159406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8444337" y="2039701"/>
            <a:ext cx="3768294" cy="3849138"/>
            <a:chOff x="471790" y="2591449"/>
            <a:chExt cx="3768294" cy="3849138"/>
          </a:xfrm>
        </p:grpSpPr>
        <p:sp>
          <p:nvSpPr>
            <p:cNvPr id="4" name="Rectangle 3"/>
            <p:cNvSpPr/>
            <p:nvPr/>
          </p:nvSpPr>
          <p:spPr bwMode="auto">
            <a:xfrm>
              <a:off x="471790" y="2593239"/>
              <a:ext cx="3762803" cy="2590800"/>
            </a:xfrm>
            <a:prstGeom prst="rect">
              <a:avLst/>
            </a:prstGeom>
            <a:ln w="381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182880" bIns="46637" numCol="1" rtlCol="0" anchor="t"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chemeClr val="tx1">
                    <a:lumMod val="40000"/>
                    <a:lumOff val="60000"/>
                  </a:schemeClr>
                </a:solidFill>
                <a:effectLst/>
                <a:uLnTx/>
                <a:uFillTx/>
              </a:endParaRPr>
            </a:p>
          </p:txBody>
        </p:sp>
        <p:sp>
          <p:nvSpPr>
            <p:cNvPr id="5" name="TextBox 4"/>
            <p:cNvSpPr txBox="1"/>
            <p:nvPr/>
          </p:nvSpPr>
          <p:spPr>
            <a:xfrm>
              <a:off x="852790" y="3277417"/>
              <a:ext cx="3387294" cy="192360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Visual Studio Code</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Atom</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Sublime</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endPar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endParaRPr>
            </a:p>
            <a:p>
              <a:pPr marL="0" marR="0" lvl="0" indent="0" defTabSz="914400" eaLnBrk="1" fontAlgn="auto" latinLnBrk="0" hangingPunct="1">
                <a:lnSpc>
                  <a:spcPct val="90000"/>
                </a:lnSpc>
                <a:spcBef>
                  <a:spcPts val="0"/>
                </a:spcBef>
                <a:spcAft>
                  <a:spcPts val="600"/>
                </a:spcAft>
                <a:buClrTx/>
                <a:buSzTx/>
                <a:buFontTx/>
                <a:buNone/>
                <a:tabLst/>
                <a:defRPr/>
              </a:pPr>
              <a:r>
                <a:rPr kumimoji="0" lang="en-US" sz="1600" b="1" i="0" u="none" strike="noStrike" kern="0" cap="none" spc="0" normalizeH="0" baseline="0" noProof="0" dirty="0">
                  <a:ln>
                    <a:noFill/>
                  </a:ln>
                  <a:gradFill>
                    <a:gsLst>
                      <a:gs pos="2917">
                        <a:schemeClr val="tx1"/>
                      </a:gs>
                      <a:gs pos="30000">
                        <a:schemeClr val="tx1"/>
                      </a:gs>
                    </a:gsLst>
                    <a:lin ang="5400000" scaled="0"/>
                  </a:gradFill>
                  <a:effectLst/>
                  <a:uLnTx/>
                  <a:uFillTx/>
                </a:rPr>
                <a:t>and more </a:t>
              </a:r>
              <a:r>
                <a:rPr kumimoji="0" lang="is-IS" sz="1600" b="1" i="0" u="none" strike="noStrike" kern="0" cap="none" spc="0" normalizeH="0" baseline="0" noProof="0" dirty="0">
                  <a:ln>
                    <a:noFill/>
                  </a:ln>
                  <a:gradFill>
                    <a:gsLst>
                      <a:gs pos="2917">
                        <a:schemeClr val="tx1"/>
                      </a:gs>
                      <a:gs pos="30000">
                        <a:schemeClr val="tx1"/>
                      </a:gs>
                    </a:gsLst>
                    <a:lin ang="5400000" scaled="0"/>
                  </a:gradFill>
                  <a:effectLst/>
                  <a:uLnTx/>
                  <a:uFillTx/>
                </a:rPr>
                <a:t>… your choice!</a:t>
              </a:r>
              <a:endParaRPr kumimoji="0" lang="en-US" sz="1600" b="1"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sp>
          <p:nvSpPr>
            <p:cNvPr id="6" name="Rectangle 5"/>
            <p:cNvSpPr/>
            <p:nvPr/>
          </p:nvSpPr>
          <p:spPr bwMode="auto">
            <a:xfrm>
              <a:off x="471791" y="2591449"/>
              <a:ext cx="3762802" cy="575828"/>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0" tIns="0" rIns="0" bIns="0" numCol="1" rtlCol="0" anchor="ctr"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  Code Editors</a:t>
              </a:r>
            </a:p>
          </p:txBody>
        </p:sp>
        <p:pic>
          <p:nvPicPr>
            <p:cNvPr id="7" name="Picture 6"/>
            <p:cNvPicPr>
              <a:picLocks noChangeAspect="1"/>
            </p:cNvPicPr>
            <p:nvPr/>
          </p:nvPicPr>
          <p:blipFill>
            <a:blip r:embed="rId2"/>
            <a:stretch>
              <a:fillRect/>
            </a:stretch>
          </p:blipFill>
          <p:spPr>
            <a:xfrm>
              <a:off x="586090" y="2701589"/>
              <a:ext cx="365760" cy="320040"/>
            </a:xfrm>
            <a:prstGeom prst="rect">
              <a:avLst/>
            </a:prstGeom>
          </p:spPr>
        </p:pic>
        <p:pic>
          <p:nvPicPr>
            <p:cNvPr id="16" name="Picture 15"/>
            <p:cNvPicPr>
              <a:picLocks noChangeAspect="1"/>
            </p:cNvPicPr>
            <p:nvPr/>
          </p:nvPicPr>
          <p:blipFill>
            <a:blip r:embed="rId3"/>
            <a:stretch>
              <a:fillRect/>
            </a:stretch>
          </p:blipFill>
          <p:spPr>
            <a:xfrm>
              <a:off x="855578" y="6110984"/>
              <a:ext cx="1563067" cy="329603"/>
            </a:xfrm>
            <a:prstGeom prst="rect">
              <a:avLst/>
            </a:prstGeom>
          </p:spPr>
        </p:pic>
        <p:pic>
          <p:nvPicPr>
            <p:cNvPr id="17" name="Picture 16"/>
            <p:cNvPicPr>
              <a:picLocks noChangeAspect="1"/>
            </p:cNvPicPr>
            <p:nvPr/>
          </p:nvPicPr>
          <p:blipFill>
            <a:blip r:embed="rId4"/>
            <a:stretch>
              <a:fillRect/>
            </a:stretch>
          </p:blipFill>
          <p:spPr>
            <a:xfrm>
              <a:off x="855578" y="5438276"/>
              <a:ext cx="1887594" cy="444139"/>
            </a:xfrm>
            <a:prstGeom prst="rect">
              <a:avLst/>
            </a:prstGeom>
          </p:spPr>
        </p:pic>
        <p:pic>
          <p:nvPicPr>
            <p:cNvPr id="18" name="Picture 17"/>
            <p:cNvPicPr>
              <a:picLocks noChangeAspect="1"/>
            </p:cNvPicPr>
            <p:nvPr/>
          </p:nvPicPr>
          <p:blipFill>
            <a:blip r:embed="rId5"/>
            <a:stretch>
              <a:fillRect/>
            </a:stretch>
          </p:blipFill>
          <p:spPr>
            <a:xfrm>
              <a:off x="3058725" y="5585402"/>
              <a:ext cx="753481" cy="753481"/>
            </a:xfrm>
            <a:prstGeom prst="rect">
              <a:avLst/>
            </a:prstGeom>
          </p:spPr>
        </p:pic>
      </p:grpSp>
      <p:grpSp>
        <p:nvGrpSpPr>
          <p:cNvPr id="29" name="Group 28"/>
          <p:cNvGrpSpPr/>
          <p:nvPr/>
        </p:nvGrpSpPr>
        <p:grpSpPr>
          <a:xfrm>
            <a:off x="4624170" y="2039701"/>
            <a:ext cx="3464782" cy="4212331"/>
            <a:chOff x="8809037" y="2559772"/>
            <a:chExt cx="3464782" cy="4212331"/>
          </a:xfrm>
        </p:grpSpPr>
        <p:sp>
          <p:nvSpPr>
            <p:cNvPr id="8" name="Rectangle 7"/>
            <p:cNvSpPr/>
            <p:nvPr/>
          </p:nvSpPr>
          <p:spPr bwMode="auto">
            <a:xfrm>
              <a:off x="8818134" y="2640403"/>
              <a:ext cx="3455685" cy="2513412"/>
            </a:xfrm>
            <a:prstGeom prst="rect">
              <a:avLst/>
            </a:prstGeom>
            <a:ln w="381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182880" bIns="46637" numCol="1" rtlCol="0" anchor="t"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chemeClr val="tx1">
                    <a:lumMod val="40000"/>
                    <a:lumOff val="60000"/>
                  </a:schemeClr>
                </a:solidFill>
                <a:effectLst/>
                <a:uLnTx/>
                <a:uFillTx/>
              </a:endParaRPr>
            </a:p>
          </p:txBody>
        </p:sp>
        <p:sp>
          <p:nvSpPr>
            <p:cNvPr id="9" name="TextBox 8"/>
            <p:cNvSpPr txBox="1"/>
            <p:nvPr/>
          </p:nvSpPr>
          <p:spPr>
            <a:xfrm>
              <a:off x="8979358" y="3245740"/>
              <a:ext cx="3039177" cy="259763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React</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Angular</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endPar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endParaRPr>
            </a:p>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Knockout</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endPar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endParaRPr>
            </a:p>
            <a:p>
              <a:pPr marL="0" marR="0" lvl="0" indent="0" defTabSz="914400" eaLnBrk="1" fontAlgn="auto" latinLnBrk="0" hangingPunct="1">
                <a:lnSpc>
                  <a:spcPct val="90000"/>
                </a:lnSpc>
                <a:spcBef>
                  <a:spcPts val="0"/>
                </a:spcBef>
                <a:spcAft>
                  <a:spcPts val="600"/>
                </a:spcAft>
                <a:buClrTx/>
                <a:buSzTx/>
                <a:buFontTx/>
                <a:buNone/>
                <a:tabLst/>
                <a:defRPr/>
              </a:pPr>
              <a:r>
                <a:rPr kumimoji="0" lang="en-US" sz="1600" b="1" i="0" u="none" strike="noStrike" kern="0" cap="none" spc="0" normalizeH="0" baseline="0" noProof="0" dirty="0">
                  <a:ln>
                    <a:noFill/>
                  </a:ln>
                  <a:gradFill>
                    <a:gsLst>
                      <a:gs pos="2917">
                        <a:schemeClr val="tx1"/>
                      </a:gs>
                      <a:gs pos="30000">
                        <a:schemeClr val="tx1"/>
                      </a:gs>
                    </a:gsLst>
                    <a:lin ang="5400000" scaled="0"/>
                  </a:gradFill>
                  <a:effectLst/>
                  <a:uLnTx/>
                  <a:uFillTx/>
                </a:rPr>
                <a:t>and more </a:t>
              </a:r>
              <a:r>
                <a:rPr kumimoji="0" lang="is-IS" sz="1600" b="1" i="0" u="none" strike="noStrike" kern="0" cap="none" spc="0" normalizeH="0" baseline="0" noProof="0" dirty="0">
                  <a:ln>
                    <a:noFill/>
                  </a:ln>
                  <a:gradFill>
                    <a:gsLst>
                      <a:gs pos="2917">
                        <a:schemeClr val="tx1"/>
                      </a:gs>
                      <a:gs pos="30000">
                        <a:schemeClr val="tx1"/>
                      </a:gs>
                    </a:gsLst>
                    <a:lin ang="5400000" scaled="0"/>
                  </a:gradFill>
                  <a:effectLst/>
                  <a:uLnTx/>
                  <a:uFillTx/>
                </a:rPr>
                <a:t>… your choice!</a:t>
              </a:r>
              <a:endParaRPr kumimoji="0" lang="en-US" sz="1600" b="1" i="0" u="none" strike="noStrike" kern="0" cap="none" spc="0" normalizeH="0" baseline="0" noProof="0" dirty="0">
                <a:ln>
                  <a:noFill/>
                </a:ln>
                <a:gradFill>
                  <a:gsLst>
                    <a:gs pos="2917">
                      <a:schemeClr val="tx1"/>
                    </a:gs>
                    <a:gs pos="30000">
                      <a:schemeClr val="tx1"/>
                    </a:gs>
                  </a:gsLst>
                  <a:lin ang="5400000" scaled="0"/>
                </a:gradFill>
                <a:effectLst/>
                <a:uLnTx/>
                <a:uFillTx/>
              </a:endParaRPr>
            </a:p>
            <a:p>
              <a:pPr marL="0" marR="0" lvl="0" indent="0" defTabSz="91440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endParaRPr>
            </a:p>
            <a:p>
              <a:pPr marL="0" marR="0" lvl="0" indent="0" defTabSz="91440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sp>
          <p:nvSpPr>
            <p:cNvPr id="10" name="Rectangle 9"/>
            <p:cNvSpPr/>
            <p:nvPr/>
          </p:nvSpPr>
          <p:spPr bwMode="auto">
            <a:xfrm>
              <a:off x="8809037" y="2559772"/>
              <a:ext cx="3438098" cy="575828"/>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0" tIns="0" rIns="0" bIns="0" numCol="1" rtlCol="0" anchor="ctr"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  JavaScript Frameworks</a:t>
              </a:r>
            </a:p>
          </p:txBody>
        </p:sp>
        <p:pic>
          <p:nvPicPr>
            <p:cNvPr id="15" name="Picture 14"/>
            <p:cNvPicPr>
              <a:picLocks noChangeAspect="1"/>
            </p:cNvPicPr>
            <p:nvPr/>
          </p:nvPicPr>
          <p:blipFill>
            <a:blip r:embed="rId6"/>
            <a:stretch>
              <a:fillRect/>
            </a:stretch>
          </p:blipFill>
          <p:spPr>
            <a:xfrm>
              <a:off x="8909619" y="2679123"/>
              <a:ext cx="356616" cy="339834"/>
            </a:xfrm>
            <a:prstGeom prst="rect">
              <a:avLst/>
            </a:prstGeom>
          </p:spPr>
        </p:pic>
        <p:pic>
          <p:nvPicPr>
            <p:cNvPr id="26" name="Picture 4" descr="http://red-badger.com/blog/wp-content/uploads/2015/04/react-logo-1000-transparen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9891" y="5266672"/>
              <a:ext cx="821306" cy="8213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ttps://avatars0.githubusercontent.com/u/139426?v=3&amp;s=4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49436" y="5342953"/>
              <a:ext cx="668744" cy="6687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http://js.agency/assets/img/hire-freelance-javascript-developers/knockout-js.png"/>
            <p:cNvPicPr>
              <a:picLocks noChangeAspect="1" noChangeArrowheads="1"/>
            </p:cNvPicPr>
            <p:nvPr/>
          </p:nvPicPr>
          <p:blipFill rotWithShape="1">
            <a:blip r:embed="rId9">
              <a:extLst>
                <a:ext uri="{28A0092B-C50C-407E-A947-70E740481C1C}">
                  <a14:useLocalDpi xmlns:a14="http://schemas.microsoft.com/office/drawing/2010/main" val="0"/>
                </a:ext>
              </a:extLst>
            </a:blip>
            <a:srcRect l="14271" t="29102" r="16465" b="26125"/>
            <a:stretch/>
          </p:blipFill>
          <p:spPr bwMode="auto">
            <a:xfrm>
              <a:off x="9549891" y="6032512"/>
              <a:ext cx="1716241" cy="7395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a:off x="410812" y="2042384"/>
            <a:ext cx="3857972" cy="4333607"/>
            <a:chOff x="410812" y="2042384"/>
            <a:chExt cx="3857972" cy="4333607"/>
          </a:xfrm>
        </p:grpSpPr>
        <p:sp>
          <p:nvSpPr>
            <p:cNvPr id="11" name="Rectangle 10"/>
            <p:cNvSpPr/>
            <p:nvPr/>
          </p:nvSpPr>
          <p:spPr bwMode="auto">
            <a:xfrm>
              <a:off x="437497" y="2042384"/>
              <a:ext cx="3831287" cy="2590800"/>
            </a:xfrm>
            <a:prstGeom prst="rect">
              <a:avLst/>
            </a:prstGeom>
            <a:ln w="381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182880" bIns="46637" numCol="1" rtlCol="0" anchor="t"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chemeClr val="tx1">
                    <a:lumMod val="40000"/>
                    <a:lumOff val="60000"/>
                  </a:schemeClr>
                </a:solidFill>
                <a:effectLst/>
                <a:uLnTx/>
                <a:uFillTx/>
              </a:endParaRPr>
            </a:p>
          </p:txBody>
        </p:sp>
        <p:sp>
          <p:nvSpPr>
            <p:cNvPr id="12" name="TextBox 11"/>
            <p:cNvSpPr txBox="1"/>
            <p:nvPr/>
          </p:nvSpPr>
          <p:spPr>
            <a:xfrm>
              <a:off x="791811" y="2735486"/>
              <a:ext cx="2867373" cy="2289858"/>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Yeoman Templates</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Gulp-based Build Process</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00" b="0" i="0" u="none" strike="noStrike" kern="0" cap="none" spc="0" normalizeH="0" baseline="0" noProof="0" dirty="0" err="1">
                  <a:ln>
                    <a:noFill/>
                  </a:ln>
                  <a:gradFill>
                    <a:gsLst>
                      <a:gs pos="2917">
                        <a:schemeClr val="tx1"/>
                      </a:gs>
                      <a:gs pos="30000">
                        <a:schemeClr val="tx1"/>
                      </a:gs>
                    </a:gsLst>
                    <a:lin ang="5400000" scaled="0"/>
                  </a:gradFill>
                  <a:effectLst/>
                  <a:uLnTx/>
                  <a:uFillTx/>
                </a:rPr>
                <a:t>NodeJS</a:t>
              </a: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/NPM</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00" b="0" i="0" u="none" strike="noStrike" kern="0" cap="none" spc="0" normalizeH="0" baseline="0" noProof="0" dirty="0" err="1">
                  <a:ln>
                    <a:noFill/>
                  </a:ln>
                  <a:gradFill>
                    <a:gsLst>
                      <a:gs pos="2917">
                        <a:schemeClr val="tx1"/>
                      </a:gs>
                      <a:gs pos="30000">
                        <a:schemeClr val="tx1"/>
                      </a:gs>
                    </a:gsLst>
                    <a:lin ang="5400000" scaled="0"/>
                  </a:gradFill>
                  <a:effectLst/>
                  <a:uLnTx/>
                  <a:uFillTx/>
                </a:rPr>
                <a:t>SystemJS</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00" b="0" i="0" u="none" strike="noStrike" kern="0" cap="none" spc="0" normalizeH="0" baseline="0" noProof="0" dirty="0" err="1">
                  <a:ln>
                    <a:noFill/>
                  </a:ln>
                  <a:gradFill>
                    <a:gsLst>
                      <a:gs pos="2917">
                        <a:schemeClr val="tx1"/>
                      </a:gs>
                      <a:gs pos="30000">
                        <a:schemeClr val="tx1"/>
                      </a:gs>
                    </a:gsLst>
                    <a:lin ang="5400000" scaled="0"/>
                  </a:gradFill>
                  <a:effectLst/>
                  <a:uLnTx/>
                  <a:uFillTx/>
                </a:rPr>
                <a:t>Webpack</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SASS</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TypeScript</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endPar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sp>
          <p:nvSpPr>
            <p:cNvPr id="13" name="Rectangle 12"/>
            <p:cNvSpPr/>
            <p:nvPr/>
          </p:nvSpPr>
          <p:spPr bwMode="auto">
            <a:xfrm>
              <a:off x="410812" y="2049518"/>
              <a:ext cx="3857972" cy="575828"/>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0" tIns="0" rIns="0" bIns="0" numCol="1" rtlCol="0" anchor="ctr"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  Build Process &amp; Tooling</a:t>
              </a:r>
            </a:p>
          </p:txBody>
        </p:sp>
        <p:pic>
          <p:nvPicPr>
            <p:cNvPr id="14" name="Picture 13"/>
            <p:cNvPicPr>
              <a:picLocks noChangeAspect="1"/>
            </p:cNvPicPr>
            <p:nvPr/>
          </p:nvPicPr>
          <p:blipFill>
            <a:blip r:embed="rId10"/>
            <a:stretch>
              <a:fillRect/>
            </a:stretch>
          </p:blipFill>
          <p:spPr>
            <a:xfrm>
              <a:off x="525111" y="2130149"/>
              <a:ext cx="356616" cy="414566"/>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3921" y="4765693"/>
              <a:ext cx="1015974" cy="880149"/>
            </a:xfrm>
            <a:prstGeom prst="rect">
              <a:avLst/>
            </a:prstGeom>
          </p:spPr>
        </p:pic>
        <p:pic>
          <p:nvPicPr>
            <p:cNvPr id="21" name="Picture 20"/>
            <p:cNvPicPr>
              <a:picLocks noChangeAspect="1"/>
            </p:cNvPicPr>
            <p:nvPr/>
          </p:nvPicPr>
          <p:blipFill>
            <a:blip r:embed="rId12"/>
            <a:stretch>
              <a:fillRect/>
            </a:stretch>
          </p:blipFill>
          <p:spPr>
            <a:xfrm>
              <a:off x="2035490" y="4734611"/>
              <a:ext cx="419306" cy="942313"/>
            </a:xfrm>
            <a:prstGeom prst="rect">
              <a:avLst/>
            </a:prstGeom>
          </p:spPr>
        </p:pic>
        <p:pic>
          <p:nvPicPr>
            <p:cNvPr id="25" name="Picture 24"/>
            <p:cNvPicPr>
              <a:picLocks noChangeAspect="1"/>
            </p:cNvPicPr>
            <p:nvPr/>
          </p:nvPicPr>
          <p:blipFill>
            <a:blip r:embed="rId13"/>
            <a:stretch>
              <a:fillRect/>
            </a:stretch>
          </p:blipFill>
          <p:spPr>
            <a:xfrm>
              <a:off x="1471318" y="5805804"/>
              <a:ext cx="1547650" cy="570187"/>
            </a:xfrm>
            <a:prstGeom prst="rect">
              <a:avLst/>
            </a:prstGeom>
          </p:spPr>
        </p:pic>
        <p:pic>
          <p:nvPicPr>
            <p:cNvPr id="33" name="Picture 4" descr="https://upload.wikimedia.org/wikipedia/commons/thumb/d/db/Npm-logo.svg/320px-Npm-logo.sv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53643" y="4980797"/>
              <a:ext cx="1161136" cy="4499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a:t>Open source tooling</a:t>
            </a:r>
          </a:p>
        </p:txBody>
      </p:sp>
      <p:cxnSp>
        <p:nvCxnSpPr>
          <p:cNvPr id="30" name="Straight Connector 29"/>
          <p:cNvCxnSpPr/>
          <p:nvPr/>
        </p:nvCxnSpPr>
        <p:spPr>
          <a:xfrm>
            <a:off x="4449595" y="1536364"/>
            <a:ext cx="0" cy="4572000"/>
          </a:xfrm>
          <a:prstGeom prst="line">
            <a:avLst/>
          </a:prstGeom>
          <a:ln>
            <a:prstDash val="dash"/>
            <a:headEnd type="none"/>
            <a:tailEnd type="non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111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6.38244E-7 -0.07784 L -6.38244E-7 4.70268E-6 " pathEditMode="relative" rAng="0" ptsTypes="AA">
                                      <p:cBhvr>
                                        <p:cTn id="9" dur="500" fill="hold"/>
                                        <p:tgtEl>
                                          <p:spTgt spid="2"/>
                                        </p:tgtEl>
                                        <p:attrNameLst>
                                          <p:attrName>ppt_x</p:attrName>
                                          <p:attrName>ppt_y</p:attrName>
                                        </p:attrNameLst>
                                      </p:cBhvr>
                                      <p:rCtr x="0" y="38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32853" y="2275466"/>
            <a:ext cx="2925293" cy="1079635"/>
            <a:chOff x="655637" y="2265226"/>
            <a:chExt cx="2925293" cy="1079635"/>
          </a:xfrm>
        </p:grpSpPr>
        <p:grpSp>
          <p:nvGrpSpPr>
            <p:cNvPr id="3" name="Group 2"/>
            <p:cNvGrpSpPr/>
            <p:nvPr/>
          </p:nvGrpSpPr>
          <p:grpSpPr>
            <a:xfrm>
              <a:off x="655637" y="2265226"/>
              <a:ext cx="1438895" cy="1079635"/>
              <a:chOff x="1140359" y="2157070"/>
              <a:chExt cx="1790492" cy="1239228"/>
            </a:xfrm>
          </p:grpSpPr>
          <p:sp>
            <p:nvSpPr>
              <p:cNvPr id="4" name="Rectangle 3"/>
              <p:cNvSpPr/>
              <p:nvPr/>
            </p:nvSpPr>
            <p:spPr bwMode="auto">
              <a:xfrm>
                <a:off x="1140359" y="2157070"/>
                <a:ext cx="1536519" cy="962937"/>
              </a:xfrm>
              <a:prstGeom prst="rect">
                <a:avLst/>
              </a:prstGeom>
              <a:noFill/>
              <a:ln>
                <a:solidFill>
                  <a:schemeClr val="bg2">
                    <a:lumMod val="60000"/>
                    <a:lumOff val="4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marL="0" marR="0" lvl="0" indent="0" defTabSz="914099"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2072B8"/>
                    </a:solidFill>
                    <a:effectLst/>
                    <a:uLnTx/>
                    <a:uFillTx/>
                    <a:ea typeface="Segoe UI" pitchFamily="34" charset="0"/>
                    <a:cs typeface="Segoe UI" pitchFamily="34" charset="0"/>
                  </a:rPr>
                  <a:t>IIS Express</a:t>
                </a:r>
              </a:p>
            </p:txBody>
          </p:sp>
          <p:pic>
            <p:nvPicPr>
              <p:cNvPr id="5" name="Picture 4"/>
              <p:cNvPicPr>
                <a:picLocks noChangeAspect="1"/>
              </p:cNvPicPr>
              <p:nvPr/>
            </p:nvPicPr>
            <p:blipFill>
              <a:blip r:embed="rId2"/>
              <a:stretch>
                <a:fillRect/>
              </a:stretch>
            </p:blipFill>
            <p:spPr>
              <a:xfrm>
                <a:off x="2158744" y="2496298"/>
                <a:ext cx="772107" cy="900000"/>
              </a:xfrm>
              <a:prstGeom prst="rect">
                <a:avLst/>
              </a:prstGeom>
            </p:spPr>
          </p:pic>
        </p:grpSp>
        <p:pic>
          <p:nvPicPr>
            <p:cNvPr id="6" name="Picture 2" descr="https://upload.wikimedia.org/wikipedia/en/0/0d/Microsoft_.NET_Framework_v4.5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237" y="2551101"/>
              <a:ext cx="1505693" cy="37183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descr="http://cdn.gapotchenko.com/website/Content/Blog/Images/2014/05/NuGet%20Logo%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424" y="2409099"/>
            <a:ext cx="1534966" cy="55719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9571037" y="2339243"/>
            <a:ext cx="2366853" cy="815598"/>
            <a:chOff x="9672033" y="3490175"/>
            <a:chExt cx="2366853" cy="815598"/>
          </a:xfrm>
        </p:grpSpPr>
        <p:sp>
          <p:nvSpPr>
            <p:cNvPr id="10" name="Rectangle 9"/>
            <p:cNvSpPr/>
            <p:nvPr/>
          </p:nvSpPr>
          <p:spPr>
            <a:xfrm>
              <a:off x="10204889" y="3967219"/>
              <a:ext cx="1833997"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B318F"/>
                  </a:solidFill>
                  <a:effectLst/>
                  <a:uLnTx/>
                  <a:uFillTx/>
                  <a:sym typeface="Wingdings"/>
                </a:rPr>
                <a:t>Project Templates</a:t>
              </a:r>
              <a:endParaRPr kumimoji="0" lang="fi-FI" sz="1600" b="0" i="0" u="none" strike="noStrike" kern="0" cap="none" spc="0" normalizeH="0" baseline="0" noProof="0" dirty="0">
                <a:ln>
                  <a:noFill/>
                </a:ln>
                <a:solidFill>
                  <a:srgbClr val="5B318F"/>
                </a:solidFill>
                <a:effectLst/>
                <a:uLnTx/>
                <a:uFillTx/>
              </a:endParaRPr>
            </a:p>
          </p:txBody>
        </p:sp>
        <p:pic>
          <p:nvPicPr>
            <p:cNvPr id="11" name="Picture 10"/>
            <p:cNvPicPr>
              <a:picLocks noChangeAspect="1"/>
            </p:cNvPicPr>
            <p:nvPr/>
          </p:nvPicPr>
          <p:blipFill>
            <a:blip r:embed="rId5"/>
            <a:stretch>
              <a:fillRect/>
            </a:stretch>
          </p:blipFill>
          <p:spPr>
            <a:xfrm>
              <a:off x="9672033" y="3490175"/>
              <a:ext cx="2366853" cy="661259"/>
            </a:xfrm>
            <a:prstGeom prst="rect">
              <a:avLst/>
            </a:prstGeom>
          </p:spPr>
        </p:pic>
      </p:grpSp>
      <p:sp>
        <p:nvSpPr>
          <p:cNvPr id="12" name="TextBox 11"/>
          <p:cNvSpPr txBox="1"/>
          <p:nvPr/>
        </p:nvSpPr>
        <p:spPr>
          <a:xfrm>
            <a:off x="7988824" y="2281908"/>
            <a:ext cx="1117935" cy="960263"/>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4800" b="1" i="0" u="none" strike="noStrike" kern="0" cap="none" spc="0" normalizeH="0" baseline="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uLnTx/>
                <a:uFillTx/>
              </a:rPr>
              <a:t>C#</a:t>
            </a:r>
            <a:endParaRPr kumimoji="0" lang="fi-FI" sz="4800" b="1" i="0" u="none" strike="noStrike" kern="0" cap="none" spc="0" normalizeH="0" baseline="0" noProof="0" dirty="0" err="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uLnTx/>
              <a:uFillTx/>
            </a:endParaRPr>
          </a:p>
        </p:txBody>
      </p:sp>
      <p:pic>
        <p:nvPicPr>
          <p:cNvPr id="14" name="Picture 13"/>
          <p:cNvPicPr>
            <a:picLocks noChangeAspect="1"/>
          </p:cNvPicPr>
          <p:nvPr/>
        </p:nvPicPr>
        <p:blipFill>
          <a:blip r:embed="rId6"/>
          <a:stretch>
            <a:fillRect/>
          </a:stretch>
        </p:blipFill>
        <p:spPr>
          <a:xfrm>
            <a:off x="1363573" y="5435598"/>
            <a:ext cx="1175725" cy="633083"/>
          </a:xfrm>
          <a:prstGeom prst="rect">
            <a:avLst/>
          </a:prstGeom>
        </p:spPr>
      </p:pic>
      <p:pic>
        <p:nvPicPr>
          <p:cNvPr id="15" name="Picture 4" descr="https://upload.wikimedia.org/wikipedia/commons/thumb/d/db/Npm-logo.svg/320px-Npm-logo.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2424" y="5498588"/>
            <a:ext cx="1503380" cy="5825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8">
            <a:clrChange>
              <a:clrFrom>
                <a:srgbClr val="FFFFFF"/>
              </a:clrFrom>
              <a:clrTo>
                <a:srgbClr val="FFFFFF">
                  <a:alpha val="0"/>
                </a:srgbClr>
              </a:clrTo>
            </a:clrChange>
          </a:blip>
          <a:stretch>
            <a:fillRect/>
          </a:stretch>
        </p:blipFill>
        <p:spPr>
          <a:xfrm>
            <a:off x="6357529" y="5114832"/>
            <a:ext cx="498294" cy="1119822"/>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84" y="5249074"/>
            <a:ext cx="1262944" cy="1094101"/>
          </a:xfrm>
          <a:prstGeom prst="rect">
            <a:avLst/>
          </a:prstGeom>
        </p:spPr>
      </p:pic>
      <p:pic>
        <p:nvPicPr>
          <p:cNvPr id="27" name="Picture 26"/>
          <p:cNvPicPr>
            <a:picLocks noChangeAspect="1"/>
          </p:cNvPicPr>
          <p:nvPr/>
        </p:nvPicPr>
        <p:blipFill>
          <a:blip r:embed="rId10">
            <a:clrChange>
              <a:clrFrom>
                <a:srgbClr val="FFFFFF"/>
              </a:clrFrom>
              <a:clrTo>
                <a:srgbClr val="FFFFFF">
                  <a:alpha val="0"/>
                </a:srgbClr>
              </a:clrTo>
            </a:clrChange>
          </a:blip>
          <a:stretch>
            <a:fillRect/>
          </a:stretch>
        </p:blipFill>
        <p:spPr>
          <a:xfrm>
            <a:off x="7723510" y="5498588"/>
            <a:ext cx="1648562" cy="607365"/>
          </a:xfrm>
          <a:prstGeom prst="rect">
            <a:avLst/>
          </a:prstGeom>
        </p:spPr>
      </p:pic>
      <p:cxnSp>
        <p:nvCxnSpPr>
          <p:cNvPr id="30" name="Straight Connector 29"/>
          <p:cNvCxnSpPr/>
          <p:nvPr/>
        </p:nvCxnSpPr>
        <p:spPr>
          <a:xfrm>
            <a:off x="212356" y="4259262"/>
            <a:ext cx="11584766" cy="0"/>
          </a:xfrm>
          <a:prstGeom prst="line">
            <a:avLst/>
          </a:prstGeom>
          <a:ln>
            <a:headEnd type="none"/>
            <a:tailEnd type="none"/>
          </a:ln>
        </p:spPr>
        <p:style>
          <a:lnRef idx="1">
            <a:schemeClr val="accent2"/>
          </a:lnRef>
          <a:fillRef idx="0">
            <a:schemeClr val="accent2"/>
          </a:fillRef>
          <a:effectRef idx="0">
            <a:schemeClr val="accent2"/>
          </a:effectRef>
          <a:fontRef idx="minor">
            <a:schemeClr val="tx1"/>
          </a:fontRef>
        </p:style>
      </p:cxnSp>
      <p:sp>
        <p:nvSpPr>
          <p:cNvPr id="8" name="Title 7"/>
          <p:cNvSpPr>
            <a:spLocks noGrp="1"/>
          </p:cNvSpPr>
          <p:nvPr>
            <p:ph type="title"/>
          </p:nvPr>
        </p:nvSpPr>
        <p:spPr/>
        <p:txBody>
          <a:bodyPr/>
          <a:lstStyle/>
          <a:p>
            <a:r>
              <a:rPr lang="en-US" dirty="0"/>
              <a:t>Server side tool comparison</a:t>
            </a:r>
          </a:p>
        </p:txBody>
      </p:sp>
      <p:cxnSp>
        <p:nvCxnSpPr>
          <p:cNvPr id="17" name="Straight Connector 16"/>
          <p:cNvCxnSpPr/>
          <p:nvPr/>
        </p:nvCxnSpPr>
        <p:spPr>
          <a:xfrm>
            <a:off x="1972091" y="3346862"/>
            <a:ext cx="0" cy="1708219"/>
          </a:xfrm>
          <a:prstGeom prst="line">
            <a:avLst/>
          </a:prstGeom>
          <a:ln>
            <a:prstDash val="dash"/>
            <a:headEnd type="none"/>
            <a:tailEnd type="none"/>
          </a:ln>
        </p:spPr>
        <p:style>
          <a:lnRef idx="1">
            <a:schemeClr val="accent2"/>
          </a:lnRef>
          <a:fillRef idx="0">
            <a:schemeClr val="accent2"/>
          </a:fillRef>
          <a:effectRef idx="0">
            <a:schemeClr val="accent2"/>
          </a:effectRef>
          <a:fontRef idx="minor">
            <a:schemeClr val="tx1"/>
          </a:fontRef>
        </p:style>
      </p:cxnSp>
      <p:cxnSp>
        <p:nvCxnSpPr>
          <p:cNvPr id="35" name="Straight Connector 34"/>
          <p:cNvCxnSpPr/>
          <p:nvPr/>
        </p:nvCxnSpPr>
        <p:spPr>
          <a:xfrm>
            <a:off x="4474167" y="3346862"/>
            <a:ext cx="0" cy="1708219"/>
          </a:xfrm>
          <a:prstGeom prst="line">
            <a:avLst/>
          </a:prstGeom>
          <a:ln>
            <a:prstDash val="dash"/>
            <a:headEnd type="none"/>
            <a:tailEnd type="none"/>
          </a:ln>
        </p:spPr>
        <p:style>
          <a:lnRef idx="1">
            <a:schemeClr val="accent2"/>
          </a:lnRef>
          <a:fillRef idx="0">
            <a:schemeClr val="accent2"/>
          </a:fillRef>
          <a:effectRef idx="0">
            <a:schemeClr val="accent2"/>
          </a:effectRef>
          <a:fontRef idx="minor">
            <a:schemeClr val="tx1"/>
          </a:fontRef>
        </p:style>
      </p:cxnSp>
      <p:cxnSp>
        <p:nvCxnSpPr>
          <p:cNvPr id="36" name="Straight Connector 35"/>
          <p:cNvCxnSpPr/>
          <p:nvPr/>
        </p:nvCxnSpPr>
        <p:spPr>
          <a:xfrm>
            <a:off x="6606676" y="3346862"/>
            <a:ext cx="0" cy="1708219"/>
          </a:xfrm>
          <a:prstGeom prst="line">
            <a:avLst/>
          </a:prstGeom>
          <a:ln>
            <a:prstDash val="dash"/>
            <a:headEnd type="none"/>
            <a:tailEnd type="none"/>
          </a:ln>
        </p:spPr>
        <p:style>
          <a:lnRef idx="1">
            <a:schemeClr val="accent2"/>
          </a:lnRef>
          <a:fillRef idx="0">
            <a:schemeClr val="accent2"/>
          </a:fillRef>
          <a:effectRef idx="0">
            <a:schemeClr val="accent2"/>
          </a:effectRef>
          <a:fontRef idx="minor">
            <a:schemeClr val="tx1"/>
          </a:fontRef>
        </p:style>
      </p:cxnSp>
      <p:cxnSp>
        <p:nvCxnSpPr>
          <p:cNvPr id="37" name="Straight Connector 36"/>
          <p:cNvCxnSpPr/>
          <p:nvPr/>
        </p:nvCxnSpPr>
        <p:spPr>
          <a:xfrm>
            <a:off x="8547793" y="3361194"/>
            <a:ext cx="0" cy="1708219"/>
          </a:xfrm>
          <a:prstGeom prst="line">
            <a:avLst/>
          </a:prstGeom>
          <a:ln>
            <a:prstDash val="dash"/>
            <a:headEnd type="none"/>
            <a:tailEnd type="none"/>
          </a:ln>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a:off x="11032756" y="3346862"/>
            <a:ext cx="0" cy="1708219"/>
          </a:xfrm>
          <a:prstGeom prst="line">
            <a:avLst/>
          </a:prstGeom>
          <a:ln>
            <a:prstDash val="dash"/>
            <a:headEnd type="none"/>
            <a:tailEnd type="none"/>
          </a:ln>
        </p:spPr>
        <p:style>
          <a:lnRef idx="1">
            <a:schemeClr val="accent2"/>
          </a:lnRef>
          <a:fillRef idx="0">
            <a:schemeClr val="accent2"/>
          </a:fillRef>
          <a:effectRef idx="0">
            <a:schemeClr val="accent2"/>
          </a:effectRef>
          <a:fontRef idx="minor">
            <a:schemeClr val="tx1"/>
          </a:fontRef>
        </p:style>
      </p:cxnSp>
      <p:sp>
        <p:nvSpPr>
          <p:cNvPr id="2" name="Rounded Rectangle 1"/>
          <p:cNvSpPr/>
          <p:nvPr/>
        </p:nvSpPr>
        <p:spPr bwMode="auto">
          <a:xfrm>
            <a:off x="5965529" y="2471324"/>
            <a:ext cx="1247245" cy="581433"/>
          </a:xfrm>
          <a:prstGeom prst="roundRect">
            <a:avLst/>
          </a:prstGeom>
          <a:solidFill>
            <a:schemeClr val="accent2">
              <a:alpha val="50000"/>
            </a:schemeClr>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gradFill>
                  <a:gsLst>
                    <a:gs pos="5439">
                      <a:srgbClr val="F8F8F8"/>
                    </a:gs>
                    <a:gs pos="10000">
                      <a:srgbClr val="F8F8F8"/>
                    </a:gs>
                  </a:gsLst>
                  <a:lin ang="5400000" scaled="0"/>
                </a:gradFill>
                <a:effectLst>
                  <a:outerShdw blurRad="38100" dist="38100" dir="2700000" algn="tl">
                    <a:srgbClr val="000000">
                      <a:alpha val="43137"/>
                    </a:srgbClr>
                  </a:outerShdw>
                </a:effectLst>
                <a:uLnTx/>
                <a:uFillTx/>
              </a:rPr>
              <a:t>MSBuild</a:t>
            </a:r>
          </a:p>
        </p:txBody>
      </p:sp>
      <p:sp>
        <p:nvSpPr>
          <p:cNvPr id="29" name="Rectangle 28"/>
          <p:cNvSpPr/>
          <p:nvPr/>
        </p:nvSpPr>
        <p:spPr bwMode="auto">
          <a:xfrm>
            <a:off x="3089" y="6528992"/>
            <a:ext cx="12432948" cy="479676"/>
          </a:xfrm>
          <a:prstGeom prst="rect">
            <a:avLst/>
          </a:prstGeom>
          <a:solidFill>
            <a:srgbClr val="0078D7"/>
          </a:solidFill>
          <a:ln w="10795" cap="flat" cmpd="sng" algn="ctr">
            <a:noFill/>
            <a:prstDash val="solid"/>
            <a:headEnd type="none" w="med" len="med"/>
            <a:tailEnd type="none" w="med" len="med"/>
          </a:ln>
          <a:effectLst/>
        </p:spPr>
        <p:txBody>
          <a:bodyPr vert="horz" wrap="square" lIns="91440" tIns="45706" rIns="0" bIns="45706" numCol="1" rtlCol="0" anchor="ctr" anchorCtr="0" compatLnSpc="1">
            <a:prstTxWarp prst="textNoShape">
              <a:avLst/>
            </a:prstTxWarp>
          </a:bodyPr>
          <a:lstStyle/>
          <a:p>
            <a:pPr marL="0" marR="0" lvl="0" indent="0" defTabSz="91375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BRK3246 – Looking behind the scenes at how we're making SharePoint's front end/UX modern, responsive, and open</a:t>
            </a:r>
          </a:p>
        </p:txBody>
      </p:sp>
    </p:spTree>
    <p:extLst>
      <p:ext uri="{BB962C8B-B14F-4D97-AF65-F5344CB8AC3E}">
        <p14:creationId xmlns:p14="http://schemas.microsoft.com/office/powerpoint/2010/main" val="370010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0"/>
                                  </p:stCondLst>
                                  <p:childTnLst>
                                    <p:animMotion origin="layout" path="M -6.38244E-7 -0.07784 L -6.38244E-7 4.70268E-6 " pathEditMode="relative" rAng="0" ptsTypes="AA">
                                      <p:cBhvr>
                                        <p:cTn id="9" dur="500" fill="hold"/>
                                        <p:tgtEl>
                                          <p:spTgt spid="8"/>
                                        </p:tgtEl>
                                        <p:attrNameLst>
                                          <p:attrName>ppt_x</p:attrName>
                                          <p:attrName>ppt_y</p:attrName>
                                        </p:attrNameLst>
                                      </p:cBhvr>
                                      <p:rCtr x="0" y="3813"/>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nodeType="withEffect">
                                  <p:stCondLst>
                                    <p:cond delay="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5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par>
                                <p:cTn id="27" presetID="10" presetClass="entr" presetSubtype="0" fill="hold" nodeType="withEffect">
                                  <p:stCondLst>
                                    <p:cond delay="50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nodeType="withEffect">
                                  <p:stCondLst>
                                    <p:cond delay="50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nodeType="withEffect">
                                  <p:stCondLst>
                                    <p:cond delay="50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50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nodeType="withEffect">
                                  <p:stCondLst>
                                    <p:cond delay="50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Office UI Fabric</a:t>
            </a:r>
          </a:p>
        </p:txBody>
      </p:sp>
      <p:grpSp>
        <p:nvGrpSpPr>
          <p:cNvPr id="8" name="Group 7"/>
          <p:cNvGrpSpPr/>
          <p:nvPr/>
        </p:nvGrpSpPr>
        <p:grpSpPr>
          <a:xfrm>
            <a:off x="289039" y="2224277"/>
            <a:ext cx="5482380" cy="3586088"/>
            <a:chOff x="271722" y="2416520"/>
            <a:chExt cx="5376132" cy="3516590"/>
          </a:xfrm>
        </p:grpSpPr>
        <p:sp>
          <p:nvSpPr>
            <p:cNvPr id="10" name="Text Placeholder 1"/>
            <p:cNvSpPr txBox="1">
              <a:spLocks/>
            </p:cNvSpPr>
            <p:nvPr/>
          </p:nvSpPr>
          <p:spPr>
            <a:xfrm>
              <a:off x="271722" y="2416520"/>
              <a:ext cx="5376132" cy="3516590"/>
            </a:xfrm>
            <a:prstGeom prst="rect">
              <a:avLst/>
            </a:prstGeom>
          </p:spPr>
          <p:txBody>
            <a:bodyPr vert="horz" wrap="square" lIns="182776" tIns="93207" rIns="149133" bIns="93207"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rPr>
                <a:t>Front end experiences for SharePoint</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rPr>
                <a:t>Powers our own experiences</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rPr>
                <a:t>Available out of the box</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rPr>
                <a:t>Design web part seamlessly</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10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rPr>
                <a:t>Office UI Fabric React for rich set of reusable controls</a:t>
              </a:r>
            </a:p>
          </p:txBody>
        </p:sp>
        <p:grpSp>
          <p:nvGrpSpPr>
            <p:cNvPr id="4" name="Group 3"/>
            <p:cNvGrpSpPr/>
            <p:nvPr/>
          </p:nvGrpSpPr>
          <p:grpSpPr>
            <a:xfrm>
              <a:off x="437924" y="3021931"/>
              <a:ext cx="5209930" cy="1909214"/>
              <a:chOff x="437924" y="3021931"/>
              <a:chExt cx="5209930" cy="1909214"/>
            </a:xfrm>
          </p:grpSpPr>
          <p:cxnSp>
            <p:nvCxnSpPr>
              <p:cNvPr id="11" name="Straight Connector 10"/>
              <p:cNvCxnSpPr/>
              <p:nvPr/>
            </p:nvCxnSpPr>
            <p:spPr>
              <a:xfrm>
                <a:off x="437924" y="3021931"/>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7924" y="4296607"/>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37924" y="3659269"/>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7924" y="4931145"/>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6599237" y="982662"/>
            <a:ext cx="5486400" cy="5410200"/>
            <a:chOff x="6599237" y="1212851"/>
            <a:chExt cx="5486400" cy="5410200"/>
          </a:xfrm>
        </p:grpSpPr>
        <p:grpSp>
          <p:nvGrpSpPr>
            <p:cNvPr id="7" name="Group 6"/>
            <p:cNvGrpSpPr/>
            <p:nvPr/>
          </p:nvGrpSpPr>
          <p:grpSpPr>
            <a:xfrm>
              <a:off x="6599237" y="1212851"/>
              <a:ext cx="2677507" cy="3981497"/>
              <a:chOff x="274637" y="2125662"/>
              <a:chExt cx="3657600" cy="5438913"/>
            </a:xfrm>
          </p:grpSpPr>
          <p:sp>
            <p:nvSpPr>
              <p:cNvPr id="17" name="Rectangle 16"/>
              <p:cNvSpPr>
                <a:spLocks noChangeAspect="1"/>
              </p:cNvSpPr>
              <p:nvPr/>
            </p:nvSpPr>
            <p:spPr bwMode="auto">
              <a:xfrm>
                <a:off x="274637" y="2125662"/>
                <a:ext cx="3657600" cy="3655277"/>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56" tIns="146304" rIns="186556"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bg1"/>
                    </a:solidFill>
                    <a:effectLst/>
                    <a:uLnTx/>
                    <a:uFillTx/>
                    <a:ea typeface="Segoe UI" pitchFamily="34" charset="0"/>
                    <a:cs typeface="Segoe UI" pitchFamily="34" charset="0"/>
                  </a:rPr>
                  <a:t>Fonts, icons</a:t>
                </a:r>
              </a:p>
            </p:txBody>
          </p:sp>
          <p:pic>
            <p:nvPicPr>
              <p:cNvPr id="20" name="Picture 19"/>
              <p:cNvPicPr>
                <a:picLocks noChangeAspect="1"/>
              </p:cNvPicPr>
              <p:nvPr/>
            </p:nvPicPr>
            <p:blipFill rotWithShape="1">
              <a:blip r:embed="rId3"/>
              <a:srcRect r="42951"/>
              <a:stretch/>
            </p:blipFill>
            <p:spPr>
              <a:xfrm>
                <a:off x="503237" y="2910669"/>
                <a:ext cx="1856548" cy="3914913"/>
              </a:xfrm>
              <a:prstGeom prst="rect">
                <a:avLst/>
              </a:prstGeom>
            </p:spPr>
          </p:pic>
          <p:pic>
            <p:nvPicPr>
              <p:cNvPr id="21" name="Picture 20"/>
              <p:cNvPicPr>
                <a:picLocks noChangeAspect="1"/>
              </p:cNvPicPr>
              <p:nvPr/>
            </p:nvPicPr>
            <p:blipFill rotWithShape="1">
              <a:blip r:embed="rId3"/>
              <a:srcRect l="54707"/>
              <a:stretch/>
            </p:blipFill>
            <p:spPr>
              <a:xfrm>
                <a:off x="2242537" y="3649662"/>
                <a:ext cx="1473958" cy="3914913"/>
              </a:xfrm>
              <a:prstGeom prst="rect">
                <a:avLst/>
              </a:prstGeom>
            </p:spPr>
          </p:pic>
        </p:grpSp>
        <p:grpSp>
          <p:nvGrpSpPr>
            <p:cNvPr id="6" name="Group 5"/>
            <p:cNvGrpSpPr/>
            <p:nvPr/>
          </p:nvGrpSpPr>
          <p:grpSpPr>
            <a:xfrm>
              <a:off x="9416757" y="1212851"/>
              <a:ext cx="2668880" cy="2675805"/>
              <a:chOff x="3932237" y="2125278"/>
              <a:chExt cx="3657600" cy="3657600"/>
            </a:xfrm>
          </p:grpSpPr>
          <p:sp>
            <p:nvSpPr>
              <p:cNvPr id="18" name="Rectangle 17"/>
              <p:cNvSpPr>
                <a:spLocks/>
              </p:cNvSpPr>
              <p:nvPr/>
            </p:nvSpPr>
            <p:spPr bwMode="auto">
              <a:xfrm>
                <a:off x="3932237" y="2125278"/>
                <a:ext cx="3657600" cy="3657600"/>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56" tIns="146304" rIns="186556"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292929"/>
                    </a:solidFill>
                    <a:effectLst/>
                    <a:uLnTx/>
                    <a:uFillTx/>
                    <a:ea typeface="Segoe UI" pitchFamily="34" charset="0"/>
                    <a:cs typeface="Segoe UI" pitchFamily="34" charset="0"/>
                  </a:rPr>
                  <a:t>Colors</a:t>
                </a:r>
              </a:p>
            </p:txBody>
          </p:sp>
          <p:pic>
            <p:nvPicPr>
              <p:cNvPr id="22" name="Picture 21"/>
              <p:cNvPicPr>
                <a:picLocks noChangeAspect="1"/>
              </p:cNvPicPr>
              <p:nvPr/>
            </p:nvPicPr>
            <p:blipFill>
              <a:blip r:embed="rId4"/>
              <a:stretch>
                <a:fillRect/>
              </a:stretch>
            </p:blipFill>
            <p:spPr>
              <a:xfrm>
                <a:off x="4451946" y="2910669"/>
                <a:ext cx="2618182" cy="2327988"/>
              </a:xfrm>
              <a:prstGeom prst="rect">
                <a:avLst/>
              </a:prstGeom>
            </p:spPr>
          </p:pic>
        </p:grpSp>
        <p:grpSp>
          <p:nvGrpSpPr>
            <p:cNvPr id="5" name="Group 4"/>
            <p:cNvGrpSpPr/>
            <p:nvPr/>
          </p:nvGrpSpPr>
          <p:grpSpPr>
            <a:xfrm>
              <a:off x="8096572" y="4026737"/>
              <a:ext cx="2597214" cy="2596314"/>
              <a:chOff x="7583795" y="2125278"/>
              <a:chExt cx="3658868" cy="3657600"/>
            </a:xfrm>
          </p:grpSpPr>
          <p:sp>
            <p:nvSpPr>
              <p:cNvPr id="19" name="Rectangle 18"/>
              <p:cNvSpPr>
                <a:spLocks noChangeAspect="1"/>
              </p:cNvSpPr>
              <p:nvPr/>
            </p:nvSpPr>
            <p:spPr bwMode="auto">
              <a:xfrm>
                <a:off x="7583795" y="2125278"/>
                <a:ext cx="3658868" cy="3657600"/>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56" tIns="146304" rIns="186556"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Components</a:t>
                </a:r>
              </a:p>
            </p:txBody>
          </p:sp>
          <p:pic>
            <p:nvPicPr>
              <p:cNvPr id="24" name="Picture 23"/>
              <p:cNvPicPr>
                <a:picLocks noChangeAspect="1"/>
              </p:cNvPicPr>
              <p:nvPr/>
            </p:nvPicPr>
            <p:blipFill>
              <a:blip r:embed="rId5"/>
              <a:stretch>
                <a:fillRect/>
              </a:stretch>
            </p:blipFill>
            <p:spPr>
              <a:xfrm>
                <a:off x="7933905" y="3270294"/>
                <a:ext cx="2964689" cy="1597831"/>
              </a:xfrm>
              <a:prstGeom prst="rect">
                <a:avLst/>
              </a:prstGeom>
            </p:spPr>
          </p:pic>
        </p:grpSp>
      </p:grpSp>
      <p:sp>
        <p:nvSpPr>
          <p:cNvPr id="25" name="Rectangle 24"/>
          <p:cNvSpPr/>
          <p:nvPr/>
        </p:nvSpPr>
        <p:spPr bwMode="auto">
          <a:xfrm>
            <a:off x="3089" y="6528992"/>
            <a:ext cx="12432948" cy="479676"/>
          </a:xfrm>
          <a:prstGeom prst="rect">
            <a:avLst/>
          </a:prstGeom>
          <a:solidFill>
            <a:srgbClr val="0078D7"/>
          </a:solidFill>
          <a:ln w="10795" cap="flat" cmpd="sng" algn="ctr">
            <a:noFill/>
            <a:prstDash val="solid"/>
            <a:headEnd type="none" w="med" len="med"/>
            <a:tailEnd type="none" w="med" len="med"/>
          </a:ln>
          <a:effectLst/>
        </p:spPr>
        <p:txBody>
          <a:bodyPr vert="horz" wrap="square" lIns="91440" tIns="45706" rIns="0" bIns="45706" numCol="1" rtlCol="0" anchor="ctr" anchorCtr="0" compatLnSpc="1">
            <a:prstTxWarp prst="textNoShape">
              <a:avLst/>
            </a:prstTxWarp>
          </a:bodyPr>
          <a:lstStyle/>
          <a:p>
            <a:pPr marL="0" marR="0" lvl="0" indent="0" defTabSz="91375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BRK3246 – Looking behind the scenes at how we're making SharePoint's front end/UX modern, responsive, and open</a:t>
            </a:r>
          </a:p>
        </p:txBody>
      </p:sp>
    </p:spTree>
    <p:extLst>
      <p:ext uri="{BB962C8B-B14F-4D97-AF65-F5344CB8AC3E}">
        <p14:creationId xmlns:p14="http://schemas.microsoft.com/office/powerpoint/2010/main" val="112071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6.38244E-7 -0.07784 L -6.38244E-7 4.70268E-6 " pathEditMode="relative" rAng="0" ptsTypes="AA">
                                      <p:cBhvr>
                                        <p:cTn id="9" dur="500" fill="hold"/>
                                        <p:tgtEl>
                                          <p:spTgt spid="2"/>
                                        </p:tgtEl>
                                        <p:attrNameLst>
                                          <p:attrName>ppt_x</p:attrName>
                                          <p:attrName>ppt_y</p:attrName>
                                        </p:attrNameLst>
                                      </p:cBhvr>
                                      <p:rCtr x="0" y="3813"/>
                                    </p:animMotion>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2" presetClass="entr" presetSubtype="2" decel="10000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Fabric and its sub-projects</a:t>
            </a:r>
          </a:p>
        </p:txBody>
      </p:sp>
      <p:sp>
        <p:nvSpPr>
          <p:cNvPr id="32" name="TextBox 31"/>
          <p:cNvSpPr txBox="1"/>
          <p:nvPr/>
        </p:nvSpPr>
        <p:spPr>
          <a:xfrm>
            <a:off x="284857" y="1135062"/>
            <a:ext cx="7297935" cy="915591"/>
          </a:xfrm>
          <a:prstGeom prst="rect">
            <a:avLst/>
          </a:prstGeom>
          <a:noFill/>
        </p:spPr>
        <p:txBody>
          <a:bodyPr wrap="square" lIns="182880" tIns="146304" rIns="182880" bIns="146304" rtlCol="0">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1250">
                      <a:schemeClr val="tx1"/>
                    </a:gs>
                    <a:gs pos="99000">
                      <a:schemeClr val="tx1"/>
                    </a:gs>
                  </a:gsLst>
                  <a:lin ang="5400000" scaled="0"/>
                </a:gradFill>
                <a:effectLst/>
                <a:uLnTx/>
                <a:uFillTx/>
              </a:rPr>
              <a:t>All depending on the Core, all open source</a:t>
            </a:r>
          </a:p>
        </p:txBody>
      </p:sp>
      <p:grpSp>
        <p:nvGrpSpPr>
          <p:cNvPr id="10" name="Group 9"/>
          <p:cNvGrpSpPr/>
          <p:nvPr/>
        </p:nvGrpSpPr>
        <p:grpSpPr>
          <a:xfrm>
            <a:off x="1068180" y="1818750"/>
            <a:ext cx="10300114" cy="4878731"/>
            <a:chOff x="1821170" y="1818750"/>
            <a:chExt cx="10300114" cy="4878731"/>
          </a:xfrm>
        </p:grpSpPr>
        <p:sp>
          <p:nvSpPr>
            <p:cNvPr id="5" name="TextBox 4"/>
            <p:cNvSpPr txBox="1"/>
            <p:nvPr/>
          </p:nvSpPr>
          <p:spPr>
            <a:xfrm>
              <a:off x="2043489" y="5216056"/>
              <a:ext cx="369397" cy="6278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endParaRPr kumimoji="0" lang="en-US" sz="2400" b="0"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pic>
          <p:nvPicPr>
            <p:cNvPr id="6" name="Picture 5"/>
            <p:cNvPicPr>
              <a:picLocks noChangeAspect="1"/>
            </p:cNvPicPr>
            <p:nvPr/>
          </p:nvPicPr>
          <p:blipFill rotWithShape="1">
            <a:blip r:embed="rId3"/>
            <a:srcRect l="9412"/>
            <a:stretch/>
          </p:blipFill>
          <p:spPr>
            <a:xfrm>
              <a:off x="1821170" y="1818750"/>
              <a:ext cx="8587409" cy="4878731"/>
            </a:xfrm>
            <a:prstGeom prst="rect">
              <a:avLst/>
            </a:prstGeom>
          </p:spPr>
        </p:pic>
        <p:sp>
          <p:nvSpPr>
            <p:cNvPr id="7" name="TextBox 6"/>
            <p:cNvSpPr txBox="1"/>
            <p:nvPr/>
          </p:nvSpPr>
          <p:spPr>
            <a:xfrm>
              <a:off x="1996099" y="5088834"/>
              <a:ext cx="1892762" cy="6278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Fabric Core</a:t>
              </a:r>
            </a:p>
          </p:txBody>
        </p:sp>
        <p:sp>
          <p:nvSpPr>
            <p:cNvPr id="8" name="TextBox 7"/>
            <p:cNvSpPr txBox="1"/>
            <p:nvPr/>
          </p:nvSpPr>
          <p:spPr>
            <a:xfrm>
              <a:off x="1996098" y="5607948"/>
              <a:ext cx="2210145" cy="960263"/>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Core elements of the design language including icons, colors, type, and the grid</a:t>
              </a:r>
            </a:p>
          </p:txBody>
        </p:sp>
        <p:sp>
          <p:nvSpPr>
            <p:cNvPr id="34" name="TextBox 33"/>
            <p:cNvSpPr txBox="1"/>
            <p:nvPr/>
          </p:nvSpPr>
          <p:spPr>
            <a:xfrm>
              <a:off x="4740847" y="5088834"/>
              <a:ext cx="1795130" cy="5724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Fabric React</a:t>
              </a:r>
            </a:p>
          </p:txBody>
        </p:sp>
        <p:sp>
          <p:nvSpPr>
            <p:cNvPr id="35" name="TextBox 34"/>
            <p:cNvSpPr txBox="1"/>
            <p:nvPr/>
          </p:nvSpPr>
          <p:spPr>
            <a:xfrm>
              <a:off x="4740847" y="5529988"/>
              <a:ext cx="1795130" cy="960263"/>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solidFill>
                    <a:schemeClr val="bg1"/>
                  </a:solidFill>
                  <a:effectLst/>
                  <a:uLnTx/>
                  <a:uFillTx/>
                </a:rPr>
                <a:t>Robust, up-to-date components built with the React framework.</a:t>
              </a:r>
            </a:p>
          </p:txBody>
        </p:sp>
        <p:sp>
          <p:nvSpPr>
            <p:cNvPr id="36" name="TextBox 35"/>
            <p:cNvSpPr txBox="1"/>
            <p:nvPr/>
          </p:nvSpPr>
          <p:spPr>
            <a:xfrm>
              <a:off x="6581864" y="5088834"/>
              <a:ext cx="1795130" cy="5724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Fabric JS</a:t>
              </a:r>
            </a:p>
          </p:txBody>
        </p:sp>
        <p:sp>
          <p:nvSpPr>
            <p:cNvPr id="37" name="TextBox 36"/>
            <p:cNvSpPr txBox="1"/>
            <p:nvPr/>
          </p:nvSpPr>
          <p:spPr>
            <a:xfrm>
              <a:off x="6581864" y="5529988"/>
              <a:ext cx="1795130" cy="960263"/>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solidFill>
                    <a:schemeClr val="bg1"/>
                  </a:solidFill>
                  <a:effectLst/>
                  <a:uLnTx/>
                  <a:uFillTx/>
                </a:rPr>
                <a:t>Simple, visuals-focused components that you can extend, rework, and build on.</a:t>
              </a:r>
            </a:p>
          </p:txBody>
        </p:sp>
        <p:sp>
          <p:nvSpPr>
            <p:cNvPr id="38" name="TextBox 37"/>
            <p:cNvSpPr txBox="1"/>
            <p:nvPr/>
          </p:nvSpPr>
          <p:spPr>
            <a:xfrm>
              <a:off x="8422881" y="5088834"/>
              <a:ext cx="1795130" cy="5724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ngFabric</a:t>
              </a:r>
            </a:p>
          </p:txBody>
        </p:sp>
        <p:sp>
          <p:nvSpPr>
            <p:cNvPr id="39" name="TextBox 38"/>
            <p:cNvSpPr txBox="1"/>
            <p:nvPr/>
          </p:nvSpPr>
          <p:spPr>
            <a:xfrm>
              <a:off x="8422881" y="5529988"/>
              <a:ext cx="1795130" cy="960263"/>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solidFill>
                    <a:schemeClr val="bg1"/>
                  </a:solidFill>
                  <a:effectLst/>
                  <a:uLnTx/>
                  <a:uFillTx/>
                </a:rPr>
                <a:t>Community-driven project to build components for Angular-based apps.</a:t>
              </a:r>
            </a:p>
          </p:txBody>
        </p:sp>
        <p:pic>
          <p:nvPicPr>
            <p:cNvPr id="9" name="Picture 8"/>
            <p:cNvPicPr>
              <a:picLocks noChangeAspect="1"/>
            </p:cNvPicPr>
            <p:nvPr/>
          </p:nvPicPr>
          <p:blipFill>
            <a:blip r:embed="rId4"/>
            <a:stretch>
              <a:fillRect/>
            </a:stretch>
          </p:blipFill>
          <p:spPr>
            <a:xfrm>
              <a:off x="10331420" y="2985743"/>
              <a:ext cx="1707439" cy="3711738"/>
            </a:xfrm>
            <a:prstGeom prst="rect">
              <a:avLst/>
            </a:prstGeom>
          </p:spPr>
        </p:pic>
        <p:sp>
          <p:nvSpPr>
            <p:cNvPr id="40" name="TextBox 39"/>
            <p:cNvSpPr txBox="1"/>
            <p:nvPr/>
          </p:nvSpPr>
          <p:spPr>
            <a:xfrm>
              <a:off x="10326154" y="5103186"/>
              <a:ext cx="1795130" cy="5724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Fabric iOS</a:t>
              </a:r>
            </a:p>
          </p:txBody>
        </p:sp>
        <p:sp>
          <p:nvSpPr>
            <p:cNvPr id="41" name="TextBox 40"/>
            <p:cNvSpPr txBox="1"/>
            <p:nvPr/>
          </p:nvSpPr>
          <p:spPr>
            <a:xfrm>
              <a:off x="10326154" y="5544340"/>
              <a:ext cx="1795130" cy="960263"/>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solidFill>
                    <a:schemeClr val="bg1"/>
                  </a:solidFill>
                  <a:effectLst/>
                  <a:uLnTx/>
                  <a:uFillTx/>
                </a:rPr>
                <a:t>Native Swift colors, type ramp, and components for building iOS apps.</a:t>
              </a:r>
            </a:p>
          </p:txBody>
        </p:sp>
      </p:grpSp>
      <p:sp>
        <p:nvSpPr>
          <p:cNvPr id="2" name="Rectangle 1"/>
          <p:cNvSpPr/>
          <p:nvPr/>
        </p:nvSpPr>
        <p:spPr bwMode="auto">
          <a:xfrm>
            <a:off x="7748588" y="2819763"/>
            <a:ext cx="1697832" cy="287900"/>
          </a:xfrm>
          <a:prstGeom prst="rect">
            <a:avLst/>
          </a:prstGeom>
          <a:solidFill>
            <a:srgbClr val="708E7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5439">
                      <a:srgbClr val="F8F8F8"/>
                    </a:gs>
                    <a:gs pos="10000">
                      <a:srgbClr val="F8F8F8"/>
                    </a:gs>
                  </a:gsLst>
                  <a:lin ang="5400000" scaled="0"/>
                </a:gradFill>
                <a:effectLst/>
                <a:uLnTx/>
                <a:uFillTx/>
                <a:latin typeface="Segoe UI Semibold" panose="020B0702040204020203" pitchFamily="34" charset="0"/>
                <a:cs typeface="Segoe UI Semibold" panose="020B0702040204020203" pitchFamily="34" charset="0"/>
              </a:rPr>
              <a:t>Community built</a:t>
            </a:r>
          </a:p>
        </p:txBody>
      </p:sp>
    </p:spTree>
    <p:extLst>
      <p:ext uri="{BB962C8B-B14F-4D97-AF65-F5344CB8AC3E}">
        <p14:creationId xmlns:p14="http://schemas.microsoft.com/office/powerpoint/2010/main" val="277199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Building blocks of a web part</a:t>
            </a:r>
          </a:p>
        </p:txBody>
      </p:sp>
    </p:spTree>
    <p:extLst>
      <p:ext uri="{BB962C8B-B14F-4D97-AF65-F5344CB8AC3E}">
        <p14:creationId xmlns:p14="http://schemas.microsoft.com/office/powerpoint/2010/main" val="166984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Building blocks: </a:t>
            </a:r>
            <a:r>
              <a:rPr lang="en-US" dirty="0" err="1"/>
              <a:t>BaseClientWebPart</a:t>
            </a:r>
            <a:r>
              <a:rPr lang="en-US" dirty="0"/>
              <a:t> Class</a:t>
            </a:r>
          </a:p>
        </p:txBody>
      </p:sp>
      <p:grpSp>
        <p:nvGrpSpPr>
          <p:cNvPr id="8" name="Group 7"/>
          <p:cNvGrpSpPr/>
          <p:nvPr/>
        </p:nvGrpSpPr>
        <p:grpSpPr>
          <a:xfrm>
            <a:off x="278856" y="2464773"/>
            <a:ext cx="5482380" cy="3216756"/>
            <a:chOff x="271722" y="2416520"/>
            <a:chExt cx="5376132" cy="3154416"/>
          </a:xfrm>
        </p:grpSpPr>
        <p:sp>
          <p:nvSpPr>
            <p:cNvPr id="10" name="Text Placeholder 1"/>
            <p:cNvSpPr txBox="1">
              <a:spLocks/>
            </p:cNvSpPr>
            <p:nvPr/>
          </p:nvSpPr>
          <p:spPr>
            <a:xfrm>
              <a:off x="271722" y="2416520"/>
              <a:ext cx="5376132" cy="3154416"/>
            </a:xfrm>
            <a:prstGeom prst="rect">
              <a:avLst/>
            </a:prstGeom>
          </p:spPr>
          <p:txBody>
            <a:bodyPr vert="horz" wrap="square" lIns="182776" tIns="93207" rIns="149133" bIns="93207"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Base functionality for the web part</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Rendering life cycle</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Access to web part DOM</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Access to page context &amp; instance data</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10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Property pane integration</a:t>
              </a:r>
            </a:p>
          </p:txBody>
        </p:sp>
        <p:grpSp>
          <p:nvGrpSpPr>
            <p:cNvPr id="4" name="Group 3"/>
            <p:cNvGrpSpPr/>
            <p:nvPr/>
          </p:nvGrpSpPr>
          <p:grpSpPr>
            <a:xfrm>
              <a:off x="437924" y="3021931"/>
              <a:ext cx="5209930" cy="1909214"/>
              <a:chOff x="437924" y="3021931"/>
              <a:chExt cx="5209930" cy="1909214"/>
            </a:xfrm>
          </p:grpSpPr>
          <p:cxnSp>
            <p:nvCxnSpPr>
              <p:cNvPr id="11" name="Straight Connector 10"/>
              <p:cNvCxnSpPr/>
              <p:nvPr/>
            </p:nvCxnSpPr>
            <p:spPr>
              <a:xfrm>
                <a:off x="437924" y="3021931"/>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7924" y="4296607"/>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37924" y="3659269"/>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7924" y="4931145"/>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pic>
        <p:nvPicPr>
          <p:cNvPr id="25" name="Picture 24"/>
          <p:cNvPicPr>
            <a:picLocks noChangeAspect="1"/>
          </p:cNvPicPr>
          <p:nvPr/>
        </p:nvPicPr>
        <p:blipFill>
          <a:blip r:embed="rId3"/>
          <a:stretch>
            <a:fillRect/>
          </a:stretch>
        </p:blipFill>
        <p:spPr>
          <a:xfrm>
            <a:off x="6003907" y="2132572"/>
            <a:ext cx="6386530" cy="3881157"/>
          </a:xfrm>
          <a:prstGeom prst="rect">
            <a:avLst/>
          </a:prstGeom>
        </p:spPr>
      </p:pic>
    </p:spTree>
    <p:extLst>
      <p:ext uri="{BB962C8B-B14F-4D97-AF65-F5344CB8AC3E}">
        <p14:creationId xmlns:p14="http://schemas.microsoft.com/office/powerpoint/2010/main" val="288473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6.38244E-7 -0.07784 L -6.38244E-7 4.70268E-6 " pathEditMode="relative" rAng="0" ptsTypes="AA">
                                      <p:cBhvr>
                                        <p:cTn id="9" dur="500" fill="hold"/>
                                        <p:tgtEl>
                                          <p:spTgt spid="2"/>
                                        </p:tgtEl>
                                        <p:attrNameLst>
                                          <p:attrName>ppt_x</p:attrName>
                                          <p:attrName>ppt_y</p:attrName>
                                        </p:attrNameLst>
                                      </p:cBhvr>
                                      <p:rCtr x="0" y="3813"/>
                                    </p:animMotion>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2" presetClass="entr" presetSubtype="2" decel="10000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1+#ppt_w/2"/>
                                          </p:val>
                                        </p:tav>
                                        <p:tav tm="100000">
                                          <p:val>
                                            <p:strVal val="#ppt_x"/>
                                          </p:val>
                                        </p:tav>
                                      </p:tavLst>
                                    </p:anim>
                                    <p:anim calcmode="lin" valueType="num">
                                      <p:cBhvr additive="base">
                                        <p:cTn id="16"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Building blocks: Web part manifest</a:t>
            </a:r>
          </a:p>
        </p:txBody>
      </p:sp>
      <p:grpSp>
        <p:nvGrpSpPr>
          <p:cNvPr id="8" name="Group 7"/>
          <p:cNvGrpSpPr/>
          <p:nvPr/>
        </p:nvGrpSpPr>
        <p:grpSpPr>
          <a:xfrm>
            <a:off x="278856" y="2464773"/>
            <a:ext cx="5482380" cy="3216756"/>
            <a:chOff x="271722" y="2416520"/>
            <a:chExt cx="5376132" cy="3154416"/>
          </a:xfrm>
        </p:grpSpPr>
        <p:sp>
          <p:nvSpPr>
            <p:cNvPr id="10" name="Text Placeholder 1"/>
            <p:cNvSpPr txBox="1">
              <a:spLocks/>
            </p:cNvSpPr>
            <p:nvPr/>
          </p:nvSpPr>
          <p:spPr>
            <a:xfrm>
              <a:off x="271722" y="2416520"/>
              <a:ext cx="5376132" cy="3154416"/>
            </a:xfrm>
            <a:prstGeom prst="rect">
              <a:avLst/>
            </a:prstGeom>
          </p:spPr>
          <p:txBody>
            <a:bodyPr vert="horz" wrap="square" lIns="182776" tIns="93207" rIns="149133" bIns="93207"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Defines your web part</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Web part information</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Web part properties behavior</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Specify default property values</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10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Deployed to SharePoint</a:t>
              </a:r>
            </a:p>
          </p:txBody>
        </p:sp>
        <p:grpSp>
          <p:nvGrpSpPr>
            <p:cNvPr id="4" name="Group 3"/>
            <p:cNvGrpSpPr/>
            <p:nvPr/>
          </p:nvGrpSpPr>
          <p:grpSpPr>
            <a:xfrm>
              <a:off x="437924" y="3021931"/>
              <a:ext cx="5209930" cy="1909214"/>
              <a:chOff x="437924" y="3021931"/>
              <a:chExt cx="5209930" cy="1909214"/>
            </a:xfrm>
          </p:grpSpPr>
          <p:cxnSp>
            <p:nvCxnSpPr>
              <p:cNvPr id="11" name="Straight Connector 10"/>
              <p:cNvCxnSpPr/>
              <p:nvPr/>
            </p:nvCxnSpPr>
            <p:spPr>
              <a:xfrm>
                <a:off x="437924" y="3021931"/>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7924" y="4296607"/>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37924" y="3659269"/>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7924" y="4931145"/>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pic>
        <p:nvPicPr>
          <p:cNvPr id="3" name="Picture 2"/>
          <p:cNvPicPr>
            <a:picLocks noChangeAspect="1"/>
          </p:cNvPicPr>
          <p:nvPr/>
        </p:nvPicPr>
        <p:blipFill>
          <a:blip r:embed="rId3"/>
          <a:stretch>
            <a:fillRect/>
          </a:stretch>
        </p:blipFill>
        <p:spPr>
          <a:xfrm>
            <a:off x="6675436" y="2132572"/>
            <a:ext cx="4694297" cy="3881157"/>
          </a:xfrm>
          <a:prstGeom prst="rect">
            <a:avLst/>
          </a:prstGeom>
        </p:spPr>
      </p:pic>
    </p:spTree>
    <p:extLst>
      <p:ext uri="{BB962C8B-B14F-4D97-AF65-F5344CB8AC3E}">
        <p14:creationId xmlns:p14="http://schemas.microsoft.com/office/powerpoint/2010/main" val="141526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6.38244E-7 -0.07784 L -6.38244E-7 4.70268E-6 " pathEditMode="relative" rAng="0" ptsTypes="AA">
                                      <p:cBhvr>
                                        <p:cTn id="9" dur="500" fill="hold"/>
                                        <p:tgtEl>
                                          <p:spTgt spid="2"/>
                                        </p:tgtEl>
                                        <p:attrNameLst>
                                          <p:attrName>ppt_x</p:attrName>
                                          <p:attrName>ppt_y</p:attrName>
                                        </p:attrNameLst>
                                      </p:cBhvr>
                                      <p:rCtr x="0" y="3813"/>
                                    </p:animMotion>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2" presetClass="entr" presetSubtype="2"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1+#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2179058"/>
          </a:xfrm>
        </p:spPr>
        <p:txBody>
          <a:bodyPr/>
          <a:lstStyle/>
          <a:p>
            <a:r>
              <a:rPr lang="en-US" dirty="0"/>
              <a:t>Use #BRK4015 throughout the session…</a:t>
            </a:r>
          </a:p>
        </p:txBody>
      </p:sp>
    </p:spTree>
    <p:extLst>
      <p:ext uri="{BB962C8B-B14F-4D97-AF65-F5344CB8AC3E}">
        <p14:creationId xmlns:p14="http://schemas.microsoft.com/office/powerpoint/2010/main" val="132645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SharePoint Workbench</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263" y="1693178"/>
            <a:ext cx="6333972" cy="3608168"/>
          </a:xfrm>
          <a:prstGeom prst="rect">
            <a:avLst/>
          </a:prstGeom>
        </p:spPr>
      </p:pic>
      <p:grpSp>
        <p:nvGrpSpPr>
          <p:cNvPr id="17" name="Group 16"/>
          <p:cNvGrpSpPr/>
          <p:nvPr/>
        </p:nvGrpSpPr>
        <p:grpSpPr>
          <a:xfrm>
            <a:off x="278657" y="1704218"/>
            <a:ext cx="5482380" cy="3216756"/>
            <a:chOff x="271722" y="2416520"/>
            <a:chExt cx="5376132" cy="3154416"/>
          </a:xfrm>
        </p:grpSpPr>
        <p:sp>
          <p:nvSpPr>
            <p:cNvPr id="18" name="Text Placeholder 1"/>
            <p:cNvSpPr txBox="1">
              <a:spLocks/>
            </p:cNvSpPr>
            <p:nvPr/>
          </p:nvSpPr>
          <p:spPr>
            <a:xfrm>
              <a:off x="271722" y="2416520"/>
              <a:ext cx="5376132" cy="3154416"/>
            </a:xfrm>
            <a:prstGeom prst="rect">
              <a:avLst/>
            </a:prstGeom>
          </p:spPr>
          <p:txBody>
            <a:bodyPr vert="horz" wrap="square" lIns="182776" tIns="93207" rIns="149133" bIns="93207"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rPr>
                <a:t>Developer tool to debug web parts</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rPr>
                <a:t>Local development experience</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rPr>
                <a:t>Test your changes locally</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rPr>
                <a:t>SharePoint Framework available offline</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10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rgbClr val="505050"/>
                      </a:gs>
                      <a:gs pos="29000">
                        <a:srgbClr val="505050"/>
                      </a:gs>
                    </a:gsLst>
                    <a:lin ang="5400000" scaled="1"/>
                  </a:gradFill>
                  <a:effectLst/>
                  <a:uLnTx/>
                  <a:uFillTx/>
                  <a:latin typeface="Segoe UI Semilight" panose="020B0402040204020203" pitchFamily="34" charset="0"/>
                  <a:ea typeface="+mn-ea"/>
                  <a:cs typeface="Segoe UI Semilight" panose="020B0402040204020203" pitchFamily="34" charset="0"/>
                </a:rPr>
                <a:t>Available in SharePoint Online as well</a:t>
              </a:r>
            </a:p>
          </p:txBody>
        </p:sp>
        <p:grpSp>
          <p:nvGrpSpPr>
            <p:cNvPr id="19" name="Group 18"/>
            <p:cNvGrpSpPr/>
            <p:nvPr/>
          </p:nvGrpSpPr>
          <p:grpSpPr>
            <a:xfrm>
              <a:off x="437924" y="3021931"/>
              <a:ext cx="5209930" cy="1909214"/>
              <a:chOff x="437924" y="3021931"/>
              <a:chExt cx="5209930" cy="1909214"/>
            </a:xfrm>
          </p:grpSpPr>
          <p:cxnSp>
            <p:nvCxnSpPr>
              <p:cNvPr id="20" name="Straight Connector 19"/>
              <p:cNvCxnSpPr/>
              <p:nvPr/>
            </p:nvCxnSpPr>
            <p:spPr>
              <a:xfrm>
                <a:off x="437924" y="3021931"/>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7924" y="4296607"/>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37924" y="3659269"/>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37924" y="4931145"/>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9144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nodeType="withEffect">
                                  <p:stCondLst>
                                    <p:cond delay="0"/>
                                  </p:stCondLst>
                                  <p:childTnLst>
                                    <p:animMotion origin="layout" path="M -6.38244E-7 -0.07784 L -6.38244E-7 4.70268E-6 " pathEditMode="relative" rAng="0" ptsTypes="AA">
                                      <p:cBhvr>
                                        <p:cTn id="9" dur="500" fill="hold"/>
                                        <p:tgtEl>
                                          <p:spTgt spid="16"/>
                                        </p:tgtEl>
                                        <p:attrNameLst>
                                          <p:attrName>ppt_x</p:attrName>
                                          <p:attrName>ppt_y</p:attrName>
                                        </p:attrNameLst>
                                      </p:cBhvr>
                                      <p:rCtr x="0" y="3813"/>
                                    </p:animMotion>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42" presetClass="path" presetSubtype="0" decel="100000" fill="hold" grpId="1" nodeType="withEffect">
                                  <p:stCondLst>
                                    <p:cond delay="0"/>
                                  </p:stCondLst>
                                  <p:childTnLst>
                                    <p:animMotion origin="layout" path="M -6.38244E-7 -0.07784 L -6.38244E-7 4.70268E-6 " pathEditMode="relative" rAng="0" ptsTypes="AA">
                                      <p:cBhvr>
                                        <p:cTn id="17" dur="500" fill="hold"/>
                                        <p:tgtEl>
                                          <p:spTgt spid="2"/>
                                        </p:tgtEl>
                                        <p:attrNameLst>
                                          <p:attrName>ppt_x</p:attrName>
                                          <p:attrName>ppt_y</p:attrName>
                                        </p:attrNameLst>
                                      </p:cBhvr>
                                      <p:rCtr x="0" y="38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p:cNvPicPr>
            <a:picLocks noChangeAspect="1"/>
          </p:cNvPicPr>
          <p:nvPr/>
        </p:nvPicPr>
        <p:blipFill rotWithShape="1">
          <a:blip r:embed="rId3"/>
          <a:srcRect t="563" r="7846"/>
          <a:stretch/>
        </p:blipFill>
        <p:spPr>
          <a:xfrm>
            <a:off x="8034289" y="4769492"/>
            <a:ext cx="3431674" cy="1540553"/>
          </a:xfrm>
          <a:prstGeom prst="rect">
            <a:avLst/>
          </a:prstGeom>
          <a:solidFill>
            <a:schemeClr val="tx1">
              <a:lumMod val="20000"/>
              <a:lumOff val="80000"/>
            </a:schemeClr>
          </a:solidFill>
          <a:ln>
            <a:solidFill>
              <a:schemeClr val="tx1">
                <a:lumMod val="20000"/>
                <a:lumOff val="80000"/>
              </a:schemeClr>
            </a:solidFill>
          </a:ln>
        </p:spPr>
      </p:pic>
      <p:cxnSp>
        <p:nvCxnSpPr>
          <p:cNvPr id="37" name="Straight Arrow Connector 36"/>
          <p:cNvCxnSpPr>
            <a:stCxn id="6" idx="2"/>
            <a:endCxn id="7" idx="0"/>
          </p:cNvCxnSpPr>
          <p:nvPr/>
        </p:nvCxnSpPr>
        <p:spPr>
          <a:xfrm>
            <a:off x="5868940" y="2033846"/>
            <a:ext cx="1" cy="403341"/>
          </a:xfrm>
          <a:prstGeom prst="straightConnector1">
            <a:avLst/>
          </a:prstGeom>
          <a:ln w="44450">
            <a:solidFill>
              <a:schemeClr val="bg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7" idx="2"/>
            <a:endCxn id="8" idx="0"/>
          </p:cNvCxnSpPr>
          <p:nvPr/>
        </p:nvCxnSpPr>
        <p:spPr>
          <a:xfrm flipH="1">
            <a:off x="5863037" y="2891683"/>
            <a:ext cx="5903" cy="403341"/>
          </a:xfrm>
          <a:prstGeom prst="straightConnector1">
            <a:avLst/>
          </a:prstGeom>
          <a:ln w="44450">
            <a:solidFill>
              <a:schemeClr val="tx1">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Client-side Web Part Build Flow</a:t>
            </a:r>
          </a:p>
        </p:txBody>
      </p:sp>
      <p:sp>
        <p:nvSpPr>
          <p:cNvPr id="3" name="Rectangle 2"/>
          <p:cNvSpPr/>
          <p:nvPr/>
        </p:nvSpPr>
        <p:spPr>
          <a:xfrm>
            <a:off x="857488" y="1578752"/>
            <a:ext cx="2236912" cy="454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50" b="0" i="0" u="none" strike="noStrike" kern="0" cap="none" spc="0" normalizeH="0" baseline="0" noProof="0" dirty="0">
                <a:ln>
                  <a:noFill/>
                </a:ln>
                <a:gradFill>
                  <a:gsLst>
                    <a:gs pos="96875">
                      <a:schemeClr val="bg1"/>
                    </a:gs>
                    <a:gs pos="78906">
                      <a:schemeClr val="bg1"/>
                    </a:gs>
                  </a:gsLst>
                  <a:lin ang="5400000" scaled="1"/>
                </a:gradFill>
                <a:effectLst/>
                <a:uLnTx/>
                <a:uFillTx/>
              </a:rPr>
              <a:t>Install SharePoint Generator</a:t>
            </a:r>
          </a:p>
        </p:txBody>
      </p:sp>
      <p:sp>
        <p:nvSpPr>
          <p:cNvPr id="4" name="Rectangle 3"/>
          <p:cNvSpPr/>
          <p:nvPr/>
        </p:nvSpPr>
        <p:spPr>
          <a:xfrm>
            <a:off x="857489" y="2477511"/>
            <a:ext cx="2236913" cy="454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50" b="0" i="0" u="none" strike="noStrike" kern="0" cap="none" spc="0" normalizeH="0" baseline="0" noProof="0" dirty="0">
                <a:ln>
                  <a:noFill/>
                </a:ln>
                <a:gradFill>
                  <a:gsLst>
                    <a:gs pos="96875">
                      <a:schemeClr val="bg1"/>
                    </a:gs>
                    <a:gs pos="78906">
                      <a:schemeClr val="bg1"/>
                    </a:gs>
                  </a:gsLst>
                  <a:lin ang="5400000" scaled="1"/>
                </a:gradFill>
                <a:effectLst/>
                <a:uLnTx/>
                <a:uFillTx/>
              </a:rPr>
              <a:t>Scaffold SharePoint Web Part Project</a:t>
            </a:r>
          </a:p>
        </p:txBody>
      </p:sp>
      <p:sp>
        <p:nvSpPr>
          <p:cNvPr id="5" name="Rectangle 4"/>
          <p:cNvSpPr/>
          <p:nvPr/>
        </p:nvSpPr>
        <p:spPr>
          <a:xfrm>
            <a:off x="857489" y="3335348"/>
            <a:ext cx="2236913" cy="454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50" b="0" i="0" u="none" strike="noStrike" kern="0" cap="none" spc="0" normalizeH="0" baseline="0" noProof="0" dirty="0">
                <a:ln>
                  <a:noFill/>
                </a:ln>
                <a:gradFill>
                  <a:gsLst>
                    <a:gs pos="96875">
                      <a:schemeClr val="bg1"/>
                    </a:gs>
                    <a:gs pos="78906">
                      <a:schemeClr val="bg1"/>
                    </a:gs>
                  </a:gsLst>
                  <a:lin ang="5400000" scaled="1"/>
                </a:gradFill>
                <a:effectLst/>
                <a:uLnTx/>
                <a:uFillTx/>
              </a:rPr>
              <a:t>Build Web Part Code</a:t>
            </a:r>
          </a:p>
        </p:txBody>
      </p:sp>
      <p:sp>
        <p:nvSpPr>
          <p:cNvPr id="6" name="Rectangle 5"/>
          <p:cNvSpPr/>
          <p:nvPr/>
        </p:nvSpPr>
        <p:spPr>
          <a:xfrm>
            <a:off x="4824187" y="1579351"/>
            <a:ext cx="2089504" cy="454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50" b="0" i="0" u="none" strike="noStrike" kern="0" cap="none" spc="0" normalizeH="0" baseline="0" noProof="0" dirty="0">
                <a:ln>
                  <a:noFill/>
                </a:ln>
                <a:gradFill>
                  <a:gsLst>
                    <a:gs pos="96875">
                      <a:schemeClr val="bg1"/>
                    </a:gs>
                    <a:gs pos="78906">
                      <a:schemeClr val="bg1"/>
                    </a:gs>
                  </a:gsLst>
                  <a:lin ang="5400000" scaled="1"/>
                </a:gradFill>
                <a:effectLst/>
                <a:uLnTx/>
                <a:uFillTx/>
              </a:rPr>
              <a:t>Test</a:t>
            </a:r>
          </a:p>
        </p:txBody>
      </p:sp>
      <p:sp>
        <p:nvSpPr>
          <p:cNvPr id="7" name="Rectangle 6"/>
          <p:cNvSpPr/>
          <p:nvPr/>
        </p:nvSpPr>
        <p:spPr>
          <a:xfrm>
            <a:off x="4824189" y="2437188"/>
            <a:ext cx="2089504" cy="454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50" b="0" i="0" u="none" strike="noStrike" kern="0" cap="none" spc="0" normalizeH="0" baseline="0" noProof="0" dirty="0">
                <a:ln>
                  <a:noFill/>
                </a:ln>
                <a:gradFill>
                  <a:gsLst>
                    <a:gs pos="96875">
                      <a:schemeClr val="bg1"/>
                    </a:gs>
                    <a:gs pos="78906">
                      <a:schemeClr val="bg1"/>
                    </a:gs>
                  </a:gsLst>
                  <a:lin ang="5400000" scaled="1"/>
                </a:gradFill>
                <a:effectLst/>
                <a:uLnTx/>
                <a:uFillTx/>
              </a:rPr>
              <a:t>Local</a:t>
            </a:r>
          </a:p>
        </p:txBody>
      </p:sp>
      <p:sp>
        <p:nvSpPr>
          <p:cNvPr id="8" name="Rectangle 7"/>
          <p:cNvSpPr/>
          <p:nvPr/>
        </p:nvSpPr>
        <p:spPr>
          <a:xfrm>
            <a:off x="4818285" y="3295025"/>
            <a:ext cx="2089504" cy="454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50" b="0" i="0" u="none" strike="noStrike" kern="0" cap="none" spc="0" normalizeH="0" baseline="0" noProof="0" dirty="0">
                <a:ln>
                  <a:noFill/>
                </a:ln>
                <a:gradFill>
                  <a:gsLst>
                    <a:gs pos="96875">
                      <a:schemeClr val="bg1"/>
                    </a:gs>
                    <a:gs pos="78906">
                      <a:schemeClr val="bg1"/>
                    </a:gs>
                  </a:gsLst>
                  <a:lin ang="5400000" scaled="1"/>
                </a:gradFill>
                <a:effectLst/>
                <a:uLnTx/>
                <a:uFillTx/>
              </a:rPr>
              <a:t>UAT / Pre-production</a:t>
            </a:r>
          </a:p>
        </p:txBody>
      </p:sp>
      <p:sp>
        <p:nvSpPr>
          <p:cNvPr id="9" name="Curved Right Arrow 8"/>
          <p:cNvSpPr/>
          <p:nvPr/>
        </p:nvSpPr>
        <p:spPr>
          <a:xfrm>
            <a:off x="4078501" y="2570979"/>
            <a:ext cx="613865" cy="1097875"/>
          </a:xfrm>
          <a:prstGeom prst="curvedRightArrow">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chemeClr val="tx1"/>
              </a:solidFill>
              <a:effectLst/>
              <a:uLnTx/>
              <a:uFillTx/>
            </a:endParaRPr>
          </a:p>
        </p:txBody>
      </p:sp>
      <p:sp>
        <p:nvSpPr>
          <p:cNvPr id="10" name="Curved Left Arrow 9"/>
          <p:cNvSpPr/>
          <p:nvPr/>
        </p:nvSpPr>
        <p:spPr>
          <a:xfrm>
            <a:off x="7033708" y="2578838"/>
            <a:ext cx="607963" cy="1097875"/>
          </a:xfrm>
          <a:prstGeom prst="curvedLeftArrow">
            <a:avLst/>
          </a:prstGeom>
          <a:solidFill>
            <a:schemeClr val="tx1">
              <a:lumMod val="40000"/>
              <a:lumOff val="60000"/>
            </a:schemeClr>
          </a:solidFill>
          <a:ln>
            <a:no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chemeClr val="tx1"/>
              </a:solidFill>
              <a:effectLst/>
              <a:uLnTx/>
              <a:uFillTx/>
            </a:endParaRPr>
          </a:p>
        </p:txBody>
      </p:sp>
      <p:sp>
        <p:nvSpPr>
          <p:cNvPr id="11" name="Rectangle 10"/>
          <p:cNvSpPr/>
          <p:nvPr/>
        </p:nvSpPr>
        <p:spPr>
          <a:xfrm>
            <a:off x="8643475" y="1579350"/>
            <a:ext cx="2089504" cy="454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50" b="0" i="0" u="none" strike="noStrike" kern="0" cap="none" spc="0" normalizeH="0" baseline="0" noProof="0" dirty="0">
                <a:ln>
                  <a:noFill/>
                </a:ln>
                <a:gradFill>
                  <a:gsLst>
                    <a:gs pos="96875">
                      <a:schemeClr val="bg1"/>
                    </a:gs>
                    <a:gs pos="78906">
                      <a:schemeClr val="bg1"/>
                    </a:gs>
                  </a:gsLst>
                  <a:lin ang="5400000" scaled="1"/>
                </a:gradFill>
                <a:effectLst/>
                <a:uLnTx/>
                <a:uFillTx/>
              </a:rPr>
              <a:t>Package/Deploy</a:t>
            </a:r>
          </a:p>
        </p:txBody>
      </p:sp>
      <p:sp>
        <p:nvSpPr>
          <p:cNvPr id="12" name="Rectangle 11"/>
          <p:cNvSpPr/>
          <p:nvPr/>
        </p:nvSpPr>
        <p:spPr>
          <a:xfrm>
            <a:off x="8631669" y="4228299"/>
            <a:ext cx="2089504" cy="454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96875">
                      <a:schemeClr val="bg1"/>
                    </a:gs>
                    <a:gs pos="78906">
                      <a:schemeClr val="bg1"/>
                    </a:gs>
                  </a:gsLst>
                  <a:lin ang="5400000" scaled="1"/>
                </a:gradFill>
                <a:effectLst/>
                <a:uLnTx/>
                <a:uFillTx/>
              </a:rPr>
              <a:t>Available on Classic and Client-Side Pages</a:t>
            </a:r>
          </a:p>
        </p:txBody>
      </p:sp>
      <p:sp>
        <p:nvSpPr>
          <p:cNvPr id="17" name="Rectangle 16"/>
          <p:cNvSpPr/>
          <p:nvPr/>
        </p:nvSpPr>
        <p:spPr>
          <a:xfrm>
            <a:off x="8631669" y="2462333"/>
            <a:ext cx="2089504" cy="454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50" b="0" i="0" u="none" strike="noStrike" kern="0" cap="none" spc="0" normalizeH="0" baseline="0" noProof="0" dirty="0">
                <a:ln>
                  <a:noFill/>
                </a:ln>
                <a:gradFill>
                  <a:gsLst>
                    <a:gs pos="96875">
                      <a:schemeClr val="bg1"/>
                    </a:gs>
                    <a:gs pos="78906">
                      <a:schemeClr val="bg1"/>
                    </a:gs>
                  </a:gsLst>
                  <a:lin ang="5400000" scaled="1"/>
                </a:gradFill>
                <a:effectLst/>
                <a:uLnTx/>
                <a:uFillTx/>
              </a:rPr>
              <a:t>Package/Deploy</a:t>
            </a:r>
          </a:p>
        </p:txBody>
      </p:sp>
      <p:cxnSp>
        <p:nvCxnSpPr>
          <p:cNvPr id="23" name="Straight Arrow Connector 22"/>
          <p:cNvCxnSpPr>
            <a:cxnSpLocks/>
            <a:stCxn id="3" idx="2"/>
            <a:endCxn id="4" idx="0"/>
          </p:cNvCxnSpPr>
          <p:nvPr/>
        </p:nvCxnSpPr>
        <p:spPr>
          <a:xfrm>
            <a:off x="1975944" y="2033248"/>
            <a:ext cx="2" cy="444263"/>
          </a:xfrm>
          <a:prstGeom prst="straightConnector1">
            <a:avLst/>
          </a:prstGeom>
          <a:ln w="44450">
            <a:solidFill>
              <a:schemeClr val="tx1">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975947" y="2926106"/>
            <a:ext cx="0" cy="403341"/>
          </a:xfrm>
          <a:prstGeom prst="straightConnector1">
            <a:avLst/>
          </a:prstGeom>
          <a:ln w="44450">
            <a:solidFill>
              <a:schemeClr val="tx1">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Elbow Connector 25"/>
          <p:cNvCxnSpPr>
            <a:cxnSpLocks/>
            <a:stCxn id="43" idx="2"/>
            <a:endCxn id="5" idx="2"/>
          </p:cNvCxnSpPr>
          <p:nvPr/>
        </p:nvCxnSpPr>
        <p:spPr>
          <a:xfrm rot="5400000" flipH="1">
            <a:off x="3354458" y="2411332"/>
            <a:ext cx="1130065" cy="3887090"/>
          </a:xfrm>
          <a:prstGeom prst="bentConnector3">
            <a:avLst>
              <a:gd name="adj1" fmla="val -20229"/>
            </a:avLst>
          </a:prstGeom>
          <a:ln w="44450">
            <a:solidFill>
              <a:schemeClr val="tx1">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Elbow Connector 27"/>
          <p:cNvCxnSpPr>
            <a:cxnSpLocks/>
            <a:stCxn id="5" idx="3"/>
            <a:endCxn id="6" idx="1"/>
          </p:cNvCxnSpPr>
          <p:nvPr/>
        </p:nvCxnSpPr>
        <p:spPr>
          <a:xfrm flipV="1">
            <a:off x="3094402" y="1806599"/>
            <a:ext cx="1729785" cy="1755997"/>
          </a:xfrm>
          <a:prstGeom prst="bentConnector3">
            <a:avLst>
              <a:gd name="adj1" fmla="val 42364"/>
            </a:avLst>
          </a:prstGeom>
          <a:ln w="44450">
            <a:solidFill>
              <a:schemeClr val="tx1">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57490" y="1305892"/>
            <a:ext cx="2810471" cy="261610"/>
          </a:xfrm>
          <a:prstGeom prst="rect">
            <a:avLst/>
          </a:prstGeom>
          <a:solidFill>
            <a:srgbClr val="E7E6E6">
              <a:alpha val="54902"/>
            </a:srgbClr>
          </a:solidFill>
        </p:spPr>
        <p:txBody>
          <a:bodyPr wrap="square"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30" normalizeH="0" baseline="0" noProof="0" dirty="0" err="1">
                <a:ln>
                  <a:noFill/>
                </a:ln>
                <a:gradFill>
                  <a:gsLst>
                    <a:gs pos="1250">
                      <a:schemeClr val="tx1"/>
                    </a:gs>
                    <a:gs pos="100000">
                      <a:schemeClr val="tx1"/>
                    </a:gs>
                  </a:gsLst>
                  <a:lin ang="5400000" scaled="0"/>
                </a:gradFill>
                <a:effectLst/>
                <a:uLnTx/>
                <a:uFillTx/>
              </a:rPr>
              <a:t>npm</a:t>
            </a:r>
            <a:r>
              <a:rPr kumimoji="0" lang="en-US" sz="1100" b="0" i="0" u="none" strike="noStrike" kern="0" cap="none" spc="-30" normalizeH="0" baseline="0" noProof="0" dirty="0">
                <a:ln>
                  <a:noFill/>
                </a:ln>
                <a:gradFill>
                  <a:gsLst>
                    <a:gs pos="1250">
                      <a:schemeClr val="tx1"/>
                    </a:gs>
                    <a:gs pos="100000">
                      <a:schemeClr val="tx1"/>
                    </a:gs>
                  </a:gsLst>
                  <a:lin ang="5400000" scaled="0"/>
                </a:gradFill>
                <a:effectLst/>
                <a:uLnTx/>
                <a:uFillTx/>
              </a:rPr>
              <a:t> </a:t>
            </a:r>
            <a:r>
              <a:rPr kumimoji="0" lang="en-US" sz="1100" b="0" i="0" u="none" strike="noStrike" kern="0" cap="none" spc="-30" normalizeH="0" baseline="0" noProof="0" dirty="0" err="1">
                <a:ln>
                  <a:noFill/>
                </a:ln>
                <a:gradFill>
                  <a:gsLst>
                    <a:gs pos="1250">
                      <a:schemeClr val="tx1"/>
                    </a:gs>
                    <a:gs pos="100000">
                      <a:schemeClr val="tx1"/>
                    </a:gs>
                  </a:gsLst>
                  <a:lin ang="5400000" scaled="0"/>
                </a:gradFill>
                <a:effectLst/>
                <a:uLnTx/>
                <a:uFillTx/>
              </a:rPr>
              <a:t>i</a:t>
            </a:r>
            <a:r>
              <a:rPr kumimoji="0" lang="en-US" sz="1100" b="0" i="0" u="none" strike="noStrike" kern="0" cap="none" spc="-30" normalizeH="0" baseline="0" noProof="0" dirty="0">
                <a:ln>
                  <a:noFill/>
                </a:ln>
                <a:gradFill>
                  <a:gsLst>
                    <a:gs pos="1250">
                      <a:schemeClr val="tx1"/>
                    </a:gs>
                    <a:gs pos="100000">
                      <a:schemeClr val="tx1"/>
                    </a:gs>
                  </a:gsLst>
                  <a:lin ang="5400000" scaled="0"/>
                </a:gradFill>
                <a:effectLst/>
                <a:uLnTx/>
                <a:uFillTx/>
              </a:rPr>
              <a:t> @</a:t>
            </a:r>
            <a:r>
              <a:rPr kumimoji="0" lang="en-US" sz="1100" b="0" i="0" u="none" strike="noStrike" kern="0" cap="none" spc="-30" normalizeH="0" baseline="0" noProof="0" dirty="0" err="1">
                <a:ln>
                  <a:noFill/>
                </a:ln>
                <a:gradFill>
                  <a:gsLst>
                    <a:gs pos="1250">
                      <a:schemeClr val="tx1"/>
                    </a:gs>
                    <a:gs pos="100000">
                      <a:schemeClr val="tx1"/>
                    </a:gs>
                  </a:gsLst>
                  <a:lin ang="5400000" scaled="0"/>
                </a:gradFill>
                <a:effectLst/>
                <a:uLnTx/>
                <a:uFillTx/>
              </a:rPr>
              <a:t>microsoft</a:t>
            </a:r>
            <a:r>
              <a:rPr kumimoji="0" lang="en-US" sz="1100" b="0" i="0" u="none" strike="noStrike" kern="0" cap="none" spc="-30" normalizeH="0" baseline="0" noProof="0" dirty="0">
                <a:ln>
                  <a:noFill/>
                </a:ln>
                <a:gradFill>
                  <a:gsLst>
                    <a:gs pos="1250">
                      <a:schemeClr val="tx1"/>
                    </a:gs>
                    <a:gs pos="100000">
                      <a:schemeClr val="tx1"/>
                    </a:gs>
                  </a:gsLst>
                  <a:lin ang="5400000" scaled="0"/>
                </a:gradFill>
                <a:effectLst/>
                <a:uLnTx/>
                <a:uFillTx/>
              </a:rPr>
              <a:t>/generator-</a:t>
            </a:r>
            <a:r>
              <a:rPr kumimoji="0" lang="en-US" sz="1100" b="0" i="0" u="none" strike="noStrike" kern="0" cap="none" spc="-30" normalizeH="0" baseline="0" noProof="0" dirty="0" err="1">
                <a:ln>
                  <a:noFill/>
                </a:ln>
                <a:gradFill>
                  <a:gsLst>
                    <a:gs pos="1250">
                      <a:schemeClr val="tx1"/>
                    </a:gs>
                    <a:gs pos="100000">
                      <a:schemeClr val="tx1"/>
                    </a:gs>
                  </a:gsLst>
                  <a:lin ang="5400000" scaled="0"/>
                </a:gradFill>
                <a:effectLst/>
                <a:uLnTx/>
                <a:uFillTx/>
              </a:rPr>
              <a:t>sharepoint</a:t>
            </a:r>
            <a:r>
              <a:rPr kumimoji="0" lang="en-US" sz="1100" b="0" i="0" u="none" strike="noStrike" kern="0" cap="none" spc="-30" normalizeH="0" baseline="0" noProof="0" dirty="0">
                <a:ln>
                  <a:noFill/>
                </a:ln>
                <a:gradFill>
                  <a:gsLst>
                    <a:gs pos="1250">
                      <a:schemeClr val="tx1"/>
                    </a:gs>
                    <a:gs pos="100000">
                      <a:schemeClr val="tx1"/>
                    </a:gs>
                  </a:gsLst>
                  <a:lin ang="5400000" scaled="0"/>
                </a:gradFill>
                <a:effectLst/>
                <a:uLnTx/>
                <a:uFillTx/>
              </a:rPr>
              <a:t> -g</a:t>
            </a:r>
          </a:p>
        </p:txBody>
      </p:sp>
      <p:sp>
        <p:nvSpPr>
          <p:cNvPr id="32" name="TextBox 31"/>
          <p:cNvSpPr txBox="1"/>
          <p:nvPr/>
        </p:nvSpPr>
        <p:spPr>
          <a:xfrm>
            <a:off x="857490" y="2202961"/>
            <a:ext cx="2236912" cy="261610"/>
          </a:xfrm>
          <a:prstGeom prst="rect">
            <a:avLst/>
          </a:prstGeom>
          <a:solidFill>
            <a:srgbClr val="E7E6E6">
              <a:alpha val="54902"/>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gradFill>
                  <a:gsLst>
                    <a:gs pos="1250">
                      <a:schemeClr val="tx1"/>
                    </a:gs>
                    <a:gs pos="100000">
                      <a:schemeClr val="tx1"/>
                    </a:gs>
                  </a:gsLst>
                  <a:lin ang="5400000" scaled="0"/>
                </a:gradFill>
                <a:effectLst/>
                <a:uLnTx/>
                <a:uFillTx/>
              </a:rPr>
              <a:t>yo</a:t>
            </a:r>
            <a:r>
              <a:rPr kumimoji="0" lang="en-US" sz="1100" b="0" i="0" u="none" strike="noStrike" kern="0" cap="none" spc="0" normalizeH="0" baseline="0" noProof="0" dirty="0">
                <a:ln>
                  <a:noFill/>
                </a:ln>
                <a:gradFill>
                  <a:gsLst>
                    <a:gs pos="1250">
                      <a:schemeClr val="tx1"/>
                    </a:gs>
                    <a:gs pos="100000">
                      <a:schemeClr val="tx1"/>
                    </a:gs>
                  </a:gsLst>
                  <a:lin ang="5400000" scaled="0"/>
                </a:gradFill>
                <a:effectLst/>
                <a:uLnTx/>
                <a:uFillTx/>
              </a:rPr>
              <a:t> @</a:t>
            </a:r>
            <a:r>
              <a:rPr kumimoji="0" lang="en-US" sz="1100" b="0" i="0" u="none" strike="noStrike" kern="0" cap="none" spc="0" normalizeH="0" baseline="0" noProof="0" dirty="0" err="1">
                <a:ln>
                  <a:noFill/>
                </a:ln>
                <a:gradFill>
                  <a:gsLst>
                    <a:gs pos="1250">
                      <a:schemeClr val="tx1"/>
                    </a:gs>
                    <a:gs pos="100000">
                      <a:schemeClr val="tx1"/>
                    </a:gs>
                  </a:gsLst>
                  <a:lin ang="5400000" scaled="0"/>
                </a:gradFill>
                <a:effectLst/>
                <a:uLnTx/>
                <a:uFillTx/>
              </a:rPr>
              <a:t>microsoft</a:t>
            </a:r>
            <a:r>
              <a:rPr kumimoji="0" lang="en-US" sz="1100" b="0" i="0" u="none" strike="noStrike" kern="0" cap="none" spc="0" normalizeH="0" baseline="0" noProof="0" dirty="0">
                <a:ln>
                  <a:noFill/>
                </a:ln>
                <a:gradFill>
                  <a:gsLst>
                    <a:gs pos="1250">
                      <a:schemeClr val="tx1"/>
                    </a:gs>
                    <a:gs pos="100000">
                      <a:schemeClr val="tx1"/>
                    </a:gs>
                  </a:gsLst>
                  <a:lin ang="5400000" scaled="0"/>
                </a:gradFill>
                <a:effectLst/>
                <a:uLnTx/>
                <a:uFillTx/>
              </a:rPr>
              <a:t>/</a:t>
            </a:r>
            <a:r>
              <a:rPr kumimoji="0" lang="en-US" sz="1100" b="0" i="0" u="none" strike="noStrike" kern="0" cap="none" spc="0" normalizeH="0" baseline="0" noProof="0" dirty="0" err="1">
                <a:ln>
                  <a:noFill/>
                </a:ln>
                <a:gradFill>
                  <a:gsLst>
                    <a:gs pos="1250">
                      <a:schemeClr val="tx1"/>
                    </a:gs>
                    <a:gs pos="100000">
                      <a:schemeClr val="tx1"/>
                    </a:gs>
                  </a:gsLst>
                  <a:lin ang="5400000" scaled="0"/>
                </a:gradFill>
                <a:effectLst/>
                <a:uLnTx/>
                <a:uFillTx/>
              </a:rPr>
              <a:t>sharepoint</a:t>
            </a:r>
            <a:endParaRPr kumimoji="0" lang="en-US" sz="1100" b="0" i="0" u="none" strike="noStrike" kern="0" cap="none" spc="0" normalizeH="0" baseline="0" noProof="0" dirty="0">
              <a:ln>
                <a:noFill/>
              </a:ln>
              <a:gradFill>
                <a:gsLst>
                  <a:gs pos="1250">
                    <a:schemeClr val="tx1"/>
                  </a:gs>
                  <a:gs pos="100000">
                    <a:schemeClr val="tx1"/>
                  </a:gs>
                </a:gsLst>
                <a:lin ang="5400000" scaled="0"/>
              </a:gradFill>
              <a:effectLst/>
              <a:uLnTx/>
              <a:uFillTx/>
            </a:endParaRPr>
          </a:p>
        </p:txBody>
      </p:sp>
      <p:sp>
        <p:nvSpPr>
          <p:cNvPr id="27" name="TextBox 26"/>
          <p:cNvSpPr txBox="1"/>
          <p:nvPr/>
        </p:nvSpPr>
        <p:spPr>
          <a:xfrm>
            <a:off x="857489" y="3059189"/>
            <a:ext cx="2236913" cy="261610"/>
          </a:xfrm>
          <a:prstGeom prst="rect">
            <a:avLst/>
          </a:prstGeom>
          <a:solidFill>
            <a:srgbClr val="E7E6E6">
              <a:alpha val="54902"/>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1250">
                      <a:schemeClr val="tx1"/>
                    </a:gs>
                    <a:gs pos="100000">
                      <a:schemeClr val="tx1"/>
                    </a:gs>
                  </a:gsLst>
                  <a:lin ang="5400000" scaled="0"/>
                </a:gradFill>
                <a:effectLst/>
                <a:uLnTx/>
                <a:uFillTx/>
              </a:rPr>
              <a:t>Code</a:t>
            </a:r>
          </a:p>
        </p:txBody>
      </p:sp>
      <p:sp>
        <p:nvSpPr>
          <p:cNvPr id="29" name="TextBox 28"/>
          <p:cNvSpPr txBox="1"/>
          <p:nvPr/>
        </p:nvSpPr>
        <p:spPr>
          <a:xfrm>
            <a:off x="4818284" y="1331209"/>
            <a:ext cx="2089504" cy="237600"/>
          </a:xfrm>
          <a:prstGeom prst="rect">
            <a:avLst/>
          </a:prstGeom>
          <a:solidFill>
            <a:srgbClr val="E7E6E6">
              <a:alpha val="54902"/>
            </a:srgbClr>
          </a:solid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1250">
                      <a:schemeClr val="tx1"/>
                    </a:gs>
                    <a:gs pos="100000">
                      <a:schemeClr val="tx1"/>
                    </a:gs>
                  </a:gsLst>
                  <a:lin ang="5400000" scaled="0"/>
                </a:gradFill>
                <a:effectLst/>
                <a:uLnTx/>
                <a:uFillTx/>
              </a:rPr>
              <a:t>gulp serve</a:t>
            </a:r>
          </a:p>
        </p:txBody>
      </p:sp>
      <p:sp>
        <p:nvSpPr>
          <p:cNvPr id="30" name="TextBox 29"/>
          <p:cNvSpPr txBox="1"/>
          <p:nvPr/>
        </p:nvSpPr>
        <p:spPr>
          <a:xfrm>
            <a:off x="4818284" y="2188921"/>
            <a:ext cx="2089504" cy="238638"/>
          </a:xfrm>
          <a:prstGeom prst="rect">
            <a:avLst/>
          </a:prstGeom>
          <a:solidFill>
            <a:srgbClr val="E7E6E6">
              <a:alpha val="54902"/>
            </a:srgbClr>
          </a:solid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1250">
                      <a:schemeClr val="tx1"/>
                    </a:gs>
                    <a:gs pos="100000">
                      <a:schemeClr val="tx1"/>
                    </a:gs>
                  </a:gsLst>
                  <a:lin ang="5400000" scaled="0"/>
                </a:gradFill>
                <a:effectLst/>
                <a:uLnTx/>
                <a:uFillTx/>
              </a:rPr>
              <a:t>workbench local</a:t>
            </a:r>
          </a:p>
        </p:txBody>
      </p:sp>
      <p:cxnSp>
        <p:nvCxnSpPr>
          <p:cNvPr id="38" name="Straight Arrow Connector 37"/>
          <p:cNvCxnSpPr>
            <a:cxnSpLocks/>
            <a:stCxn id="11" idx="2"/>
            <a:endCxn id="34" idx="2"/>
          </p:cNvCxnSpPr>
          <p:nvPr/>
        </p:nvCxnSpPr>
        <p:spPr>
          <a:xfrm>
            <a:off x="9688227" y="2033846"/>
            <a:ext cx="0" cy="412985"/>
          </a:xfrm>
          <a:prstGeom prst="straightConnector1">
            <a:avLst/>
          </a:prstGeom>
          <a:ln w="44450">
            <a:solidFill>
              <a:schemeClr val="tx1">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631669" y="1329955"/>
            <a:ext cx="2089504" cy="237600"/>
          </a:xfrm>
          <a:prstGeom prst="rect">
            <a:avLst/>
          </a:prstGeom>
          <a:solidFill>
            <a:srgbClr val="E7E6E6">
              <a:alpha val="54902"/>
            </a:srgbClr>
          </a:solid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1250">
                      <a:schemeClr val="tx1"/>
                    </a:gs>
                    <a:gs pos="100000">
                      <a:schemeClr val="tx1"/>
                    </a:gs>
                  </a:gsLst>
                  <a:lin ang="5400000" scaled="0"/>
                </a:gradFill>
                <a:effectLst/>
                <a:uLnTx/>
                <a:uFillTx/>
              </a:rPr>
              <a:t>gulp package-solution</a:t>
            </a:r>
          </a:p>
        </p:txBody>
      </p:sp>
      <p:sp>
        <p:nvSpPr>
          <p:cNvPr id="34" name="TextBox 33"/>
          <p:cNvSpPr txBox="1"/>
          <p:nvPr/>
        </p:nvSpPr>
        <p:spPr>
          <a:xfrm>
            <a:off x="8643475" y="2208193"/>
            <a:ext cx="2089504" cy="238638"/>
          </a:xfrm>
          <a:prstGeom prst="rect">
            <a:avLst/>
          </a:prstGeom>
          <a:solidFill>
            <a:srgbClr val="E7E6E6">
              <a:alpha val="54902"/>
            </a:srgbClr>
          </a:solidFill>
        </p:spPr>
        <p:txBody>
          <a:bodyPr wrap="none" rtlCol="0">
            <a:noAutofit/>
          </a:bodyPr>
          <a:lstStyle>
            <a:defPPr>
              <a:defRPr lang="en-US"/>
            </a:defPPr>
            <a:lvl1pPr>
              <a:defRPr sz="1100">
                <a:gradFill>
                  <a:gsLst>
                    <a:gs pos="1250">
                      <a:schemeClr val="tx1"/>
                    </a:gs>
                    <a:gs pos="100000">
                      <a:schemeClr val="tx1"/>
                    </a:gs>
                  </a:gsLst>
                  <a:lin ang="5400000" scaled="0"/>
                </a:gra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1250">
                      <a:schemeClr val="tx1"/>
                    </a:gs>
                    <a:gs pos="100000">
                      <a:schemeClr val="tx1"/>
                    </a:gs>
                  </a:gsLst>
                  <a:lin ang="5400000" scaled="0"/>
                </a:gradFill>
                <a:effectLst/>
                <a:uLnTx/>
                <a:uFillTx/>
              </a:rPr>
              <a:t>gulp deploy-azure-storage</a:t>
            </a:r>
          </a:p>
        </p:txBody>
      </p:sp>
      <p:sp>
        <p:nvSpPr>
          <p:cNvPr id="43" name="Flowchart: Decision 42"/>
          <p:cNvSpPr/>
          <p:nvPr/>
        </p:nvSpPr>
        <p:spPr>
          <a:xfrm>
            <a:off x="5446905" y="4235214"/>
            <a:ext cx="832261" cy="684695"/>
          </a:xfrm>
          <a:prstGeom prst="flowChartDecis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50" b="0" i="0" u="none" strike="noStrike" kern="0" cap="none" spc="0" normalizeH="0" baseline="0" noProof="0" dirty="0">
                <a:ln>
                  <a:noFill/>
                </a:ln>
                <a:gradFill>
                  <a:gsLst>
                    <a:gs pos="96875">
                      <a:schemeClr val="bg1"/>
                    </a:gs>
                    <a:gs pos="78906">
                      <a:schemeClr val="bg1"/>
                    </a:gs>
                  </a:gsLst>
                  <a:lin ang="5400000" scaled="1"/>
                </a:gradFill>
                <a:effectLst/>
                <a:uLnTx/>
                <a:uFillTx/>
              </a:rPr>
              <a:t>Ship?</a:t>
            </a:r>
          </a:p>
        </p:txBody>
      </p:sp>
      <p:cxnSp>
        <p:nvCxnSpPr>
          <p:cNvPr id="44" name="Straight Arrow Connector 43"/>
          <p:cNvCxnSpPr>
            <a:cxnSpLocks/>
            <a:stCxn id="8" idx="2"/>
            <a:endCxn id="43" idx="0"/>
          </p:cNvCxnSpPr>
          <p:nvPr/>
        </p:nvCxnSpPr>
        <p:spPr>
          <a:xfrm flipH="1">
            <a:off x="5863036" y="3749521"/>
            <a:ext cx="1" cy="485693"/>
          </a:xfrm>
          <a:prstGeom prst="straightConnector1">
            <a:avLst/>
          </a:prstGeom>
          <a:ln w="44450">
            <a:solidFill>
              <a:schemeClr val="tx1">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8643475" y="3345316"/>
            <a:ext cx="2077698" cy="454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50" b="0" i="0" u="none" strike="noStrike" kern="0" cap="none" spc="0" normalizeH="0" baseline="0" noProof="0" dirty="0">
                <a:ln>
                  <a:noFill/>
                </a:ln>
                <a:gradFill>
                  <a:gsLst>
                    <a:gs pos="96875">
                      <a:schemeClr val="bg1"/>
                    </a:gs>
                    <a:gs pos="78906">
                      <a:schemeClr val="bg1"/>
                    </a:gs>
                  </a:gsLst>
                  <a:lin ang="5400000" scaled="1"/>
                </a:gradFill>
                <a:effectLst/>
                <a:uLnTx/>
                <a:uFillTx/>
              </a:rPr>
              <a:t>Release using app catalog*</a:t>
            </a:r>
          </a:p>
        </p:txBody>
      </p:sp>
      <p:cxnSp>
        <p:nvCxnSpPr>
          <p:cNvPr id="69" name="Straight Arrow Connector 68"/>
          <p:cNvCxnSpPr>
            <a:cxnSpLocks/>
            <a:stCxn id="17" idx="2"/>
            <a:endCxn id="70" idx="2"/>
          </p:cNvCxnSpPr>
          <p:nvPr/>
        </p:nvCxnSpPr>
        <p:spPr>
          <a:xfrm>
            <a:off x="9676421" y="2916829"/>
            <a:ext cx="11806" cy="410279"/>
          </a:xfrm>
          <a:prstGeom prst="straightConnector1">
            <a:avLst/>
          </a:prstGeom>
          <a:ln w="44450">
            <a:solidFill>
              <a:schemeClr val="tx1">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655281" y="3107218"/>
            <a:ext cx="2065892" cy="219890"/>
          </a:xfrm>
          <a:prstGeom prst="rect">
            <a:avLst/>
          </a:prstGeom>
          <a:solidFill>
            <a:srgbClr val="E7E6E6">
              <a:alpha val="54902"/>
            </a:srgbClr>
          </a:solidFill>
        </p:spPr>
        <p:txBody>
          <a:bodyPr wrap="none" rtlCol="0">
            <a:noAutofit/>
          </a:bodyPr>
          <a:lstStyle>
            <a:defPPr>
              <a:defRPr lang="en-US"/>
            </a:defPPr>
            <a:lvl1pPr>
              <a:defRPr sz="1100">
                <a:gradFill>
                  <a:gsLst>
                    <a:gs pos="1250">
                      <a:schemeClr val="tx1"/>
                    </a:gs>
                    <a:gs pos="100000">
                      <a:schemeClr val="tx1"/>
                    </a:gs>
                  </a:gsLst>
                  <a:lin ang="5400000" scaled="0"/>
                </a:gra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1250">
                      <a:schemeClr val="tx1"/>
                    </a:gs>
                    <a:gs pos="100000">
                      <a:schemeClr val="tx1"/>
                    </a:gs>
                  </a:gsLst>
                  <a:lin ang="5400000" scaled="0"/>
                </a:gradFill>
                <a:effectLst/>
                <a:uLnTx/>
                <a:uFillTx/>
              </a:rPr>
              <a:t>manual upload of the app</a:t>
            </a:r>
          </a:p>
        </p:txBody>
      </p:sp>
      <p:cxnSp>
        <p:nvCxnSpPr>
          <p:cNvPr id="77" name="Straight Arrow Connector 76"/>
          <p:cNvCxnSpPr>
            <a:cxnSpLocks/>
            <a:stCxn id="68" idx="2"/>
            <a:endCxn id="12" idx="0"/>
          </p:cNvCxnSpPr>
          <p:nvPr/>
        </p:nvCxnSpPr>
        <p:spPr>
          <a:xfrm flipH="1">
            <a:off x="9676421" y="3799812"/>
            <a:ext cx="5903" cy="428487"/>
          </a:xfrm>
          <a:prstGeom prst="straightConnector1">
            <a:avLst/>
          </a:prstGeom>
          <a:ln w="44450">
            <a:solidFill>
              <a:schemeClr val="tx1">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1" name="Elbow Connector 80"/>
          <p:cNvCxnSpPr>
            <a:cxnSpLocks/>
            <a:stCxn id="43" idx="3"/>
            <a:endCxn id="11" idx="1"/>
          </p:cNvCxnSpPr>
          <p:nvPr/>
        </p:nvCxnSpPr>
        <p:spPr>
          <a:xfrm flipV="1">
            <a:off x="6279166" y="1806598"/>
            <a:ext cx="2364309" cy="2770964"/>
          </a:xfrm>
          <a:prstGeom prst="bentConnector3">
            <a:avLst>
              <a:gd name="adj1" fmla="val 68478"/>
            </a:avLst>
          </a:prstGeom>
          <a:ln w="44450">
            <a:solidFill>
              <a:schemeClr val="tx1">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pic>
        <p:nvPicPr>
          <p:cNvPr id="86" name="Picture 85"/>
          <p:cNvPicPr>
            <a:picLocks noChangeAspect="1"/>
          </p:cNvPicPr>
          <p:nvPr/>
        </p:nvPicPr>
        <p:blipFill>
          <a:blip r:embed="rId4"/>
          <a:stretch>
            <a:fillRect/>
          </a:stretch>
        </p:blipFill>
        <p:spPr>
          <a:xfrm>
            <a:off x="6649705" y="4637432"/>
            <a:ext cx="597915" cy="570720"/>
          </a:xfrm>
          <a:prstGeom prst="rect">
            <a:avLst/>
          </a:prstGeom>
        </p:spPr>
      </p:pic>
      <p:pic>
        <p:nvPicPr>
          <p:cNvPr id="90" name="Picture 89"/>
          <p:cNvPicPr>
            <a:picLocks noChangeAspect="1"/>
          </p:cNvPicPr>
          <p:nvPr/>
        </p:nvPicPr>
        <p:blipFill>
          <a:blip r:embed="rId5"/>
          <a:stretch>
            <a:fillRect/>
          </a:stretch>
        </p:blipFill>
        <p:spPr>
          <a:xfrm>
            <a:off x="3667961" y="5208152"/>
            <a:ext cx="503057" cy="503600"/>
          </a:xfrm>
          <a:prstGeom prst="rect">
            <a:avLst/>
          </a:prstGeom>
        </p:spPr>
      </p:pic>
      <p:sp>
        <p:nvSpPr>
          <p:cNvPr id="40" name="TextBox 39"/>
          <p:cNvSpPr txBox="1"/>
          <p:nvPr/>
        </p:nvSpPr>
        <p:spPr>
          <a:xfrm>
            <a:off x="4814533" y="3056805"/>
            <a:ext cx="2089504" cy="238638"/>
          </a:xfrm>
          <a:prstGeom prst="rect">
            <a:avLst/>
          </a:prstGeom>
          <a:solidFill>
            <a:srgbClr val="E7E6E6">
              <a:alpha val="54902"/>
            </a:srgbClr>
          </a:solid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1250">
                      <a:schemeClr val="tx1"/>
                    </a:gs>
                    <a:gs pos="100000">
                      <a:schemeClr val="tx1"/>
                    </a:gs>
                  </a:gsLst>
                  <a:lin ang="5400000" scaled="0"/>
                </a:gradFill>
                <a:effectLst/>
                <a:uLnTx/>
                <a:uFillTx/>
              </a:rPr>
              <a:t>workbench SPO</a:t>
            </a:r>
          </a:p>
        </p:txBody>
      </p:sp>
    </p:spTree>
    <p:extLst>
      <p:ext uri="{BB962C8B-B14F-4D97-AF65-F5344CB8AC3E}">
        <p14:creationId xmlns:p14="http://schemas.microsoft.com/office/powerpoint/2010/main" val="372351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up)">
                                      <p:cBhvr>
                                        <p:cTn id="55" dur="500"/>
                                        <p:tgtEl>
                                          <p:spTgt spid="37"/>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up)">
                                      <p:cBhvr>
                                        <p:cTn id="68" dur="500"/>
                                        <p:tgtEl>
                                          <p:spTgt spid="39"/>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500"/>
                                        <p:tgtEl>
                                          <p:spTgt spid="40"/>
                                        </p:tgtEl>
                                      </p:cBhvr>
                                    </p:animEffect>
                                  </p:childTnLst>
                                </p:cTn>
                              </p:par>
                            </p:childTnLst>
                          </p:cTn>
                        </p:par>
                        <p:par>
                          <p:cTn id="73" fill="hold">
                            <p:stCondLst>
                              <p:cond delay="1000"/>
                            </p:stCondLst>
                            <p:childTnLst>
                              <p:par>
                                <p:cTn id="74" presetID="10" presetClass="entr" presetSubtype="0" fill="hold" grpId="0"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500"/>
                                        <p:tgtEl>
                                          <p:spTgt spid="8"/>
                                        </p:tgtEl>
                                      </p:cBhvr>
                                    </p:animEffect>
                                  </p:childTnLst>
                                </p:cTn>
                              </p:par>
                            </p:childTnLst>
                          </p:cTn>
                        </p:par>
                        <p:par>
                          <p:cTn id="77" fill="hold">
                            <p:stCondLst>
                              <p:cond delay="1500"/>
                            </p:stCondLst>
                            <p:childTnLst>
                              <p:par>
                                <p:cTn id="78" presetID="22" presetClass="entr" presetSubtype="1" fill="hold" grpId="0" nodeType="after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up)">
                                      <p:cBhvr>
                                        <p:cTn id="80" dur="500"/>
                                        <p:tgtEl>
                                          <p:spTgt spid="9"/>
                                        </p:tgtEl>
                                      </p:cBhvr>
                                    </p:animEffect>
                                  </p:childTnLst>
                                </p:cTn>
                              </p:par>
                            </p:childTnLst>
                          </p:cTn>
                        </p:par>
                        <p:par>
                          <p:cTn id="81" fill="hold">
                            <p:stCondLst>
                              <p:cond delay="2000"/>
                            </p:stCondLst>
                            <p:childTnLst>
                              <p:par>
                                <p:cTn id="82" presetID="22" presetClass="entr" presetSubtype="4" fill="hold" grpId="0" nodeType="after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down)">
                                      <p:cBhvr>
                                        <p:cTn id="84" dur="500"/>
                                        <p:tgtEl>
                                          <p:spTgt spid="1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wipe(up)">
                                      <p:cBhvr>
                                        <p:cTn id="89" dur="500"/>
                                        <p:tgtEl>
                                          <p:spTgt spid="44"/>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par>
                          <p:cTn id="94" fill="hold">
                            <p:stCondLst>
                              <p:cond delay="1000"/>
                            </p:stCondLst>
                            <p:childTnLst>
                              <p:par>
                                <p:cTn id="95" presetID="22" presetClass="entr" presetSubtype="4" fill="hold" nodeType="after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wipe(down)">
                                      <p:cBhvr>
                                        <p:cTn id="97" dur="500"/>
                                        <p:tgtEl>
                                          <p:spTgt spid="26"/>
                                        </p:tgtEl>
                                      </p:cBhvr>
                                    </p:animEffect>
                                  </p:childTnLst>
                                </p:cTn>
                              </p:par>
                              <p:par>
                                <p:cTn id="98" presetID="22" presetClass="entr" presetSubtype="4" fill="hold" nodeType="withEffect">
                                  <p:stCondLst>
                                    <p:cond delay="0"/>
                                  </p:stCondLst>
                                  <p:childTnLst>
                                    <p:set>
                                      <p:cBhvr>
                                        <p:cTn id="99" dur="1" fill="hold">
                                          <p:stCondLst>
                                            <p:cond delay="0"/>
                                          </p:stCondLst>
                                        </p:cTn>
                                        <p:tgtEl>
                                          <p:spTgt spid="90"/>
                                        </p:tgtEl>
                                        <p:attrNameLst>
                                          <p:attrName>style.visibility</p:attrName>
                                        </p:attrNameLst>
                                      </p:cBhvr>
                                      <p:to>
                                        <p:strVal val="visible"/>
                                      </p:to>
                                    </p:set>
                                    <p:animEffect transition="in" filter="wipe(down)">
                                      <p:cBhvr>
                                        <p:cTn id="100" dur="500"/>
                                        <p:tgtEl>
                                          <p:spTgt spid="90"/>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81"/>
                                        </p:tgtEl>
                                        <p:attrNameLst>
                                          <p:attrName>style.visibility</p:attrName>
                                        </p:attrNameLst>
                                      </p:cBhvr>
                                      <p:to>
                                        <p:strVal val="visible"/>
                                      </p:to>
                                    </p:set>
                                    <p:animEffect transition="in" filter="wipe(down)">
                                      <p:cBhvr>
                                        <p:cTn id="105" dur="500"/>
                                        <p:tgtEl>
                                          <p:spTgt spid="81"/>
                                        </p:tgtEl>
                                      </p:cBhvr>
                                    </p:animEffect>
                                  </p:childTnLst>
                                </p:cTn>
                              </p:par>
                              <p:par>
                                <p:cTn id="106" presetID="22" presetClass="entr" presetSubtype="4" fill="hold" nodeType="withEffect">
                                  <p:stCondLst>
                                    <p:cond delay="0"/>
                                  </p:stCondLst>
                                  <p:childTnLst>
                                    <p:set>
                                      <p:cBhvr>
                                        <p:cTn id="107" dur="1" fill="hold">
                                          <p:stCondLst>
                                            <p:cond delay="0"/>
                                          </p:stCondLst>
                                        </p:cTn>
                                        <p:tgtEl>
                                          <p:spTgt spid="86"/>
                                        </p:tgtEl>
                                        <p:attrNameLst>
                                          <p:attrName>style.visibility</p:attrName>
                                        </p:attrNameLst>
                                      </p:cBhvr>
                                      <p:to>
                                        <p:strVal val="visible"/>
                                      </p:to>
                                    </p:set>
                                    <p:animEffect transition="in" filter="wipe(down)">
                                      <p:cBhvr>
                                        <p:cTn id="108" dur="500"/>
                                        <p:tgtEl>
                                          <p:spTgt spid="86"/>
                                        </p:tgtEl>
                                      </p:cBhvr>
                                    </p:animEffect>
                                  </p:childTnLst>
                                </p:cTn>
                              </p:par>
                            </p:childTnLst>
                          </p:cTn>
                        </p:par>
                        <p:par>
                          <p:cTn id="109" fill="hold">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fade">
                                      <p:cBhvr>
                                        <p:cTn id="112" dur="500"/>
                                        <p:tgtEl>
                                          <p:spTgt spid="11"/>
                                        </p:tgtEl>
                                      </p:cBhvr>
                                    </p:animEffect>
                                  </p:childTnLst>
                                </p:cTn>
                              </p:par>
                            </p:childTnLst>
                          </p:cTn>
                        </p:par>
                        <p:par>
                          <p:cTn id="113" fill="hold">
                            <p:stCondLst>
                              <p:cond delay="1000"/>
                            </p:stCondLst>
                            <p:childTnLst>
                              <p:par>
                                <p:cTn id="114" presetID="22" presetClass="entr" presetSubtype="8" fill="hold" grpId="0" nodeType="after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wipe(left)">
                                      <p:cBhvr>
                                        <p:cTn id="116" dur="500"/>
                                        <p:tgtEl>
                                          <p:spTgt spid="33"/>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1" fill="hold" nodeType="click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wipe(up)">
                                      <p:cBhvr>
                                        <p:cTn id="121" dur="500"/>
                                        <p:tgtEl>
                                          <p:spTgt spid="38"/>
                                        </p:tgtEl>
                                      </p:cBhvr>
                                    </p:animEffect>
                                  </p:childTnLst>
                                </p:cTn>
                              </p:par>
                            </p:childTnLst>
                          </p:cTn>
                        </p:par>
                        <p:par>
                          <p:cTn id="122" fill="hold">
                            <p:stCondLst>
                              <p:cond delay="500"/>
                            </p:stCondLst>
                            <p:childTnLst>
                              <p:par>
                                <p:cTn id="123" presetID="10" presetClass="entr" presetSubtype="0" fill="hold" grpId="0" nodeType="after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500"/>
                                        <p:tgtEl>
                                          <p:spTgt spid="17"/>
                                        </p:tgtEl>
                                      </p:cBhvr>
                                    </p:animEffect>
                                  </p:childTnLst>
                                </p:cTn>
                              </p:par>
                            </p:childTnLst>
                          </p:cTn>
                        </p:par>
                        <p:par>
                          <p:cTn id="126" fill="hold">
                            <p:stCondLst>
                              <p:cond delay="1000"/>
                            </p:stCondLst>
                            <p:childTnLst>
                              <p:par>
                                <p:cTn id="127" presetID="22" presetClass="entr" presetSubtype="8" fill="hold" grpId="0" nodeType="afterEffect">
                                  <p:stCondLst>
                                    <p:cond delay="0"/>
                                  </p:stCondLst>
                                  <p:childTnLst>
                                    <p:set>
                                      <p:cBhvr>
                                        <p:cTn id="128" dur="1" fill="hold">
                                          <p:stCondLst>
                                            <p:cond delay="0"/>
                                          </p:stCondLst>
                                        </p:cTn>
                                        <p:tgtEl>
                                          <p:spTgt spid="34"/>
                                        </p:tgtEl>
                                        <p:attrNameLst>
                                          <p:attrName>style.visibility</p:attrName>
                                        </p:attrNameLst>
                                      </p:cBhvr>
                                      <p:to>
                                        <p:strVal val="visible"/>
                                      </p:to>
                                    </p:set>
                                    <p:animEffect transition="in" filter="wipe(left)">
                                      <p:cBhvr>
                                        <p:cTn id="129" dur="500"/>
                                        <p:tgtEl>
                                          <p:spTgt spid="34"/>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69"/>
                                        </p:tgtEl>
                                        <p:attrNameLst>
                                          <p:attrName>style.visibility</p:attrName>
                                        </p:attrNameLst>
                                      </p:cBhvr>
                                      <p:to>
                                        <p:strVal val="visible"/>
                                      </p:to>
                                    </p:set>
                                    <p:animEffect transition="in" filter="wipe(up)">
                                      <p:cBhvr>
                                        <p:cTn id="134" dur="500"/>
                                        <p:tgtEl>
                                          <p:spTgt spid="69"/>
                                        </p:tgtEl>
                                      </p:cBhvr>
                                    </p:animEffect>
                                  </p:childTnLst>
                                </p:cTn>
                              </p:par>
                            </p:childTnLst>
                          </p:cTn>
                        </p:par>
                        <p:par>
                          <p:cTn id="135" fill="hold">
                            <p:stCondLst>
                              <p:cond delay="500"/>
                            </p:stCondLst>
                            <p:childTnLst>
                              <p:par>
                                <p:cTn id="136" presetID="10" presetClass="entr" presetSubtype="0" fill="hold" grpId="0" nodeType="afterEffect">
                                  <p:stCondLst>
                                    <p:cond delay="0"/>
                                  </p:stCondLst>
                                  <p:childTnLst>
                                    <p:set>
                                      <p:cBhvr>
                                        <p:cTn id="137" dur="1" fill="hold">
                                          <p:stCondLst>
                                            <p:cond delay="0"/>
                                          </p:stCondLst>
                                        </p:cTn>
                                        <p:tgtEl>
                                          <p:spTgt spid="68"/>
                                        </p:tgtEl>
                                        <p:attrNameLst>
                                          <p:attrName>style.visibility</p:attrName>
                                        </p:attrNameLst>
                                      </p:cBhvr>
                                      <p:to>
                                        <p:strVal val="visible"/>
                                      </p:to>
                                    </p:set>
                                    <p:animEffect transition="in" filter="fade">
                                      <p:cBhvr>
                                        <p:cTn id="138" dur="500"/>
                                        <p:tgtEl>
                                          <p:spTgt spid="68"/>
                                        </p:tgtEl>
                                      </p:cBhvr>
                                    </p:animEffect>
                                  </p:childTnLst>
                                </p:cTn>
                              </p:par>
                            </p:childTnLst>
                          </p:cTn>
                        </p:par>
                        <p:par>
                          <p:cTn id="139" fill="hold">
                            <p:stCondLst>
                              <p:cond delay="1000"/>
                            </p:stCondLst>
                            <p:childTnLst>
                              <p:par>
                                <p:cTn id="140" presetID="22" presetClass="entr" presetSubtype="8" fill="hold" grpId="0" nodeType="afterEffect">
                                  <p:stCondLst>
                                    <p:cond delay="0"/>
                                  </p:stCondLst>
                                  <p:childTnLst>
                                    <p:set>
                                      <p:cBhvr>
                                        <p:cTn id="141" dur="1" fill="hold">
                                          <p:stCondLst>
                                            <p:cond delay="0"/>
                                          </p:stCondLst>
                                        </p:cTn>
                                        <p:tgtEl>
                                          <p:spTgt spid="70"/>
                                        </p:tgtEl>
                                        <p:attrNameLst>
                                          <p:attrName>style.visibility</p:attrName>
                                        </p:attrNameLst>
                                      </p:cBhvr>
                                      <p:to>
                                        <p:strVal val="visible"/>
                                      </p:to>
                                    </p:set>
                                    <p:animEffect transition="in" filter="wipe(left)">
                                      <p:cBhvr>
                                        <p:cTn id="142" dur="500"/>
                                        <p:tgtEl>
                                          <p:spTgt spid="70"/>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nodeType="clickEffect">
                                  <p:stCondLst>
                                    <p:cond delay="0"/>
                                  </p:stCondLst>
                                  <p:childTnLst>
                                    <p:set>
                                      <p:cBhvr>
                                        <p:cTn id="146" dur="1" fill="hold">
                                          <p:stCondLst>
                                            <p:cond delay="0"/>
                                          </p:stCondLst>
                                        </p:cTn>
                                        <p:tgtEl>
                                          <p:spTgt spid="77"/>
                                        </p:tgtEl>
                                        <p:attrNameLst>
                                          <p:attrName>style.visibility</p:attrName>
                                        </p:attrNameLst>
                                      </p:cBhvr>
                                      <p:to>
                                        <p:strVal val="visible"/>
                                      </p:to>
                                    </p:set>
                                    <p:animEffect transition="in" filter="wipe(up)">
                                      <p:cBhvr>
                                        <p:cTn id="147" dur="500"/>
                                        <p:tgtEl>
                                          <p:spTgt spid="77"/>
                                        </p:tgtEl>
                                      </p:cBhvr>
                                    </p:animEffect>
                                  </p:childTnLst>
                                </p:cTn>
                              </p:par>
                            </p:childTnLst>
                          </p:cTn>
                        </p:par>
                        <p:par>
                          <p:cTn id="148" fill="hold">
                            <p:stCondLst>
                              <p:cond delay="500"/>
                            </p:stCondLst>
                            <p:childTnLst>
                              <p:par>
                                <p:cTn id="149" presetID="10" presetClass="entr" presetSubtype="0" fill="hold" grpId="0" nodeType="afterEffect">
                                  <p:stCondLst>
                                    <p:cond delay="0"/>
                                  </p:stCondLst>
                                  <p:childTnLst>
                                    <p:set>
                                      <p:cBhvr>
                                        <p:cTn id="150" dur="1" fill="hold">
                                          <p:stCondLst>
                                            <p:cond delay="0"/>
                                          </p:stCondLst>
                                        </p:cTn>
                                        <p:tgtEl>
                                          <p:spTgt spid="12"/>
                                        </p:tgtEl>
                                        <p:attrNameLst>
                                          <p:attrName>style.visibility</p:attrName>
                                        </p:attrNameLst>
                                      </p:cBhvr>
                                      <p:to>
                                        <p:strVal val="visible"/>
                                      </p:to>
                                    </p:set>
                                    <p:animEffect transition="in" filter="fade">
                                      <p:cBhvr>
                                        <p:cTn id="151" dur="500"/>
                                        <p:tgtEl>
                                          <p:spTgt spid="12"/>
                                        </p:tgtEl>
                                      </p:cBhvr>
                                    </p:animEffect>
                                  </p:childTnLst>
                                </p:cTn>
                              </p:par>
                            </p:childTnLst>
                          </p:cTn>
                        </p:par>
                        <p:par>
                          <p:cTn id="152" fill="hold">
                            <p:stCondLst>
                              <p:cond delay="1000"/>
                            </p:stCondLst>
                            <p:childTnLst>
                              <p:par>
                                <p:cTn id="153" presetID="10" presetClass="entr" presetSubtype="0" fill="hold" nodeType="afterEffect">
                                  <p:stCondLst>
                                    <p:cond delay="0"/>
                                  </p:stCondLst>
                                  <p:childTnLst>
                                    <p:set>
                                      <p:cBhvr>
                                        <p:cTn id="154" dur="1" fill="hold">
                                          <p:stCondLst>
                                            <p:cond delay="0"/>
                                          </p:stCondLst>
                                        </p:cTn>
                                        <p:tgtEl>
                                          <p:spTgt spid="85"/>
                                        </p:tgtEl>
                                        <p:attrNameLst>
                                          <p:attrName>style.visibility</p:attrName>
                                        </p:attrNameLst>
                                      </p:cBhvr>
                                      <p:to>
                                        <p:strVal val="visible"/>
                                      </p:to>
                                    </p:set>
                                    <p:animEffect transition="in" filter="fade">
                                      <p:cBhvr>
                                        <p:cTn id="15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7" grpId="0" animBg="1"/>
      <p:bldP spid="31" grpId="0" animBg="1"/>
      <p:bldP spid="32" grpId="0" animBg="1"/>
      <p:bldP spid="27" grpId="0" animBg="1"/>
      <p:bldP spid="29" grpId="0" animBg="1"/>
      <p:bldP spid="30" grpId="0" animBg="1"/>
      <p:bldP spid="33" grpId="0" animBg="1"/>
      <p:bldP spid="34" grpId="0" animBg="1"/>
      <p:bldP spid="43" grpId="0" animBg="1"/>
      <p:bldP spid="68" grpId="0" animBg="1"/>
      <p:bldP spid="70"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1209973"/>
            <a:ext cx="8228299" cy="1735860"/>
          </a:xfrm>
        </p:spPr>
        <p:txBody>
          <a:bodyPr/>
          <a:lstStyle/>
          <a:p>
            <a:r>
              <a:rPr lang="en-US" dirty="0"/>
              <a:t>HelloWorld Web Part</a:t>
            </a:r>
            <a:br>
              <a:rPr lang="en-US" dirty="0"/>
            </a:br>
            <a:r>
              <a:rPr lang="en-US" sz="4000" dirty="0"/>
              <a:t>Client-side tooling and development. </a:t>
            </a:r>
            <a:endParaRPr lang="en-US" dirty="0"/>
          </a:p>
        </p:txBody>
      </p:sp>
      <p:sp>
        <p:nvSpPr>
          <p:cNvPr id="4" name="Text Placeholder 3"/>
          <p:cNvSpPr>
            <a:spLocks noGrp="1"/>
          </p:cNvSpPr>
          <p:nvPr>
            <p:ph type="body" sz="quarter" idx="12"/>
          </p:nvPr>
        </p:nvSpPr>
        <p:spPr/>
        <p:txBody>
          <a:bodyPr/>
          <a:lstStyle/>
          <a:p>
            <a:r>
              <a:rPr lang="en-US" dirty="0"/>
              <a:t>Chakkaradeep Chandran</a:t>
            </a:r>
          </a:p>
        </p:txBody>
      </p:sp>
    </p:spTree>
    <p:extLst>
      <p:ext uri="{BB962C8B-B14F-4D97-AF65-F5344CB8AC3E}">
        <p14:creationId xmlns:p14="http://schemas.microsoft.com/office/powerpoint/2010/main" val="252541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Part Deployment Flow</a:t>
            </a:r>
          </a:p>
        </p:txBody>
      </p:sp>
      <p:grpSp>
        <p:nvGrpSpPr>
          <p:cNvPr id="4" name="Group 3"/>
          <p:cNvGrpSpPr/>
          <p:nvPr/>
        </p:nvGrpSpPr>
        <p:grpSpPr>
          <a:xfrm>
            <a:off x="3312074" y="1958850"/>
            <a:ext cx="1418507" cy="355833"/>
            <a:chOff x="6375030" y="1493837"/>
            <a:chExt cx="1726933" cy="433202"/>
          </a:xfrm>
        </p:grpSpPr>
        <p:pic>
          <p:nvPicPr>
            <p:cNvPr id="5" name="Picture 4" descr="Screen Clippi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75030" y="1493837"/>
              <a:ext cx="443993" cy="433202"/>
            </a:xfrm>
            <a:prstGeom prst="rect">
              <a:avLst/>
            </a:prstGeom>
          </p:spPr>
        </p:pic>
        <p:sp>
          <p:nvSpPr>
            <p:cNvPr id="6" name="TextBox 5"/>
            <p:cNvSpPr txBox="1"/>
            <p:nvPr/>
          </p:nvSpPr>
          <p:spPr>
            <a:xfrm>
              <a:off x="6765311" y="1519360"/>
              <a:ext cx="1336652" cy="379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err="1">
                  <a:ln>
                    <a:noFill/>
                  </a:ln>
                  <a:solidFill>
                    <a:sysClr val="windowText" lastClr="000000"/>
                  </a:solidFill>
                  <a:effectLst/>
                  <a:uLnTx/>
                  <a:uFillTx/>
                </a:rPr>
                <a:t>todo.spapp</a:t>
              </a:r>
              <a:endParaRPr kumimoji="0" lang="en-US" sz="1428" b="0" i="0" u="none" strike="noStrike" kern="0" cap="none" spc="0" normalizeH="0" baseline="0" noProof="0" dirty="0">
                <a:ln>
                  <a:noFill/>
                </a:ln>
                <a:solidFill>
                  <a:sysClr val="windowText" lastClr="000000"/>
                </a:solidFill>
                <a:effectLst/>
                <a:uLnTx/>
                <a:uFillTx/>
              </a:endParaRPr>
            </a:p>
          </p:txBody>
        </p:sp>
      </p:grpSp>
      <p:grpSp>
        <p:nvGrpSpPr>
          <p:cNvPr id="10" name="Group 9"/>
          <p:cNvGrpSpPr/>
          <p:nvPr/>
        </p:nvGrpSpPr>
        <p:grpSpPr>
          <a:xfrm>
            <a:off x="808037" y="1820861"/>
            <a:ext cx="2554849" cy="348408"/>
            <a:chOff x="1317953" y="184282"/>
            <a:chExt cx="3223412" cy="424162"/>
          </a:xfrm>
        </p:grpSpPr>
        <p:cxnSp>
          <p:nvCxnSpPr>
            <p:cNvPr id="11" name="Straight Arrow Connector 10"/>
            <p:cNvCxnSpPr/>
            <p:nvPr/>
          </p:nvCxnSpPr>
          <p:spPr>
            <a:xfrm flipV="1">
              <a:off x="1795542" y="586150"/>
              <a:ext cx="2440214" cy="22294"/>
            </a:xfrm>
            <a:prstGeom prst="straightConnector1">
              <a:avLst/>
            </a:prstGeom>
            <a:ln w="28575">
              <a:solidFill>
                <a:srgbClr val="68217A"/>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17953" y="184282"/>
              <a:ext cx="3223412" cy="34855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ysClr val="windowText" lastClr="000000"/>
                  </a:solidFill>
                  <a:effectLst/>
                  <a:uLnTx/>
                  <a:uFillTx/>
                </a:rPr>
                <a:t>Package as an client-side solution</a:t>
              </a:r>
              <a:endParaRPr kumimoji="0" lang="en-US" sz="1224" b="0" i="1" u="none" strike="noStrike" kern="0" cap="none" spc="0" normalizeH="0" baseline="0" noProof="0" dirty="0">
                <a:ln>
                  <a:noFill/>
                </a:ln>
                <a:solidFill>
                  <a:sysClr val="windowText" lastClr="000000"/>
                </a:solidFill>
                <a:effectLst/>
                <a:uLnTx/>
                <a:uFillTx/>
              </a:endParaRPr>
            </a:p>
          </p:txBody>
        </p:sp>
      </p:grpSp>
      <p:grpSp>
        <p:nvGrpSpPr>
          <p:cNvPr id="8" name="Group 7"/>
          <p:cNvGrpSpPr/>
          <p:nvPr/>
        </p:nvGrpSpPr>
        <p:grpSpPr>
          <a:xfrm>
            <a:off x="190289" y="1934535"/>
            <a:ext cx="2457789" cy="2028976"/>
            <a:chOff x="190289" y="1934535"/>
            <a:chExt cx="2457789" cy="2028976"/>
          </a:xfrm>
        </p:grpSpPr>
        <p:grpSp>
          <p:nvGrpSpPr>
            <p:cNvPr id="36" name="Group 35"/>
            <p:cNvGrpSpPr/>
            <p:nvPr/>
          </p:nvGrpSpPr>
          <p:grpSpPr>
            <a:xfrm>
              <a:off x="190289" y="1934535"/>
              <a:ext cx="1032678" cy="600291"/>
              <a:chOff x="1117406" y="1397124"/>
              <a:chExt cx="1012521" cy="588574"/>
            </a:xfrm>
          </p:grpSpPr>
          <p:pic>
            <p:nvPicPr>
              <p:cNvPr id="37" name="Picture 36" descr="C:\Users\t-dantay\Documents\Placeholders\user.png"/>
              <p:cNvPicPr>
                <a:picLocks noChangeAspect="1" noChangeArrowheads="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36478" y="1397124"/>
                <a:ext cx="272425" cy="297965"/>
              </a:xfrm>
              <a:prstGeom prst="rect">
                <a:avLst/>
              </a:prstGeom>
              <a:noFill/>
              <a:ln>
                <a:noFill/>
              </a:ln>
              <a:extLst/>
            </p:spPr>
          </p:pic>
          <p:sp>
            <p:nvSpPr>
              <p:cNvPr id="38" name="TextBox 37"/>
              <p:cNvSpPr txBox="1"/>
              <p:nvPr/>
            </p:nvSpPr>
            <p:spPr>
              <a:xfrm>
                <a:off x="1117406" y="1673625"/>
                <a:ext cx="1012521" cy="31207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rPr>
                  <a:t>Developer</a:t>
                </a:r>
              </a:p>
            </p:txBody>
          </p:sp>
        </p:grpSp>
        <p:sp>
          <p:nvSpPr>
            <p:cNvPr id="39" name="Rectangle 38"/>
            <p:cNvSpPr/>
            <p:nvPr/>
          </p:nvSpPr>
          <p:spPr>
            <a:xfrm>
              <a:off x="193047" y="2552740"/>
              <a:ext cx="2455031" cy="141077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28" b="0" i="1" u="none" strike="noStrike" kern="0" cap="none" spc="0" normalizeH="0" baseline="0" noProof="0" dirty="0" err="1">
                  <a:ln>
                    <a:noFill/>
                  </a:ln>
                  <a:solidFill>
                    <a:sysClr val="windowText" lastClr="000000"/>
                  </a:solidFill>
                  <a:effectLst/>
                  <a:uLnTx/>
                  <a:uFillTx/>
                </a:rPr>
                <a:t>yo</a:t>
              </a:r>
              <a:r>
                <a:rPr kumimoji="0" lang="en-US" sz="1428" b="0" i="1" u="none" strike="noStrike" kern="0" cap="none" spc="0" normalizeH="0" baseline="0" noProof="0" dirty="0">
                  <a:ln>
                    <a:noFill/>
                  </a:ln>
                  <a:solidFill>
                    <a:sysClr val="windowText" lastClr="000000"/>
                  </a:solidFill>
                  <a:effectLst/>
                  <a:uLnTx/>
                  <a:uFillTx/>
                </a:rPr>
                <a:t> @</a:t>
              </a:r>
              <a:r>
                <a:rPr kumimoji="0" lang="en-US" sz="1428" b="0" i="1" u="none" strike="noStrike" kern="0" cap="none" spc="0" normalizeH="0" baseline="0" noProof="0" dirty="0" err="1">
                  <a:ln>
                    <a:noFill/>
                  </a:ln>
                  <a:solidFill>
                    <a:sysClr val="windowText" lastClr="000000"/>
                  </a:solidFill>
                  <a:effectLst/>
                  <a:uLnTx/>
                  <a:uFillTx/>
                </a:rPr>
                <a:t>microsoft</a:t>
              </a:r>
              <a:r>
                <a:rPr kumimoji="0" lang="en-US" sz="1428" b="0" i="1" u="none" strike="noStrike" kern="0" cap="none" spc="0" normalizeH="0" baseline="0" noProof="0" dirty="0">
                  <a:ln>
                    <a:noFill/>
                  </a:ln>
                  <a:solidFill>
                    <a:sysClr val="windowText" lastClr="000000"/>
                  </a:solidFill>
                  <a:effectLst/>
                  <a:uLnTx/>
                  <a:uFillTx/>
                </a:rPr>
                <a:t>/</a:t>
              </a:r>
              <a:r>
                <a:rPr kumimoji="0" lang="en-US" sz="1428" b="0" i="1" u="none" strike="noStrike" kern="0" cap="none" spc="0" normalizeH="0" baseline="0" noProof="0" dirty="0" err="1">
                  <a:ln>
                    <a:noFill/>
                  </a:ln>
                  <a:solidFill>
                    <a:sysClr val="windowText" lastClr="000000"/>
                  </a:solidFill>
                  <a:effectLst/>
                  <a:uLnTx/>
                  <a:uFillTx/>
                </a:rPr>
                <a:t>sharepoint</a:t>
              </a:r>
              <a:r>
                <a:rPr kumimoji="0" lang="en-US" sz="1428" b="0" i="1" u="none" strike="noStrike" kern="0" cap="none" spc="0" normalizeH="0" baseline="0" noProof="0" dirty="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28" b="0" i="1" u="none" strike="noStrike" kern="0" cap="none" spc="0" normalizeH="0" baseline="0" noProof="0" dirty="0">
                  <a:ln>
                    <a:noFill/>
                  </a:ln>
                  <a:solidFill>
                    <a:sysClr val="windowText" lastClr="000000"/>
                  </a:solidFill>
                  <a:effectLst/>
                  <a:uLnTx/>
                  <a:uFillTx/>
                </a:rPr>
                <a:t>gulp –ship</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28" b="0" i="1" u="none" strike="noStrike" kern="0" cap="none" spc="0" normalizeH="0" baseline="0" noProof="0" dirty="0">
                  <a:ln>
                    <a:noFill/>
                  </a:ln>
                  <a:solidFill>
                    <a:sysClr val="windowText" lastClr="000000"/>
                  </a:solidFill>
                  <a:effectLst/>
                  <a:uLnTx/>
                  <a:uFillTx/>
                </a:rPr>
                <a:t>gulp bundle --ship</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28" b="0" i="1" u="none" strike="noStrike" kern="0" cap="none" spc="0" normalizeH="0" baseline="0" noProof="0" dirty="0">
                  <a:ln>
                    <a:noFill/>
                  </a:ln>
                  <a:solidFill>
                    <a:sysClr val="windowText" lastClr="000000"/>
                  </a:solidFill>
                  <a:effectLst/>
                  <a:uLnTx/>
                  <a:uFillTx/>
                </a:rPr>
                <a:t>gulp package-solution --ship</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28" b="0" i="1" u="none" strike="noStrike" kern="0" cap="none" spc="0" normalizeH="0" baseline="0" noProof="0" dirty="0">
                  <a:ln>
                    <a:noFill/>
                  </a:ln>
                  <a:solidFill>
                    <a:sysClr val="windowText" lastClr="000000"/>
                  </a:solidFill>
                  <a:effectLst/>
                  <a:uLnTx/>
                  <a:uFillTx/>
                </a:rPr>
                <a:t>gulp deploy-azure-storage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dirty="0">
                <a:ln>
                  <a:noFill/>
                </a:ln>
                <a:solidFill>
                  <a:sysClr val="windowText" lastClr="000000"/>
                </a:solidFill>
                <a:effectLst/>
                <a:uLnTx/>
                <a:uFillTx/>
              </a:endParaRPr>
            </a:p>
          </p:txBody>
        </p:sp>
      </p:grpSp>
      <p:grpSp>
        <p:nvGrpSpPr>
          <p:cNvPr id="18" name="Group 17"/>
          <p:cNvGrpSpPr/>
          <p:nvPr/>
        </p:nvGrpSpPr>
        <p:grpSpPr>
          <a:xfrm>
            <a:off x="9759872" y="2316424"/>
            <a:ext cx="1679955" cy="1678718"/>
            <a:chOff x="9759872" y="2316424"/>
            <a:chExt cx="1679955" cy="1678718"/>
          </a:xfrm>
        </p:grpSpPr>
        <p:cxnSp>
          <p:nvCxnSpPr>
            <p:cNvPr id="53" name="Straight Arrow Connector 52"/>
            <p:cNvCxnSpPr/>
            <p:nvPr/>
          </p:nvCxnSpPr>
          <p:spPr>
            <a:xfrm>
              <a:off x="10394789" y="2316424"/>
              <a:ext cx="8144" cy="832733"/>
            </a:xfrm>
            <a:prstGeom prst="straightConnector1">
              <a:avLst/>
            </a:prstGeom>
            <a:ln w="28575">
              <a:solidFill>
                <a:srgbClr val="68217A"/>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0428142" y="2526307"/>
              <a:ext cx="1011685" cy="28630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ysClr val="windowText" lastClr="000000"/>
                  </a:solidFill>
                  <a:effectLst/>
                  <a:uLnTx/>
                  <a:uFillTx/>
                </a:rPr>
                <a:t>Available to</a:t>
              </a:r>
              <a:endParaRPr kumimoji="0" lang="en-US" sz="1224" b="0" i="1" u="none" strike="noStrike" kern="0" cap="none" spc="0" normalizeH="0" baseline="0" noProof="0" dirty="0">
                <a:ln>
                  <a:noFill/>
                </a:ln>
                <a:solidFill>
                  <a:sysClr val="windowText" lastClr="000000"/>
                </a:solidFill>
                <a:effectLst/>
                <a:uLnTx/>
                <a:uFillTx/>
              </a:endParaRPr>
            </a:p>
          </p:txBody>
        </p:sp>
        <p:grpSp>
          <p:nvGrpSpPr>
            <p:cNvPr id="56" name="Group 55"/>
            <p:cNvGrpSpPr/>
            <p:nvPr/>
          </p:nvGrpSpPr>
          <p:grpSpPr>
            <a:xfrm>
              <a:off x="9759872" y="3184011"/>
              <a:ext cx="1267526" cy="811131"/>
              <a:chOff x="4897667" y="4655917"/>
              <a:chExt cx="1410301" cy="902496"/>
            </a:xfrm>
          </p:grpSpPr>
          <p:pic>
            <p:nvPicPr>
              <p:cNvPr id="57" name="Picture 5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3316" y="4655917"/>
                <a:ext cx="561567" cy="561567"/>
              </a:xfrm>
              <a:prstGeom prst="rect">
                <a:avLst/>
              </a:prstGeom>
            </p:spPr>
          </p:pic>
          <p:sp>
            <p:nvSpPr>
              <p:cNvPr id="58" name="TextBox 57"/>
              <p:cNvSpPr txBox="1"/>
              <p:nvPr/>
            </p:nvSpPr>
            <p:spPr>
              <a:xfrm>
                <a:off x="4897667" y="5250213"/>
                <a:ext cx="1410301" cy="3082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rPr>
                  <a:t>SharePoint Sites</a:t>
                </a:r>
                <a:endParaRPr kumimoji="0" lang="en-US" sz="1200" b="0" i="0" u="none" strike="noStrike" kern="0" cap="none" spc="0" normalizeH="0" baseline="0" noProof="0" dirty="0">
                  <a:ln>
                    <a:noFill/>
                  </a:ln>
                  <a:solidFill>
                    <a:sysClr val="windowText" lastClr="000000"/>
                  </a:solidFill>
                  <a:effectLst/>
                  <a:uLnTx/>
                  <a:uFillTx/>
                </a:endParaRPr>
              </a:p>
            </p:txBody>
          </p:sp>
        </p:grpSp>
      </p:grpSp>
      <p:grpSp>
        <p:nvGrpSpPr>
          <p:cNvPr id="9" name="Group 8"/>
          <p:cNvGrpSpPr/>
          <p:nvPr/>
        </p:nvGrpSpPr>
        <p:grpSpPr>
          <a:xfrm>
            <a:off x="6156255" y="1934535"/>
            <a:ext cx="1122615" cy="494136"/>
            <a:chOff x="5546143" y="1928948"/>
            <a:chExt cx="1100703" cy="484491"/>
          </a:xfrm>
        </p:grpSpPr>
        <p:pic>
          <p:nvPicPr>
            <p:cNvPr id="21" name="Picture 2" descr="C:\Users\t-dantay\Documents\Placeholders\user.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81295" y="1928948"/>
              <a:ext cx="230399" cy="251999"/>
            </a:xfrm>
            <a:prstGeom prst="rect">
              <a:avLst/>
            </a:prstGeom>
            <a:noFill/>
            <a:ln>
              <a:noFill/>
            </a:ln>
            <a:extLst/>
          </p:spPr>
        </p:pic>
        <p:sp>
          <p:nvSpPr>
            <p:cNvPr id="22" name="TextBox 21"/>
            <p:cNvSpPr txBox="1"/>
            <p:nvPr/>
          </p:nvSpPr>
          <p:spPr>
            <a:xfrm>
              <a:off x="5546143" y="2141847"/>
              <a:ext cx="1100703" cy="27159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Tenant Admin</a:t>
              </a:r>
            </a:p>
          </p:txBody>
        </p:sp>
      </p:grpSp>
      <p:grpSp>
        <p:nvGrpSpPr>
          <p:cNvPr id="23" name="Group 22"/>
          <p:cNvGrpSpPr/>
          <p:nvPr/>
        </p:nvGrpSpPr>
        <p:grpSpPr>
          <a:xfrm>
            <a:off x="8977454" y="1782327"/>
            <a:ext cx="2780891" cy="456105"/>
            <a:chOff x="8977454" y="1782327"/>
            <a:chExt cx="2780891" cy="456105"/>
          </a:xfrm>
        </p:grpSpPr>
        <p:sp>
          <p:nvSpPr>
            <p:cNvPr id="49" name="Rectangle 48"/>
            <p:cNvSpPr/>
            <p:nvPr/>
          </p:nvSpPr>
          <p:spPr bwMode="auto">
            <a:xfrm>
              <a:off x="8977454" y="1782327"/>
              <a:ext cx="2780891" cy="456105"/>
            </a:xfrm>
            <a:prstGeom prst="rect">
              <a:avLst/>
            </a:prstGeom>
            <a:ln w="9525">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3260" tIns="46630" rIns="46630" bIns="93260" numCol="1" spcCol="0" rtlCol="0" fromWordArt="0" anchor="ctr" anchorCtr="0" forceAA="0" compatLnSpc="1">
              <a:prstTxWarp prst="textNoShape">
                <a:avLst/>
              </a:prstTxWarp>
              <a:noAutofit/>
            </a:bodyPr>
            <a:lstStyle/>
            <a:p>
              <a:pPr marL="0" marR="0" lvl="0" indent="0" defTabSz="932290" eaLnBrk="1" fontAlgn="base" latinLnBrk="0" hangingPunct="1">
                <a:lnSpc>
                  <a:spcPct val="100000"/>
                </a:lnSpc>
                <a:spcBef>
                  <a:spcPct val="0"/>
                </a:spcBef>
                <a:spcAft>
                  <a:spcPct val="0"/>
                </a:spcAft>
                <a:buClrTx/>
                <a:buSzTx/>
                <a:buFontTx/>
                <a:buNone/>
                <a:tabLst/>
                <a:defRPr/>
              </a:pPr>
              <a:r>
                <a:rPr kumimoji="0" lang="en-US" sz="1224" b="0" i="0" u="none" strike="noStrike" kern="0" cap="none" spc="-51" normalizeH="0" baseline="0" noProof="0" dirty="0">
                  <a:ln>
                    <a:noFill/>
                  </a:ln>
                  <a:solidFill>
                    <a:schemeClr val="tx1"/>
                  </a:solidFill>
                  <a:effectLst/>
                  <a:uLnTx/>
                  <a:uFillTx/>
                  <a:latin typeface="Segoe UI" pitchFamily="34" charset="0"/>
                  <a:ea typeface="Segoe UI" pitchFamily="34" charset="0"/>
                  <a:cs typeface="Segoe UI" pitchFamily="34" charset="0"/>
                </a:rPr>
                <a:t>Tenant App Catalog</a:t>
              </a:r>
            </a:p>
          </p:txBody>
        </p:sp>
        <p:cxnSp>
          <p:nvCxnSpPr>
            <p:cNvPr id="85" name="Straight Arrow Connector 84"/>
            <p:cNvCxnSpPr/>
            <p:nvPr/>
          </p:nvCxnSpPr>
          <p:spPr>
            <a:xfrm>
              <a:off x="10402932" y="1820433"/>
              <a:ext cx="6230" cy="396109"/>
            </a:xfrm>
            <a:prstGeom prst="straightConnector1">
              <a:avLst/>
            </a:prstGeom>
            <a:ln w="3175">
              <a:solidFill>
                <a:srgbClr val="68217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10524501" y="1853427"/>
              <a:ext cx="1052133" cy="286306"/>
              <a:chOff x="8673820" y="3318830"/>
              <a:chExt cx="1031597" cy="280718"/>
            </a:xfrm>
          </p:grpSpPr>
          <p:sp>
            <p:nvSpPr>
              <p:cNvPr id="86" name="Rectangle 85"/>
              <p:cNvSpPr/>
              <p:nvPr/>
            </p:nvSpPr>
            <p:spPr>
              <a:xfrm>
                <a:off x="8840693" y="3318830"/>
                <a:ext cx="864724" cy="2807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ysClr val="windowText" lastClr="000000"/>
                    </a:solidFill>
                    <a:effectLst/>
                    <a:uLnTx/>
                    <a:uFillTx/>
                  </a:rPr>
                  <a:t>Approved</a:t>
                </a:r>
                <a:endParaRPr kumimoji="0" lang="en-US" sz="1428" b="0" i="0" u="none" strike="noStrike" kern="0" cap="none" spc="0" normalizeH="0" baseline="0" noProof="0" dirty="0">
                  <a:ln>
                    <a:noFill/>
                  </a:ln>
                  <a:solidFill>
                    <a:sysClr val="windowText" lastClr="000000"/>
                  </a:solidFill>
                  <a:effectLst/>
                  <a:uLnTx/>
                  <a:uFillTx/>
                </a:endParaRPr>
              </a:p>
            </p:txBody>
          </p:sp>
          <p:pic>
            <p:nvPicPr>
              <p:cNvPr id="50" name="Picture 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73820" y="3371316"/>
                <a:ext cx="194610" cy="202804"/>
              </a:xfrm>
              <a:prstGeom prst="rect">
                <a:avLst/>
              </a:prstGeom>
            </p:spPr>
          </p:pic>
        </p:grpSp>
      </p:grpSp>
      <p:grpSp>
        <p:nvGrpSpPr>
          <p:cNvPr id="15" name="Group 14"/>
          <p:cNvGrpSpPr/>
          <p:nvPr/>
        </p:nvGrpSpPr>
        <p:grpSpPr>
          <a:xfrm>
            <a:off x="4694237" y="1820862"/>
            <a:ext cx="1771856" cy="330095"/>
            <a:chOff x="4694237" y="1820862"/>
            <a:chExt cx="1771856" cy="330095"/>
          </a:xfrm>
        </p:grpSpPr>
        <p:cxnSp>
          <p:nvCxnSpPr>
            <p:cNvPr id="46" name="Straight Arrow Connector 45"/>
            <p:cNvCxnSpPr/>
            <p:nvPr/>
          </p:nvCxnSpPr>
          <p:spPr>
            <a:xfrm flipV="1">
              <a:off x="4711511" y="2130031"/>
              <a:ext cx="1745245" cy="20926"/>
            </a:xfrm>
            <a:prstGeom prst="straightConnector1">
              <a:avLst/>
            </a:prstGeom>
            <a:ln w="28575">
              <a:solidFill>
                <a:srgbClr val="68217A"/>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694237" y="1820862"/>
              <a:ext cx="1771856" cy="28630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ysClr val="windowText" lastClr="000000"/>
                  </a:solidFill>
                  <a:effectLst/>
                  <a:uLnTx/>
                  <a:uFillTx/>
                </a:rPr>
                <a:t>Deliver the package to</a:t>
              </a:r>
              <a:endParaRPr kumimoji="0" lang="en-US" sz="1224" b="0" i="1" u="none" strike="noStrike" kern="0" cap="none" spc="0" normalizeH="0" baseline="0" noProof="0" dirty="0">
                <a:ln>
                  <a:noFill/>
                </a:ln>
                <a:solidFill>
                  <a:sysClr val="windowText" lastClr="000000"/>
                </a:solidFill>
                <a:effectLst/>
                <a:uLnTx/>
                <a:uFillTx/>
              </a:endParaRPr>
            </a:p>
          </p:txBody>
        </p:sp>
      </p:grpSp>
      <p:grpSp>
        <p:nvGrpSpPr>
          <p:cNvPr id="17" name="Group 16"/>
          <p:cNvGrpSpPr/>
          <p:nvPr/>
        </p:nvGrpSpPr>
        <p:grpSpPr>
          <a:xfrm>
            <a:off x="7182928" y="1763156"/>
            <a:ext cx="1870342" cy="601042"/>
            <a:chOff x="7182928" y="1763156"/>
            <a:chExt cx="1870342" cy="601042"/>
          </a:xfrm>
        </p:grpSpPr>
        <p:cxnSp>
          <p:nvCxnSpPr>
            <p:cNvPr id="66" name="Straight Arrow Connector 65"/>
            <p:cNvCxnSpPr/>
            <p:nvPr/>
          </p:nvCxnSpPr>
          <p:spPr>
            <a:xfrm flipV="1">
              <a:off x="7182928" y="2052285"/>
              <a:ext cx="1733195" cy="21222"/>
            </a:xfrm>
            <a:prstGeom prst="straightConnector1">
              <a:avLst/>
            </a:prstGeom>
            <a:ln w="28575">
              <a:solidFill>
                <a:srgbClr val="68217A"/>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288386" y="1763156"/>
              <a:ext cx="1391182" cy="28630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ysClr val="windowText" lastClr="000000"/>
                  </a:solidFill>
                  <a:effectLst/>
                  <a:uLnTx/>
                  <a:uFillTx/>
                </a:rPr>
                <a:t>upload, trust and</a:t>
              </a:r>
              <a:endParaRPr kumimoji="0" lang="en-US" sz="1224" b="0" i="1" u="none" strike="noStrike" kern="0" cap="none" spc="0" normalizeH="0" baseline="0" noProof="0" dirty="0">
                <a:ln>
                  <a:noFill/>
                </a:ln>
                <a:solidFill>
                  <a:sysClr val="windowText" lastClr="000000"/>
                </a:solidFill>
                <a:effectLst/>
                <a:uLnTx/>
                <a:uFillTx/>
              </a:endParaRPr>
            </a:p>
          </p:txBody>
        </p:sp>
        <p:sp>
          <p:nvSpPr>
            <p:cNvPr id="16" name="Rectangle 15"/>
            <p:cNvSpPr/>
            <p:nvPr/>
          </p:nvSpPr>
          <p:spPr>
            <a:xfrm>
              <a:off x="7288805" y="2077892"/>
              <a:ext cx="1764465" cy="28630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ysClr val="windowText" lastClr="000000"/>
                  </a:solidFill>
                  <a:effectLst/>
                  <a:uLnTx/>
                  <a:uFillTx/>
                </a:rPr>
                <a:t>deploy the package to</a:t>
              </a:r>
            </a:p>
          </p:txBody>
        </p:sp>
      </p:grpSp>
      <p:grpSp>
        <p:nvGrpSpPr>
          <p:cNvPr id="14" name="Group 13"/>
          <p:cNvGrpSpPr/>
          <p:nvPr/>
        </p:nvGrpSpPr>
        <p:grpSpPr>
          <a:xfrm>
            <a:off x="9333466" y="4020050"/>
            <a:ext cx="2622315" cy="818285"/>
            <a:chOff x="9333466" y="4020050"/>
            <a:chExt cx="2622315" cy="818285"/>
          </a:xfrm>
        </p:grpSpPr>
        <p:cxnSp>
          <p:nvCxnSpPr>
            <p:cNvPr id="71" name="Straight Arrow Connector 70"/>
            <p:cNvCxnSpPr/>
            <p:nvPr/>
          </p:nvCxnSpPr>
          <p:spPr>
            <a:xfrm>
              <a:off x="10361120" y="4020050"/>
              <a:ext cx="802" cy="818285"/>
            </a:xfrm>
            <a:prstGeom prst="straightConnector1">
              <a:avLst/>
            </a:prstGeom>
            <a:ln w="28575">
              <a:solidFill>
                <a:srgbClr val="68217A"/>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0426195" y="4237215"/>
              <a:ext cx="1529586"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rPr>
                <a:t>Install/Uninstall app</a:t>
              </a:r>
              <a:endParaRPr kumimoji="0" lang="en-US" sz="1200" b="0" i="0" u="none" strike="noStrike" kern="0" cap="none" spc="0" normalizeH="0" baseline="0" noProof="0" dirty="0">
                <a:ln>
                  <a:noFill/>
                </a:ln>
                <a:solidFill>
                  <a:sysClr val="windowText" lastClr="000000"/>
                </a:solidFill>
                <a:effectLst/>
                <a:uLnTx/>
                <a:uFillTx/>
              </a:endParaRPr>
            </a:p>
          </p:txBody>
        </p:sp>
        <p:grpSp>
          <p:nvGrpSpPr>
            <p:cNvPr id="73" name="Group 72"/>
            <p:cNvGrpSpPr/>
            <p:nvPr/>
          </p:nvGrpSpPr>
          <p:grpSpPr>
            <a:xfrm>
              <a:off x="9333466" y="4188543"/>
              <a:ext cx="924163" cy="494136"/>
              <a:chOff x="5643435" y="1928948"/>
              <a:chExt cx="906126" cy="484491"/>
            </a:xfrm>
          </p:grpSpPr>
          <p:pic>
            <p:nvPicPr>
              <p:cNvPr id="88" name="Picture 87" descr="C:\Users\t-dantay\Documents\Placeholders\user.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81295" y="1928948"/>
                <a:ext cx="230399" cy="251999"/>
              </a:xfrm>
              <a:prstGeom prst="rect">
                <a:avLst/>
              </a:prstGeom>
              <a:solidFill>
                <a:schemeClr val="bg1"/>
              </a:solidFill>
              <a:ln>
                <a:noFill/>
              </a:ln>
              <a:extLst/>
            </p:spPr>
          </p:pic>
          <p:sp>
            <p:nvSpPr>
              <p:cNvPr id="89" name="TextBox 88"/>
              <p:cNvSpPr txBox="1"/>
              <p:nvPr/>
            </p:nvSpPr>
            <p:spPr>
              <a:xfrm>
                <a:off x="5643435" y="2141847"/>
                <a:ext cx="906126" cy="27159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Site Admin</a:t>
                </a:r>
              </a:p>
            </p:txBody>
          </p:sp>
        </p:grpSp>
      </p:grpSp>
      <p:grpSp>
        <p:nvGrpSpPr>
          <p:cNvPr id="19" name="Group 18"/>
          <p:cNvGrpSpPr/>
          <p:nvPr/>
        </p:nvGrpSpPr>
        <p:grpSpPr>
          <a:xfrm>
            <a:off x="9287126" y="4956261"/>
            <a:ext cx="2147986" cy="1632267"/>
            <a:chOff x="9287126" y="4956261"/>
            <a:chExt cx="2147986" cy="1632267"/>
          </a:xfrm>
        </p:grpSpPr>
        <p:grpSp>
          <p:nvGrpSpPr>
            <p:cNvPr id="7" name="Group 6"/>
            <p:cNvGrpSpPr/>
            <p:nvPr/>
          </p:nvGrpSpPr>
          <p:grpSpPr>
            <a:xfrm>
              <a:off x="9287127" y="5401298"/>
              <a:ext cx="2147985" cy="526930"/>
              <a:chOff x="1978538" y="4277414"/>
              <a:chExt cx="2147985" cy="526930"/>
            </a:xfrm>
          </p:grpSpPr>
          <p:sp>
            <p:nvSpPr>
              <p:cNvPr id="76" name="Rectangle 75"/>
              <p:cNvSpPr/>
              <p:nvPr/>
            </p:nvSpPr>
            <p:spPr bwMode="auto">
              <a:xfrm>
                <a:off x="1978538" y="4277414"/>
                <a:ext cx="2147985" cy="526930"/>
              </a:xfrm>
              <a:prstGeom prst="rect">
                <a:avLst/>
              </a:prstGeom>
              <a:ln w="9525">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3260" tIns="46630" rIns="46630" bIns="93260" numCol="1" spcCol="0" rtlCol="0" fromWordArt="0" anchor="ctr" anchorCtr="0" forceAA="0" compatLnSpc="1">
                <a:prstTxWarp prst="textNoShape">
                  <a:avLst/>
                </a:prstTxWarp>
                <a:noAutofit/>
              </a:bodyPr>
              <a:lstStyle/>
              <a:p>
                <a:pPr marL="0" marR="0" lvl="0" indent="0" defTabSz="932290" eaLnBrk="1" fontAlgn="base" latinLnBrk="0" hangingPunct="1">
                  <a:lnSpc>
                    <a:spcPct val="100000"/>
                  </a:lnSpc>
                  <a:spcBef>
                    <a:spcPct val="0"/>
                  </a:spcBef>
                  <a:spcAft>
                    <a:spcPct val="0"/>
                  </a:spcAft>
                  <a:buClrTx/>
                  <a:buSzTx/>
                  <a:buFontTx/>
                  <a:buNone/>
                  <a:tabLst/>
                  <a:defRPr/>
                </a:pPr>
                <a:endParaRPr kumimoji="0" lang="en-US" sz="1428" b="0" i="0" u="none" strike="noStrike" kern="0" cap="none" spc="-51" normalizeH="0" baseline="0" noProof="0" dirty="0">
                  <a:ln>
                    <a:noFill/>
                  </a:ln>
                  <a:solidFill>
                    <a:schemeClr val="tx1"/>
                  </a:solidFill>
                  <a:effectLst/>
                  <a:uLnTx/>
                  <a:uFillTx/>
                  <a:latin typeface="Segoe UI" pitchFamily="34" charset="0"/>
                  <a:ea typeface="Segoe UI" pitchFamily="34" charset="0"/>
                  <a:cs typeface="Segoe UI" pitchFamily="34" charset="0"/>
                </a:endParaRPr>
              </a:p>
            </p:txBody>
          </p:sp>
          <p:grpSp>
            <p:nvGrpSpPr>
              <p:cNvPr id="3" name="Group 2"/>
              <p:cNvGrpSpPr/>
              <p:nvPr/>
            </p:nvGrpSpPr>
            <p:grpSpPr>
              <a:xfrm>
                <a:off x="2027806" y="4330424"/>
                <a:ext cx="2001835" cy="457212"/>
                <a:chOff x="2035210" y="4333839"/>
                <a:chExt cx="2254741" cy="514975"/>
              </a:xfrm>
            </p:grpSpPr>
            <p:grpSp>
              <p:nvGrpSpPr>
                <p:cNvPr id="68" name="Group 67"/>
                <p:cNvGrpSpPr/>
                <p:nvPr/>
              </p:nvGrpSpPr>
              <p:grpSpPr>
                <a:xfrm>
                  <a:off x="2035210" y="4333839"/>
                  <a:ext cx="1092735" cy="514975"/>
                  <a:chOff x="1194115" y="1412466"/>
                  <a:chExt cx="1269626" cy="598339"/>
                </a:xfrm>
              </p:grpSpPr>
              <p:pic>
                <p:nvPicPr>
                  <p:cNvPr id="69" name="Picture 68" descr="C:\Users\t-dantay\Documents\Placeholders\user.png"/>
                  <p:cNvPicPr>
                    <a:picLocks noChangeAspect="1" noChangeArrowheads="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79313" y="1412466"/>
                    <a:ext cx="299229" cy="327282"/>
                  </a:xfrm>
                  <a:prstGeom prst="rect">
                    <a:avLst/>
                  </a:prstGeom>
                  <a:noFill/>
                  <a:ln>
                    <a:noFill/>
                  </a:ln>
                  <a:extLst/>
                </p:spPr>
              </p:pic>
              <p:sp>
                <p:nvSpPr>
                  <p:cNvPr id="70" name="TextBox 69"/>
                  <p:cNvSpPr txBox="1"/>
                  <p:nvPr/>
                </p:nvSpPr>
                <p:spPr>
                  <a:xfrm>
                    <a:off x="1194115" y="1688964"/>
                    <a:ext cx="1269626" cy="3218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Page Authors</a:t>
                    </a:r>
                  </a:p>
                </p:txBody>
              </p:sp>
            </p:grpSp>
            <p:sp>
              <p:nvSpPr>
                <p:cNvPr id="81" name="Rectangle 80"/>
                <p:cNvSpPr/>
                <p:nvPr/>
              </p:nvSpPr>
              <p:spPr>
                <a:xfrm>
                  <a:off x="3440423" y="4356206"/>
                  <a:ext cx="849528"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Add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Configure</a:t>
                  </a:r>
                </a:p>
              </p:txBody>
            </p:sp>
            <p:cxnSp>
              <p:nvCxnSpPr>
                <p:cNvPr id="83" name="Straight Arrow Connector 82"/>
                <p:cNvCxnSpPr/>
                <p:nvPr/>
              </p:nvCxnSpPr>
              <p:spPr>
                <a:xfrm>
                  <a:off x="3252971" y="4373193"/>
                  <a:ext cx="6230" cy="396109"/>
                </a:xfrm>
                <a:prstGeom prst="straightConnector1">
                  <a:avLst/>
                </a:prstGeom>
                <a:ln w="3175">
                  <a:solidFill>
                    <a:srgbClr val="68217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92" name="Group 91"/>
            <p:cNvGrpSpPr/>
            <p:nvPr/>
          </p:nvGrpSpPr>
          <p:grpSpPr>
            <a:xfrm>
              <a:off x="9579877" y="4956261"/>
              <a:ext cx="1696530" cy="355833"/>
              <a:chOff x="6375030" y="1493837"/>
              <a:chExt cx="2065408" cy="433202"/>
            </a:xfrm>
          </p:grpSpPr>
          <p:pic>
            <p:nvPicPr>
              <p:cNvPr id="93" name="Picture 92" descr="Screen Clippi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75030" y="1493837"/>
                <a:ext cx="443993" cy="433202"/>
              </a:xfrm>
              <a:prstGeom prst="rect">
                <a:avLst/>
              </a:prstGeom>
            </p:spPr>
          </p:pic>
          <p:sp>
            <p:nvSpPr>
              <p:cNvPr id="94" name="TextBox 93"/>
              <p:cNvSpPr txBox="1"/>
              <p:nvPr/>
            </p:nvSpPr>
            <p:spPr>
              <a:xfrm>
                <a:off x="6765310" y="1519360"/>
                <a:ext cx="1675128" cy="379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err="1">
                    <a:ln>
                      <a:noFill/>
                    </a:ln>
                    <a:solidFill>
                      <a:sysClr val="windowText" lastClr="000000"/>
                    </a:solidFill>
                    <a:effectLst/>
                    <a:uLnTx/>
                    <a:uFillTx/>
                  </a:rPr>
                  <a:t>Todo</a:t>
                </a:r>
                <a:r>
                  <a:rPr kumimoji="0" lang="en-US" sz="1428" b="0" i="0" u="none" strike="noStrike" kern="0" cap="none" spc="0" normalizeH="0" baseline="0" noProof="0" dirty="0">
                    <a:ln>
                      <a:noFill/>
                    </a:ln>
                    <a:solidFill>
                      <a:sysClr val="windowText" lastClr="000000"/>
                    </a:solidFill>
                    <a:effectLst/>
                    <a:uLnTx/>
                    <a:uFillTx/>
                  </a:rPr>
                  <a:t> Web Part</a:t>
                </a:r>
              </a:p>
            </p:txBody>
          </p:sp>
        </p:grpSp>
        <p:grpSp>
          <p:nvGrpSpPr>
            <p:cNvPr id="95" name="Group 94"/>
            <p:cNvGrpSpPr/>
            <p:nvPr/>
          </p:nvGrpSpPr>
          <p:grpSpPr>
            <a:xfrm>
              <a:off x="9287126" y="6048064"/>
              <a:ext cx="2147985" cy="540464"/>
              <a:chOff x="1971758" y="4289969"/>
              <a:chExt cx="2147985" cy="540464"/>
            </a:xfrm>
          </p:grpSpPr>
          <p:sp>
            <p:nvSpPr>
              <p:cNvPr id="96" name="Rectangle 95"/>
              <p:cNvSpPr/>
              <p:nvPr/>
            </p:nvSpPr>
            <p:spPr bwMode="auto">
              <a:xfrm>
                <a:off x="1971758" y="4289969"/>
                <a:ext cx="2147985" cy="526930"/>
              </a:xfrm>
              <a:prstGeom prst="rect">
                <a:avLst/>
              </a:prstGeom>
              <a:ln w="9525">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3260" tIns="46630" rIns="46630" bIns="93260" numCol="1" spcCol="0" rtlCol="0" fromWordArt="0" anchor="ctr" anchorCtr="0" forceAA="0" compatLnSpc="1">
                <a:prstTxWarp prst="textNoShape">
                  <a:avLst/>
                </a:prstTxWarp>
                <a:noAutofit/>
              </a:bodyPr>
              <a:lstStyle/>
              <a:p>
                <a:pPr marL="0" marR="0" lvl="0" indent="0" defTabSz="932290" eaLnBrk="1" fontAlgn="base" latinLnBrk="0" hangingPunct="1">
                  <a:lnSpc>
                    <a:spcPct val="100000"/>
                  </a:lnSpc>
                  <a:spcBef>
                    <a:spcPct val="0"/>
                  </a:spcBef>
                  <a:spcAft>
                    <a:spcPct val="0"/>
                  </a:spcAft>
                  <a:buClrTx/>
                  <a:buSzTx/>
                  <a:buFontTx/>
                  <a:buNone/>
                  <a:tabLst/>
                  <a:defRPr/>
                </a:pPr>
                <a:endParaRPr kumimoji="0" lang="en-US" sz="1428" b="0" i="0" u="none" strike="noStrike" kern="0" cap="none" spc="-51" normalizeH="0" baseline="0" noProof="0" dirty="0">
                  <a:ln>
                    <a:noFill/>
                  </a:ln>
                  <a:solidFill>
                    <a:schemeClr val="tx1"/>
                  </a:solidFill>
                  <a:effectLst/>
                  <a:uLnTx/>
                  <a:uFillTx/>
                  <a:latin typeface="Segoe UI" pitchFamily="34" charset="0"/>
                  <a:ea typeface="Segoe UI" pitchFamily="34" charset="0"/>
                  <a:cs typeface="Segoe UI" pitchFamily="34" charset="0"/>
                </a:endParaRPr>
              </a:p>
            </p:txBody>
          </p:sp>
          <p:grpSp>
            <p:nvGrpSpPr>
              <p:cNvPr id="97" name="Group 96"/>
              <p:cNvGrpSpPr/>
              <p:nvPr/>
            </p:nvGrpSpPr>
            <p:grpSpPr>
              <a:xfrm>
                <a:off x="2051251" y="4342151"/>
                <a:ext cx="1923894" cy="488282"/>
                <a:chOff x="2061617" y="4347045"/>
                <a:chExt cx="2166952" cy="549970"/>
              </a:xfrm>
            </p:grpSpPr>
            <p:grpSp>
              <p:nvGrpSpPr>
                <p:cNvPr id="98" name="Group 97"/>
                <p:cNvGrpSpPr/>
                <p:nvPr/>
              </p:nvGrpSpPr>
              <p:grpSpPr>
                <a:xfrm>
                  <a:off x="2061617" y="4347045"/>
                  <a:ext cx="961910" cy="549970"/>
                  <a:chOff x="1224800" y="1427807"/>
                  <a:chExt cx="1117624" cy="638998"/>
                </a:xfrm>
              </p:grpSpPr>
              <p:pic>
                <p:nvPicPr>
                  <p:cNvPr id="101" name="Picture 100" descr="C:\Users\t-dantay\Documents\Placeholders\user.png"/>
                  <p:cNvPicPr>
                    <a:picLocks noChangeAspect="1" noChangeArrowheads="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33998" y="1427807"/>
                    <a:ext cx="299228" cy="327282"/>
                  </a:xfrm>
                  <a:prstGeom prst="rect">
                    <a:avLst/>
                  </a:prstGeom>
                  <a:noFill/>
                  <a:ln>
                    <a:noFill/>
                  </a:ln>
                  <a:extLst/>
                </p:spPr>
              </p:pic>
              <p:sp>
                <p:nvSpPr>
                  <p:cNvPr id="102" name="TextBox 101"/>
                  <p:cNvSpPr txBox="1"/>
                  <p:nvPr/>
                </p:nvSpPr>
                <p:spPr>
                  <a:xfrm>
                    <a:off x="1224800" y="1704306"/>
                    <a:ext cx="1117624" cy="3624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End Users</a:t>
                    </a:r>
                  </a:p>
                </p:txBody>
              </p:sp>
            </p:grpSp>
            <p:sp>
              <p:nvSpPr>
                <p:cNvPr id="99" name="Rectangle 98"/>
                <p:cNvSpPr/>
                <p:nvPr/>
              </p:nvSpPr>
              <p:spPr>
                <a:xfrm>
                  <a:off x="3440423" y="4435430"/>
                  <a:ext cx="788146" cy="31199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rPr>
                    <a:t>Interact</a:t>
                  </a:r>
                  <a:endParaRPr kumimoji="0" lang="en-US" sz="1200" b="0" i="0" u="none" strike="noStrike" kern="0" cap="none" spc="0" normalizeH="0" baseline="0" noProof="0" dirty="0">
                    <a:ln>
                      <a:noFill/>
                    </a:ln>
                    <a:solidFill>
                      <a:sysClr val="windowText" lastClr="000000"/>
                    </a:solidFill>
                    <a:effectLst/>
                    <a:uLnTx/>
                    <a:uFillTx/>
                  </a:endParaRPr>
                </a:p>
              </p:txBody>
            </p:sp>
            <p:cxnSp>
              <p:nvCxnSpPr>
                <p:cNvPr id="100" name="Straight Arrow Connector 99"/>
                <p:cNvCxnSpPr/>
                <p:nvPr/>
              </p:nvCxnSpPr>
              <p:spPr>
                <a:xfrm>
                  <a:off x="3252971" y="4373193"/>
                  <a:ext cx="6230" cy="396109"/>
                </a:xfrm>
                <a:prstGeom prst="straightConnector1">
                  <a:avLst/>
                </a:prstGeom>
                <a:ln w="3175">
                  <a:solidFill>
                    <a:srgbClr val="68217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13341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1209973"/>
            <a:ext cx="11125199" cy="2012859"/>
          </a:xfrm>
        </p:spPr>
        <p:txBody>
          <a:bodyPr/>
          <a:lstStyle/>
          <a:p>
            <a:r>
              <a:rPr lang="en-US" sz="6600" dirty="0"/>
              <a:t>Web Part Deployment</a:t>
            </a:r>
            <a:br>
              <a:rPr lang="en-US" sz="6600" dirty="0"/>
            </a:br>
            <a:endParaRPr lang="en-US" sz="6600" dirty="0"/>
          </a:p>
        </p:txBody>
      </p:sp>
      <p:sp>
        <p:nvSpPr>
          <p:cNvPr id="5" name="Text Placeholder 4"/>
          <p:cNvSpPr>
            <a:spLocks noGrp="1"/>
          </p:cNvSpPr>
          <p:nvPr>
            <p:ph type="body" sz="quarter" idx="12"/>
          </p:nvPr>
        </p:nvSpPr>
        <p:spPr/>
        <p:txBody>
          <a:bodyPr/>
          <a:lstStyle/>
          <a:p>
            <a:r>
              <a:rPr lang="en-US" dirty="0"/>
              <a:t>Chakkaradeep Chandran</a:t>
            </a:r>
          </a:p>
        </p:txBody>
      </p:sp>
    </p:spTree>
    <p:extLst>
      <p:ext uri="{BB962C8B-B14F-4D97-AF65-F5344CB8AC3E}">
        <p14:creationId xmlns:p14="http://schemas.microsoft.com/office/powerpoint/2010/main" val="11544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5555367"/>
          </a:xfrm>
        </p:spPr>
        <p:txBody>
          <a:bodyPr/>
          <a:lstStyle/>
          <a:p>
            <a:r>
              <a:rPr lang="en-US" sz="3200" dirty="0">
                <a:solidFill>
                  <a:srgbClr val="0078D7"/>
                </a:solidFill>
              </a:rPr>
              <a:t>Conceptual process – Checkout “JavaScript embed models” with add-in model implementations from PnP</a:t>
            </a:r>
            <a:br>
              <a:rPr lang="en-US" sz="3200" dirty="0"/>
            </a:br>
            <a:endParaRPr lang="en-US" sz="3200" dirty="0"/>
          </a:p>
          <a:p>
            <a:r>
              <a:rPr lang="en-US" sz="3200" dirty="0">
                <a:solidFill>
                  <a:srgbClr val="0078D7"/>
                </a:solidFill>
              </a:rPr>
              <a:t>Learn</a:t>
            </a:r>
            <a:r>
              <a:rPr lang="en-US" sz="3200" dirty="0"/>
              <a:t> </a:t>
            </a:r>
            <a:r>
              <a:rPr lang="en-US" sz="3200" dirty="0">
                <a:solidFill>
                  <a:srgbClr val="0078D7"/>
                </a:solidFill>
              </a:rPr>
              <a:t>used technologies – Web stack tooling</a:t>
            </a:r>
          </a:p>
          <a:p>
            <a:pPr lvl="1"/>
            <a:r>
              <a:rPr lang="en-US" sz="1800" dirty="0"/>
              <a:t>Install </a:t>
            </a:r>
            <a:r>
              <a:rPr lang="en-US" sz="1800" dirty="0" err="1"/>
              <a:t>node.js</a:t>
            </a:r>
            <a:r>
              <a:rPr lang="en-US" sz="1800" dirty="0"/>
              <a:t> and </a:t>
            </a:r>
            <a:r>
              <a:rPr lang="en-US" sz="1800" dirty="0" err="1"/>
              <a:t>cmd</a:t>
            </a:r>
            <a:r>
              <a:rPr lang="en-US" sz="1800" dirty="0"/>
              <a:t> tooling for testing web stack development on your computer</a:t>
            </a:r>
          </a:p>
          <a:p>
            <a:pPr lvl="1"/>
            <a:r>
              <a:rPr lang="en-US" sz="1800" dirty="0"/>
              <a:t>Learn </a:t>
            </a:r>
            <a:r>
              <a:rPr lang="en-US" sz="1800" dirty="0" err="1"/>
              <a:t>webpack</a:t>
            </a:r>
            <a:r>
              <a:rPr lang="en-US" sz="1800" dirty="0"/>
              <a:t> for bundling your applications</a:t>
            </a:r>
            <a:br>
              <a:rPr lang="en-US" sz="1800" dirty="0"/>
            </a:br>
            <a:endParaRPr lang="en-US" sz="1800" dirty="0"/>
          </a:p>
          <a:p>
            <a:r>
              <a:rPr lang="en-US" sz="3200" dirty="0">
                <a:solidFill>
                  <a:srgbClr val="0078D7"/>
                </a:solidFill>
              </a:rPr>
              <a:t>Learn JavaScript Framework(s)</a:t>
            </a:r>
          </a:p>
          <a:p>
            <a:pPr lvl="1"/>
            <a:r>
              <a:rPr lang="en-US" sz="1800" dirty="0"/>
              <a:t>Light-weight frameworks - Knockout, Handlebars etc.</a:t>
            </a:r>
          </a:p>
          <a:p>
            <a:pPr lvl="1"/>
            <a:r>
              <a:rPr lang="en-US" sz="1800" dirty="0"/>
              <a:t>Fully-fledged frameworks – Angular, React, Ember etc.</a:t>
            </a:r>
          </a:p>
          <a:p>
            <a:pPr lvl="1"/>
            <a:r>
              <a:rPr lang="en-US" sz="1800" dirty="0"/>
              <a:t>Get understanding on how they can be used and what the benefits are of using them</a:t>
            </a:r>
          </a:p>
          <a:p>
            <a:pPr lvl="1"/>
            <a:endParaRPr lang="en-US" sz="1800" dirty="0"/>
          </a:p>
          <a:p>
            <a:r>
              <a:rPr lang="en-US" sz="3200" dirty="0">
                <a:solidFill>
                  <a:srgbClr val="0078D7"/>
                </a:solidFill>
              </a:rPr>
              <a:t>Learn Office UI Fabric usage</a:t>
            </a:r>
          </a:p>
          <a:p>
            <a:pPr lvl="1"/>
            <a:r>
              <a:rPr lang="en-US" sz="1800" dirty="0"/>
              <a:t>By default available for SP Framework customizations. Other UX frameworks can also be used</a:t>
            </a:r>
            <a:endParaRPr lang="fi-FI" sz="1800" dirty="0"/>
          </a:p>
        </p:txBody>
      </p:sp>
      <p:sp>
        <p:nvSpPr>
          <p:cNvPr id="3" name="Title 2"/>
          <p:cNvSpPr>
            <a:spLocks noGrp="1"/>
          </p:cNvSpPr>
          <p:nvPr>
            <p:ph type="title"/>
          </p:nvPr>
        </p:nvSpPr>
        <p:spPr/>
        <p:txBody>
          <a:bodyPr/>
          <a:lstStyle/>
          <a:p>
            <a:r>
              <a:rPr lang="en-US"/>
              <a:t>Training Path – How to master SP Framework?</a:t>
            </a:r>
            <a:endParaRPr lang="fi-FI" dirty="0"/>
          </a:p>
        </p:txBody>
      </p:sp>
    </p:spTree>
    <p:extLst>
      <p:ext uri="{BB962C8B-B14F-4D97-AF65-F5344CB8AC3E}">
        <p14:creationId xmlns:p14="http://schemas.microsoft.com/office/powerpoint/2010/main" val="231794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1036782" y="6593606"/>
            <a:ext cx="1302135" cy="388336"/>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fi-FI"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185" name="Picture 184"/>
          <p:cNvPicPr>
            <a:picLocks noChangeAspect="1"/>
          </p:cNvPicPr>
          <p:nvPr/>
        </p:nvPicPr>
        <p:blipFill>
          <a:blip r:embed="rId3"/>
          <a:stretch>
            <a:fillRect/>
          </a:stretch>
        </p:blipFill>
        <p:spPr>
          <a:xfrm>
            <a:off x="168170" y="18591"/>
            <a:ext cx="5146769" cy="1878179"/>
          </a:xfrm>
          <a:prstGeom prst="rect">
            <a:avLst/>
          </a:prstGeom>
        </p:spPr>
      </p:pic>
      <p:grpSp>
        <p:nvGrpSpPr>
          <p:cNvPr id="561" name="Group 560"/>
          <p:cNvGrpSpPr/>
          <p:nvPr/>
        </p:nvGrpSpPr>
        <p:grpSpPr>
          <a:xfrm>
            <a:off x="6139845" y="1948176"/>
            <a:ext cx="5484193" cy="2756316"/>
            <a:chOff x="6017576" y="1174439"/>
            <a:chExt cx="5486400" cy="2757425"/>
          </a:xfrm>
        </p:grpSpPr>
        <p:sp>
          <p:nvSpPr>
            <p:cNvPr id="526" name="Rectangle 5"/>
            <p:cNvSpPr/>
            <p:nvPr/>
          </p:nvSpPr>
          <p:spPr bwMode="auto">
            <a:xfrm>
              <a:off x="6017576" y="1174439"/>
              <a:ext cx="5486400" cy="27574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03" tIns="91403" rIns="34280" bIns="34280" rtlCol="0" anchor="b" anchorCtr="0"/>
            <a:lstStyle/>
            <a:p>
              <a:pPr marL="0" marR="0" lvl="0" indent="0" algn="ctr" defTabSz="932037"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27" name="Rectangle 6"/>
            <p:cNvSpPr/>
            <p:nvPr/>
          </p:nvSpPr>
          <p:spPr bwMode="auto">
            <a:xfrm>
              <a:off x="6017576" y="1174439"/>
              <a:ext cx="137160" cy="2757425"/>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03" tIns="91403" rIns="34280" bIns="34280" rtlCol="0" anchor="b" anchorCtr="0"/>
            <a:lstStyle/>
            <a:p>
              <a:pPr marL="0" marR="0" lvl="0" indent="0" algn="ctr" defTabSz="932037"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13" name="Group 12"/>
          <p:cNvGrpSpPr/>
          <p:nvPr/>
        </p:nvGrpSpPr>
        <p:grpSpPr>
          <a:xfrm>
            <a:off x="411911" y="1948175"/>
            <a:ext cx="5484193" cy="2740835"/>
            <a:chOff x="401419" y="1910149"/>
            <a:chExt cx="5377148" cy="2687337"/>
          </a:xfrm>
        </p:grpSpPr>
        <p:sp>
          <p:nvSpPr>
            <p:cNvPr id="1381" name="Rectangle 11"/>
            <p:cNvSpPr/>
            <p:nvPr/>
          </p:nvSpPr>
          <p:spPr bwMode="auto">
            <a:xfrm>
              <a:off x="401419" y="1910149"/>
              <a:ext cx="5377148" cy="2687337"/>
            </a:xfrm>
            <a:prstGeom prst="rect">
              <a:avLst/>
            </a:prstGeom>
            <a:solidFill>
              <a:schemeClr val="accent2"/>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03" tIns="91403" rIns="34280" bIns="34280" rtlCol="0" anchor="b" anchorCtr="0"/>
            <a:lstStyle/>
            <a:p>
              <a:pPr marL="0" marR="0" lvl="0" indent="0" algn="ctr" defTabSz="932037"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23" name="Rectangle 12"/>
            <p:cNvSpPr/>
            <p:nvPr/>
          </p:nvSpPr>
          <p:spPr bwMode="auto">
            <a:xfrm>
              <a:off x="401419" y="1910149"/>
              <a:ext cx="134076" cy="2687337"/>
            </a:xfrm>
            <a:prstGeom prst="rect">
              <a:avLst/>
            </a:prstGeom>
            <a:solidFill>
              <a:schemeClr val="accent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03" tIns="91403" rIns="34280" bIns="34280" rtlCol="0" anchor="b" anchorCtr="0"/>
            <a:lstStyle/>
            <a:p>
              <a:pPr marL="0" marR="0" lvl="0" indent="0" algn="ctr" defTabSz="932037"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3" name="Content Placeholder 2"/>
          <p:cNvSpPr>
            <a:spLocks noGrp="1"/>
          </p:cNvSpPr>
          <p:nvPr>
            <p:ph type="body" sz="quarter" idx="4294967295"/>
          </p:nvPr>
        </p:nvSpPr>
        <p:spPr>
          <a:xfrm>
            <a:off x="539093" y="1961448"/>
            <a:ext cx="4891088" cy="2809875"/>
          </a:xfrm>
        </p:spPr>
        <p:txBody>
          <a:bodyPr vert="horz" wrap="square" lIns="228508" tIns="146246" rIns="182806" bIns="146246" rtlCol="0">
            <a:spAutoFit/>
          </a:bodyPr>
          <a:lstStyle/>
          <a:p>
            <a:pPr marL="0" indent="0">
              <a:spcBef>
                <a:spcPts val="1799"/>
              </a:spcBef>
              <a:buNone/>
            </a:pPr>
            <a:r>
              <a:rPr lang="en-US" sz="3198" dirty="0">
                <a:solidFill>
                  <a:schemeClr val="bg1"/>
                </a:solidFill>
              </a:rPr>
              <a:t>Code samples</a:t>
            </a:r>
          </a:p>
          <a:p>
            <a:pPr marL="0" indent="0">
              <a:spcBef>
                <a:spcPts val="1799"/>
              </a:spcBef>
              <a:buNone/>
            </a:pPr>
            <a:r>
              <a:rPr lang="en-US" sz="3198" dirty="0">
                <a:solidFill>
                  <a:schemeClr val="bg1"/>
                </a:solidFill>
              </a:rPr>
              <a:t>Guidance documentation</a:t>
            </a:r>
          </a:p>
          <a:p>
            <a:pPr marL="0" indent="0">
              <a:spcBef>
                <a:spcPts val="1799"/>
              </a:spcBef>
              <a:buNone/>
            </a:pPr>
            <a:r>
              <a:rPr lang="en-US" sz="3198" dirty="0">
                <a:solidFill>
                  <a:schemeClr val="bg1"/>
                </a:solidFill>
              </a:rPr>
              <a:t>Monthly community calls</a:t>
            </a:r>
          </a:p>
          <a:p>
            <a:pPr marL="0" indent="0">
              <a:spcBef>
                <a:spcPts val="1799"/>
              </a:spcBef>
              <a:buNone/>
            </a:pPr>
            <a:r>
              <a:rPr lang="en-US" sz="3198" dirty="0">
                <a:solidFill>
                  <a:schemeClr val="bg1"/>
                </a:solidFill>
              </a:rPr>
              <a:t>Case Studies</a:t>
            </a:r>
          </a:p>
        </p:txBody>
      </p:sp>
      <p:sp>
        <p:nvSpPr>
          <p:cNvPr id="4" name="Content Placeholder 3"/>
          <p:cNvSpPr>
            <a:spLocks noGrp="1"/>
          </p:cNvSpPr>
          <p:nvPr>
            <p:ph type="body" sz="quarter" idx="4294967295"/>
          </p:nvPr>
        </p:nvSpPr>
        <p:spPr>
          <a:xfrm>
            <a:off x="6324993" y="1896770"/>
            <a:ext cx="5133975" cy="2431061"/>
          </a:xfrm>
        </p:spPr>
        <p:txBody>
          <a:bodyPr vert="horz" wrap="square" lIns="228508" tIns="146246" rIns="182806" bIns="146246" rtlCol="0">
            <a:spAutoFit/>
          </a:bodyPr>
          <a:lstStyle/>
          <a:p>
            <a:pPr marL="0" indent="0">
              <a:spcBef>
                <a:spcPts val="1799"/>
              </a:spcBef>
              <a:buNone/>
            </a:pPr>
            <a:r>
              <a:rPr lang="en-US" sz="3598" b="1" dirty="0">
                <a:solidFill>
                  <a:schemeClr val="bg1"/>
                </a:solidFill>
              </a:rPr>
              <a:t>Themes</a:t>
            </a:r>
          </a:p>
          <a:p>
            <a:pPr marL="0" indent="0">
              <a:spcBef>
                <a:spcPts val="800"/>
              </a:spcBef>
              <a:buNone/>
            </a:pPr>
            <a:r>
              <a:rPr lang="en-US" sz="2400" dirty="0">
                <a:solidFill>
                  <a:schemeClr val="bg1"/>
                </a:solidFill>
              </a:rPr>
              <a:t>SharePoint Framework</a:t>
            </a:r>
          </a:p>
          <a:p>
            <a:pPr marL="0" indent="0">
              <a:spcBef>
                <a:spcPts val="800"/>
              </a:spcBef>
              <a:buNone/>
            </a:pPr>
            <a:r>
              <a:rPr lang="en-US" sz="2400" dirty="0">
                <a:solidFill>
                  <a:schemeClr val="bg1"/>
                </a:solidFill>
              </a:rPr>
              <a:t>SharePoint add-ins</a:t>
            </a:r>
          </a:p>
          <a:p>
            <a:pPr marL="0" indent="0">
              <a:spcBef>
                <a:spcPts val="800"/>
              </a:spcBef>
              <a:buNone/>
            </a:pPr>
            <a:r>
              <a:rPr lang="en-US" sz="2400" dirty="0">
                <a:solidFill>
                  <a:schemeClr val="bg1"/>
                </a:solidFill>
              </a:rPr>
              <a:t>Remote API models with SharePoint development</a:t>
            </a:r>
          </a:p>
        </p:txBody>
      </p:sp>
      <p:sp>
        <p:nvSpPr>
          <p:cNvPr id="1292" name="Freeform 293"/>
          <p:cNvSpPr>
            <a:spLocks/>
          </p:cNvSpPr>
          <p:nvPr/>
        </p:nvSpPr>
        <p:spPr bwMode="auto">
          <a:xfrm>
            <a:off x="8881943" y="4947631"/>
            <a:ext cx="900757" cy="2034312"/>
          </a:xfrm>
          <a:custGeom>
            <a:avLst/>
            <a:gdLst>
              <a:gd name="T0" fmla="*/ 183 w 233"/>
              <a:gd name="T1" fmla="*/ 95 h 526"/>
              <a:gd name="T2" fmla="*/ 182 w 233"/>
              <a:gd name="T3" fmla="*/ 95 h 526"/>
              <a:gd name="T4" fmla="*/ 182 w 233"/>
              <a:gd name="T5" fmla="*/ 95 h 526"/>
              <a:gd name="T6" fmla="*/ 132 w 233"/>
              <a:gd name="T7" fmla="*/ 91 h 526"/>
              <a:gd name="T8" fmla="*/ 132 w 233"/>
              <a:gd name="T9" fmla="*/ 83 h 526"/>
              <a:gd name="T10" fmla="*/ 143 w 233"/>
              <a:gd name="T11" fmla="*/ 70 h 526"/>
              <a:gd name="T12" fmla="*/ 143 w 233"/>
              <a:gd name="T13" fmla="*/ 59 h 526"/>
              <a:gd name="T14" fmla="*/ 148 w 233"/>
              <a:gd name="T15" fmla="*/ 54 h 526"/>
              <a:gd name="T16" fmla="*/ 148 w 233"/>
              <a:gd name="T17" fmla="*/ 44 h 526"/>
              <a:gd name="T18" fmla="*/ 145 w 233"/>
              <a:gd name="T19" fmla="*/ 40 h 526"/>
              <a:gd name="T20" fmla="*/ 151 w 233"/>
              <a:gd name="T21" fmla="*/ 26 h 526"/>
              <a:gd name="T22" fmla="*/ 132 w 233"/>
              <a:gd name="T23" fmla="*/ 7 h 526"/>
              <a:gd name="T24" fmla="*/ 131 w 233"/>
              <a:gd name="T25" fmla="*/ 7 h 526"/>
              <a:gd name="T26" fmla="*/ 110 w 233"/>
              <a:gd name="T27" fmla="*/ 0 h 526"/>
              <a:gd name="T28" fmla="*/ 81 w 233"/>
              <a:gd name="T29" fmla="*/ 25 h 526"/>
              <a:gd name="T30" fmla="*/ 87 w 233"/>
              <a:gd name="T31" fmla="*/ 39 h 526"/>
              <a:gd name="T32" fmla="*/ 83 w 233"/>
              <a:gd name="T33" fmla="*/ 44 h 526"/>
              <a:gd name="T34" fmla="*/ 83 w 233"/>
              <a:gd name="T35" fmla="*/ 54 h 526"/>
              <a:gd name="T36" fmla="*/ 88 w 233"/>
              <a:gd name="T37" fmla="*/ 59 h 526"/>
              <a:gd name="T38" fmla="*/ 88 w 233"/>
              <a:gd name="T39" fmla="*/ 70 h 526"/>
              <a:gd name="T40" fmla="*/ 99 w 233"/>
              <a:gd name="T41" fmla="*/ 83 h 526"/>
              <a:gd name="T42" fmla="*/ 99 w 233"/>
              <a:gd name="T43" fmla="*/ 91 h 526"/>
              <a:gd name="T44" fmla="*/ 49 w 233"/>
              <a:gd name="T45" fmla="*/ 95 h 526"/>
              <a:gd name="T46" fmla="*/ 49 w 233"/>
              <a:gd name="T47" fmla="*/ 97 h 526"/>
              <a:gd name="T48" fmla="*/ 0 w 233"/>
              <a:gd name="T49" fmla="*/ 276 h 526"/>
              <a:gd name="T50" fmla="*/ 3 w 233"/>
              <a:gd name="T51" fmla="*/ 276 h 526"/>
              <a:gd name="T52" fmla="*/ 3 w 233"/>
              <a:gd name="T53" fmla="*/ 289 h 526"/>
              <a:gd name="T54" fmla="*/ 14 w 233"/>
              <a:gd name="T55" fmla="*/ 299 h 526"/>
              <a:gd name="T56" fmla="*/ 25 w 233"/>
              <a:gd name="T57" fmla="*/ 289 h 526"/>
              <a:gd name="T58" fmla="*/ 25 w 233"/>
              <a:gd name="T59" fmla="*/ 276 h 526"/>
              <a:gd name="T60" fmla="*/ 28 w 233"/>
              <a:gd name="T61" fmla="*/ 276 h 526"/>
              <a:gd name="T62" fmla="*/ 49 w 233"/>
              <a:gd name="T63" fmla="*/ 176 h 526"/>
              <a:gd name="T64" fmla="*/ 49 w 233"/>
              <a:gd name="T65" fmla="*/ 319 h 526"/>
              <a:gd name="T66" fmla="*/ 67 w 233"/>
              <a:gd name="T67" fmla="*/ 319 h 526"/>
              <a:gd name="T68" fmla="*/ 73 w 233"/>
              <a:gd name="T69" fmla="*/ 509 h 526"/>
              <a:gd name="T70" fmla="*/ 79 w 233"/>
              <a:gd name="T71" fmla="*/ 509 h 526"/>
              <a:gd name="T72" fmla="*/ 70 w 233"/>
              <a:gd name="T73" fmla="*/ 526 h 526"/>
              <a:gd name="T74" fmla="*/ 111 w 233"/>
              <a:gd name="T75" fmla="*/ 526 h 526"/>
              <a:gd name="T76" fmla="*/ 102 w 233"/>
              <a:gd name="T77" fmla="*/ 509 h 526"/>
              <a:gd name="T78" fmla="*/ 108 w 233"/>
              <a:gd name="T79" fmla="*/ 509 h 526"/>
              <a:gd name="T80" fmla="*/ 115 w 233"/>
              <a:gd name="T81" fmla="*/ 319 h 526"/>
              <a:gd name="T82" fmla="*/ 117 w 233"/>
              <a:gd name="T83" fmla="*/ 319 h 526"/>
              <a:gd name="T84" fmla="*/ 123 w 233"/>
              <a:gd name="T85" fmla="*/ 509 h 526"/>
              <a:gd name="T86" fmla="*/ 129 w 233"/>
              <a:gd name="T87" fmla="*/ 509 h 526"/>
              <a:gd name="T88" fmla="*/ 120 w 233"/>
              <a:gd name="T89" fmla="*/ 526 h 526"/>
              <a:gd name="T90" fmla="*/ 161 w 233"/>
              <a:gd name="T91" fmla="*/ 526 h 526"/>
              <a:gd name="T92" fmla="*/ 153 w 233"/>
              <a:gd name="T93" fmla="*/ 509 h 526"/>
              <a:gd name="T94" fmla="*/ 158 w 233"/>
              <a:gd name="T95" fmla="*/ 509 h 526"/>
              <a:gd name="T96" fmla="*/ 165 w 233"/>
              <a:gd name="T97" fmla="*/ 319 h 526"/>
              <a:gd name="T98" fmla="*/ 182 w 233"/>
              <a:gd name="T99" fmla="*/ 319 h 526"/>
              <a:gd name="T100" fmla="*/ 182 w 233"/>
              <a:gd name="T101" fmla="*/ 173 h 526"/>
              <a:gd name="T102" fmla="*/ 204 w 233"/>
              <a:gd name="T103" fmla="*/ 276 h 526"/>
              <a:gd name="T104" fmla="*/ 208 w 233"/>
              <a:gd name="T105" fmla="*/ 276 h 526"/>
              <a:gd name="T106" fmla="*/ 208 w 233"/>
              <a:gd name="T107" fmla="*/ 289 h 526"/>
              <a:gd name="T108" fmla="*/ 218 w 233"/>
              <a:gd name="T109" fmla="*/ 299 h 526"/>
              <a:gd name="T110" fmla="*/ 229 w 233"/>
              <a:gd name="T111" fmla="*/ 289 h 526"/>
              <a:gd name="T112" fmla="*/ 229 w 233"/>
              <a:gd name="T113" fmla="*/ 276 h 526"/>
              <a:gd name="T114" fmla="*/ 233 w 233"/>
              <a:gd name="T115" fmla="*/ 276 h 526"/>
              <a:gd name="T116" fmla="*/ 183 w 233"/>
              <a:gd name="T117" fmla="*/ 9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3" h="526">
                <a:moveTo>
                  <a:pt x="183" y="95"/>
                </a:moveTo>
                <a:cubicBezTo>
                  <a:pt x="182" y="95"/>
                  <a:pt x="182" y="95"/>
                  <a:pt x="182" y="95"/>
                </a:cubicBezTo>
                <a:cubicBezTo>
                  <a:pt x="182" y="95"/>
                  <a:pt x="182" y="95"/>
                  <a:pt x="182" y="95"/>
                </a:cubicBezTo>
                <a:cubicBezTo>
                  <a:pt x="132" y="91"/>
                  <a:pt x="132" y="91"/>
                  <a:pt x="132" y="91"/>
                </a:cubicBezTo>
                <a:cubicBezTo>
                  <a:pt x="132" y="83"/>
                  <a:pt x="132" y="83"/>
                  <a:pt x="132" y="83"/>
                </a:cubicBezTo>
                <a:cubicBezTo>
                  <a:pt x="138" y="82"/>
                  <a:pt x="143" y="77"/>
                  <a:pt x="143" y="70"/>
                </a:cubicBezTo>
                <a:cubicBezTo>
                  <a:pt x="143" y="59"/>
                  <a:pt x="143" y="59"/>
                  <a:pt x="143" y="59"/>
                </a:cubicBezTo>
                <a:cubicBezTo>
                  <a:pt x="146" y="59"/>
                  <a:pt x="148" y="57"/>
                  <a:pt x="148" y="54"/>
                </a:cubicBezTo>
                <a:cubicBezTo>
                  <a:pt x="148" y="44"/>
                  <a:pt x="148" y="44"/>
                  <a:pt x="148" y="44"/>
                </a:cubicBezTo>
                <a:cubicBezTo>
                  <a:pt x="148" y="42"/>
                  <a:pt x="146" y="40"/>
                  <a:pt x="145" y="40"/>
                </a:cubicBezTo>
                <a:cubicBezTo>
                  <a:pt x="148" y="36"/>
                  <a:pt x="151" y="31"/>
                  <a:pt x="151" y="26"/>
                </a:cubicBezTo>
                <a:cubicBezTo>
                  <a:pt x="151" y="16"/>
                  <a:pt x="142" y="7"/>
                  <a:pt x="132" y="7"/>
                </a:cubicBezTo>
                <a:cubicBezTo>
                  <a:pt x="131" y="7"/>
                  <a:pt x="131" y="7"/>
                  <a:pt x="131" y="7"/>
                </a:cubicBezTo>
                <a:cubicBezTo>
                  <a:pt x="126" y="3"/>
                  <a:pt x="118" y="0"/>
                  <a:pt x="110" y="0"/>
                </a:cubicBezTo>
                <a:cubicBezTo>
                  <a:pt x="94" y="0"/>
                  <a:pt x="81" y="11"/>
                  <a:pt x="81" y="25"/>
                </a:cubicBezTo>
                <a:cubicBezTo>
                  <a:pt x="81" y="30"/>
                  <a:pt x="83" y="35"/>
                  <a:pt x="87" y="39"/>
                </a:cubicBezTo>
                <a:cubicBezTo>
                  <a:pt x="85" y="40"/>
                  <a:pt x="83" y="42"/>
                  <a:pt x="83" y="44"/>
                </a:cubicBezTo>
                <a:cubicBezTo>
                  <a:pt x="83" y="54"/>
                  <a:pt x="83" y="54"/>
                  <a:pt x="83" y="54"/>
                </a:cubicBezTo>
                <a:cubicBezTo>
                  <a:pt x="83" y="57"/>
                  <a:pt x="85" y="59"/>
                  <a:pt x="88" y="59"/>
                </a:cubicBezTo>
                <a:cubicBezTo>
                  <a:pt x="88" y="70"/>
                  <a:pt x="88" y="70"/>
                  <a:pt x="88" y="70"/>
                </a:cubicBezTo>
                <a:cubicBezTo>
                  <a:pt x="88" y="77"/>
                  <a:pt x="93" y="83"/>
                  <a:pt x="99" y="83"/>
                </a:cubicBezTo>
                <a:cubicBezTo>
                  <a:pt x="99" y="91"/>
                  <a:pt x="99" y="91"/>
                  <a:pt x="99" y="91"/>
                </a:cubicBezTo>
                <a:cubicBezTo>
                  <a:pt x="49" y="95"/>
                  <a:pt x="49" y="95"/>
                  <a:pt x="49" y="95"/>
                </a:cubicBezTo>
                <a:cubicBezTo>
                  <a:pt x="49" y="97"/>
                  <a:pt x="49" y="97"/>
                  <a:pt x="49" y="97"/>
                </a:cubicBezTo>
                <a:cubicBezTo>
                  <a:pt x="23" y="155"/>
                  <a:pt x="6" y="213"/>
                  <a:pt x="0" y="276"/>
                </a:cubicBezTo>
                <a:cubicBezTo>
                  <a:pt x="3" y="276"/>
                  <a:pt x="3" y="276"/>
                  <a:pt x="3" y="276"/>
                </a:cubicBezTo>
                <a:cubicBezTo>
                  <a:pt x="3" y="289"/>
                  <a:pt x="3" y="289"/>
                  <a:pt x="3" y="289"/>
                </a:cubicBezTo>
                <a:cubicBezTo>
                  <a:pt x="3" y="295"/>
                  <a:pt x="8" y="299"/>
                  <a:pt x="14" y="299"/>
                </a:cubicBezTo>
                <a:cubicBezTo>
                  <a:pt x="20" y="299"/>
                  <a:pt x="25" y="295"/>
                  <a:pt x="25" y="289"/>
                </a:cubicBezTo>
                <a:cubicBezTo>
                  <a:pt x="25" y="276"/>
                  <a:pt x="25" y="276"/>
                  <a:pt x="25" y="276"/>
                </a:cubicBezTo>
                <a:cubicBezTo>
                  <a:pt x="28" y="276"/>
                  <a:pt x="28" y="276"/>
                  <a:pt x="28" y="276"/>
                </a:cubicBezTo>
                <a:cubicBezTo>
                  <a:pt x="32" y="241"/>
                  <a:pt x="39" y="208"/>
                  <a:pt x="49" y="176"/>
                </a:cubicBezTo>
                <a:cubicBezTo>
                  <a:pt x="49" y="319"/>
                  <a:pt x="49" y="319"/>
                  <a:pt x="49" y="319"/>
                </a:cubicBezTo>
                <a:cubicBezTo>
                  <a:pt x="67" y="319"/>
                  <a:pt x="67" y="319"/>
                  <a:pt x="67" y="319"/>
                </a:cubicBezTo>
                <a:cubicBezTo>
                  <a:pt x="73" y="509"/>
                  <a:pt x="73" y="509"/>
                  <a:pt x="73" y="509"/>
                </a:cubicBezTo>
                <a:cubicBezTo>
                  <a:pt x="79" y="509"/>
                  <a:pt x="79" y="509"/>
                  <a:pt x="79" y="509"/>
                </a:cubicBezTo>
                <a:cubicBezTo>
                  <a:pt x="74" y="513"/>
                  <a:pt x="70" y="519"/>
                  <a:pt x="70" y="526"/>
                </a:cubicBezTo>
                <a:cubicBezTo>
                  <a:pt x="111" y="526"/>
                  <a:pt x="111" y="526"/>
                  <a:pt x="111" y="526"/>
                </a:cubicBezTo>
                <a:cubicBezTo>
                  <a:pt x="111" y="519"/>
                  <a:pt x="108" y="513"/>
                  <a:pt x="102" y="509"/>
                </a:cubicBezTo>
                <a:cubicBezTo>
                  <a:pt x="108" y="509"/>
                  <a:pt x="108" y="509"/>
                  <a:pt x="108" y="509"/>
                </a:cubicBezTo>
                <a:cubicBezTo>
                  <a:pt x="115" y="319"/>
                  <a:pt x="115" y="319"/>
                  <a:pt x="115" y="319"/>
                </a:cubicBezTo>
                <a:cubicBezTo>
                  <a:pt x="117" y="319"/>
                  <a:pt x="117" y="319"/>
                  <a:pt x="117" y="319"/>
                </a:cubicBezTo>
                <a:cubicBezTo>
                  <a:pt x="123" y="509"/>
                  <a:pt x="123" y="509"/>
                  <a:pt x="123" y="509"/>
                </a:cubicBezTo>
                <a:cubicBezTo>
                  <a:pt x="129" y="509"/>
                  <a:pt x="129" y="509"/>
                  <a:pt x="129" y="509"/>
                </a:cubicBezTo>
                <a:cubicBezTo>
                  <a:pt x="124" y="513"/>
                  <a:pt x="120" y="519"/>
                  <a:pt x="120" y="526"/>
                </a:cubicBezTo>
                <a:cubicBezTo>
                  <a:pt x="161" y="526"/>
                  <a:pt x="161" y="526"/>
                  <a:pt x="161" y="526"/>
                </a:cubicBezTo>
                <a:cubicBezTo>
                  <a:pt x="161" y="519"/>
                  <a:pt x="158" y="513"/>
                  <a:pt x="153" y="509"/>
                </a:cubicBezTo>
                <a:cubicBezTo>
                  <a:pt x="158" y="509"/>
                  <a:pt x="158" y="509"/>
                  <a:pt x="158" y="509"/>
                </a:cubicBezTo>
                <a:cubicBezTo>
                  <a:pt x="165" y="319"/>
                  <a:pt x="165" y="319"/>
                  <a:pt x="165" y="319"/>
                </a:cubicBezTo>
                <a:cubicBezTo>
                  <a:pt x="182" y="319"/>
                  <a:pt x="182" y="319"/>
                  <a:pt x="182" y="319"/>
                </a:cubicBezTo>
                <a:cubicBezTo>
                  <a:pt x="182" y="173"/>
                  <a:pt x="182" y="173"/>
                  <a:pt x="182" y="173"/>
                </a:cubicBezTo>
                <a:cubicBezTo>
                  <a:pt x="193" y="206"/>
                  <a:pt x="200" y="240"/>
                  <a:pt x="204" y="276"/>
                </a:cubicBezTo>
                <a:cubicBezTo>
                  <a:pt x="208" y="276"/>
                  <a:pt x="208" y="276"/>
                  <a:pt x="208" y="276"/>
                </a:cubicBezTo>
                <a:cubicBezTo>
                  <a:pt x="208" y="289"/>
                  <a:pt x="208" y="289"/>
                  <a:pt x="208" y="289"/>
                </a:cubicBezTo>
                <a:cubicBezTo>
                  <a:pt x="208" y="295"/>
                  <a:pt x="212" y="299"/>
                  <a:pt x="218" y="299"/>
                </a:cubicBezTo>
                <a:cubicBezTo>
                  <a:pt x="224" y="299"/>
                  <a:pt x="229" y="295"/>
                  <a:pt x="229" y="289"/>
                </a:cubicBezTo>
                <a:cubicBezTo>
                  <a:pt x="229" y="276"/>
                  <a:pt x="229" y="276"/>
                  <a:pt x="229" y="276"/>
                </a:cubicBezTo>
                <a:cubicBezTo>
                  <a:pt x="233" y="276"/>
                  <a:pt x="233" y="276"/>
                  <a:pt x="233" y="276"/>
                </a:cubicBezTo>
                <a:cubicBezTo>
                  <a:pt x="227" y="212"/>
                  <a:pt x="210" y="154"/>
                  <a:pt x="183" y="95"/>
                </a:cubicBezTo>
                <a:close/>
              </a:path>
            </a:pathLst>
          </a:custGeom>
          <a:solidFill>
            <a:srgbClr val="005A9E"/>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293" name="Freeform 294"/>
          <p:cNvSpPr>
            <a:spLocks/>
          </p:cNvSpPr>
          <p:nvPr/>
        </p:nvSpPr>
        <p:spPr bwMode="auto">
          <a:xfrm>
            <a:off x="9714631" y="5011109"/>
            <a:ext cx="660736" cy="1973035"/>
          </a:xfrm>
          <a:custGeom>
            <a:avLst/>
            <a:gdLst>
              <a:gd name="T0" fmla="*/ 137 w 167"/>
              <a:gd name="T1" fmla="*/ 101 h 498"/>
              <a:gd name="T2" fmla="*/ 99 w 167"/>
              <a:gd name="T3" fmla="*/ 97 h 498"/>
              <a:gd name="T4" fmla="*/ 95 w 167"/>
              <a:gd name="T5" fmla="*/ 93 h 498"/>
              <a:gd name="T6" fmla="*/ 125 w 167"/>
              <a:gd name="T7" fmla="*/ 79 h 498"/>
              <a:gd name="T8" fmla="*/ 113 w 167"/>
              <a:gd name="T9" fmla="*/ 73 h 498"/>
              <a:gd name="T10" fmla="*/ 118 w 167"/>
              <a:gd name="T11" fmla="*/ 58 h 498"/>
              <a:gd name="T12" fmla="*/ 118 w 167"/>
              <a:gd name="T13" fmla="*/ 57 h 498"/>
              <a:gd name="T14" fmla="*/ 102 w 167"/>
              <a:gd name="T15" fmla="*/ 14 h 498"/>
              <a:gd name="T16" fmla="*/ 48 w 167"/>
              <a:gd name="T17" fmla="*/ 38 h 498"/>
              <a:gd name="T18" fmla="*/ 52 w 167"/>
              <a:gd name="T19" fmla="*/ 57 h 498"/>
              <a:gd name="T20" fmla="*/ 50 w 167"/>
              <a:gd name="T21" fmla="*/ 73 h 498"/>
              <a:gd name="T22" fmla="*/ 58 w 167"/>
              <a:gd name="T23" fmla="*/ 92 h 498"/>
              <a:gd name="T24" fmla="*/ 73 w 167"/>
              <a:gd name="T25" fmla="*/ 97 h 498"/>
              <a:gd name="T26" fmla="*/ 30 w 167"/>
              <a:gd name="T27" fmla="*/ 101 h 498"/>
              <a:gd name="T28" fmla="*/ 30 w 167"/>
              <a:gd name="T29" fmla="*/ 101 h 498"/>
              <a:gd name="T30" fmla="*/ 3 w 167"/>
              <a:gd name="T31" fmla="*/ 229 h 498"/>
              <a:gd name="T32" fmla="*/ 11 w 167"/>
              <a:gd name="T33" fmla="*/ 246 h 498"/>
              <a:gd name="T34" fmla="*/ 18 w 167"/>
              <a:gd name="T35" fmla="*/ 229 h 498"/>
              <a:gd name="T36" fmla="*/ 33 w 167"/>
              <a:gd name="T37" fmla="*/ 154 h 498"/>
              <a:gd name="T38" fmla="*/ 39 w 167"/>
              <a:gd name="T39" fmla="*/ 376 h 498"/>
              <a:gd name="T40" fmla="*/ 57 w 167"/>
              <a:gd name="T41" fmla="*/ 490 h 498"/>
              <a:gd name="T42" fmla="*/ 57 w 167"/>
              <a:gd name="T43" fmla="*/ 498 h 498"/>
              <a:gd name="T44" fmla="*/ 82 w 167"/>
              <a:gd name="T45" fmla="*/ 498 h 498"/>
              <a:gd name="T46" fmla="*/ 82 w 167"/>
              <a:gd name="T47" fmla="*/ 376 h 498"/>
              <a:gd name="T48" fmla="*/ 91 w 167"/>
              <a:gd name="T49" fmla="*/ 490 h 498"/>
              <a:gd name="T50" fmla="*/ 92 w 167"/>
              <a:gd name="T51" fmla="*/ 498 h 498"/>
              <a:gd name="T52" fmla="*/ 116 w 167"/>
              <a:gd name="T53" fmla="*/ 498 h 498"/>
              <a:gd name="T54" fmla="*/ 116 w 167"/>
              <a:gd name="T55" fmla="*/ 376 h 498"/>
              <a:gd name="T56" fmla="*/ 129 w 167"/>
              <a:gd name="T57" fmla="*/ 262 h 498"/>
              <a:gd name="T58" fmla="*/ 146 w 167"/>
              <a:gd name="T59" fmla="*/ 229 h 498"/>
              <a:gd name="T60" fmla="*/ 149 w 167"/>
              <a:gd name="T61" fmla="*/ 238 h 498"/>
              <a:gd name="T62" fmla="*/ 164 w 167"/>
              <a:gd name="T63" fmla="*/ 238 h 498"/>
              <a:gd name="T64" fmla="*/ 167 w 167"/>
              <a:gd name="T65" fmla="*/ 22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498">
                <a:moveTo>
                  <a:pt x="137" y="101"/>
                </a:moveTo>
                <a:cubicBezTo>
                  <a:pt x="137" y="101"/>
                  <a:pt x="137" y="101"/>
                  <a:pt x="137" y="101"/>
                </a:cubicBezTo>
                <a:cubicBezTo>
                  <a:pt x="99" y="97"/>
                  <a:pt x="99" y="97"/>
                  <a:pt x="99" y="97"/>
                </a:cubicBezTo>
                <a:cubicBezTo>
                  <a:pt x="99" y="97"/>
                  <a:pt x="99" y="97"/>
                  <a:pt x="99" y="97"/>
                </a:cubicBezTo>
                <a:cubicBezTo>
                  <a:pt x="95" y="97"/>
                  <a:pt x="95" y="97"/>
                  <a:pt x="95" y="97"/>
                </a:cubicBezTo>
                <a:cubicBezTo>
                  <a:pt x="95" y="93"/>
                  <a:pt x="95" y="93"/>
                  <a:pt x="95" y="93"/>
                </a:cubicBezTo>
                <a:cubicBezTo>
                  <a:pt x="100" y="93"/>
                  <a:pt x="105" y="93"/>
                  <a:pt x="112" y="92"/>
                </a:cubicBezTo>
                <a:cubicBezTo>
                  <a:pt x="123" y="90"/>
                  <a:pt x="124" y="83"/>
                  <a:pt x="125" y="79"/>
                </a:cubicBezTo>
                <a:cubicBezTo>
                  <a:pt x="125" y="75"/>
                  <a:pt x="122" y="68"/>
                  <a:pt x="120" y="73"/>
                </a:cubicBezTo>
                <a:cubicBezTo>
                  <a:pt x="119" y="79"/>
                  <a:pt x="114" y="77"/>
                  <a:pt x="113" y="73"/>
                </a:cubicBezTo>
                <a:cubicBezTo>
                  <a:pt x="112" y="71"/>
                  <a:pt x="114" y="66"/>
                  <a:pt x="116" y="62"/>
                </a:cubicBezTo>
                <a:cubicBezTo>
                  <a:pt x="116" y="60"/>
                  <a:pt x="117" y="59"/>
                  <a:pt x="118" y="58"/>
                </a:cubicBezTo>
                <a:cubicBezTo>
                  <a:pt x="118" y="57"/>
                  <a:pt x="118" y="57"/>
                  <a:pt x="118" y="57"/>
                </a:cubicBezTo>
                <a:cubicBezTo>
                  <a:pt x="118" y="57"/>
                  <a:pt x="118" y="57"/>
                  <a:pt x="118" y="57"/>
                </a:cubicBezTo>
                <a:cubicBezTo>
                  <a:pt x="119" y="53"/>
                  <a:pt x="120" y="49"/>
                  <a:pt x="120" y="44"/>
                </a:cubicBezTo>
                <a:cubicBezTo>
                  <a:pt x="120" y="30"/>
                  <a:pt x="113" y="18"/>
                  <a:pt x="102" y="14"/>
                </a:cubicBezTo>
                <a:cubicBezTo>
                  <a:pt x="97" y="5"/>
                  <a:pt x="88" y="0"/>
                  <a:pt x="79" y="0"/>
                </a:cubicBezTo>
                <a:cubicBezTo>
                  <a:pt x="62" y="0"/>
                  <a:pt x="48" y="17"/>
                  <a:pt x="48" y="38"/>
                </a:cubicBezTo>
                <a:cubicBezTo>
                  <a:pt x="48" y="45"/>
                  <a:pt x="50" y="52"/>
                  <a:pt x="52" y="57"/>
                </a:cubicBezTo>
                <a:cubicBezTo>
                  <a:pt x="52" y="57"/>
                  <a:pt x="52" y="57"/>
                  <a:pt x="52" y="57"/>
                </a:cubicBezTo>
                <a:cubicBezTo>
                  <a:pt x="52" y="57"/>
                  <a:pt x="59" y="70"/>
                  <a:pt x="57" y="73"/>
                </a:cubicBezTo>
                <a:cubicBezTo>
                  <a:pt x="56" y="77"/>
                  <a:pt x="51" y="79"/>
                  <a:pt x="50" y="73"/>
                </a:cubicBezTo>
                <a:cubicBezTo>
                  <a:pt x="48" y="68"/>
                  <a:pt x="45" y="75"/>
                  <a:pt x="45" y="79"/>
                </a:cubicBezTo>
                <a:cubicBezTo>
                  <a:pt x="46" y="83"/>
                  <a:pt x="47" y="90"/>
                  <a:pt x="58" y="92"/>
                </a:cubicBezTo>
                <a:cubicBezTo>
                  <a:pt x="64" y="92"/>
                  <a:pt x="68" y="93"/>
                  <a:pt x="72" y="93"/>
                </a:cubicBezTo>
                <a:cubicBezTo>
                  <a:pt x="73" y="97"/>
                  <a:pt x="73" y="97"/>
                  <a:pt x="73" y="97"/>
                </a:cubicBezTo>
                <a:cubicBezTo>
                  <a:pt x="69" y="97"/>
                  <a:pt x="69" y="97"/>
                  <a:pt x="69" y="97"/>
                </a:cubicBezTo>
                <a:cubicBezTo>
                  <a:pt x="30" y="101"/>
                  <a:pt x="30" y="101"/>
                  <a:pt x="30" y="101"/>
                </a:cubicBezTo>
                <a:cubicBezTo>
                  <a:pt x="30" y="101"/>
                  <a:pt x="30" y="101"/>
                  <a:pt x="30" y="101"/>
                </a:cubicBezTo>
                <a:cubicBezTo>
                  <a:pt x="30" y="101"/>
                  <a:pt x="30" y="101"/>
                  <a:pt x="30" y="101"/>
                </a:cubicBezTo>
                <a:cubicBezTo>
                  <a:pt x="10" y="142"/>
                  <a:pt x="4" y="183"/>
                  <a:pt x="0" y="229"/>
                </a:cubicBezTo>
                <a:cubicBezTo>
                  <a:pt x="3" y="229"/>
                  <a:pt x="3" y="229"/>
                  <a:pt x="3" y="229"/>
                </a:cubicBezTo>
                <a:cubicBezTo>
                  <a:pt x="3" y="238"/>
                  <a:pt x="3" y="238"/>
                  <a:pt x="3" y="238"/>
                </a:cubicBezTo>
                <a:cubicBezTo>
                  <a:pt x="3" y="242"/>
                  <a:pt x="6" y="246"/>
                  <a:pt x="11" y="246"/>
                </a:cubicBezTo>
                <a:cubicBezTo>
                  <a:pt x="15" y="246"/>
                  <a:pt x="18" y="242"/>
                  <a:pt x="18" y="238"/>
                </a:cubicBezTo>
                <a:cubicBezTo>
                  <a:pt x="18" y="229"/>
                  <a:pt x="18" y="229"/>
                  <a:pt x="18" y="229"/>
                </a:cubicBezTo>
                <a:cubicBezTo>
                  <a:pt x="21" y="229"/>
                  <a:pt x="21" y="229"/>
                  <a:pt x="21" y="229"/>
                </a:cubicBezTo>
                <a:cubicBezTo>
                  <a:pt x="24" y="203"/>
                  <a:pt x="27" y="178"/>
                  <a:pt x="33" y="154"/>
                </a:cubicBezTo>
                <a:cubicBezTo>
                  <a:pt x="39" y="262"/>
                  <a:pt x="39" y="262"/>
                  <a:pt x="39" y="262"/>
                </a:cubicBezTo>
                <a:cubicBezTo>
                  <a:pt x="39" y="376"/>
                  <a:pt x="39" y="376"/>
                  <a:pt x="39" y="376"/>
                </a:cubicBezTo>
                <a:cubicBezTo>
                  <a:pt x="54" y="376"/>
                  <a:pt x="54" y="376"/>
                  <a:pt x="54" y="376"/>
                </a:cubicBezTo>
                <a:cubicBezTo>
                  <a:pt x="57" y="490"/>
                  <a:pt x="57" y="490"/>
                  <a:pt x="57" y="490"/>
                </a:cubicBezTo>
                <a:cubicBezTo>
                  <a:pt x="56" y="492"/>
                  <a:pt x="55" y="495"/>
                  <a:pt x="55" y="498"/>
                </a:cubicBezTo>
                <a:cubicBezTo>
                  <a:pt x="57" y="498"/>
                  <a:pt x="57" y="498"/>
                  <a:pt x="57" y="498"/>
                </a:cubicBezTo>
                <a:cubicBezTo>
                  <a:pt x="79" y="498"/>
                  <a:pt x="79" y="498"/>
                  <a:pt x="79" y="498"/>
                </a:cubicBezTo>
                <a:cubicBezTo>
                  <a:pt x="82" y="498"/>
                  <a:pt x="82" y="498"/>
                  <a:pt x="82" y="498"/>
                </a:cubicBezTo>
                <a:cubicBezTo>
                  <a:pt x="82" y="495"/>
                  <a:pt x="81" y="492"/>
                  <a:pt x="79" y="490"/>
                </a:cubicBezTo>
                <a:cubicBezTo>
                  <a:pt x="82" y="376"/>
                  <a:pt x="82" y="376"/>
                  <a:pt x="82" y="376"/>
                </a:cubicBezTo>
                <a:cubicBezTo>
                  <a:pt x="89" y="376"/>
                  <a:pt x="89" y="376"/>
                  <a:pt x="89" y="376"/>
                </a:cubicBezTo>
                <a:cubicBezTo>
                  <a:pt x="91" y="490"/>
                  <a:pt x="91" y="490"/>
                  <a:pt x="91" y="490"/>
                </a:cubicBezTo>
                <a:cubicBezTo>
                  <a:pt x="90" y="492"/>
                  <a:pt x="89" y="495"/>
                  <a:pt x="89" y="498"/>
                </a:cubicBezTo>
                <a:cubicBezTo>
                  <a:pt x="92" y="498"/>
                  <a:pt x="92" y="498"/>
                  <a:pt x="92" y="498"/>
                </a:cubicBezTo>
                <a:cubicBezTo>
                  <a:pt x="113" y="498"/>
                  <a:pt x="113" y="498"/>
                  <a:pt x="113" y="498"/>
                </a:cubicBezTo>
                <a:cubicBezTo>
                  <a:pt x="116" y="498"/>
                  <a:pt x="116" y="498"/>
                  <a:pt x="116" y="498"/>
                </a:cubicBezTo>
                <a:cubicBezTo>
                  <a:pt x="116" y="495"/>
                  <a:pt x="115" y="492"/>
                  <a:pt x="113" y="490"/>
                </a:cubicBezTo>
                <a:cubicBezTo>
                  <a:pt x="116" y="376"/>
                  <a:pt x="116" y="376"/>
                  <a:pt x="116" y="376"/>
                </a:cubicBezTo>
                <a:cubicBezTo>
                  <a:pt x="129" y="376"/>
                  <a:pt x="129" y="376"/>
                  <a:pt x="129" y="376"/>
                </a:cubicBezTo>
                <a:cubicBezTo>
                  <a:pt x="129" y="262"/>
                  <a:pt x="129" y="262"/>
                  <a:pt x="129" y="262"/>
                </a:cubicBezTo>
                <a:cubicBezTo>
                  <a:pt x="134" y="155"/>
                  <a:pt x="134" y="155"/>
                  <a:pt x="134" y="155"/>
                </a:cubicBezTo>
                <a:cubicBezTo>
                  <a:pt x="140" y="179"/>
                  <a:pt x="143" y="203"/>
                  <a:pt x="146" y="229"/>
                </a:cubicBezTo>
                <a:cubicBezTo>
                  <a:pt x="149" y="229"/>
                  <a:pt x="149" y="229"/>
                  <a:pt x="149" y="229"/>
                </a:cubicBezTo>
                <a:cubicBezTo>
                  <a:pt x="149" y="238"/>
                  <a:pt x="149" y="238"/>
                  <a:pt x="149" y="238"/>
                </a:cubicBezTo>
                <a:cubicBezTo>
                  <a:pt x="149" y="242"/>
                  <a:pt x="152" y="246"/>
                  <a:pt x="156" y="246"/>
                </a:cubicBezTo>
                <a:cubicBezTo>
                  <a:pt x="160" y="246"/>
                  <a:pt x="164" y="242"/>
                  <a:pt x="164" y="238"/>
                </a:cubicBezTo>
                <a:cubicBezTo>
                  <a:pt x="164" y="229"/>
                  <a:pt x="164" y="229"/>
                  <a:pt x="164" y="229"/>
                </a:cubicBezTo>
                <a:cubicBezTo>
                  <a:pt x="167" y="229"/>
                  <a:pt x="167" y="229"/>
                  <a:pt x="167" y="229"/>
                </a:cubicBezTo>
                <a:cubicBezTo>
                  <a:pt x="162" y="183"/>
                  <a:pt x="156" y="142"/>
                  <a:pt x="137" y="101"/>
                </a:cubicBezTo>
                <a:close/>
              </a:path>
            </a:pathLst>
          </a:custGeom>
          <a:solidFill>
            <a:srgbClr val="005A9E"/>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294" name="Freeform 295"/>
          <p:cNvSpPr>
            <a:spLocks/>
          </p:cNvSpPr>
          <p:nvPr/>
        </p:nvSpPr>
        <p:spPr bwMode="auto">
          <a:xfrm>
            <a:off x="11444502" y="5197285"/>
            <a:ext cx="599313" cy="1784657"/>
          </a:xfrm>
          <a:custGeom>
            <a:avLst/>
            <a:gdLst>
              <a:gd name="T0" fmla="*/ 137 w 167"/>
              <a:gd name="T1" fmla="*/ 101 h 498"/>
              <a:gd name="T2" fmla="*/ 99 w 167"/>
              <a:gd name="T3" fmla="*/ 97 h 498"/>
              <a:gd name="T4" fmla="*/ 95 w 167"/>
              <a:gd name="T5" fmla="*/ 93 h 498"/>
              <a:gd name="T6" fmla="*/ 125 w 167"/>
              <a:gd name="T7" fmla="*/ 79 h 498"/>
              <a:gd name="T8" fmla="*/ 113 w 167"/>
              <a:gd name="T9" fmla="*/ 73 h 498"/>
              <a:gd name="T10" fmla="*/ 118 w 167"/>
              <a:gd name="T11" fmla="*/ 58 h 498"/>
              <a:gd name="T12" fmla="*/ 118 w 167"/>
              <a:gd name="T13" fmla="*/ 57 h 498"/>
              <a:gd name="T14" fmla="*/ 102 w 167"/>
              <a:gd name="T15" fmla="*/ 14 h 498"/>
              <a:gd name="T16" fmla="*/ 48 w 167"/>
              <a:gd name="T17" fmla="*/ 38 h 498"/>
              <a:gd name="T18" fmla="*/ 52 w 167"/>
              <a:gd name="T19" fmla="*/ 57 h 498"/>
              <a:gd name="T20" fmla="*/ 50 w 167"/>
              <a:gd name="T21" fmla="*/ 73 h 498"/>
              <a:gd name="T22" fmla="*/ 58 w 167"/>
              <a:gd name="T23" fmla="*/ 92 h 498"/>
              <a:gd name="T24" fmla="*/ 73 w 167"/>
              <a:gd name="T25" fmla="*/ 97 h 498"/>
              <a:gd name="T26" fmla="*/ 31 w 167"/>
              <a:gd name="T27" fmla="*/ 101 h 498"/>
              <a:gd name="T28" fmla="*/ 30 w 167"/>
              <a:gd name="T29" fmla="*/ 101 h 498"/>
              <a:gd name="T30" fmla="*/ 3 w 167"/>
              <a:gd name="T31" fmla="*/ 229 h 498"/>
              <a:gd name="T32" fmla="*/ 11 w 167"/>
              <a:gd name="T33" fmla="*/ 246 h 498"/>
              <a:gd name="T34" fmla="*/ 18 w 167"/>
              <a:gd name="T35" fmla="*/ 229 h 498"/>
              <a:gd name="T36" fmla="*/ 33 w 167"/>
              <a:gd name="T37" fmla="*/ 154 h 498"/>
              <a:gd name="T38" fmla="*/ 39 w 167"/>
              <a:gd name="T39" fmla="*/ 376 h 498"/>
              <a:gd name="T40" fmla="*/ 57 w 167"/>
              <a:gd name="T41" fmla="*/ 490 h 498"/>
              <a:gd name="T42" fmla="*/ 58 w 167"/>
              <a:gd name="T43" fmla="*/ 498 h 498"/>
              <a:gd name="T44" fmla="*/ 82 w 167"/>
              <a:gd name="T45" fmla="*/ 498 h 498"/>
              <a:gd name="T46" fmla="*/ 82 w 167"/>
              <a:gd name="T47" fmla="*/ 376 h 498"/>
              <a:gd name="T48" fmla="*/ 92 w 167"/>
              <a:gd name="T49" fmla="*/ 490 h 498"/>
              <a:gd name="T50" fmla="*/ 92 w 167"/>
              <a:gd name="T51" fmla="*/ 498 h 498"/>
              <a:gd name="T52" fmla="*/ 116 w 167"/>
              <a:gd name="T53" fmla="*/ 498 h 498"/>
              <a:gd name="T54" fmla="*/ 117 w 167"/>
              <a:gd name="T55" fmla="*/ 376 h 498"/>
              <a:gd name="T56" fmla="*/ 129 w 167"/>
              <a:gd name="T57" fmla="*/ 262 h 498"/>
              <a:gd name="T58" fmla="*/ 146 w 167"/>
              <a:gd name="T59" fmla="*/ 229 h 498"/>
              <a:gd name="T60" fmla="*/ 149 w 167"/>
              <a:gd name="T61" fmla="*/ 238 h 498"/>
              <a:gd name="T62" fmla="*/ 164 w 167"/>
              <a:gd name="T63" fmla="*/ 238 h 498"/>
              <a:gd name="T64" fmla="*/ 167 w 167"/>
              <a:gd name="T65" fmla="*/ 22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498">
                <a:moveTo>
                  <a:pt x="137" y="101"/>
                </a:moveTo>
                <a:cubicBezTo>
                  <a:pt x="137" y="101"/>
                  <a:pt x="137" y="101"/>
                  <a:pt x="137" y="101"/>
                </a:cubicBezTo>
                <a:cubicBezTo>
                  <a:pt x="99" y="97"/>
                  <a:pt x="99" y="97"/>
                  <a:pt x="99" y="97"/>
                </a:cubicBezTo>
                <a:cubicBezTo>
                  <a:pt x="99" y="97"/>
                  <a:pt x="99" y="97"/>
                  <a:pt x="99" y="97"/>
                </a:cubicBezTo>
                <a:cubicBezTo>
                  <a:pt x="95" y="97"/>
                  <a:pt x="95" y="97"/>
                  <a:pt x="95" y="97"/>
                </a:cubicBezTo>
                <a:cubicBezTo>
                  <a:pt x="95" y="93"/>
                  <a:pt x="95" y="93"/>
                  <a:pt x="95" y="93"/>
                </a:cubicBezTo>
                <a:cubicBezTo>
                  <a:pt x="100" y="93"/>
                  <a:pt x="105" y="93"/>
                  <a:pt x="112" y="92"/>
                </a:cubicBezTo>
                <a:cubicBezTo>
                  <a:pt x="123" y="90"/>
                  <a:pt x="124" y="83"/>
                  <a:pt x="125" y="79"/>
                </a:cubicBezTo>
                <a:cubicBezTo>
                  <a:pt x="125" y="75"/>
                  <a:pt x="122" y="68"/>
                  <a:pt x="121" y="73"/>
                </a:cubicBezTo>
                <a:cubicBezTo>
                  <a:pt x="119" y="79"/>
                  <a:pt x="114" y="77"/>
                  <a:pt x="113" y="73"/>
                </a:cubicBezTo>
                <a:cubicBezTo>
                  <a:pt x="112" y="71"/>
                  <a:pt x="114" y="66"/>
                  <a:pt x="116" y="62"/>
                </a:cubicBezTo>
                <a:cubicBezTo>
                  <a:pt x="117" y="60"/>
                  <a:pt x="117" y="59"/>
                  <a:pt x="118" y="58"/>
                </a:cubicBezTo>
                <a:cubicBezTo>
                  <a:pt x="118" y="57"/>
                  <a:pt x="118" y="57"/>
                  <a:pt x="118" y="57"/>
                </a:cubicBezTo>
                <a:cubicBezTo>
                  <a:pt x="118" y="57"/>
                  <a:pt x="118" y="57"/>
                  <a:pt x="118" y="57"/>
                </a:cubicBezTo>
                <a:cubicBezTo>
                  <a:pt x="119" y="53"/>
                  <a:pt x="120" y="49"/>
                  <a:pt x="120" y="44"/>
                </a:cubicBezTo>
                <a:cubicBezTo>
                  <a:pt x="120" y="30"/>
                  <a:pt x="113" y="18"/>
                  <a:pt x="102" y="14"/>
                </a:cubicBezTo>
                <a:cubicBezTo>
                  <a:pt x="97" y="5"/>
                  <a:pt x="88" y="0"/>
                  <a:pt x="79" y="0"/>
                </a:cubicBezTo>
                <a:cubicBezTo>
                  <a:pt x="62" y="0"/>
                  <a:pt x="48" y="17"/>
                  <a:pt x="48" y="38"/>
                </a:cubicBezTo>
                <a:cubicBezTo>
                  <a:pt x="48" y="45"/>
                  <a:pt x="50" y="52"/>
                  <a:pt x="52" y="57"/>
                </a:cubicBezTo>
                <a:cubicBezTo>
                  <a:pt x="52" y="57"/>
                  <a:pt x="52" y="57"/>
                  <a:pt x="52" y="57"/>
                </a:cubicBezTo>
                <a:cubicBezTo>
                  <a:pt x="52" y="57"/>
                  <a:pt x="59" y="70"/>
                  <a:pt x="57" y="73"/>
                </a:cubicBezTo>
                <a:cubicBezTo>
                  <a:pt x="56" y="77"/>
                  <a:pt x="52" y="79"/>
                  <a:pt x="50" y="73"/>
                </a:cubicBezTo>
                <a:cubicBezTo>
                  <a:pt x="48" y="68"/>
                  <a:pt x="45" y="75"/>
                  <a:pt x="45" y="79"/>
                </a:cubicBezTo>
                <a:cubicBezTo>
                  <a:pt x="46" y="83"/>
                  <a:pt x="47" y="90"/>
                  <a:pt x="58" y="92"/>
                </a:cubicBezTo>
                <a:cubicBezTo>
                  <a:pt x="64" y="92"/>
                  <a:pt x="68" y="93"/>
                  <a:pt x="72" y="93"/>
                </a:cubicBezTo>
                <a:cubicBezTo>
                  <a:pt x="73" y="97"/>
                  <a:pt x="73" y="97"/>
                  <a:pt x="73" y="97"/>
                </a:cubicBezTo>
                <a:cubicBezTo>
                  <a:pt x="69" y="97"/>
                  <a:pt x="69" y="97"/>
                  <a:pt x="69" y="97"/>
                </a:cubicBezTo>
                <a:cubicBezTo>
                  <a:pt x="31" y="101"/>
                  <a:pt x="31" y="101"/>
                  <a:pt x="31" y="101"/>
                </a:cubicBezTo>
                <a:cubicBezTo>
                  <a:pt x="31" y="101"/>
                  <a:pt x="31" y="101"/>
                  <a:pt x="31" y="101"/>
                </a:cubicBezTo>
                <a:cubicBezTo>
                  <a:pt x="31" y="101"/>
                  <a:pt x="30" y="101"/>
                  <a:pt x="30" y="101"/>
                </a:cubicBezTo>
                <a:cubicBezTo>
                  <a:pt x="11" y="142"/>
                  <a:pt x="5" y="183"/>
                  <a:pt x="0" y="229"/>
                </a:cubicBezTo>
                <a:cubicBezTo>
                  <a:pt x="3" y="229"/>
                  <a:pt x="3" y="229"/>
                  <a:pt x="3" y="229"/>
                </a:cubicBezTo>
                <a:cubicBezTo>
                  <a:pt x="3" y="238"/>
                  <a:pt x="3" y="238"/>
                  <a:pt x="3" y="238"/>
                </a:cubicBezTo>
                <a:cubicBezTo>
                  <a:pt x="3" y="242"/>
                  <a:pt x="6" y="246"/>
                  <a:pt x="11" y="246"/>
                </a:cubicBezTo>
                <a:cubicBezTo>
                  <a:pt x="15" y="246"/>
                  <a:pt x="18" y="242"/>
                  <a:pt x="18" y="238"/>
                </a:cubicBezTo>
                <a:cubicBezTo>
                  <a:pt x="18" y="229"/>
                  <a:pt x="18" y="229"/>
                  <a:pt x="18" y="229"/>
                </a:cubicBezTo>
                <a:cubicBezTo>
                  <a:pt x="21" y="229"/>
                  <a:pt x="21" y="229"/>
                  <a:pt x="21" y="229"/>
                </a:cubicBezTo>
                <a:cubicBezTo>
                  <a:pt x="24" y="203"/>
                  <a:pt x="27" y="178"/>
                  <a:pt x="33" y="154"/>
                </a:cubicBezTo>
                <a:cubicBezTo>
                  <a:pt x="39" y="262"/>
                  <a:pt x="39" y="262"/>
                  <a:pt x="39" y="262"/>
                </a:cubicBezTo>
                <a:cubicBezTo>
                  <a:pt x="39" y="376"/>
                  <a:pt x="39" y="376"/>
                  <a:pt x="39" y="376"/>
                </a:cubicBezTo>
                <a:cubicBezTo>
                  <a:pt x="55" y="376"/>
                  <a:pt x="55" y="376"/>
                  <a:pt x="55" y="376"/>
                </a:cubicBezTo>
                <a:cubicBezTo>
                  <a:pt x="57" y="490"/>
                  <a:pt x="57" y="490"/>
                  <a:pt x="57" y="490"/>
                </a:cubicBezTo>
                <a:cubicBezTo>
                  <a:pt x="56" y="492"/>
                  <a:pt x="55" y="495"/>
                  <a:pt x="55" y="498"/>
                </a:cubicBezTo>
                <a:cubicBezTo>
                  <a:pt x="58" y="498"/>
                  <a:pt x="58" y="498"/>
                  <a:pt x="58" y="498"/>
                </a:cubicBezTo>
                <a:cubicBezTo>
                  <a:pt x="79" y="498"/>
                  <a:pt x="79" y="498"/>
                  <a:pt x="79" y="498"/>
                </a:cubicBezTo>
                <a:cubicBezTo>
                  <a:pt x="82" y="498"/>
                  <a:pt x="82" y="498"/>
                  <a:pt x="82" y="498"/>
                </a:cubicBezTo>
                <a:cubicBezTo>
                  <a:pt x="82" y="495"/>
                  <a:pt x="81" y="492"/>
                  <a:pt x="79" y="490"/>
                </a:cubicBezTo>
                <a:cubicBezTo>
                  <a:pt x="82" y="376"/>
                  <a:pt x="82" y="376"/>
                  <a:pt x="82" y="376"/>
                </a:cubicBezTo>
                <a:cubicBezTo>
                  <a:pt x="89" y="376"/>
                  <a:pt x="89" y="376"/>
                  <a:pt x="89" y="376"/>
                </a:cubicBezTo>
                <a:cubicBezTo>
                  <a:pt x="92" y="490"/>
                  <a:pt x="92" y="490"/>
                  <a:pt x="92" y="490"/>
                </a:cubicBezTo>
                <a:cubicBezTo>
                  <a:pt x="90" y="492"/>
                  <a:pt x="89" y="495"/>
                  <a:pt x="89" y="498"/>
                </a:cubicBezTo>
                <a:cubicBezTo>
                  <a:pt x="92" y="498"/>
                  <a:pt x="92" y="498"/>
                  <a:pt x="92" y="498"/>
                </a:cubicBezTo>
                <a:cubicBezTo>
                  <a:pt x="113" y="498"/>
                  <a:pt x="113" y="498"/>
                  <a:pt x="113" y="498"/>
                </a:cubicBezTo>
                <a:cubicBezTo>
                  <a:pt x="116" y="498"/>
                  <a:pt x="116" y="498"/>
                  <a:pt x="116" y="498"/>
                </a:cubicBezTo>
                <a:cubicBezTo>
                  <a:pt x="116" y="495"/>
                  <a:pt x="115" y="492"/>
                  <a:pt x="114" y="490"/>
                </a:cubicBezTo>
                <a:cubicBezTo>
                  <a:pt x="117" y="376"/>
                  <a:pt x="117" y="376"/>
                  <a:pt x="117" y="376"/>
                </a:cubicBezTo>
                <a:cubicBezTo>
                  <a:pt x="129" y="376"/>
                  <a:pt x="129" y="376"/>
                  <a:pt x="129" y="376"/>
                </a:cubicBezTo>
                <a:cubicBezTo>
                  <a:pt x="129" y="262"/>
                  <a:pt x="129" y="262"/>
                  <a:pt x="129" y="262"/>
                </a:cubicBezTo>
                <a:cubicBezTo>
                  <a:pt x="134" y="155"/>
                  <a:pt x="134" y="155"/>
                  <a:pt x="134" y="155"/>
                </a:cubicBezTo>
                <a:cubicBezTo>
                  <a:pt x="140" y="179"/>
                  <a:pt x="144" y="203"/>
                  <a:pt x="146" y="229"/>
                </a:cubicBezTo>
                <a:cubicBezTo>
                  <a:pt x="149" y="229"/>
                  <a:pt x="149" y="229"/>
                  <a:pt x="149" y="229"/>
                </a:cubicBezTo>
                <a:cubicBezTo>
                  <a:pt x="149" y="238"/>
                  <a:pt x="149" y="238"/>
                  <a:pt x="149" y="238"/>
                </a:cubicBezTo>
                <a:cubicBezTo>
                  <a:pt x="149" y="242"/>
                  <a:pt x="152" y="246"/>
                  <a:pt x="156" y="246"/>
                </a:cubicBezTo>
                <a:cubicBezTo>
                  <a:pt x="161" y="246"/>
                  <a:pt x="164" y="242"/>
                  <a:pt x="164" y="238"/>
                </a:cubicBezTo>
                <a:cubicBezTo>
                  <a:pt x="164" y="229"/>
                  <a:pt x="164" y="229"/>
                  <a:pt x="164" y="229"/>
                </a:cubicBezTo>
                <a:cubicBezTo>
                  <a:pt x="167" y="229"/>
                  <a:pt x="167" y="229"/>
                  <a:pt x="167" y="229"/>
                </a:cubicBezTo>
                <a:cubicBezTo>
                  <a:pt x="162" y="183"/>
                  <a:pt x="157" y="142"/>
                  <a:pt x="137" y="101"/>
                </a:cubicBezTo>
                <a:close/>
              </a:path>
            </a:pathLst>
          </a:custGeom>
          <a:solidFill>
            <a:srgbClr val="005A9E"/>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295" name="Freeform 296"/>
          <p:cNvSpPr>
            <a:spLocks/>
          </p:cNvSpPr>
          <p:nvPr/>
        </p:nvSpPr>
        <p:spPr bwMode="auto">
          <a:xfrm>
            <a:off x="10476640" y="5008678"/>
            <a:ext cx="908100" cy="1973267"/>
          </a:xfrm>
          <a:custGeom>
            <a:avLst/>
            <a:gdLst>
              <a:gd name="T0" fmla="*/ 183 w 233"/>
              <a:gd name="T1" fmla="*/ 95 h 506"/>
              <a:gd name="T2" fmla="*/ 182 w 233"/>
              <a:gd name="T3" fmla="*/ 95 h 506"/>
              <a:gd name="T4" fmla="*/ 182 w 233"/>
              <a:gd name="T5" fmla="*/ 95 h 506"/>
              <a:gd name="T6" fmla="*/ 132 w 233"/>
              <a:gd name="T7" fmla="*/ 91 h 506"/>
              <a:gd name="T8" fmla="*/ 132 w 233"/>
              <a:gd name="T9" fmla="*/ 91 h 506"/>
              <a:gd name="T10" fmla="*/ 132 w 233"/>
              <a:gd name="T11" fmla="*/ 91 h 506"/>
              <a:gd name="T12" fmla="*/ 132 w 233"/>
              <a:gd name="T13" fmla="*/ 91 h 506"/>
              <a:gd name="T14" fmla="*/ 132 w 233"/>
              <a:gd name="T15" fmla="*/ 83 h 506"/>
              <a:gd name="T16" fmla="*/ 143 w 233"/>
              <a:gd name="T17" fmla="*/ 70 h 506"/>
              <a:gd name="T18" fmla="*/ 143 w 233"/>
              <a:gd name="T19" fmla="*/ 59 h 506"/>
              <a:gd name="T20" fmla="*/ 148 w 233"/>
              <a:gd name="T21" fmla="*/ 54 h 506"/>
              <a:gd name="T22" fmla="*/ 148 w 233"/>
              <a:gd name="T23" fmla="*/ 44 h 506"/>
              <a:gd name="T24" fmla="*/ 145 w 233"/>
              <a:gd name="T25" fmla="*/ 40 h 506"/>
              <a:gd name="T26" fmla="*/ 151 w 233"/>
              <a:gd name="T27" fmla="*/ 26 h 506"/>
              <a:gd name="T28" fmla="*/ 132 w 233"/>
              <a:gd name="T29" fmla="*/ 7 h 506"/>
              <a:gd name="T30" fmla="*/ 131 w 233"/>
              <a:gd name="T31" fmla="*/ 7 h 506"/>
              <a:gd name="T32" fmla="*/ 110 w 233"/>
              <a:gd name="T33" fmla="*/ 0 h 506"/>
              <a:gd name="T34" fmla="*/ 81 w 233"/>
              <a:gd name="T35" fmla="*/ 25 h 506"/>
              <a:gd name="T36" fmla="*/ 87 w 233"/>
              <a:gd name="T37" fmla="*/ 39 h 506"/>
              <a:gd name="T38" fmla="*/ 83 w 233"/>
              <a:gd name="T39" fmla="*/ 44 h 506"/>
              <a:gd name="T40" fmla="*/ 83 w 233"/>
              <a:gd name="T41" fmla="*/ 54 h 506"/>
              <a:gd name="T42" fmla="*/ 88 w 233"/>
              <a:gd name="T43" fmla="*/ 59 h 506"/>
              <a:gd name="T44" fmla="*/ 88 w 233"/>
              <a:gd name="T45" fmla="*/ 70 h 506"/>
              <a:gd name="T46" fmla="*/ 99 w 233"/>
              <a:gd name="T47" fmla="*/ 83 h 506"/>
              <a:gd name="T48" fmla="*/ 99 w 233"/>
              <a:gd name="T49" fmla="*/ 91 h 506"/>
              <a:gd name="T50" fmla="*/ 49 w 233"/>
              <a:gd name="T51" fmla="*/ 95 h 506"/>
              <a:gd name="T52" fmla="*/ 49 w 233"/>
              <a:gd name="T53" fmla="*/ 97 h 506"/>
              <a:gd name="T54" fmla="*/ 0 w 233"/>
              <a:gd name="T55" fmla="*/ 276 h 506"/>
              <a:gd name="T56" fmla="*/ 3 w 233"/>
              <a:gd name="T57" fmla="*/ 276 h 506"/>
              <a:gd name="T58" fmla="*/ 3 w 233"/>
              <a:gd name="T59" fmla="*/ 289 h 506"/>
              <a:gd name="T60" fmla="*/ 14 w 233"/>
              <a:gd name="T61" fmla="*/ 299 h 506"/>
              <a:gd name="T62" fmla="*/ 25 w 233"/>
              <a:gd name="T63" fmla="*/ 289 h 506"/>
              <a:gd name="T64" fmla="*/ 25 w 233"/>
              <a:gd name="T65" fmla="*/ 276 h 506"/>
              <a:gd name="T66" fmla="*/ 28 w 233"/>
              <a:gd name="T67" fmla="*/ 276 h 506"/>
              <a:gd name="T68" fmla="*/ 49 w 233"/>
              <a:gd name="T69" fmla="*/ 176 h 506"/>
              <a:gd name="T70" fmla="*/ 49 w 233"/>
              <a:gd name="T71" fmla="*/ 318 h 506"/>
              <a:gd name="T72" fmla="*/ 67 w 233"/>
              <a:gd name="T73" fmla="*/ 318 h 506"/>
              <a:gd name="T74" fmla="*/ 73 w 233"/>
              <a:gd name="T75" fmla="*/ 489 h 506"/>
              <a:gd name="T76" fmla="*/ 79 w 233"/>
              <a:gd name="T77" fmla="*/ 489 h 506"/>
              <a:gd name="T78" fmla="*/ 70 w 233"/>
              <a:gd name="T79" fmla="*/ 506 h 506"/>
              <a:gd name="T80" fmla="*/ 111 w 233"/>
              <a:gd name="T81" fmla="*/ 506 h 506"/>
              <a:gd name="T82" fmla="*/ 102 w 233"/>
              <a:gd name="T83" fmla="*/ 489 h 506"/>
              <a:gd name="T84" fmla="*/ 108 w 233"/>
              <a:gd name="T85" fmla="*/ 489 h 506"/>
              <a:gd name="T86" fmla="*/ 115 w 233"/>
              <a:gd name="T87" fmla="*/ 318 h 506"/>
              <a:gd name="T88" fmla="*/ 117 w 233"/>
              <a:gd name="T89" fmla="*/ 318 h 506"/>
              <a:gd name="T90" fmla="*/ 123 w 233"/>
              <a:gd name="T91" fmla="*/ 489 h 506"/>
              <a:gd name="T92" fmla="*/ 129 w 233"/>
              <a:gd name="T93" fmla="*/ 489 h 506"/>
              <a:gd name="T94" fmla="*/ 120 w 233"/>
              <a:gd name="T95" fmla="*/ 506 h 506"/>
              <a:gd name="T96" fmla="*/ 161 w 233"/>
              <a:gd name="T97" fmla="*/ 506 h 506"/>
              <a:gd name="T98" fmla="*/ 153 w 233"/>
              <a:gd name="T99" fmla="*/ 489 h 506"/>
              <a:gd name="T100" fmla="*/ 158 w 233"/>
              <a:gd name="T101" fmla="*/ 489 h 506"/>
              <a:gd name="T102" fmla="*/ 165 w 233"/>
              <a:gd name="T103" fmla="*/ 318 h 506"/>
              <a:gd name="T104" fmla="*/ 182 w 233"/>
              <a:gd name="T105" fmla="*/ 318 h 506"/>
              <a:gd name="T106" fmla="*/ 182 w 233"/>
              <a:gd name="T107" fmla="*/ 173 h 506"/>
              <a:gd name="T108" fmla="*/ 204 w 233"/>
              <a:gd name="T109" fmla="*/ 276 h 506"/>
              <a:gd name="T110" fmla="*/ 208 w 233"/>
              <a:gd name="T111" fmla="*/ 276 h 506"/>
              <a:gd name="T112" fmla="*/ 208 w 233"/>
              <a:gd name="T113" fmla="*/ 289 h 506"/>
              <a:gd name="T114" fmla="*/ 218 w 233"/>
              <a:gd name="T115" fmla="*/ 299 h 506"/>
              <a:gd name="T116" fmla="*/ 229 w 233"/>
              <a:gd name="T117" fmla="*/ 289 h 506"/>
              <a:gd name="T118" fmla="*/ 229 w 233"/>
              <a:gd name="T119" fmla="*/ 276 h 506"/>
              <a:gd name="T120" fmla="*/ 233 w 233"/>
              <a:gd name="T121" fmla="*/ 276 h 506"/>
              <a:gd name="T122" fmla="*/ 183 w 233"/>
              <a:gd name="T123" fmla="*/ 9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 h="506">
                <a:moveTo>
                  <a:pt x="183" y="95"/>
                </a:moveTo>
                <a:cubicBezTo>
                  <a:pt x="182" y="95"/>
                  <a:pt x="182" y="95"/>
                  <a:pt x="182" y="95"/>
                </a:cubicBezTo>
                <a:cubicBezTo>
                  <a:pt x="182" y="95"/>
                  <a:pt x="182" y="95"/>
                  <a:pt x="182" y="95"/>
                </a:cubicBezTo>
                <a:cubicBezTo>
                  <a:pt x="132" y="91"/>
                  <a:pt x="132" y="91"/>
                  <a:pt x="132" y="91"/>
                </a:cubicBezTo>
                <a:cubicBezTo>
                  <a:pt x="132" y="91"/>
                  <a:pt x="132" y="91"/>
                  <a:pt x="132" y="91"/>
                </a:cubicBezTo>
                <a:cubicBezTo>
                  <a:pt x="132" y="91"/>
                  <a:pt x="132" y="91"/>
                  <a:pt x="132" y="91"/>
                </a:cubicBezTo>
                <a:cubicBezTo>
                  <a:pt x="132" y="91"/>
                  <a:pt x="132" y="91"/>
                  <a:pt x="132" y="91"/>
                </a:cubicBezTo>
                <a:cubicBezTo>
                  <a:pt x="132" y="83"/>
                  <a:pt x="132" y="83"/>
                  <a:pt x="132" y="83"/>
                </a:cubicBezTo>
                <a:cubicBezTo>
                  <a:pt x="138" y="82"/>
                  <a:pt x="143" y="76"/>
                  <a:pt x="143" y="70"/>
                </a:cubicBezTo>
                <a:cubicBezTo>
                  <a:pt x="143" y="59"/>
                  <a:pt x="143" y="59"/>
                  <a:pt x="143" y="59"/>
                </a:cubicBezTo>
                <a:cubicBezTo>
                  <a:pt x="146" y="59"/>
                  <a:pt x="148" y="57"/>
                  <a:pt x="148" y="54"/>
                </a:cubicBezTo>
                <a:cubicBezTo>
                  <a:pt x="148" y="44"/>
                  <a:pt x="148" y="44"/>
                  <a:pt x="148" y="44"/>
                </a:cubicBezTo>
                <a:cubicBezTo>
                  <a:pt x="148" y="42"/>
                  <a:pt x="146" y="40"/>
                  <a:pt x="145" y="40"/>
                </a:cubicBezTo>
                <a:cubicBezTo>
                  <a:pt x="148" y="36"/>
                  <a:pt x="151" y="31"/>
                  <a:pt x="151" y="26"/>
                </a:cubicBezTo>
                <a:cubicBezTo>
                  <a:pt x="151" y="16"/>
                  <a:pt x="142" y="7"/>
                  <a:pt x="132" y="7"/>
                </a:cubicBezTo>
                <a:cubicBezTo>
                  <a:pt x="131" y="7"/>
                  <a:pt x="131" y="7"/>
                  <a:pt x="131" y="7"/>
                </a:cubicBezTo>
                <a:cubicBezTo>
                  <a:pt x="126" y="3"/>
                  <a:pt x="118" y="0"/>
                  <a:pt x="110" y="0"/>
                </a:cubicBezTo>
                <a:cubicBezTo>
                  <a:pt x="94" y="0"/>
                  <a:pt x="81" y="11"/>
                  <a:pt x="81" y="25"/>
                </a:cubicBezTo>
                <a:cubicBezTo>
                  <a:pt x="81" y="30"/>
                  <a:pt x="83" y="35"/>
                  <a:pt x="87" y="39"/>
                </a:cubicBezTo>
                <a:cubicBezTo>
                  <a:pt x="85" y="40"/>
                  <a:pt x="83" y="42"/>
                  <a:pt x="83" y="44"/>
                </a:cubicBezTo>
                <a:cubicBezTo>
                  <a:pt x="83" y="54"/>
                  <a:pt x="83" y="54"/>
                  <a:pt x="83" y="54"/>
                </a:cubicBezTo>
                <a:cubicBezTo>
                  <a:pt x="83" y="57"/>
                  <a:pt x="85" y="59"/>
                  <a:pt x="88" y="59"/>
                </a:cubicBezTo>
                <a:cubicBezTo>
                  <a:pt x="88" y="70"/>
                  <a:pt x="88" y="70"/>
                  <a:pt x="88" y="70"/>
                </a:cubicBezTo>
                <a:cubicBezTo>
                  <a:pt x="88" y="77"/>
                  <a:pt x="93" y="82"/>
                  <a:pt x="99" y="83"/>
                </a:cubicBezTo>
                <a:cubicBezTo>
                  <a:pt x="99" y="91"/>
                  <a:pt x="99" y="91"/>
                  <a:pt x="99" y="91"/>
                </a:cubicBezTo>
                <a:cubicBezTo>
                  <a:pt x="49" y="95"/>
                  <a:pt x="49" y="95"/>
                  <a:pt x="49" y="95"/>
                </a:cubicBezTo>
                <a:cubicBezTo>
                  <a:pt x="49" y="97"/>
                  <a:pt x="49" y="97"/>
                  <a:pt x="49" y="97"/>
                </a:cubicBezTo>
                <a:cubicBezTo>
                  <a:pt x="23" y="155"/>
                  <a:pt x="6" y="213"/>
                  <a:pt x="0" y="276"/>
                </a:cubicBezTo>
                <a:cubicBezTo>
                  <a:pt x="3" y="276"/>
                  <a:pt x="3" y="276"/>
                  <a:pt x="3" y="276"/>
                </a:cubicBezTo>
                <a:cubicBezTo>
                  <a:pt x="3" y="289"/>
                  <a:pt x="3" y="289"/>
                  <a:pt x="3" y="289"/>
                </a:cubicBezTo>
                <a:cubicBezTo>
                  <a:pt x="3" y="295"/>
                  <a:pt x="8" y="299"/>
                  <a:pt x="14" y="299"/>
                </a:cubicBezTo>
                <a:cubicBezTo>
                  <a:pt x="20" y="299"/>
                  <a:pt x="25" y="295"/>
                  <a:pt x="25" y="289"/>
                </a:cubicBezTo>
                <a:cubicBezTo>
                  <a:pt x="25" y="276"/>
                  <a:pt x="25" y="276"/>
                  <a:pt x="25" y="276"/>
                </a:cubicBezTo>
                <a:cubicBezTo>
                  <a:pt x="28" y="276"/>
                  <a:pt x="28" y="276"/>
                  <a:pt x="28" y="276"/>
                </a:cubicBezTo>
                <a:cubicBezTo>
                  <a:pt x="32" y="241"/>
                  <a:pt x="39" y="208"/>
                  <a:pt x="49" y="176"/>
                </a:cubicBezTo>
                <a:cubicBezTo>
                  <a:pt x="49" y="318"/>
                  <a:pt x="49" y="318"/>
                  <a:pt x="49" y="318"/>
                </a:cubicBezTo>
                <a:cubicBezTo>
                  <a:pt x="67" y="318"/>
                  <a:pt x="67" y="318"/>
                  <a:pt x="67" y="318"/>
                </a:cubicBezTo>
                <a:cubicBezTo>
                  <a:pt x="73" y="489"/>
                  <a:pt x="73" y="489"/>
                  <a:pt x="73" y="489"/>
                </a:cubicBezTo>
                <a:cubicBezTo>
                  <a:pt x="79" y="489"/>
                  <a:pt x="79" y="489"/>
                  <a:pt x="79" y="489"/>
                </a:cubicBezTo>
                <a:cubicBezTo>
                  <a:pt x="74" y="493"/>
                  <a:pt x="70" y="499"/>
                  <a:pt x="70" y="506"/>
                </a:cubicBezTo>
                <a:cubicBezTo>
                  <a:pt x="111" y="506"/>
                  <a:pt x="111" y="506"/>
                  <a:pt x="111" y="506"/>
                </a:cubicBezTo>
                <a:cubicBezTo>
                  <a:pt x="111" y="499"/>
                  <a:pt x="108" y="493"/>
                  <a:pt x="102" y="489"/>
                </a:cubicBezTo>
                <a:cubicBezTo>
                  <a:pt x="108" y="489"/>
                  <a:pt x="108" y="489"/>
                  <a:pt x="108" y="489"/>
                </a:cubicBezTo>
                <a:cubicBezTo>
                  <a:pt x="115" y="318"/>
                  <a:pt x="115" y="318"/>
                  <a:pt x="115" y="318"/>
                </a:cubicBezTo>
                <a:cubicBezTo>
                  <a:pt x="117" y="318"/>
                  <a:pt x="117" y="318"/>
                  <a:pt x="117" y="318"/>
                </a:cubicBezTo>
                <a:cubicBezTo>
                  <a:pt x="123" y="489"/>
                  <a:pt x="123" y="489"/>
                  <a:pt x="123" y="489"/>
                </a:cubicBezTo>
                <a:cubicBezTo>
                  <a:pt x="129" y="489"/>
                  <a:pt x="129" y="489"/>
                  <a:pt x="129" y="489"/>
                </a:cubicBezTo>
                <a:cubicBezTo>
                  <a:pt x="124" y="493"/>
                  <a:pt x="120" y="499"/>
                  <a:pt x="120" y="506"/>
                </a:cubicBezTo>
                <a:cubicBezTo>
                  <a:pt x="161" y="506"/>
                  <a:pt x="161" y="506"/>
                  <a:pt x="161" y="506"/>
                </a:cubicBezTo>
                <a:cubicBezTo>
                  <a:pt x="161" y="499"/>
                  <a:pt x="158" y="493"/>
                  <a:pt x="153" y="489"/>
                </a:cubicBezTo>
                <a:cubicBezTo>
                  <a:pt x="158" y="489"/>
                  <a:pt x="158" y="489"/>
                  <a:pt x="158" y="489"/>
                </a:cubicBezTo>
                <a:cubicBezTo>
                  <a:pt x="165" y="318"/>
                  <a:pt x="165" y="318"/>
                  <a:pt x="165" y="318"/>
                </a:cubicBezTo>
                <a:cubicBezTo>
                  <a:pt x="182" y="318"/>
                  <a:pt x="182" y="318"/>
                  <a:pt x="182" y="318"/>
                </a:cubicBezTo>
                <a:cubicBezTo>
                  <a:pt x="182" y="173"/>
                  <a:pt x="182" y="173"/>
                  <a:pt x="182" y="173"/>
                </a:cubicBezTo>
                <a:cubicBezTo>
                  <a:pt x="193" y="206"/>
                  <a:pt x="200" y="240"/>
                  <a:pt x="204" y="276"/>
                </a:cubicBezTo>
                <a:cubicBezTo>
                  <a:pt x="208" y="276"/>
                  <a:pt x="208" y="276"/>
                  <a:pt x="208" y="276"/>
                </a:cubicBezTo>
                <a:cubicBezTo>
                  <a:pt x="208" y="289"/>
                  <a:pt x="208" y="289"/>
                  <a:pt x="208" y="289"/>
                </a:cubicBezTo>
                <a:cubicBezTo>
                  <a:pt x="208" y="295"/>
                  <a:pt x="212" y="299"/>
                  <a:pt x="218" y="299"/>
                </a:cubicBezTo>
                <a:cubicBezTo>
                  <a:pt x="224" y="299"/>
                  <a:pt x="229" y="295"/>
                  <a:pt x="229" y="289"/>
                </a:cubicBezTo>
                <a:cubicBezTo>
                  <a:pt x="229" y="276"/>
                  <a:pt x="229" y="276"/>
                  <a:pt x="229" y="276"/>
                </a:cubicBezTo>
                <a:cubicBezTo>
                  <a:pt x="233" y="276"/>
                  <a:pt x="233" y="276"/>
                  <a:pt x="233" y="276"/>
                </a:cubicBezTo>
                <a:cubicBezTo>
                  <a:pt x="227" y="212"/>
                  <a:pt x="210" y="153"/>
                  <a:pt x="183" y="95"/>
                </a:cubicBezTo>
                <a:close/>
              </a:path>
            </a:pathLst>
          </a:custGeom>
          <a:solidFill>
            <a:srgbClr val="005A9E"/>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58" name="Freeform 389"/>
          <p:cNvSpPr>
            <a:spLocks/>
          </p:cNvSpPr>
          <p:nvPr/>
        </p:nvSpPr>
        <p:spPr bwMode="auto">
          <a:xfrm flipH="1">
            <a:off x="7808211" y="4933518"/>
            <a:ext cx="908704" cy="2051305"/>
          </a:xfrm>
          <a:custGeom>
            <a:avLst/>
            <a:gdLst>
              <a:gd name="T0" fmla="*/ 189 w 241"/>
              <a:gd name="T1" fmla="*/ 99 h 545"/>
              <a:gd name="T2" fmla="*/ 189 w 241"/>
              <a:gd name="T3" fmla="*/ 99 h 545"/>
              <a:gd name="T4" fmla="*/ 189 w 241"/>
              <a:gd name="T5" fmla="*/ 99 h 545"/>
              <a:gd name="T6" fmla="*/ 137 w 241"/>
              <a:gd name="T7" fmla="*/ 94 h 545"/>
              <a:gd name="T8" fmla="*/ 137 w 241"/>
              <a:gd name="T9" fmla="*/ 86 h 545"/>
              <a:gd name="T10" fmla="*/ 148 w 241"/>
              <a:gd name="T11" fmla="*/ 73 h 545"/>
              <a:gd name="T12" fmla="*/ 148 w 241"/>
              <a:gd name="T13" fmla="*/ 61 h 545"/>
              <a:gd name="T14" fmla="*/ 153 w 241"/>
              <a:gd name="T15" fmla="*/ 56 h 545"/>
              <a:gd name="T16" fmla="*/ 153 w 241"/>
              <a:gd name="T17" fmla="*/ 46 h 545"/>
              <a:gd name="T18" fmla="*/ 150 w 241"/>
              <a:gd name="T19" fmla="*/ 41 h 545"/>
              <a:gd name="T20" fmla="*/ 156 w 241"/>
              <a:gd name="T21" fmla="*/ 27 h 545"/>
              <a:gd name="T22" fmla="*/ 136 w 241"/>
              <a:gd name="T23" fmla="*/ 7 h 545"/>
              <a:gd name="T24" fmla="*/ 136 w 241"/>
              <a:gd name="T25" fmla="*/ 7 h 545"/>
              <a:gd name="T26" fmla="*/ 114 w 241"/>
              <a:gd name="T27" fmla="*/ 0 h 545"/>
              <a:gd name="T28" fmla="*/ 84 w 241"/>
              <a:gd name="T29" fmla="*/ 25 h 545"/>
              <a:gd name="T30" fmla="*/ 90 w 241"/>
              <a:gd name="T31" fmla="*/ 41 h 545"/>
              <a:gd name="T32" fmla="*/ 86 w 241"/>
              <a:gd name="T33" fmla="*/ 46 h 545"/>
              <a:gd name="T34" fmla="*/ 86 w 241"/>
              <a:gd name="T35" fmla="*/ 56 h 545"/>
              <a:gd name="T36" fmla="*/ 91 w 241"/>
              <a:gd name="T37" fmla="*/ 61 h 545"/>
              <a:gd name="T38" fmla="*/ 91 w 241"/>
              <a:gd name="T39" fmla="*/ 73 h 545"/>
              <a:gd name="T40" fmla="*/ 103 w 241"/>
              <a:gd name="T41" fmla="*/ 86 h 545"/>
              <a:gd name="T42" fmla="*/ 103 w 241"/>
              <a:gd name="T43" fmla="*/ 94 h 545"/>
              <a:gd name="T44" fmla="*/ 51 w 241"/>
              <a:gd name="T45" fmla="*/ 99 h 545"/>
              <a:gd name="T46" fmla="*/ 51 w 241"/>
              <a:gd name="T47" fmla="*/ 100 h 545"/>
              <a:gd name="T48" fmla="*/ 0 w 241"/>
              <a:gd name="T49" fmla="*/ 286 h 545"/>
              <a:gd name="T50" fmla="*/ 4 w 241"/>
              <a:gd name="T51" fmla="*/ 286 h 545"/>
              <a:gd name="T52" fmla="*/ 4 w 241"/>
              <a:gd name="T53" fmla="*/ 299 h 545"/>
              <a:gd name="T54" fmla="*/ 15 w 241"/>
              <a:gd name="T55" fmla="*/ 310 h 545"/>
              <a:gd name="T56" fmla="*/ 26 w 241"/>
              <a:gd name="T57" fmla="*/ 299 h 545"/>
              <a:gd name="T58" fmla="*/ 26 w 241"/>
              <a:gd name="T59" fmla="*/ 286 h 545"/>
              <a:gd name="T60" fmla="*/ 29 w 241"/>
              <a:gd name="T61" fmla="*/ 286 h 545"/>
              <a:gd name="T62" fmla="*/ 51 w 241"/>
              <a:gd name="T63" fmla="*/ 182 h 545"/>
              <a:gd name="T64" fmla="*/ 51 w 241"/>
              <a:gd name="T65" fmla="*/ 330 h 545"/>
              <a:gd name="T66" fmla="*/ 69 w 241"/>
              <a:gd name="T67" fmla="*/ 330 h 545"/>
              <a:gd name="T68" fmla="*/ 76 w 241"/>
              <a:gd name="T69" fmla="*/ 528 h 545"/>
              <a:gd name="T70" fmla="*/ 82 w 241"/>
              <a:gd name="T71" fmla="*/ 528 h 545"/>
              <a:gd name="T72" fmla="*/ 73 w 241"/>
              <a:gd name="T73" fmla="*/ 545 h 545"/>
              <a:gd name="T74" fmla="*/ 115 w 241"/>
              <a:gd name="T75" fmla="*/ 545 h 545"/>
              <a:gd name="T76" fmla="*/ 106 w 241"/>
              <a:gd name="T77" fmla="*/ 528 h 545"/>
              <a:gd name="T78" fmla="*/ 112 w 241"/>
              <a:gd name="T79" fmla="*/ 528 h 545"/>
              <a:gd name="T80" fmla="*/ 119 w 241"/>
              <a:gd name="T81" fmla="*/ 330 h 545"/>
              <a:gd name="T82" fmla="*/ 121 w 241"/>
              <a:gd name="T83" fmla="*/ 330 h 545"/>
              <a:gd name="T84" fmla="*/ 128 w 241"/>
              <a:gd name="T85" fmla="*/ 528 h 545"/>
              <a:gd name="T86" fmla="*/ 134 w 241"/>
              <a:gd name="T87" fmla="*/ 528 h 545"/>
              <a:gd name="T88" fmla="*/ 125 w 241"/>
              <a:gd name="T89" fmla="*/ 545 h 545"/>
              <a:gd name="T90" fmla="*/ 167 w 241"/>
              <a:gd name="T91" fmla="*/ 545 h 545"/>
              <a:gd name="T92" fmla="*/ 158 w 241"/>
              <a:gd name="T93" fmla="*/ 528 h 545"/>
              <a:gd name="T94" fmla="*/ 164 w 241"/>
              <a:gd name="T95" fmla="*/ 528 h 545"/>
              <a:gd name="T96" fmla="*/ 171 w 241"/>
              <a:gd name="T97" fmla="*/ 330 h 545"/>
              <a:gd name="T98" fmla="*/ 189 w 241"/>
              <a:gd name="T99" fmla="*/ 330 h 545"/>
              <a:gd name="T100" fmla="*/ 189 w 241"/>
              <a:gd name="T101" fmla="*/ 179 h 545"/>
              <a:gd name="T102" fmla="*/ 212 w 241"/>
              <a:gd name="T103" fmla="*/ 286 h 545"/>
              <a:gd name="T104" fmla="*/ 215 w 241"/>
              <a:gd name="T105" fmla="*/ 286 h 545"/>
              <a:gd name="T106" fmla="*/ 215 w 241"/>
              <a:gd name="T107" fmla="*/ 299 h 545"/>
              <a:gd name="T108" fmla="*/ 226 w 241"/>
              <a:gd name="T109" fmla="*/ 310 h 545"/>
              <a:gd name="T110" fmla="*/ 237 w 241"/>
              <a:gd name="T111" fmla="*/ 299 h 545"/>
              <a:gd name="T112" fmla="*/ 237 w 241"/>
              <a:gd name="T113" fmla="*/ 286 h 545"/>
              <a:gd name="T114" fmla="*/ 241 w 241"/>
              <a:gd name="T115" fmla="*/ 286 h 545"/>
              <a:gd name="T116" fmla="*/ 189 w 241"/>
              <a:gd name="T117" fmla="*/ 99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1" h="545">
                <a:moveTo>
                  <a:pt x="189" y="99"/>
                </a:moveTo>
                <a:cubicBezTo>
                  <a:pt x="189" y="99"/>
                  <a:pt x="189" y="99"/>
                  <a:pt x="189" y="99"/>
                </a:cubicBezTo>
                <a:cubicBezTo>
                  <a:pt x="189" y="99"/>
                  <a:pt x="189" y="99"/>
                  <a:pt x="189" y="99"/>
                </a:cubicBezTo>
                <a:cubicBezTo>
                  <a:pt x="137" y="94"/>
                  <a:pt x="137" y="94"/>
                  <a:pt x="137" y="94"/>
                </a:cubicBezTo>
                <a:cubicBezTo>
                  <a:pt x="137" y="86"/>
                  <a:pt x="137" y="86"/>
                  <a:pt x="137" y="86"/>
                </a:cubicBezTo>
                <a:cubicBezTo>
                  <a:pt x="143" y="85"/>
                  <a:pt x="148" y="79"/>
                  <a:pt x="148" y="73"/>
                </a:cubicBezTo>
                <a:cubicBezTo>
                  <a:pt x="148" y="61"/>
                  <a:pt x="148" y="61"/>
                  <a:pt x="148" y="61"/>
                </a:cubicBezTo>
                <a:cubicBezTo>
                  <a:pt x="151" y="61"/>
                  <a:pt x="153" y="59"/>
                  <a:pt x="153" y="56"/>
                </a:cubicBezTo>
                <a:cubicBezTo>
                  <a:pt x="153" y="46"/>
                  <a:pt x="153" y="46"/>
                  <a:pt x="153" y="46"/>
                </a:cubicBezTo>
                <a:cubicBezTo>
                  <a:pt x="153" y="44"/>
                  <a:pt x="152" y="42"/>
                  <a:pt x="150" y="41"/>
                </a:cubicBezTo>
                <a:cubicBezTo>
                  <a:pt x="154" y="38"/>
                  <a:pt x="156" y="33"/>
                  <a:pt x="156" y="27"/>
                </a:cubicBezTo>
                <a:cubicBezTo>
                  <a:pt x="156" y="16"/>
                  <a:pt x="147" y="7"/>
                  <a:pt x="136" y="7"/>
                </a:cubicBezTo>
                <a:cubicBezTo>
                  <a:pt x="136" y="7"/>
                  <a:pt x="136" y="7"/>
                  <a:pt x="136" y="7"/>
                </a:cubicBezTo>
                <a:cubicBezTo>
                  <a:pt x="130" y="3"/>
                  <a:pt x="123" y="0"/>
                  <a:pt x="114" y="0"/>
                </a:cubicBezTo>
                <a:cubicBezTo>
                  <a:pt x="97" y="0"/>
                  <a:pt x="84" y="11"/>
                  <a:pt x="84" y="25"/>
                </a:cubicBezTo>
                <a:cubicBezTo>
                  <a:pt x="84" y="31"/>
                  <a:pt x="86" y="37"/>
                  <a:pt x="90" y="41"/>
                </a:cubicBezTo>
                <a:cubicBezTo>
                  <a:pt x="88" y="41"/>
                  <a:pt x="86" y="43"/>
                  <a:pt x="86" y="46"/>
                </a:cubicBezTo>
                <a:cubicBezTo>
                  <a:pt x="86" y="56"/>
                  <a:pt x="86" y="56"/>
                  <a:pt x="86" y="56"/>
                </a:cubicBezTo>
                <a:cubicBezTo>
                  <a:pt x="86" y="59"/>
                  <a:pt x="88" y="61"/>
                  <a:pt x="91" y="61"/>
                </a:cubicBezTo>
                <a:cubicBezTo>
                  <a:pt x="91" y="73"/>
                  <a:pt x="91" y="73"/>
                  <a:pt x="91" y="73"/>
                </a:cubicBezTo>
                <a:cubicBezTo>
                  <a:pt x="91" y="80"/>
                  <a:pt x="96" y="86"/>
                  <a:pt x="103" y="86"/>
                </a:cubicBezTo>
                <a:cubicBezTo>
                  <a:pt x="103" y="94"/>
                  <a:pt x="103" y="94"/>
                  <a:pt x="103" y="94"/>
                </a:cubicBezTo>
                <a:cubicBezTo>
                  <a:pt x="51" y="99"/>
                  <a:pt x="51" y="99"/>
                  <a:pt x="51" y="99"/>
                </a:cubicBezTo>
                <a:cubicBezTo>
                  <a:pt x="51" y="100"/>
                  <a:pt x="51" y="100"/>
                  <a:pt x="51" y="100"/>
                </a:cubicBezTo>
                <a:cubicBezTo>
                  <a:pt x="23" y="160"/>
                  <a:pt x="6" y="220"/>
                  <a:pt x="0" y="286"/>
                </a:cubicBezTo>
                <a:cubicBezTo>
                  <a:pt x="4" y="286"/>
                  <a:pt x="4" y="286"/>
                  <a:pt x="4" y="286"/>
                </a:cubicBezTo>
                <a:cubicBezTo>
                  <a:pt x="4" y="299"/>
                  <a:pt x="4" y="299"/>
                  <a:pt x="4" y="299"/>
                </a:cubicBezTo>
                <a:cubicBezTo>
                  <a:pt x="4" y="305"/>
                  <a:pt x="9" y="310"/>
                  <a:pt x="15" y="310"/>
                </a:cubicBezTo>
                <a:cubicBezTo>
                  <a:pt x="21" y="310"/>
                  <a:pt x="26" y="305"/>
                  <a:pt x="26" y="299"/>
                </a:cubicBezTo>
                <a:cubicBezTo>
                  <a:pt x="26" y="286"/>
                  <a:pt x="26" y="286"/>
                  <a:pt x="26" y="286"/>
                </a:cubicBezTo>
                <a:cubicBezTo>
                  <a:pt x="29" y="286"/>
                  <a:pt x="29" y="286"/>
                  <a:pt x="29" y="286"/>
                </a:cubicBezTo>
                <a:cubicBezTo>
                  <a:pt x="33" y="250"/>
                  <a:pt x="41" y="216"/>
                  <a:pt x="51" y="182"/>
                </a:cubicBezTo>
                <a:cubicBezTo>
                  <a:pt x="51" y="330"/>
                  <a:pt x="51" y="330"/>
                  <a:pt x="51" y="330"/>
                </a:cubicBezTo>
                <a:cubicBezTo>
                  <a:pt x="69" y="330"/>
                  <a:pt x="69" y="330"/>
                  <a:pt x="69" y="330"/>
                </a:cubicBezTo>
                <a:cubicBezTo>
                  <a:pt x="76" y="528"/>
                  <a:pt x="76" y="528"/>
                  <a:pt x="76" y="528"/>
                </a:cubicBezTo>
                <a:cubicBezTo>
                  <a:pt x="82" y="528"/>
                  <a:pt x="82" y="528"/>
                  <a:pt x="82" y="528"/>
                </a:cubicBezTo>
                <a:cubicBezTo>
                  <a:pt x="76" y="531"/>
                  <a:pt x="73" y="538"/>
                  <a:pt x="73" y="545"/>
                </a:cubicBezTo>
                <a:cubicBezTo>
                  <a:pt x="115" y="545"/>
                  <a:pt x="115" y="545"/>
                  <a:pt x="115" y="545"/>
                </a:cubicBezTo>
                <a:cubicBezTo>
                  <a:pt x="115" y="538"/>
                  <a:pt x="112" y="531"/>
                  <a:pt x="106" y="528"/>
                </a:cubicBezTo>
                <a:cubicBezTo>
                  <a:pt x="112" y="528"/>
                  <a:pt x="112" y="528"/>
                  <a:pt x="112" y="528"/>
                </a:cubicBezTo>
                <a:cubicBezTo>
                  <a:pt x="119" y="330"/>
                  <a:pt x="119" y="330"/>
                  <a:pt x="119" y="330"/>
                </a:cubicBezTo>
                <a:cubicBezTo>
                  <a:pt x="121" y="330"/>
                  <a:pt x="121" y="330"/>
                  <a:pt x="121" y="330"/>
                </a:cubicBezTo>
                <a:cubicBezTo>
                  <a:pt x="128" y="528"/>
                  <a:pt x="128" y="528"/>
                  <a:pt x="128" y="528"/>
                </a:cubicBezTo>
                <a:cubicBezTo>
                  <a:pt x="134" y="528"/>
                  <a:pt x="134" y="528"/>
                  <a:pt x="134" y="528"/>
                </a:cubicBezTo>
                <a:cubicBezTo>
                  <a:pt x="128" y="531"/>
                  <a:pt x="125" y="538"/>
                  <a:pt x="125" y="545"/>
                </a:cubicBezTo>
                <a:cubicBezTo>
                  <a:pt x="167" y="545"/>
                  <a:pt x="167" y="545"/>
                  <a:pt x="167" y="545"/>
                </a:cubicBezTo>
                <a:cubicBezTo>
                  <a:pt x="167" y="538"/>
                  <a:pt x="164" y="531"/>
                  <a:pt x="158" y="528"/>
                </a:cubicBezTo>
                <a:cubicBezTo>
                  <a:pt x="164" y="528"/>
                  <a:pt x="164" y="528"/>
                  <a:pt x="164" y="528"/>
                </a:cubicBezTo>
                <a:cubicBezTo>
                  <a:pt x="171" y="330"/>
                  <a:pt x="171" y="330"/>
                  <a:pt x="171" y="330"/>
                </a:cubicBezTo>
                <a:cubicBezTo>
                  <a:pt x="189" y="330"/>
                  <a:pt x="189" y="330"/>
                  <a:pt x="189" y="330"/>
                </a:cubicBezTo>
                <a:cubicBezTo>
                  <a:pt x="189" y="179"/>
                  <a:pt x="189" y="179"/>
                  <a:pt x="189" y="179"/>
                </a:cubicBezTo>
                <a:cubicBezTo>
                  <a:pt x="200" y="214"/>
                  <a:pt x="208" y="249"/>
                  <a:pt x="212" y="286"/>
                </a:cubicBezTo>
                <a:cubicBezTo>
                  <a:pt x="215" y="286"/>
                  <a:pt x="215" y="286"/>
                  <a:pt x="215" y="286"/>
                </a:cubicBezTo>
                <a:cubicBezTo>
                  <a:pt x="215" y="299"/>
                  <a:pt x="215" y="299"/>
                  <a:pt x="215" y="299"/>
                </a:cubicBezTo>
                <a:cubicBezTo>
                  <a:pt x="215" y="305"/>
                  <a:pt x="220" y="310"/>
                  <a:pt x="226" y="310"/>
                </a:cubicBezTo>
                <a:cubicBezTo>
                  <a:pt x="232" y="310"/>
                  <a:pt x="237" y="305"/>
                  <a:pt x="237" y="299"/>
                </a:cubicBezTo>
                <a:cubicBezTo>
                  <a:pt x="237" y="286"/>
                  <a:pt x="237" y="286"/>
                  <a:pt x="237" y="286"/>
                </a:cubicBezTo>
                <a:cubicBezTo>
                  <a:pt x="241" y="286"/>
                  <a:pt x="241" y="286"/>
                  <a:pt x="241" y="286"/>
                </a:cubicBezTo>
                <a:cubicBezTo>
                  <a:pt x="235" y="220"/>
                  <a:pt x="217" y="159"/>
                  <a:pt x="189" y="99"/>
                </a:cubicBezTo>
                <a:close/>
              </a:path>
            </a:pathLst>
          </a:custGeom>
          <a:solidFill>
            <a:srgbClr val="005A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59" name="Freeform 390"/>
          <p:cNvSpPr>
            <a:spLocks/>
          </p:cNvSpPr>
          <p:nvPr/>
        </p:nvSpPr>
        <p:spPr bwMode="auto">
          <a:xfrm flipH="1">
            <a:off x="7059727" y="5083265"/>
            <a:ext cx="633853" cy="1901559"/>
          </a:xfrm>
          <a:custGeom>
            <a:avLst/>
            <a:gdLst>
              <a:gd name="T0" fmla="*/ 142 w 172"/>
              <a:gd name="T1" fmla="*/ 104 h 516"/>
              <a:gd name="T2" fmla="*/ 102 w 172"/>
              <a:gd name="T3" fmla="*/ 100 h 516"/>
              <a:gd name="T4" fmla="*/ 99 w 172"/>
              <a:gd name="T5" fmla="*/ 96 h 516"/>
              <a:gd name="T6" fmla="*/ 129 w 172"/>
              <a:gd name="T7" fmla="*/ 82 h 516"/>
              <a:gd name="T8" fmla="*/ 117 w 172"/>
              <a:gd name="T9" fmla="*/ 76 h 516"/>
              <a:gd name="T10" fmla="*/ 122 w 172"/>
              <a:gd name="T11" fmla="*/ 60 h 516"/>
              <a:gd name="T12" fmla="*/ 122 w 172"/>
              <a:gd name="T13" fmla="*/ 59 h 516"/>
              <a:gd name="T14" fmla="*/ 106 w 172"/>
              <a:gd name="T15" fmla="*/ 15 h 516"/>
              <a:gd name="T16" fmla="*/ 50 w 172"/>
              <a:gd name="T17" fmla="*/ 39 h 516"/>
              <a:gd name="T18" fmla="*/ 54 w 172"/>
              <a:gd name="T19" fmla="*/ 59 h 516"/>
              <a:gd name="T20" fmla="*/ 51 w 172"/>
              <a:gd name="T21" fmla="*/ 76 h 516"/>
              <a:gd name="T22" fmla="*/ 60 w 172"/>
              <a:gd name="T23" fmla="*/ 95 h 516"/>
              <a:gd name="T24" fmla="*/ 75 w 172"/>
              <a:gd name="T25" fmla="*/ 100 h 516"/>
              <a:gd name="T26" fmla="*/ 31 w 172"/>
              <a:gd name="T27" fmla="*/ 104 h 516"/>
              <a:gd name="T28" fmla="*/ 31 w 172"/>
              <a:gd name="T29" fmla="*/ 104 h 516"/>
              <a:gd name="T30" fmla="*/ 3 w 172"/>
              <a:gd name="T31" fmla="*/ 237 h 516"/>
              <a:gd name="T32" fmla="*/ 11 w 172"/>
              <a:gd name="T33" fmla="*/ 254 h 516"/>
              <a:gd name="T34" fmla="*/ 19 w 172"/>
              <a:gd name="T35" fmla="*/ 237 h 516"/>
              <a:gd name="T36" fmla="*/ 34 w 172"/>
              <a:gd name="T37" fmla="*/ 160 h 516"/>
              <a:gd name="T38" fmla="*/ 40 w 172"/>
              <a:gd name="T39" fmla="*/ 390 h 516"/>
              <a:gd name="T40" fmla="*/ 59 w 172"/>
              <a:gd name="T41" fmla="*/ 508 h 516"/>
              <a:gd name="T42" fmla="*/ 59 w 172"/>
              <a:gd name="T43" fmla="*/ 516 h 516"/>
              <a:gd name="T44" fmla="*/ 85 w 172"/>
              <a:gd name="T45" fmla="*/ 516 h 516"/>
              <a:gd name="T46" fmla="*/ 85 w 172"/>
              <a:gd name="T47" fmla="*/ 390 h 516"/>
              <a:gd name="T48" fmla="*/ 95 w 172"/>
              <a:gd name="T49" fmla="*/ 508 h 516"/>
              <a:gd name="T50" fmla="*/ 95 w 172"/>
              <a:gd name="T51" fmla="*/ 516 h 516"/>
              <a:gd name="T52" fmla="*/ 120 w 172"/>
              <a:gd name="T53" fmla="*/ 516 h 516"/>
              <a:gd name="T54" fmla="*/ 120 w 172"/>
              <a:gd name="T55" fmla="*/ 390 h 516"/>
              <a:gd name="T56" fmla="*/ 133 w 172"/>
              <a:gd name="T57" fmla="*/ 271 h 516"/>
              <a:gd name="T58" fmla="*/ 151 w 172"/>
              <a:gd name="T59" fmla="*/ 237 h 516"/>
              <a:gd name="T60" fmla="*/ 154 w 172"/>
              <a:gd name="T61" fmla="*/ 247 h 516"/>
              <a:gd name="T62" fmla="*/ 170 w 172"/>
              <a:gd name="T63" fmla="*/ 247 h 516"/>
              <a:gd name="T64" fmla="*/ 172 w 172"/>
              <a:gd name="T65" fmla="*/ 23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 h="516">
                <a:moveTo>
                  <a:pt x="142" y="104"/>
                </a:moveTo>
                <a:cubicBezTo>
                  <a:pt x="142" y="104"/>
                  <a:pt x="142" y="104"/>
                  <a:pt x="142" y="104"/>
                </a:cubicBezTo>
                <a:cubicBezTo>
                  <a:pt x="102" y="100"/>
                  <a:pt x="102" y="100"/>
                  <a:pt x="102" y="100"/>
                </a:cubicBezTo>
                <a:cubicBezTo>
                  <a:pt x="102" y="100"/>
                  <a:pt x="102" y="100"/>
                  <a:pt x="102" y="100"/>
                </a:cubicBezTo>
                <a:cubicBezTo>
                  <a:pt x="98" y="100"/>
                  <a:pt x="98" y="100"/>
                  <a:pt x="98" y="100"/>
                </a:cubicBezTo>
                <a:cubicBezTo>
                  <a:pt x="99" y="96"/>
                  <a:pt x="99" y="96"/>
                  <a:pt x="99" y="96"/>
                </a:cubicBezTo>
                <a:cubicBezTo>
                  <a:pt x="104" y="96"/>
                  <a:pt x="108" y="96"/>
                  <a:pt x="116" y="95"/>
                </a:cubicBezTo>
                <a:cubicBezTo>
                  <a:pt x="127" y="93"/>
                  <a:pt x="129" y="86"/>
                  <a:pt x="129" y="82"/>
                </a:cubicBezTo>
                <a:cubicBezTo>
                  <a:pt x="129" y="77"/>
                  <a:pt x="126" y="70"/>
                  <a:pt x="125" y="76"/>
                </a:cubicBezTo>
                <a:cubicBezTo>
                  <a:pt x="123" y="81"/>
                  <a:pt x="118" y="80"/>
                  <a:pt x="117" y="76"/>
                </a:cubicBezTo>
                <a:cubicBezTo>
                  <a:pt x="116" y="74"/>
                  <a:pt x="118" y="68"/>
                  <a:pt x="120" y="64"/>
                </a:cubicBezTo>
                <a:cubicBezTo>
                  <a:pt x="120" y="62"/>
                  <a:pt x="121" y="61"/>
                  <a:pt x="122" y="60"/>
                </a:cubicBezTo>
                <a:cubicBezTo>
                  <a:pt x="122" y="59"/>
                  <a:pt x="122" y="59"/>
                  <a:pt x="122" y="59"/>
                </a:cubicBezTo>
                <a:cubicBezTo>
                  <a:pt x="122" y="59"/>
                  <a:pt x="122" y="59"/>
                  <a:pt x="122" y="59"/>
                </a:cubicBezTo>
                <a:cubicBezTo>
                  <a:pt x="123" y="55"/>
                  <a:pt x="124" y="50"/>
                  <a:pt x="124" y="45"/>
                </a:cubicBezTo>
                <a:cubicBezTo>
                  <a:pt x="124" y="31"/>
                  <a:pt x="117" y="19"/>
                  <a:pt x="106" y="15"/>
                </a:cubicBezTo>
                <a:cubicBezTo>
                  <a:pt x="100" y="6"/>
                  <a:pt x="91" y="0"/>
                  <a:pt x="81" y="0"/>
                </a:cubicBezTo>
                <a:cubicBezTo>
                  <a:pt x="64" y="0"/>
                  <a:pt x="50" y="17"/>
                  <a:pt x="50" y="39"/>
                </a:cubicBezTo>
                <a:cubicBezTo>
                  <a:pt x="50" y="47"/>
                  <a:pt x="51" y="53"/>
                  <a:pt x="54" y="59"/>
                </a:cubicBezTo>
                <a:cubicBezTo>
                  <a:pt x="54" y="59"/>
                  <a:pt x="54" y="59"/>
                  <a:pt x="54" y="59"/>
                </a:cubicBezTo>
                <a:cubicBezTo>
                  <a:pt x="54" y="59"/>
                  <a:pt x="61" y="72"/>
                  <a:pt x="59" y="76"/>
                </a:cubicBezTo>
                <a:cubicBezTo>
                  <a:pt x="58" y="80"/>
                  <a:pt x="53" y="81"/>
                  <a:pt x="51" y="76"/>
                </a:cubicBezTo>
                <a:cubicBezTo>
                  <a:pt x="49" y="70"/>
                  <a:pt x="46" y="77"/>
                  <a:pt x="47" y="82"/>
                </a:cubicBezTo>
                <a:cubicBezTo>
                  <a:pt x="47" y="86"/>
                  <a:pt x="49" y="93"/>
                  <a:pt x="60" y="95"/>
                </a:cubicBezTo>
                <a:cubicBezTo>
                  <a:pt x="66" y="96"/>
                  <a:pt x="70" y="96"/>
                  <a:pt x="75" y="96"/>
                </a:cubicBezTo>
                <a:cubicBezTo>
                  <a:pt x="75" y="100"/>
                  <a:pt x="75" y="100"/>
                  <a:pt x="75" y="100"/>
                </a:cubicBezTo>
                <a:cubicBezTo>
                  <a:pt x="71" y="100"/>
                  <a:pt x="71" y="100"/>
                  <a:pt x="71" y="100"/>
                </a:cubicBezTo>
                <a:cubicBezTo>
                  <a:pt x="31" y="104"/>
                  <a:pt x="31" y="104"/>
                  <a:pt x="31" y="104"/>
                </a:cubicBezTo>
                <a:cubicBezTo>
                  <a:pt x="31" y="104"/>
                  <a:pt x="31" y="104"/>
                  <a:pt x="31" y="104"/>
                </a:cubicBezTo>
                <a:cubicBezTo>
                  <a:pt x="31" y="104"/>
                  <a:pt x="31" y="104"/>
                  <a:pt x="31" y="104"/>
                </a:cubicBezTo>
                <a:cubicBezTo>
                  <a:pt x="11" y="148"/>
                  <a:pt x="4" y="190"/>
                  <a:pt x="0" y="237"/>
                </a:cubicBezTo>
                <a:cubicBezTo>
                  <a:pt x="3" y="237"/>
                  <a:pt x="3" y="237"/>
                  <a:pt x="3" y="237"/>
                </a:cubicBezTo>
                <a:cubicBezTo>
                  <a:pt x="3" y="247"/>
                  <a:pt x="3" y="247"/>
                  <a:pt x="3" y="247"/>
                </a:cubicBezTo>
                <a:cubicBezTo>
                  <a:pt x="3" y="251"/>
                  <a:pt x="6" y="254"/>
                  <a:pt x="11" y="254"/>
                </a:cubicBezTo>
                <a:cubicBezTo>
                  <a:pt x="15" y="254"/>
                  <a:pt x="19" y="251"/>
                  <a:pt x="19" y="247"/>
                </a:cubicBezTo>
                <a:cubicBezTo>
                  <a:pt x="19" y="237"/>
                  <a:pt x="19" y="237"/>
                  <a:pt x="19" y="237"/>
                </a:cubicBezTo>
                <a:cubicBezTo>
                  <a:pt x="21" y="237"/>
                  <a:pt x="21" y="237"/>
                  <a:pt x="21" y="237"/>
                </a:cubicBezTo>
                <a:cubicBezTo>
                  <a:pt x="24" y="210"/>
                  <a:pt x="28" y="185"/>
                  <a:pt x="34" y="160"/>
                </a:cubicBezTo>
                <a:cubicBezTo>
                  <a:pt x="40" y="271"/>
                  <a:pt x="40" y="271"/>
                  <a:pt x="40" y="271"/>
                </a:cubicBezTo>
                <a:cubicBezTo>
                  <a:pt x="40" y="390"/>
                  <a:pt x="40" y="390"/>
                  <a:pt x="40" y="390"/>
                </a:cubicBezTo>
                <a:cubicBezTo>
                  <a:pt x="56" y="390"/>
                  <a:pt x="56" y="390"/>
                  <a:pt x="56" y="390"/>
                </a:cubicBezTo>
                <a:cubicBezTo>
                  <a:pt x="59" y="508"/>
                  <a:pt x="59" y="508"/>
                  <a:pt x="59" y="508"/>
                </a:cubicBezTo>
                <a:cubicBezTo>
                  <a:pt x="57" y="510"/>
                  <a:pt x="56" y="513"/>
                  <a:pt x="56" y="516"/>
                </a:cubicBezTo>
                <a:cubicBezTo>
                  <a:pt x="59" y="516"/>
                  <a:pt x="59" y="516"/>
                  <a:pt x="59" y="516"/>
                </a:cubicBezTo>
                <a:cubicBezTo>
                  <a:pt x="82" y="516"/>
                  <a:pt x="82" y="516"/>
                  <a:pt x="82" y="516"/>
                </a:cubicBezTo>
                <a:cubicBezTo>
                  <a:pt x="85" y="516"/>
                  <a:pt x="85" y="516"/>
                  <a:pt x="85" y="516"/>
                </a:cubicBezTo>
                <a:cubicBezTo>
                  <a:pt x="85" y="513"/>
                  <a:pt x="84" y="510"/>
                  <a:pt x="82" y="508"/>
                </a:cubicBezTo>
                <a:cubicBezTo>
                  <a:pt x="85" y="390"/>
                  <a:pt x="85" y="390"/>
                  <a:pt x="85" y="390"/>
                </a:cubicBezTo>
                <a:cubicBezTo>
                  <a:pt x="92" y="390"/>
                  <a:pt x="92" y="390"/>
                  <a:pt x="92" y="390"/>
                </a:cubicBezTo>
                <a:cubicBezTo>
                  <a:pt x="95" y="508"/>
                  <a:pt x="95" y="508"/>
                  <a:pt x="95" y="508"/>
                </a:cubicBezTo>
                <a:cubicBezTo>
                  <a:pt x="93" y="510"/>
                  <a:pt x="92" y="513"/>
                  <a:pt x="92" y="516"/>
                </a:cubicBezTo>
                <a:cubicBezTo>
                  <a:pt x="95" y="516"/>
                  <a:pt x="95" y="516"/>
                  <a:pt x="95" y="516"/>
                </a:cubicBezTo>
                <a:cubicBezTo>
                  <a:pt x="117" y="516"/>
                  <a:pt x="117" y="516"/>
                  <a:pt x="117" y="516"/>
                </a:cubicBezTo>
                <a:cubicBezTo>
                  <a:pt x="120" y="516"/>
                  <a:pt x="120" y="516"/>
                  <a:pt x="120" y="516"/>
                </a:cubicBezTo>
                <a:cubicBezTo>
                  <a:pt x="120" y="513"/>
                  <a:pt x="119" y="510"/>
                  <a:pt x="117" y="508"/>
                </a:cubicBezTo>
                <a:cubicBezTo>
                  <a:pt x="120" y="390"/>
                  <a:pt x="120" y="390"/>
                  <a:pt x="120" y="390"/>
                </a:cubicBezTo>
                <a:cubicBezTo>
                  <a:pt x="133" y="390"/>
                  <a:pt x="133" y="390"/>
                  <a:pt x="133" y="390"/>
                </a:cubicBezTo>
                <a:cubicBezTo>
                  <a:pt x="133" y="271"/>
                  <a:pt x="133" y="271"/>
                  <a:pt x="133" y="271"/>
                </a:cubicBezTo>
                <a:cubicBezTo>
                  <a:pt x="139" y="160"/>
                  <a:pt x="139" y="160"/>
                  <a:pt x="139" y="160"/>
                </a:cubicBezTo>
                <a:cubicBezTo>
                  <a:pt x="145" y="185"/>
                  <a:pt x="148" y="210"/>
                  <a:pt x="151" y="237"/>
                </a:cubicBezTo>
                <a:cubicBezTo>
                  <a:pt x="154" y="237"/>
                  <a:pt x="154" y="237"/>
                  <a:pt x="154" y="237"/>
                </a:cubicBezTo>
                <a:cubicBezTo>
                  <a:pt x="154" y="247"/>
                  <a:pt x="154" y="247"/>
                  <a:pt x="154" y="247"/>
                </a:cubicBezTo>
                <a:cubicBezTo>
                  <a:pt x="154" y="251"/>
                  <a:pt x="157" y="254"/>
                  <a:pt x="162" y="254"/>
                </a:cubicBezTo>
                <a:cubicBezTo>
                  <a:pt x="166" y="254"/>
                  <a:pt x="170" y="251"/>
                  <a:pt x="170" y="247"/>
                </a:cubicBezTo>
                <a:cubicBezTo>
                  <a:pt x="170" y="237"/>
                  <a:pt x="170" y="237"/>
                  <a:pt x="170" y="237"/>
                </a:cubicBezTo>
                <a:cubicBezTo>
                  <a:pt x="172" y="237"/>
                  <a:pt x="172" y="237"/>
                  <a:pt x="172" y="237"/>
                </a:cubicBezTo>
                <a:cubicBezTo>
                  <a:pt x="168" y="190"/>
                  <a:pt x="162" y="148"/>
                  <a:pt x="142" y="104"/>
                </a:cubicBezTo>
                <a:close/>
              </a:path>
            </a:pathLst>
          </a:custGeom>
          <a:solidFill>
            <a:srgbClr val="005A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nvGrpSpPr>
          <p:cNvPr id="7" name="Group 6"/>
          <p:cNvGrpSpPr/>
          <p:nvPr/>
        </p:nvGrpSpPr>
        <p:grpSpPr>
          <a:xfrm>
            <a:off x="7305119" y="4829914"/>
            <a:ext cx="763537" cy="2155984"/>
            <a:chOff x="7160079" y="4735640"/>
            <a:chExt cx="748634" cy="2113902"/>
          </a:xfrm>
        </p:grpSpPr>
        <p:sp>
          <p:nvSpPr>
            <p:cNvPr id="399" name="Freeform 421"/>
            <p:cNvSpPr>
              <a:spLocks/>
            </p:cNvSpPr>
            <p:nvPr/>
          </p:nvSpPr>
          <p:spPr bwMode="auto">
            <a:xfrm flipH="1">
              <a:off x="7511204" y="6013176"/>
              <a:ext cx="205800" cy="824156"/>
            </a:xfrm>
            <a:custGeom>
              <a:avLst/>
              <a:gdLst>
                <a:gd name="T0" fmla="*/ 63 w 82"/>
                <a:gd name="T1" fmla="*/ 309 h 309"/>
                <a:gd name="T2" fmla="*/ 9 w 82"/>
                <a:gd name="T3" fmla="*/ 309 h 309"/>
                <a:gd name="T4" fmla="*/ 0 w 82"/>
                <a:gd name="T5" fmla="*/ 0 h 309"/>
                <a:gd name="T6" fmla="*/ 82 w 82"/>
                <a:gd name="T7" fmla="*/ 0 h 309"/>
                <a:gd name="T8" fmla="*/ 63 w 82"/>
                <a:gd name="T9" fmla="*/ 309 h 309"/>
              </a:gdLst>
              <a:ahLst/>
              <a:cxnLst>
                <a:cxn ang="0">
                  <a:pos x="T0" y="T1"/>
                </a:cxn>
                <a:cxn ang="0">
                  <a:pos x="T2" y="T3"/>
                </a:cxn>
                <a:cxn ang="0">
                  <a:pos x="T4" y="T5"/>
                </a:cxn>
                <a:cxn ang="0">
                  <a:pos x="T6" y="T7"/>
                </a:cxn>
                <a:cxn ang="0">
                  <a:pos x="T8" y="T9"/>
                </a:cxn>
              </a:cxnLst>
              <a:rect l="0" t="0" r="r" b="b"/>
              <a:pathLst>
                <a:path w="82" h="309">
                  <a:moveTo>
                    <a:pt x="63" y="309"/>
                  </a:moveTo>
                  <a:lnTo>
                    <a:pt x="9" y="309"/>
                  </a:lnTo>
                  <a:lnTo>
                    <a:pt x="0" y="0"/>
                  </a:lnTo>
                  <a:lnTo>
                    <a:pt x="82" y="0"/>
                  </a:lnTo>
                  <a:lnTo>
                    <a:pt x="63" y="309"/>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400" name="Freeform 422"/>
            <p:cNvSpPr>
              <a:spLocks/>
            </p:cNvSpPr>
            <p:nvPr/>
          </p:nvSpPr>
          <p:spPr bwMode="auto">
            <a:xfrm flipH="1">
              <a:off x="7570639" y="6789308"/>
              <a:ext cx="120468" cy="60234"/>
            </a:xfrm>
            <a:custGeom>
              <a:avLst/>
              <a:gdLst>
                <a:gd name="T0" fmla="*/ 17 w 34"/>
                <a:gd name="T1" fmla="*/ 0 h 17"/>
                <a:gd name="T2" fmla="*/ 0 w 34"/>
                <a:gd name="T3" fmla="*/ 17 h 17"/>
                <a:gd name="T4" fmla="*/ 34 w 34"/>
                <a:gd name="T5" fmla="*/ 17 h 17"/>
                <a:gd name="T6" fmla="*/ 17 w 34"/>
                <a:gd name="T7" fmla="*/ 0 h 17"/>
              </a:gdLst>
              <a:ahLst/>
              <a:cxnLst>
                <a:cxn ang="0">
                  <a:pos x="T0" y="T1"/>
                </a:cxn>
                <a:cxn ang="0">
                  <a:pos x="T2" y="T3"/>
                </a:cxn>
                <a:cxn ang="0">
                  <a:pos x="T4" y="T5"/>
                </a:cxn>
                <a:cxn ang="0">
                  <a:pos x="T6" y="T7"/>
                </a:cxn>
              </a:cxnLst>
              <a:rect l="0" t="0" r="r" b="b"/>
              <a:pathLst>
                <a:path w="34" h="17">
                  <a:moveTo>
                    <a:pt x="17" y="0"/>
                  </a:moveTo>
                  <a:cubicBezTo>
                    <a:pt x="7" y="0"/>
                    <a:pt x="0" y="8"/>
                    <a:pt x="0" y="17"/>
                  </a:cubicBezTo>
                  <a:cubicBezTo>
                    <a:pt x="34" y="17"/>
                    <a:pt x="34" y="17"/>
                    <a:pt x="34" y="17"/>
                  </a:cubicBezTo>
                  <a:cubicBezTo>
                    <a:pt x="34" y="8"/>
                    <a:pt x="26" y="0"/>
                    <a:pt x="17" y="0"/>
                  </a:cubicBezTo>
                  <a:close/>
                </a:path>
              </a:pathLst>
            </a:custGeom>
            <a:solidFill>
              <a:schemeClr val="accent5">
                <a:lumMod val="75000"/>
              </a:schemeClr>
            </a:solidFill>
            <a:ln>
              <a:noFill/>
            </a:ln>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401" name="Freeform 423"/>
            <p:cNvSpPr>
              <a:spLocks/>
            </p:cNvSpPr>
            <p:nvPr/>
          </p:nvSpPr>
          <p:spPr bwMode="auto">
            <a:xfrm flipH="1">
              <a:off x="7344823" y="6010056"/>
              <a:ext cx="205800" cy="814381"/>
            </a:xfrm>
            <a:custGeom>
              <a:avLst/>
              <a:gdLst>
                <a:gd name="T0" fmla="*/ 19 w 82"/>
                <a:gd name="T1" fmla="*/ 309 h 309"/>
                <a:gd name="T2" fmla="*/ 73 w 82"/>
                <a:gd name="T3" fmla="*/ 309 h 309"/>
                <a:gd name="T4" fmla="*/ 82 w 82"/>
                <a:gd name="T5" fmla="*/ 0 h 309"/>
                <a:gd name="T6" fmla="*/ 0 w 82"/>
                <a:gd name="T7" fmla="*/ 0 h 309"/>
                <a:gd name="T8" fmla="*/ 19 w 82"/>
                <a:gd name="T9" fmla="*/ 309 h 309"/>
              </a:gdLst>
              <a:ahLst/>
              <a:cxnLst>
                <a:cxn ang="0">
                  <a:pos x="T0" y="T1"/>
                </a:cxn>
                <a:cxn ang="0">
                  <a:pos x="T2" y="T3"/>
                </a:cxn>
                <a:cxn ang="0">
                  <a:pos x="T4" y="T5"/>
                </a:cxn>
                <a:cxn ang="0">
                  <a:pos x="T6" y="T7"/>
                </a:cxn>
                <a:cxn ang="0">
                  <a:pos x="T8" y="T9"/>
                </a:cxn>
              </a:cxnLst>
              <a:rect l="0" t="0" r="r" b="b"/>
              <a:pathLst>
                <a:path w="82" h="309">
                  <a:moveTo>
                    <a:pt x="19" y="309"/>
                  </a:moveTo>
                  <a:lnTo>
                    <a:pt x="73" y="309"/>
                  </a:lnTo>
                  <a:lnTo>
                    <a:pt x="82" y="0"/>
                  </a:lnTo>
                  <a:lnTo>
                    <a:pt x="0" y="0"/>
                  </a:lnTo>
                  <a:lnTo>
                    <a:pt x="19" y="309"/>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402" name="Freeform 424"/>
            <p:cNvSpPr>
              <a:spLocks/>
            </p:cNvSpPr>
            <p:nvPr/>
          </p:nvSpPr>
          <p:spPr bwMode="auto">
            <a:xfrm flipH="1">
              <a:off x="7374675" y="6789191"/>
              <a:ext cx="120468" cy="60234"/>
            </a:xfrm>
            <a:custGeom>
              <a:avLst/>
              <a:gdLst>
                <a:gd name="T0" fmla="*/ 17 w 34"/>
                <a:gd name="T1" fmla="*/ 0 h 17"/>
                <a:gd name="T2" fmla="*/ 34 w 34"/>
                <a:gd name="T3" fmla="*/ 17 h 17"/>
                <a:gd name="T4" fmla="*/ 0 w 34"/>
                <a:gd name="T5" fmla="*/ 17 h 17"/>
                <a:gd name="T6" fmla="*/ 17 w 34"/>
                <a:gd name="T7" fmla="*/ 0 h 17"/>
              </a:gdLst>
              <a:ahLst/>
              <a:cxnLst>
                <a:cxn ang="0">
                  <a:pos x="T0" y="T1"/>
                </a:cxn>
                <a:cxn ang="0">
                  <a:pos x="T2" y="T3"/>
                </a:cxn>
                <a:cxn ang="0">
                  <a:pos x="T4" y="T5"/>
                </a:cxn>
                <a:cxn ang="0">
                  <a:pos x="T6" y="T7"/>
                </a:cxn>
              </a:cxnLst>
              <a:rect l="0" t="0" r="r" b="b"/>
              <a:pathLst>
                <a:path w="34" h="17">
                  <a:moveTo>
                    <a:pt x="17" y="0"/>
                  </a:moveTo>
                  <a:cubicBezTo>
                    <a:pt x="27" y="0"/>
                    <a:pt x="34" y="8"/>
                    <a:pt x="34" y="17"/>
                  </a:cubicBezTo>
                  <a:cubicBezTo>
                    <a:pt x="0" y="17"/>
                    <a:pt x="0" y="17"/>
                    <a:pt x="0" y="17"/>
                  </a:cubicBezTo>
                  <a:cubicBezTo>
                    <a:pt x="0" y="8"/>
                    <a:pt x="8" y="0"/>
                    <a:pt x="17" y="0"/>
                  </a:cubicBezTo>
                  <a:close/>
                </a:path>
              </a:pathLst>
            </a:custGeom>
            <a:solidFill>
              <a:schemeClr val="accent5">
                <a:lumMod val="75000"/>
              </a:schemeClr>
            </a:solidFill>
            <a:ln>
              <a:noFill/>
            </a:ln>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nvGrpSpPr>
            <p:cNvPr id="320" name="Group 319"/>
            <p:cNvGrpSpPr/>
            <p:nvPr/>
          </p:nvGrpSpPr>
          <p:grpSpPr>
            <a:xfrm>
              <a:off x="7348678" y="4735640"/>
              <a:ext cx="376572" cy="534507"/>
              <a:chOff x="7405547" y="4764560"/>
              <a:chExt cx="302717" cy="429678"/>
            </a:xfrm>
          </p:grpSpPr>
          <p:sp>
            <p:nvSpPr>
              <p:cNvPr id="395" name="Freeform 418"/>
              <p:cNvSpPr>
                <a:spLocks/>
              </p:cNvSpPr>
              <p:nvPr/>
            </p:nvSpPr>
            <p:spPr bwMode="auto">
              <a:xfrm flipH="1">
                <a:off x="7405547" y="4764560"/>
                <a:ext cx="302717" cy="389208"/>
              </a:xfrm>
              <a:custGeom>
                <a:avLst/>
                <a:gdLst>
                  <a:gd name="T0" fmla="*/ 90 w 90"/>
                  <a:gd name="T1" fmla="*/ 55 h 116"/>
                  <a:gd name="T2" fmla="*/ 67 w 90"/>
                  <a:gd name="T3" fmla="*/ 17 h 116"/>
                  <a:gd name="T4" fmla="*/ 38 w 90"/>
                  <a:gd name="T5" fmla="*/ 0 h 116"/>
                  <a:gd name="T6" fmla="*/ 0 w 90"/>
                  <a:gd name="T7" fmla="*/ 47 h 116"/>
                  <a:gd name="T8" fmla="*/ 3 w 90"/>
                  <a:gd name="T9" fmla="*/ 111 h 116"/>
                  <a:gd name="T10" fmla="*/ 38 w 90"/>
                  <a:gd name="T11" fmla="*/ 116 h 116"/>
                  <a:gd name="T12" fmla="*/ 39 w 90"/>
                  <a:gd name="T13" fmla="*/ 116 h 116"/>
                  <a:gd name="T14" fmla="*/ 41 w 90"/>
                  <a:gd name="T15" fmla="*/ 116 h 116"/>
                  <a:gd name="T16" fmla="*/ 41 w 90"/>
                  <a:gd name="T17" fmla="*/ 116 h 116"/>
                  <a:gd name="T18" fmla="*/ 45 w 90"/>
                  <a:gd name="T19" fmla="*/ 116 h 116"/>
                  <a:gd name="T20" fmla="*/ 46 w 90"/>
                  <a:gd name="T21" fmla="*/ 116 h 116"/>
                  <a:gd name="T22" fmla="*/ 47 w 90"/>
                  <a:gd name="T23" fmla="*/ 116 h 116"/>
                  <a:gd name="T24" fmla="*/ 50 w 90"/>
                  <a:gd name="T25" fmla="*/ 116 h 116"/>
                  <a:gd name="T26" fmla="*/ 50 w 90"/>
                  <a:gd name="T27" fmla="*/ 116 h 116"/>
                  <a:gd name="T28" fmla="*/ 52 w 90"/>
                  <a:gd name="T29" fmla="*/ 116 h 116"/>
                  <a:gd name="T30" fmla="*/ 53 w 90"/>
                  <a:gd name="T31" fmla="*/ 116 h 116"/>
                  <a:gd name="T32" fmla="*/ 86 w 90"/>
                  <a:gd name="T33" fmla="*/ 111 h 116"/>
                  <a:gd name="T34" fmla="*/ 90 w 90"/>
                  <a:gd name="T35"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16">
                    <a:moveTo>
                      <a:pt x="90" y="55"/>
                    </a:moveTo>
                    <a:cubicBezTo>
                      <a:pt x="90" y="37"/>
                      <a:pt x="80" y="22"/>
                      <a:pt x="67" y="17"/>
                    </a:cubicBezTo>
                    <a:cubicBezTo>
                      <a:pt x="60" y="6"/>
                      <a:pt x="50" y="0"/>
                      <a:pt x="38" y="0"/>
                    </a:cubicBezTo>
                    <a:cubicBezTo>
                      <a:pt x="17" y="0"/>
                      <a:pt x="0" y="21"/>
                      <a:pt x="0" y="47"/>
                    </a:cubicBezTo>
                    <a:cubicBezTo>
                      <a:pt x="0" y="52"/>
                      <a:pt x="2" y="85"/>
                      <a:pt x="3" y="111"/>
                    </a:cubicBezTo>
                    <a:cubicBezTo>
                      <a:pt x="14" y="114"/>
                      <a:pt x="26" y="116"/>
                      <a:pt x="38" y="116"/>
                    </a:cubicBezTo>
                    <a:cubicBezTo>
                      <a:pt x="38" y="116"/>
                      <a:pt x="39" y="116"/>
                      <a:pt x="39" y="116"/>
                    </a:cubicBezTo>
                    <a:cubicBezTo>
                      <a:pt x="40" y="116"/>
                      <a:pt x="41" y="116"/>
                      <a:pt x="41" y="116"/>
                    </a:cubicBezTo>
                    <a:cubicBezTo>
                      <a:pt x="41" y="116"/>
                      <a:pt x="41" y="116"/>
                      <a:pt x="41" y="116"/>
                    </a:cubicBezTo>
                    <a:cubicBezTo>
                      <a:pt x="42" y="116"/>
                      <a:pt x="44" y="116"/>
                      <a:pt x="45" y="116"/>
                    </a:cubicBezTo>
                    <a:cubicBezTo>
                      <a:pt x="45" y="116"/>
                      <a:pt x="45" y="116"/>
                      <a:pt x="46" y="116"/>
                    </a:cubicBezTo>
                    <a:cubicBezTo>
                      <a:pt x="46" y="116"/>
                      <a:pt x="46" y="116"/>
                      <a:pt x="47" y="116"/>
                    </a:cubicBezTo>
                    <a:cubicBezTo>
                      <a:pt x="48" y="116"/>
                      <a:pt x="49" y="116"/>
                      <a:pt x="50" y="116"/>
                    </a:cubicBezTo>
                    <a:cubicBezTo>
                      <a:pt x="50" y="116"/>
                      <a:pt x="50" y="116"/>
                      <a:pt x="50" y="116"/>
                    </a:cubicBezTo>
                    <a:cubicBezTo>
                      <a:pt x="50" y="116"/>
                      <a:pt x="51" y="116"/>
                      <a:pt x="52" y="116"/>
                    </a:cubicBezTo>
                    <a:cubicBezTo>
                      <a:pt x="53" y="116"/>
                      <a:pt x="53" y="116"/>
                      <a:pt x="53" y="116"/>
                    </a:cubicBezTo>
                    <a:cubicBezTo>
                      <a:pt x="65" y="116"/>
                      <a:pt x="76" y="114"/>
                      <a:pt x="86" y="111"/>
                    </a:cubicBezTo>
                    <a:cubicBezTo>
                      <a:pt x="87" y="87"/>
                      <a:pt x="90" y="58"/>
                      <a:pt x="90" y="55"/>
                    </a:cubicBezTo>
                    <a:close/>
                  </a:path>
                </a:pathLst>
              </a:custGeom>
              <a:solidFill>
                <a:srgbClr val="CC9900"/>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406" name="Freeform 428"/>
              <p:cNvSpPr>
                <a:spLocks/>
              </p:cNvSpPr>
              <p:nvPr/>
            </p:nvSpPr>
            <p:spPr bwMode="auto">
              <a:xfrm flipH="1">
                <a:off x="7450366" y="4897191"/>
                <a:ext cx="0" cy="256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407" name="Freeform 429"/>
              <p:cNvSpPr>
                <a:spLocks/>
              </p:cNvSpPr>
              <p:nvPr/>
            </p:nvSpPr>
            <p:spPr bwMode="auto">
              <a:xfrm flipH="1">
                <a:off x="7450366" y="489206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408" name="Freeform 430"/>
              <p:cNvSpPr>
                <a:spLocks/>
              </p:cNvSpPr>
              <p:nvPr/>
            </p:nvSpPr>
            <p:spPr bwMode="auto">
              <a:xfrm flipH="1">
                <a:off x="7455487" y="48818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409" name="Freeform 431"/>
              <p:cNvSpPr>
                <a:spLocks/>
              </p:cNvSpPr>
              <p:nvPr/>
            </p:nvSpPr>
            <p:spPr bwMode="auto">
              <a:xfrm flipH="1">
                <a:off x="7452927" y="48869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410" name="Freeform 432"/>
              <p:cNvSpPr>
                <a:spLocks/>
              </p:cNvSpPr>
              <p:nvPr/>
            </p:nvSpPr>
            <p:spPr bwMode="auto">
              <a:xfrm flipH="1">
                <a:off x="7668031" y="48818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411" name="Freeform 433"/>
              <p:cNvSpPr>
                <a:spLocks/>
              </p:cNvSpPr>
              <p:nvPr/>
            </p:nvSpPr>
            <p:spPr bwMode="auto">
              <a:xfrm flipH="1">
                <a:off x="7450366" y="4899751"/>
                <a:ext cx="0" cy="512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412" name="Freeform 434"/>
              <p:cNvSpPr>
                <a:spLocks/>
              </p:cNvSpPr>
              <p:nvPr/>
            </p:nvSpPr>
            <p:spPr bwMode="auto">
              <a:xfrm flipH="1">
                <a:off x="7450366" y="4907434"/>
                <a:ext cx="0" cy="256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413" name="Freeform 435"/>
              <p:cNvSpPr>
                <a:spLocks/>
              </p:cNvSpPr>
              <p:nvPr/>
            </p:nvSpPr>
            <p:spPr bwMode="auto">
              <a:xfrm flipH="1">
                <a:off x="7455487" y="487926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414" name="Freeform 436"/>
              <p:cNvSpPr>
                <a:spLocks/>
              </p:cNvSpPr>
              <p:nvPr/>
            </p:nvSpPr>
            <p:spPr bwMode="auto">
              <a:xfrm flipH="1">
                <a:off x="7675712" y="49048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415" name="Freeform 437"/>
              <p:cNvSpPr>
                <a:spLocks/>
              </p:cNvSpPr>
              <p:nvPr/>
            </p:nvSpPr>
            <p:spPr bwMode="auto">
              <a:xfrm flipH="1">
                <a:off x="7670591" y="489206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76" name="Freeform 438"/>
              <p:cNvSpPr>
                <a:spLocks/>
              </p:cNvSpPr>
              <p:nvPr/>
            </p:nvSpPr>
            <p:spPr bwMode="auto">
              <a:xfrm flipH="1">
                <a:off x="7670591" y="488950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77" name="Freeform 439"/>
              <p:cNvSpPr>
                <a:spLocks/>
              </p:cNvSpPr>
              <p:nvPr/>
            </p:nvSpPr>
            <p:spPr bwMode="auto">
              <a:xfrm flipH="1">
                <a:off x="7675712" y="48997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78" name="Freeform 440"/>
              <p:cNvSpPr>
                <a:spLocks/>
              </p:cNvSpPr>
              <p:nvPr/>
            </p:nvSpPr>
            <p:spPr bwMode="auto">
              <a:xfrm flipH="1">
                <a:off x="7427318" y="4871583"/>
                <a:ext cx="268879" cy="322655"/>
              </a:xfrm>
              <a:custGeom>
                <a:avLst/>
                <a:gdLst>
                  <a:gd name="T0" fmla="*/ 71 w 75"/>
                  <a:gd name="T1" fmla="*/ 16 h 90"/>
                  <a:gd name="T2" fmla="*/ 69 w 75"/>
                  <a:gd name="T3" fmla="*/ 16 h 90"/>
                  <a:gd name="T4" fmla="*/ 69 w 75"/>
                  <a:gd name="T5" fmla="*/ 11 h 90"/>
                  <a:gd name="T6" fmla="*/ 69 w 75"/>
                  <a:gd name="T7" fmla="*/ 10 h 90"/>
                  <a:gd name="T8" fmla="*/ 69 w 75"/>
                  <a:gd name="T9" fmla="*/ 9 h 90"/>
                  <a:gd name="T10" fmla="*/ 69 w 75"/>
                  <a:gd name="T11" fmla="*/ 8 h 90"/>
                  <a:gd name="T12" fmla="*/ 69 w 75"/>
                  <a:gd name="T13" fmla="*/ 8 h 90"/>
                  <a:gd name="T14" fmla="*/ 69 w 75"/>
                  <a:gd name="T15" fmla="*/ 7 h 90"/>
                  <a:gd name="T16" fmla="*/ 69 w 75"/>
                  <a:gd name="T17" fmla="*/ 6 h 90"/>
                  <a:gd name="T18" fmla="*/ 69 w 75"/>
                  <a:gd name="T19" fmla="*/ 6 h 90"/>
                  <a:gd name="T20" fmla="*/ 68 w 75"/>
                  <a:gd name="T21" fmla="*/ 4 h 90"/>
                  <a:gd name="T22" fmla="*/ 68 w 75"/>
                  <a:gd name="T23" fmla="*/ 4 h 90"/>
                  <a:gd name="T24" fmla="*/ 67 w 75"/>
                  <a:gd name="T25" fmla="*/ 3 h 90"/>
                  <a:gd name="T26" fmla="*/ 67 w 75"/>
                  <a:gd name="T27" fmla="*/ 3 h 90"/>
                  <a:gd name="T28" fmla="*/ 67 w 75"/>
                  <a:gd name="T29" fmla="*/ 2 h 90"/>
                  <a:gd name="T30" fmla="*/ 67 w 75"/>
                  <a:gd name="T31" fmla="*/ 2 h 90"/>
                  <a:gd name="T32" fmla="*/ 61 w 75"/>
                  <a:gd name="T33" fmla="*/ 3 h 90"/>
                  <a:gd name="T34" fmla="*/ 50 w 75"/>
                  <a:gd name="T35" fmla="*/ 0 h 90"/>
                  <a:gd name="T36" fmla="*/ 31 w 75"/>
                  <a:gd name="T37" fmla="*/ 3 h 90"/>
                  <a:gd name="T38" fmla="*/ 11 w 75"/>
                  <a:gd name="T39" fmla="*/ 0 h 90"/>
                  <a:gd name="T40" fmla="*/ 8 w 75"/>
                  <a:gd name="T41" fmla="*/ 3 h 90"/>
                  <a:gd name="T42" fmla="*/ 8 w 75"/>
                  <a:gd name="T43" fmla="*/ 3 h 90"/>
                  <a:gd name="T44" fmla="*/ 7 w 75"/>
                  <a:gd name="T45" fmla="*/ 5 h 90"/>
                  <a:gd name="T46" fmla="*/ 7 w 75"/>
                  <a:gd name="T47" fmla="*/ 5 h 90"/>
                  <a:gd name="T48" fmla="*/ 7 w 75"/>
                  <a:gd name="T49" fmla="*/ 6 h 90"/>
                  <a:gd name="T50" fmla="*/ 7 w 75"/>
                  <a:gd name="T51" fmla="*/ 6 h 90"/>
                  <a:gd name="T52" fmla="*/ 6 w 75"/>
                  <a:gd name="T53" fmla="*/ 8 h 90"/>
                  <a:gd name="T54" fmla="*/ 6 w 75"/>
                  <a:gd name="T55" fmla="*/ 8 h 90"/>
                  <a:gd name="T56" fmla="*/ 6 w 75"/>
                  <a:gd name="T57" fmla="*/ 9 h 90"/>
                  <a:gd name="T58" fmla="*/ 6 w 75"/>
                  <a:gd name="T59" fmla="*/ 9 h 90"/>
                  <a:gd name="T60" fmla="*/ 6 w 75"/>
                  <a:gd name="T61" fmla="*/ 11 h 90"/>
                  <a:gd name="T62" fmla="*/ 6 w 75"/>
                  <a:gd name="T63" fmla="*/ 16 h 90"/>
                  <a:gd name="T64" fmla="*/ 5 w 75"/>
                  <a:gd name="T65" fmla="*/ 16 h 90"/>
                  <a:gd name="T66" fmla="*/ 0 w 75"/>
                  <a:gd name="T67" fmla="*/ 21 h 90"/>
                  <a:gd name="T68" fmla="*/ 0 w 75"/>
                  <a:gd name="T69" fmla="*/ 33 h 90"/>
                  <a:gd name="T70" fmla="*/ 6 w 75"/>
                  <a:gd name="T71" fmla="*/ 38 h 90"/>
                  <a:gd name="T72" fmla="*/ 11 w 75"/>
                  <a:gd name="T73" fmla="*/ 51 h 90"/>
                  <a:gd name="T74" fmla="*/ 22 w 75"/>
                  <a:gd name="T75" fmla="*/ 66 h 90"/>
                  <a:gd name="T76" fmla="*/ 24 w 75"/>
                  <a:gd name="T77" fmla="*/ 80 h 90"/>
                  <a:gd name="T78" fmla="*/ 38 w 75"/>
                  <a:gd name="T79" fmla="*/ 90 h 90"/>
                  <a:gd name="T80" fmla="*/ 52 w 75"/>
                  <a:gd name="T81" fmla="*/ 80 h 90"/>
                  <a:gd name="T82" fmla="*/ 54 w 75"/>
                  <a:gd name="T83" fmla="*/ 66 h 90"/>
                  <a:gd name="T84" fmla="*/ 64 w 75"/>
                  <a:gd name="T85" fmla="*/ 51 h 90"/>
                  <a:gd name="T86" fmla="*/ 69 w 75"/>
                  <a:gd name="T87" fmla="*/ 38 h 90"/>
                  <a:gd name="T88" fmla="*/ 75 w 75"/>
                  <a:gd name="T89" fmla="*/ 33 h 90"/>
                  <a:gd name="T90" fmla="*/ 75 w 75"/>
                  <a:gd name="T91" fmla="*/ 21 h 90"/>
                  <a:gd name="T92" fmla="*/ 71 w 75"/>
                  <a:gd name="T93" fmla="*/ 1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5" h="90">
                    <a:moveTo>
                      <a:pt x="71" y="16"/>
                    </a:moveTo>
                    <a:cubicBezTo>
                      <a:pt x="71" y="16"/>
                      <a:pt x="70" y="16"/>
                      <a:pt x="69" y="16"/>
                    </a:cubicBezTo>
                    <a:cubicBezTo>
                      <a:pt x="69" y="11"/>
                      <a:pt x="69" y="11"/>
                      <a:pt x="69" y="11"/>
                    </a:cubicBezTo>
                    <a:cubicBezTo>
                      <a:pt x="69" y="11"/>
                      <a:pt x="69" y="10"/>
                      <a:pt x="69" y="10"/>
                    </a:cubicBezTo>
                    <a:cubicBezTo>
                      <a:pt x="69" y="9"/>
                      <a:pt x="69" y="9"/>
                      <a:pt x="69" y="9"/>
                    </a:cubicBezTo>
                    <a:cubicBezTo>
                      <a:pt x="69" y="9"/>
                      <a:pt x="69" y="9"/>
                      <a:pt x="69" y="8"/>
                    </a:cubicBezTo>
                    <a:cubicBezTo>
                      <a:pt x="69" y="8"/>
                      <a:pt x="69" y="8"/>
                      <a:pt x="69" y="8"/>
                    </a:cubicBezTo>
                    <a:cubicBezTo>
                      <a:pt x="69" y="7"/>
                      <a:pt x="69" y="7"/>
                      <a:pt x="69" y="7"/>
                    </a:cubicBezTo>
                    <a:cubicBezTo>
                      <a:pt x="69" y="7"/>
                      <a:pt x="69" y="7"/>
                      <a:pt x="69" y="6"/>
                    </a:cubicBezTo>
                    <a:cubicBezTo>
                      <a:pt x="69" y="6"/>
                      <a:pt x="69" y="6"/>
                      <a:pt x="69" y="6"/>
                    </a:cubicBezTo>
                    <a:cubicBezTo>
                      <a:pt x="68" y="5"/>
                      <a:pt x="68" y="5"/>
                      <a:pt x="68" y="4"/>
                    </a:cubicBezTo>
                    <a:cubicBezTo>
                      <a:pt x="68" y="4"/>
                      <a:pt x="68" y="4"/>
                      <a:pt x="68" y="4"/>
                    </a:cubicBezTo>
                    <a:cubicBezTo>
                      <a:pt x="68" y="4"/>
                      <a:pt x="67" y="3"/>
                      <a:pt x="67" y="3"/>
                    </a:cubicBezTo>
                    <a:cubicBezTo>
                      <a:pt x="67" y="3"/>
                      <a:pt x="67" y="3"/>
                      <a:pt x="67" y="3"/>
                    </a:cubicBezTo>
                    <a:cubicBezTo>
                      <a:pt x="67" y="3"/>
                      <a:pt x="67" y="2"/>
                      <a:pt x="67" y="2"/>
                    </a:cubicBezTo>
                    <a:cubicBezTo>
                      <a:pt x="67" y="2"/>
                      <a:pt x="67" y="2"/>
                      <a:pt x="67" y="2"/>
                    </a:cubicBezTo>
                    <a:cubicBezTo>
                      <a:pt x="65" y="3"/>
                      <a:pt x="63" y="3"/>
                      <a:pt x="61" y="3"/>
                    </a:cubicBezTo>
                    <a:cubicBezTo>
                      <a:pt x="56" y="3"/>
                      <a:pt x="52" y="2"/>
                      <a:pt x="50" y="0"/>
                    </a:cubicBezTo>
                    <a:cubicBezTo>
                      <a:pt x="46" y="2"/>
                      <a:pt x="39" y="3"/>
                      <a:pt x="31" y="3"/>
                    </a:cubicBezTo>
                    <a:cubicBezTo>
                      <a:pt x="23" y="3"/>
                      <a:pt x="15" y="2"/>
                      <a:pt x="11" y="0"/>
                    </a:cubicBezTo>
                    <a:cubicBezTo>
                      <a:pt x="10" y="1"/>
                      <a:pt x="9" y="2"/>
                      <a:pt x="8" y="3"/>
                    </a:cubicBezTo>
                    <a:cubicBezTo>
                      <a:pt x="8" y="3"/>
                      <a:pt x="8" y="3"/>
                      <a:pt x="8" y="3"/>
                    </a:cubicBezTo>
                    <a:cubicBezTo>
                      <a:pt x="8" y="4"/>
                      <a:pt x="7" y="4"/>
                      <a:pt x="7" y="5"/>
                    </a:cubicBezTo>
                    <a:cubicBezTo>
                      <a:pt x="7" y="5"/>
                      <a:pt x="7" y="5"/>
                      <a:pt x="7" y="5"/>
                    </a:cubicBezTo>
                    <a:cubicBezTo>
                      <a:pt x="7" y="5"/>
                      <a:pt x="7" y="6"/>
                      <a:pt x="7" y="6"/>
                    </a:cubicBezTo>
                    <a:cubicBezTo>
                      <a:pt x="7" y="6"/>
                      <a:pt x="7" y="6"/>
                      <a:pt x="7" y="6"/>
                    </a:cubicBezTo>
                    <a:cubicBezTo>
                      <a:pt x="6" y="7"/>
                      <a:pt x="6" y="7"/>
                      <a:pt x="6" y="8"/>
                    </a:cubicBezTo>
                    <a:cubicBezTo>
                      <a:pt x="6" y="8"/>
                      <a:pt x="6" y="8"/>
                      <a:pt x="6" y="8"/>
                    </a:cubicBezTo>
                    <a:cubicBezTo>
                      <a:pt x="6" y="8"/>
                      <a:pt x="6" y="9"/>
                      <a:pt x="6" y="9"/>
                    </a:cubicBezTo>
                    <a:cubicBezTo>
                      <a:pt x="6" y="9"/>
                      <a:pt x="6" y="9"/>
                      <a:pt x="6" y="9"/>
                    </a:cubicBezTo>
                    <a:cubicBezTo>
                      <a:pt x="6" y="10"/>
                      <a:pt x="6" y="11"/>
                      <a:pt x="6" y="11"/>
                    </a:cubicBezTo>
                    <a:cubicBezTo>
                      <a:pt x="6" y="16"/>
                      <a:pt x="6" y="16"/>
                      <a:pt x="6" y="16"/>
                    </a:cubicBezTo>
                    <a:cubicBezTo>
                      <a:pt x="6" y="16"/>
                      <a:pt x="5" y="16"/>
                      <a:pt x="5" y="16"/>
                    </a:cubicBezTo>
                    <a:cubicBezTo>
                      <a:pt x="2" y="16"/>
                      <a:pt x="0" y="18"/>
                      <a:pt x="0" y="21"/>
                    </a:cubicBezTo>
                    <a:cubicBezTo>
                      <a:pt x="0" y="33"/>
                      <a:pt x="0" y="33"/>
                      <a:pt x="0" y="33"/>
                    </a:cubicBezTo>
                    <a:cubicBezTo>
                      <a:pt x="0" y="36"/>
                      <a:pt x="3" y="38"/>
                      <a:pt x="6" y="38"/>
                    </a:cubicBezTo>
                    <a:cubicBezTo>
                      <a:pt x="11" y="51"/>
                      <a:pt x="11" y="51"/>
                      <a:pt x="11" y="51"/>
                    </a:cubicBezTo>
                    <a:cubicBezTo>
                      <a:pt x="13" y="59"/>
                      <a:pt x="17" y="64"/>
                      <a:pt x="22" y="66"/>
                    </a:cubicBezTo>
                    <a:cubicBezTo>
                      <a:pt x="24" y="80"/>
                      <a:pt x="24" y="80"/>
                      <a:pt x="24" y="80"/>
                    </a:cubicBezTo>
                    <a:cubicBezTo>
                      <a:pt x="38" y="90"/>
                      <a:pt x="38" y="90"/>
                      <a:pt x="38" y="90"/>
                    </a:cubicBezTo>
                    <a:cubicBezTo>
                      <a:pt x="52" y="80"/>
                      <a:pt x="52" y="80"/>
                      <a:pt x="52" y="80"/>
                    </a:cubicBezTo>
                    <a:cubicBezTo>
                      <a:pt x="54" y="66"/>
                      <a:pt x="54" y="66"/>
                      <a:pt x="54" y="66"/>
                    </a:cubicBezTo>
                    <a:cubicBezTo>
                      <a:pt x="59" y="64"/>
                      <a:pt x="61" y="59"/>
                      <a:pt x="64" y="51"/>
                    </a:cubicBezTo>
                    <a:cubicBezTo>
                      <a:pt x="69" y="38"/>
                      <a:pt x="69" y="38"/>
                      <a:pt x="69" y="38"/>
                    </a:cubicBezTo>
                    <a:cubicBezTo>
                      <a:pt x="73" y="38"/>
                      <a:pt x="75" y="36"/>
                      <a:pt x="75" y="33"/>
                    </a:cubicBezTo>
                    <a:cubicBezTo>
                      <a:pt x="75" y="21"/>
                      <a:pt x="75" y="21"/>
                      <a:pt x="75" y="21"/>
                    </a:cubicBezTo>
                    <a:cubicBezTo>
                      <a:pt x="75" y="19"/>
                      <a:pt x="73" y="17"/>
                      <a:pt x="71" y="16"/>
                    </a:cubicBezTo>
                    <a:close/>
                  </a:path>
                </a:pathLst>
              </a:custGeom>
              <a:solidFill>
                <a:srgbClr val="E0BB8D"/>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sp>
          <p:nvSpPr>
            <p:cNvPr id="380" name="Rectangle 155"/>
            <p:cNvSpPr>
              <a:spLocks noChangeArrowheads="1"/>
            </p:cNvSpPr>
            <p:nvPr/>
          </p:nvSpPr>
          <p:spPr bwMode="auto">
            <a:xfrm>
              <a:off x="7368120" y="5217767"/>
              <a:ext cx="348635" cy="300075"/>
            </a:xfrm>
            <a:prstGeom prst="rect">
              <a:avLst/>
            </a:prstGeom>
            <a:solidFill>
              <a:srgbClr val="E2BE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81" name="Freeform 163"/>
            <p:cNvSpPr>
              <a:spLocks/>
            </p:cNvSpPr>
            <p:nvPr/>
          </p:nvSpPr>
          <p:spPr bwMode="auto">
            <a:xfrm>
              <a:off x="7472940" y="5148924"/>
              <a:ext cx="143142" cy="236495"/>
            </a:xfrm>
            <a:custGeom>
              <a:avLst/>
              <a:gdLst>
                <a:gd name="T0" fmla="*/ 46 w 92"/>
                <a:gd name="T1" fmla="*/ 152 h 152"/>
                <a:gd name="T2" fmla="*/ 0 w 92"/>
                <a:gd name="T3" fmla="*/ 148 h 152"/>
                <a:gd name="T4" fmla="*/ 0 w 92"/>
                <a:gd name="T5" fmla="*/ 0 h 152"/>
                <a:gd name="T6" fmla="*/ 92 w 92"/>
                <a:gd name="T7" fmla="*/ 0 h 152"/>
                <a:gd name="T8" fmla="*/ 92 w 92"/>
                <a:gd name="T9" fmla="*/ 152 h 152"/>
                <a:gd name="T10" fmla="*/ 46 w 92"/>
                <a:gd name="T11" fmla="*/ 152 h 152"/>
              </a:gdLst>
              <a:ahLst/>
              <a:cxnLst>
                <a:cxn ang="0">
                  <a:pos x="T0" y="T1"/>
                </a:cxn>
                <a:cxn ang="0">
                  <a:pos x="T2" y="T3"/>
                </a:cxn>
                <a:cxn ang="0">
                  <a:pos x="T4" y="T5"/>
                </a:cxn>
                <a:cxn ang="0">
                  <a:pos x="T6" y="T7"/>
                </a:cxn>
                <a:cxn ang="0">
                  <a:pos x="T8" y="T9"/>
                </a:cxn>
                <a:cxn ang="0">
                  <a:pos x="T10" y="T11"/>
                </a:cxn>
              </a:cxnLst>
              <a:rect l="0" t="0" r="r" b="b"/>
              <a:pathLst>
                <a:path w="92" h="152">
                  <a:moveTo>
                    <a:pt x="46" y="152"/>
                  </a:moveTo>
                  <a:lnTo>
                    <a:pt x="0" y="148"/>
                  </a:lnTo>
                  <a:lnTo>
                    <a:pt x="0" y="0"/>
                  </a:lnTo>
                  <a:lnTo>
                    <a:pt x="92" y="0"/>
                  </a:lnTo>
                  <a:lnTo>
                    <a:pt x="92" y="152"/>
                  </a:lnTo>
                  <a:lnTo>
                    <a:pt x="46" y="152"/>
                  </a:lnTo>
                  <a:close/>
                </a:path>
              </a:pathLst>
            </a:custGeom>
            <a:solidFill>
              <a:srgbClr val="E2BE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nvGrpSpPr>
            <p:cNvPr id="299" name="Group 298"/>
            <p:cNvGrpSpPr/>
            <p:nvPr/>
          </p:nvGrpSpPr>
          <p:grpSpPr>
            <a:xfrm>
              <a:off x="7160079" y="5174541"/>
              <a:ext cx="748634" cy="990878"/>
              <a:chOff x="7051597" y="5172550"/>
              <a:chExt cx="922338" cy="1220787"/>
            </a:xfrm>
          </p:grpSpPr>
          <p:sp>
            <p:nvSpPr>
              <p:cNvPr id="368" name="Rectangle 159"/>
              <p:cNvSpPr>
                <a:spLocks noChangeArrowheads="1"/>
              </p:cNvSpPr>
              <p:nvPr/>
            </p:nvSpPr>
            <p:spPr bwMode="auto">
              <a:xfrm>
                <a:off x="7765972" y="5531325"/>
                <a:ext cx="123825" cy="735013"/>
              </a:xfrm>
              <a:prstGeom prst="rect">
                <a:avLst/>
              </a:prstGeom>
              <a:solidFill>
                <a:srgbClr val="E2BE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69" name="Freeform 160"/>
              <p:cNvSpPr>
                <a:spLocks/>
              </p:cNvSpPr>
              <p:nvPr/>
            </p:nvSpPr>
            <p:spPr bwMode="auto">
              <a:xfrm>
                <a:off x="7765972" y="6142512"/>
                <a:ext cx="127000" cy="250825"/>
              </a:xfrm>
              <a:custGeom>
                <a:avLst/>
                <a:gdLst>
                  <a:gd name="T0" fmla="*/ 0 w 59"/>
                  <a:gd name="T1" fmla="*/ 0 h 117"/>
                  <a:gd name="T2" fmla="*/ 0 w 59"/>
                  <a:gd name="T3" fmla="*/ 117 h 117"/>
                  <a:gd name="T4" fmla="*/ 59 w 59"/>
                  <a:gd name="T5" fmla="*/ 58 h 117"/>
                  <a:gd name="T6" fmla="*/ 0 w 59"/>
                  <a:gd name="T7" fmla="*/ 0 h 117"/>
                </a:gdLst>
                <a:ahLst/>
                <a:cxnLst>
                  <a:cxn ang="0">
                    <a:pos x="T0" y="T1"/>
                  </a:cxn>
                  <a:cxn ang="0">
                    <a:pos x="T2" y="T3"/>
                  </a:cxn>
                  <a:cxn ang="0">
                    <a:pos x="T4" y="T5"/>
                  </a:cxn>
                  <a:cxn ang="0">
                    <a:pos x="T6" y="T7"/>
                  </a:cxn>
                </a:cxnLst>
                <a:rect l="0" t="0" r="r" b="b"/>
                <a:pathLst>
                  <a:path w="59" h="117">
                    <a:moveTo>
                      <a:pt x="0" y="0"/>
                    </a:moveTo>
                    <a:cubicBezTo>
                      <a:pt x="0" y="117"/>
                      <a:pt x="0" y="117"/>
                      <a:pt x="0" y="117"/>
                    </a:cubicBezTo>
                    <a:cubicBezTo>
                      <a:pt x="32" y="117"/>
                      <a:pt x="59" y="91"/>
                      <a:pt x="59" y="58"/>
                    </a:cubicBezTo>
                    <a:cubicBezTo>
                      <a:pt x="59" y="26"/>
                      <a:pt x="32" y="0"/>
                      <a:pt x="0" y="0"/>
                    </a:cubicBezTo>
                    <a:close/>
                  </a:path>
                </a:pathLst>
              </a:custGeom>
              <a:solidFill>
                <a:srgbClr val="E2BE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70" name="Rectangle 161"/>
              <p:cNvSpPr>
                <a:spLocks noChangeArrowheads="1"/>
              </p:cNvSpPr>
              <p:nvPr/>
            </p:nvSpPr>
            <p:spPr bwMode="auto">
              <a:xfrm>
                <a:off x="7137322" y="5531325"/>
                <a:ext cx="122238" cy="735013"/>
              </a:xfrm>
              <a:prstGeom prst="rect">
                <a:avLst/>
              </a:prstGeom>
              <a:solidFill>
                <a:srgbClr val="E2BE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71" name="Freeform 162"/>
              <p:cNvSpPr>
                <a:spLocks/>
              </p:cNvSpPr>
              <p:nvPr/>
            </p:nvSpPr>
            <p:spPr bwMode="auto">
              <a:xfrm>
                <a:off x="7134147" y="6142512"/>
                <a:ext cx="125413" cy="250825"/>
              </a:xfrm>
              <a:custGeom>
                <a:avLst/>
                <a:gdLst>
                  <a:gd name="T0" fmla="*/ 58 w 58"/>
                  <a:gd name="T1" fmla="*/ 0 h 117"/>
                  <a:gd name="T2" fmla="*/ 58 w 58"/>
                  <a:gd name="T3" fmla="*/ 117 h 117"/>
                  <a:gd name="T4" fmla="*/ 0 w 58"/>
                  <a:gd name="T5" fmla="*/ 58 h 117"/>
                  <a:gd name="T6" fmla="*/ 58 w 58"/>
                  <a:gd name="T7" fmla="*/ 0 h 117"/>
                </a:gdLst>
                <a:ahLst/>
                <a:cxnLst>
                  <a:cxn ang="0">
                    <a:pos x="T0" y="T1"/>
                  </a:cxn>
                  <a:cxn ang="0">
                    <a:pos x="T2" y="T3"/>
                  </a:cxn>
                  <a:cxn ang="0">
                    <a:pos x="T4" y="T5"/>
                  </a:cxn>
                  <a:cxn ang="0">
                    <a:pos x="T6" y="T7"/>
                  </a:cxn>
                </a:cxnLst>
                <a:rect l="0" t="0" r="r" b="b"/>
                <a:pathLst>
                  <a:path w="58" h="117">
                    <a:moveTo>
                      <a:pt x="58" y="0"/>
                    </a:moveTo>
                    <a:cubicBezTo>
                      <a:pt x="58" y="117"/>
                      <a:pt x="58" y="117"/>
                      <a:pt x="58" y="117"/>
                    </a:cubicBezTo>
                    <a:cubicBezTo>
                      <a:pt x="26" y="117"/>
                      <a:pt x="0" y="91"/>
                      <a:pt x="0" y="58"/>
                    </a:cubicBezTo>
                    <a:cubicBezTo>
                      <a:pt x="0" y="26"/>
                      <a:pt x="26" y="0"/>
                      <a:pt x="58" y="0"/>
                    </a:cubicBezTo>
                    <a:close/>
                  </a:path>
                </a:pathLst>
              </a:custGeom>
              <a:solidFill>
                <a:srgbClr val="E2BE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72" name="Freeform 168"/>
              <p:cNvSpPr>
                <a:spLocks/>
              </p:cNvSpPr>
              <p:nvPr/>
            </p:nvSpPr>
            <p:spPr bwMode="auto">
              <a:xfrm>
                <a:off x="7110334" y="5221762"/>
                <a:ext cx="803275" cy="987425"/>
              </a:xfrm>
              <a:custGeom>
                <a:avLst/>
                <a:gdLst>
                  <a:gd name="T0" fmla="*/ 295 w 374"/>
                  <a:gd name="T1" fmla="*/ 0 h 462"/>
                  <a:gd name="T2" fmla="*/ 250 w 374"/>
                  <a:gd name="T3" fmla="*/ 0 h 462"/>
                  <a:gd name="T4" fmla="*/ 188 w 374"/>
                  <a:gd name="T5" fmla="*/ 140 h 462"/>
                  <a:gd name="T6" fmla="*/ 126 w 374"/>
                  <a:gd name="T7" fmla="*/ 0 h 462"/>
                  <a:gd name="T8" fmla="*/ 79 w 374"/>
                  <a:gd name="T9" fmla="*/ 0 h 462"/>
                  <a:gd name="T10" fmla="*/ 0 w 374"/>
                  <a:gd name="T11" fmla="*/ 79 h 462"/>
                  <a:gd name="T12" fmla="*/ 0 w 374"/>
                  <a:gd name="T13" fmla="*/ 295 h 462"/>
                  <a:gd name="T14" fmla="*/ 69 w 374"/>
                  <a:gd name="T15" fmla="*/ 295 h 462"/>
                  <a:gd name="T16" fmla="*/ 69 w 374"/>
                  <a:gd name="T17" fmla="*/ 146 h 462"/>
                  <a:gd name="T18" fmla="*/ 79 w 374"/>
                  <a:gd name="T19" fmla="*/ 146 h 462"/>
                  <a:gd name="T20" fmla="*/ 80 w 374"/>
                  <a:gd name="T21" fmla="*/ 462 h 462"/>
                  <a:gd name="T22" fmla="*/ 294 w 374"/>
                  <a:gd name="T23" fmla="*/ 462 h 462"/>
                  <a:gd name="T24" fmla="*/ 295 w 374"/>
                  <a:gd name="T25" fmla="*/ 146 h 462"/>
                  <a:gd name="T26" fmla="*/ 305 w 374"/>
                  <a:gd name="T27" fmla="*/ 146 h 462"/>
                  <a:gd name="T28" fmla="*/ 305 w 374"/>
                  <a:gd name="T29" fmla="*/ 288 h 462"/>
                  <a:gd name="T30" fmla="*/ 374 w 374"/>
                  <a:gd name="T31" fmla="*/ 288 h 462"/>
                  <a:gd name="T32" fmla="*/ 374 w 374"/>
                  <a:gd name="T33" fmla="*/ 79 h 462"/>
                  <a:gd name="T34" fmla="*/ 295 w 374"/>
                  <a:gd name="T35"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4" h="462">
                    <a:moveTo>
                      <a:pt x="295" y="0"/>
                    </a:moveTo>
                    <a:cubicBezTo>
                      <a:pt x="250" y="0"/>
                      <a:pt x="250" y="0"/>
                      <a:pt x="250" y="0"/>
                    </a:cubicBezTo>
                    <a:cubicBezTo>
                      <a:pt x="188" y="140"/>
                      <a:pt x="188" y="140"/>
                      <a:pt x="188" y="140"/>
                    </a:cubicBezTo>
                    <a:cubicBezTo>
                      <a:pt x="188" y="140"/>
                      <a:pt x="142" y="40"/>
                      <a:pt x="126" y="0"/>
                    </a:cubicBezTo>
                    <a:cubicBezTo>
                      <a:pt x="79" y="0"/>
                      <a:pt x="79" y="0"/>
                      <a:pt x="79" y="0"/>
                    </a:cubicBezTo>
                    <a:cubicBezTo>
                      <a:pt x="36" y="0"/>
                      <a:pt x="0" y="36"/>
                      <a:pt x="0" y="79"/>
                    </a:cubicBezTo>
                    <a:cubicBezTo>
                      <a:pt x="0" y="295"/>
                      <a:pt x="0" y="295"/>
                      <a:pt x="0" y="295"/>
                    </a:cubicBezTo>
                    <a:cubicBezTo>
                      <a:pt x="69" y="295"/>
                      <a:pt x="69" y="295"/>
                      <a:pt x="69" y="295"/>
                    </a:cubicBezTo>
                    <a:cubicBezTo>
                      <a:pt x="69" y="146"/>
                      <a:pt x="69" y="146"/>
                      <a:pt x="69" y="146"/>
                    </a:cubicBezTo>
                    <a:cubicBezTo>
                      <a:pt x="79" y="146"/>
                      <a:pt x="79" y="146"/>
                      <a:pt x="79" y="146"/>
                    </a:cubicBezTo>
                    <a:cubicBezTo>
                      <a:pt x="80" y="462"/>
                      <a:pt x="80" y="462"/>
                      <a:pt x="80" y="462"/>
                    </a:cubicBezTo>
                    <a:cubicBezTo>
                      <a:pt x="294" y="462"/>
                      <a:pt x="294" y="462"/>
                      <a:pt x="294" y="462"/>
                    </a:cubicBezTo>
                    <a:cubicBezTo>
                      <a:pt x="295" y="146"/>
                      <a:pt x="295" y="146"/>
                      <a:pt x="295" y="146"/>
                    </a:cubicBezTo>
                    <a:cubicBezTo>
                      <a:pt x="305" y="146"/>
                      <a:pt x="305" y="146"/>
                      <a:pt x="305" y="146"/>
                    </a:cubicBezTo>
                    <a:cubicBezTo>
                      <a:pt x="305" y="288"/>
                      <a:pt x="305" y="288"/>
                      <a:pt x="305" y="288"/>
                    </a:cubicBezTo>
                    <a:cubicBezTo>
                      <a:pt x="374" y="288"/>
                      <a:pt x="374" y="288"/>
                      <a:pt x="374" y="288"/>
                    </a:cubicBezTo>
                    <a:cubicBezTo>
                      <a:pt x="374" y="79"/>
                      <a:pt x="374" y="79"/>
                      <a:pt x="374" y="79"/>
                    </a:cubicBezTo>
                    <a:cubicBezTo>
                      <a:pt x="374" y="36"/>
                      <a:pt x="338" y="0"/>
                      <a:pt x="295"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p:txBody>
          </p:sp>
          <p:sp>
            <p:nvSpPr>
              <p:cNvPr id="373" name="Freeform 175"/>
              <p:cNvSpPr>
                <a:spLocks/>
              </p:cNvSpPr>
              <p:nvPr/>
            </p:nvSpPr>
            <p:spPr bwMode="auto">
              <a:xfrm>
                <a:off x="7248447" y="5172550"/>
                <a:ext cx="266700" cy="349250"/>
              </a:xfrm>
              <a:custGeom>
                <a:avLst/>
                <a:gdLst>
                  <a:gd name="T0" fmla="*/ 95 w 168"/>
                  <a:gd name="T1" fmla="*/ 81 h 220"/>
                  <a:gd name="T2" fmla="*/ 64 w 168"/>
                  <a:gd name="T3" fmla="*/ 103 h 220"/>
                  <a:gd name="T4" fmla="*/ 168 w 168"/>
                  <a:gd name="T5" fmla="*/ 220 h 220"/>
                  <a:gd name="T6" fmla="*/ 81 w 168"/>
                  <a:gd name="T7" fmla="*/ 0 h 220"/>
                  <a:gd name="T8" fmla="*/ 0 w 168"/>
                  <a:gd name="T9" fmla="*/ 31 h 220"/>
                  <a:gd name="T10" fmla="*/ 43 w 168"/>
                  <a:gd name="T11" fmla="*/ 81 h 220"/>
                  <a:gd name="T12" fmla="*/ 95 w 168"/>
                  <a:gd name="T13" fmla="*/ 81 h 220"/>
                </a:gdLst>
                <a:ahLst/>
                <a:cxnLst>
                  <a:cxn ang="0">
                    <a:pos x="T0" y="T1"/>
                  </a:cxn>
                  <a:cxn ang="0">
                    <a:pos x="T2" y="T3"/>
                  </a:cxn>
                  <a:cxn ang="0">
                    <a:pos x="T4" y="T5"/>
                  </a:cxn>
                  <a:cxn ang="0">
                    <a:pos x="T6" y="T7"/>
                  </a:cxn>
                  <a:cxn ang="0">
                    <a:pos x="T8" y="T9"/>
                  </a:cxn>
                  <a:cxn ang="0">
                    <a:pos x="T10" y="T11"/>
                  </a:cxn>
                  <a:cxn ang="0">
                    <a:pos x="T12" y="T13"/>
                  </a:cxn>
                </a:cxnLst>
                <a:rect l="0" t="0" r="r" b="b"/>
                <a:pathLst>
                  <a:path w="168" h="220">
                    <a:moveTo>
                      <a:pt x="95" y="81"/>
                    </a:moveTo>
                    <a:lnTo>
                      <a:pt x="64" y="103"/>
                    </a:lnTo>
                    <a:lnTo>
                      <a:pt x="168" y="220"/>
                    </a:lnTo>
                    <a:lnTo>
                      <a:pt x="81" y="0"/>
                    </a:lnTo>
                    <a:lnTo>
                      <a:pt x="0" y="31"/>
                    </a:lnTo>
                    <a:lnTo>
                      <a:pt x="43" y="81"/>
                    </a:lnTo>
                    <a:lnTo>
                      <a:pt x="9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74" name="Freeform 176"/>
              <p:cNvSpPr>
                <a:spLocks/>
              </p:cNvSpPr>
              <p:nvPr/>
            </p:nvSpPr>
            <p:spPr bwMode="auto">
              <a:xfrm>
                <a:off x="7515147" y="5172550"/>
                <a:ext cx="268288" cy="349250"/>
              </a:xfrm>
              <a:custGeom>
                <a:avLst/>
                <a:gdLst>
                  <a:gd name="T0" fmla="*/ 74 w 169"/>
                  <a:gd name="T1" fmla="*/ 81 h 220"/>
                  <a:gd name="T2" fmla="*/ 105 w 169"/>
                  <a:gd name="T3" fmla="*/ 103 h 220"/>
                  <a:gd name="T4" fmla="*/ 0 w 169"/>
                  <a:gd name="T5" fmla="*/ 220 h 220"/>
                  <a:gd name="T6" fmla="*/ 89 w 169"/>
                  <a:gd name="T7" fmla="*/ 0 h 220"/>
                  <a:gd name="T8" fmla="*/ 169 w 169"/>
                  <a:gd name="T9" fmla="*/ 31 h 220"/>
                  <a:gd name="T10" fmla="*/ 124 w 169"/>
                  <a:gd name="T11" fmla="*/ 81 h 220"/>
                  <a:gd name="T12" fmla="*/ 74 w 169"/>
                  <a:gd name="T13" fmla="*/ 81 h 220"/>
                </a:gdLst>
                <a:ahLst/>
                <a:cxnLst>
                  <a:cxn ang="0">
                    <a:pos x="T0" y="T1"/>
                  </a:cxn>
                  <a:cxn ang="0">
                    <a:pos x="T2" y="T3"/>
                  </a:cxn>
                  <a:cxn ang="0">
                    <a:pos x="T4" y="T5"/>
                  </a:cxn>
                  <a:cxn ang="0">
                    <a:pos x="T6" y="T7"/>
                  </a:cxn>
                  <a:cxn ang="0">
                    <a:pos x="T8" y="T9"/>
                  </a:cxn>
                  <a:cxn ang="0">
                    <a:pos x="T10" y="T11"/>
                  </a:cxn>
                  <a:cxn ang="0">
                    <a:pos x="T12" y="T13"/>
                  </a:cxn>
                </a:cxnLst>
                <a:rect l="0" t="0" r="r" b="b"/>
                <a:pathLst>
                  <a:path w="169" h="220">
                    <a:moveTo>
                      <a:pt x="74" y="81"/>
                    </a:moveTo>
                    <a:lnTo>
                      <a:pt x="105" y="103"/>
                    </a:lnTo>
                    <a:lnTo>
                      <a:pt x="0" y="220"/>
                    </a:lnTo>
                    <a:lnTo>
                      <a:pt x="89" y="0"/>
                    </a:lnTo>
                    <a:lnTo>
                      <a:pt x="169" y="31"/>
                    </a:lnTo>
                    <a:lnTo>
                      <a:pt x="124" y="81"/>
                    </a:lnTo>
                    <a:lnTo>
                      <a:pt x="74"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75" name="Freeform 179"/>
              <p:cNvSpPr>
                <a:spLocks/>
              </p:cNvSpPr>
              <p:nvPr/>
            </p:nvSpPr>
            <p:spPr bwMode="auto">
              <a:xfrm>
                <a:off x="7051597" y="5777387"/>
                <a:ext cx="207963" cy="106363"/>
              </a:xfrm>
              <a:custGeom>
                <a:avLst/>
                <a:gdLst>
                  <a:gd name="T0" fmla="*/ 0 w 131"/>
                  <a:gd name="T1" fmla="*/ 67 h 67"/>
                  <a:gd name="T2" fmla="*/ 131 w 131"/>
                  <a:gd name="T3" fmla="*/ 67 h 67"/>
                  <a:gd name="T4" fmla="*/ 131 w 131"/>
                  <a:gd name="T5" fmla="*/ 0 h 67"/>
                  <a:gd name="T6" fmla="*/ 62 w 131"/>
                  <a:gd name="T7" fmla="*/ 0 h 67"/>
                  <a:gd name="T8" fmla="*/ 37 w 131"/>
                  <a:gd name="T9" fmla="*/ 28 h 67"/>
                  <a:gd name="T10" fmla="*/ 37 w 131"/>
                  <a:gd name="T11" fmla="*/ 0 h 67"/>
                  <a:gd name="T12" fmla="*/ 0 w 131"/>
                  <a:gd name="T13" fmla="*/ 0 h 67"/>
                  <a:gd name="T14" fmla="*/ 0 w 131"/>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67">
                    <a:moveTo>
                      <a:pt x="0" y="67"/>
                    </a:moveTo>
                    <a:lnTo>
                      <a:pt x="131" y="67"/>
                    </a:lnTo>
                    <a:lnTo>
                      <a:pt x="131" y="0"/>
                    </a:lnTo>
                    <a:lnTo>
                      <a:pt x="62" y="0"/>
                    </a:lnTo>
                    <a:lnTo>
                      <a:pt x="37" y="28"/>
                    </a:lnTo>
                    <a:lnTo>
                      <a:pt x="37" y="0"/>
                    </a:lnTo>
                    <a:lnTo>
                      <a:pt x="0" y="0"/>
                    </a:lnTo>
                    <a:lnTo>
                      <a:pt x="0"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p:txBody>
          </p:sp>
          <p:sp>
            <p:nvSpPr>
              <p:cNvPr id="376" name="Freeform 180"/>
              <p:cNvSpPr>
                <a:spLocks/>
              </p:cNvSpPr>
              <p:nvPr/>
            </p:nvSpPr>
            <p:spPr bwMode="auto">
              <a:xfrm>
                <a:off x="7765972" y="5777387"/>
                <a:ext cx="207963" cy="106363"/>
              </a:xfrm>
              <a:custGeom>
                <a:avLst/>
                <a:gdLst>
                  <a:gd name="T0" fmla="*/ 131 w 131"/>
                  <a:gd name="T1" fmla="*/ 67 h 67"/>
                  <a:gd name="T2" fmla="*/ 0 w 131"/>
                  <a:gd name="T3" fmla="*/ 67 h 67"/>
                  <a:gd name="T4" fmla="*/ 0 w 131"/>
                  <a:gd name="T5" fmla="*/ 0 h 67"/>
                  <a:gd name="T6" fmla="*/ 69 w 131"/>
                  <a:gd name="T7" fmla="*/ 0 h 67"/>
                  <a:gd name="T8" fmla="*/ 93 w 131"/>
                  <a:gd name="T9" fmla="*/ 28 h 67"/>
                  <a:gd name="T10" fmla="*/ 93 w 131"/>
                  <a:gd name="T11" fmla="*/ 0 h 67"/>
                  <a:gd name="T12" fmla="*/ 131 w 131"/>
                  <a:gd name="T13" fmla="*/ 0 h 67"/>
                  <a:gd name="T14" fmla="*/ 131 w 131"/>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67">
                    <a:moveTo>
                      <a:pt x="131" y="67"/>
                    </a:moveTo>
                    <a:lnTo>
                      <a:pt x="0" y="67"/>
                    </a:lnTo>
                    <a:lnTo>
                      <a:pt x="0" y="0"/>
                    </a:lnTo>
                    <a:lnTo>
                      <a:pt x="69" y="0"/>
                    </a:lnTo>
                    <a:lnTo>
                      <a:pt x="93" y="28"/>
                    </a:lnTo>
                    <a:lnTo>
                      <a:pt x="93" y="0"/>
                    </a:lnTo>
                    <a:lnTo>
                      <a:pt x="131" y="0"/>
                    </a:lnTo>
                    <a:lnTo>
                      <a:pt x="131"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grpSp>
      <p:grpSp>
        <p:nvGrpSpPr>
          <p:cNvPr id="11" name="Group 10"/>
          <p:cNvGrpSpPr/>
          <p:nvPr/>
        </p:nvGrpSpPr>
        <p:grpSpPr>
          <a:xfrm>
            <a:off x="11036782" y="4857535"/>
            <a:ext cx="808802" cy="2126560"/>
            <a:chOff x="10818904" y="4762722"/>
            <a:chExt cx="793015" cy="2085052"/>
          </a:xfrm>
        </p:grpSpPr>
        <p:grpSp>
          <p:nvGrpSpPr>
            <p:cNvPr id="366" name="Group 365"/>
            <p:cNvGrpSpPr/>
            <p:nvPr/>
          </p:nvGrpSpPr>
          <p:grpSpPr>
            <a:xfrm>
              <a:off x="10818904" y="4762722"/>
              <a:ext cx="793015" cy="2061715"/>
              <a:chOff x="4725988" y="7138463"/>
              <a:chExt cx="893762" cy="2323642"/>
            </a:xfrm>
          </p:grpSpPr>
          <p:sp>
            <p:nvSpPr>
              <p:cNvPr id="325" name="Rectangle 196"/>
              <p:cNvSpPr>
                <a:spLocks noChangeArrowheads="1"/>
              </p:cNvSpPr>
              <p:nvPr/>
            </p:nvSpPr>
            <p:spPr bwMode="auto">
              <a:xfrm>
                <a:off x="4905375" y="7639050"/>
                <a:ext cx="412750" cy="179388"/>
              </a:xfrm>
              <a:prstGeom prst="rect">
                <a:avLst/>
              </a:prstGeom>
              <a:solidFill>
                <a:srgbClr val="E1BC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27" name="Rectangle 197"/>
              <p:cNvSpPr>
                <a:spLocks noChangeArrowheads="1"/>
              </p:cNvSpPr>
              <p:nvPr/>
            </p:nvSpPr>
            <p:spPr bwMode="auto">
              <a:xfrm>
                <a:off x="4889500" y="8440738"/>
                <a:ext cx="447675" cy="14605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28" name="Rectangle 198"/>
              <p:cNvSpPr>
                <a:spLocks noChangeArrowheads="1"/>
              </p:cNvSpPr>
              <p:nvPr/>
            </p:nvSpPr>
            <p:spPr bwMode="auto">
              <a:xfrm>
                <a:off x="4889501" y="8440738"/>
                <a:ext cx="193676" cy="1021364"/>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30" name="Rectangle 200"/>
              <p:cNvSpPr>
                <a:spLocks noChangeArrowheads="1"/>
              </p:cNvSpPr>
              <p:nvPr/>
            </p:nvSpPr>
            <p:spPr bwMode="auto">
              <a:xfrm>
                <a:off x="5145087" y="8440740"/>
                <a:ext cx="190500" cy="102136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33" name="Freeform 203"/>
              <p:cNvSpPr>
                <a:spLocks/>
              </p:cNvSpPr>
              <p:nvPr/>
            </p:nvSpPr>
            <p:spPr bwMode="auto">
              <a:xfrm>
                <a:off x="4738688" y="8411369"/>
                <a:ext cx="122237" cy="242888"/>
              </a:xfrm>
              <a:custGeom>
                <a:avLst/>
                <a:gdLst>
                  <a:gd name="T0" fmla="*/ 50 w 50"/>
                  <a:gd name="T1" fmla="*/ 0 h 100"/>
                  <a:gd name="T2" fmla="*/ 50 w 50"/>
                  <a:gd name="T3" fmla="*/ 100 h 100"/>
                  <a:gd name="T4" fmla="*/ 0 w 50"/>
                  <a:gd name="T5" fmla="*/ 50 h 100"/>
                  <a:gd name="T6" fmla="*/ 50 w 50"/>
                  <a:gd name="T7" fmla="*/ 0 h 100"/>
                </a:gdLst>
                <a:ahLst/>
                <a:cxnLst>
                  <a:cxn ang="0">
                    <a:pos x="T0" y="T1"/>
                  </a:cxn>
                  <a:cxn ang="0">
                    <a:pos x="T2" y="T3"/>
                  </a:cxn>
                  <a:cxn ang="0">
                    <a:pos x="T4" y="T5"/>
                  </a:cxn>
                  <a:cxn ang="0">
                    <a:pos x="T6" y="T7"/>
                  </a:cxn>
                </a:cxnLst>
                <a:rect l="0" t="0" r="r" b="b"/>
                <a:pathLst>
                  <a:path w="50" h="100">
                    <a:moveTo>
                      <a:pt x="50" y="0"/>
                    </a:moveTo>
                    <a:cubicBezTo>
                      <a:pt x="50" y="100"/>
                      <a:pt x="50" y="100"/>
                      <a:pt x="50" y="100"/>
                    </a:cubicBezTo>
                    <a:cubicBezTo>
                      <a:pt x="22" y="100"/>
                      <a:pt x="0" y="78"/>
                      <a:pt x="0" y="50"/>
                    </a:cubicBezTo>
                    <a:cubicBezTo>
                      <a:pt x="0" y="23"/>
                      <a:pt x="22" y="0"/>
                      <a:pt x="50" y="0"/>
                    </a:cubicBezTo>
                    <a:close/>
                  </a:path>
                </a:pathLst>
              </a:custGeom>
              <a:solidFill>
                <a:srgbClr val="E1BC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34" name="Freeform 204"/>
              <p:cNvSpPr>
                <a:spLocks/>
              </p:cNvSpPr>
              <p:nvPr/>
            </p:nvSpPr>
            <p:spPr bwMode="auto">
              <a:xfrm>
                <a:off x="5041900" y="7473950"/>
                <a:ext cx="142875" cy="234950"/>
              </a:xfrm>
              <a:custGeom>
                <a:avLst/>
                <a:gdLst>
                  <a:gd name="T0" fmla="*/ 46 w 90"/>
                  <a:gd name="T1" fmla="*/ 148 h 148"/>
                  <a:gd name="T2" fmla="*/ 0 w 90"/>
                  <a:gd name="T3" fmla="*/ 104 h 148"/>
                  <a:gd name="T4" fmla="*/ 0 w 90"/>
                  <a:gd name="T5" fmla="*/ 0 h 148"/>
                  <a:gd name="T6" fmla="*/ 90 w 90"/>
                  <a:gd name="T7" fmla="*/ 0 h 148"/>
                  <a:gd name="T8" fmla="*/ 90 w 90"/>
                  <a:gd name="T9" fmla="*/ 104 h 148"/>
                  <a:gd name="T10" fmla="*/ 46 w 90"/>
                  <a:gd name="T11" fmla="*/ 148 h 148"/>
                </a:gdLst>
                <a:ahLst/>
                <a:cxnLst>
                  <a:cxn ang="0">
                    <a:pos x="T0" y="T1"/>
                  </a:cxn>
                  <a:cxn ang="0">
                    <a:pos x="T2" y="T3"/>
                  </a:cxn>
                  <a:cxn ang="0">
                    <a:pos x="T4" y="T5"/>
                  </a:cxn>
                  <a:cxn ang="0">
                    <a:pos x="T6" y="T7"/>
                  </a:cxn>
                  <a:cxn ang="0">
                    <a:pos x="T8" y="T9"/>
                  </a:cxn>
                  <a:cxn ang="0">
                    <a:pos x="T10" y="T11"/>
                  </a:cxn>
                </a:cxnLst>
                <a:rect l="0" t="0" r="r" b="b"/>
                <a:pathLst>
                  <a:path w="90" h="148">
                    <a:moveTo>
                      <a:pt x="46" y="148"/>
                    </a:moveTo>
                    <a:lnTo>
                      <a:pt x="0" y="104"/>
                    </a:lnTo>
                    <a:lnTo>
                      <a:pt x="0" y="0"/>
                    </a:lnTo>
                    <a:lnTo>
                      <a:pt x="90" y="0"/>
                    </a:lnTo>
                    <a:lnTo>
                      <a:pt x="90" y="104"/>
                    </a:lnTo>
                    <a:lnTo>
                      <a:pt x="46" y="148"/>
                    </a:lnTo>
                    <a:close/>
                  </a:path>
                </a:pathLst>
              </a:custGeom>
              <a:solidFill>
                <a:srgbClr val="E1BC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40" name="Freeform 210"/>
              <p:cNvSpPr>
                <a:spLocks/>
              </p:cNvSpPr>
              <p:nvPr/>
            </p:nvSpPr>
            <p:spPr bwMode="auto">
              <a:xfrm>
                <a:off x="4725988" y="7639050"/>
                <a:ext cx="776287" cy="893763"/>
              </a:xfrm>
              <a:custGeom>
                <a:avLst/>
                <a:gdLst>
                  <a:gd name="T0" fmla="*/ 252 w 320"/>
                  <a:gd name="T1" fmla="*/ 331 h 369"/>
                  <a:gd name="T2" fmla="*/ 252 w 320"/>
                  <a:gd name="T3" fmla="*/ 124 h 369"/>
                  <a:gd name="T4" fmla="*/ 261 w 320"/>
                  <a:gd name="T5" fmla="*/ 124 h 369"/>
                  <a:gd name="T6" fmla="*/ 320 w 320"/>
                  <a:gd name="T7" fmla="*/ 124 h 369"/>
                  <a:gd name="T8" fmla="*/ 320 w 320"/>
                  <a:gd name="T9" fmla="*/ 67 h 369"/>
                  <a:gd name="T10" fmla="*/ 252 w 320"/>
                  <a:gd name="T11" fmla="*/ 0 h 369"/>
                  <a:gd name="T12" fmla="*/ 245 w 320"/>
                  <a:gd name="T13" fmla="*/ 0 h 369"/>
                  <a:gd name="T14" fmla="*/ 160 w 320"/>
                  <a:gd name="T15" fmla="*/ 58 h 369"/>
                  <a:gd name="T16" fmla="*/ 74 w 320"/>
                  <a:gd name="T17" fmla="*/ 0 h 369"/>
                  <a:gd name="T18" fmla="*/ 67 w 320"/>
                  <a:gd name="T19" fmla="*/ 0 h 369"/>
                  <a:gd name="T20" fmla="*/ 0 w 320"/>
                  <a:gd name="T21" fmla="*/ 67 h 369"/>
                  <a:gd name="T22" fmla="*/ 0 w 320"/>
                  <a:gd name="T23" fmla="*/ 124 h 369"/>
                  <a:gd name="T24" fmla="*/ 0 w 320"/>
                  <a:gd name="T25" fmla="*/ 369 h 369"/>
                  <a:gd name="T26" fmla="*/ 59 w 320"/>
                  <a:gd name="T27" fmla="*/ 369 h 369"/>
                  <a:gd name="T28" fmla="*/ 59 w 320"/>
                  <a:gd name="T29" fmla="*/ 124 h 369"/>
                  <a:gd name="T30" fmla="*/ 67 w 320"/>
                  <a:gd name="T31" fmla="*/ 124 h 369"/>
                  <a:gd name="T32" fmla="*/ 67 w 320"/>
                  <a:gd name="T33" fmla="*/ 331 h 369"/>
                  <a:gd name="T34" fmla="*/ 252 w 320"/>
                  <a:gd name="T35" fmla="*/ 331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0" h="369">
                    <a:moveTo>
                      <a:pt x="252" y="331"/>
                    </a:moveTo>
                    <a:cubicBezTo>
                      <a:pt x="252" y="124"/>
                      <a:pt x="252" y="124"/>
                      <a:pt x="252" y="124"/>
                    </a:cubicBezTo>
                    <a:cubicBezTo>
                      <a:pt x="261" y="124"/>
                      <a:pt x="261" y="124"/>
                      <a:pt x="261" y="124"/>
                    </a:cubicBezTo>
                    <a:cubicBezTo>
                      <a:pt x="320" y="124"/>
                      <a:pt x="320" y="124"/>
                      <a:pt x="320" y="124"/>
                    </a:cubicBezTo>
                    <a:cubicBezTo>
                      <a:pt x="320" y="67"/>
                      <a:pt x="320" y="67"/>
                      <a:pt x="320" y="67"/>
                    </a:cubicBezTo>
                    <a:cubicBezTo>
                      <a:pt x="320" y="30"/>
                      <a:pt x="289" y="0"/>
                      <a:pt x="252" y="0"/>
                    </a:cubicBezTo>
                    <a:cubicBezTo>
                      <a:pt x="245" y="0"/>
                      <a:pt x="245" y="0"/>
                      <a:pt x="245" y="0"/>
                    </a:cubicBezTo>
                    <a:cubicBezTo>
                      <a:pt x="232" y="34"/>
                      <a:pt x="198" y="58"/>
                      <a:pt x="160" y="58"/>
                    </a:cubicBezTo>
                    <a:cubicBezTo>
                      <a:pt x="121" y="58"/>
                      <a:pt x="88" y="34"/>
                      <a:pt x="74" y="0"/>
                    </a:cubicBezTo>
                    <a:cubicBezTo>
                      <a:pt x="67" y="0"/>
                      <a:pt x="67" y="0"/>
                      <a:pt x="67" y="0"/>
                    </a:cubicBezTo>
                    <a:cubicBezTo>
                      <a:pt x="30" y="0"/>
                      <a:pt x="0" y="30"/>
                      <a:pt x="0" y="67"/>
                    </a:cubicBezTo>
                    <a:cubicBezTo>
                      <a:pt x="0" y="124"/>
                      <a:pt x="0" y="124"/>
                      <a:pt x="0" y="124"/>
                    </a:cubicBezTo>
                    <a:cubicBezTo>
                      <a:pt x="0" y="369"/>
                      <a:pt x="0" y="369"/>
                      <a:pt x="0" y="369"/>
                    </a:cubicBezTo>
                    <a:cubicBezTo>
                      <a:pt x="59" y="369"/>
                      <a:pt x="59" y="369"/>
                      <a:pt x="59" y="369"/>
                    </a:cubicBezTo>
                    <a:cubicBezTo>
                      <a:pt x="59" y="124"/>
                      <a:pt x="59" y="124"/>
                      <a:pt x="59" y="124"/>
                    </a:cubicBezTo>
                    <a:cubicBezTo>
                      <a:pt x="67" y="124"/>
                      <a:pt x="67" y="124"/>
                      <a:pt x="67" y="124"/>
                    </a:cubicBezTo>
                    <a:cubicBezTo>
                      <a:pt x="67" y="331"/>
                      <a:pt x="67" y="331"/>
                      <a:pt x="67" y="331"/>
                    </a:cubicBezTo>
                    <a:lnTo>
                      <a:pt x="252" y="331"/>
                    </a:lnTo>
                    <a:close/>
                  </a:path>
                </a:pathLst>
              </a:custGeom>
              <a:solidFill>
                <a:schemeClr val="accent5">
                  <a:lumMod val="75000"/>
                </a:schemeClr>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282" name="Freeform 224"/>
              <p:cNvSpPr>
                <a:spLocks/>
              </p:cNvSpPr>
              <p:nvPr/>
            </p:nvSpPr>
            <p:spPr bwMode="auto">
              <a:xfrm>
                <a:off x="5292727" y="8265319"/>
                <a:ext cx="188912" cy="249238"/>
              </a:xfrm>
              <a:custGeom>
                <a:avLst/>
                <a:gdLst>
                  <a:gd name="T0" fmla="*/ 42 w 78"/>
                  <a:gd name="T1" fmla="*/ 0 h 103"/>
                  <a:gd name="T2" fmla="*/ 0 w 78"/>
                  <a:gd name="T3" fmla="*/ 91 h 103"/>
                  <a:gd name="T4" fmla="*/ 67 w 78"/>
                  <a:gd name="T5" fmla="*/ 66 h 103"/>
                  <a:gd name="T6" fmla="*/ 42 w 78"/>
                  <a:gd name="T7" fmla="*/ 0 h 103"/>
                </a:gdLst>
                <a:ahLst/>
                <a:cxnLst>
                  <a:cxn ang="0">
                    <a:pos x="T0" y="T1"/>
                  </a:cxn>
                  <a:cxn ang="0">
                    <a:pos x="T2" y="T3"/>
                  </a:cxn>
                  <a:cxn ang="0">
                    <a:pos x="T4" y="T5"/>
                  </a:cxn>
                  <a:cxn ang="0">
                    <a:pos x="T6" y="T7"/>
                  </a:cxn>
                </a:cxnLst>
                <a:rect l="0" t="0" r="r" b="b"/>
                <a:pathLst>
                  <a:path w="78" h="103">
                    <a:moveTo>
                      <a:pt x="42" y="0"/>
                    </a:moveTo>
                    <a:cubicBezTo>
                      <a:pt x="0" y="91"/>
                      <a:pt x="0" y="91"/>
                      <a:pt x="0" y="91"/>
                    </a:cubicBezTo>
                    <a:cubicBezTo>
                      <a:pt x="26" y="103"/>
                      <a:pt x="55" y="92"/>
                      <a:pt x="67" y="66"/>
                    </a:cubicBezTo>
                    <a:cubicBezTo>
                      <a:pt x="78" y="41"/>
                      <a:pt x="67" y="11"/>
                      <a:pt x="42" y="0"/>
                    </a:cubicBezTo>
                    <a:close/>
                  </a:path>
                </a:pathLst>
              </a:custGeom>
              <a:solidFill>
                <a:srgbClr val="E1BC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284" name="Freeform 226"/>
              <p:cNvSpPr>
                <a:spLocks/>
              </p:cNvSpPr>
              <p:nvPr/>
            </p:nvSpPr>
            <p:spPr bwMode="auto">
              <a:xfrm>
                <a:off x="5341938" y="7683500"/>
                <a:ext cx="277812" cy="738188"/>
              </a:xfrm>
              <a:custGeom>
                <a:avLst/>
                <a:gdLst>
                  <a:gd name="T0" fmla="*/ 114 w 114"/>
                  <a:gd name="T1" fmla="*/ 168 h 305"/>
                  <a:gd name="T2" fmla="*/ 114 w 114"/>
                  <a:gd name="T3" fmla="*/ 166 h 305"/>
                  <a:gd name="T4" fmla="*/ 114 w 114"/>
                  <a:gd name="T5" fmla="*/ 163 h 305"/>
                  <a:gd name="T6" fmla="*/ 114 w 114"/>
                  <a:gd name="T7" fmla="*/ 160 h 305"/>
                  <a:gd name="T8" fmla="*/ 113 w 114"/>
                  <a:gd name="T9" fmla="*/ 157 h 305"/>
                  <a:gd name="T10" fmla="*/ 112 w 114"/>
                  <a:gd name="T11" fmla="*/ 154 h 305"/>
                  <a:gd name="T12" fmla="*/ 62 w 114"/>
                  <a:gd name="T13" fmla="*/ 23 h 305"/>
                  <a:gd name="T14" fmla="*/ 24 w 114"/>
                  <a:gd name="T15" fmla="*/ 5 h 305"/>
                  <a:gd name="T16" fmla="*/ 7 w 114"/>
                  <a:gd name="T17" fmla="*/ 44 h 305"/>
                  <a:gd name="T18" fmla="*/ 53 w 114"/>
                  <a:gd name="T19" fmla="*/ 164 h 305"/>
                  <a:gd name="T20" fmla="*/ 0 w 114"/>
                  <a:gd name="T21" fmla="*/ 281 h 305"/>
                  <a:gd name="T22" fmla="*/ 54 w 114"/>
                  <a:gd name="T23" fmla="*/ 305 h 305"/>
                  <a:gd name="T24" fmla="*/ 112 w 114"/>
                  <a:gd name="T25" fmla="*/ 177 h 305"/>
                  <a:gd name="T26" fmla="*/ 112 w 114"/>
                  <a:gd name="T27" fmla="*/ 174 h 305"/>
                  <a:gd name="T28" fmla="*/ 113 w 114"/>
                  <a:gd name="T29" fmla="*/ 171 h 305"/>
                  <a:gd name="T30" fmla="*/ 114 w 114"/>
                  <a:gd name="T31" fmla="*/ 168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4" h="305">
                    <a:moveTo>
                      <a:pt x="114" y="168"/>
                    </a:moveTo>
                    <a:cubicBezTo>
                      <a:pt x="114" y="168"/>
                      <a:pt x="114" y="167"/>
                      <a:pt x="114" y="166"/>
                    </a:cubicBezTo>
                    <a:cubicBezTo>
                      <a:pt x="114" y="165"/>
                      <a:pt x="114" y="164"/>
                      <a:pt x="114" y="163"/>
                    </a:cubicBezTo>
                    <a:cubicBezTo>
                      <a:pt x="114" y="162"/>
                      <a:pt x="114" y="161"/>
                      <a:pt x="114" y="160"/>
                    </a:cubicBezTo>
                    <a:cubicBezTo>
                      <a:pt x="114" y="159"/>
                      <a:pt x="113" y="158"/>
                      <a:pt x="113" y="157"/>
                    </a:cubicBezTo>
                    <a:cubicBezTo>
                      <a:pt x="113" y="156"/>
                      <a:pt x="113" y="155"/>
                      <a:pt x="112" y="154"/>
                    </a:cubicBezTo>
                    <a:cubicBezTo>
                      <a:pt x="62" y="23"/>
                      <a:pt x="62" y="23"/>
                      <a:pt x="62" y="23"/>
                    </a:cubicBezTo>
                    <a:cubicBezTo>
                      <a:pt x="56" y="7"/>
                      <a:pt x="39" y="0"/>
                      <a:pt x="24" y="5"/>
                    </a:cubicBezTo>
                    <a:cubicBezTo>
                      <a:pt x="9" y="11"/>
                      <a:pt x="1" y="28"/>
                      <a:pt x="7" y="44"/>
                    </a:cubicBezTo>
                    <a:cubicBezTo>
                      <a:pt x="53" y="164"/>
                      <a:pt x="53" y="164"/>
                      <a:pt x="53" y="164"/>
                    </a:cubicBezTo>
                    <a:cubicBezTo>
                      <a:pt x="0" y="281"/>
                      <a:pt x="0" y="281"/>
                      <a:pt x="0" y="281"/>
                    </a:cubicBezTo>
                    <a:cubicBezTo>
                      <a:pt x="54" y="305"/>
                      <a:pt x="54" y="305"/>
                      <a:pt x="54" y="305"/>
                    </a:cubicBezTo>
                    <a:cubicBezTo>
                      <a:pt x="112" y="177"/>
                      <a:pt x="112" y="177"/>
                      <a:pt x="112" y="177"/>
                    </a:cubicBezTo>
                    <a:cubicBezTo>
                      <a:pt x="112" y="176"/>
                      <a:pt x="112" y="175"/>
                      <a:pt x="112" y="174"/>
                    </a:cubicBezTo>
                    <a:cubicBezTo>
                      <a:pt x="113" y="173"/>
                      <a:pt x="113" y="172"/>
                      <a:pt x="113" y="171"/>
                    </a:cubicBezTo>
                    <a:cubicBezTo>
                      <a:pt x="114" y="170"/>
                      <a:pt x="114" y="169"/>
                      <a:pt x="114" y="168"/>
                    </a:cubicBezTo>
                    <a:close/>
                  </a:path>
                </a:pathLst>
              </a:custGeom>
              <a:solidFill>
                <a:schemeClr val="accent5">
                  <a:lumMod val="75000"/>
                </a:schemeClr>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nvGrpSpPr>
              <p:cNvPr id="364" name="Group 363"/>
              <p:cNvGrpSpPr/>
              <p:nvPr/>
            </p:nvGrpSpPr>
            <p:grpSpPr>
              <a:xfrm>
                <a:off x="4895429" y="7138463"/>
                <a:ext cx="432081" cy="562325"/>
                <a:chOff x="4949548" y="7156100"/>
                <a:chExt cx="347110" cy="451741"/>
              </a:xfrm>
            </p:grpSpPr>
            <p:sp>
              <p:nvSpPr>
                <p:cNvPr id="1296" name="Freeform 297"/>
                <p:cNvSpPr>
                  <a:spLocks/>
                </p:cNvSpPr>
                <p:nvPr/>
              </p:nvSpPr>
              <p:spPr bwMode="auto">
                <a:xfrm>
                  <a:off x="4949548" y="7156100"/>
                  <a:ext cx="347110" cy="401917"/>
                </a:xfrm>
                <a:custGeom>
                  <a:avLst/>
                  <a:gdLst>
                    <a:gd name="T0" fmla="*/ 91 w 97"/>
                    <a:gd name="T1" fmla="*/ 88 h 112"/>
                    <a:gd name="T2" fmla="*/ 82 w 97"/>
                    <a:gd name="T3" fmla="*/ 88 h 112"/>
                    <a:gd name="T4" fmla="*/ 85 w 97"/>
                    <a:gd name="T5" fmla="*/ 74 h 112"/>
                    <a:gd name="T6" fmla="*/ 88 w 97"/>
                    <a:gd name="T7" fmla="*/ 69 h 112"/>
                    <a:gd name="T8" fmla="*/ 88 w 97"/>
                    <a:gd name="T9" fmla="*/ 69 h 112"/>
                    <a:gd name="T10" fmla="*/ 88 w 97"/>
                    <a:gd name="T11" fmla="*/ 69 h 112"/>
                    <a:gd name="T12" fmla="*/ 91 w 97"/>
                    <a:gd name="T13" fmla="*/ 53 h 112"/>
                    <a:gd name="T14" fmla="*/ 69 w 97"/>
                    <a:gd name="T15" fmla="*/ 17 h 112"/>
                    <a:gd name="T16" fmla="*/ 40 w 97"/>
                    <a:gd name="T17" fmla="*/ 0 h 112"/>
                    <a:gd name="T18" fmla="*/ 4 w 97"/>
                    <a:gd name="T19" fmla="*/ 46 h 112"/>
                    <a:gd name="T20" fmla="*/ 9 w 97"/>
                    <a:gd name="T21" fmla="*/ 69 h 112"/>
                    <a:gd name="T22" fmla="*/ 9 w 97"/>
                    <a:gd name="T23" fmla="*/ 69 h 112"/>
                    <a:gd name="T24" fmla="*/ 15 w 97"/>
                    <a:gd name="T25" fmla="*/ 88 h 112"/>
                    <a:gd name="T26" fmla="*/ 6 w 97"/>
                    <a:gd name="T27" fmla="*/ 88 h 112"/>
                    <a:gd name="T28" fmla="*/ 0 w 97"/>
                    <a:gd name="T29" fmla="*/ 95 h 112"/>
                    <a:gd name="T30" fmla="*/ 16 w 97"/>
                    <a:gd name="T31" fmla="*/ 110 h 112"/>
                    <a:gd name="T32" fmla="*/ 42 w 97"/>
                    <a:gd name="T33" fmla="*/ 112 h 112"/>
                    <a:gd name="T34" fmla="*/ 44 w 97"/>
                    <a:gd name="T35" fmla="*/ 112 h 112"/>
                    <a:gd name="T36" fmla="*/ 44 w 97"/>
                    <a:gd name="T37" fmla="*/ 112 h 112"/>
                    <a:gd name="T38" fmla="*/ 47 w 97"/>
                    <a:gd name="T39" fmla="*/ 112 h 112"/>
                    <a:gd name="T40" fmla="*/ 48 w 97"/>
                    <a:gd name="T41" fmla="*/ 112 h 112"/>
                    <a:gd name="T42" fmla="*/ 49 w 97"/>
                    <a:gd name="T43" fmla="*/ 112 h 112"/>
                    <a:gd name="T44" fmla="*/ 53 w 97"/>
                    <a:gd name="T45" fmla="*/ 112 h 112"/>
                    <a:gd name="T46" fmla="*/ 53 w 97"/>
                    <a:gd name="T47" fmla="*/ 112 h 112"/>
                    <a:gd name="T48" fmla="*/ 54 w 97"/>
                    <a:gd name="T49" fmla="*/ 112 h 112"/>
                    <a:gd name="T50" fmla="*/ 81 w 97"/>
                    <a:gd name="T51" fmla="*/ 110 h 112"/>
                    <a:gd name="T52" fmla="*/ 96 w 97"/>
                    <a:gd name="T53" fmla="*/ 95 h 112"/>
                    <a:gd name="T54" fmla="*/ 91 w 97"/>
                    <a:gd name="T55" fmla="*/ 8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7" h="112">
                      <a:moveTo>
                        <a:pt x="91" y="88"/>
                      </a:moveTo>
                      <a:cubicBezTo>
                        <a:pt x="89" y="95"/>
                        <a:pt x="83" y="93"/>
                        <a:pt x="82" y="88"/>
                      </a:cubicBezTo>
                      <a:cubicBezTo>
                        <a:pt x="81" y="86"/>
                        <a:pt x="83" y="79"/>
                        <a:pt x="85" y="74"/>
                      </a:cubicBezTo>
                      <a:cubicBezTo>
                        <a:pt x="86" y="73"/>
                        <a:pt x="87" y="71"/>
                        <a:pt x="88" y="69"/>
                      </a:cubicBezTo>
                      <a:cubicBezTo>
                        <a:pt x="88" y="69"/>
                        <a:pt x="88" y="69"/>
                        <a:pt x="88" y="69"/>
                      </a:cubicBezTo>
                      <a:cubicBezTo>
                        <a:pt x="88" y="69"/>
                        <a:pt x="88" y="69"/>
                        <a:pt x="88" y="69"/>
                      </a:cubicBezTo>
                      <a:cubicBezTo>
                        <a:pt x="90" y="64"/>
                        <a:pt x="91" y="59"/>
                        <a:pt x="91" y="53"/>
                      </a:cubicBezTo>
                      <a:cubicBezTo>
                        <a:pt x="91" y="36"/>
                        <a:pt x="82" y="22"/>
                        <a:pt x="69" y="17"/>
                      </a:cubicBezTo>
                      <a:cubicBezTo>
                        <a:pt x="62" y="7"/>
                        <a:pt x="52" y="0"/>
                        <a:pt x="40" y="0"/>
                      </a:cubicBezTo>
                      <a:cubicBezTo>
                        <a:pt x="20" y="0"/>
                        <a:pt x="4" y="20"/>
                        <a:pt x="4" y="46"/>
                      </a:cubicBezTo>
                      <a:cubicBezTo>
                        <a:pt x="4" y="54"/>
                        <a:pt x="6" y="62"/>
                        <a:pt x="9" y="69"/>
                      </a:cubicBezTo>
                      <a:cubicBezTo>
                        <a:pt x="9" y="69"/>
                        <a:pt x="9" y="69"/>
                        <a:pt x="9" y="69"/>
                      </a:cubicBezTo>
                      <a:cubicBezTo>
                        <a:pt x="9" y="69"/>
                        <a:pt x="17" y="84"/>
                        <a:pt x="15" y="88"/>
                      </a:cubicBezTo>
                      <a:cubicBezTo>
                        <a:pt x="13" y="93"/>
                        <a:pt x="8" y="95"/>
                        <a:pt x="6" y="88"/>
                      </a:cubicBezTo>
                      <a:cubicBezTo>
                        <a:pt x="3" y="82"/>
                        <a:pt x="0" y="90"/>
                        <a:pt x="0" y="95"/>
                      </a:cubicBezTo>
                      <a:cubicBezTo>
                        <a:pt x="1" y="101"/>
                        <a:pt x="2" y="108"/>
                        <a:pt x="16" y="110"/>
                      </a:cubicBezTo>
                      <a:cubicBezTo>
                        <a:pt x="27" y="112"/>
                        <a:pt x="33" y="112"/>
                        <a:pt x="42" y="112"/>
                      </a:cubicBezTo>
                      <a:cubicBezTo>
                        <a:pt x="43" y="112"/>
                        <a:pt x="44" y="112"/>
                        <a:pt x="44" y="112"/>
                      </a:cubicBezTo>
                      <a:cubicBezTo>
                        <a:pt x="44" y="112"/>
                        <a:pt x="44" y="112"/>
                        <a:pt x="44" y="112"/>
                      </a:cubicBezTo>
                      <a:cubicBezTo>
                        <a:pt x="45" y="112"/>
                        <a:pt x="46" y="112"/>
                        <a:pt x="47" y="112"/>
                      </a:cubicBezTo>
                      <a:cubicBezTo>
                        <a:pt x="48" y="112"/>
                        <a:pt x="48" y="112"/>
                        <a:pt x="48" y="112"/>
                      </a:cubicBezTo>
                      <a:cubicBezTo>
                        <a:pt x="49" y="112"/>
                        <a:pt x="49" y="112"/>
                        <a:pt x="49" y="112"/>
                      </a:cubicBezTo>
                      <a:cubicBezTo>
                        <a:pt x="50" y="112"/>
                        <a:pt x="51" y="112"/>
                        <a:pt x="53" y="112"/>
                      </a:cubicBezTo>
                      <a:cubicBezTo>
                        <a:pt x="53" y="112"/>
                        <a:pt x="53" y="112"/>
                        <a:pt x="53" y="112"/>
                      </a:cubicBezTo>
                      <a:cubicBezTo>
                        <a:pt x="53" y="112"/>
                        <a:pt x="54" y="112"/>
                        <a:pt x="54" y="112"/>
                      </a:cubicBezTo>
                      <a:cubicBezTo>
                        <a:pt x="63" y="112"/>
                        <a:pt x="69" y="112"/>
                        <a:pt x="81" y="110"/>
                      </a:cubicBezTo>
                      <a:cubicBezTo>
                        <a:pt x="94" y="108"/>
                        <a:pt x="96" y="101"/>
                        <a:pt x="96" y="95"/>
                      </a:cubicBezTo>
                      <a:cubicBezTo>
                        <a:pt x="97" y="90"/>
                        <a:pt x="93" y="82"/>
                        <a:pt x="91" y="88"/>
                      </a:cubicBezTo>
                      <a:close/>
                    </a:path>
                  </a:pathLst>
                </a:custGeom>
                <a:solidFill>
                  <a:srgbClr val="603500"/>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07" name="Freeform 308"/>
                <p:cNvSpPr>
                  <a:spLocks/>
                </p:cNvSpPr>
                <p:nvPr/>
              </p:nvSpPr>
              <p:spPr bwMode="auto">
                <a:xfrm>
                  <a:off x="5221921" y="7322181"/>
                  <a:ext cx="332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08" name="Freeform 309"/>
                <p:cNvSpPr>
                  <a:spLocks/>
                </p:cNvSpPr>
                <p:nvPr/>
              </p:nvSpPr>
              <p:spPr bwMode="auto">
                <a:xfrm>
                  <a:off x="5221921" y="73171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09" name="Freeform 310"/>
                <p:cNvSpPr>
                  <a:spLocks/>
                </p:cNvSpPr>
                <p:nvPr/>
              </p:nvSpPr>
              <p:spPr bwMode="auto">
                <a:xfrm>
                  <a:off x="5218600" y="730723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10" name="Freeform 311"/>
                <p:cNvSpPr>
                  <a:spLocks/>
                </p:cNvSpPr>
                <p:nvPr/>
              </p:nvSpPr>
              <p:spPr bwMode="auto">
                <a:xfrm>
                  <a:off x="5218600" y="731055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11" name="Freeform 312"/>
                <p:cNvSpPr>
                  <a:spLocks/>
                </p:cNvSpPr>
                <p:nvPr/>
              </p:nvSpPr>
              <p:spPr bwMode="auto">
                <a:xfrm>
                  <a:off x="5010998" y="730723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88" name="Freeform 313"/>
                <p:cNvSpPr>
                  <a:spLocks/>
                </p:cNvSpPr>
                <p:nvPr/>
              </p:nvSpPr>
              <p:spPr bwMode="auto">
                <a:xfrm>
                  <a:off x="5225243" y="7325503"/>
                  <a:ext cx="0" cy="332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89" name="Freeform 314"/>
                <p:cNvSpPr>
                  <a:spLocks/>
                </p:cNvSpPr>
                <p:nvPr/>
              </p:nvSpPr>
              <p:spPr bwMode="auto">
                <a:xfrm>
                  <a:off x="5225243" y="7328825"/>
                  <a:ext cx="0" cy="6643"/>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90" name="Freeform 315"/>
                <p:cNvSpPr>
                  <a:spLocks/>
                </p:cNvSpPr>
                <p:nvPr/>
              </p:nvSpPr>
              <p:spPr bwMode="auto">
                <a:xfrm>
                  <a:off x="5215278" y="730391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91" name="Freeform 316"/>
                <p:cNvSpPr>
                  <a:spLocks/>
                </p:cNvSpPr>
                <p:nvPr/>
              </p:nvSpPr>
              <p:spPr bwMode="auto">
                <a:xfrm>
                  <a:off x="5007677" y="73288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92" name="Freeform 317"/>
                <p:cNvSpPr>
                  <a:spLocks/>
                </p:cNvSpPr>
                <p:nvPr/>
              </p:nvSpPr>
              <p:spPr bwMode="auto">
                <a:xfrm>
                  <a:off x="5007677" y="73171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93" name="Freeform 318"/>
                <p:cNvSpPr>
                  <a:spLocks/>
                </p:cNvSpPr>
                <p:nvPr/>
              </p:nvSpPr>
              <p:spPr bwMode="auto">
                <a:xfrm>
                  <a:off x="5010998" y="73138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94" name="Freeform 319"/>
                <p:cNvSpPr>
                  <a:spLocks/>
                </p:cNvSpPr>
                <p:nvPr/>
              </p:nvSpPr>
              <p:spPr bwMode="auto">
                <a:xfrm>
                  <a:off x="5007677" y="7322181"/>
                  <a:ext cx="0" cy="332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95" name="Freeform 320"/>
                <p:cNvSpPr>
                  <a:spLocks/>
                </p:cNvSpPr>
                <p:nvPr/>
              </p:nvSpPr>
              <p:spPr bwMode="auto">
                <a:xfrm>
                  <a:off x="4986086" y="7295608"/>
                  <a:ext cx="257427" cy="312233"/>
                </a:xfrm>
                <a:custGeom>
                  <a:avLst/>
                  <a:gdLst>
                    <a:gd name="T0" fmla="*/ 69 w 72"/>
                    <a:gd name="T1" fmla="*/ 15 h 87"/>
                    <a:gd name="T2" fmla="*/ 67 w 72"/>
                    <a:gd name="T3" fmla="*/ 15 h 87"/>
                    <a:gd name="T4" fmla="*/ 67 w 72"/>
                    <a:gd name="T5" fmla="*/ 11 h 87"/>
                    <a:gd name="T6" fmla="*/ 67 w 72"/>
                    <a:gd name="T7" fmla="*/ 9 h 87"/>
                    <a:gd name="T8" fmla="*/ 67 w 72"/>
                    <a:gd name="T9" fmla="*/ 9 h 87"/>
                    <a:gd name="T10" fmla="*/ 67 w 72"/>
                    <a:gd name="T11" fmla="*/ 8 h 87"/>
                    <a:gd name="T12" fmla="*/ 67 w 72"/>
                    <a:gd name="T13" fmla="*/ 7 h 87"/>
                    <a:gd name="T14" fmla="*/ 66 w 72"/>
                    <a:gd name="T15" fmla="*/ 7 h 87"/>
                    <a:gd name="T16" fmla="*/ 66 w 72"/>
                    <a:gd name="T17" fmla="*/ 6 h 87"/>
                    <a:gd name="T18" fmla="*/ 66 w 72"/>
                    <a:gd name="T19" fmla="*/ 6 h 87"/>
                    <a:gd name="T20" fmla="*/ 65 w 72"/>
                    <a:gd name="T21" fmla="*/ 4 h 87"/>
                    <a:gd name="T22" fmla="*/ 65 w 72"/>
                    <a:gd name="T23" fmla="*/ 4 h 87"/>
                    <a:gd name="T24" fmla="*/ 65 w 72"/>
                    <a:gd name="T25" fmla="*/ 3 h 87"/>
                    <a:gd name="T26" fmla="*/ 65 w 72"/>
                    <a:gd name="T27" fmla="*/ 3 h 87"/>
                    <a:gd name="T28" fmla="*/ 64 w 72"/>
                    <a:gd name="T29" fmla="*/ 2 h 87"/>
                    <a:gd name="T30" fmla="*/ 64 w 72"/>
                    <a:gd name="T31" fmla="*/ 2 h 87"/>
                    <a:gd name="T32" fmla="*/ 59 w 72"/>
                    <a:gd name="T33" fmla="*/ 3 h 87"/>
                    <a:gd name="T34" fmla="*/ 48 w 72"/>
                    <a:gd name="T35" fmla="*/ 0 h 87"/>
                    <a:gd name="T36" fmla="*/ 30 w 72"/>
                    <a:gd name="T37" fmla="*/ 3 h 87"/>
                    <a:gd name="T38" fmla="*/ 10 w 72"/>
                    <a:gd name="T39" fmla="*/ 0 h 87"/>
                    <a:gd name="T40" fmla="*/ 7 w 72"/>
                    <a:gd name="T41" fmla="*/ 3 h 87"/>
                    <a:gd name="T42" fmla="*/ 7 w 72"/>
                    <a:gd name="T43" fmla="*/ 3 h 87"/>
                    <a:gd name="T44" fmla="*/ 7 w 72"/>
                    <a:gd name="T45" fmla="*/ 5 h 87"/>
                    <a:gd name="T46" fmla="*/ 7 w 72"/>
                    <a:gd name="T47" fmla="*/ 5 h 87"/>
                    <a:gd name="T48" fmla="*/ 6 w 72"/>
                    <a:gd name="T49" fmla="*/ 6 h 87"/>
                    <a:gd name="T50" fmla="*/ 6 w 72"/>
                    <a:gd name="T51" fmla="*/ 6 h 87"/>
                    <a:gd name="T52" fmla="*/ 6 w 72"/>
                    <a:gd name="T53" fmla="*/ 7 h 87"/>
                    <a:gd name="T54" fmla="*/ 6 w 72"/>
                    <a:gd name="T55" fmla="*/ 8 h 87"/>
                    <a:gd name="T56" fmla="*/ 6 w 72"/>
                    <a:gd name="T57" fmla="*/ 9 h 87"/>
                    <a:gd name="T58" fmla="*/ 6 w 72"/>
                    <a:gd name="T59" fmla="*/ 9 h 87"/>
                    <a:gd name="T60" fmla="*/ 6 w 72"/>
                    <a:gd name="T61" fmla="*/ 11 h 87"/>
                    <a:gd name="T62" fmla="*/ 6 w 72"/>
                    <a:gd name="T63" fmla="*/ 15 h 87"/>
                    <a:gd name="T64" fmla="*/ 5 w 72"/>
                    <a:gd name="T65" fmla="*/ 15 h 87"/>
                    <a:gd name="T66" fmla="*/ 0 w 72"/>
                    <a:gd name="T67" fmla="*/ 20 h 87"/>
                    <a:gd name="T68" fmla="*/ 0 w 72"/>
                    <a:gd name="T69" fmla="*/ 32 h 87"/>
                    <a:gd name="T70" fmla="*/ 6 w 72"/>
                    <a:gd name="T71" fmla="*/ 37 h 87"/>
                    <a:gd name="T72" fmla="*/ 10 w 72"/>
                    <a:gd name="T73" fmla="*/ 49 h 87"/>
                    <a:gd name="T74" fmla="*/ 22 w 72"/>
                    <a:gd name="T75" fmla="*/ 64 h 87"/>
                    <a:gd name="T76" fmla="*/ 24 w 72"/>
                    <a:gd name="T77" fmla="*/ 78 h 87"/>
                    <a:gd name="T78" fmla="*/ 37 w 72"/>
                    <a:gd name="T79" fmla="*/ 87 h 87"/>
                    <a:gd name="T80" fmla="*/ 50 w 72"/>
                    <a:gd name="T81" fmla="*/ 78 h 87"/>
                    <a:gd name="T82" fmla="*/ 52 w 72"/>
                    <a:gd name="T83" fmla="*/ 63 h 87"/>
                    <a:gd name="T84" fmla="*/ 62 w 72"/>
                    <a:gd name="T85" fmla="*/ 49 h 87"/>
                    <a:gd name="T86" fmla="*/ 67 w 72"/>
                    <a:gd name="T87" fmla="*/ 37 h 87"/>
                    <a:gd name="T88" fmla="*/ 72 w 72"/>
                    <a:gd name="T89" fmla="*/ 32 h 87"/>
                    <a:gd name="T90" fmla="*/ 72 w 72"/>
                    <a:gd name="T91" fmla="*/ 20 h 87"/>
                    <a:gd name="T92" fmla="*/ 69 w 72"/>
                    <a:gd name="T93"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2" h="87">
                      <a:moveTo>
                        <a:pt x="69" y="15"/>
                      </a:moveTo>
                      <a:cubicBezTo>
                        <a:pt x="68" y="15"/>
                        <a:pt x="68" y="15"/>
                        <a:pt x="67" y="15"/>
                      </a:cubicBezTo>
                      <a:cubicBezTo>
                        <a:pt x="67" y="11"/>
                        <a:pt x="67" y="11"/>
                        <a:pt x="67" y="11"/>
                      </a:cubicBezTo>
                      <a:cubicBezTo>
                        <a:pt x="67" y="10"/>
                        <a:pt x="67" y="10"/>
                        <a:pt x="67" y="9"/>
                      </a:cubicBezTo>
                      <a:cubicBezTo>
                        <a:pt x="67" y="9"/>
                        <a:pt x="67" y="9"/>
                        <a:pt x="67" y="9"/>
                      </a:cubicBezTo>
                      <a:cubicBezTo>
                        <a:pt x="67" y="9"/>
                        <a:pt x="67" y="8"/>
                        <a:pt x="67" y="8"/>
                      </a:cubicBezTo>
                      <a:cubicBezTo>
                        <a:pt x="67" y="8"/>
                        <a:pt x="67" y="8"/>
                        <a:pt x="67" y="7"/>
                      </a:cubicBezTo>
                      <a:cubicBezTo>
                        <a:pt x="67" y="7"/>
                        <a:pt x="66" y="7"/>
                        <a:pt x="66" y="7"/>
                      </a:cubicBezTo>
                      <a:cubicBezTo>
                        <a:pt x="66" y="7"/>
                        <a:pt x="66" y="6"/>
                        <a:pt x="66" y="6"/>
                      </a:cubicBezTo>
                      <a:cubicBezTo>
                        <a:pt x="66" y="6"/>
                        <a:pt x="66" y="6"/>
                        <a:pt x="66" y="6"/>
                      </a:cubicBezTo>
                      <a:cubicBezTo>
                        <a:pt x="66" y="5"/>
                        <a:pt x="66" y="5"/>
                        <a:pt x="65" y="4"/>
                      </a:cubicBezTo>
                      <a:cubicBezTo>
                        <a:pt x="65" y="4"/>
                        <a:pt x="65" y="4"/>
                        <a:pt x="65" y="4"/>
                      </a:cubicBezTo>
                      <a:cubicBezTo>
                        <a:pt x="65" y="4"/>
                        <a:pt x="65" y="3"/>
                        <a:pt x="65" y="3"/>
                      </a:cubicBezTo>
                      <a:cubicBezTo>
                        <a:pt x="65" y="3"/>
                        <a:pt x="65" y="3"/>
                        <a:pt x="65" y="3"/>
                      </a:cubicBezTo>
                      <a:cubicBezTo>
                        <a:pt x="65" y="3"/>
                        <a:pt x="64" y="2"/>
                        <a:pt x="64" y="2"/>
                      </a:cubicBezTo>
                      <a:cubicBezTo>
                        <a:pt x="64" y="2"/>
                        <a:pt x="64" y="2"/>
                        <a:pt x="64" y="2"/>
                      </a:cubicBezTo>
                      <a:cubicBezTo>
                        <a:pt x="62" y="2"/>
                        <a:pt x="61" y="3"/>
                        <a:pt x="59" y="3"/>
                      </a:cubicBezTo>
                      <a:cubicBezTo>
                        <a:pt x="54" y="3"/>
                        <a:pt x="51" y="2"/>
                        <a:pt x="48" y="0"/>
                      </a:cubicBezTo>
                      <a:cubicBezTo>
                        <a:pt x="44" y="2"/>
                        <a:pt x="37" y="3"/>
                        <a:pt x="30" y="3"/>
                      </a:cubicBezTo>
                      <a:cubicBezTo>
                        <a:pt x="22" y="3"/>
                        <a:pt x="15" y="2"/>
                        <a:pt x="10" y="0"/>
                      </a:cubicBezTo>
                      <a:cubicBezTo>
                        <a:pt x="9" y="1"/>
                        <a:pt x="8" y="2"/>
                        <a:pt x="7" y="3"/>
                      </a:cubicBezTo>
                      <a:cubicBezTo>
                        <a:pt x="7" y="3"/>
                        <a:pt x="7" y="3"/>
                        <a:pt x="7" y="3"/>
                      </a:cubicBezTo>
                      <a:cubicBezTo>
                        <a:pt x="7" y="4"/>
                        <a:pt x="7" y="4"/>
                        <a:pt x="7" y="5"/>
                      </a:cubicBezTo>
                      <a:cubicBezTo>
                        <a:pt x="7" y="5"/>
                        <a:pt x="7" y="5"/>
                        <a:pt x="7" y="5"/>
                      </a:cubicBezTo>
                      <a:cubicBezTo>
                        <a:pt x="7" y="5"/>
                        <a:pt x="6" y="6"/>
                        <a:pt x="6" y="6"/>
                      </a:cubicBezTo>
                      <a:cubicBezTo>
                        <a:pt x="6" y="6"/>
                        <a:pt x="6" y="6"/>
                        <a:pt x="6" y="6"/>
                      </a:cubicBezTo>
                      <a:cubicBezTo>
                        <a:pt x="6" y="7"/>
                        <a:pt x="6" y="7"/>
                        <a:pt x="6" y="7"/>
                      </a:cubicBezTo>
                      <a:cubicBezTo>
                        <a:pt x="6" y="7"/>
                        <a:pt x="6" y="8"/>
                        <a:pt x="6" y="8"/>
                      </a:cubicBezTo>
                      <a:cubicBezTo>
                        <a:pt x="6" y="8"/>
                        <a:pt x="6" y="8"/>
                        <a:pt x="6" y="9"/>
                      </a:cubicBezTo>
                      <a:cubicBezTo>
                        <a:pt x="6" y="9"/>
                        <a:pt x="6" y="9"/>
                        <a:pt x="6" y="9"/>
                      </a:cubicBezTo>
                      <a:cubicBezTo>
                        <a:pt x="6" y="10"/>
                        <a:pt x="6" y="10"/>
                        <a:pt x="6" y="11"/>
                      </a:cubicBezTo>
                      <a:cubicBezTo>
                        <a:pt x="6" y="15"/>
                        <a:pt x="6" y="15"/>
                        <a:pt x="6" y="15"/>
                      </a:cubicBezTo>
                      <a:cubicBezTo>
                        <a:pt x="5" y="15"/>
                        <a:pt x="5" y="15"/>
                        <a:pt x="5" y="15"/>
                      </a:cubicBezTo>
                      <a:cubicBezTo>
                        <a:pt x="2" y="16"/>
                        <a:pt x="0" y="18"/>
                        <a:pt x="0" y="20"/>
                      </a:cubicBezTo>
                      <a:cubicBezTo>
                        <a:pt x="0" y="32"/>
                        <a:pt x="0" y="32"/>
                        <a:pt x="0" y="32"/>
                      </a:cubicBezTo>
                      <a:cubicBezTo>
                        <a:pt x="0" y="34"/>
                        <a:pt x="3" y="37"/>
                        <a:pt x="6" y="37"/>
                      </a:cubicBezTo>
                      <a:cubicBezTo>
                        <a:pt x="10" y="49"/>
                        <a:pt x="10" y="49"/>
                        <a:pt x="10" y="49"/>
                      </a:cubicBezTo>
                      <a:cubicBezTo>
                        <a:pt x="13" y="57"/>
                        <a:pt x="16" y="62"/>
                        <a:pt x="22" y="64"/>
                      </a:cubicBezTo>
                      <a:cubicBezTo>
                        <a:pt x="24" y="78"/>
                        <a:pt x="24" y="78"/>
                        <a:pt x="24" y="78"/>
                      </a:cubicBezTo>
                      <a:cubicBezTo>
                        <a:pt x="37" y="87"/>
                        <a:pt x="37" y="87"/>
                        <a:pt x="37" y="87"/>
                      </a:cubicBezTo>
                      <a:cubicBezTo>
                        <a:pt x="50" y="78"/>
                        <a:pt x="50" y="78"/>
                        <a:pt x="50" y="78"/>
                      </a:cubicBezTo>
                      <a:cubicBezTo>
                        <a:pt x="52" y="63"/>
                        <a:pt x="52" y="63"/>
                        <a:pt x="52" y="63"/>
                      </a:cubicBezTo>
                      <a:cubicBezTo>
                        <a:pt x="57" y="62"/>
                        <a:pt x="59" y="57"/>
                        <a:pt x="62" y="49"/>
                      </a:cubicBezTo>
                      <a:cubicBezTo>
                        <a:pt x="67" y="37"/>
                        <a:pt x="67" y="37"/>
                        <a:pt x="67" y="37"/>
                      </a:cubicBezTo>
                      <a:cubicBezTo>
                        <a:pt x="70" y="37"/>
                        <a:pt x="72" y="34"/>
                        <a:pt x="72" y="32"/>
                      </a:cubicBezTo>
                      <a:cubicBezTo>
                        <a:pt x="72" y="20"/>
                        <a:pt x="72" y="20"/>
                        <a:pt x="72" y="20"/>
                      </a:cubicBezTo>
                      <a:cubicBezTo>
                        <a:pt x="72" y="18"/>
                        <a:pt x="71" y="16"/>
                        <a:pt x="69" y="15"/>
                      </a:cubicBezTo>
                      <a:close/>
                    </a:path>
                  </a:pathLst>
                </a:custGeom>
                <a:solidFill>
                  <a:srgbClr val="E1BC8F"/>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21" name="Freeform 352"/>
                <p:cNvSpPr>
                  <a:spLocks noEditPoints="1"/>
                </p:cNvSpPr>
                <p:nvPr/>
              </p:nvSpPr>
              <p:spPr bwMode="auto">
                <a:xfrm>
                  <a:off x="4996051" y="7343773"/>
                  <a:ext cx="240819" cy="74737"/>
                </a:xfrm>
                <a:custGeom>
                  <a:avLst/>
                  <a:gdLst>
                    <a:gd name="T0" fmla="*/ 66 w 67"/>
                    <a:gd name="T1" fmla="*/ 1 h 21"/>
                    <a:gd name="T2" fmla="*/ 50 w 67"/>
                    <a:gd name="T3" fmla="*/ 0 h 21"/>
                    <a:gd name="T4" fmla="*/ 34 w 67"/>
                    <a:gd name="T5" fmla="*/ 4 h 21"/>
                    <a:gd name="T6" fmla="*/ 18 w 67"/>
                    <a:gd name="T7" fmla="*/ 0 h 21"/>
                    <a:gd name="T8" fmla="*/ 1 w 67"/>
                    <a:gd name="T9" fmla="*/ 1 h 21"/>
                    <a:gd name="T10" fmla="*/ 1 w 67"/>
                    <a:gd name="T11" fmla="*/ 3 h 21"/>
                    <a:gd name="T12" fmla="*/ 3 w 67"/>
                    <a:gd name="T13" fmla="*/ 6 h 21"/>
                    <a:gd name="T14" fmla="*/ 5 w 67"/>
                    <a:gd name="T15" fmla="*/ 11 h 21"/>
                    <a:gd name="T16" fmla="*/ 20 w 67"/>
                    <a:gd name="T17" fmla="*/ 20 h 21"/>
                    <a:gd name="T18" fmla="*/ 31 w 67"/>
                    <a:gd name="T19" fmla="*/ 8 h 21"/>
                    <a:gd name="T20" fmla="*/ 34 w 67"/>
                    <a:gd name="T21" fmla="*/ 7 h 21"/>
                    <a:gd name="T22" fmla="*/ 36 w 67"/>
                    <a:gd name="T23" fmla="*/ 8 h 21"/>
                    <a:gd name="T24" fmla="*/ 47 w 67"/>
                    <a:gd name="T25" fmla="*/ 20 h 21"/>
                    <a:gd name="T26" fmla="*/ 62 w 67"/>
                    <a:gd name="T27" fmla="*/ 11 h 21"/>
                    <a:gd name="T28" fmla="*/ 64 w 67"/>
                    <a:gd name="T29" fmla="*/ 6 h 21"/>
                    <a:gd name="T30" fmla="*/ 66 w 67"/>
                    <a:gd name="T31" fmla="*/ 3 h 21"/>
                    <a:gd name="T32" fmla="*/ 66 w 67"/>
                    <a:gd name="T33" fmla="*/ 1 h 21"/>
                    <a:gd name="T34" fmla="*/ 26 w 67"/>
                    <a:gd name="T35" fmla="*/ 15 h 21"/>
                    <a:gd name="T36" fmla="*/ 14 w 67"/>
                    <a:gd name="T37" fmla="*/ 18 h 21"/>
                    <a:gd name="T38" fmla="*/ 6 w 67"/>
                    <a:gd name="T39" fmla="*/ 7 h 21"/>
                    <a:gd name="T40" fmla="*/ 18 w 67"/>
                    <a:gd name="T41" fmla="*/ 2 h 21"/>
                    <a:gd name="T42" fmla="*/ 26 w 67"/>
                    <a:gd name="T43" fmla="*/ 4 h 21"/>
                    <a:gd name="T44" fmla="*/ 26 w 67"/>
                    <a:gd name="T45" fmla="*/ 15 h 21"/>
                    <a:gd name="T46" fmla="*/ 54 w 67"/>
                    <a:gd name="T47" fmla="*/ 18 h 21"/>
                    <a:gd name="T48" fmla="*/ 42 w 67"/>
                    <a:gd name="T49" fmla="*/ 15 h 21"/>
                    <a:gd name="T50" fmla="*/ 41 w 67"/>
                    <a:gd name="T51" fmla="*/ 4 h 21"/>
                    <a:gd name="T52" fmla="*/ 49 w 67"/>
                    <a:gd name="T53" fmla="*/ 2 h 21"/>
                    <a:gd name="T54" fmla="*/ 61 w 67"/>
                    <a:gd name="T55" fmla="*/ 7 h 21"/>
                    <a:gd name="T56" fmla="*/ 54 w 67"/>
                    <a:gd name="T5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21">
                      <a:moveTo>
                        <a:pt x="66" y="1"/>
                      </a:moveTo>
                      <a:cubicBezTo>
                        <a:pt x="66" y="1"/>
                        <a:pt x="57" y="0"/>
                        <a:pt x="50" y="0"/>
                      </a:cubicBezTo>
                      <a:cubicBezTo>
                        <a:pt x="43" y="1"/>
                        <a:pt x="37" y="4"/>
                        <a:pt x="34" y="4"/>
                      </a:cubicBezTo>
                      <a:cubicBezTo>
                        <a:pt x="30" y="4"/>
                        <a:pt x="25" y="1"/>
                        <a:pt x="18" y="0"/>
                      </a:cubicBezTo>
                      <a:cubicBezTo>
                        <a:pt x="11" y="0"/>
                        <a:pt x="1" y="1"/>
                        <a:pt x="1" y="1"/>
                      </a:cubicBezTo>
                      <a:cubicBezTo>
                        <a:pt x="0" y="1"/>
                        <a:pt x="0" y="2"/>
                        <a:pt x="1" y="3"/>
                      </a:cubicBezTo>
                      <a:cubicBezTo>
                        <a:pt x="1" y="5"/>
                        <a:pt x="1" y="5"/>
                        <a:pt x="3" y="6"/>
                      </a:cubicBezTo>
                      <a:cubicBezTo>
                        <a:pt x="4" y="7"/>
                        <a:pt x="5" y="11"/>
                        <a:pt x="5" y="11"/>
                      </a:cubicBezTo>
                      <a:cubicBezTo>
                        <a:pt x="6" y="19"/>
                        <a:pt x="12" y="21"/>
                        <a:pt x="20" y="20"/>
                      </a:cubicBezTo>
                      <a:cubicBezTo>
                        <a:pt x="28" y="19"/>
                        <a:pt x="30" y="10"/>
                        <a:pt x="31" y="8"/>
                      </a:cubicBezTo>
                      <a:cubicBezTo>
                        <a:pt x="32" y="7"/>
                        <a:pt x="34" y="7"/>
                        <a:pt x="34" y="7"/>
                      </a:cubicBezTo>
                      <a:cubicBezTo>
                        <a:pt x="34" y="7"/>
                        <a:pt x="35" y="7"/>
                        <a:pt x="36" y="8"/>
                      </a:cubicBezTo>
                      <a:cubicBezTo>
                        <a:pt x="37" y="10"/>
                        <a:pt x="39" y="19"/>
                        <a:pt x="47" y="20"/>
                      </a:cubicBezTo>
                      <a:cubicBezTo>
                        <a:pt x="55" y="21"/>
                        <a:pt x="61" y="19"/>
                        <a:pt x="62" y="11"/>
                      </a:cubicBezTo>
                      <a:cubicBezTo>
                        <a:pt x="62" y="11"/>
                        <a:pt x="63" y="7"/>
                        <a:pt x="64" y="6"/>
                      </a:cubicBezTo>
                      <a:cubicBezTo>
                        <a:pt x="66" y="5"/>
                        <a:pt x="66" y="5"/>
                        <a:pt x="66" y="3"/>
                      </a:cubicBezTo>
                      <a:cubicBezTo>
                        <a:pt x="67" y="2"/>
                        <a:pt x="67" y="1"/>
                        <a:pt x="66" y="1"/>
                      </a:cubicBezTo>
                      <a:close/>
                      <a:moveTo>
                        <a:pt x="26" y="15"/>
                      </a:moveTo>
                      <a:cubicBezTo>
                        <a:pt x="23" y="18"/>
                        <a:pt x="19" y="19"/>
                        <a:pt x="14" y="18"/>
                      </a:cubicBezTo>
                      <a:cubicBezTo>
                        <a:pt x="8" y="18"/>
                        <a:pt x="6" y="14"/>
                        <a:pt x="6" y="7"/>
                      </a:cubicBezTo>
                      <a:cubicBezTo>
                        <a:pt x="6" y="0"/>
                        <a:pt x="18" y="2"/>
                        <a:pt x="18" y="2"/>
                      </a:cubicBezTo>
                      <a:cubicBezTo>
                        <a:pt x="23" y="3"/>
                        <a:pt x="23" y="3"/>
                        <a:pt x="26" y="4"/>
                      </a:cubicBezTo>
                      <a:cubicBezTo>
                        <a:pt x="30" y="5"/>
                        <a:pt x="28" y="12"/>
                        <a:pt x="26" y="15"/>
                      </a:cubicBezTo>
                      <a:close/>
                      <a:moveTo>
                        <a:pt x="54" y="18"/>
                      </a:moveTo>
                      <a:cubicBezTo>
                        <a:pt x="48" y="19"/>
                        <a:pt x="44" y="18"/>
                        <a:pt x="42" y="15"/>
                      </a:cubicBezTo>
                      <a:cubicBezTo>
                        <a:pt x="40" y="12"/>
                        <a:pt x="37" y="5"/>
                        <a:pt x="41" y="4"/>
                      </a:cubicBezTo>
                      <a:cubicBezTo>
                        <a:pt x="45" y="3"/>
                        <a:pt x="45" y="3"/>
                        <a:pt x="49" y="2"/>
                      </a:cubicBezTo>
                      <a:cubicBezTo>
                        <a:pt x="49" y="2"/>
                        <a:pt x="61" y="0"/>
                        <a:pt x="61" y="7"/>
                      </a:cubicBezTo>
                      <a:cubicBezTo>
                        <a:pt x="61" y="14"/>
                        <a:pt x="59" y="18"/>
                        <a:pt x="54" y="18"/>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22" name="Oval 353"/>
                <p:cNvSpPr>
                  <a:spLocks noChangeArrowheads="1"/>
                </p:cNvSpPr>
                <p:nvPr/>
              </p:nvSpPr>
              <p:spPr bwMode="auto">
                <a:xfrm>
                  <a:off x="5002694" y="7350416"/>
                  <a:ext cx="8305" cy="6643"/>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23" name="Oval 354"/>
                <p:cNvSpPr>
                  <a:spLocks noChangeArrowheads="1"/>
                </p:cNvSpPr>
                <p:nvPr/>
              </p:nvSpPr>
              <p:spPr bwMode="auto">
                <a:xfrm>
                  <a:off x="5221921" y="7350416"/>
                  <a:ext cx="6643" cy="6643"/>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grpSp>
        <p:sp>
          <p:nvSpPr>
            <p:cNvPr id="1300" name="Freeform 301"/>
            <p:cNvSpPr>
              <a:spLocks/>
            </p:cNvSpPr>
            <p:nvPr/>
          </p:nvSpPr>
          <p:spPr bwMode="auto">
            <a:xfrm>
              <a:off x="10956342" y="6755626"/>
              <a:ext cx="186926" cy="92148"/>
            </a:xfrm>
            <a:custGeom>
              <a:avLst/>
              <a:gdLst>
                <a:gd name="T0" fmla="*/ 16 w 33"/>
                <a:gd name="T1" fmla="*/ 0 h 16"/>
                <a:gd name="T2" fmla="*/ 0 w 33"/>
                <a:gd name="T3" fmla="*/ 16 h 16"/>
                <a:gd name="T4" fmla="*/ 33 w 33"/>
                <a:gd name="T5" fmla="*/ 16 h 16"/>
                <a:gd name="T6" fmla="*/ 16 w 33"/>
                <a:gd name="T7" fmla="*/ 0 h 16"/>
              </a:gdLst>
              <a:ahLst/>
              <a:cxnLst>
                <a:cxn ang="0">
                  <a:pos x="T0" y="T1"/>
                </a:cxn>
                <a:cxn ang="0">
                  <a:pos x="T2" y="T3"/>
                </a:cxn>
                <a:cxn ang="0">
                  <a:pos x="T4" y="T5"/>
                </a:cxn>
                <a:cxn ang="0">
                  <a:pos x="T6" y="T7"/>
                </a:cxn>
              </a:cxnLst>
              <a:rect l="0" t="0" r="r" b="b"/>
              <a:pathLst>
                <a:path w="33" h="16">
                  <a:moveTo>
                    <a:pt x="16" y="0"/>
                  </a:moveTo>
                  <a:cubicBezTo>
                    <a:pt x="7" y="0"/>
                    <a:pt x="0" y="7"/>
                    <a:pt x="0" y="16"/>
                  </a:cubicBezTo>
                  <a:cubicBezTo>
                    <a:pt x="33" y="16"/>
                    <a:pt x="33" y="16"/>
                    <a:pt x="33" y="16"/>
                  </a:cubicBezTo>
                  <a:cubicBezTo>
                    <a:pt x="33" y="7"/>
                    <a:pt x="25" y="0"/>
                    <a:pt x="16" y="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02" name="Freeform 303"/>
            <p:cNvSpPr>
              <a:spLocks/>
            </p:cNvSpPr>
            <p:nvPr/>
          </p:nvSpPr>
          <p:spPr bwMode="auto">
            <a:xfrm>
              <a:off x="11185694" y="6760024"/>
              <a:ext cx="180414" cy="87702"/>
            </a:xfrm>
            <a:custGeom>
              <a:avLst/>
              <a:gdLst>
                <a:gd name="T0" fmla="*/ 16 w 33"/>
                <a:gd name="T1" fmla="*/ 0 h 16"/>
                <a:gd name="T2" fmla="*/ 33 w 33"/>
                <a:gd name="T3" fmla="*/ 16 h 16"/>
                <a:gd name="T4" fmla="*/ 0 w 33"/>
                <a:gd name="T5" fmla="*/ 16 h 16"/>
                <a:gd name="T6" fmla="*/ 16 w 33"/>
                <a:gd name="T7" fmla="*/ 0 h 16"/>
              </a:gdLst>
              <a:ahLst/>
              <a:cxnLst>
                <a:cxn ang="0">
                  <a:pos x="T0" y="T1"/>
                </a:cxn>
                <a:cxn ang="0">
                  <a:pos x="T2" y="T3"/>
                </a:cxn>
                <a:cxn ang="0">
                  <a:pos x="T4" y="T5"/>
                </a:cxn>
                <a:cxn ang="0">
                  <a:pos x="T6" y="T7"/>
                </a:cxn>
              </a:cxnLst>
              <a:rect l="0" t="0" r="r" b="b"/>
              <a:pathLst>
                <a:path w="33" h="16">
                  <a:moveTo>
                    <a:pt x="16" y="0"/>
                  </a:moveTo>
                  <a:cubicBezTo>
                    <a:pt x="25" y="0"/>
                    <a:pt x="33" y="7"/>
                    <a:pt x="33" y="16"/>
                  </a:cubicBezTo>
                  <a:cubicBezTo>
                    <a:pt x="0" y="16"/>
                    <a:pt x="0" y="16"/>
                    <a:pt x="0" y="16"/>
                  </a:cubicBezTo>
                  <a:cubicBezTo>
                    <a:pt x="0" y="7"/>
                    <a:pt x="7" y="0"/>
                    <a:pt x="16" y="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grpSp>
        <p:nvGrpSpPr>
          <p:cNvPr id="10" name="Group 9"/>
          <p:cNvGrpSpPr/>
          <p:nvPr/>
        </p:nvGrpSpPr>
        <p:grpSpPr>
          <a:xfrm>
            <a:off x="10215400" y="4705201"/>
            <a:ext cx="785787" cy="2280063"/>
            <a:chOff x="10013555" y="4613361"/>
            <a:chExt cx="770449" cy="2235559"/>
          </a:xfrm>
        </p:grpSpPr>
        <p:grpSp>
          <p:nvGrpSpPr>
            <p:cNvPr id="9" name="Group 8"/>
            <p:cNvGrpSpPr/>
            <p:nvPr/>
          </p:nvGrpSpPr>
          <p:grpSpPr>
            <a:xfrm>
              <a:off x="10013555" y="4613361"/>
              <a:ext cx="759599" cy="2235559"/>
              <a:chOff x="10013555" y="4613361"/>
              <a:chExt cx="759599" cy="2235559"/>
            </a:xfrm>
          </p:grpSpPr>
          <p:grpSp>
            <p:nvGrpSpPr>
              <p:cNvPr id="562" name="Group 561"/>
              <p:cNvGrpSpPr/>
              <p:nvPr/>
            </p:nvGrpSpPr>
            <p:grpSpPr>
              <a:xfrm>
                <a:off x="10013555" y="4613361"/>
                <a:ext cx="759599" cy="2235559"/>
                <a:chOff x="10094772" y="4617073"/>
                <a:chExt cx="761819" cy="2242095"/>
              </a:xfrm>
            </p:grpSpPr>
            <p:sp>
              <p:nvSpPr>
                <p:cNvPr id="1324" name="Freeform 355"/>
                <p:cNvSpPr>
                  <a:spLocks/>
                </p:cNvSpPr>
                <p:nvPr/>
              </p:nvSpPr>
              <p:spPr bwMode="auto">
                <a:xfrm>
                  <a:off x="10317915" y="4979708"/>
                  <a:ext cx="174385" cy="189333"/>
                </a:xfrm>
                <a:custGeom>
                  <a:avLst/>
                  <a:gdLst>
                    <a:gd name="T0" fmla="*/ 0 w 105"/>
                    <a:gd name="T1" fmla="*/ 10 h 114"/>
                    <a:gd name="T2" fmla="*/ 11 w 105"/>
                    <a:gd name="T3" fmla="*/ 0 h 114"/>
                    <a:gd name="T4" fmla="*/ 95 w 105"/>
                    <a:gd name="T5" fmla="*/ 0 h 114"/>
                    <a:gd name="T6" fmla="*/ 105 w 105"/>
                    <a:gd name="T7" fmla="*/ 10 h 114"/>
                    <a:gd name="T8" fmla="*/ 77 w 105"/>
                    <a:gd name="T9" fmla="*/ 105 h 114"/>
                    <a:gd name="T10" fmla="*/ 39 w 105"/>
                    <a:gd name="T11" fmla="*/ 114 h 114"/>
                    <a:gd name="T12" fmla="*/ 6 w 105"/>
                    <a:gd name="T13" fmla="*/ 69 h 114"/>
                    <a:gd name="T14" fmla="*/ 0 w 105"/>
                    <a:gd name="T15" fmla="*/ 1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14">
                      <a:moveTo>
                        <a:pt x="0" y="10"/>
                      </a:moveTo>
                      <a:lnTo>
                        <a:pt x="11" y="0"/>
                      </a:lnTo>
                      <a:lnTo>
                        <a:pt x="95" y="0"/>
                      </a:lnTo>
                      <a:lnTo>
                        <a:pt x="105" y="10"/>
                      </a:lnTo>
                      <a:lnTo>
                        <a:pt x="77" y="105"/>
                      </a:lnTo>
                      <a:lnTo>
                        <a:pt x="39" y="114"/>
                      </a:lnTo>
                      <a:lnTo>
                        <a:pt x="6" y="69"/>
                      </a:lnTo>
                      <a:lnTo>
                        <a:pt x="0" y="10"/>
                      </a:lnTo>
                      <a:close/>
                    </a:path>
                  </a:pathLst>
                </a:custGeom>
                <a:solidFill>
                  <a:schemeClr val="bg1"/>
                </a:solidFill>
                <a:ln>
                  <a:noFill/>
                </a:ln>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25" name="Freeform 356"/>
                <p:cNvSpPr>
                  <a:spLocks/>
                </p:cNvSpPr>
                <p:nvPr/>
              </p:nvSpPr>
              <p:spPr bwMode="auto">
                <a:xfrm>
                  <a:off x="10216605" y="6769484"/>
                  <a:ext cx="176046" cy="89684"/>
                </a:xfrm>
                <a:custGeom>
                  <a:avLst/>
                  <a:gdLst>
                    <a:gd name="T0" fmla="*/ 24 w 49"/>
                    <a:gd name="T1" fmla="*/ 0 h 25"/>
                    <a:gd name="T2" fmla="*/ 0 w 49"/>
                    <a:gd name="T3" fmla="*/ 25 h 25"/>
                    <a:gd name="T4" fmla="*/ 49 w 49"/>
                    <a:gd name="T5" fmla="*/ 25 h 25"/>
                    <a:gd name="T6" fmla="*/ 24 w 49"/>
                    <a:gd name="T7" fmla="*/ 0 h 25"/>
                  </a:gdLst>
                  <a:ahLst/>
                  <a:cxnLst>
                    <a:cxn ang="0">
                      <a:pos x="T0" y="T1"/>
                    </a:cxn>
                    <a:cxn ang="0">
                      <a:pos x="T2" y="T3"/>
                    </a:cxn>
                    <a:cxn ang="0">
                      <a:pos x="T4" y="T5"/>
                    </a:cxn>
                    <a:cxn ang="0">
                      <a:pos x="T6" y="T7"/>
                    </a:cxn>
                  </a:cxnLst>
                  <a:rect l="0" t="0" r="r" b="b"/>
                  <a:pathLst>
                    <a:path w="49" h="25">
                      <a:moveTo>
                        <a:pt x="24" y="0"/>
                      </a:moveTo>
                      <a:cubicBezTo>
                        <a:pt x="11" y="0"/>
                        <a:pt x="0" y="11"/>
                        <a:pt x="0" y="25"/>
                      </a:cubicBezTo>
                      <a:cubicBezTo>
                        <a:pt x="49" y="25"/>
                        <a:pt x="49" y="25"/>
                        <a:pt x="49" y="25"/>
                      </a:cubicBezTo>
                      <a:cubicBezTo>
                        <a:pt x="49" y="11"/>
                        <a:pt x="38" y="0"/>
                        <a:pt x="24" y="0"/>
                      </a:cubicBezTo>
                      <a:close/>
                    </a:path>
                  </a:pathLst>
                </a:custGeom>
                <a:solidFill>
                  <a:schemeClr val="tx1">
                    <a:lumMod val="50000"/>
                  </a:schemeClr>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26" name="Freeform 357"/>
                <p:cNvSpPr>
                  <a:spLocks/>
                </p:cNvSpPr>
                <p:nvPr/>
              </p:nvSpPr>
              <p:spPr bwMode="auto">
                <a:xfrm>
                  <a:off x="10191693" y="5815097"/>
                  <a:ext cx="225870" cy="968255"/>
                </a:xfrm>
                <a:custGeom>
                  <a:avLst/>
                  <a:gdLst>
                    <a:gd name="T0" fmla="*/ 106 w 136"/>
                    <a:gd name="T1" fmla="*/ 583 h 583"/>
                    <a:gd name="T2" fmla="*/ 26 w 136"/>
                    <a:gd name="T3" fmla="*/ 583 h 583"/>
                    <a:gd name="T4" fmla="*/ 0 w 136"/>
                    <a:gd name="T5" fmla="*/ 0 h 583"/>
                    <a:gd name="T6" fmla="*/ 136 w 136"/>
                    <a:gd name="T7" fmla="*/ 0 h 583"/>
                    <a:gd name="T8" fmla="*/ 106 w 136"/>
                    <a:gd name="T9" fmla="*/ 583 h 583"/>
                  </a:gdLst>
                  <a:ahLst/>
                  <a:cxnLst>
                    <a:cxn ang="0">
                      <a:pos x="T0" y="T1"/>
                    </a:cxn>
                    <a:cxn ang="0">
                      <a:pos x="T2" y="T3"/>
                    </a:cxn>
                    <a:cxn ang="0">
                      <a:pos x="T4" y="T5"/>
                    </a:cxn>
                    <a:cxn ang="0">
                      <a:pos x="T6" y="T7"/>
                    </a:cxn>
                    <a:cxn ang="0">
                      <a:pos x="T8" y="T9"/>
                    </a:cxn>
                  </a:cxnLst>
                  <a:rect l="0" t="0" r="r" b="b"/>
                  <a:pathLst>
                    <a:path w="136" h="583">
                      <a:moveTo>
                        <a:pt x="106" y="583"/>
                      </a:moveTo>
                      <a:lnTo>
                        <a:pt x="26" y="583"/>
                      </a:lnTo>
                      <a:lnTo>
                        <a:pt x="0" y="0"/>
                      </a:lnTo>
                      <a:lnTo>
                        <a:pt x="136" y="0"/>
                      </a:lnTo>
                      <a:lnTo>
                        <a:pt x="106" y="583"/>
                      </a:lnTo>
                      <a:close/>
                    </a:path>
                  </a:pathLst>
                </a:custGeom>
                <a:solidFill>
                  <a:schemeClr val="tx1">
                    <a:lumMod val="50000"/>
                  </a:schemeClr>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27" name="Freeform 358"/>
                <p:cNvSpPr>
                  <a:spLocks/>
                </p:cNvSpPr>
                <p:nvPr/>
              </p:nvSpPr>
              <p:spPr bwMode="auto">
                <a:xfrm>
                  <a:off x="10389330" y="5815097"/>
                  <a:ext cx="225870" cy="968255"/>
                </a:xfrm>
                <a:custGeom>
                  <a:avLst/>
                  <a:gdLst>
                    <a:gd name="T0" fmla="*/ 110 w 136"/>
                    <a:gd name="T1" fmla="*/ 583 h 583"/>
                    <a:gd name="T2" fmla="*/ 30 w 136"/>
                    <a:gd name="T3" fmla="*/ 583 h 583"/>
                    <a:gd name="T4" fmla="*/ 0 w 136"/>
                    <a:gd name="T5" fmla="*/ 0 h 583"/>
                    <a:gd name="T6" fmla="*/ 136 w 136"/>
                    <a:gd name="T7" fmla="*/ 0 h 583"/>
                    <a:gd name="T8" fmla="*/ 110 w 136"/>
                    <a:gd name="T9" fmla="*/ 583 h 583"/>
                  </a:gdLst>
                  <a:ahLst/>
                  <a:cxnLst>
                    <a:cxn ang="0">
                      <a:pos x="T0" y="T1"/>
                    </a:cxn>
                    <a:cxn ang="0">
                      <a:pos x="T2" y="T3"/>
                    </a:cxn>
                    <a:cxn ang="0">
                      <a:pos x="T4" y="T5"/>
                    </a:cxn>
                    <a:cxn ang="0">
                      <a:pos x="T6" y="T7"/>
                    </a:cxn>
                    <a:cxn ang="0">
                      <a:pos x="T8" y="T9"/>
                    </a:cxn>
                  </a:cxnLst>
                  <a:rect l="0" t="0" r="r" b="b"/>
                  <a:pathLst>
                    <a:path w="136" h="583">
                      <a:moveTo>
                        <a:pt x="110" y="583"/>
                      </a:moveTo>
                      <a:lnTo>
                        <a:pt x="30" y="583"/>
                      </a:lnTo>
                      <a:lnTo>
                        <a:pt x="0" y="0"/>
                      </a:lnTo>
                      <a:lnTo>
                        <a:pt x="136" y="0"/>
                      </a:lnTo>
                      <a:lnTo>
                        <a:pt x="110" y="583"/>
                      </a:lnTo>
                      <a:close/>
                    </a:path>
                  </a:pathLst>
                </a:custGeom>
                <a:solidFill>
                  <a:schemeClr val="tx1">
                    <a:lumMod val="50000"/>
                  </a:schemeClr>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28" name="Freeform 359"/>
                <p:cNvSpPr>
                  <a:spLocks/>
                </p:cNvSpPr>
                <p:nvPr/>
              </p:nvSpPr>
              <p:spPr bwMode="auto">
                <a:xfrm>
                  <a:off x="10420885" y="6769484"/>
                  <a:ext cx="176046" cy="89684"/>
                </a:xfrm>
                <a:custGeom>
                  <a:avLst/>
                  <a:gdLst>
                    <a:gd name="T0" fmla="*/ 25 w 49"/>
                    <a:gd name="T1" fmla="*/ 0 h 25"/>
                    <a:gd name="T2" fmla="*/ 0 w 49"/>
                    <a:gd name="T3" fmla="*/ 25 h 25"/>
                    <a:gd name="T4" fmla="*/ 49 w 49"/>
                    <a:gd name="T5" fmla="*/ 25 h 25"/>
                    <a:gd name="T6" fmla="*/ 25 w 49"/>
                    <a:gd name="T7" fmla="*/ 0 h 25"/>
                  </a:gdLst>
                  <a:ahLst/>
                  <a:cxnLst>
                    <a:cxn ang="0">
                      <a:pos x="T0" y="T1"/>
                    </a:cxn>
                    <a:cxn ang="0">
                      <a:pos x="T2" y="T3"/>
                    </a:cxn>
                    <a:cxn ang="0">
                      <a:pos x="T4" y="T5"/>
                    </a:cxn>
                    <a:cxn ang="0">
                      <a:pos x="T6" y="T7"/>
                    </a:cxn>
                  </a:cxnLst>
                  <a:rect l="0" t="0" r="r" b="b"/>
                  <a:pathLst>
                    <a:path w="49" h="25">
                      <a:moveTo>
                        <a:pt x="25" y="0"/>
                      </a:moveTo>
                      <a:cubicBezTo>
                        <a:pt x="11" y="0"/>
                        <a:pt x="0" y="11"/>
                        <a:pt x="0" y="25"/>
                      </a:cubicBezTo>
                      <a:cubicBezTo>
                        <a:pt x="49" y="25"/>
                        <a:pt x="49" y="25"/>
                        <a:pt x="49" y="25"/>
                      </a:cubicBezTo>
                      <a:cubicBezTo>
                        <a:pt x="49" y="11"/>
                        <a:pt x="38" y="0"/>
                        <a:pt x="25" y="0"/>
                      </a:cubicBezTo>
                      <a:close/>
                    </a:path>
                  </a:pathLst>
                </a:custGeom>
                <a:solidFill>
                  <a:schemeClr val="tx1">
                    <a:lumMod val="50000"/>
                  </a:schemeClr>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29" name="Freeform 360"/>
                <p:cNvSpPr>
                  <a:spLocks/>
                </p:cNvSpPr>
                <p:nvPr/>
              </p:nvSpPr>
              <p:spPr bwMode="auto">
                <a:xfrm>
                  <a:off x="10299645" y="5001298"/>
                  <a:ext cx="219227" cy="591250"/>
                </a:xfrm>
                <a:custGeom>
                  <a:avLst/>
                  <a:gdLst>
                    <a:gd name="T0" fmla="*/ 132 w 132"/>
                    <a:gd name="T1" fmla="*/ 75 h 356"/>
                    <a:gd name="T2" fmla="*/ 67 w 132"/>
                    <a:gd name="T3" fmla="*/ 0 h 356"/>
                    <a:gd name="T4" fmla="*/ 0 w 132"/>
                    <a:gd name="T5" fmla="*/ 69 h 356"/>
                    <a:gd name="T6" fmla="*/ 50 w 132"/>
                    <a:gd name="T7" fmla="*/ 328 h 356"/>
                    <a:gd name="T8" fmla="*/ 63 w 132"/>
                    <a:gd name="T9" fmla="*/ 356 h 356"/>
                    <a:gd name="T10" fmla="*/ 78 w 132"/>
                    <a:gd name="T11" fmla="*/ 328 h 356"/>
                    <a:gd name="T12" fmla="*/ 132 w 132"/>
                    <a:gd name="T13" fmla="*/ 75 h 356"/>
                  </a:gdLst>
                  <a:ahLst/>
                  <a:cxnLst>
                    <a:cxn ang="0">
                      <a:pos x="T0" y="T1"/>
                    </a:cxn>
                    <a:cxn ang="0">
                      <a:pos x="T2" y="T3"/>
                    </a:cxn>
                    <a:cxn ang="0">
                      <a:pos x="T4" y="T5"/>
                    </a:cxn>
                    <a:cxn ang="0">
                      <a:pos x="T6" y="T7"/>
                    </a:cxn>
                    <a:cxn ang="0">
                      <a:pos x="T8" y="T9"/>
                    </a:cxn>
                    <a:cxn ang="0">
                      <a:pos x="T10" y="T11"/>
                    </a:cxn>
                    <a:cxn ang="0">
                      <a:pos x="T12" y="T13"/>
                    </a:cxn>
                  </a:cxnLst>
                  <a:rect l="0" t="0" r="r" b="b"/>
                  <a:pathLst>
                    <a:path w="132" h="356">
                      <a:moveTo>
                        <a:pt x="132" y="75"/>
                      </a:moveTo>
                      <a:lnTo>
                        <a:pt x="67" y="0"/>
                      </a:lnTo>
                      <a:lnTo>
                        <a:pt x="0" y="69"/>
                      </a:lnTo>
                      <a:lnTo>
                        <a:pt x="50" y="328"/>
                      </a:lnTo>
                      <a:lnTo>
                        <a:pt x="63" y="356"/>
                      </a:lnTo>
                      <a:lnTo>
                        <a:pt x="78" y="328"/>
                      </a:lnTo>
                      <a:lnTo>
                        <a:pt x="132" y="75"/>
                      </a:lnTo>
                      <a:close/>
                    </a:path>
                  </a:pathLst>
                </a:custGeom>
                <a:solidFill>
                  <a:srgbClr val="FFFFFF"/>
                </a:solidFill>
                <a:ln>
                  <a:noFill/>
                </a:ln>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31" name="Freeform 362"/>
                <p:cNvSpPr>
                  <a:spLocks/>
                </p:cNvSpPr>
                <p:nvPr/>
              </p:nvSpPr>
              <p:spPr bwMode="auto">
                <a:xfrm>
                  <a:off x="10271551" y="4617073"/>
                  <a:ext cx="266458" cy="350166"/>
                </a:xfrm>
                <a:custGeom>
                  <a:avLst/>
                  <a:gdLst>
                    <a:gd name="T0" fmla="*/ 74 w 86"/>
                    <a:gd name="T1" fmla="*/ 22 h 106"/>
                    <a:gd name="T2" fmla="*/ 62 w 86"/>
                    <a:gd name="T3" fmla="*/ 90 h 106"/>
                    <a:gd name="T4" fmla="*/ 25 w 86"/>
                    <a:gd name="T5" fmla="*/ 87 h 106"/>
                    <a:gd name="T6" fmla="*/ 25 w 86"/>
                    <a:gd name="T7" fmla="*/ 8 h 106"/>
                    <a:gd name="T8" fmla="*/ 74 w 86"/>
                    <a:gd name="T9" fmla="*/ 22 h 106"/>
                    <a:gd name="connsiteX0" fmla="*/ 8029 w 8534"/>
                    <a:gd name="connsiteY0" fmla="*/ 1590 h 8998"/>
                    <a:gd name="connsiteX1" fmla="*/ 5928 w 8534"/>
                    <a:gd name="connsiteY1" fmla="*/ 8177 h 8998"/>
                    <a:gd name="connsiteX2" fmla="*/ 1626 w 8534"/>
                    <a:gd name="connsiteY2" fmla="*/ 7894 h 8998"/>
                    <a:gd name="connsiteX3" fmla="*/ 1626 w 8534"/>
                    <a:gd name="connsiteY3" fmla="*/ 441 h 8998"/>
                    <a:gd name="connsiteX4" fmla="*/ 8029 w 8534"/>
                    <a:gd name="connsiteY4" fmla="*/ 1590 h 8998"/>
                    <a:gd name="connsiteX0" fmla="*/ 9408 w 10000"/>
                    <a:gd name="connsiteY0" fmla="*/ 1836 h 10069"/>
                    <a:gd name="connsiteX1" fmla="*/ 6946 w 10000"/>
                    <a:gd name="connsiteY1" fmla="*/ 9157 h 10069"/>
                    <a:gd name="connsiteX2" fmla="*/ 1905 w 10000"/>
                    <a:gd name="connsiteY2" fmla="*/ 8842 h 10069"/>
                    <a:gd name="connsiteX3" fmla="*/ 1905 w 10000"/>
                    <a:gd name="connsiteY3" fmla="*/ 559 h 10069"/>
                    <a:gd name="connsiteX4" fmla="*/ 9408 w 10000"/>
                    <a:gd name="connsiteY4" fmla="*/ 1836 h 1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9">
                      <a:moveTo>
                        <a:pt x="9408" y="1836"/>
                      </a:moveTo>
                      <a:cubicBezTo>
                        <a:pt x="11043" y="3829"/>
                        <a:pt x="8990" y="8213"/>
                        <a:pt x="6946" y="9157"/>
                      </a:cubicBezTo>
                      <a:cubicBezTo>
                        <a:pt x="5039" y="9995"/>
                        <a:pt x="3404" y="10834"/>
                        <a:pt x="1905" y="8842"/>
                      </a:cubicBezTo>
                      <a:cubicBezTo>
                        <a:pt x="407" y="6849"/>
                        <a:pt x="-1501" y="1712"/>
                        <a:pt x="1905" y="559"/>
                      </a:cubicBezTo>
                      <a:cubicBezTo>
                        <a:pt x="3949" y="-280"/>
                        <a:pt x="8571" y="-408"/>
                        <a:pt x="9408" y="1836"/>
                      </a:cubicBezTo>
                      <a:close/>
                    </a:path>
                  </a:pathLst>
                </a:custGeom>
                <a:solidFill>
                  <a:srgbClr val="453727"/>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32" name="Freeform 363"/>
                <p:cNvSpPr>
                  <a:spLocks/>
                </p:cNvSpPr>
                <p:nvPr/>
              </p:nvSpPr>
              <p:spPr bwMode="auto">
                <a:xfrm>
                  <a:off x="10336183" y="4868433"/>
                  <a:ext cx="139509" cy="167742"/>
                </a:xfrm>
                <a:custGeom>
                  <a:avLst/>
                  <a:gdLst>
                    <a:gd name="T0" fmla="*/ 84 w 84"/>
                    <a:gd name="T1" fmla="*/ 67 h 101"/>
                    <a:gd name="T2" fmla="*/ 41 w 84"/>
                    <a:gd name="T3" fmla="*/ 101 h 101"/>
                    <a:gd name="T4" fmla="*/ 0 w 84"/>
                    <a:gd name="T5" fmla="*/ 67 h 101"/>
                    <a:gd name="T6" fmla="*/ 0 w 84"/>
                    <a:gd name="T7" fmla="*/ 0 h 101"/>
                    <a:gd name="T8" fmla="*/ 84 w 84"/>
                    <a:gd name="T9" fmla="*/ 0 h 101"/>
                    <a:gd name="T10" fmla="*/ 84 w 84"/>
                    <a:gd name="T11" fmla="*/ 67 h 101"/>
                  </a:gdLst>
                  <a:ahLst/>
                  <a:cxnLst>
                    <a:cxn ang="0">
                      <a:pos x="T0" y="T1"/>
                    </a:cxn>
                    <a:cxn ang="0">
                      <a:pos x="T2" y="T3"/>
                    </a:cxn>
                    <a:cxn ang="0">
                      <a:pos x="T4" y="T5"/>
                    </a:cxn>
                    <a:cxn ang="0">
                      <a:pos x="T6" y="T7"/>
                    </a:cxn>
                    <a:cxn ang="0">
                      <a:pos x="T8" y="T9"/>
                    </a:cxn>
                    <a:cxn ang="0">
                      <a:pos x="T10" y="T11"/>
                    </a:cxn>
                  </a:cxnLst>
                  <a:rect l="0" t="0" r="r" b="b"/>
                  <a:pathLst>
                    <a:path w="84" h="101">
                      <a:moveTo>
                        <a:pt x="84" y="67"/>
                      </a:moveTo>
                      <a:lnTo>
                        <a:pt x="41" y="101"/>
                      </a:lnTo>
                      <a:lnTo>
                        <a:pt x="0" y="67"/>
                      </a:lnTo>
                      <a:lnTo>
                        <a:pt x="0" y="0"/>
                      </a:lnTo>
                      <a:lnTo>
                        <a:pt x="84" y="0"/>
                      </a:lnTo>
                      <a:lnTo>
                        <a:pt x="84" y="67"/>
                      </a:lnTo>
                      <a:close/>
                    </a:path>
                  </a:pathLst>
                </a:custGeom>
                <a:solidFill>
                  <a:srgbClr val="453727"/>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37" name="Freeform 368"/>
                <p:cNvSpPr>
                  <a:spLocks/>
                </p:cNvSpPr>
                <p:nvPr/>
              </p:nvSpPr>
              <p:spPr bwMode="auto">
                <a:xfrm>
                  <a:off x="10178407" y="4996316"/>
                  <a:ext cx="455062" cy="793869"/>
                </a:xfrm>
                <a:custGeom>
                  <a:avLst/>
                  <a:gdLst>
                    <a:gd name="T0" fmla="*/ 189 w 274"/>
                    <a:gd name="T1" fmla="*/ 0 h 478"/>
                    <a:gd name="T2" fmla="*/ 136 w 274"/>
                    <a:gd name="T3" fmla="*/ 91 h 478"/>
                    <a:gd name="T4" fmla="*/ 84 w 274"/>
                    <a:gd name="T5" fmla="*/ 0 h 478"/>
                    <a:gd name="T6" fmla="*/ 0 w 274"/>
                    <a:gd name="T7" fmla="*/ 16 h 478"/>
                    <a:gd name="T8" fmla="*/ 4 w 274"/>
                    <a:gd name="T9" fmla="*/ 478 h 478"/>
                    <a:gd name="T10" fmla="*/ 267 w 274"/>
                    <a:gd name="T11" fmla="*/ 478 h 478"/>
                    <a:gd name="T12" fmla="*/ 274 w 274"/>
                    <a:gd name="T13" fmla="*/ 16 h 478"/>
                    <a:gd name="T14" fmla="*/ 189 w 274"/>
                    <a:gd name="T15" fmla="*/ 0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478">
                      <a:moveTo>
                        <a:pt x="189" y="0"/>
                      </a:moveTo>
                      <a:lnTo>
                        <a:pt x="136" y="91"/>
                      </a:lnTo>
                      <a:lnTo>
                        <a:pt x="84" y="0"/>
                      </a:lnTo>
                      <a:lnTo>
                        <a:pt x="0" y="16"/>
                      </a:lnTo>
                      <a:lnTo>
                        <a:pt x="4" y="478"/>
                      </a:lnTo>
                      <a:lnTo>
                        <a:pt x="267" y="478"/>
                      </a:lnTo>
                      <a:lnTo>
                        <a:pt x="274" y="16"/>
                      </a:lnTo>
                      <a:lnTo>
                        <a:pt x="189" y="0"/>
                      </a:lnTo>
                      <a:close/>
                    </a:path>
                  </a:pathLst>
                </a:custGeom>
                <a:solidFill>
                  <a:schemeClr val="accent4">
                    <a:lumMod val="75000"/>
                  </a:schemeClr>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38" name="Freeform 369"/>
                <p:cNvSpPr>
                  <a:spLocks/>
                </p:cNvSpPr>
                <p:nvPr/>
              </p:nvSpPr>
              <p:spPr bwMode="auto">
                <a:xfrm>
                  <a:off x="10518872" y="4723943"/>
                  <a:ext cx="3322" cy="498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39" name="Freeform 370"/>
                <p:cNvSpPr>
                  <a:spLocks/>
                </p:cNvSpPr>
                <p:nvPr/>
              </p:nvSpPr>
              <p:spPr bwMode="auto">
                <a:xfrm>
                  <a:off x="10518872" y="47206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40" name="Freeform 371"/>
                <p:cNvSpPr>
                  <a:spLocks/>
                </p:cNvSpPr>
                <p:nvPr/>
              </p:nvSpPr>
              <p:spPr bwMode="auto">
                <a:xfrm>
                  <a:off x="10510569" y="4710656"/>
                  <a:ext cx="332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41" name="Freeform 372"/>
                <p:cNvSpPr>
                  <a:spLocks/>
                </p:cNvSpPr>
                <p:nvPr/>
              </p:nvSpPr>
              <p:spPr bwMode="auto">
                <a:xfrm>
                  <a:off x="10513891" y="47139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42" name="Freeform 373"/>
                <p:cNvSpPr>
                  <a:spLocks/>
                </p:cNvSpPr>
                <p:nvPr/>
              </p:nvSpPr>
              <p:spPr bwMode="auto">
                <a:xfrm>
                  <a:off x="10288021" y="471065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43" name="Freeform 374"/>
                <p:cNvSpPr>
                  <a:spLocks/>
                </p:cNvSpPr>
                <p:nvPr/>
              </p:nvSpPr>
              <p:spPr bwMode="auto">
                <a:xfrm>
                  <a:off x="10522194" y="4728924"/>
                  <a:ext cx="0" cy="332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44" name="Freeform 375"/>
                <p:cNvSpPr>
                  <a:spLocks/>
                </p:cNvSpPr>
                <p:nvPr/>
              </p:nvSpPr>
              <p:spPr bwMode="auto">
                <a:xfrm>
                  <a:off x="10522194" y="4735568"/>
                  <a:ext cx="0" cy="332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45" name="Rectangle 376"/>
                <p:cNvSpPr>
                  <a:spLocks noChangeArrowheads="1"/>
                </p:cNvSpPr>
                <p:nvPr/>
              </p:nvSpPr>
              <p:spPr bwMode="auto">
                <a:xfrm>
                  <a:off x="10510569" y="4707335"/>
                  <a:ext cx="1662" cy="1662"/>
                </a:xfrm>
                <a:prstGeom prst="rect">
                  <a:avLst/>
                </a:prstGeom>
                <a:solidFill>
                  <a:srgbClr val="FFD6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46" name="Freeform 377"/>
                <p:cNvSpPr>
                  <a:spLocks/>
                </p:cNvSpPr>
                <p:nvPr/>
              </p:nvSpPr>
              <p:spPr bwMode="auto">
                <a:xfrm>
                  <a:off x="10281377" y="4732246"/>
                  <a:ext cx="332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47" name="Freeform 378"/>
                <p:cNvSpPr>
                  <a:spLocks/>
                </p:cNvSpPr>
                <p:nvPr/>
              </p:nvSpPr>
              <p:spPr bwMode="auto">
                <a:xfrm>
                  <a:off x="10284699" y="47206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48" name="Freeform 379"/>
                <p:cNvSpPr>
                  <a:spLocks/>
                </p:cNvSpPr>
                <p:nvPr/>
              </p:nvSpPr>
              <p:spPr bwMode="auto">
                <a:xfrm>
                  <a:off x="10288021" y="47173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49" name="Freeform 380"/>
                <p:cNvSpPr>
                  <a:spLocks/>
                </p:cNvSpPr>
                <p:nvPr/>
              </p:nvSpPr>
              <p:spPr bwMode="auto">
                <a:xfrm>
                  <a:off x="10284699" y="4723943"/>
                  <a:ext cx="0" cy="498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50" name="Freeform 381"/>
                <p:cNvSpPr>
                  <a:spLocks/>
                </p:cNvSpPr>
                <p:nvPr/>
              </p:nvSpPr>
              <p:spPr bwMode="auto">
                <a:xfrm>
                  <a:off x="10263108" y="4695708"/>
                  <a:ext cx="280678" cy="250784"/>
                </a:xfrm>
                <a:custGeom>
                  <a:avLst/>
                  <a:gdLst>
                    <a:gd name="T0" fmla="*/ 74 w 78"/>
                    <a:gd name="T1" fmla="*/ 17 h 70"/>
                    <a:gd name="T2" fmla="*/ 72 w 78"/>
                    <a:gd name="T3" fmla="*/ 17 h 70"/>
                    <a:gd name="T4" fmla="*/ 72 w 78"/>
                    <a:gd name="T5" fmla="*/ 12 h 70"/>
                    <a:gd name="T6" fmla="*/ 72 w 78"/>
                    <a:gd name="T7" fmla="*/ 11 h 70"/>
                    <a:gd name="T8" fmla="*/ 72 w 78"/>
                    <a:gd name="T9" fmla="*/ 10 h 70"/>
                    <a:gd name="T10" fmla="*/ 72 w 78"/>
                    <a:gd name="T11" fmla="*/ 9 h 70"/>
                    <a:gd name="T12" fmla="*/ 72 w 78"/>
                    <a:gd name="T13" fmla="*/ 9 h 70"/>
                    <a:gd name="T14" fmla="*/ 71 w 78"/>
                    <a:gd name="T15" fmla="*/ 8 h 70"/>
                    <a:gd name="T16" fmla="*/ 71 w 78"/>
                    <a:gd name="T17" fmla="*/ 7 h 70"/>
                    <a:gd name="T18" fmla="*/ 71 w 78"/>
                    <a:gd name="T19" fmla="*/ 7 h 70"/>
                    <a:gd name="T20" fmla="*/ 70 w 78"/>
                    <a:gd name="T21" fmla="*/ 5 h 70"/>
                    <a:gd name="T22" fmla="*/ 70 w 78"/>
                    <a:gd name="T23" fmla="*/ 5 h 70"/>
                    <a:gd name="T24" fmla="*/ 70 w 78"/>
                    <a:gd name="T25" fmla="*/ 4 h 70"/>
                    <a:gd name="T26" fmla="*/ 69 w 78"/>
                    <a:gd name="T27" fmla="*/ 4 h 70"/>
                    <a:gd name="T28" fmla="*/ 69 w 78"/>
                    <a:gd name="T29" fmla="*/ 3 h 70"/>
                    <a:gd name="T30" fmla="*/ 69 w 78"/>
                    <a:gd name="T31" fmla="*/ 3 h 70"/>
                    <a:gd name="T32" fmla="*/ 63 w 78"/>
                    <a:gd name="T33" fmla="*/ 3 h 70"/>
                    <a:gd name="T34" fmla="*/ 52 w 78"/>
                    <a:gd name="T35" fmla="*/ 1 h 70"/>
                    <a:gd name="T36" fmla="*/ 32 w 78"/>
                    <a:gd name="T37" fmla="*/ 3 h 70"/>
                    <a:gd name="T38" fmla="*/ 10 w 78"/>
                    <a:gd name="T39" fmla="*/ 0 h 70"/>
                    <a:gd name="T40" fmla="*/ 7 w 78"/>
                    <a:gd name="T41" fmla="*/ 4 h 70"/>
                    <a:gd name="T42" fmla="*/ 7 w 78"/>
                    <a:gd name="T43" fmla="*/ 4 h 70"/>
                    <a:gd name="T44" fmla="*/ 7 w 78"/>
                    <a:gd name="T45" fmla="*/ 6 h 70"/>
                    <a:gd name="T46" fmla="*/ 7 w 78"/>
                    <a:gd name="T47" fmla="*/ 6 h 70"/>
                    <a:gd name="T48" fmla="*/ 6 w 78"/>
                    <a:gd name="T49" fmla="*/ 7 h 70"/>
                    <a:gd name="T50" fmla="*/ 6 w 78"/>
                    <a:gd name="T51" fmla="*/ 7 h 70"/>
                    <a:gd name="T52" fmla="*/ 6 w 78"/>
                    <a:gd name="T53" fmla="*/ 8 h 70"/>
                    <a:gd name="T54" fmla="*/ 6 w 78"/>
                    <a:gd name="T55" fmla="*/ 9 h 70"/>
                    <a:gd name="T56" fmla="*/ 6 w 78"/>
                    <a:gd name="T57" fmla="*/ 10 h 70"/>
                    <a:gd name="T58" fmla="*/ 5 w 78"/>
                    <a:gd name="T59" fmla="*/ 10 h 70"/>
                    <a:gd name="T60" fmla="*/ 5 w 78"/>
                    <a:gd name="T61" fmla="*/ 12 h 70"/>
                    <a:gd name="T62" fmla="*/ 5 w 78"/>
                    <a:gd name="T63" fmla="*/ 17 h 70"/>
                    <a:gd name="T64" fmla="*/ 4 w 78"/>
                    <a:gd name="T65" fmla="*/ 17 h 70"/>
                    <a:gd name="T66" fmla="*/ 0 w 78"/>
                    <a:gd name="T67" fmla="*/ 23 h 70"/>
                    <a:gd name="T68" fmla="*/ 0 w 78"/>
                    <a:gd name="T69" fmla="*/ 35 h 70"/>
                    <a:gd name="T70" fmla="*/ 5 w 78"/>
                    <a:gd name="T71" fmla="*/ 40 h 70"/>
                    <a:gd name="T72" fmla="*/ 24 w 78"/>
                    <a:gd name="T73" fmla="*/ 70 h 70"/>
                    <a:gd name="T74" fmla="*/ 53 w 78"/>
                    <a:gd name="T75" fmla="*/ 70 h 70"/>
                    <a:gd name="T76" fmla="*/ 72 w 78"/>
                    <a:gd name="T77" fmla="*/ 40 h 70"/>
                    <a:gd name="T78" fmla="*/ 78 w 78"/>
                    <a:gd name="T79" fmla="*/ 35 h 70"/>
                    <a:gd name="T80" fmla="*/ 78 w 78"/>
                    <a:gd name="T81" fmla="*/ 23 h 70"/>
                    <a:gd name="T82" fmla="*/ 74 w 78"/>
                    <a:gd name="T83"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70">
                      <a:moveTo>
                        <a:pt x="74" y="17"/>
                      </a:moveTo>
                      <a:cubicBezTo>
                        <a:pt x="73" y="17"/>
                        <a:pt x="73" y="17"/>
                        <a:pt x="72" y="17"/>
                      </a:cubicBezTo>
                      <a:cubicBezTo>
                        <a:pt x="72" y="12"/>
                        <a:pt x="72" y="12"/>
                        <a:pt x="72" y="12"/>
                      </a:cubicBezTo>
                      <a:cubicBezTo>
                        <a:pt x="72" y="12"/>
                        <a:pt x="72" y="11"/>
                        <a:pt x="72" y="11"/>
                      </a:cubicBezTo>
                      <a:cubicBezTo>
                        <a:pt x="72" y="10"/>
                        <a:pt x="72" y="10"/>
                        <a:pt x="72" y="10"/>
                      </a:cubicBezTo>
                      <a:cubicBezTo>
                        <a:pt x="72" y="10"/>
                        <a:pt x="72" y="9"/>
                        <a:pt x="72" y="9"/>
                      </a:cubicBezTo>
                      <a:cubicBezTo>
                        <a:pt x="72" y="9"/>
                        <a:pt x="72" y="9"/>
                        <a:pt x="72" y="9"/>
                      </a:cubicBezTo>
                      <a:cubicBezTo>
                        <a:pt x="71" y="8"/>
                        <a:pt x="71" y="8"/>
                        <a:pt x="71" y="8"/>
                      </a:cubicBezTo>
                      <a:cubicBezTo>
                        <a:pt x="71" y="8"/>
                        <a:pt x="71" y="7"/>
                        <a:pt x="71" y="7"/>
                      </a:cubicBezTo>
                      <a:cubicBezTo>
                        <a:pt x="71" y="7"/>
                        <a:pt x="71" y="7"/>
                        <a:pt x="71" y="7"/>
                      </a:cubicBezTo>
                      <a:cubicBezTo>
                        <a:pt x="71" y="6"/>
                        <a:pt x="71" y="6"/>
                        <a:pt x="70" y="5"/>
                      </a:cubicBezTo>
                      <a:cubicBezTo>
                        <a:pt x="70" y="5"/>
                        <a:pt x="70" y="5"/>
                        <a:pt x="70" y="5"/>
                      </a:cubicBezTo>
                      <a:cubicBezTo>
                        <a:pt x="70" y="4"/>
                        <a:pt x="70" y="4"/>
                        <a:pt x="70" y="4"/>
                      </a:cubicBezTo>
                      <a:cubicBezTo>
                        <a:pt x="70" y="4"/>
                        <a:pt x="70" y="4"/>
                        <a:pt x="69" y="4"/>
                      </a:cubicBezTo>
                      <a:cubicBezTo>
                        <a:pt x="69" y="3"/>
                        <a:pt x="69" y="3"/>
                        <a:pt x="69" y="3"/>
                      </a:cubicBezTo>
                      <a:cubicBezTo>
                        <a:pt x="69" y="3"/>
                        <a:pt x="69" y="3"/>
                        <a:pt x="69" y="3"/>
                      </a:cubicBezTo>
                      <a:cubicBezTo>
                        <a:pt x="67" y="3"/>
                        <a:pt x="65" y="3"/>
                        <a:pt x="63" y="3"/>
                      </a:cubicBezTo>
                      <a:cubicBezTo>
                        <a:pt x="58" y="3"/>
                        <a:pt x="54" y="2"/>
                        <a:pt x="52" y="1"/>
                      </a:cubicBezTo>
                      <a:cubicBezTo>
                        <a:pt x="47" y="2"/>
                        <a:pt x="40" y="3"/>
                        <a:pt x="32" y="3"/>
                      </a:cubicBezTo>
                      <a:cubicBezTo>
                        <a:pt x="23" y="3"/>
                        <a:pt x="15" y="2"/>
                        <a:pt x="10" y="0"/>
                      </a:cubicBezTo>
                      <a:cubicBezTo>
                        <a:pt x="9" y="2"/>
                        <a:pt x="8" y="3"/>
                        <a:pt x="7" y="4"/>
                      </a:cubicBezTo>
                      <a:cubicBezTo>
                        <a:pt x="7" y="4"/>
                        <a:pt x="7" y="4"/>
                        <a:pt x="7" y="4"/>
                      </a:cubicBezTo>
                      <a:cubicBezTo>
                        <a:pt x="7" y="5"/>
                        <a:pt x="7" y="5"/>
                        <a:pt x="7" y="6"/>
                      </a:cubicBezTo>
                      <a:cubicBezTo>
                        <a:pt x="7" y="6"/>
                        <a:pt x="7" y="6"/>
                        <a:pt x="7" y="6"/>
                      </a:cubicBezTo>
                      <a:cubicBezTo>
                        <a:pt x="7" y="6"/>
                        <a:pt x="6" y="7"/>
                        <a:pt x="6" y="7"/>
                      </a:cubicBezTo>
                      <a:cubicBezTo>
                        <a:pt x="6" y="7"/>
                        <a:pt x="6" y="7"/>
                        <a:pt x="6" y="7"/>
                      </a:cubicBezTo>
                      <a:cubicBezTo>
                        <a:pt x="6" y="8"/>
                        <a:pt x="6" y="8"/>
                        <a:pt x="6" y="8"/>
                      </a:cubicBezTo>
                      <a:cubicBezTo>
                        <a:pt x="6" y="9"/>
                        <a:pt x="6" y="9"/>
                        <a:pt x="6" y="9"/>
                      </a:cubicBezTo>
                      <a:cubicBezTo>
                        <a:pt x="6" y="9"/>
                        <a:pt x="6" y="10"/>
                        <a:pt x="6" y="10"/>
                      </a:cubicBezTo>
                      <a:cubicBezTo>
                        <a:pt x="5" y="10"/>
                        <a:pt x="5" y="10"/>
                        <a:pt x="5" y="10"/>
                      </a:cubicBezTo>
                      <a:cubicBezTo>
                        <a:pt x="5" y="11"/>
                        <a:pt x="5" y="12"/>
                        <a:pt x="5" y="12"/>
                      </a:cubicBezTo>
                      <a:cubicBezTo>
                        <a:pt x="5" y="17"/>
                        <a:pt x="5" y="17"/>
                        <a:pt x="5" y="17"/>
                      </a:cubicBezTo>
                      <a:cubicBezTo>
                        <a:pt x="5" y="17"/>
                        <a:pt x="5" y="17"/>
                        <a:pt x="4" y="17"/>
                      </a:cubicBezTo>
                      <a:cubicBezTo>
                        <a:pt x="2" y="17"/>
                        <a:pt x="0" y="20"/>
                        <a:pt x="0" y="23"/>
                      </a:cubicBezTo>
                      <a:cubicBezTo>
                        <a:pt x="0" y="35"/>
                        <a:pt x="0" y="35"/>
                        <a:pt x="0" y="35"/>
                      </a:cubicBezTo>
                      <a:cubicBezTo>
                        <a:pt x="0" y="38"/>
                        <a:pt x="2" y="40"/>
                        <a:pt x="5" y="40"/>
                      </a:cubicBezTo>
                      <a:cubicBezTo>
                        <a:pt x="5" y="40"/>
                        <a:pt x="15" y="70"/>
                        <a:pt x="24" y="70"/>
                      </a:cubicBezTo>
                      <a:cubicBezTo>
                        <a:pt x="53" y="70"/>
                        <a:pt x="53" y="70"/>
                        <a:pt x="53" y="70"/>
                      </a:cubicBezTo>
                      <a:cubicBezTo>
                        <a:pt x="62" y="70"/>
                        <a:pt x="72" y="40"/>
                        <a:pt x="72" y="40"/>
                      </a:cubicBezTo>
                      <a:cubicBezTo>
                        <a:pt x="75" y="40"/>
                        <a:pt x="78" y="38"/>
                        <a:pt x="78" y="35"/>
                      </a:cubicBezTo>
                      <a:cubicBezTo>
                        <a:pt x="78" y="23"/>
                        <a:pt x="78" y="23"/>
                        <a:pt x="78" y="23"/>
                      </a:cubicBezTo>
                      <a:cubicBezTo>
                        <a:pt x="78" y="20"/>
                        <a:pt x="76" y="18"/>
                        <a:pt x="74" y="17"/>
                      </a:cubicBezTo>
                      <a:close/>
                    </a:path>
                  </a:pathLst>
                </a:custGeom>
                <a:solidFill>
                  <a:srgbClr val="634E37"/>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51" name="Rectangle 382"/>
                <p:cNvSpPr>
                  <a:spLocks noChangeArrowheads="1"/>
                </p:cNvSpPr>
                <p:nvPr/>
              </p:nvSpPr>
              <p:spPr bwMode="auto">
                <a:xfrm>
                  <a:off x="10185050" y="5790185"/>
                  <a:ext cx="436795" cy="28235"/>
                </a:xfrm>
                <a:prstGeom prst="rect">
                  <a:avLst/>
                </a:prstGeom>
                <a:solidFill>
                  <a:srgbClr val="583618"/>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52" name="Rectangle 383"/>
                <p:cNvSpPr>
                  <a:spLocks noChangeArrowheads="1"/>
                </p:cNvSpPr>
                <p:nvPr/>
              </p:nvSpPr>
              <p:spPr bwMode="auto">
                <a:xfrm>
                  <a:off x="10364418" y="5790185"/>
                  <a:ext cx="78059" cy="2823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473" name="Freeform 93"/>
                <p:cNvSpPr>
                  <a:spLocks/>
                </p:cNvSpPr>
                <p:nvPr/>
              </p:nvSpPr>
              <p:spPr bwMode="auto">
                <a:xfrm>
                  <a:off x="10099373" y="5638752"/>
                  <a:ext cx="96509" cy="243049"/>
                </a:xfrm>
                <a:custGeom>
                  <a:avLst/>
                  <a:gdLst>
                    <a:gd name="T0" fmla="*/ 51 w 51"/>
                    <a:gd name="T1" fmla="*/ 0 h 102"/>
                    <a:gd name="T2" fmla="*/ 51 w 51"/>
                    <a:gd name="T3" fmla="*/ 102 h 102"/>
                    <a:gd name="T4" fmla="*/ 0 w 51"/>
                    <a:gd name="T5" fmla="*/ 51 h 102"/>
                    <a:gd name="T6" fmla="*/ 51 w 51"/>
                    <a:gd name="T7" fmla="*/ 0 h 102"/>
                  </a:gdLst>
                  <a:ahLst/>
                  <a:cxnLst>
                    <a:cxn ang="0">
                      <a:pos x="T0" y="T1"/>
                    </a:cxn>
                    <a:cxn ang="0">
                      <a:pos x="T2" y="T3"/>
                    </a:cxn>
                    <a:cxn ang="0">
                      <a:pos x="T4" y="T5"/>
                    </a:cxn>
                    <a:cxn ang="0">
                      <a:pos x="T6" y="T7"/>
                    </a:cxn>
                  </a:cxnLst>
                  <a:rect l="0" t="0" r="r" b="b"/>
                  <a:pathLst>
                    <a:path w="51" h="102">
                      <a:moveTo>
                        <a:pt x="51" y="0"/>
                      </a:moveTo>
                      <a:cubicBezTo>
                        <a:pt x="51" y="102"/>
                        <a:pt x="51" y="102"/>
                        <a:pt x="51" y="102"/>
                      </a:cubicBezTo>
                      <a:cubicBezTo>
                        <a:pt x="22" y="102"/>
                        <a:pt x="0" y="79"/>
                        <a:pt x="0" y="51"/>
                      </a:cubicBezTo>
                      <a:cubicBezTo>
                        <a:pt x="0" y="23"/>
                        <a:pt x="22" y="0"/>
                        <a:pt x="51" y="0"/>
                      </a:cubicBezTo>
                      <a:close/>
                    </a:path>
                  </a:pathLst>
                </a:custGeom>
                <a:solidFill>
                  <a:srgbClr val="634E37"/>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428" name="Freeform 265"/>
                <p:cNvSpPr>
                  <a:spLocks/>
                </p:cNvSpPr>
                <p:nvPr/>
              </p:nvSpPr>
              <p:spPr bwMode="auto">
                <a:xfrm>
                  <a:off x="10094772" y="5003603"/>
                  <a:ext cx="761819" cy="771971"/>
                </a:xfrm>
                <a:custGeom>
                  <a:avLst/>
                  <a:gdLst>
                    <a:gd name="T0" fmla="*/ 68 w 382"/>
                    <a:gd name="T1" fmla="*/ 0 h 397"/>
                    <a:gd name="T2" fmla="*/ 106 w 382"/>
                    <a:gd name="T3" fmla="*/ 0 h 397"/>
                    <a:gd name="T4" fmla="*/ 159 w 382"/>
                    <a:gd name="T5" fmla="*/ 120 h 397"/>
                    <a:gd name="T6" fmla="*/ 213 w 382"/>
                    <a:gd name="T7" fmla="*/ 0 h 397"/>
                    <a:gd name="T8" fmla="*/ 253 w 382"/>
                    <a:gd name="T9" fmla="*/ 0 h 397"/>
                    <a:gd name="T10" fmla="*/ 301 w 382"/>
                    <a:gd name="T11" fmla="*/ 20 h 397"/>
                    <a:gd name="T12" fmla="*/ 382 w 382"/>
                    <a:gd name="T13" fmla="*/ 159 h 397"/>
                    <a:gd name="T14" fmla="*/ 355 w 382"/>
                    <a:gd name="T15" fmla="*/ 163 h 397"/>
                    <a:gd name="T16" fmla="*/ 323 w 382"/>
                    <a:gd name="T17" fmla="*/ 177 h 397"/>
                    <a:gd name="T18" fmla="*/ 253 w 382"/>
                    <a:gd name="T19" fmla="*/ 101 h 397"/>
                    <a:gd name="T20" fmla="*/ 252 w 382"/>
                    <a:gd name="T21" fmla="*/ 397 h 397"/>
                    <a:gd name="T22" fmla="*/ 69 w 382"/>
                    <a:gd name="T23" fmla="*/ 397 h 397"/>
                    <a:gd name="T24" fmla="*/ 68 w 382"/>
                    <a:gd name="T25" fmla="*/ 125 h 397"/>
                    <a:gd name="T26" fmla="*/ 59 w 382"/>
                    <a:gd name="T27" fmla="*/ 125 h 397"/>
                    <a:gd name="T28" fmla="*/ 59 w 382"/>
                    <a:gd name="T29" fmla="*/ 247 h 397"/>
                    <a:gd name="T30" fmla="*/ 0 w 382"/>
                    <a:gd name="T31" fmla="*/ 247 h 397"/>
                    <a:gd name="T32" fmla="*/ 0 w 382"/>
                    <a:gd name="T33" fmla="*/ 68 h 397"/>
                    <a:gd name="T34" fmla="*/ 68 w 382"/>
                    <a:gd name="T35" fmla="*/ 0 h 397"/>
                    <a:gd name="connsiteX0" fmla="*/ 1780 w 10000"/>
                    <a:gd name="connsiteY0" fmla="*/ 0 h 10078"/>
                    <a:gd name="connsiteX1" fmla="*/ 2775 w 10000"/>
                    <a:gd name="connsiteY1" fmla="*/ 0 h 10078"/>
                    <a:gd name="connsiteX2" fmla="*/ 4162 w 10000"/>
                    <a:gd name="connsiteY2" fmla="*/ 3023 h 10078"/>
                    <a:gd name="connsiteX3" fmla="*/ 5576 w 10000"/>
                    <a:gd name="connsiteY3" fmla="*/ 0 h 10078"/>
                    <a:gd name="connsiteX4" fmla="*/ 6623 w 10000"/>
                    <a:gd name="connsiteY4" fmla="*/ 0 h 10078"/>
                    <a:gd name="connsiteX5" fmla="*/ 7880 w 10000"/>
                    <a:gd name="connsiteY5" fmla="*/ 504 h 10078"/>
                    <a:gd name="connsiteX6" fmla="*/ 10000 w 10000"/>
                    <a:gd name="connsiteY6" fmla="*/ 4005 h 10078"/>
                    <a:gd name="connsiteX7" fmla="*/ 9293 w 10000"/>
                    <a:gd name="connsiteY7" fmla="*/ 4106 h 10078"/>
                    <a:gd name="connsiteX8" fmla="*/ 8455 w 10000"/>
                    <a:gd name="connsiteY8" fmla="*/ 4458 h 10078"/>
                    <a:gd name="connsiteX9" fmla="*/ 6623 w 10000"/>
                    <a:gd name="connsiteY9" fmla="*/ 2544 h 10078"/>
                    <a:gd name="connsiteX10" fmla="*/ 6597 w 10000"/>
                    <a:gd name="connsiteY10" fmla="*/ 10000 h 10078"/>
                    <a:gd name="connsiteX11" fmla="*/ 1806 w 10000"/>
                    <a:gd name="connsiteY11" fmla="*/ 10000 h 10078"/>
                    <a:gd name="connsiteX12" fmla="*/ 1780 w 10000"/>
                    <a:gd name="connsiteY12" fmla="*/ 3149 h 10078"/>
                    <a:gd name="connsiteX13" fmla="*/ 1545 w 10000"/>
                    <a:gd name="connsiteY13" fmla="*/ 3149 h 10078"/>
                    <a:gd name="connsiteX14" fmla="*/ 1545 w 10000"/>
                    <a:gd name="connsiteY14" fmla="*/ 10078 h 10078"/>
                    <a:gd name="connsiteX15" fmla="*/ 0 w 10000"/>
                    <a:gd name="connsiteY15" fmla="*/ 6222 h 10078"/>
                    <a:gd name="connsiteX16" fmla="*/ 0 w 10000"/>
                    <a:gd name="connsiteY16" fmla="*/ 1713 h 10078"/>
                    <a:gd name="connsiteX17" fmla="*/ 1780 w 10000"/>
                    <a:gd name="connsiteY17" fmla="*/ 0 h 10078"/>
                    <a:gd name="connsiteX0" fmla="*/ 1780 w 10000"/>
                    <a:gd name="connsiteY0" fmla="*/ 0 h 10460"/>
                    <a:gd name="connsiteX1" fmla="*/ 2775 w 10000"/>
                    <a:gd name="connsiteY1" fmla="*/ 0 h 10460"/>
                    <a:gd name="connsiteX2" fmla="*/ 4162 w 10000"/>
                    <a:gd name="connsiteY2" fmla="*/ 3023 h 10460"/>
                    <a:gd name="connsiteX3" fmla="*/ 5576 w 10000"/>
                    <a:gd name="connsiteY3" fmla="*/ 0 h 10460"/>
                    <a:gd name="connsiteX4" fmla="*/ 6623 w 10000"/>
                    <a:gd name="connsiteY4" fmla="*/ 0 h 10460"/>
                    <a:gd name="connsiteX5" fmla="*/ 7880 w 10000"/>
                    <a:gd name="connsiteY5" fmla="*/ 504 h 10460"/>
                    <a:gd name="connsiteX6" fmla="*/ 10000 w 10000"/>
                    <a:gd name="connsiteY6" fmla="*/ 4005 h 10460"/>
                    <a:gd name="connsiteX7" fmla="*/ 9293 w 10000"/>
                    <a:gd name="connsiteY7" fmla="*/ 4106 h 10460"/>
                    <a:gd name="connsiteX8" fmla="*/ 8455 w 10000"/>
                    <a:gd name="connsiteY8" fmla="*/ 4458 h 10460"/>
                    <a:gd name="connsiteX9" fmla="*/ 6623 w 10000"/>
                    <a:gd name="connsiteY9" fmla="*/ 2544 h 10460"/>
                    <a:gd name="connsiteX10" fmla="*/ 6597 w 10000"/>
                    <a:gd name="connsiteY10" fmla="*/ 10000 h 10460"/>
                    <a:gd name="connsiteX11" fmla="*/ 1806 w 10000"/>
                    <a:gd name="connsiteY11" fmla="*/ 10000 h 10460"/>
                    <a:gd name="connsiteX12" fmla="*/ 1780 w 10000"/>
                    <a:gd name="connsiteY12" fmla="*/ 3149 h 10460"/>
                    <a:gd name="connsiteX13" fmla="*/ 1545 w 10000"/>
                    <a:gd name="connsiteY13" fmla="*/ 3149 h 10460"/>
                    <a:gd name="connsiteX14" fmla="*/ 1545 w 10000"/>
                    <a:gd name="connsiteY14" fmla="*/ 10078 h 10460"/>
                    <a:gd name="connsiteX15" fmla="*/ 94 w 10000"/>
                    <a:gd name="connsiteY15" fmla="*/ 9615 h 10460"/>
                    <a:gd name="connsiteX16" fmla="*/ 0 w 10000"/>
                    <a:gd name="connsiteY16" fmla="*/ 1713 h 10460"/>
                    <a:gd name="connsiteX17" fmla="*/ 1780 w 10000"/>
                    <a:gd name="connsiteY17" fmla="*/ 0 h 10460"/>
                    <a:gd name="connsiteX0" fmla="*/ 1780 w 10000"/>
                    <a:gd name="connsiteY0" fmla="*/ 0 h 10005"/>
                    <a:gd name="connsiteX1" fmla="*/ 2775 w 10000"/>
                    <a:gd name="connsiteY1" fmla="*/ 0 h 10005"/>
                    <a:gd name="connsiteX2" fmla="*/ 4162 w 10000"/>
                    <a:gd name="connsiteY2" fmla="*/ 3023 h 10005"/>
                    <a:gd name="connsiteX3" fmla="*/ 5576 w 10000"/>
                    <a:gd name="connsiteY3" fmla="*/ 0 h 10005"/>
                    <a:gd name="connsiteX4" fmla="*/ 6623 w 10000"/>
                    <a:gd name="connsiteY4" fmla="*/ 0 h 10005"/>
                    <a:gd name="connsiteX5" fmla="*/ 7880 w 10000"/>
                    <a:gd name="connsiteY5" fmla="*/ 504 h 10005"/>
                    <a:gd name="connsiteX6" fmla="*/ 10000 w 10000"/>
                    <a:gd name="connsiteY6" fmla="*/ 4005 h 10005"/>
                    <a:gd name="connsiteX7" fmla="*/ 9293 w 10000"/>
                    <a:gd name="connsiteY7" fmla="*/ 4106 h 10005"/>
                    <a:gd name="connsiteX8" fmla="*/ 8455 w 10000"/>
                    <a:gd name="connsiteY8" fmla="*/ 4458 h 10005"/>
                    <a:gd name="connsiteX9" fmla="*/ 6623 w 10000"/>
                    <a:gd name="connsiteY9" fmla="*/ 2544 h 10005"/>
                    <a:gd name="connsiteX10" fmla="*/ 6597 w 10000"/>
                    <a:gd name="connsiteY10" fmla="*/ 10000 h 10005"/>
                    <a:gd name="connsiteX11" fmla="*/ 1806 w 10000"/>
                    <a:gd name="connsiteY11" fmla="*/ 10000 h 10005"/>
                    <a:gd name="connsiteX12" fmla="*/ 1780 w 10000"/>
                    <a:gd name="connsiteY12" fmla="*/ 3149 h 10005"/>
                    <a:gd name="connsiteX13" fmla="*/ 1545 w 10000"/>
                    <a:gd name="connsiteY13" fmla="*/ 3149 h 10005"/>
                    <a:gd name="connsiteX14" fmla="*/ 1545 w 10000"/>
                    <a:gd name="connsiteY14" fmla="*/ 9492 h 10005"/>
                    <a:gd name="connsiteX15" fmla="*/ 94 w 10000"/>
                    <a:gd name="connsiteY15" fmla="*/ 9615 h 10005"/>
                    <a:gd name="connsiteX16" fmla="*/ 0 w 10000"/>
                    <a:gd name="connsiteY16" fmla="*/ 1713 h 10005"/>
                    <a:gd name="connsiteX17" fmla="*/ 1780 w 10000"/>
                    <a:gd name="connsiteY17" fmla="*/ 0 h 10005"/>
                    <a:gd name="connsiteX0" fmla="*/ 1780 w 10000"/>
                    <a:gd name="connsiteY0" fmla="*/ 0 h 10000"/>
                    <a:gd name="connsiteX1" fmla="*/ 2775 w 10000"/>
                    <a:gd name="connsiteY1" fmla="*/ 0 h 10000"/>
                    <a:gd name="connsiteX2" fmla="*/ 4162 w 10000"/>
                    <a:gd name="connsiteY2" fmla="*/ 3023 h 10000"/>
                    <a:gd name="connsiteX3" fmla="*/ 5576 w 10000"/>
                    <a:gd name="connsiteY3" fmla="*/ 0 h 10000"/>
                    <a:gd name="connsiteX4" fmla="*/ 6623 w 10000"/>
                    <a:gd name="connsiteY4" fmla="*/ 0 h 10000"/>
                    <a:gd name="connsiteX5" fmla="*/ 7880 w 10000"/>
                    <a:gd name="connsiteY5" fmla="*/ 504 h 10000"/>
                    <a:gd name="connsiteX6" fmla="*/ 10000 w 10000"/>
                    <a:gd name="connsiteY6" fmla="*/ 4005 h 10000"/>
                    <a:gd name="connsiteX7" fmla="*/ 9293 w 10000"/>
                    <a:gd name="connsiteY7" fmla="*/ 4106 h 10000"/>
                    <a:gd name="connsiteX8" fmla="*/ 8455 w 10000"/>
                    <a:gd name="connsiteY8" fmla="*/ 4458 h 10000"/>
                    <a:gd name="connsiteX9" fmla="*/ 6623 w 10000"/>
                    <a:gd name="connsiteY9" fmla="*/ 2544 h 10000"/>
                    <a:gd name="connsiteX10" fmla="*/ 6597 w 10000"/>
                    <a:gd name="connsiteY10" fmla="*/ 10000 h 10000"/>
                    <a:gd name="connsiteX11" fmla="*/ 1806 w 10000"/>
                    <a:gd name="connsiteY11" fmla="*/ 10000 h 10000"/>
                    <a:gd name="connsiteX12" fmla="*/ 1780 w 10000"/>
                    <a:gd name="connsiteY12" fmla="*/ 3149 h 10000"/>
                    <a:gd name="connsiteX13" fmla="*/ 1545 w 10000"/>
                    <a:gd name="connsiteY13" fmla="*/ 3149 h 10000"/>
                    <a:gd name="connsiteX14" fmla="*/ 1545 w 10000"/>
                    <a:gd name="connsiteY14" fmla="*/ 9492 h 10000"/>
                    <a:gd name="connsiteX15" fmla="*/ 94 w 10000"/>
                    <a:gd name="connsiteY15" fmla="*/ 9615 h 10000"/>
                    <a:gd name="connsiteX16" fmla="*/ 0 w 10000"/>
                    <a:gd name="connsiteY16" fmla="*/ 1713 h 10000"/>
                    <a:gd name="connsiteX17" fmla="*/ 1780 w 10000"/>
                    <a:gd name="connsiteY17" fmla="*/ 0 h 10000"/>
                    <a:gd name="connsiteX0" fmla="*/ 1780 w 10000"/>
                    <a:gd name="connsiteY0" fmla="*/ 0 h 10000"/>
                    <a:gd name="connsiteX1" fmla="*/ 2775 w 10000"/>
                    <a:gd name="connsiteY1" fmla="*/ 0 h 10000"/>
                    <a:gd name="connsiteX2" fmla="*/ 4162 w 10000"/>
                    <a:gd name="connsiteY2" fmla="*/ 3023 h 10000"/>
                    <a:gd name="connsiteX3" fmla="*/ 5576 w 10000"/>
                    <a:gd name="connsiteY3" fmla="*/ 0 h 10000"/>
                    <a:gd name="connsiteX4" fmla="*/ 6623 w 10000"/>
                    <a:gd name="connsiteY4" fmla="*/ 0 h 10000"/>
                    <a:gd name="connsiteX5" fmla="*/ 7880 w 10000"/>
                    <a:gd name="connsiteY5" fmla="*/ 504 h 10000"/>
                    <a:gd name="connsiteX6" fmla="*/ 10000 w 10000"/>
                    <a:gd name="connsiteY6" fmla="*/ 4005 h 10000"/>
                    <a:gd name="connsiteX7" fmla="*/ 9293 w 10000"/>
                    <a:gd name="connsiteY7" fmla="*/ 4106 h 10000"/>
                    <a:gd name="connsiteX8" fmla="*/ 8455 w 10000"/>
                    <a:gd name="connsiteY8" fmla="*/ 4458 h 10000"/>
                    <a:gd name="connsiteX9" fmla="*/ 6623 w 10000"/>
                    <a:gd name="connsiteY9" fmla="*/ 2544 h 10000"/>
                    <a:gd name="connsiteX10" fmla="*/ 6597 w 10000"/>
                    <a:gd name="connsiteY10" fmla="*/ 10000 h 10000"/>
                    <a:gd name="connsiteX11" fmla="*/ 1806 w 10000"/>
                    <a:gd name="connsiteY11" fmla="*/ 10000 h 10000"/>
                    <a:gd name="connsiteX12" fmla="*/ 1780 w 10000"/>
                    <a:gd name="connsiteY12" fmla="*/ 3149 h 10000"/>
                    <a:gd name="connsiteX13" fmla="*/ 1545 w 10000"/>
                    <a:gd name="connsiteY13" fmla="*/ 3149 h 10000"/>
                    <a:gd name="connsiteX14" fmla="*/ 1545 w 10000"/>
                    <a:gd name="connsiteY14" fmla="*/ 9492 h 10000"/>
                    <a:gd name="connsiteX15" fmla="*/ 94 w 10000"/>
                    <a:gd name="connsiteY15" fmla="*/ 9615 h 10000"/>
                    <a:gd name="connsiteX16" fmla="*/ 0 w 10000"/>
                    <a:gd name="connsiteY16" fmla="*/ 1713 h 10000"/>
                    <a:gd name="connsiteX17" fmla="*/ 1780 w 10000"/>
                    <a:gd name="connsiteY1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780" y="0"/>
                      </a:moveTo>
                      <a:lnTo>
                        <a:pt x="2775" y="0"/>
                      </a:lnTo>
                      <a:lnTo>
                        <a:pt x="4162" y="3023"/>
                      </a:lnTo>
                      <a:cubicBezTo>
                        <a:pt x="4162" y="3023"/>
                        <a:pt x="5209" y="856"/>
                        <a:pt x="5576" y="0"/>
                      </a:cubicBezTo>
                      <a:lnTo>
                        <a:pt x="6623" y="0"/>
                      </a:lnTo>
                      <a:cubicBezTo>
                        <a:pt x="7094" y="0"/>
                        <a:pt x="7539" y="202"/>
                        <a:pt x="7880" y="504"/>
                      </a:cubicBezTo>
                      <a:cubicBezTo>
                        <a:pt x="8194" y="806"/>
                        <a:pt x="10000" y="4005"/>
                        <a:pt x="10000" y="4005"/>
                      </a:cubicBezTo>
                      <a:lnTo>
                        <a:pt x="9293" y="4106"/>
                      </a:lnTo>
                      <a:lnTo>
                        <a:pt x="8455" y="4458"/>
                      </a:lnTo>
                      <a:lnTo>
                        <a:pt x="6623" y="2544"/>
                      </a:lnTo>
                      <a:cubicBezTo>
                        <a:pt x="6614" y="5029"/>
                        <a:pt x="6606" y="7515"/>
                        <a:pt x="6597" y="10000"/>
                      </a:cubicBezTo>
                      <a:lnTo>
                        <a:pt x="1806" y="10000"/>
                      </a:lnTo>
                      <a:cubicBezTo>
                        <a:pt x="1797" y="7716"/>
                        <a:pt x="1789" y="5433"/>
                        <a:pt x="1780" y="3149"/>
                      </a:cubicBezTo>
                      <a:cubicBezTo>
                        <a:pt x="1545" y="3149"/>
                        <a:pt x="1584" y="2092"/>
                        <a:pt x="1545" y="3149"/>
                      </a:cubicBezTo>
                      <a:cubicBezTo>
                        <a:pt x="1506" y="4206"/>
                        <a:pt x="2193" y="9401"/>
                        <a:pt x="1545" y="9492"/>
                      </a:cubicBezTo>
                      <a:cubicBezTo>
                        <a:pt x="897" y="9583"/>
                        <a:pt x="94" y="9615"/>
                        <a:pt x="94" y="9615"/>
                      </a:cubicBezTo>
                      <a:cubicBezTo>
                        <a:pt x="63" y="6981"/>
                        <a:pt x="31" y="4347"/>
                        <a:pt x="0" y="1713"/>
                      </a:cubicBezTo>
                      <a:cubicBezTo>
                        <a:pt x="0" y="781"/>
                        <a:pt x="812" y="0"/>
                        <a:pt x="1780" y="0"/>
                      </a:cubicBezTo>
                      <a:close/>
                    </a:path>
                  </a:pathLst>
                </a:custGeom>
                <a:solidFill>
                  <a:schemeClr val="accent4">
                    <a:lumMod val="75000"/>
                  </a:schemeClr>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p:txBody>
            </p:sp>
            <p:sp>
              <p:nvSpPr>
                <p:cNvPr id="1410" name="Rectangle 283"/>
                <p:cNvSpPr>
                  <a:spLocks noChangeArrowheads="1"/>
                </p:cNvSpPr>
                <p:nvPr/>
              </p:nvSpPr>
              <p:spPr bwMode="auto">
                <a:xfrm>
                  <a:off x="10707547" y="4806599"/>
                  <a:ext cx="134528" cy="25037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sp>
            <p:nvSpPr>
              <p:cNvPr id="546" name="Freeform 286"/>
              <p:cNvSpPr>
                <a:spLocks/>
              </p:cNvSpPr>
              <p:nvPr/>
            </p:nvSpPr>
            <p:spPr bwMode="auto">
              <a:xfrm>
                <a:off x="10644988" y="4946156"/>
                <a:ext cx="119804" cy="435597"/>
              </a:xfrm>
              <a:custGeom>
                <a:avLst/>
                <a:gdLst>
                  <a:gd name="T0" fmla="*/ 49 w 50"/>
                  <a:gd name="T1" fmla="*/ 49 h 219"/>
                  <a:gd name="T2" fmla="*/ 0 w 50"/>
                  <a:gd name="T3" fmla="*/ 0 h 219"/>
                  <a:gd name="T4" fmla="*/ 0 w 50"/>
                  <a:gd name="T5" fmla="*/ 219 h 219"/>
                  <a:gd name="T6" fmla="*/ 50 w 50"/>
                  <a:gd name="T7" fmla="*/ 219 h 219"/>
                  <a:gd name="T8" fmla="*/ 49 w 50"/>
                  <a:gd name="T9" fmla="*/ 49 h 219"/>
                </a:gdLst>
                <a:ahLst/>
                <a:cxnLst>
                  <a:cxn ang="0">
                    <a:pos x="T0" y="T1"/>
                  </a:cxn>
                  <a:cxn ang="0">
                    <a:pos x="T2" y="T3"/>
                  </a:cxn>
                  <a:cxn ang="0">
                    <a:pos x="T4" y="T5"/>
                  </a:cxn>
                  <a:cxn ang="0">
                    <a:pos x="T6" y="T7"/>
                  </a:cxn>
                  <a:cxn ang="0">
                    <a:pos x="T8" y="T9"/>
                  </a:cxn>
                </a:cxnLst>
                <a:rect l="0" t="0" r="r" b="b"/>
                <a:pathLst>
                  <a:path w="50" h="219">
                    <a:moveTo>
                      <a:pt x="49" y="49"/>
                    </a:moveTo>
                    <a:cubicBezTo>
                      <a:pt x="49" y="22"/>
                      <a:pt x="27" y="0"/>
                      <a:pt x="0" y="0"/>
                    </a:cubicBezTo>
                    <a:cubicBezTo>
                      <a:pt x="0" y="219"/>
                      <a:pt x="0" y="219"/>
                      <a:pt x="0" y="219"/>
                    </a:cubicBezTo>
                    <a:cubicBezTo>
                      <a:pt x="50" y="219"/>
                      <a:pt x="50" y="219"/>
                      <a:pt x="50" y="219"/>
                    </a:cubicBezTo>
                    <a:lnTo>
                      <a:pt x="49" y="49"/>
                    </a:lnTo>
                    <a:close/>
                  </a:path>
                </a:pathLst>
              </a:custGeom>
              <a:solidFill>
                <a:srgbClr val="6D5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p:txBody>
          </p:sp>
        </p:grpSp>
        <p:sp>
          <p:nvSpPr>
            <p:cNvPr id="548" name="Freeform 276"/>
            <p:cNvSpPr>
              <a:spLocks/>
            </p:cNvSpPr>
            <p:nvPr/>
          </p:nvSpPr>
          <p:spPr bwMode="auto">
            <a:xfrm>
              <a:off x="10625066" y="5328720"/>
              <a:ext cx="158938" cy="89633"/>
            </a:xfrm>
            <a:custGeom>
              <a:avLst/>
              <a:gdLst>
                <a:gd name="T0" fmla="*/ 128 w 128"/>
                <a:gd name="T1" fmla="*/ 0 h 66"/>
                <a:gd name="T2" fmla="*/ 0 w 128"/>
                <a:gd name="T3" fmla="*/ 0 h 66"/>
                <a:gd name="T4" fmla="*/ 0 w 128"/>
                <a:gd name="T5" fmla="*/ 66 h 66"/>
                <a:gd name="T6" fmla="*/ 66 w 128"/>
                <a:gd name="T7" fmla="*/ 66 h 66"/>
                <a:gd name="T8" fmla="*/ 91 w 128"/>
                <a:gd name="T9" fmla="*/ 38 h 66"/>
                <a:gd name="T10" fmla="*/ 91 w 128"/>
                <a:gd name="T11" fmla="*/ 66 h 66"/>
                <a:gd name="T12" fmla="*/ 128 w 128"/>
                <a:gd name="T13" fmla="*/ 66 h 66"/>
                <a:gd name="T14" fmla="*/ 128 w 12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66">
                  <a:moveTo>
                    <a:pt x="128" y="0"/>
                  </a:moveTo>
                  <a:lnTo>
                    <a:pt x="0" y="0"/>
                  </a:lnTo>
                  <a:lnTo>
                    <a:pt x="0" y="66"/>
                  </a:lnTo>
                  <a:lnTo>
                    <a:pt x="66" y="66"/>
                  </a:lnTo>
                  <a:lnTo>
                    <a:pt x="91" y="38"/>
                  </a:lnTo>
                  <a:lnTo>
                    <a:pt x="91" y="66"/>
                  </a:lnTo>
                  <a:lnTo>
                    <a:pt x="128" y="66"/>
                  </a:lnTo>
                  <a:lnTo>
                    <a:pt x="128" y="0"/>
                  </a:lnTo>
                  <a:close/>
                </a:path>
              </a:pathLst>
            </a:custGeom>
            <a:solidFill>
              <a:schemeClr val="accent4">
                <a:lumMod val="50000"/>
              </a:schemeClr>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grpSp>
        <p:nvGrpSpPr>
          <p:cNvPr id="12" name="Group 11"/>
          <p:cNvGrpSpPr/>
          <p:nvPr/>
        </p:nvGrpSpPr>
        <p:grpSpPr>
          <a:xfrm>
            <a:off x="9287254" y="4705199"/>
            <a:ext cx="1317095" cy="2278985"/>
            <a:chOff x="9103525" y="4613359"/>
            <a:chExt cx="1291387" cy="2234502"/>
          </a:xfrm>
        </p:grpSpPr>
        <p:sp>
          <p:nvSpPr>
            <p:cNvPr id="280" name="Rectangle 96"/>
            <p:cNvSpPr>
              <a:spLocks noChangeArrowheads="1"/>
            </p:cNvSpPr>
            <p:nvPr/>
          </p:nvSpPr>
          <p:spPr bwMode="auto">
            <a:xfrm>
              <a:off x="9752331" y="5608172"/>
              <a:ext cx="502552" cy="5134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nvGrpSpPr>
            <p:cNvPr id="8" name="Group 7"/>
            <p:cNvGrpSpPr/>
            <p:nvPr/>
          </p:nvGrpSpPr>
          <p:grpSpPr>
            <a:xfrm>
              <a:off x="9103525" y="4613359"/>
              <a:ext cx="1291387" cy="2234502"/>
              <a:chOff x="9103525" y="4613359"/>
              <a:chExt cx="1291387" cy="2234502"/>
            </a:xfrm>
          </p:grpSpPr>
          <p:sp>
            <p:nvSpPr>
              <p:cNvPr id="308" name="Freeform 331"/>
              <p:cNvSpPr>
                <a:spLocks/>
              </p:cNvSpPr>
              <p:nvPr/>
            </p:nvSpPr>
            <p:spPr bwMode="auto">
              <a:xfrm>
                <a:off x="9267212" y="5837054"/>
                <a:ext cx="221117" cy="987384"/>
              </a:xfrm>
              <a:custGeom>
                <a:avLst/>
                <a:gdLst>
                  <a:gd name="T0" fmla="*/ 90 w 108"/>
                  <a:gd name="T1" fmla="*/ 497 h 497"/>
                  <a:gd name="T2" fmla="*/ 13 w 108"/>
                  <a:gd name="T3" fmla="*/ 497 h 497"/>
                  <a:gd name="T4" fmla="*/ 0 w 108"/>
                  <a:gd name="T5" fmla="*/ 0 h 497"/>
                  <a:gd name="T6" fmla="*/ 108 w 108"/>
                  <a:gd name="T7" fmla="*/ 0 h 497"/>
                  <a:gd name="T8" fmla="*/ 90 w 108"/>
                  <a:gd name="T9" fmla="*/ 497 h 497"/>
                </a:gdLst>
                <a:ahLst/>
                <a:cxnLst>
                  <a:cxn ang="0">
                    <a:pos x="T0" y="T1"/>
                  </a:cxn>
                  <a:cxn ang="0">
                    <a:pos x="T2" y="T3"/>
                  </a:cxn>
                  <a:cxn ang="0">
                    <a:pos x="T4" y="T5"/>
                  </a:cxn>
                  <a:cxn ang="0">
                    <a:pos x="T6" y="T7"/>
                  </a:cxn>
                  <a:cxn ang="0">
                    <a:pos x="T8" y="T9"/>
                  </a:cxn>
                </a:cxnLst>
                <a:rect l="0" t="0" r="r" b="b"/>
                <a:pathLst>
                  <a:path w="108" h="497">
                    <a:moveTo>
                      <a:pt x="90" y="497"/>
                    </a:moveTo>
                    <a:lnTo>
                      <a:pt x="13" y="497"/>
                    </a:lnTo>
                    <a:lnTo>
                      <a:pt x="0" y="0"/>
                    </a:lnTo>
                    <a:lnTo>
                      <a:pt x="108" y="0"/>
                    </a:lnTo>
                    <a:lnTo>
                      <a:pt x="90" y="497"/>
                    </a:lnTo>
                    <a:close/>
                  </a:path>
                </a:pathLst>
              </a:custGeom>
              <a:solidFill>
                <a:schemeClr val="accent5">
                  <a:lumMod val="50000"/>
                </a:schemeClr>
              </a:solidFill>
              <a:ln>
                <a:noFill/>
              </a:ln>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09" name="Freeform 332"/>
              <p:cNvSpPr>
                <a:spLocks/>
              </p:cNvSpPr>
              <p:nvPr/>
            </p:nvSpPr>
            <p:spPr bwMode="auto">
              <a:xfrm>
                <a:off x="9454628" y="5842855"/>
                <a:ext cx="206302" cy="949089"/>
              </a:xfrm>
              <a:custGeom>
                <a:avLst/>
                <a:gdLst>
                  <a:gd name="T0" fmla="*/ 97 w 110"/>
                  <a:gd name="T1" fmla="*/ 497 h 497"/>
                  <a:gd name="T2" fmla="*/ 20 w 110"/>
                  <a:gd name="T3" fmla="*/ 497 h 497"/>
                  <a:gd name="T4" fmla="*/ 0 w 110"/>
                  <a:gd name="T5" fmla="*/ 0 h 497"/>
                  <a:gd name="T6" fmla="*/ 110 w 110"/>
                  <a:gd name="T7" fmla="*/ 0 h 497"/>
                  <a:gd name="T8" fmla="*/ 97 w 110"/>
                  <a:gd name="T9" fmla="*/ 497 h 497"/>
                </a:gdLst>
                <a:ahLst/>
                <a:cxnLst>
                  <a:cxn ang="0">
                    <a:pos x="T0" y="T1"/>
                  </a:cxn>
                  <a:cxn ang="0">
                    <a:pos x="T2" y="T3"/>
                  </a:cxn>
                  <a:cxn ang="0">
                    <a:pos x="T4" y="T5"/>
                  </a:cxn>
                  <a:cxn ang="0">
                    <a:pos x="T6" y="T7"/>
                  </a:cxn>
                  <a:cxn ang="0">
                    <a:pos x="T8" y="T9"/>
                  </a:cxn>
                </a:cxnLst>
                <a:rect l="0" t="0" r="r" b="b"/>
                <a:pathLst>
                  <a:path w="110" h="497">
                    <a:moveTo>
                      <a:pt x="97" y="497"/>
                    </a:moveTo>
                    <a:lnTo>
                      <a:pt x="20" y="497"/>
                    </a:lnTo>
                    <a:lnTo>
                      <a:pt x="0" y="0"/>
                    </a:lnTo>
                    <a:lnTo>
                      <a:pt x="110" y="0"/>
                    </a:lnTo>
                    <a:lnTo>
                      <a:pt x="97" y="497"/>
                    </a:lnTo>
                    <a:close/>
                  </a:path>
                </a:pathLst>
              </a:custGeom>
              <a:solidFill>
                <a:schemeClr val="accent5">
                  <a:lumMod val="50000"/>
                </a:schemeClr>
              </a:solidFill>
              <a:ln>
                <a:noFill/>
              </a:ln>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74" name="Freeform 90"/>
              <p:cNvSpPr>
                <a:spLocks/>
              </p:cNvSpPr>
              <p:nvPr/>
            </p:nvSpPr>
            <p:spPr bwMode="auto">
              <a:xfrm>
                <a:off x="9103525" y="5099397"/>
                <a:ext cx="731267" cy="759273"/>
              </a:xfrm>
              <a:custGeom>
                <a:avLst/>
                <a:gdLst>
                  <a:gd name="T0" fmla="*/ 69 w 327"/>
                  <a:gd name="T1" fmla="*/ 0 h 340"/>
                  <a:gd name="T2" fmla="*/ 258 w 327"/>
                  <a:gd name="T3" fmla="*/ 0 h 340"/>
                  <a:gd name="T4" fmla="*/ 327 w 327"/>
                  <a:gd name="T5" fmla="*/ 70 h 340"/>
                  <a:gd name="T6" fmla="*/ 327 w 327"/>
                  <a:gd name="T7" fmla="*/ 128 h 340"/>
                  <a:gd name="T8" fmla="*/ 258 w 327"/>
                  <a:gd name="T9" fmla="*/ 128 h 340"/>
                  <a:gd name="T10" fmla="*/ 258 w 327"/>
                  <a:gd name="T11" fmla="*/ 340 h 340"/>
                  <a:gd name="T12" fmla="*/ 69 w 327"/>
                  <a:gd name="T13" fmla="*/ 340 h 340"/>
                  <a:gd name="T14" fmla="*/ 69 w 327"/>
                  <a:gd name="T15" fmla="*/ 128 h 340"/>
                  <a:gd name="T16" fmla="*/ 0 w 327"/>
                  <a:gd name="T17" fmla="*/ 128 h 340"/>
                  <a:gd name="T18" fmla="*/ 0 w 327"/>
                  <a:gd name="T19" fmla="*/ 70 h 340"/>
                  <a:gd name="T20" fmla="*/ 69 w 327"/>
                  <a:gd name="T2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7" h="340">
                    <a:moveTo>
                      <a:pt x="69" y="0"/>
                    </a:moveTo>
                    <a:cubicBezTo>
                      <a:pt x="258" y="0"/>
                      <a:pt x="258" y="0"/>
                      <a:pt x="258" y="0"/>
                    </a:cubicBezTo>
                    <a:cubicBezTo>
                      <a:pt x="296" y="0"/>
                      <a:pt x="327" y="32"/>
                      <a:pt x="327" y="70"/>
                    </a:cubicBezTo>
                    <a:cubicBezTo>
                      <a:pt x="327" y="128"/>
                      <a:pt x="327" y="128"/>
                      <a:pt x="327" y="128"/>
                    </a:cubicBezTo>
                    <a:cubicBezTo>
                      <a:pt x="258" y="128"/>
                      <a:pt x="258" y="128"/>
                      <a:pt x="258" y="128"/>
                    </a:cubicBezTo>
                    <a:cubicBezTo>
                      <a:pt x="258" y="340"/>
                      <a:pt x="258" y="340"/>
                      <a:pt x="258" y="340"/>
                    </a:cubicBezTo>
                    <a:cubicBezTo>
                      <a:pt x="69" y="340"/>
                      <a:pt x="69" y="340"/>
                      <a:pt x="69" y="340"/>
                    </a:cubicBezTo>
                    <a:cubicBezTo>
                      <a:pt x="69" y="128"/>
                      <a:pt x="69" y="128"/>
                      <a:pt x="69" y="128"/>
                    </a:cubicBezTo>
                    <a:cubicBezTo>
                      <a:pt x="0" y="128"/>
                      <a:pt x="0" y="128"/>
                      <a:pt x="0" y="128"/>
                    </a:cubicBezTo>
                    <a:cubicBezTo>
                      <a:pt x="0" y="70"/>
                      <a:pt x="0" y="70"/>
                      <a:pt x="0" y="70"/>
                    </a:cubicBezTo>
                    <a:cubicBezTo>
                      <a:pt x="0" y="32"/>
                      <a:pt x="31" y="0"/>
                      <a:pt x="69"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75" name="Freeform 91"/>
              <p:cNvSpPr>
                <a:spLocks/>
              </p:cNvSpPr>
              <p:nvPr/>
            </p:nvSpPr>
            <p:spPr bwMode="auto">
              <a:xfrm>
                <a:off x="9700984" y="5384125"/>
                <a:ext cx="261389" cy="390528"/>
              </a:xfrm>
              <a:custGeom>
                <a:avLst/>
                <a:gdLst>
                  <a:gd name="T0" fmla="*/ 44 w 117"/>
                  <a:gd name="T1" fmla="*/ 175 h 175"/>
                  <a:gd name="T2" fmla="*/ 117 w 117"/>
                  <a:gd name="T3" fmla="*/ 175 h 175"/>
                  <a:gd name="T4" fmla="*/ 117 w 117"/>
                  <a:gd name="T5" fmla="*/ 119 h 175"/>
                  <a:gd name="T6" fmla="*/ 51 w 117"/>
                  <a:gd name="T7" fmla="*/ 119 h 175"/>
                  <a:gd name="T8" fmla="*/ 51 w 117"/>
                  <a:gd name="T9" fmla="*/ 0 h 175"/>
                  <a:gd name="T10" fmla="*/ 0 w 117"/>
                  <a:gd name="T11" fmla="*/ 0 h 175"/>
                  <a:gd name="T12" fmla="*/ 0 w 117"/>
                  <a:gd name="T13" fmla="*/ 131 h 175"/>
                  <a:gd name="T14" fmla="*/ 44 w 117"/>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75">
                    <a:moveTo>
                      <a:pt x="44" y="175"/>
                    </a:moveTo>
                    <a:cubicBezTo>
                      <a:pt x="117" y="175"/>
                      <a:pt x="117" y="175"/>
                      <a:pt x="117" y="175"/>
                    </a:cubicBezTo>
                    <a:cubicBezTo>
                      <a:pt x="117" y="119"/>
                      <a:pt x="117" y="119"/>
                      <a:pt x="117" y="119"/>
                    </a:cubicBezTo>
                    <a:cubicBezTo>
                      <a:pt x="51" y="119"/>
                      <a:pt x="51" y="119"/>
                      <a:pt x="51" y="119"/>
                    </a:cubicBezTo>
                    <a:cubicBezTo>
                      <a:pt x="51" y="0"/>
                      <a:pt x="51" y="0"/>
                      <a:pt x="51" y="0"/>
                    </a:cubicBezTo>
                    <a:cubicBezTo>
                      <a:pt x="0" y="0"/>
                      <a:pt x="0" y="0"/>
                      <a:pt x="0" y="0"/>
                    </a:cubicBezTo>
                    <a:cubicBezTo>
                      <a:pt x="0" y="131"/>
                      <a:pt x="0" y="131"/>
                      <a:pt x="0" y="131"/>
                    </a:cubicBezTo>
                    <a:cubicBezTo>
                      <a:pt x="0" y="155"/>
                      <a:pt x="20" y="175"/>
                      <a:pt x="44" y="175"/>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76" name="Rectangle 92"/>
              <p:cNvSpPr>
                <a:spLocks noChangeArrowheads="1"/>
              </p:cNvSpPr>
              <p:nvPr/>
            </p:nvSpPr>
            <p:spPr bwMode="auto">
              <a:xfrm>
                <a:off x="9122195" y="5384125"/>
                <a:ext cx="115136" cy="676812"/>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77" name="Freeform 93"/>
              <p:cNvSpPr>
                <a:spLocks/>
              </p:cNvSpPr>
              <p:nvPr/>
            </p:nvSpPr>
            <p:spPr bwMode="auto">
              <a:xfrm>
                <a:off x="9122195" y="5945801"/>
                <a:ext cx="115136" cy="227160"/>
              </a:xfrm>
              <a:custGeom>
                <a:avLst/>
                <a:gdLst>
                  <a:gd name="T0" fmla="*/ 51 w 51"/>
                  <a:gd name="T1" fmla="*/ 0 h 102"/>
                  <a:gd name="T2" fmla="*/ 51 w 51"/>
                  <a:gd name="T3" fmla="*/ 102 h 102"/>
                  <a:gd name="T4" fmla="*/ 0 w 51"/>
                  <a:gd name="T5" fmla="*/ 51 h 102"/>
                  <a:gd name="T6" fmla="*/ 51 w 51"/>
                  <a:gd name="T7" fmla="*/ 0 h 102"/>
                </a:gdLst>
                <a:ahLst/>
                <a:cxnLst>
                  <a:cxn ang="0">
                    <a:pos x="T0" y="T1"/>
                  </a:cxn>
                  <a:cxn ang="0">
                    <a:pos x="T2" y="T3"/>
                  </a:cxn>
                  <a:cxn ang="0">
                    <a:pos x="T4" y="T5"/>
                  </a:cxn>
                  <a:cxn ang="0">
                    <a:pos x="T6" y="T7"/>
                  </a:cxn>
                </a:cxnLst>
                <a:rect l="0" t="0" r="r" b="b"/>
                <a:pathLst>
                  <a:path w="51" h="102">
                    <a:moveTo>
                      <a:pt x="51" y="0"/>
                    </a:moveTo>
                    <a:cubicBezTo>
                      <a:pt x="51" y="102"/>
                      <a:pt x="51" y="102"/>
                      <a:pt x="51" y="102"/>
                    </a:cubicBezTo>
                    <a:cubicBezTo>
                      <a:pt x="22" y="102"/>
                      <a:pt x="0" y="79"/>
                      <a:pt x="0" y="51"/>
                    </a:cubicBezTo>
                    <a:cubicBezTo>
                      <a:pt x="0" y="23"/>
                      <a:pt x="22" y="0"/>
                      <a:pt x="51"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78" name="Freeform 94"/>
              <p:cNvSpPr>
                <a:spLocks/>
              </p:cNvSpPr>
              <p:nvPr/>
            </p:nvSpPr>
            <p:spPr bwMode="auto">
              <a:xfrm>
                <a:off x="9845683" y="5659518"/>
                <a:ext cx="230271" cy="115136"/>
              </a:xfrm>
              <a:custGeom>
                <a:avLst/>
                <a:gdLst>
                  <a:gd name="T0" fmla="*/ 0 w 103"/>
                  <a:gd name="T1" fmla="*/ 0 h 52"/>
                  <a:gd name="T2" fmla="*/ 103 w 103"/>
                  <a:gd name="T3" fmla="*/ 0 h 52"/>
                  <a:gd name="T4" fmla="*/ 52 w 103"/>
                  <a:gd name="T5" fmla="*/ 52 h 52"/>
                  <a:gd name="T6" fmla="*/ 0 w 103"/>
                  <a:gd name="T7" fmla="*/ 0 h 52"/>
                </a:gdLst>
                <a:ahLst/>
                <a:cxnLst>
                  <a:cxn ang="0">
                    <a:pos x="T0" y="T1"/>
                  </a:cxn>
                  <a:cxn ang="0">
                    <a:pos x="T2" y="T3"/>
                  </a:cxn>
                  <a:cxn ang="0">
                    <a:pos x="T4" y="T5"/>
                  </a:cxn>
                  <a:cxn ang="0">
                    <a:pos x="T6" y="T7"/>
                  </a:cxn>
                </a:cxnLst>
                <a:rect l="0" t="0" r="r" b="b"/>
                <a:pathLst>
                  <a:path w="103" h="52">
                    <a:moveTo>
                      <a:pt x="0" y="0"/>
                    </a:moveTo>
                    <a:cubicBezTo>
                      <a:pt x="103" y="0"/>
                      <a:pt x="103" y="0"/>
                      <a:pt x="103" y="0"/>
                    </a:cubicBezTo>
                    <a:cubicBezTo>
                      <a:pt x="103" y="29"/>
                      <a:pt x="80" y="52"/>
                      <a:pt x="52" y="52"/>
                    </a:cubicBezTo>
                    <a:cubicBezTo>
                      <a:pt x="23" y="52"/>
                      <a:pt x="0" y="29"/>
                      <a:pt x="0"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82" name="Rectangle 98"/>
              <p:cNvSpPr>
                <a:spLocks noChangeArrowheads="1"/>
              </p:cNvSpPr>
              <p:nvPr/>
            </p:nvSpPr>
            <p:spPr bwMode="auto">
              <a:xfrm>
                <a:off x="9752331" y="5608172"/>
                <a:ext cx="116692" cy="5134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83" name="Rectangle 102"/>
              <p:cNvSpPr>
                <a:spLocks noChangeArrowheads="1"/>
              </p:cNvSpPr>
              <p:nvPr/>
            </p:nvSpPr>
            <p:spPr bwMode="auto">
              <a:xfrm>
                <a:off x="9122195" y="5384125"/>
                <a:ext cx="115136" cy="34230"/>
              </a:xfrm>
              <a:prstGeom prst="rect">
                <a:avLst/>
              </a:prstGeom>
              <a:solidFill>
                <a:srgbClr val="C39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84" name="Rectangle 103"/>
              <p:cNvSpPr>
                <a:spLocks noChangeArrowheads="1"/>
              </p:cNvSpPr>
              <p:nvPr/>
            </p:nvSpPr>
            <p:spPr bwMode="auto">
              <a:xfrm>
                <a:off x="9700985" y="5384125"/>
                <a:ext cx="113580" cy="34230"/>
              </a:xfrm>
              <a:prstGeom prst="rect">
                <a:avLst/>
              </a:prstGeom>
              <a:solidFill>
                <a:srgbClr val="C39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nvGrpSpPr>
              <p:cNvPr id="128" name="Group 127"/>
              <p:cNvGrpSpPr/>
              <p:nvPr/>
            </p:nvGrpSpPr>
            <p:grpSpPr>
              <a:xfrm>
                <a:off x="9280338" y="4613359"/>
                <a:ext cx="377637" cy="528290"/>
                <a:chOff x="9374573" y="4664153"/>
                <a:chExt cx="312233" cy="436794"/>
              </a:xfrm>
            </p:grpSpPr>
            <p:sp>
              <p:nvSpPr>
                <p:cNvPr id="302" name="Freeform 325"/>
                <p:cNvSpPr>
                  <a:spLocks/>
                </p:cNvSpPr>
                <p:nvPr/>
              </p:nvSpPr>
              <p:spPr bwMode="auto">
                <a:xfrm>
                  <a:off x="9411111" y="4699030"/>
                  <a:ext cx="275695" cy="333824"/>
                </a:xfrm>
                <a:custGeom>
                  <a:avLst/>
                  <a:gdLst>
                    <a:gd name="T0" fmla="*/ 69 w 77"/>
                    <a:gd name="T1" fmla="*/ 53 h 93"/>
                    <a:gd name="T2" fmla="*/ 27 w 77"/>
                    <a:gd name="T3" fmla="*/ 87 h 93"/>
                    <a:gd name="T4" fmla="*/ 7 w 77"/>
                    <a:gd name="T5" fmla="*/ 36 h 93"/>
                    <a:gd name="T6" fmla="*/ 54 w 77"/>
                    <a:gd name="T7" fmla="*/ 6 h 93"/>
                    <a:gd name="T8" fmla="*/ 69 w 77"/>
                    <a:gd name="T9" fmla="*/ 53 h 93"/>
                  </a:gdLst>
                  <a:ahLst/>
                  <a:cxnLst>
                    <a:cxn ang="0">
                      <a:pos x="T0" y="T1"/>
                    </a:cxn>
                    <a:cxn ang="0">
                      <a:pos x="T2" y="T3"/>
                    </a:cxn>
                    <a:cxn ang="0">
                      <a:pos x="T4" y="T5"/>
                    </a:cxn>
                    <a:cxn ang="0">
                      <a:pos x="T6" y="T7"/>
                    </a:cxn>
                    <a:cxn ang="0">
                      <a:pos x="T8" y="T9"/>
                    </a:cxn>
                  </a:cxnLst>
                  <a:rect l="0" t="0" r="r" b="b"/>
                  <a:pathLst>
                    <a:path w="77" h="93">
                      <a:moveTo>
                        <a:pt x="69" y="53"/>
                      </a:moveTo>
                      <a:cubicBezTo>
                        <a:pt x="62" y="75"/>
                        <a:pt x="45" y="93"/>
                        <a:pt x="27" y="87"/>
                      </a:cubicBezTo>
                      <a:cubicBezTo>
                        <a:pt x="9" y="81"/>
                        <a:pt x="0" y="58"/>
                        <a:pt x="7" y="36"/>
                      </a:cubicBezTo>
                      <a:cubicBezTo>
                        <a:pt x="15" y="14"/>
                        <a:pt x="35" y="0"/>
                        <a:pt x="54" y="6"/>
                      </a:cubicBezTo>
                      <a:cubicBezTo>
                        <a:pt x="72" y="12"/>
                        <a:pt x="77" y="31"/>
                        <a:pt x="69"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03" name="Freeform 326"/>
                <p:cNvSpPr>
                  <a:spLocks/>
                </p:cNvSpPr>
                <p:nvPr/>
              </p:nvSpPr>
              <p:spPr bwMode="auto">
                <a:xfrm>
                  <a:off x="9374573" y="4664153"/>
                  <a:ext cx="272373" cy="312233"/>
                </a:xfrm>
                <a:custGeom>
                  <a:avLst/>
                  <a:gdLst>
                    <a:gd name="T0" fmla="*/ 65 w 76"/>
                    <a:gd name="T1" fmla="*/ 28 h 87"/>
                    <a:gd name="T2" fmla="*/ 58 w 76"/>
                    <a:gd name="T3" fmla="*/ 78 h 87"/>
                    <a:gd name="T4" fmla="*/ 11 w 76"/>
                    <a:gd name="T5" fmla="*/ 60 h 87"/>
                    <a:gd name="T6" fmla="*/ 17 w 76"/>
                    <a:gd name="T7" fmla="*/ 9 h 87"/>
                    <a:gd name="T8" fmla="*/ 65 w 76"/>
                    <a:gd name="T9" fmla="*/ 28 h 87"/>
                  </a:gdLst>
                  <a:ahLst/>
                  <a:cxnLst>
                    <a:cxn ang="0">
                      <a:pos x="T0" y="T1"/>
                    </a:cxn>
                    <a:cxn ang="0">
                      <a:pos x="T2" y="T3"/>
                    </a:cxn>
                    <a:cxn ang="0">
                      <a:pos x="T4" y="T5"/>
                    </a:cxn>
                    <a:cxn ang="0">
                      <a:pos x="T6" y="T7"/>
                    </a:cxn>
                    <a:cxn ang="0">
                      <a:pos x="T8" y="T9"/>
                    </a:cxn>
                  </a:cxnLst>
                  <a:rect l="0" t="0" r="r" b="b"/>
                  <a:pathLst>
                    <a:path w="76" h="87">
                      <a:moveTo>
                        <a:pt x="65" y="28"/>
                      </a:moveTo>
                      <a:cubicBezTo>
                        <a:pt x="76" y="47"/>
                        <a:pt x="73" y="69"/>
                        <a:pt x="58" y="78"/>
                      </a:cubicBezTo>
                      <a:cubicBezTo>
                        <a:pt x="43" y="87"/>
                        <a:pt x="22" y="79"/>
                        <a:pt x="11" y="60"/>
                      </a:cubicBezTo>
                      <a:cubicBezTo>
                        <a:pt x="0" y="40"/>
                        <a:pt x="3" y="18"/>
                        <a:pt x="17" y="9"/>
                      </a:cubicBezTo>
                      <a:cubicBezTo>
                        <a:pt x="32" y="0"/>
                        <a:pt x="53" y="9"/>
                        <a:pt x="65"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04" name="Freeform 327"/>
                <p:cNvSpPr>
                  <a:spLocks/>
                </p:cNvSpPr>
                <p:nvPr/>
              </p:nvSpPr>
              <p:spPr bwMode="auto">
                <a:xfrm>
                  <a:off x="9464257" y="4949813"/>
                  <a:ext cx="142830" cy="151134"/>
                </a:xfrm>
                <a:custGeom>
                  <a:avLst/>
                  <a:gdLst>
                    <a:gd name="T0" fmla="*/ 86 w 86"/>
                    <a:gd name="T1" fmla="*/ 70 h 91"/>
                    <a:gd name="T2" fmla="*/ 43 w 86"/>
                    <a:gd name="T3" fmla="*/ 91 h 91"/>
                    <a:gd name="T4" fmla="*/ 0 w 86"/>
                    <a:gd name="T5" fmla="*/ 70 h 91"/>
                    <a:gd name="T6" fmla="*/ 0 w 86"/>
                    <a:gd name="T7" fmla="*/ 0 h 91"/>
                    <a:gd name="T8" fmla="*/ 86 w 86"/>
                    <a:gd name="T9" fmla="*/ 0 h 91"/>
                    <a:gd name="T10" fmla="*/ 86 w 86"/>
                    <a:gd name="T11" fmla="*/ 70 h 91"/>
                  </a:gdLst>
                  <a:ahLst/>
                  <a:cxnLst>
                    <a:cxn ang="0">
                      <a:pos x="T0" y="T1"/>
                    </a:cxn>
                    <a:cxn ang="0">
                      <a:pos x="T2" y="T3"/>
                    </a:cxn>
                    <a:cxn ang="0">
                      <a:pos x="T4" y="T5"/>
                    </a:cxn>
                    <a:cxn ang="0">
                      <a:pos x="T6" y="T7"/>
                    </a:cxn>
                    <a:cxn ang="0">
                      <a:pos x="T8" y="T9"/>
                    </a:cxn>
                    <a:cxn ang="0">
                      <a:pos x="T10" y="T11"/>
                    </a:cxn>
                  </a:cxnLst>
                  <a:rect l="0" t="0" r="r" b="b"/>
                  <a:pathLst>
                    <a:path w="86" h="91">
                      <a:moveTo>
                        <a:pt x="86" y="70"/>
                      </a:moveTo>
                      <a:lnTo>
                        <a:pt x="43" y="91"/>
                      </a:lnTo>
                      <a:lnTo>
                        <a:pt x="0" y="70"/>
                      </a:lnTo>
                      <a:lnTo>
                        <a:pt x="0" y="0"/>
                      </a:lnTo>
                      <a:lnTo>
                        <a:pt x="86" y="0"/>
                      </a:lnTo>
                      <a:lnTo>
                        <a:pt x="86" y="70"/>
                      </a:lnTo>
                      <a:close/>
                    </a:path>
                  </a:pathLst>
                </a:custGeom>
                <a:solidFill>
                  <a:srgbClr val="C3986F"/>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13" name="Freeform 336"/>
                <p:cNvSpPr>
                  <a:spLocks/>
                </p:cNvSpPr>
                <p:nvPr/>
              </p:nvSpPr>
              <p:spPr bwMode="auto">
                <a:xfrm>
                  <a:off x="9650268" y="4810305"/>
                  <a:ext cx="0" cy="332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14" name="Freeform 337"/>
                <p:cNvSpPr>
                  <a:spLocks/>
                </p:cNvSpPr>
                <p:nvPr/>
              </p:nvSpPr>
              <p:spPr bwMode="auto">
                <a:xfrm>
                  <a:off x="9650268" y="480698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15" name="Freeform 338"/>
                <p:cNvSpPr>
                  <a:spLocks/>
                </p:cNvSpPr>
                <p:nvPr/>
              </p:nvSpPr>
              <p:spPr bwMode="auto">
                <a:xfrm>
                  <a:off x="9643624" y="479701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16" name="Freeform 339"/>
                <p:cNvSpPr>
                  <a:spLocks/>
                </p:cNvSpPr>
                <p:nvPr/>
              </p:nvSpPr>
              <p:spPr bwMode="auto">
                <a:xfrm>
                  <a:off x="9646946" y="48003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17" name="Freeform 340"/>
                <p:cNvSpPr>
                  <a:spLocks/>
                </p:cNvSpPr>
                <p:nvPr/>
              </p:nvSpPr>
              <p:spPr bwMode="auto">
                <a:xfrm>
                  <a:off x="9421076" y="479701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18" name="Freeform 341"/>
                <p:cNvSpPr>
                  <a:spLocks/>
                </p:cNvSpPr>
                <p:nvPr/>
              </p:nvSpPr>
              <p:spPr bwMode="auto">
                <a:xfrm>
                  <a:off x="9650268" y="4813626"/>
                  <a:ext cx="0" cy="498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19" name="Freeform 342"/>
                <p:cNvSpPr>
                  <a:spLocks/>
                </p:cNvSpPr>
                <p:nvPr/>
              </p:nvSpPr>
              <p:spPr bwMode="auto">
                <a:xfrm>
                  <a:off x="9650268" y="4821930"/>
                  <a:ext cx="0" cy="332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12" name="Rectangle 343"/>
                <p:cNvSpPr>
                  <a:spLocks noChangeArrowheads="1"/>
                </p:cNvSpPr>
                <p:nvPr/>
              </p:nvSpPr>
              <p:spPr bwMode="auto">
                <a:xfrm>
                  <a:off x="9640303" y="4792035"/>
                  <a:ext cx="1662" cy="1662"/>
                </a:xfrm>
                <a:prstGeom prst="rect">
                  <a:avLst/>
                </a:prstGeom>
                <a:solidFill>
                  <a:srgbClr val="FFD6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13" name="Freeform 344"/>
                <p:cNvSpPr>
                  <a:spLocks/>
                </p:cNvSpPr>
                <p:nvPr/>
              </p:nvSpPr>
              <p:spPr bwMode="auto">
                <a:xfrm>
                  <a:off x="9414432" y="48186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14" name="Freeform 345"/>
                <p:cNvSpPr>
                  <a:spLocks/>
                </p:cNvSpPr>
                <p:nvPr/>
              </p:nvSpPr>
              <p:spPr bwMode="auto">
                <a:xfrm>
                  <a:off x="9417754" y="480698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15" name="Freeform 346"/>
                <p:cNvSpPr>
                  <a:spLocks/>
                </p:cNvSpPr>
                <p:nvPr/>
              </p:nvSpPr>
              <p:spPr bwMode="auto">
                <a:xfrm>
                  <a:off x="9417754" y="4800340"/>
                  <a:ext cx="0" cy="332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16" name="Freeform 347"/>
                <p:cNvSpPr>
                  <a:spLocks/>
                </p:cNvSpPr>
                <p:nvPr/>
              </p:nvSpPr>
              <p:spPr bwMode="auto">
                <a:xfrm>
                  <a:off x="9414432" y="4810305"/>
                  <a:ext cx="0" cy="332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17" name="Freeform 348"/>
                <p:cNvSpPr>
                  <a:spLocks/>
                </p:cNvSpPr>
                <p:nvPr/>
              </p:nvSpPr>
              <p:spPr bwMode="auto">
                <a:xfrm>
                  <a:off x="9392841" y="4782070"/>
                  <a:ext cx="279016" cy="250784"/>
                </a:xfrm>
                <a:custGeom>
                  <a:avLst/>
                  <a:gdLst>
                    <a:gd name="T0" fmla="*/ 74 w 78"/>
                    <a:gd name="T1" fmla="*/ 17 h 70"/>
                    <a:gd name="T2" fmla="*/ 72 w 78"/>
                    <a:gd name="T3" fmla="*/ 17 h 70"/>
                    <a:gd name="T4" fmla="*/ 72 w 78"/>
                    <a:gd name="T5" fmla="*/ 12 h 70"/>
                    <a:gd name="T6" fmla="*/ 72 w 78"/>
                    <a:gd name="T7" fmla="*/ 11 h 70"/>
                    <a:gd name="T8" fmla="*/ 72 w 78"/>
                    <a:gd name="T9" fmla="*/ 10 h 70"/>
                    <a:gd name="T10" fmla="*/ 72 w 78"/>
                    <a:gd name="T11" fmla="*/ 9 h 70"/>
                    <a:gd name="T12" fmla="*/ 72 w 78"/>
                    <a:gd name="T13" fmla="*/ 9 h 70"/>
                    <a:gd name="T14" fmla="*/ 72 w 78"/>
                    <a:gd name="T15" fmla="*/ 8 h 70"/>
                    <a:gd name="T16" fmla="*/ 72 w 78"/>
                    <a:gd name="T17" fmla="*/ 7 h 70"/>
                    <a:gd name="T18" fmla="*/ 72 w 78"/>
                    <a:gd name="T19" fmla="*/ 7 h 70"/>
                    <a:gd name="T20" fmla="*/ 71 w 78"/>
                    <a:gd name="T21" fmla="*/ 5 h 70"/>
                    <a:gd name="T22" fmla="*/ 71 w 78"/>
                    <a:gd name="T23" fmla="*/ 5 h 70"/>
                    <a:gd name="T24" fmla="*/ 70 w 78"/>
                    <a:gd name="T25" fmla="*/ 4 h 70"/>
                    <a:gd name="T26" fmla="*/ 70 w 78"/>
                    <a:gd name="T27" fmla="*/ 4 h 70"/>
                    <a:gd name="T28" fmla="*/ 69 w 78"/>
                    <a:gd name="T29" fmla="*/ 3 h 70"/>
                    <a:gd name="T30" fmla="*/ 69 w 78"/>
                    <a:gd name="T31" fmla="*/ 3 h 70"/>
                    <a:gd name="T32" fmla="*/ 63 w 78"/>
                    <a:gd name="T33" fmla="*/ 3 h 70"/>
                    <a:gd name="T34" fmla="*/ 52 w 78"/>
                    <a:gd name="T35" fmla="*/ 1 h 70"/>
                    <a:gd name="T36" fmla="*/ 32 w 78"/>
                    <a:gd name="T37" fmla="*/ 3 h 70"/>
                    <a:gd name="T38" fmla="*/ 11 w 78"/>
                    <a:gd name="T39" fmla="*/ 0 h 70"/>
                    <a:gd name="T40" fmla="*/ 8 w 78"/>
                    <a:gd name="T41" fmla="*/ 4 h 70"/>
                    <a:gd name="T42" fmla="*/ 8 w 78"/>
                    <a:gd name="T43" fmla="*/ 4 h 70"/>
                    <a:gd name="T44" fmla="*/ 7 w 78"/>
                    <a:gd name="T45" fmla="*/ 5 h 70"/>
                    <a:gd name="T46" fmla="*/ 7 w 78"/>
                    <a:gd name="T47" fmla="*/ 6 h 70"/>
                    <a:gd name="T48" fmla="*/ 7 w 78"/>
                    <a:gd name="T49" fmla="*/ 7 h 70"/>
                    <a:gd name="T50" fmla="*/ 7 w 78"/>
                    <a:gd name="T51" fmla="*/ 7 h 70"/>
                    <a:gd name="T52" fmla="*/ 6 w 78"/>
                    <a:gd name="T53" fmla="*/ 8 h 70"/>
                    <a:gd name="T54" fmla="*/ 6 w 78"/>
                    <a:gd name="T55" fmla="*/ 9 h 70"/>
                    <a:gd name="T56" fmla="*/ 6 w 78"/>
                    <a:gd name="T57" fmla="*/ 10 h 70"/>
                    <a:gd name="T58" fmla="*/ 6 w 78"/>
                    <a:gd name="T59" fmla="*/ 10 h 70"/>
                    <a:gd name="T60" fmla="*/ 6 w 78"/>
                    <a:gd name="T61" fmla="*/ 12 h 70"/>
                    <a:gd name="T62" fmla="*/ 6 w 78"/>
                    <a:gd name="T63" fmla="*/ 17 h 70"/>
                    <a:gd name="T64" fmla="*/ 5 w 78"/>
                    <a:gd name="T65" fmla="*/ 17 h 70"/>
                    <a:gd name="T66" fmla="*/ 0 w 78"/>
                    <a:gd name="T67" fmla="*/ 22 h 70"/>
                    <a:gd name="T68" fmla="*/ 0 w 78"/>
                    <a:gd name="T69" fmla="*/ 35 h 70"/>
                    <a:gd name="T70" fmla="*/ 6 w 78"/>
                    <a:gd name="T71" fmla="*/ 40 h 70"/>
                    <a:gd name="T72" fmla="*/ 24 w 78"/>
                    <a:gd name="T73" fmla="*/ 70 h 70"/>
                    <a:gd name="T74" fmla="*/ 54 w 78"/>
                    <a:gd name="T75" fmla="*/ 70 h 70"/>
                    <a:gd name="T76" fmla="*/ 72 w 78"/>
                    <a:gd name="T77" fmla="*/ 40 h 70"/>
                    <a:gd name="T78" fmla="*/ 78 w 78"/>
                    <a:gd name="T79" fmla="*/ 35 h 70"/>
                    <a:gd name="T80" fmla="*/ 78 w 78"/>
                    <a:gd name="T81" fmla="*/ 22 h 70"/>
                    <a:gd name="T82" fmla="*/ 74 w 78"/>
                    <a:gd name="T83"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70">
                      <a:moveTo>
                        <a:pt x="74" y="17"/>
                      </a:moveTo>
                      <a:cubicBezTo>
                        <a:pt x="74" y="17"/>
                        <a:pt x="73" y="17"/>
                        <a:pt x="72" y="17"/>
                      </a:cubicBezTo>
                      <a:cubicBezTo>
                        <a:pt x="72" y="12"/>
                        <a:pt x="72" y="12"/>
                        <a:pt x="72" y="12"/>
                      </a:cubicBezTo>
                      <a:cubicBezTo>
                        <a:pt x="72" y="12"/>
                        <a:pt x="72" y="11"/>
                        <a:pt x="72" y="11"/>
                      </a:cubicBezTo>
                      <a:cubicBezTo>
                        <a:pt x="72" y="10"/>
                        <a:pt x="72" y="10"/>
                        <a:pt x="72" y="10"/>
                      </a:cubicBezTo>
                      <a:cubicBezTo>
                        <a:pt x="72" y="10"/>
                        <a:pt x="72" y="9"/>
                        <a:pt x="72" y="9"/>
                      </a:cubicBezTo>
                      <a:cubicBezTo>
                        <a:pt x="72" y="9"/>
                        <a:pt x="72" y="9"/>
                        <a:pt x="72" y="9"/>
                      </a:cubicBezTo>
                      <a:cubicBezTo>
                        <a:pt x="72" y="8"/>
                        <a:pt x="72" y="8"/>
                        <a:pt x="72" y="8"/>
                      </a:cubicBezTo>
                      <a:cubicBezTo>
                        <a:pt x="72" y="8"/>
                        <a:pt x="72" y="7"/>
                        <a:pt x="72" y="7"/>
                      </a:cubicBezTo>
                      <a:cubicBezTo>
                        <a:pt x="72" y="7"/>
                        <a:pt x="72" y="7"/>
                        <a:pt x="72" y="7"/>
                      </a:cubicBezTo>
                      <a:cubicBezTo>
                        <a:pt x="71" y="6"/>
                        <a:pt x="71" y="6"/>
                        <a:pt x="71" y="5"/>
                      </a:cubicBezTo>
                      <a:cubicBezTo>
                        <a:pt x="71" y="5"/>
                        <a:pt x="71" y="5"/>
                        <a:pt x="71" y="5"/>
                      </a:cubicBezTo>
                      <a:cubicBezTo>
                        <a:pt x="71" y="4"/>
                        <a:pt x="70" y="4"/>
                        <a:pt x="70" y="4"/>
                      </a:cubicBezTo>
                      <a:cubicBezTo>
                        <a:pt x="70" y="4"/>
                        <a:pt x="70" y="4"/>
                        <a:pt x="70" y="4"/>
                      </a:cubicBezTo>
                      <a:cubicBezTo>
                        <a:pt x="70" y="3"/>
                        <a:pt x="70" y="3"/>
                        <a:pt x="69" y="3"/>
                      </a:cubicBezTo>
                      <a:cubicBezTo>
                        <a:pt x="69" y="3"/>
                        <a:pt x="69" y="3"/>
                        <a:pt x="69" y="3"/>
                      </a:cubicBezTo>
                      <a:cubicBezTo>
                        <a:pt x="68" y="3"/>
                        <a:pt x="66" y="3"/>
                        <a:pt x="63" y="3"/>
                      </a:cubicBezTo>
                      <a:cubicBezTo>
                        <a:pt x="59" y="3"/>
                        <a:pt x="55" y="2"/>
                        <a:pt x="52" y="1"/>
                      </a:cubicBezTo>
                      <a:cubicBezTo>
                        <a:pt x="47" y="2"/>
                        <a:pt x="40" y="3"/>
                        <a:pt x="32" y="3"/>
                      </a:cubicBezTo>
                      <a:cubicBezTo>
                        <a:pt x="24" y="3"/>
                        <a:pt x="16" y="2"/>
                        <a:pt x="11" y="0"/>
                      </a:cubicBezTo>
                      <a:cubicBezTo>
                        <a:pt x="10" y="1"/>
                        <a:pt x="9" y="3"/>
                        <a:pt x="8" y="4"/>
                      </a:cubicBezTo>
                      <a:cubicBezTo>
                        <a:pt x="8" y="4"/>
                        <a:pt x="8" y="4"/>
                        <a:pt x="8" y="4"/>
                      </a:cubicBezTo>
                      <a:cubicBezTo>
                        <a:pt x="8" y="5"/>
                        <a:pt x="8" y="5"/>
                        <a:pt x="7" y="5"/>
                      </a:cubicBezTo>
                      <a:cubicBezTo>
                        <a:pt x="7" y="6"/>
                        <a:pt x="7" y="6"/>
                        <a:pt x="7" y="6"/>
                      </a:cubicBezTo>
                      <a:cubicBezTo>
                        <a:pt x="7" y="6"/>
                        <a:pt x="7" y="6"/>
                        <a:pt x="7" y="7"/>
                      </a:cubicBezTo>
                      <a:cubicBezTo>
                        <a:pt x="7" y="7"/>
                        <a:pt x="7" y="7"/>
                        <a:pt x="7" y="7"/>
                      </a:cubicBezTo>
                      <a:cubicBezTo>
                        <a:pt x="7" y="8"/>
                        <a:pt x="6" y="8"/>
                        <a:pt x="6" y="8"/>
                      </a:cubicBezTo>
                      <a:cubicBezTo>
                        <a:pt x="6" y="8"/>
                        <a:pt x="6" y="9"/>
                        <a:pt x="6" y="9"/>
                      </a:cubicBezTo>
                      <a:cubicBezTo>
                        <a:pt x="6" y="9"/>
                        <a:pt x="6" y="10"/>
                        <a:pt x="6" y="10"/>
                      </a:cubicBezTo>
                      <a:cubicBezTo>
                        <a:pt x="6" y="10"/>
                        <a:pt x="6" y="10"/>
                        <a:pt x="6" y="10"/>
                      </a:cubicBezTo>
                      <a:cubicBezTo>
                        <a:pt x="6" y="11"/>
                        <a:pt x="6" y="11"/>
                        <a:pt x="6" y="12"/>
                      </a:cubicBezTo>
                      <a:cubicBezTo>
                        <a:pt x="6" y="17"/>
                        <a:pt x="6" y="17"/>
                        <a:pt x="6" y="17"/>
                      </a:cubicBezTo>
                      <a:cubicBezTo>
                        <a:pt x="6" y="17"/>
                        <a:pt x="5" y="17"/>
                        <a:pt x="5" y="17"/>
                      </a:cubicBezTo>
                      <a:cubicBezTo>
                        <a:pt x="2" y="17"/>
                        <a:pt x="0" y="20"/>
                        <a:pt x="0" y="22"/>
                      </a:cubicBezTo>
                      <a:cubicBezTo>
                        <a:pt x="0" y="35"/>
                        <a:pt x="0" y="35"/>
                        <a:pt x="0" y="35"/>
                      </a:cubicBezTo>
                      <a:cubicBezTo>
                        <a:pt x="0" y="38"/>
                        <a:pt x="3" y="40"/>
                        <a:pt x="6" y="40"/>
                      </a:cubicBezTo>
                      <a:cubicBezTo>
                        <a:pt x="6" y="40"/>
                        <a:pt x="16" y="70"/>
                        <a:pt x="24" y="70"/>
                      </a:cubicBezTo>
                      <a:cubicBezTo>
                        <a:pt x="54" y="70"/>
                        <a:pt x="54" y="70"/>
                        <a:pt x="54" y="70"/>
                      </a:cubicBezTo>
                      <a:cubicBezTo>
                        <a:pt x="63" y="70"/>
                        <a:pt x="72" y="40"/>
                        <a:pt x="72" y="40"/>
                      </a:cubicBezTo>
                      <a:cubicBezTo>
                        <a:pt x="76" y="40"/>
                        <a:pt x="78" y="38"/>
                        <a:pt x="78" y="35"/>
                      </a:cubicBezTo>
                      <a:cubicBezTo>
                        <a:pt x="78" y="22"/>
                        <a:pt x="78" y="22"/>
                        <a:pt x="78" y="22"/>
                      </a:cubicBezTo>
                      <a:cubicBezTo>
                        <a:pt x="78" y="20"/>
                        <a:pt x="77" y="18"/>
                        <a:pt x="74" y="17"/>
                      </a:cubicBezTo>
                      <a:close/>
                    </a:path>
                  </a:pathLst>
                </a:custGeom>
                <a:solidFill>
                  <a:srgbClr val="E0BB8D"/>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18" name="Freeform 349"/>
                <p:cNvSpPr>
                  <a:spLocks noEditPoints="1"/>
                </p:cNvSpPr>
                <p:nvPr/>
              </p:nvSpPr>
              <p:spPr bwMode="auto">
                <a:xfrm>
                  <a:off x="9417754" y="4831895"/>
                  <a:ext cx="239157" cy="79719"/>
                </a:xfrm>
                <a:custGeom>
                  <a:avLst/>
                  <a:gdLst>
                    <a:gd name="T0" fmla="*/ 66 w 67"/>
                    <a:gd name="T1" fmla="*/ 2 h 22"/>
                    <a:gd name="T2" fmla="*/ 49 w 67"/>
                    <a:gd name="T3" fmla="*/ 1 h 22"/>
                    <a:gd name="T4" fmla="*/ 33 w 67"/>
                    <a:gd name="T5" fmla="*/ 5 h 22"/>
                    <a:gd name="T6" fmla="*/ 17 w 67"/>
                    <a:gd name="T7" fmla="*/ 1 h 22"/>
                    <a:gd name="T8" fmla="*/ 0 w 67"/>
                    <a:gd name="T9" fmla="*/ 2 h 22"/>
                    <a:gd name="T10" fmla="*/ 0 w 67"/>
                    <a:gd name="T11" fmla="*/ 4 h 22"/>
                    <a:gd name="T12" fmla="*/ 2 w 67"/>
                    <a:gd name="T13" fmla="*/ 7 h 22"/>
                    <a:gd name="T14" fmla="*/ 4 w 67"/>
                    <a:gd name="T15" fmla="*/ 12 h 22"/>
                    <a:gd name="T16" fmla="*/ 20 w 67"/>
                    <a:gd name="T17" fmla="*/ 21 h 22"/>
                    <a:gd name="T18" fmla="*/ 31 w 67"/>
                    <a:gd name="T19" fmla="*/ 9 h 22"/>
                    <a:gd name="T20" fmla="*/ 33 w 67"/>
                    <a:gd name="T21" fmla="*/ 8 h 22"/>
                    <a:gd name="T22" fmla="*/ 36 w 67"/>
                    <a:gd name="T23" fmla="*/ 9 h 22"/>
                    <a:gd name="T24" fmla="*/ 47 w 67"/>
                    <a:gd name="T25" fmla="*/ 21 h 22"/>
                    <a:gd name="T26" fmla="*/ 62 w 67"/>
                    <a:gd name="T27" fmla="*/ 12 h 22"/>
                    <a:gd name="T28" fmla="*/ 64 w 67"/>
                    <a:gd name="T29" fmla="*/ 7 h 22"/>
                    <a:gd name="T30" fmla="*/ 66 w 67"/>
                    <a:gd name="T31" fmla="*/ 4 h 22"/>
                    <a:gd name="T32" fmla="*/ 66 w 67"/>
                    <a:gd name="T33" fmla="*/ 2 h 22"/>
                    <a:gd name="T34" fmla="*/ 25 w 67"/>
                    <a:gd name="T35" fmla="*/ 16 h 22"/>
                    <a:gd name="T36" fmla="*/ 13 w 67"/>
                    <a:gd name="T37" fmla="*/ 19 h 22"/>
                    <a:gd name="T38" fmla="*/ 6 w 67"/>
                    <a:gd name="T39" fmla="*/ 8 h 22"/>
                    <a:gd name="T40" fmla="*/ 18 w 67"/>
                    <a:gd name="T41" fmla="*/ 3 h 22"/>
                    <a:gd name="T42" fmla="*/ 26 w 67"/>
                    <a:gd name="T43" fmla="*/ 5 h 22"/>
                    <a:gd name="T44" fmla="*/ 25 w 67"/>
                    <a:gd name="T45" fmla="*/ 16 h 22"/>
                    <a:gd name="T46" fmla="*/ 53 w 67"/>
                    <a:gd name="T47" fmla="*/ 19 h 22"/>
                    <a:gd name="T48" fmla="*/ 41 w 67"/>
                    <a:gd name="T49" fmla="*/ 16 h 22"/>
                    <a:gd name="T50" fmla="*/ 41 w 67"/>
                    <a:gd name="T51" fmla="*/ 5 h 22"/>
                    <a:gd name="T52" fmla="*/ 49 w 67"/>
                    <a:gd name="T53" fmla="*/ 3 h 22"/>
                    <a:gd name="T54" fmla="*/ 61 w 67"/>
                    <a:gd name="T55" fmla="*/ 8 h 22"/>
                    <a:gd name="T56" fmla="*/ 53 w 67"/>
                    <a:gd name="T57"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22">
                      <a:moveTo>
                        <a:pt x="66" y="2"/>
                      </a:moveTo>
                      <a:cubicBezTo>
                        <a:pt x="66" y="2"/>
                        <a:pt x="56" y="0"/>
                        <a:pt x="49" y="1"/>
                      </a:cubicBezTo>
                      <a:cubicBezTo>
                        <a:pt x="42" y="2"/>
                        <a:pt x="37" y="5"/>
                        <a:pt x="33" y="5"/>
                      </a:cubicBezTo>
                      <a:cubicBezTo>
                        <a:pt x="30" y="5"/>
                        <a:pt x="24" y="2"/>
                        <a:pt x="17" y="1"/>
                      </a:cubicBezTo>
                      <a:cubicBezTo>
                        <a:pt x="10" y="0"/>
                        <a:pt x="0" y="2"/>
                        <a:pt x="0" y="2"/>
                      </a:cubicBezTo>
                      <a:cubicBezTo>
                        <a:pt x="0" y="2"/>
                        <a:pt x="0" y="3"/>
                        <a:pt x="0" y="4"/>
                      </a:cubicBezTo>
                      <a:cubicBezTo>
                        <a:pt x="1" y="5"/>
                        <a:pt x="1" y="6"/>
                        <a:pt x="2" y="7"/>
                      </a:cubicBezTo>
                      <a:cubicBezTo>
                        <a:pt x="4" y="8"/>
                        <a:pt x="4" y="12"/>
                        <a:pt x="4" y="12"/>
                      </a:cubicBezTo>
                      <a:cubicBezTo>
                        <a:pt x="6" y="20"/>
                        <a:pt x="12" y="22"/>
                        <a:pt x="20" y="21"/>
                      </a:cubicBezTo>
                      <a:cubicBezTo>
                        <a:pt x="28" y="19"/>
                        <a:pt x="30" y="11"/>
                        <a:pt x="31" y="9"/>
                      </a:cubicBezTo>
                      <a:cubicBezTo>
                        <a:pt x="32" y="8"/>
                        <a:pt x="33" y="8"/>
                        <a:pt x="33" y="8"/>
                      </a:cubicBezTo>
                      <a:cubicBezTo>
                        <a:pt x="33" y="8"/>
                        <a:pt x="35" y="8"/>
                        <a:pt x="36" y="9"/>
                      </a:cubicBezTo>
                      <a:cubicBezTo>
                        <a:pt x="37" y="11"/>
                        <a:pt x="39" y="19"/>
                        <a:pt x="47" y="21"/>
                      </a:cubicBezTo>
                      <a:cubicBezTo>
                        <a:pt x="55" y="22"/>
                        <a:pt x="61" y="20"/>
                        <a:pt x="62" y="12"/>
                      </a:cubicBezTo>
                      <a:cubicBezTo>
                        <a:pt x="62" y="12"/>
                        <a:pt x="62" y="8"/>
                        <a:pt x="64" y="7"/>
                      </a:cubicBezTo>
                      <a:cubicBezTo>
                        <a:pt x="66" y="6"/>
                        <a:pt x="66" y="5"/>
                        <a:pt x="66" y="4"/>
                      </a:cubicBezTo>
                      <a:cubicBezTo>
                        <a:pt x="66" y="3"/>
                        <a:pt x="67" y="2"/>
                        <a:pt x="66" y="2"/>
                      </a:cubicBezTo>
                      <a:close/>
                      <a:moveTo>
                        <a:pt x="25" y="16"/>
                      </a:moveTo>
                      <a:cubicBezTo>
                        <a:pt x="23" y="19"/>
                        <a:pt x="19" y="20"/>
                        <a:pt x="13" y="19"/>
                      </a:cubicBezTo>
                      <a:cubicBezTo>
                        <a:pt x="8" y="18"/>
                        <a:pt x="6" y="14"/>
                        <a:pt x="6" y="8"/>
                      </a:cubicBezTo>
                      <a:cubicBezTo>
                        <a:pt x="6" y="1"/>
                        <a:pt x="18" y="3"/>
                        <a:pt x="18" y="3"/>
                      </a:cubicBezTo>
                      <a:cubicBezTo>
                        <a:pt x="22" y="4"/>
                        <a:pt x="22" y="4"/>
                        <a:pt x="26" y="5"/>
                      </a:cubicBezTo>
                      <a:cubicBezTo>
                        <a:pt x="30" y="6"/>
                        <a:pt x="27" y="13"/>
                        <a:pt x="25" y="16"/>
                      </a:cubicBezTo>
                      <a:close/>
                      <a:moveTo>
                        <a:pt x="53" y="19"/>
                      </a:moveTo>
                      <a:cubicBezTo>
                        <a:pt x="48" y="20"/>
                        <a:pt x="44" y="19"/>
                        <a:pt x="41" y="16"/>
                      </a:cubicBezTo>
                      <a:cubicBezTo>
                        <a:pt x="39" y="13"/>
                        <a:pt x="37" y="6"/>
                        <a:pt x="41" y="5"/>
                      </a:cubicBezTo>
                      <a:cubicBezTo>
                        <a:pt x="44" y="4"/>
                        <a:pt x="44" y="4"/>
                        <a:pt x="49" y="3"/>
                      </a:cubicBezTo>
                      <a:cubicBezTo>
                        <a:pt x="49" y="3"/>
                        <a:pt x="61" y="1"/>
                        <a:pt x="61" y="8"/>
                      </a:cubicBezTo>
                      <a:cubicBezTo>
                        <a:pt x="61" y="14"/>
                        <a:pt x="59" y="18"/>
                        <a:pt x="53" y="19"/>
                      </a:cubicBezTo>
                      <a:close/>
                    </a:path>
                  </a:pathLst>
                </a:custGeom>
                <a:solidFill>
                  <a:srgbClr val="EB3C00"/>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19" name="Oval 350"/>
                <p:cNvSpPr>
                  <a:spLocks noChangeArrowheads="1"/>
                </p:cNvSpPr>
                <p:nvPr/>
              </p:nvSpPr>
              <p:spPr bwMode="auto">
                <a:xfrm>
                  <a:off x="9421076" y="4843521"/>
                  <a:ext cx="6643" cy="664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20" name="Oval 351"/>
                <p:cNvSpPr>
                  <a:spLocks noChangeArrowheads="1"/>
                </p:cNvSpPr>
                <p:nvPr/>
              </p:nvSpPr>
              <p:spPr bwMode="auto">
                <a:xfrm>
                  <a:off x="9643624" y="4843521"/>
                  <a:ext cx="6643" cy="664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sp>
            <p:nvSpPr>
              <p:cNvPr id="300" name="Freeform 323"/>
              <p:cNvSpPr>
                <a:spLocks/>
              </p:cNvSpPr>
              <p:nvPr/>
            </p:nvSpPr>
            <p:spPr bwMode="auto">
              <a:xfrm>
                <a:off x="9280025" y="6759963"/>
                <a:ext cx="175796" cy="87898"/>
              </a:xfrm>
              <a:custGeom>
                <a:avLst/>
                <a:gdLst>
                  <a:gd name="T0" fmla="*/ 25 w 50"/>
                  <a:gd name="T1" fmla="*/ 0 h 25"/>
                  <a:gd name="T2" fmla="*/ 0 w 50"/>
                  <a:gd name="T3" fmla="*/ 25 h 25"/>
                  <a:gd name="T4" fmla="*/ 50 w 50"/>
                  <a:gd name="T5" fmla="*/ 25 h 25"/>
                  <a:gd name="T6" fmla="*/ 25 w 50"/>
                  <a:gd name="T7" fmla="*/ 0 h 25"/>
                </a:gdLst>
                <a:ahLst/>
                <a:cxnLst>
                  <a:cxn ang="0">
                    <a:pos x="T0" y="T1"/>
                  </a:cxn>
                  <a:cxn ang="0">
                    <a:pos x="T2" y="T3"/>
                  </a:cxn>
                  <a:cxn ang="0">
                    <a:pos x="T4" y="T5"/>
                  </a:cxn>
                  <a:cxn ang="0">
                    <a:pos x="T6" y="T7"/>
                  </a:cxn>
                </a:cxnLst>
                <a:rect l="0" t="0" r="r" b="b"/>
                <a:pathLst>
                  <a:path w="50" h="25">
                    <a:moveTo>
                      <a:pt x="25" y="0"/>
                    </a:moveTo>
                    <a:cubicBezTo>
                      <a:pt x="11" y="0"/>
                      <a:pt x="0" y="11"/>
                      <a:pt x="0" y="25"/>
                    </a:cubicBezTo>
                    <a:cubicBezTo>
                      <a:pt x="50" y="25"/>
                      <a:pt x="50" y="25"/>
                      <a:pt x="50" y="25"/>
                    </a:cubicBezTo>
                    <a:cubicBezTo>
                      <a:pt x="50" y="11"/>
                      <a:pt x="39" y="0"/>
                      <a:pt x="25" y="0"/>
                    </a:cubicBezTo>
                    <a:close/>
                  </a:path>
                </a:pathLst>
              </a:custGeom>
              <a:solidFill>
                <a:schemeClr val="tx1">
                  <a:lumMod val="50000"/>
                </a:schemeClr>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01" name="Freeform 324"/>
              <p:cNvSpPr>
                <a:spLocks/>
              </p:cNvSpPr>
              <p:nvPr/>
            </p:nvSpPr>
            <p:spPr bwMode="auto">
              <a:xfrm>
                <a:off x="9472099" y="6759963"/>
                <a:ext cx="175796" cy="87898"/>
              </a:xfrm>
              <a:custGeom>
                <a:avLst/>
                <a:gdLst>
                  <a:gd name="T0" fmla="*/ 25 w 50"/>
                  <a:gd name="T1" fmla="*/ 0 h 25"/>
                  <a:gd name="T2" fmla="*/ 0 w 50"/>
                  <a:gd name="T3" fmla="*/ 25 h 25"/>
                  <a:gd name="T4" fmla="*/ 50 w 50"/>
                  <a:gd name="T5" fmla="*/ 25 h 25"/>
                  <a:gd name="T6" fmla="*/ 25 w 50"/>
                  <a:gd name="T7" fmla="*/ 0 h 25"/>
                </a:gdLst>
                <a:ahLst/>
                <a:cxnLst>
                  <a:cxn ang="0">
                    <a:pos x="T0" y="T1"/>
                  </a:cxn>
                  <a:cxn ang="0">
                    <a:pos x="T2" y="T3"/>
                  </a:cxn>
                  <a:cxn ang="0">
                    <a:pos x="T4" y="T5"/>
                  </a:cxn>
                  <a:cxn ang="0">
                    <a:pos x="T6" y="T7"/>
                  </a:cxn>
                </a:cxnLst>
                <a:rect l="0" t="0" r="r" b="b"/>
                <a:pathLst>
                  <a:path w="50" h="25">
                    <a:moveTo>
                      <a:pt x="25" y="0"/>
                    </a:moveTo>
                    <a:cubicBezTo>
                      <a:pt x="11" y="0"/>
                      <a:pt x="0" y="11"/>
                      <a:pt x="0" y="25"/>
                    </a:cubicBezTo>
                    <a:cubicBezTo>
                      <a:pt x="50" y="25"/>
                      <a:pt x="50" y="25"/>
                      <a:pt x="50" y="25"/>
                    </a:cubicBezTo>
                    <a:cubicBezTo>
                      <a:pt x="50" y="11"/>
                      <a:pt x="39" y="0"/>
                      <a:pt x="25" y="0"/>
                    </a:cubicBezTo>
                    <a:close/>
                  </a:path>
                </a:pathLst>
              </a:custGeom>
              <a:solidFill>
                <a:schemeClr val="tx1">
                  <a:lumMod val="50000"/>
                </a:schemeClr>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281" name="Freeform 97"/>
              <p:cNvSpPr>
                <a:spLocks/>
              </p:cNvSpPr>
              <p:nvPr/>
            </p:nvSpPr>
            <p:spPr bwMode="auto">
              <a:xfrm>
                <a:off x="9869022" y="5353006"/>
                <a:ext cx="525890" cy="255166"/>
              </a:xfrm>
              <a:custGeom>
                <a:avLst/>
                <a:gdLst>
                  <a:gd name="T0" fmla="*/ 87 w 338"/>
                  <a:gd name="T1" fmla="*/ 0 h 164"/>
                  <a:gd name="T2" fmla="*/ 338 w 338"/>
                  <a:gd name="T3" fmla="*/ 0 h 164"/>
                  <a:gd name="T4" fmla="*/ 248 w 338"/>
                  <a:gd name="T5" fmla="*/ 164 h 164"/>
                  <a:gd name="T6" fmla="*/ 0 w 338"/>
                  <a:gd name="T7" fmla="*/ 164 h 164"/>
                  <a:gd name="T8" fmla="*/ 87 w 338"/>
                  <a:gd name="T9" fmla="*/ 0 h 164"/>
                </a:gdLst>
                <a:ahLst/>
                <a:cxnLst>
                  <a:cxn ang="0">
                    <a:pos x="T0" y="T1"/>
                  </a:cxn>
                  <a:cxn ang="0">
                    <a:pos x="T2" y="T3"/>
                  </a:cxn>
                  <a:cxn ang="0">
                    <a:pos x="T4" y="T5"/>
                  </a:cxn>
                  <a:cxn ang="0">
                    <a:pos x="T6" y="T7"/>
                  </a:cxn>
                  <a:cxn ang="0">
                    <a:pos x="T8" y="T9"/>
                  </a:cxn>
                </a:cxnLst>
                <a:rect l="0" t="0" r="r" b="b"/>
                <a:pathLst>
                  <a:path w="338" h="164">
                    <a:moveTo>
                      <a:pt x="87" y="0"/>
                    </a:moveTo>
                    <a:lnTo>
                      <a:pt x="338" y="0"/>
                    </a:lnTo>
                    <a:lnTo>
                      <a:pt x="248" y="164"/>
                    </a:lnTo>
                    <a:lnTo>
                      <a:pt x="0" y="164"/>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grpSp>
      <p:grpSp>
        <p:nvGrpSpPr>
          <p:cNvPr id="560" name="Group 559"/>
          <p:cNvGrpSpPr/>
          <p:nvPr/>
        </p:nvGrpSpPr>
        <p:grpSpPr>
          <a:xfrm>
            <a:off x="8285485" y="4665055"/>
            <a:ext cx="736304" cy="2319769"/>
            <a:chOff x="8164080" y="4538026"/>
            <a:chExt cx="736600" cy="2320703"/>
          </a:xfrm>
        </p:grpSpPr>
        <p:grpSp>
          <p:nvGrpSpPr>
            <p:cNvPr id="559" name="Group 558"/>
            <p:cNvGrpSpPr/>
            <p:nvPr/>
          </p:nvGrpSpPr>
          <p:grpSpPr>
            <a:xfrm>
              <a:off x="8164080" y="4538026"/>
              <a:ext cx="736600" cy="2278663"/>
              <a:chOff x="6086476" y="7174900"/>
              <a:chExt cx="736600" cy="2278663"/>
            </a:xfrm>
          </p:grpSpPr>
          <p:sp>
            <p:nvSpPr>
              <p:cNvPr id="1366" name="Freeform 397"/>
              <p:cNvSpPr>
                <a:spLocks/>
              </p:cNvSpPr>
              <p:nvPr/>
            </p:nvSpPr>
            <p:spPr bwMode="auto">
              <a:xfrm flipH="1">
                <a:off x="6459819" y="8496230"/>
                <a:ext cx="212543" cy="957333"/>
              </a:xfrm>
              <a:custGeom>
                <a:avLst/>
                <a:gdLst>
                  <a:gd name="T0" fmla="*/ 71 w 83"/>
                  <a:gd name="T1" fmla="*/ 298 h 298"/>
                  <a:gd name="T2" fmla="*/ 11 w 83"/>
                  <a:gd name="T3" fmla="*/ 298 h 298"/>
                  <a:gd name="T4" fmla="*/ 0 w 83"/>
                  <a:gd name="T5" fmla="*/ 0 h 298"/>
                  <a:gd name="T6" fmla="*/ 83 w 83"/>
                  <a:gd name="T7" fmla="*/ 0 h 298"/>
                  <a:gd name="T8" fmla="*/ 71 w 83"/>
                  <a:gd name="T9" fmla="*/ 298 h 298"/>
                </a:gdLst>
                <a:ahLst/>
                <a:cxnLst>
                  <a:cxn ang="0">
                    <a:pos x="T0" y="T1"/>
                  </a:cxn>
                  <a:cxn ang="0">
                    <a:pos x="T2" y="T3"/>
                  </a:cxn>
                  <a:cxn ang="0">
                    <a:pos x="T4" y="T5"/>
                  </a:cxn>
                  <a:cxn ang="0">
                    <a:pos x="T6" y="T7"/>
                  </a:cxn>
                  <a:cxn ang="0">
                    <a:pos x="T8" y="T9"/>
                  </a:cxn>
                </a:cxnLst>
                <a:rect l="0" t="0" r="r" b="b"/>
                <a:pathLst>
                  <a:path w="83" h="298">
                    <a:moveTo>
                      <a:pt x="71" y="298"/>
                    </a:moveTo>
                    <a:lnTo>
                      <a:pt x="11" y="298"/>
                    </a:lnTo>
                    <a:lnTo>
                      <a:pt x="0" y="0"/>
                    </a:lnTo>
                    <a:lnTo>
                      <a:pt x="83" y="0"/>
                    </a:lnTo>
                    <a:lnTo>
                      <a:pt x="71" y="298"/>
                    </a:lnTo>
                    <a:close/>
                  </a:path>
                </a:pathLst>
              </a:custGeom>
              <a:solidFill>
                <a:srgbClr val="634E37"/>
              </a:solidFill>
              <a:ln>
                <a:noFill/>
              </a:ln>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p:txBody>
          </p:sp>
          <p:sp>
            <p:nvSpPr>
              <p:cNvPr id="1367" name="Freeform 398"/>
              <p:cNvSpPr>
                <a:spLocks/>
              </p:cNvSpPr>
              <p:nvPr/>
            </p:nvSpPr>
            <p:spPr bwMode="auto">
              <a:xfrm flipH="1">
                <a:off x="6234475" y="8496230"/>
                <a:ext cx="215103" cy="957333"/>
              </a:xfrm>
              <a:custGeom>
                <a:avLst/>
                <a:gdLst>
                  <a:gd name="T0" fmla="*/ 73 w 84"/>
                  <a:gd name="T1" fmla="*/ 298 h 298"/>
                  <a:gd name="T2" fmla="*/ 11 w 84"/>
                  <a:gd name="T3" fmla="*/ 298 h 298"/>
                  <a:gd name="T4" fmla="*/ 0 w 84"/>
                  <a:gd name="T5" fmla="*/ 0 h 298"/>
                  <a:gd name="T6" fmla="*/ 84 w 84"/>
                  <a:gd name="T7" fmla="*/ 0 h 298"/>
                  <a:gd name="T8" fmla="*/ 73 w 84"/>
                  <a:gd name="T9" fmla="*/ 298 h 298"/>
                </a:gdLst>
                <a:ahLst/>
                <a:cxnLst>
                  <a:cxn ang="0">
                    <a:pos x="T0" y="T1"/>
                  </a:cxn>
                  <a:cxn ang="0">
                    <a:pos x="T2" y="T3"/>
                  </a:cxn>
                  <a:cxn ang="0">
                    <a:pos x="T4" y="T5"/>
                  </a:cxn>
                  <a:cxn ang="0">
                    <a:pos x="T6" y="T7"/>
                  </a:cxn>
                  <a:cxn ang="0">
                    <a:pos x="T8" y="T9"/>
                  </a:cxn>
                </a:cxnLst>
                <a:rect l="0" t="0" r="r" b="b"/>
                <a:pathLst>
                  <a:path w="84" h="298">
                    <a:moveTo>
                      <a:pt x="73" y="298"/>
                    </a:moveTo>
                    <a:lnTo>
                      <a:pt x="11" y="298"/>
                    </a:lnTo>
                    <a:lnTo>
                      <a:pt x="0" y="0"/>
                    </a:lnTo>
                    <a:lnTo>
                      <a:pt x="84" y="0"/>
                    </a:lnTo>
                    <a:lnTo>
                      <a:pt x="73" y="298"/>
                    </a:lnTo>
                    <a:close/>
                  </a:path>
                </a:pathLst>
              </a:custGeom>
              <a:solidFill>
                <a:srgbClr val="634E37"/>
              </a:solidFill>
              <a:ln>
                <a:noFill/>
              </a:ln>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rgbClr val="404040"/>
                  </a:solidFill>
                  <a:effectLst/>
                  <a:uLnTx/>
                  <a:uFillTx/>
                </a:endParaRPr>
              </a:p>
            </p:txBody>
          </p:sp>
          <p:sp>
            <p:nvSpPr>
              <p:cNvPr id="1418" name="Freeform 292"/>
              <p:cNvSpPr>
                <a:spLocks/>
              </p:cNvSpPr>
              <p:nvPr/>
            </p:nvSpPr>
            <p:spPr bwMode="auto">
              <a:xfrm>
                <a:off x="6086476" y="7680325"/>
                <a:ext cx="736600" cy="819150"/>
              </a:xfrm>
              <a:custGeom>
                <a:avLst/>
                <a:gdLst>
                  <a:gd name="T0" fmla="*/ 294 w 373"/>
                  <a:gd name="T1" fmla="*/ 0 h 418"/>
                  <a:gd name="T2" fmla="*/ 221 w 373"/>
                  <a:gd name="T3" fmla="*/ 0 h 418"/>
                  <a:gd name="T4" fmla="*/ 187 w 373"/>
                  <a:gd name="T5" fmla="*/ 17 h 418"/>
                  <a:gd name="T6" fmla="*/ 153 w 373"/>
                  <a:gd name="T7" fmla="*/ 0 h 418"/>
                  <a:gd name="T8" fmla="*/ 79 w 373"/>
                  <a:gd name="T9" fmla="*/ 0 h 418"/>
                  <a:gd name="T10" fmla="*/ 0 w 373"/>
                  <a:gd name="T11" fmla="*/ 79 h 418"/>
                  <a:gd name="T12" fmla="*/ 0 w 373"/>
                  <a:gd name="T13" fmla="*/ 145 h 418"/>
                  <a:gd name="T14" fmla="*/ 69 w 373"/>
                  <a:gd name="T15" fmla="*/ 145 h 418"/>
                  <a:gd name="T16" fmla="*/ 69 w 373"/>
                  <a:gd name="T17" fmla="*/ 418 h 418"/>
                  <a:gd name="T18" fmla="*/ 305 w 373"/>
                  <a:gd name="T19" fmla="*/ 418 h 418"/>
                  <a:gd name="T20" fmla="*/ 305 w 373"/>
                  <a:gd name="T21" fmla="*/ 145 h 418"/>
                  <a:gd name="T22" fmla="*/ 373 w 373"/>
                  <a:gd name="T23" fmla="*/ 145 h 418"/>
                  <a:gd name="T24" fmla="*/ 373 w 373"/>
                  <a:gd name="T25" fmla="*/ 79 h 418"/>
                  <a:gd name="T26" fmla="*/ 294 w 373"/>
                  <a:gd name="T27" fmla="*/ 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3" h="418">
                    <a:moveTo>
                      <a:pt x="294" y="0"/>
                    </a:moveTo>
                    <a:cubicBezTo>
                      <a:pt x="221" y="0"/>
                      <a:pt x="221" y="0"/>
                      <a:pt x="221" y="0"/>
                    </a:cubicBezTo>
                    <a:cubicBezTo>
                      <a:pt x="187" y="17"/>
                      <a:pt x="187" y="17"/>
                      <a:pt x="187" y="17"/>
                    </a:cubicBezTo>
                    <a:cubicBezTo>
                      <a:pt x="153" y="0"/>
                      <a:pt x="153" y="0"/>
                      <a:pt x="153" y="0"/>
                    </a:cubicBezTo>
                    <a:cubicBezTo>
                      <a:pt x="79" y="0"/>
                      <a:pt x="79" y="0"/>
                      <a:pt x="79" y="0"/>
                    </a:cubicBezTo>
                    <a:cubicBezTo>
                      <a:pt x="35" y="0"/>
                      <a:pt x="0" y="35"/>
                      <a:pt x="0" y="79"/>
                    </a:cubicBezTo>
                    <a:cubicBezTo>
                      <a:pt x="0" y="145"/>
                      <a:pt x="0" y="145"/>
                      <a:pt x="0" y="145"/>
                    </a:cubicBezTo>
                    <a:cubicBezTo>
                      <a:pt x="69" y="145"/>
                      <a:pt x="69" y="145"/>
                      <a:pt x="69" y="145"/>
                    </a:cubicBezTo>
                    <a:cubicBezTo>
                      <a:pt x="69" y="418"/>
                      <a:pt x="69" y="418"/>
                      <a:pt x="69" y="418"/>
                    </a:cubicBezTo>
                    <a:cubicBezTo>
                      <a:pt x="305" y="418"/>
                      <a:pt x="305" y="418"/>
                      <a:pt x="305" y="418"/>
                    </a:cubicBezTo>
                    <a:cubicBezTo>
                      <a:pt x="305" y="145"/>
                      <a:pt x="305" y="145"/>
                      <a:pt x="305" y="145"/>
                    </a:cubicBezTo>
                    <a:cubicBezTo>
                      <a:pt x="373" y="145"/>
                      <a:pt x="373" y="145"/>
                      <a:pt x="373" y="145"/>
                    </a:cubicBezTo>
                    <a:cubicBezTo>
                      <a:pt x="373" y="79"/>
                      <a:pt x="373" y="79"/>
                      <a:pt x="373" y="79"/>
                    </a:cubicBezTo>
                    <a:cubicBezTo>
                      <a:pt x="373" y="35"/>
                      <a:pt x="338" y="0"/>
                      <a:pt x="294" y="0"/>
                    </a:cubicBezTo>
                    <a:close/>
                  </a:path>
                </a:pathLst>
              </a:custGeom>
              <a:solidFill>
                <a:srgbClr val="582159"/>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422" name="Freeform 296"/>
              <p:cNvSpPr>
                <a:spLocks/>
              </p:cNvSpPr>
              <p:nvPr/>
            </p:nvSpPr>
            <p:spPr bwMode="auto">
              <a:xfrm>
                <a:off x="6477001" y="8088313"/>
                <a:ext cx="192088" cy="93662"/>
              </a:xfrm>
              <a:custGeom>
                <a:avLst/>
                <a:gdLst>
                  <a:gd name="T0" fmla="*/ 97 w 97"/>
                  <a:gd name="T1" fmla="*/ 48 h 48"/>
                  <a:gd name="T2" fmla="*/ 0 w 97"/>
                  <a:gd name="T3" fmla="*/ 48 h 48"/>
                  <a:gd name="T4" fmla="*/ 48 w 97"/>
                  <a:gd name="T5" fmla="*/ 0 h 48"/>
                  <a:gd name="T6" fmla="*/ 97 w 97"/>
                  <a:gd name="T7" fmla="*/ 48 h 48"/>
                </a:gdLst>
                <a:ahLst/>
                <a:cxnLst>
                  <a:cxn ang="0">
                    <a:pos x="T0" y="T1"/>
                  </a:cxn>
                  <a:cxn ang="0">
                    <a:pos x="T2" y="T3"/>
                  </a:cxn>
                  <a:cxn ang="0">
                    <a:pos x="T4" y="T5"/>
                  </a:cxn>
                  <a:cxn ang="0">
                    <a:pos x="T6" y="T7"/>
                  </a:cxn>
                </a:cxnLst>
                <a:rect l="0" t="0" r="r" b="b"/>
                <a:pathLst>
                  <a:path w="97" h="48">
                    <a:moveTo>
                      <a:pt x="97" y="48"/>
                    </a:moveTo>
                    <a:cubicBezTo>
                      <a:pt x="0" y="48"/>
                      <a:pt x="0" y="48"/>
                      <a:pt x="0" y="48"/>
                    </a:cubicBezTo>
                    <a:cubicBezTo>
                      <a:pt x="0" y="21"/>
                      <a:pt x="22" y="0"/>
                      <a:pt x="48" y="0"/>
                    </a:cubicBezTo>
                    <a:cubicBezTo>
                      <a:pt x="75" y="0"/>
                      <a:pt x="97" y="21"/>
                      <a:pt x="97" y="48"/>
                    </a:cubicBez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423" name="Freeform 297"/>
              <p:cNvSpPr>
                <a:spLocks/>
              </p:cNvSpPr>
              <p:nvPr/>
            </p:nvSpPr>
            <p:spPr bwMode="auto">
              <a:xfrm>
                <a:off x="6326188" y="7964488"/>
                <a:ext cx="476250" cy="334962"/>
              </a:xfrm>
              <a:custGeom>
                <a:avLst/>
                <a:gdLst>
                  <a:gd name="T0" fmla="*/ 192 w 242"/>
                  <a:gd name="T1" fmla="*/ 171 h 171"/>
                  <a:gd name="T2" fmla="*/ 0 w 242"/>
                  <a:gd name="T3" fmla="*/ 109 h 171"/>
                  <a:gd name="T4" fmla="*/ 11 w 242"/>
                  <a:gd name="T5" fmla="*/ 77 h 171"/>
                  <a:gd name="T6" fmla="*/ 184 w 242"/>
                  <a:gd name="T7" fmla="*/ 95 h 171"/>
                  <a:gd name="T8" fmla="*/ 184 w 242"/>
                  <a:gd name="T9" fmla="*/ 0 h 171"/>
                  <a:gd name="T10" fmla="*/ 242 w 242"/>
                  <a:gd name="T11" fmla="*/ 0 h 171"/>
                  <a:gd name="T12" fmla="*/ 242 w 242"/>
                  <a:gd name="T13" fmla="*/ 122 h 171"/>
                  <a:gd name="T14" fmla="*/ 192 w 242"/>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71">
                    <a:moveTo>
                      <a:pt x="192" y="171"/>
                    </a:moveTo>
                    <a:cubicBezTo>
                      <a:pt x="0" y="109"/>
                      <a:pt x="0" y="109"/>
                      <a:pt x="0" y="109"/>
                    </a:cubicBezTo>
                    <a:cubicBezTo>
                      <a:pt x="11" y="77"/>
                      <a:pt x="11" y="77"/>
                      <a:pt x="11" y="77"/>
                    </a:cubicBezTo>
                    <a:cubicBezTo>
                      <a:pt x="184" y="95"/>
                      <a:pt x="184" y="95"/>
                      <a:pt x="184" y="95"/>
                    </a:cubicBezTo>
                    <a:cubicBezTo>
                      <a:pt x="184" y="0"/>
                      <a:pt x="184" y="0"/>
                      <a:pt x="184" y="0"/>
                    </a:cubicBezTo>
                    <a:cubicBezTo>
                      <a:pt x="242" y="0"/>
                      <a:pt x="242" y="0"/>
                      <a:pt x="242" y="0"/>
                    </a:cubicBezTo>
                    <a:cubicBezTo>
                      <a:pt x="242" y="122"/>
                      <a:pt x="242" y="122"/>
                      <a:pt x="242" y="122"/>
                    </a:cubicBezTo>
                    <a:cubicBezTo>
                      <a:pt x="242" y="149"/>
                      <a:pt x="219" y="171"/>
                      <a:pt x="192" y="171"/>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424" name="Freeform 298"/>
              <p:cNvSpPr>
                <a:spLocks/>
              </p:cNvSpPr>
              <p:nvPr/>
            </p:nvSpPr>
            <p:spPr bwMode="auto">
              <a:xfrm>
                <a:off x="6108701" y="7964488"/>
                <a:ext cx="579438" cy="334962"/>
              </a:xfrm>
              <a:custGeom>
                <a:avLst/>
                <a:gdLst>
                  <a:gd name="T0" fmla="*/ 50 w 294"/>
                  <a:gd name="T1" fmla="*/ 171 h 171"/>
                  <a:gd name="T2" fmla="*/ 294 w 294"/>
                  <a:gd name="T3" fmla="*/ 108 h 171"/>
                  <a:gd name="T4" fmla="*/ 181 w 294"/>
                  <a:gd name="T5" fmla="*/ 88 h 171"/>
                  <a:gd name="T6" fmla="*/ 58 w 294"/>
                  <a:gd name="T7" fmla="*/ 95 h 171"/>
                  <a:gd name="T8" fmla="*/ 58 w 294"/>
                  <a:gd name="T9" fmla="*/ 0 h 171"/>
                  <a:gd name="T10" fmla="*/ 0 w 294"/>
                  <a:gd name="T11" fmla="*/ 0 h 171"/>
                  <a:gd name="T12" fmla="*/ 0 w 294"/>
                  <a:gd name="T13" fmla="*/ 122 h 171"/>
                  <a:gd name="T14" fmla="*/ 50 w 2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4" h="171">
                    <a:moveTo>
                      <a:pt x="50" y="171"/>
                    </a:moveTo>
                    <a:cubicBezTo>
                      <a:pt x="294" y="108"/>
                      <a:pt x="294" y="108"/>
                      <a:pt x="294" y="108"/>
                    </a:cubicBezTo>
                    <a:cubicBezTo>
                      <a:pt x="181" y="88"/>
                      <a:pt x="181" y="88"/>
                      <a:pt x="181" y="88"/>
                    </a:cubicBezTo>
                    <a:cubicBezTo>
                      <a:pt x="58" y="95"/>
                      <a:pt x="58" y="95"/>
                      <a:pt x="58" y="95"/>
                    </a:cubicBezTo>
                    <a:cubicBezTo>
                      <a:pt x="58" y="0"/>
                      <a:pt x="58" y="0"/>
                      <a:pt x="58" y="0"/>
                    </a:cubicBezTo>
                    <a:cubicBezTo>
                      <a:pt x="0" y="0"/>
                      <a:pt x="0" y="0"/>
                      <a:pt x="0" y="0"/>
                    </a:cubicBezTo>
                    <a:cubicBezTo>
                      <a:pt x="0" y="122"/>
                      <a:pt x="0" y="122"/>
                      <a:pt x="0" y="122"/>
                    </a:cubicBezTo>
                    <a:cubicBezTo>
                      <a:pt x="0" y="149"/>
                      <a:pt x="22" y="171"/>
                      <a:pt x="50" y="171"/>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425" name="Freeform 299"/>
              <p:cNvSpPr>
                <a:spLocks/>
              </p:cNvSpPr>
              <p:nvPr/>
            </p:nvSpPr>
            <p:spPr bwMode="auto">
              <a:xfrm>
                <a:off x="6265863" y="7615238"/>
                <a:ext cx="381000" cy="360362"/>
              </a:xfrm>
              <a:custGeom>
                <a:avLst/>
                <a:gdLst>
                  <a:gd name="T0" fmla="*/ 197 w 240"/>
                  <a:gd name="T1" fmla="*/ 80 h 227"/>
                  <a:gd name="T2" fmla="*/ 240 w 240"/>
                  <a:gd name="T3" fmla="*/ 80 h 227"/>
                  <a:gd name="T4" fmla="*/ 182 w 240"/>
                  <a:gd name="T5" fmla="*/ 0 h 227"/>
                  <a:gd name="T6" fmla="*/ 57 w 240"/>
                  <a:gd name="T7" fmla="*/ 0 h 227"/>
                  <a:gd name="T8" fmla="*/ 0 w 240"/>
                  <a:gd name="T9" fmla="*/ 80 h 227"/>
                  <a:gd name="T10" fmla="*/ 40 w 240"/>
                  <a:gd name="T11" fmla="*/ 80 h 227"/>
                  <a:gd name="T12" fmla="*/ 120 w 240"/>
                  <a:gd name="T13" fmla="*/ 227 h 227"/>
                  <a:gd name="T14" fmla="*/ 197 w 240"/>
                  <a:gd name="T15" fmla="*/ 80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227">
                    <a:moveTo>
                      <a:pt x="197" y="80"/>
                    </a:moveTo>
                    <a:lnTo>
                      <a:pt x="240" y="80"/>
                    </a:lnTo>
                    <a:lnTo>
                      <a:pt x="182" y="0"/>
                    </a:lnTo>
                    <a:lnTo>
                      <a:pt x="57" y="0"/>
                    </a:lnTo>
                    <a:lnTo>
                      <a:pt x="0" y="80"/>
                    </a:lnTo>
                    <a:lnTo>
                      <a:pt x="40" y="80"/>
                    </a:lnTo>
                    <a:lnTo>
                      <a:pt x="120" y="227"/>
                    </a:lnTo>
                    <a:lnTo>
                      <a:pt x="197" y="80"/>
                    </a:lnTo>
                    <a:close/>
                  </a:path>
                </a:pathLst>
              </a:custGeom>
              <a:solidFill>
                <a:srgbClr val="481B49"/>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427" name="Freeform 301"/>
              <p:cNvSpPr>
                <a:spLocks/>
              </p:cNvSpPr>
              <p:nvPr/>
            </p:nvSpPr>
            <p:spPr bwMode="auto">
              <a:xfrm>
                <a:off x="6356351" y="7545388"/>
                <a:ext cx="198438" cy="203200"/>
              </a:xfrm>
              <a:custGeom>
                <a:avLst/>
                <a:gdLst>
                  <a:gd name="T0" fmla="*/ 100 w 100"/>
                  <a:gd name="T1" fmla="*/ 17 h 104"/>
                  <a:gd name="T2" fmla="*/ 85 w 100"/>
                  <a:gd name="T3" fmla="*/ 0 h 104"/>
                  <a:gd name="T4" fmla="*/ 15 w 100"/>
                  <a:gd name="T5" fmla="*/ 0 h 104"/>
                  <a:gd name="T6" fmla="*/ 0 w 100"/>
                  <a:gd name="T7" fmla="*/ 17 h 104"/>
                  <a:gd name="T8" fmla="*/ 0 w 100"/>
                  <a:gd name="T9" fmla="*/ 75 h 104"/>
                  <a:gd name="T10" fmla="*/ 50 w 100"/>
                  <a:gd name="T11" fmla="*/ 104 h 104"/>
                  <a:gd name="T12" fmla="*/ 100 w 100"/>
                  <a:gd name="T13" fmla="*/ 75 h 104"/>
                  <a:gd name="T14" fmla="*/ 100 w 100"/>
                  <a:gd name="T15" fmla="*/ 17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04">
                    <a:moveTo>
                      <a:pt x="100" y="17"/>
                    </a:moveTo>
                    <a:cubicBezTo>
                      <a:pt x="96" y="10"/>
                      <a:pt x="91" y="4"/>
                      <a:pt x="85" y="0"/>
                    </a:cubicBezTo>
                    <a:cubicBezTo>
                      <a:pt x="15" y="0"/>
                      <a:pt x="15" y="0"/>
                      <a:pt x="15" y="0"/>
                    </a:cubicBezTo>
                    <a:cubicBezTo>
                      <a:pt x="9" y="4"/>
                      <a:pt x="4" y="10"/>
                      <a:pt x="0" y="17"/>
                    </a:cubicBezTo>
                    <a:cubicBezTo>
                      <a:pt x="0" y="75"/>
                      <a:pt x="0" y="75"/>
                      <a:pt x="0" y="75"/>
                    </a:cubicBezTo>
                    <a:cubicBezTo>
                      <a:pt x="10" y="92"/>
                      <a:pt x="29" y="104"/>
                      <a:pt x="50" y="104"/>
                    </a:cubicBezTo>
                    <a:cubicBezTo>
                      <a:pt x="71" y="104"/>
                      <a:pt x="90" y="92"/>
                      <a:pt x="100" y="75"/>
                    </a:cubicBezTo>
                    <a:lnTo>
                      <a:pt x="100" y="17"/>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428" name="Freeform 302"/>
              <p:cNvSpPr>
                <a:spLocks/>
              </p:cNvSpPr>
              <p:nvPr/>
            </p:nvSpPr>
            <p:spPr bwMode="auto">
              <a:xfrm>
                <a:off x="6356351" y="7499350"/>
                <a:ext cx="198438" cy="166687"/>
              </a:xfrm>
              <a:custGeom>
                <a:avLst/>
                <a:gdLst>
                  <a:gd name="T0" fmla="*/ 100 w 100"/>
                  <a:gd name="T1" fmla="*/ 79 h 85"/>
                  <a:gd name="T2" fmla="*/ 50 w 100"/>
                  <a:gd name="T3" fmla="*/ 85 h 85"/>
                  <a:gd name="T4" fmla="*/ 0 w 100"/>
                  <a:gd name="T5" fmla="*/ 78 h 85"/>
                  <a:gd name="T6" fmla="*/ 0 w 100"/>
                  <a:gd name="T7" fmla="*/ 0 h 85"/>
                  <a:gd name="T8" fmla="*/ 100 w 100"/>
                  <a:gd name="T9" fmla="*/ 0 h 85"/>
                  <a:gd name="T10" fmla="*/ 100 w 100"/>
                  <a:gd name="T11" fmla="*/ 79 h 85"/>
                </a:gdLst>
                <a:ahLst/>
                <a:cxnLst>
                  <a:cxn ang="0">
                    <a:pos x="T0" y="T1"/>
                  </a:cxn>
                  <a:cxn ang="0">
                    <a:pos x="T2" y="T3"/>
                  </a:cxn>
                  <a:cxn ang="0">
                    <a:pos x="T4" y="T5"/>
                  </a:cxn>
                  <a:cxn ang="0">
                    <a:pos x="T6" y="T7"/>
                  </a:cxn>
                  <a:cxn ang="0">
                    <a:pos x="T8" y="T9"/>
                  </a:cxn>
                  <a:cxn ang="0">
                    <a:pos x="T10" y="T11"/>
                  </a:cxn>
                </a:cxnLst>
                <a:rect l="0" t="0" r="r" b="b"/>
                <a:pathLst>
                  <a:path w="100" h="85">
                    <a:moveTo>
                      <a:pt x="100" y="79"/>
                    </a:moveTo>
                    <a:cubicBezTo>
                      <a:pt x="84" y="83"/>
                      <a:pt x="67" y="85"/>
                      <a:pt x="50" y="85"/>
                    </a:cubicBezTo>
                    <a:cubicBezTo>
                      <a:pt x="33" y="85"/>
                      <a:pt x="16" y="83"/>
                      <a:pt x="0" y="78"/>
                    </a:cubicBezTo>
                    <a:cubicBezTo>
                      <a:pt x="0" y="0"/>
                      <a:pt x="0" y="0"/>
                      <a:pt x="0" y="0"/>
                    </a:cubicBezTo>
                    <a:cubicBezTo>
                      <a:pt x="100" y="0"/>
                      <a:pt x="100" y="0"/>
                      <a:pt x="100" y="0"/>
                    </a:cubicBezTo>
                    <a:lnTo>
                      <a:pt x="100" y="79"/>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430" name="Rectangle 304"/>
              <p:cNvSpPr>
                <a:spLocks noChangeArrowheads="1"/>
              </p:cNvSpPr>
              <p:nvPr/>
            </p:nvSpPr>
            <p:spPr bwMode="auto">
              <a:xfrm>
                <a:off x="6108701" y="7964488"/>
                <a:ext cx="114300" cy="33337"/>
              </a:xfrm>
              <a:prstGeom prst="rect">
                <a:avLst/>
              </a:prstGeom>
              <a:solidFill>
                <a:srgbClr val="C39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436" name="Freeform 310"/>
              <p:cNvSpPr>
                <a:spLocks/>
              </p:cNvSpPr>
              <p:nvPr/>
            </p:nvSpPr>
            <p:spPr bwMode="auto">
              <a:xfrm>
                <a:off x="6249988" y="8115300"/>
                <a:ext cx="192088" cy="96837"/>
              </a:xfrm>
              <a:custGeom>
                <a:avLst/>
                <a:gdLst>
                  <a:gd name="T0" fmla="*/ 97 w 97"/>
                  <a:gd name="T1" fmla="*/ 49 h 49"/>
                  <a:gd name="T2" fmla="*/ 0 w 97"/>
                  <a:gd name="T3" fmla="*/ 49 h 49"/>
                  <a:gd name="T4" fmla="*/ 49 w 97"/>
                  <a:gd name="T5" fmla="*/ 0 h 49"/>
                  <a:gd name="T6" fmla="*/ 97 w 97"/>
                  <a:gd name="T7" fmla="*/ 49 h 49"/>
                </a:gdLst>
                <a:ahLst/>
                <a:cxnLst>
                  <a:cxn ang="0">
                    <a:pos x="T0" y="T1"/>
                  </a:cxn>
                  <a:cxn ang="0">
                    <a:pos x="T2" y="T3"/>
                  </a:cxn>
                  <a:cxn ang="0">
                    <a:pos x="T4" y="T5"/>
                  </a:cxn>
                  <a:cxn ang="0">
                    <a:pos x="T6" y="T7"/>
                  </a:cxn>
                </a:cxnLst>
                <a:rect l="0" t="0" r="r" b="b"/>
                <a:pathLst>
                  <a:path w="97" h="49">
                    <a:moveTo>
                      <a:pt x="97" y="49"/>
                    </a:moveTo>
                    <a:cubicBezTo>
                      <a:pt x="0" y="49"/>
                      <a:pt x="0" y="49"/>
                      <a:pt x="0" y="49"/>
                    </a:cubicBezTo>
                    <a:cubicBezTo>
                      <a:pt x="0" y="22"/>
                      <a:pt x="22" y="0"/>
                      <a:pt x="49" y="0"/>
                    </a:cubicBezTo>
                    <a:cubicBezTo>
                      <a:pt x="75" y="0"/>
                      <a:pt x="97" y="22"/>
                      <a:pt x="97" y="49"/>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437" name="Freeform 311"/>
              <p:cNvSpPr>
                <a:spLocks/>
              </p:cNvSpPr>
              <p:nvPr/>
            </p:nvSpPr>
            <p:spPr bwMode="auto">
              <a:xfrm>
                <a:off x="6275388" y="8147050"/>
                <a:ext cx="219075" cy="111125"/>
              </a:xfrm>
              <a:custGeom>
                <a:avLst/>
                <a:gdLst>
                  <a:gd name="T0" fmla="*/ 59 w 138"/>
                  <a:gd name="T1" fmla="*/ 70 h 70"/>
                  <a:gd name="T2" fmla="*/ 0 w 138"/>
                  <a:gd name="T3" fmla="*/ 0 h 70"/>
                  <a:gd name="T4" fmla="*/ 138 w 138"/>
                  <a:gd name="T5" fmla="*/ 54 h 70"/>
                  <a:gd name="T6" fmla="*/ 59 w 138"/>
                  <a:gd name="T7" fmla="*/ 70 h 70"/>
                </a:gdLst>
                <a:ahLst/>
                <a:cxnLst>
                  <a:cxn ang="0">
                    <a:pos x="T0" y="T1"/>
                  </a:cxn>
                  <a:cxn ang="0">
                    <a:pos x="T2" y="T3"/>
                  </a:cxn>
                  <a:cxn ang="0">
                    <a:pos x="T4" y="T5"/>
                  </a:cxn>
                  <a:cxn ang="0">
                    <a:pos x="T6" y="T7"/>
                  </a:cxn>
                </a:cxnLst>
                <a:rect l="0" t="0" r="r" b="b"/>
                <a:pathLst>
                  <a:path w="138" h="70">
                    <a:moveTo>
                      <a:pt x="59" y="70"/>
                    </a:moveTo>
                    <a:lnTo>
                      <a:pt x="0" y="0"/>
                    </a:lnTo>
                    <a:lnTo>
                      <a:pt x="138" y="54"/>
                    </a:lnTo>
                    <a:lnTo>
                      <a:pt x="59" y="70"/>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551" name="Rectangle 315"/>
              <p:cNvSpPr>
                <a:spLocks noChangeArrowheads="1"/>
              </p:cNvSpPr>
              <p:nvPr/>
            </p:nvSpPr>
            <p:spPr bwMode="auto">
              <a:xfrm>
                <a:off x="6086476" y="7929563"/>
                <a:ext cx="163513" cy="128587"/>
              </a:xfrm>
              <a:prstGeom prst="rect">
                <a:avLst/>
              </a:prstGeom>
              <a:solidFill>
                <a:srgbClr val="481B49"/>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552" name="Rectangle 316"/>
              <p:cNvSpPr>
                <a:spLocks noChangeArrowheads="1"/>
              </p:cNvSpPr>
              <p:nvPr/>
            </p:nvSpPr>
            <p:spPr bwMode="auto">
              <a:xfrm>
                <a:off x="6669088" y="7942263"/>
                <a:ext cx="153988" cy="115887"/>
              </a:xfrm>
              <a:prstGeom prst="rect">
                <a:avLst/>
              </a:prstGeom>
              <a:solidFill>
                <a:srgbClr val="481B49"/>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nvGrpSpPr>
              <p:cNvPr id="558" name="Group 557"/>
              <p:cNvGrpSpPr/>
              <p:nvPr/>
            </p:nvGrpSpPr>
            <p:grpSpPr>
              <a:xfrm>
                <a:off x="6275388" y="7174900"/>
                <a:ext cx="353529" cy="441132"/>
                <a:chOff x="6770468" y="7164742"/>
                <a:chExt cx="289365" cy="361068"/>
              </a:xfrm>
            </p:grpSpPr>
            <p:sp>
              <p:nvSpPr>
                <p:cNvPr id="1361" name="Freeform 392"/>
                <p:cNvSpPr>
                  <a:spLocks/>
                </p:cNvSpPr>
                <p:nvPr/>
              </p:nvSpPr>
              <p:spPr bwMode="auto">
                <a:xfrm flipH="1">
                  <a:off x="6770470" y="7164742"/>
                  <a:ext cx="286805" cy="240711"/>
                </a:xfrm>
                <a:custGeom>
                  <a:avLst/>
                  <a:gdLst>
                    <a:gd name="T0" fmla="*/ 8 w 80"/>
                    <a:gd name="T1" fmla="*/ 60 h 67"/>
                    <a:gd name="T2" fmla="*/ 8 w 80"/>
                    <a:gd name="T3" fmla="*/ 57 h 67"/>
                    <a:gd name="T4" fmla="*/ 8 w 80"/>
                    <a:gd name="T5" fmla="*/ 57 h 67"/>
                    <a:gd name="T6" fmla="*/ 8 w 80"/>
                    <a:gd name="T7" fmla="*/ 55 h 67"/>
                    <a:gd name="T8" fmla="*/ 8 w 80"/>
                    <a:gd name="T9" fmla="*/ 54 h 67"/>
                    <a:gd name="T10" fmla="*/ 8 w 80"/>
                    <a:gd name="T11" fmla="*/ 52 h 67"/>
                    <a:gd name="T12" fmla="*/ 8 w 80"/>
                    <a:gd name="T13" fmla="*/ 52 h 67"/>
                    <a:gd name="T14" fmla="*/ 9 w 80"/>
                    <a:gd name="T15" fmla="*/ 50 h 67"/>
                    <a:gd name="T16" fmla="*/ 9 w 80"/>
                    <a:gd name="T17" fmla="*/ 50 h 67"/>
                    <a:gd name="T18" fmla="*/ 10 w 80"/>
                    <a:gd name="T19" fmla="*/ 48 h 67"/>
                    <a:gd name="T20" fmla="*/ 10 w 80"/>
                    <a:gd name="T21" fmla="*/ 48 h 67"/>
                    <a:gd name="T22" fmla="*/ 12 w 80"/>
                    <a:gd name="T23" fmla="*/ 43 h 67"/>
                    <a:gd name="T24" fmla="*/ 33 w 80"/>
                    <a:gd name="T25" fmla="*/ 47 h 67"/>
                    <a:gd name="T26" fmla="*/ 52 w 80"/>
                    <a:gd name="T27" fmla="*/ 43 h 67"/>
                    <a:gd name="T28" fmla="*/ 63 w 80"/>
                    <a:gd name="T29" fmla="*/ 47 h 67"/>
                    <a:gd name="T30" fmla="*/ 68 w 80"/>
                    <a:gd name="T31" fmla="*/ 46 h 67"/>
                    <a:gd name="T32" fmla="*/ 68 w 80"/>
                    <a:gd name="T33" fmla="*/ 46 h 67"/>
                    <a:gd name="T34" fmla="*/ 68 w 80"/>
                    <a:gd name="T35" fmla="*/ 46 h 67"/>
                    <a:gd name="T36" fmla="*/ 69 w 80"/>
                    <a:gd name="T37" fmla="*/ 47 h 67"/>
                    <a:gd name="T38" fmla="*/ 69 w 80"/>
                    <a:gd name="T39" fmla="*/ 48 h 67"/>
                    <a:gd name="T40" fmla="*/ 70 w 80"/>
                    <a:gd name="T41" fmla="*/ 49 h 67"/>
                    <a:gd name="T42" fmla="*/ 70 w 80"/>
                    <a:gd name="T43" fmla="*/ 49 h 67"/>
                    <a:gd name="T44" fmla="*/ 70 w 80"/>
                    <a:gd name="T45" fmla="*/ 52 h 67"/>
                    <a:gd name="T46" fmla="*/ 71 w 80"/>
                    <a:gd name="T47" fmla="*/ 52 h 67"/>
                    <a:gd name="T48" fmla="*/ 71 w 80"/>
                    <a:gd name="T49" fmla="*/ 53 h 67"/>
                    <a:gd name="T50" fmla="*/ 71 w 80"/>
                    <a:gd name="T51" fmla="*/ 54 h 67"/>
                    <a:gd name="T52" fmla="*/ 71 w 80"/>
                    <a:gd name="T53" fmla="*/ 55 h 67"/>
                    <a:gd name="T54" fmla="*/ 71 w 80"/>
                    <a:gd name="T55" fmla="*/ 57 h 67"/>
                    <a:gd name="T56" fmla="*/ 71 w 80"/>
                    <a:gd name="T57" fmla="*/ 57 h 67"/>
                    <a:gd name="T58" fmla="*/ 71 w 80"/>
                    <a:gd name="T59" fmla="*/ 60 h 67"/>
                    <a:gd name="T60" fmla="*/ 71 w 80"/>
                    <a:gd name="T61" fmla="*/ 67 h 67"/>
                    <a:gd name="T62" fmla="*/ 73 w 80"/>
                    <a:gd name="T63" fmla="*/ 67 h 67"/>
                    <a:gd name="T64" fmla="*/ 80 w 80"/>
                    <a:gd name="T65" fmla="*/ 43 h 67"/>
                    <a:gd name="T66" fmla="*/ 58 w 80"/>
                    <a:gd name="T67" fmla="*/ 10 h 67"/>
                    <a:gd name="T68" fmla="*/ 58 w 80"/>
                    <a:gd name="T69" fmla="*/ 10 h 67"/>
                    <a:gd name="T70" fmla="*/ 34 w 80"/>
                    <a:gd name="T71" fmla="*/ 0 h 67"/>
                    <a:gd name="T72" fmla="*/ 0 w 80"/>
                    <a:gd name="T73" fmla="*/ 41 h 67"/>
                    <a:gd name="T74" fmla="*/ 7 w 80"/>
                    <a:gd name="T75" fmla="*/ 67 h 67"/>
                    <a:gd name="T76" fmla="*/ 8 w 80"/>
                    <a:gd name="T77" fmla="*/ 67 h 67"/>
                    <a:gd name="T78" fmla="*/ 8 w 80"/>
                    <a:gd name="T79"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67">
                      <a:moveTo>
                        <a:pt x="8" y="60"/>
                      </a:moveTo>
                      <a:cubicBezTo>
                        <a:pt x="8" y="59"/>
                        <a:pt x="8" y="58"/>
                        <a:pt x="8" y="57"/>
                      </a:cubicBezTo>
                      <a:cubicBezTo>
                        <a:pt x="8" y="57"/>
                        <a:pt x="8" y="57"/>
                        <a:pt x="8" y="57"/>
                      </a:cubicBezTo>
                      <a:cubicBezTo>
                        <a:pt x="8" y="56"/>
                        <a:pt x="8" y="55"/>
                        <a:pt x="8" y="55"/>
                      </a:cubicBezTo>
                      <a:cubicBezTo>
                        <a:pt x="8" y="55"/>
                        <a:pt x="8" y="54"/>
                        <a:pt x="8" y="54"/>
                      </a:cubicBezTo>
                      <a:cubicBezTo>
                        <a:pt x="8" y="54"/>
                        <a:pt x="8" y="53"/>
                        <a:pt x="8" y="52"/>
                      </a:cubicBezTo>
                      <a:cubicBezTo>
                        <a:pt x="8" y="52"/>
                        <a:pt x="8" y="52"/>
                        <a:pt x="8" y="52"/>
                      </a:cubicBezTo>
                      <a:cubicBezTo>
                        <a:pt x="8" y="51"/>
                        <a:pt x="9" y="51"/>
                        <a:pt x="9" y="50"/>
                      </a:cubicBezTo>
                      <a:cubicBezTo>
                        <a:pt x="9" y="50"/>
                        <a:pt x="9" y="50"/>
                        <a:pt x="9" y="50"/>
                      </a:cubicBezTo>
                      <a:cubicBezTo>
                        <a:pt x="9" y="49"/>
                        <a:pt x="9" y="49"/>
                        <a:pt x="10" y="48"/>
                      </a:cubicBezTo>
                      <a:cubicBezTo>
                        <a:pt x="10" y="48"/>
                        <a:pt x="10" y="48"/>
                        <a:pt x="10" y="48"/>
                      </a:cubicBezTo>
                      <a:cubicBezTo>
                        <a:pt x="10" y="46"/>
                        <a:pt x="11" y="44"/>
                        <a:pt x="12" y="43"/>
                      </a:cubicBezTo>
                      <a:cubicBezTo>
                        <a:pt x="17" y="45"/>
                        <a:pt x="24" y="47"/>
                        <a:pt x="33" y="47"/>
                      </a:cubicBezTo>
                      <a:cubicBezTo>
                        <a:pt x="40" y="47"/>
                        <a:pt x="47" y="45"/>
                        <a:pt x="52" y="43"/>
                      </a:cubicBezTo>
                      <a:cubicBezTo>
                        <a:pt x="54" y="45"/>
                        <a:pt x="58" y="47"/>
                        <a:pt x="63" y="47"/>
                      </a:cubicBezTo>
                      <a:cubicBezTo>
                        <a:pt x="65" y="47"/>
                        <a:pt x="67" y="47"/>
                        <a:pt x="68" y="46"/>
                      </a:cubicBezTo>
                      <a:cubicBezTo>
                        <a:pt x="68" y="46"/>
                        <a:pt x="68" y="46"/>
                        <a:pt x="68" y="46"/>
                      </a:cubicBezTo>
                      <a:cubicBezTo>
                        <a:pt x="68" y="46"/>
                        <a:pt x="68" y="46"/>
                        <a:pt x="68" y="46"/>
                      </a:cubicBezTo>
                      <a:cubicBezTo>
                        <a:pt x="69" y="46"/>
                        <a:pt x="69" y="47"/>
                        <a:pt x="69" y="47"/>
                      </a:cubicBezTo>
                      <a:cubicBezTo>
                        <a:pt x="69" y="47"/>
                        <a:pt x="69" y="47"/>
                        <a:pt x="69" y="48"/>
                      </a:cubicBezTo>
                      <a:cubicBezTo>
                        <a:pt x="69" y="48"/>
                        <a:pt x="69" y="48"/>
                        <a:pt x="70" y="49"/>
                      </a:cubicBezTo>
                      <a:cubicBezTo>
                        <a:pt x="70" y="49"/>
                        <a:pt x="70" y="49"/>
                        <a:pt x="70" y="49"/>
                      </a:cubicBezTo>
                      <a:cubicBezTo>
                        <a:pt x="70" y="50"/>
                        <a:pt x="70" y="51"/>
                        <a:pt x="70" y="52"/>
                      </a:cubicBezTo>
                      <a:cubicBezTo>
                        <a:pt x="70" y="52"/>
                        <a:pt x="70" y="52"/>
                        <a:pt x="71" y="52"/>
                      </a:cubicBezTo>
                      <a:cubicBezTo>
                        <a:pt x="71" y="53"/>
                        <a:pt x="71" y="53"/>
                        <a:pt x="71" y="53"/>
                      </a:cubicBezTo>
                      <a:cubicBezTo>
                        <a:pt x="71" y="54"/>
                        <a:pt x="71" y="54"/>
                        <a:pt x="71" y="54"/>
                      </a:cubicBezTo>
                      <a:cubicBezTo>
                        <a:pt x="71" y="55"/>
                        <a:pt x="71" y="55"/>
                        <a:pt x="71" y="55"/>
                      </a:cubicBezTo>
                      <a:cubicBezTo>
                        <a:pt x="71" y="56"/>
                        <a:pt x="71" y="56"/>
                        <a:pt x="71" y="57"/>
                      </a:cubicBezTo>
                      <a:cubicBezTo>
                        <a:pt x="71" y="57"/>
                        <a:pt x="71" y="57"/>
                        <a:pt x="71" y="57"/>
                      </a:cubicBezTo>
                      <a:cubicBezTo>
                        <a:pt x="71" y="58"/>
                        <a:pt x="71" y="59"/>
                        <a:pt x="71" y="60"/>
                      </a:cubicBezTo>
                      <a:cubicBezTo>
                        <a:pt x="71" y="67"/>
                        <a:pt x="71" y="67"/>
                        <a:pt x="71" y="67"/>
                      </a:cubicBezTo>
                      <a:cubicBezTo>
                        <a:pt x="72" y="67"/>
                        <a:pt x="73" y="67"/>
                        <a:pt x="73" y="67"/>
                      </a:cubicBezTo>
                      <a:cubicBezTo>
                        <a:pt x="78" y="61"/>
                        <a:pt x="80" y="52"/>
                        <a:pt x="80" y="43"/>
                      </a:cubicBezTo>
                      <a:cubicBezTo>
                        <a:pt x="80" y="25"/>
                        <a:pt x="70" y="10"/>
                        <a:pt x="58" y="10"/>
                      </a:cubicBezTo>
                      <a:cubicBezTo>
                        <a:pt x="58" y="10"/>
                        <a:pt x="58" y="10"/>
                        <a:pt x="58" y="10"/>
                      </a:cubicBezTo>
                      <a:cubicBezTo>
                        <a:pt x="52" y="2"/>
                        <a:pt x="43" y="0"/>
                        <a:pt x="34" y="0"/>
                      </a:cubicBezTo>
                      <a:cubicBezTo>
                        <a:pt x="15" y="0"/>
                        <a:pt x="0" y="17"/>
                        <a:pt x="0" y="41"/>
                      </a:cubicBezTo>
                      <a:cubicBezTo>
                        <a:pt x="0" y="50"/>
                        <a:pt x="2" y="59"/>
                        <a:pt x="7" y="67"/>
                      </a:cubicBezTo>
                      <a:cubicBezTo>
                        <a:pt x="7" y="67"/>
                        <a:pt x="7" y="67"/>
                        <a:pt x="8" y="67"/>
                      </a:cubicBezTo>
                      <a:lnTo>
                        <a:pt x="8" y="60"/>
                      </a:lnTo>
                      <a:close/>
                    </a:path>
                  </a:pathLst>
                </a:custGeom>
                <a:solidFill>
                  <a:srgbClr val="634E37"/>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73" name="Freeform 404"/>
                <p:cNvSpPr>
                  <a:spLocks/>
                </p:cNvSpPr>
                <p:nvPr/>
              </p:nvSpPr>
              <p:spPr bwMode="auto">
                <a:xfrm flipH="1">
                  <a:off x="6793516" y="7297901"/>
                  <a:ext cx="0" cy="256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74" name="Freeform 405"/>
                <p:cNvSpPr>
                  <a:spLocks/>
                </p:cNvSpPr>
                <p:nvPr/>
              </p:nvSpPr>
              <p:spPr bwMode="auto">
                <a:xfrm flipH="1">
                  <a:off x="6793516" y="729277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75" name="Freeform 406"/>
                <p:cNvSpPr>
                  <a:spLocks/>
                </p:cNvSpPr>
                <p:nvPr/>
              </p:nvSpPr>
              <p:spPr bwMode="auto">
                <a:xfrm flipH="1">
                  <a:off x="6801199" y="728253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84" name="Freeform 407"/>
                <p:cNvSpPr>
                  <a:spLocks/>
                </p:cNvSpPr>
                <p:nvPr/>
              </p:nvSpPr>
              <p:spPr bwMode="auto">
                <a:xfrm flipH="1">
                  <a:off x="6798637" y="728765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85" name="Freeform 408"/>
                <p:cNvSpPr>
                  <a:spLocks/>
                </p:cNvSpPr>
                <p:nvPr/>
              </p:nvSpPr>
              <p:spPr bwMode="auto">
                <a:xfrm flipH="1">
                  <a:off x="7031666" y="728253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86" name="Freeform 409"/>
                <p:cNvSpPr>
                  <a:spLocks/>
                </p:cNvSpPr>
                <p:nvPr/>
              </p:nvSpPr>
              <p:spPr bwMode="auto">
                <a:xfrm flipH="1">
                  <a:off x="6790956" y="7300463"/>
                  <a:ext cx="0" cy="512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87" name="Freeform 410"/>
                <p:cNvSpPr>
                  <a:spLocks/>
                </p:cNvSpPr>
                <p:nvPr/>
              </p:nvSpPr>
              <p:spPr bwMode="auto">
                <a:xfrm flipH="1">
                  <a:off x="6790956" y="7308144"/>
                  <a:ext cx="0" cy="7683"/>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88" name="Freeform 411"/>
                <p:cNvSpPr>
                  <a:spLocks/>
                </p:cNvSpPr>
                <p:nvPr/>
              </p:nvSpPr>
              <p:spPr bwMode="auto">
                <a:xfrm flipH="1">
                  <a:off x="6801199" y="72799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89" name="Freeform 412"/>
                <p:cNvSpPr>
                  <a:spLocks/>
                </p:cNvSpPr>
                <p:nvPr/>
              </p:nvSpPr>
              <p:spPr bwMode="auto">
                <a:xfrm flipH="1">
                  <a:off x="7039348" y="7305584"/>
                  <a:ext cx="0" cy="256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90" name="Freeform 413"/>
                <p:cNvSpPr>
                  <a:spLocks/>
                </p:cNvSpPr>
                <p:nvPr/>
              </p:nvSpPr>
              <p:spPr bwMode="auto">
                <a:xfrm flipH="1">
                  <a:off x="7034227" y="729277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91" name="Freeform 414"/>
                <p:cNvSpPr>
                  <a:spLocks/>
                </p:cNvSpPr>
                <p:nvPr/>
              </p:nvSpPr>
              <p:spPr bwMode="auto">
                <a:xfrm flipH="1">
                  <a:off x="7034227" y="729022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92" name="Freeform 415"/>
                <p:cNvSpPr>
                  <a:spLocks/>
                </p:cNvSpPr>
                <p:nvPr/>
              </p:nvSpPr>
              <p:spPr bwMode="auto">
                <a:xfrm flipH="1">
                  <a:off x="7039348" y="73004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393" name="Freeform 416"/>
                <p:cNvSpPr>
                  <a:spLocks/>
                </p:cNvSpPr>
                <p:nvPr/>
              </p:nvSpPr>
              <p:spPr bwMode="auto">
                <a:xfrm flipH="1">
                  <a:off x="6770468" y="7269734"/>
                  <a:ext cx="289365" cy="256076"/>
                </a:xfrm>
                <a:custGeom>
                  <a:avLst/>
                  <a:gdLst>
                    <a:gd name="T0" fmla="*/ 77 w 81"/>
                    <a:gd name="T1" fmla="*/ 18 h 72"/>
                    <a:gd name="T2" fmla="*/ 75 w 81"/>
                    <a:gd name="T3" fmla="*/ 17 h 72"/>
                    <a:gd name="T4" fmla="*/ 75 w 81"/>
                    <a:gd name="T5" fmla="*/ 13 h 72"/>
                    <a:gd name="T6" fmla="*/ 75 w 81"/>
                    <a:gd name="T7" fmla="*/ 11 h 72"/>
                    <a:gd name="T8" fmla="*/ 75 w 81"/>
                    <a:gd name="T9" fmla="*/ 10 h 72"/>
                    <a:gd name="T10" fmla="*/ 75 w 81"/>
                    <a:gd name="T11" fmla="*/ 9 h 72"/>
                    <a:gd name="T12" fmla="*/ 74 w 81"/>
                    <a:gd name="T13" fmla="*/ 9 h 72"/>
                    <a:gd name="T14" fmla="*/ 74 w 81"/>
                    <a:gd name="T15" fmla="*/ 8 h 72"/>
                    <a:gd name="T16" fmla="*/ 74 w 81"/>
                    <a:gd name="T17" fmla="*/ 7 h 72"/>
                    <a:gd name="T18" fmla="*/ 74 w 81"/>
                    <a:gd name="T19" fmla="*/ 7 h 72"/>
                    <a:gd name="T20" fmla="*/ 73 w 81"/>
                    <a:gd name="T21" fmla="*/ 5 h 72"/>
                    <a:gd name="T22" fmla="*/ 73 w 81"/>
                    <a:gd name="T23" fmla="*/ 5 h 72"/>
                    <a:gd name="T24" fmla="*/ 72 w 81"/>
                    <a:gd name="T25" fmla="*/ 4 h 72"/>
                    <a:gd name="T26" fmla="*/ 72 w 81"/>
                    <a:gd name="T27" fmla="*/ 4 h 72"/>
                    <a:gd name="T28" fmla="*/ 72 w 81"/>
                    <a:gd name="T29" fmla="*/ 3 h 72"/>
                    <a:gd name="T30" fmla="*/ 72 w 81"/>
                    <a:gd name="T31" fmla="*/ 3 h 72"/>
                    <a:gd name="T32" fmla="*/ 65 w 81"/>
                    <a:gd name="T33" fmla="*/ 4 h 72"/>
                    <a:gd name="T34" fmla="*/ 54 w 81"/>
                    <a:gd name="T35" fmla="*/ 1 h 72"/>
                    <a:gd name="T36" fmla="*/ 33 w 81"/>
                    <a:gd name="T37" fmla="*/ 4 h 72"/>
                    <a:gd name="T38" fmla="*/ 11 w 81"/>
                    <a:gd name="T39" fmla="*/ 0 h 72"/>
                    <a:gd name="T40" fmla="*/ 8 w 81"/>
                    <a:gd name="T41" fmla="*/ 4 h 72"/>
                    <a:gd name="T42" fmla="*/ 8 w 81"/>
                    <a:gd name="T43" fmla="*/ 4 h 72"/>
                    <a:gd name="T44" fmla="*/ 7 w 81"/>
                    <a:gd name="T45" fmla="*/ 6 h 72"/>
                    <a:gd name="T46" fmla="*/ 7 w 81"/>
                    <a:gd name="T47" fmla="*/ 6 h 72"/>
                    <a:gd name="T48" fmla="*/ 7 w 81"/>
                    <a:gd name="T49" fmla="*/ 7 h 72"/>
                    <a:gd name="T50" fmla="*/ 7 w 81"/>
                    <a:gd name="T51" fmla="*/ 7 h 72"/>
                    <a:gd name="T52" fmla="*/ 6 w 81"/>
                    <a:gd name="T53" fmla="*/ 9 h 72"/>
                    <a:gd name="T54" fmla="*/ 6 w 81"/>
                    <a:gd name="T55" fmla="*/ 9 h 72"/>
                    <a:gd name="T56" fmla="*/ 6 w 81"/>
                    <a:gd name="T57" fmla="*/ 10 h 72"/>
                    <a:gd name="T58" fmla="*/ 6 w 81"/>
                    <a:gd name="T59" fmla="*/ 11 h 72"/>
                    <a:gd name="T60" fmla="*/ 6 w 81"/>
                    <a:gd name="T61" fmla="*/ 13 h 72"/>
                    <a:gd name="T62" fmla="*/ 6 w 81"/>
                    <a:gd name="T63" fmla="*/ 17 h 72"/>
                    <a:gd name="T64" fmla="*/ 5 w 81"/>
                    <a:gd name="T65" fmla="*/ 18 h 72"/>
                    <a:gd name="T66" fmla="*/ 0 w 81"/>
                    <a:gd name="T67" fmla="*/ 23 h 72"/>
                    <a:gd name="T68" fmla="*/ 0 w 81"/>
                    <a:gd name="T69" fmla="*/ 36 h 72"/>
                    <a:gd name="T70" fmla="*/ 6 w 81"/>
                    <a:gd name="T71" fmla="*/ 42 h 72"/>
                    <a:gd name="T72" fmla="*/ 6 w 81"/>
                    <a:gd name="T73" fmla="*/ 56 h 72"/>
                    <a:gd name="T74" fmla="*/ 23 w 81"/>
                    <a:gd name="T75" fmla="*/ 72 h 72"/>
                    <a:gd name="T76" fmla="*/ 58 w 81"/>
                    <a:gd name="T77" fmla="*/ 72 h 72"/>
                    <a:gd name="T78" fmla="*/ 75 w 81"/>
                    <a:gd name="T79" fmla="*/ 56 h 72"/>
                    <a:gd name="T80" fmla="*/ 75 w 81"/>
                    <a:gd name="T81" fmla="*/ 42 h 72"/>
                    <a:gd name="T82" fmla="*/ 81 w 81"/>
                    <a:gd name="T83" fmla="*/ 36 h 72"/>
                    <a:gd name="T84" fmla="*/ 81 w 81"/>
                    <a:gd name="T85" fmla="*/ 23 h 72"/>
                    <a:gd name="T86" fmla="*/ 77 w 81"/>
                    <a:gd name="T87" fmla="*/ 1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 h="72">
                      <a:moveTo>
                        <a:pt x="77" y="18"/>
                      </a:moveTo>
                      <a:cubicBezTo>
                        <a:pt x="76" y="18"/>
                        <a:pt x="76" y="17"/>
                        <a:pt x="75" y="17"/>
                      </a:cubicBezTo>
                      <a:cubicBezTo>
                        <a:pt x="75" y="13"/>
                        <a:pt x="75" y="13"/>
                        <a:pt x="75" y="13"/>
                      </a:cubicBezTo>
                      <a:cubicBezTo>
                        <a:pt x="75" y="12"/>
                        <a:pt x="75" y="11"/>
                        <a:pt x="75" y="11"/>
                      </a:cubicBezTo>
                      <a:cubicBezTo>
                        <a:pt x="75" y="11"/>
                        <a:pt x="75" y="11"/>
                        <a:pt x="75" y="10"/>
                      </a:cubicBezTo>
                      <a:cubicBezTo>
                        <a:pt x="75" y="10"/>
                        <a:pt x="75" y="10"/>
                        <a:pt x="75" y="9"/>
                      </a:cubicBezTo>
                      <a:cubicBezTo>
                        <a:pt x="74" y="9"/>
                        <a:pt x="74" y="9"/>
                        <a:pt x="74" y="9"/>
                      </a:cubicBezTo>
                      <a:cubicBezTo>
                        <a:pt x="74" y="9"/>
                        <a:pt x="74" y="8"/>
                        <a:pt x="74" y="8"/>
                      </a:cubicBezTo>
                      <a:cubicBezTo>
                        <a:pt x="74" y="8"/>
                        <a:pt x="74" y="8"/>
                        <a:pt x="74" y="7"/>
                      </a:cubicBezTo>
                      <a:cubicBezTo>
                        <a:pt x="74" y="7"/>
                        <a:pt x="74" y="7"/>
                        <a:pt x="74" y="7"/>
                      </a:cubicBezTo>
                      <a:cubicBezTo>
                        <a:pt x="74" y="6"/>
                        <a:pt x="73" y="6"/>
                        <a:pt x="73" y="5"/>
                      </a:cubicBezTo>
                      <a:cubicBezTo>
                        <a:pt x="73" y="5"/>
                        <a:pt x="73" y="5"/>
                        <a:pt x="73" y="5"/>
                      </a:cubicBezTo>
                      <a:cubicBezTo>
                        <a:pt x="73" y="5"/>
                        <a:pt x="73" y="4"/>
                        <a:pt x="72" y="4"/>
                      </a:cubicBezTo>
                      <a:cubicBezTo>
                        <a:pt x="72" y="4"/>
                        <a:pt x="72" y="4"/>
                        <a:pt x="72" y="4"/>
                      </a:cubicBezTo>
                      <a:cubicBezTo>
                        <a:pt x="72" y="3"/>
                        <a:pt x="72" y="3"/>
                        <a:pt x="72" y="3"/>
                      </a:cubicBezTo>
                      <a:cubicBezTo>
                        <a:pt x="72" y="3"/>
                        <a:pt x="72" y="3"/>
                        <a:pt x="72" y="3"/>
                      </a:cubicBezTo>
                      <a:cubicBezTo>
                        <a:pt x="70" y="3"/>
                        <a:pt x="68" y="4"/>
                        <a:pt x="65" y="4"/>
                      </a:cubicBezTo>
                      <a:cubicBezTo>
                        <a:pt x="61" y="4"/>
                        <a:pt x="56" y="2"/>
                        <a:pt x="54" y="1"/>
                      </a:cubicBezTo>
                      <a:cubicBezTo>
                        <a:pt x="49" y="2"/>
                        <a:pt x="41" y="4"/>
                        <a:pt x="33" y="4"/>
                      </a:cubicBezTo>
                      <a:cubicBezTo>
                        <a:pt x="24" y="4"/>
                        <a:pt x="16" y="2"/>
                        <a:pt x="11" y="0"/>
                      </a:cubicBezTo>
                      <a:cubicBezTo>
                        <a:pt x="10" y="2"/>
                        <a:pt x="9" y="3"/>
                        <a:pt x="8" y="4"/>
                      </a:cubicBezTo>
                      <a:cubicBezTo>
                        <a:pt x="8" y="4"/>
                        <a:pt x="8" y="4"/>
                        <a:pt x="8" y="4"/>
                      </a:cubicBezTo>
                      <a:cubicBezTo>
                        <a:pt x="8" y="5"/>
                        <a:pt x="8" y="5"/>
                        <a:pt x="7" y="6"/>
                      </a:cubicBezTo>
                      <a:cubicBezTo>
                        <a:pt x="7" y="6"/>
                        <a:pt x="7" y="6"/>
                        <a:pt x="7" y="6"/>
                      </a:cubicBezTo>
                      <a:cubicBezTo>
                        <a:pt x="7" y="6"/>
                        <a:pt x="7" y="7"/>
                        <a:pt x="7" y="7"/>
                      </a:cubicBezTo>
                      <a:cubicBezTo>
                        <a:pt x="7" y="7"/>
                        <a:pt x="7" y="7"/>
                        <a:pt x="7" y="7"/>
                      </a:cubicBezTo>
                      <a:cubicBezTo>
                        <a:pt x="7" y="8"/>
                        <a:pt x="6" y="8"/>
                        <a:pt x="6" y="9"/>
                      </a:cubicBezTo>
                      <a:cubicBezTo>
                        <a:pt x="6" y="9"/>
                        <a:pt x="6" y="9"/>
                        <a:pt x="6" y="9"/>
                      </a:cubicBezTo>
                      <a:cubicBezTo>
                        <a:pt x="6" y="9"/>
                        <a:pt x="6" y="10"/>
                        <a:pt x="6" y="10"/>
                      </a:cubicBezTo>
                      <a:cubicBezTo>
                        <a:pt x="6" y="11"/>
                        <a:pt x="6" y="11"/>
                        <a:pt x="6" y="11"/>
                      </a:cubicBezTo>
                      <a:cubicBezTo>
                        <a:pt x="6" y="11"/>
                        <a:pt x="6" y="12"/>
                        <a:pt x="6" y="13"/>
                      </a:cubicBezTo>
                      <a:cubicBezTo>
                        <a:pt x="6" y="17"/>
                        <a:pt x="6" y="17"/>
                        <a:pt x="6" y="17"/>
                      </a:cubicBezTo>
                      <a:cubicBezTo>
                        <a:pt x="6" y="17"/>
                        <a:pt x="5" y="17"/>
                        <a:pt x="5" y="18"/>
                      </a:cubicBezTo>
                      <a:cubicBezTo>
                        <a:pt x="2" y="18"/>
                        <a:pt x="0" y="20"/>
                        <a:pt x="0" y="23"/>
                      </a:cubicBezTo>
                      <a:cubicBezTo>
                        <a:pt x="0" y="36"/>
                        <a:pt x="0" y="36"/>
                        <a:pt x="0" y="36"/>
                      </a:cubicBezTo>
                      <a:cubicBezTo>
                        <a:pt x="0" y="39"/>
                        <a:pt x="3" y="42"/>
                        <a:pt x="6" y="42"/>
                      </a:cubicBezTo>
                      <a:cubicBezTo>
                        <a:pt x="6" y="56"/>
                        <a:pt x="6" y="56"/>
                        <a:pt x="6" y="56"/>
                      </a:cubicBezTo>
                      <a:cubicBezTo>
                        <a:pt x="6" y="65"/>
                        <a:pt x="13" y="72"/>
                        <a:pt x="23" y="72"/>
                      </a:cubicBezTo>
                      <a:cubicBezTo>
                        <a:pt x="58" y="72"/>
                        <a:pt x="58" y="72"/>
                        <a:pt x="58" y="72"/>
                      </a:cubicBezTo>
                      <a:cubicBezTo>
                        <a:pt x="67" y="72"/>
                        <a:pt x="75" y="65"/>
                        <a:pt x="75" y="56"/>
                      </a:cubicBezTo>
                      <a:cubicBezTo>
                        <a:pt x="75" y="42"/>
                        <a:pt x="75" y="42"/>
                        <a:pt x="75" y="42"/>
                      </a:cubicBezTo>
                      <a:cubicBezTo>
                        <a:pt x="78" y="42"/>
                        <a:pt x="81" y="39"/>
                        <a:pt x="81" y="36"/>
                      </a:cubicBezTo>
                      <a:cubicBezTo>
                        <a:pt x="81" y="23"/>
                        <a:pt x="81" y="23"/>
                        <a:pt x="81" y="23"/>
                      </a:cubicBezTo>
                      <a:cubicBezTo>
                        <a:pt x="81" y="21"/>
                        <a:pt x="79" y="19"/>
                        <a:pt x="77" y="18"/>
                      </a:cubicBezTo>
                      <a:close/>
                    </a:path>
                  </a:pathLst>
                </a:custGeom>
                <a:solidFill>
                  <a:srgbClr val="E0BB8D"/>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grpSp>
        <p:sp>
          <p:nvSpPr>
            <p:cNvPr id="1368" name="Freeform 399"/>
            <p:cNvSpPr>
              <a:spLocks/>
            </p:cNvSpPr>
            <p:nvPr/>
          </p:nvSpPr>
          <p:spPr bwMode="auto">
            <a:xfrm flipH="1">
              <a:off x="8554049" y="6763980"/>
              <a:ext cx="181814" cy="94749"/>
            </a:xfrm>
            <a:custGeom>
              <a:avLst/>
              <a:gdLst>
                <a:gd name="T0" fmla="*/ 26 w 51"/>
                <a:gd name="T1" fmla="*/ 0 h 26"/>
                <a:gd name="T2" fmla="*/ 0 w 51"/>
                <a:gd name="T3" fmla="*/ 26 h 26"/>
                <a:gd name="T4" fmla="*/ 51 w 51"/>
                <a:gd name="T5" fmla="*/ 26 h 26"/>
                <a:gd name="T6" fmla="*/ 26 w 51"/>
                <a:gd name="T7" fmla="*/ 0 h 26"/>
              </a:gdLst>
              <a:ahLst/>
              <a:cxnLst>
                <a:cxn ang="0">
                  <a:pos x="T0" y="T1"/>
                </a:cxn>
                <a:cxn ang="0">
                  <a:pos x="T2" y="T3"/>
                </a:cxn>
                <a:cxn ang="0">
                  <a:pos x="T4" y="T5"/>
                </a:cxn>
                <a:cxn ang="0">
                  <a:pos x="T6" y="T7"/>
                </a:cxn>
              </a:cxnLst>
              <a:rect l="0" t="0" r="r" b="b"/>
              <a:pathLst>
                <a:path w="51" h="26">
                  <a:moveTo>
                    <a:pt x="26" y="0"/>
                  </a:moveTo>
                  <a:cubicBezTo>
                    <a:pt x="11" y="0"/>
                    <a:pt x="0" y="12"/>
                    <a:pt x="0" y="26"/>
                  </a:cubicBezTo>
                  <a:cubicBezTo>
                    <a:pt x="51" y="26"/>
                    <a:pt x="51" y="26"/>
                    <a:pt x="51" y="26"/>
                  </a:cubicBezTo>
                  <a:cubicBezTo>
                    <a:pt x="51" y="12"/>
                    <a:pt x="40" y="0"/>
                    <a:pt x="26" y="0"/>
                  </a:cubicBezTo>
                  <a:close/>
                </a:path>
              </a:pathLst>
            </a:custGeom>
            <a:solidFill>
              <a:schemeClr val="tx1">
                <a:lumMod val="50000"/>
              </a:schemeClr>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sp>
          <p:nvSpPr>
            <p:cNvPr id="1369" name="Freeform 400"/>
            <p:cNvSpPr>
              <a:spLocks/>
            </p:cNvSpPr>
            <p:nvPr/>
          </p:nvSpPr>
          <p:spPr bwMode="auto">
            <a:xfrm flipH="1">
              <a:off x="8328703" y="6763980"/>
              <a:ext cx="181814" cy="94749"/>
            </a:xfrm>
            <a:custGeom>
              <a:avLst/>
              <a:gdLst>
                <a:gd name="T0" fmla="*/ 25 w 51"/>
                <a:gd name="T1" fmla="*/ 0 h 26"/>
                <a:gd name="T2" fmla="*/ 0 w 51"/>
                <a:gd name="T3" fmla="*/ 26 h 26"/>
                <a:gd name="T4" fmla="*/ 51 w 51"/>
                <a:gd name="T5" fmla="*/ 26 h 26"/>
                <a:gd name="T6" fmla="*/ 25 w 51"/>
                <a:gd name="T7" fmla="*/ 0 h 26"/>
              </a:gdLst>
              <a:ahLst/>
              <a:cxnLst>
                <a:cxn ang="0">
                  <a:pos x="T0" y="T1"/>
                </a:cxn>
                <a:cxn ang="0">
                  <a:pos x="T2" y="T3"/>
                </a:cxn>
                <a:cxn ang="0">
                  <a:pos x="T4" y="T5"/>
                </a:cxn>
                <a:cxn ang="0">
                  <a:pos x="T6" y="T7"/>
                </a:cxn>
              </a:cxnLst>
              <a:rect l="0" t="0" r="r" b="b"/>
              <a:pathLst>
                <a:path w="51" h="26">
                  <a:moveTo>
                    <a:pt x="25" y="0"/>
                  </a:moveTo>
                  <a:cubicBezTo>
                    <a:pt x="11" y="0"/>
                    <a:pt x="0" y="12"/>
                    <a:pt x="0" y="26"/>
                  </a:cubicBezTo>
                  <a:cubicBezTo>
                    <a:pt x="51" y="26"/>
                    <a:pt x="51" y="26"/>
                    <a:pt x="51" y="26"/>
                  </a:cubicBezTo>
                  <a:cubicBezTo>
                    <a:pt x="51" y="12"/>
                    <a:pt x="39" y="0"/>
                    <a:pt x="25" y="0"/>
                  </a:cubicBezTo>
                  <a:close/>
                </a:path>
              </a:pathLst>
            </a:custGeom>
            <a:solidFill>
              <a:schemeClr val="tx1">
                <a:lumMod val="50000"/>
              </a:schemeClr>
            </a:solidFill>
            <a:ln>
              <a:noFill/>
            </a:ln>
          </p:spPr>
          <p:txBody>
            <a:bodyPr vert="horz" wrap="square" lIns="91403" tIns="45702" rIns="91403" bIns="45702" numCol="1" anchor="t" anchorCtr="0" compatLnSpc="1">
              <a:prstTxWarp prst="textNoShape">
                <a:avLst/>
              </a:prstTxWarp>
            </a:bodyPr>
            <a:lstStyle/>
            <a:p>
              <a:pPr marL="0" marR="0" lvl="0" indent="0" defTabSz="932319"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rgbClr val="404040"/>
                </a:solidFill>
                <a:effectLst/>
                <a:uLnTx/>
                <a:uFillTx/>
              </a:endParaRP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2" y="5585494"/>
            <a:ext cx="4141792" cy="859665"/>
          </a:xfrm>
          <a:prstGeom prst="rect">
            <a:avLst/>
          </a:prstGeom>
        </p:spPr>
      </p:pic>
      <p:sp>
        <p:nvSpPr>
          <p:cNvPr id="14" name="TextBox 13"/>
          <p:cNvSpPr txBox="1"/>
          <p:nvPr/>
        </p:nvSpPr>
        <p:spPr>
          <a:xfrm>
            <a:off x="6215203" y="679823"/>
            <a:ext cx="4655845" cy="76840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96" b="0" i="0" u="none" strike="noStrike" kern="0" cap="none" spc="-71" normalizeH="0" baseline="0" noProof="0" dirty="0">
                <a:ln>
                  <a:noFill/>
                </a:ln>
                <a:solidFill>
                  <a:schemeClr val="tx1">
                    <a:lumMod val="75000"/>
                  </a:schemeClr>
                </a:solidFill>
                <a:effectLst/>
                <a:uLnTx/>
                <a:uFillTx/>
                <a:latin typeface="+mj-lt"/>
              </a:rPr>
              <a:t>Sharing is caring…</a:t>
            </a:r>
            <a:endParaRPr kumimoji="0" lang="fi-FI" sz="4896" b="0" i="0" u="none" strike="noStrike" kern="0" cap="none" spc="-71" normalizeH="0" baseline="0" noProof="0" dirty="0">
              <a:ln>
                <a:noFill/>
              </a:ln>
              <a:solidFill>
                <a:schemeClr val="tx1">
                  <a:lumMod val="75000"/>
                </a:schemeClr>
              </a:solidFill>
              <a:effectLst/>
              <a:uLnTx/>
              <a:uFillTx/>
              <a:latin typeface="+mj-lt"/>
            </a:endParaRPr>
          </a:p>
        </p:txBody>
      </p:sp>
      <p:sp>
        <p:nvSpPr>
          <p:cNvPr id="187" name="TextBox 186"/>
          <p:cNvSpPr txBox="1"/>
          <p:nvPr/>
        </p:nvSpPr>
        <p:spPr>
          <a:xfrm>
            <a:off x="412195" y="4924132"/>
            <a:ext cx="6001323" cy="627864"/>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80" b="1" i="0" u="none" strike="noStrike" kern="0" cap="none" spc="-71" normalizeH="0" baseline="0" noProof="0" dirty="0">
                <a:ln>
                  <a:noFill/>
                </a:ln>
                <a:solidFill>
                  <a:schemeClr val="tx2"/>
                </a:solidFill>
                <a:effectLst/>
                <a:uLnTx/>
                <a:uFillTx/>
                <a:latin typeface="+mj-lt"/>
              </a:rPr>
              <a:t>http</a:t>
            </a:r>
            <a:r>
              <a:rPr kumimoji="0" lang="en-US" sz="4080" b="1" i="0" u="none" strike="noStrike" kern="0" cap="none" spc="-71" normalizeH="0" baseline="0" noProof="0">
                <a:ln>
                  <a:noFill/>
                </a:ln>
                <a:solidFill>
                  <a:schemeClr val="tx2"/>
                </a:solidFill>
                <a:effectLst/>
                <a:uLnTx/>
                <a:uFillTx/>
                <a:latin typeface="+mj-lt"/>
              </a:rPr>
              <a:t>://aka.ms/SharePointPnP</a:t>
            </a:r>
            <a:endParaRPr kumimoji="0" lang="fi-FI" sz="4080" b="1" i="0" u="none" strike="noStrike" kern="0" cap="none" spc="-71" normalizeH="0" baseline="0" noProof="0" dirty="0">
              <a:ln>
                <a:noFill/>
              </a:ln>
              <a:solidFill>
                <a:schemeClr val="tx2"/>
              </a:solidFill>
              <a:effectLst/>
              <a:uLnTx/>
              <a:uFillTx/>
              <a:latin typeface="+mj-lt"/>
            </a:endParaRPr>
          </a:p>
        </p:txBody>
      </p:sp>
      <p:pic>
        <p:nvPicPr>
          <p:cNvPr id="184" name="Picture 2" descr="http://www.logodesignlove.com/images/car/volvo-logotype.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6571" b="61143" l="2000" r="100000">
                        <a14:foregroundMark x1="7600" y1="43429" x2="14000" y2="56857"/>
                        <a14:foregroundMark x1="29400" y1="46000" x2="28800" y2="49429"/>
                        <a14:foregroundMark x1="49600" y1="45143" x2="49000" y2="53143"/>
                        <a14:foregroundMark x1="84200" y1="46571" x2="83800" y2="52571"/>
                      </a14:backgroundRemoval>
                    </a14:imgEffect>
                  </a14:imgLayer>
                </a14:imgProps>
              </a:ext>
              <a:ext uri="{28A0092B-C50C-407E-A947-70E740481C1C}">
                <a14:useLocalDpi xmlns:a14="http://schemas.microsoft.com/office/drawing/2010/main" val="0"/>
              </a:ext>
            </a:extLst>
          </a:blip>
          <a:srcRect t="34083" b="35654"/>
          <a:stretch/>
        </p:blipFill>
        <p:spPr bwMode="auto">
          <a:xfrm>
            <a:off x="3954455" y="5721945"/>
            <a:ext cx="2623558" cy="555782"/>
          </a:xfrm>
          <a:prstGeom prst="rect">
            <a:avLst/>
          </a:prstGeom>
          <a:noFill/>
          <a:extLst>
            <a:ext uri="{909E8E84-426E-40DD-AFC4-6F175D3DCCD1}">
              <a14:hiddenFill xmlns:a14="http://schemas.microsoft.com/office/drawing/2010/main">
                <a:solidFill>
                  <a:srgbClr val="FFFFFF"/>
                </a:solidFill>
              </a14:hiddenFill>
            </a:ext>
          </a:extLst>
        </p:spPr>
      </p:pic>
      <p:sp>
        <p:nvSpPr>
          <p:cNvPr id="186" name="Rectangle 185"/>
          <p:cNvSpPr/>
          <p:nvPr/>
        </p:nvSpPr>
        <p:spPr bwMode="auto">
          <a:xfrm>
            <a:off x="3089" y="6528992"/>
            <a:ext cx="12432948" cy="479676"/>
          </a:xfrm>
          <a:prstGeom prst="rect">
            <a:avLst/>
          </a:prstGeom>
          <a:solidFill>
            <a:srgbClr val="0078D7"/>
          </a:solidFill>
          <a:ln w="10795" cap="flat" cmpd="sng" algn="ctr">
            <a:noFill/>
            <a:prstDash val="solid"/>
            <a:headEnd type="none" w="med" len="med"/>
            <a:tailEnd type="none" w="med" len="med"/>
          </a:ln>
          <a:effectLst/>
        </p:spPr>
        <p:txBody>
          <a:bodyPr vert="horz" wrap="square" lIns="91440" tIns="45706" rIns="0" bIns="45706" numCol="1" rtlCol="0" anchor="ctr" anchorCtr="0" compatLnSpc="1">
            <a:prstTxWarp prst="textNoShape">
              <a:avLst/>
            </a:prstTxWarp>
          </a:bodyPr>
          <a:lstStyle/>
          <a:p>
            <a:pPr marL="0" marR="0" lvl="0" indent="0" defTabSz="91375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BRK2115 – Learn about PnP and the new SharePoint Framework</a:t>
            </a:r>
          </a:p>
        </p:txBody>
      </p:sp>
    </p:spTree>
    <p:extLst>
      <p:ext uri="{BB962C8B-B14F-4D97-AF65-F5344CB8AC3E}">
        <p14:creationId xmlns:p14="http://schemas.microsoft.com/office/powerpoint/2010/main" val="335340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descr="https://spshowcasestoreuat.blob.core.windows.net/media/Default/Bamboo/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804" y="2278234"/>
            <a:ext cx="5374747" cy="302578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Web </a:t>
            </a:r>
            <a:r>
              <a:rPr lang="en-US"/>
              <a:t>Part contest </a:t>
            </a:r>
            <a:r>
              <a:rPr lang="en-US" dirty="0"/>
              <a:t>winner!!!</a:t>
            </a:r>
          </a:p>
        </p:txBody>
      </p:sp>
      <p:sp>
        <p:nvSpPr>
          <p:cNvPr id="5" name="Text Placeholder 4"/>
          <p:cNvSpPr>
            <a:spLocks noGrp="1"/>
          </p:cNvSpPr>
          <p:nvPr>
            <p:ph type="body" sz="quarter" idx="10"/>
          </p:nvPr>
        </p:nvSpPr>
        <p:spPr>
          <a:xfrm>
            <a:off x="580237" y="3428869"/>
            <a:ext cx="5485621" cy="1035882"/>
          </a:xfrm>
        </p:spPr>
        <p:txBody>
          <a:bodyPr/>
          <a:lstStyle/>
          <a:p>
            <a:r>
              <a:rPr lang="en-US" sz="2000" i="1" dirty="0"/>
              <a:t>Quickly publish short, multiple-choice polls right on the page. Respondents are shown survey results immediately in a pie chart format.</a:t>
            </a:r>
          </a:p>
        </p:txBody>
      </p:sp>
      <p:pic>
        <p:nvPicPr>
          <p:cNvPr id="3074" name="Picture 2" descr="Bamboo Solu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021" y="1790801"/>
            <a:ext cx="1419024" cy="1514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フリーイラスト素材] クリップアート, トロフィー ..."/>
          <p:cNvPicPr>
            <a:picLocks noChangeAspect="1"/>
          </p:cNvPicPr>
          <p:nvPr/>
        </p:nvPicPr>
        <p:blipFill>
          <a:blip r:embed="rId4">
            <a:clrChange>
              <a:clrFrom>
                <a:srgbClr val="FFFFFF"/>
              </a:clrFrom>
              <a:clrTo>
                <a:srgbClr val="FFFFFF">
                  <a:alpha val="0"/>
                </a:srgbClr>
              </a:clrTo>
            </a:clrChange>
          </a:blip>
          <a:stretch>
            <a:fillRect/>
          </a:stretch>
        </p:blipFill>
        <p:spPr>
          <a:xfrm>
            <a:off x="6827752" y="81055"/>
            <a:ext cx="1219027" cy="1346792"/>
          </a:xfrm>
          <a:prstGeom prst="rect">
            <a:avLst/>
          </a:prstGeom>
        </p:spPr>
      </p:pic>
      <p:pic>
        <p:nvPicPr>
          <p:cNvPr id="15" name="Picture 14" descr="일미 :: 최신온라인게임순위,2013신작,신규온라인게임 ..."/>
          <p:cNvPicPr>
            <a:picLocks noChangeAspect="1"/>
          </p:cNvPicPr>
          <p:nvPr/>
        </p:nvPicPr>
        <p:blipFill rotWithShape="1">
          <a:blip r:embed="rId5">
            <a:clrChange>
              <a:clrFrom>
                <a:srgbClr val="FEFEFE"/>
              </a:clrFrom>
              <a:clrTo>
                <a:srgbClr val="FEFEFE">
                  <a:alpha val="0"/>
                </a:srgbClr>
              </a:clrTo>
            </a:clrChange>
          </a:blip>
          <a:srcRect l="67643"/>
          <a:stretch/>
        </p:blipFill>
        <p:spPr>
          <a:xfrm rot="20540695">
            <a:off x="7155268" y="4241609"/>
            <a:ext cx="1254244" cy="2354567"/>
          </a:xfrm>
          <a:prstGeom prst="rect">
            <a:avLst/>
          </a:prstGeom>
        </p:spPr>
      </p:pic>
    </p:spTree>
    <p:extLst>
      <p:ext uri="{BB962C8B-B14F-4D97-AF65-F5344CB8AC3E}">
        <p14:creationId xmlns:p14="http://schemas.microsoft.com/office/powerpoint/2010/main" val="393394157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5798510"/>
          </a:xfrm>
        </p:spPr>
        <p:txBody>
          <a:bodyPr/>
          <a:lstStyle/>
          <a:p>
            <a:r>
              <a:rPr lang="en-US" kern="0" dirty="0">
                <a:gradFill>
                  <a:gsLst>
                    <a:gs pos="97744">
                      <a:srgbClr val="0078D7"/>
                    </a:gs>
                    <a:gs pos="82707">
                      <a:srgbClr val="0078D7"/>
                    </a:gs>
                  </a:gsLst>
                  <a:lin ang="5400000" scaled="0"/>
                </a:gradFill>
              </a:rPr>
              <a:t>Session objectives:</a:t>
            </a:r>
            <a:r>
              <a:rPr lang="en-US" dirty="0"/>
              <a:t> </a:t>
            </a:r>
          </a:p>
          <a:p>
            <a:pPr lvl="1"/>
            <a:r>
              <a:rPr lang="en-US" dirty="0"/>
              <a:t>How SharePoint client side web parts are being developed and deployed.</a:t>
            </a:r>
          </a:p>
          <a:p>
            <a:pPr lvl="1"/>
            <a:r>
              <a:rPr lang="en-US" dirty="0"/>
              <a:t>What kind of tooling will be initially available for developers around SharePoint Framework.</a:t>
            </a:r>
          </a:p>
          <a:p>
            <a:pPr lvl="1"/>
            <a:r>
              <a:rPr lang="en-US" dirty="0"/>
              <a:t>How the development cycle will work with offline and online development.</a:t>
            </a:r>
          </a:p>
          <a:p>
            <a:endParaRPr lang="en-US" dirty="0"/>
          </a:p>
          <a:p>
            <a:r>
              <a:rPr lang="en-US" kern="0" dirty="0">
                <a:gradFill>
                  <a:gsLst>
                    <a:gs pos="97744">
                      <a:srgbClr val="0078D7"/>
                    </a:gs>
                    <a:gs pos="82707">
                      <a:srgbClr val="0078D7"/>
                    </a:gs>
                  </a:gsLst>
                  <a:lin ang="5400000" scaled="0"/>
                </a:gradFill>
              </a:rPr>
              <a:t>Session takeaways:</a:t>
            </a:r>
            <a:endParaRPr lang="en-US" dirty="0"/>
          </a:p>
          <a:p>
            <a:pPr lvl="1"/>
            <a:r>
              <a:rPr lang="en-US" dirty="0"/>
              <a:t>SharePoint development is aligned with industry standard development methods for web.</a:t>
            </a:r>
          </a:p>
          <a:p>
            <a:pPr lvl="1"/>
            <a:r>
              <a:rPr lang="en-US" dirty="0"/>
              <a:t>Available dev tooling will assist you on the journey for building needed customizations.</a:t>
            </a:r>
          </a:p>
          <a:p>
            <a:endParaRPr lang="en-US" dirty="0"/>
          </a:p>
        </p:txBody>
      </p:sp>
      <p:sp>
        <p:nvSpPr>
          <p:cNvPr id="10" name="Title 9"/>
          <p:cNvSpPr>
            <a:spLocks noGrp="1"/>
          </p:cNvSpPr>
          <p:nvPr>
            <p:ph type="title"/>
          </p:nvPr>
        </p:nvSpPr>
        <p:spPr/>
        <p:txBody>
          <a:bodyPr/>
          <a:lstStyle/>
          <a:p>
            <a:r>
              <a:rPr lang="en-US" dirty="0"/>
              <a:t>Session objectives and takeaways</a:t>
            </a:r>
          </a:p>
        </p:txBody>
      </p:sp>
    </p:spTree>
    <p:extLst>
      <p:ext uri="{BB962C8B-B14F-4D97-AF65-F5344CB8AC3E}">
        <p14:creationId xmlns:p14="http://schemas.microsoft.com/office/powerpoint/2010/main" val="194619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0"/>
                                  </p:stCondLst>
                                  <p:childTnLst>
                                    <p:animMotion origin="layout" path="M -6.38244E-7 -0.07784 L -6.38244E-7 4.70268E-6 " pathEditMode="relative" rAng="0" ptsTypes="AA">
                                      <p:cBhvr>
                                        <p:cTn id="9" dur="500" fill="hold"/>
                                        <p:tgtEl>
                                          <p:spTgt spid="10"/>
                                        </p:tgtEl>
                                        <p:attrNameLst>
                                          <p:attrName>ppt_x</p:attrName>
                                          <p:attrName>ppt_y</p:attrName>
                                        </p:attrNameLst>
                                      </p:cBhvr>
                                      <p:rCtr x="0" y="38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PC or Tablet visit MyIgnite at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3"/>
              </a:rPr>
              <a:t>http://myignite.microsoft.com</a:t>
            </a: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phone download and use the Ignite Mobile App by scanning  the QR code above or visiting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4"/>
              </a:rPr>
              <a:t>https://aka.ms/ignite.mobileapp</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Please evaluate this session</a:t>
            </a:r>
          </a:p>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Your feedback is important to us!</a:t>
            </a:r>
            <a:endParaRPr kumimoji="0" lang="en-US" sz="36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112771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5798510"/>
          </a:xfrm>
        </p:spPr>
        <p:txBody>
          <a:bodyPr/>
          <a:lstStyle/>
          <a:p>
            <a:r>
              <a:rPr lang="en-US" kern="0" dirty="0">
                <a:gradFill>
                  <a:gsLst>
                    <a:gs pos="97744">
                      <a:srgbClr val="0078D7"/>
                    </a:gs>
                    <a:gs pos="82707">
                      <a:srgbClr val="0078D7"/>
                    </a:gs>
                  </a:gsLst>
                  <a:lin ang="5400000" scaled="0"/>
                </a:gradFill>
              </a:rPr>
              <a:t>Session objectives:</a:t>
            </a:r>
            <a:r>
              <a:rPr lang="en-US" dirty="0"/>
              <a:t> </a:t>
            </a:r>
          </a:p>
          <a:p>
            <a:pPr lvl="1"/>
            <a:r>
              <a:rPr lang="en-US" dirty="0"/>
              <a:t>How SharePoint client side web parts are being developed and deployed.</a:t>
            </a:r>
          </a:p>
          <a:p>
            <a:pPr lvl="1"/>
            <a:r>
              <a:rPr lang="en-US" dirty="0"/>
              <a:t>What kind of tooling will be initially available for developers around SharePoint Framework.</a:t>
            </a:r>
          </a:p>
          <a:p>
            <a:pPr lvl="1"/>
            <a:r>
              <a:rPr lang="en-US" dirty="0"/>
              <a:t>How the development cycle will work with offline and online development.</a:t>
            </a:r>
          </a:p>
          <a:p>
            <a:endParaRPr lang="en-US" dirty="0"/>
          </a:p>
          <a:p>
            <a:r>
              <a:rPr lang="en-US" kern="0" dirty="0">
                <a:gradFill>
                  <a:gsLst>
                    <a:gs pos="97744">
                      <a:srgbClr val="0078D7"/>
                    </a:gs>
                    <a:gs pos="82707">
                      <a:srgbClr val="0078D7"/>
                    </a:gs>
                  </a:gsLst>
                  <a:lin ang="5400000" scaled="0"/>
                </a:gradFill>
              </a:rPr>
              <a:t>Session takeaways:</a:t>
            </a:r>
            <a:endParaRPr lang="en-US" dirty="0"/>
          </a:p>
          <a:p>
            <a:pPr lvl="1"/>
            <a:r>
              <a:rPr lang="en-US" dirty="0"/>
              <a:t>SharePoint development is aligned with industry standard development methods for web.</a:t>
            </a:r>
          </a:p>
          <a:p>
            <a:pPr lvl="1"/>
            <a:r>
              <a:rPr lang="en-US" dirty="0"/>
              <a:t>Available dev tooling will assist you on the journey for building needed customizations.</a:t>
            </a:r>
          </a:p>
          <a:p>
            <a:endParaRPr lang="en-US" dirty="0"/>
          </a:p>
        </p:txBody>
      </p:sp>
      <p:sp>
        <p:nvSpPr>
          <p:cNvPr id="10" name="Title 9"/>
          <p:cNvSpPr>
            <a:spLocks noGrp="1"/>
          </p:cNvSpPr>
          <p:nvPr>
            <p:ph type="title"/>
          </p:nvPr>
        </p:nvSpPr>
        <p:spPr/>
        <p:txBody>
          <a:bodyPr/>
          <a:lstStyle/>
          <a:p>
            <a:r>
              <a:rPr lang="en-US" dirty="0"/>
              <a:t>Session objectives and takeaways</a:t>
            </a:r>
          </a:p>
        </p:txBody>
      </p:sp>
    </p:spTree>
    <p:extLst>
      <p:ext uri="{BB962C8B-B14F-4D97-AF65-F5344CB8AC3E}">
        <p14:creationId xmlns:p14="http://schemas.microsoft.com/office/powerpoint/2010/main" val="401964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0"/>
                                  </p:stCondLst>
                                  <p:childTnLst>
                                    <p:animMotion origin="layout" path="M -6.38244E-7 -0.07784 L -6.38244E-7 4.70268E-6 " pathEditMode="relative" rAng="0" ptsTypes="AA">
                                      <p:cBhvr>
                                        <p:cTn id="9" dur="500" fill="hold"/>
                                        <p:tgtEl>
                                          <p:spTgt spid="10"/>
                                        </p:tgtEl>
                                        <p:attrNameLst>
                                          <p:attrName>ppt_x</p:attrName>
                                          <p:attrName>ppt_y</p:attrName>
                                        </p:attrNameLst>
                                      </p:cBhvr>
                                      <p:rCtr x="0" y="38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20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497947" y="955381"/>
            <a:ext cx="7440580" cy="5083762"/>
          </a:xfrm>
          <a:prstGeom prst="rect">
            <a:avLst/>
          </a:prstGeom>
        </p:spPr>
      </p:pic>
      <p:grpSp>
        <p:nvGrpSpPr>
          <p:cNvPr id="25" name="Group 24"/>
          <p:cNvGrpSpPr/>
          <p:nvPr/>
        </p:nvGrpSpPr>
        <p:grpSpPr>
          <a:xfrm>
            <a:off x="198437" y="144462"/>
            <a:ext cx="12039600" cy="6705599"/>
            <a:chOff x="198437" y="144462"/>
            <a:chExt cx="12039600" cy="6705599"/>
          </a:xfrm>
        </p:grpSpPr>
        <p:sp>
          <p:nvSpPr>
            <p:cNvPr id="7" name="Rectangle 6"/>
            <p:cNvSpPr/>
            <p:nvPr/>
          </p:nvSpPr>
          <p:spPr bwMode="auto">
            <a:xfrm>
              <a:off x="198437" y="399938"/>
              <a:ext cx="12039600" cy="6450123"/>
            </a:xfrm>
            <a:prstGeom prst="rect">
              <a:avLst/>
            </a:prstGeom>
            <a:noFill/>
            <a:ln w="38100" cap="flat" cmpd="sng" algn="ctr">
              <a:solidFill>
                <a:srgbClr val="0078D7"/>
              </a:solidFill>
              <a:prstDash val="solid"/>
              <a:miter lim="800000"/>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4" name="Group 23"/>
            <p:cNvGrpSpPr/>
            <p:nvPr/>
          </p:nvGrpSpPr>
          <p:grpSpPr>
            <a:xfrm>
              <a:off x="350837" y="144462"/>
              <a:ext cx="2057400" cy="649705"/>
              <a:chOff x="1265237" y="3344862"/>
              <a:chExt cx="2895600" cy="914400"/>
            </a:xfrm>
          </p:grpSpPr>
          <p:sp>
            <p:nvSpPr>
              <p:cNvPr id="23" name="Rectangle 22"/>
              <p:cNvSpPr/>
              <p:nvPr/>
            </p:nvSpPr>
            <p:spPr bwMode="auto">
              <a:xfrm>
                <a:off x="1265237" y="3344862"/>
                <a:ext cx="2895600" cy="914400"/>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311" y="3344862"/>
                <a:ext cx="2827452" cy="895827"/>
              </a:xfrm>
              <a:prstGeom prst="rect">
                <a:avLst/>
              </a:prstGeom>
            </p:spPr>
          </p:pic>
        </p:grpSp>
      </p:grpSp>
    </p:spTree>
    <p:extLst>
      <p:ext uri="{BB962C8B-B14F-4D97-AF65-F5344CB8AC3E}">
        <p14:creationId xmlns:p14="http://schemas.microsoft.com/office/powerpoint/2010/main" val="139711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97947" y="958102"/>
            <a:ext cx="7440580" cy="5078319"/>
            <a:chOff x="2497947" y="958102"/>
            <a:chExt cx="7440580" cy="5078319"/>
          </a:xfrm>
        </p:grpSpPr>
        <p:pic>
          <p:nvPicPr>
            <p:cNvPr id="2" name="Picture 1"/>
            <p:cNvPicPr>
              <a:picLocks noChangeAspect="1"/>
            </p:cNvPicPr>
            <p:nvPr/>
          </p:nvPicPr>
          <p:blipFill>
            <a:blip r:embed="rId2"/>
            <a:stretch>
              <a:fillRect/>
            </a:stretch>
          </p:blipFill>
          <p:spPr>
            <a:xfrm>
              <a:off x="2497947" y="958102"/>
              <a:ext cx="7440580" cy="5078319"/>
            </a:xfrm>
            <a:prstGeom prst="rect">
              <a:avLst/>
            </a:prstGeom>
          </p:spPr>
        </p:pic>
        <p:pic>
          <p:nvPicPr>
            <p:cNvPr id="4" name="Picture 3"/>
            <p:cNvPicPr>
              <a:picLocks noChangeAspect="1"/>
            </p:cNvPicPr>
            <p:nvPr/>
          </p:nvPicPr>
          <p:blipFill>
            <a:blip r:embed="rId3"/>
            <a:stretch>
              <a:fillRect/>
            </a:stretch>
          </p:blipFill>
          <p:spPr>
            <a:xfrm>
              <a:off x="5456237" y="4640262"/>
              <a:ext cx="381000" cy="353786"/>
            </a:xfrm>
            <a:prstGeom prst="rect">
              <a:avLst/>
            </a:prstGeom>
          </p:spPr>
        </p:pic>
      </p:grpSp>
      <p:grpSp>
        <p:nvGrpSpPr>
          <p:cNvPr id="6" name="Group 5"/>
          <p:cNvGrpSpPr/>
          <p:nvPr/>
        </p:nvGrpSpPr>
        <p:grpSpPr>
          <a:xfrm>
            <a:off x="198437" y="144462"/>
            <a:ext cx="12039600" cy="6705599"/>
            <a:chOff x="198437" y="144462"/>
            <a:chExt cx="12039600" cy="6705599"/>
          </a:xfrm>
        </p:grpSpPr>
        <p:sp>
          <p:nvSpPr>
            <p:cNvPr id="7" name="Rectangle 6"/>
            <p:cNvSpPr/>
            <p:nvPr/>
          </p:nvSpPr>
          <p:spPr bwMode="auto">
            <a:xfrm>
              <a:off x="198437" y="399938"/>
              <a:ext cx="12039600" cy="6450123"/>
            </a:xfrm>
            <a:prstGeom prst="rect">
              <a:avLst/>
            </a:prstGeom>
            <a:noFill/>
            <a:ln w="38100" cap="flat" cmpd="sng" algn="ctr">
              <a:solidFill>
                <a:srgbClr val="0078D7"/>
              </a:solidFill>
              <a:prstDash val="solid"/>
              <a:miter lim="800000"/>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8" name="Group 7"/>
            <p:cNvGrpSpPr/>
            <p:nvPr/>
          </p:nvGrpSpPr>
          <p:grpSpPr>
            <a:xfrm>
              <a:off x="350837" y="144462"/>
              <a:ext cx="2057400" cy="649705"/>
              <a:chOff x="1265237" y="3344862"/>
              <a:chExt cx="2895600" cy="914400"/>
            </a:xfrm>
          </p:grpSpPr>
          <p:sp>
            <p:nvSpPr>
              <p:cNvPr id="9" name="Rectangle 8"/>
              <p:cNvSpPr/>
              <p:nvPr/>
            </p:nvSpPr>
            <p:spPr bwMode="auto">
              <a:xfrm>
                <a:off x="1265237" y="3344862"/>
                <a:ext cx="2895600" cy="914400"/>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311" y="3344862"/>
                <a:ext cx="2827452" cy="895827"/>
              </a:xfrm>
              <a:prstGeom prst="rect">
                <a:avLst/>
              </a:prstGeom>
            </p:spPr>
          </p:pic>
        </p:grpSp>
      </p:grpSp>
    </p:spTree>
    <p:extLst>
      <p:ext uri="{BB962C8B-B14F-4D97-AF65-F5344CB8AC3E}">
        <p14:creationId xmlns:p14="http://schemas.microsoft.com/office/powerpoint/2010/main" val="282535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97947" y="952659"/>
            <a:ext cx="7440580" cy="5089205"/>
            <a:chOff x="2497947" y="952659"/>
            <a:chExt cx="7440580" cy="5089205"/>
          </a:xfrm>
        </p:grpSpPr>
        <p:pic>
          <p:nvPicPr>
            <p:cNvPr id="2" name="Picture 1"/>
            <p:cNvPicPr>
              <a:picLocks noChangeAspect="1"/>
            </p:cNvPicPr>
            <p:nvPr/>
          </p:nvPicPr>
          <p:blipFill>
            <a:blip r:embed="rId2"/>
            <a:stretch>
              <a:fillRect/>
            </a:stretch>
          </p:blipFill>
          <p:spPr>
            <a:xfrm>
              <a:off x="2497947" y="952659"/>
              <a:ext cx="7440580" cy="5089205"/>
            </a:xfrm>
            <a:prstGeom prst="rect">
              <a:avLst/>
            </a:prstGeom>
          </p:spPr>
        </p:pic>
        <p:pic>
          <p:nvPicPr>
            <p:cNvPr id="3" name="Picture 2"/>
            <p:cNvPicPr>
              <a:picLocks noChangeAspect="1"/>
            </p:cNvPicPr>
            <p:nvPr/>
          </p:nvPicPr>
          <p:blipFill>
            <a:blip r:embed="rId3"/>
            <a:stretch>
              <a:fillRect/>
            </a:stretch>
          </p:blipFill>
          <p:spPr>
            <a:xfrm>
              <a:off x="5456237" y="5478462"/>
              <a:ext cx="381000" cy="353786"/>
            </a:xfrm>
            <a:prstGeom prst="rect">
              <a:avLst/>
            </a:prstGeom>
          </p:spPr>
        </p:pic>
      </p:grpSp>
      <p:grpSp>
        <p:nvGrpSpPr>
          <p:cNvPr id="5" name="Group 4"/>
          <p:cNvGrpSpPr/>
          <p:nvPr/>
        </p:nvGrpSpPr>
        <p:grpSpPr>
          <a:xfrm>
            <a:off x="198437" y="144462"/>
            <a:ext cx="12039600" cy="6705599"/>
            <a:chOff x="198437" y="144462"/>
            <a:chExt cx="12039600" cy="6705599"/>
          </a:xfrm>
        </p:grpSpPr>
        <p:sp>
          <p:nvSpPr>
            <p:cNvPr id="6" name="Rectangle 5"/>
            <p:cNvSpPr/>
            <p:nvPr/>
          </p:nvSpPr>
          <p:spPr bwMode="auto">
            <a:xfrm>
              <a:off x="198437" y="399938"/>
              <a:ext cx="12039600" cy="6450123"/>
            </a:xfrm>
            <a:prstGeom prst="rect">
              <a:avLst/>
            </a:prstGeom>
            <a:noFill/>
            <a:ln w="38100" cap="flat" cmpd="sng" algn="ctr">
              <a:solidFill>
                <a:srgbClr val="0078D7"/>
              </a:solidFill>
              <a:prstDash val="solid"/>
              <a:miter lim="800000"/>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7" name="Group 6"/>
            <p:cNvGrpSpPr/>
            <p:nvPr/>
          </p:nvGrpSpPr>
          <p:grpSpPr>
            <a:xfrm>
              <a:off x="350837" y="144462"/>
              <a:ext cx="2057400" cy="649705"/>
              <a:chOff x="1265237" y="3344862"/>
              <a:chExt cx="2895600" cy="914400"/>
            </a:xfrm>
          </p:grpSpPr>
          <p:sp>
            <p:nvSpPr>
              <p:cNvPr id="8" name="Rectangle 7"/>
              <p:cNvSpPr/>
              <p:nvPr/>
            </p:nvSpPr>
            <p:spPr bwMode="auto">
              <a:xfrm>
                <a:off x="1265237" y="3344862"/>
                <a:ext cx="2895600" cy="914400"/>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311" y="3344862"/>
                <a:ext cx="2827452" cy="895827"/>
              </a:xfrm>
              <a:prstGeom prst="rect">
                <a:avLst/>
              </a:prstGeom>
            </p:spPr>
          </p:pic>
        </p:grpSp>
      </p:grpSp>
    </p:spTree>
    <p:extLst>
      <p:ext uri="{BB962C8B-B14F-4D97-AF65-F5344CB8AC3E}">
        <p14:creationId xmlns:p14="http://schemas.microsoft.com/office/powerpoint/2010/main" val="42873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7947" y="958102"/>
            <a:ext cx="7440580" cy="5078319"/>
          </a:xfrm>
          <a:prstGeom prst="rect">
            <a:avLst/>
          </a:prstGeom>
        </p:spPr>
      </p:pic>
      <p:grpSp>
        <p:nvGrpSpPr>
          <p:cNvPr id="3" name="Group 2"/>
          <p:cNvGrpSpPr/>
          <p:nvPr/>
        </p:nvGrpSpPr>
        <p:grpSpPr>
          <a:xfrm>
            <a:off x="198437" y="144462"/>
            <a:ext cx="12039600" cy="6705599"/>
            <a:chOff x="198437" y="144462"/>
            <a:chExt cx="12039600" cy="6705599"/>
          </a:xfrm>
        </p:grpSpPr>
        <p:sp>
          <p:nvSpPr>
            <p:cNvPr id="4" name="Rectangle 3"/>
            <p:cNvSpPr/>
            <p:nvPr/>
          </p:nvSpPr>
          <p:spPr bwMode="auto">
            <a:xfrm>
              <a:off x="198437" y="399938"/>
              <a:ext cx="12039600" cy="6450123"/>
            </a:xfrm>
            <a:prstGeom prst="rect">
              <a:avLst/>
            </a:prstGeom>
            <a:noFill/>
            <a:ln w="38100" cap="flat" cmpd="sng" algn="ctr">
              <a:solidFill>
                <a:srgbClr val="0078D7"/>
              </a:solidFill>
              <a:prstDash val="solid"/>
              <a:miter lim="800000"/>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5" name="Group 4"/>
            <p:cNvGrpSpPr/>
            <p:nvPr/>
          </p:nvGrpSpPr>
          <p:grpSpPr>
            <a:xfrm>
              <a:off x="350837" y="144462"/>
              <a:ext cx="2057400" cy="649705"/>
              <a:chOff x="1265237" y="3344862"/>
              <a:chExt cx="2895600" cy="914400"/>
            </a:xfrm>
          </p:grpSpPr>
          <p:sp>
            <p:nvSpPr>
              <p:cNvPr id="6" name="Rectangle 5"/>
              <p:cNvSpPr/>
              <p:nvPr/>
            </p:nvSpPr>
            <p:spPr bwMode="auto">
              <a:xfrm>
                <a:off x="1265237" y="3344862"/>
                <a:ext cx="2895600" cy="914400"/>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311" y="3344862"/>
                <a:ext cx="2827452" cy="895827"/>
              </a:xfrm>
              <a:prstGeom prst="rect">
                <a:avLst/>
              </a:prstGeom>
            </p:spPr>
          </p:pic>
        </p:grpSp>
      </p:grpSp>
    </p:spTree>
    <p:extLst>
      <p:ext uri="{BB962C8B-B14F-4D97-AF65-F5344CB8AC3E}">
        <p14:creationId xmlns:p14="http://schemas.microsoft.com/office/powerpoint/2010/main" val="84492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5921" y="895508"/>
            <a:ext cx="7244632" cy="5203508"/>
          </a:xfrm>
          <a:prstGeom prst="rect">
            <a:avLst/>
          </a:prstGeom>
        </p:spPr>
      </p:pic>
      <p:grpSp>
        <p:nvGrpSpPr>
          <p:cNvPr id="3" name="Group 2"/>
          <p:cNvGrpSpPr/>
          <p:nvPr/>
        </p:nvGrpSpPr>
        <p:grpSpPr>
          <a:xfrm>
            <a:off x="198437" y="144462"/>
            <a:ext cx="12039600" cy="6705599"/>
            <a:chOff x="198437" y="144462"/>
            <a:chExt cx="12039600" cy="6705599"/>
          </a:xfrm>
        </p:grpSpPr>
        <p:sp>
          <p:nvSpPr>
            <p:cNvPr id="4" name="Rectangle 3"/>
            <p:cNvSpPr/>
            <p:nvPr/>
          </p:nvSpPr>
          <p:spPr bwMode="auto">
            <a:xfrm>
              <a:off x="198437" y="399938"/>
              <a:ext cx="12039600" cy="6450123"/>
            </a:xfrm>
            <a:prstGeom prst="rect">
              <a:avLst/>
            </a:prstGeom>
            <a:noFill/>
            <a:ln w="38100" cap="flat" cmpd="sng" algn="ctr">
              <a:solidFill>
                <a:srgbClr val="0078D7"/>
              </a:solidFill>
              <a:prstDash val="solid"/>
              <a:miter lim="800000"/>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5" name="Group 4"/>
            <p:cNvGrpSpPr/>
            <p:nvPr/>
          </p:nvGrpSpPr>
          <p:grpSpPr>
            <a:xfrm>
              <a:off x="350837" y="144462"/>
              <a:ext cx="2057400" cy="649705"/>
              <a:chOff x="1265237" y="3344862"/>
              <a:chExt cx="2895600" cy="914400"/>
            </a:xfrm>
          </p:grpSpPr>
          <p:sp>
            <p:nvSpPr>
              <p:cNvPr id="6" name="Rectangle 5"/>
              <p:cNvSpPr/>
              <p:nvPr/>
            </p:nvSpPr>
            <p:spPr bwMode="auto">
              <a:xfrm>
                <a:off x="1265237" y="3344862"/>
                <a:ext cx="2895600" cy="914400"/>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311" y="3344862"/>
                <a:ext cx="2827452" cy="895827"/>
              </a:xfrm>
              <a:prstGeom prst="rect">
                <a:avLst/>
              </a:prstGeom>
            </p:spPr>
          </p:pic>
        </p:grpSp>
      </p:grpSp>
    </p:spTree>
    <p:extLst>
      <p:ext uri="{BB962C8B-B14F-4D97-AF65-F5344CB8AC3E}">
        <p14:creationId xmlns:p14="http://schemas.microsoft.com/office/powerpoint/2010/main" val="150039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8437" y="144462"/>
            <a:ext cx="12039600" cy="6705599"/>
            <a:chOff x="198437" y="144462"/>
            <a:chExt cx="12039600" cy="6705599"/>
          </a:xfrm>
        </p:grpSpPr>
        <p:sp>
          <p:nvSpPr>
            <p:cNvPr id="7" name="Rectangle 6"/>
            <p:cNvSpPr/>
            <p:nvPr/>
          </p:nvSpPr>
          <p:spPr bwMode="auto">
            <a:xfrm>
              <a:off x="198437" y="399938"/>
              <a:ext cx="12039600" cy="6450123"/>
            </a:xfrm>
            <a:prstGeom prst="rect">
              <a:avLst/>
            </a:prstGeom>
            <a:noFill/>
            <a:ln w="38100" cap="flat" cmpd="sng" algn="ctr">
              <a:solidFill>
                <a:srgbClr val="0078D7"/>
              </a:solidFill>
              <a:prstDash val="solid"/>
              <a:miter lim="800000"/>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8" name="Group 7"/>
            <p:cNvGrpSpPr/>
            <p:nvPr/>
          </p:nvGrpSpPr>
          <p:grpSpPr>
            <a:xfrm>
              <a:off x="350837" y="144462"/>
              <a:ext cx="2057400" cy="649705"/>
              <a:chOff x="1265237" y="3344862"/>
              <a:chExt cx="2895600" cy="914400"/>
            </a:xfrm>
          </p:grpSpPr>
          <p:sp>
            <p:nvSpPr>
              <p:cNvPr id="9" name="Rectangle 8"/>
              <p:cNvSpPr/>
              <p:nvPr/>
            </p:nvSpPr>
            <p:spPr bwMode="auto">
              <a:xfrm>
                <a:off x="1265237" y="3344862"/>
                <a:ext cx="2895600" cy="914400"/>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311" y="3344862"/>
                <a:ext cx="2827452" cy="895827"/>
              </a:xfrm>
              <a:prstGeom prst="rect">
                <a:avLst/>
              </a:prstGeom>
            </p:spPr>
          </p:pic>
        </p:grpSp>
      </p:grpSp>
      <p:grpSp>
        <p:nvGrpSpPr>
          <p:cNvPr id="4" name="Group 3"/>
          <p:cNvGrpSpPr/>
          <p:nvPr/>
        </p:nvGrpSpPr>
        <p:grpSpPr>
          <a:xfrm>
            <a:off x="3151955" y="703563"/>
            <a:ext cx="6132563" cy="5842871"/>
            <a:chOff x="2547578" y="-1"/>
            <a:chExt cx="7341317" cy="6994525"/>
          </a:xfrm>
        </p:grpSpPr>
        <p:pic>
          <p:nvPicPr>
            <p:cNvPr id="2" name="Picture 1"/>
            <p:cNvPicPr>
              <a:picLocks noChangeAspect="1"/>
            </p:cNvPicPr>
            <p:nvPr/>
          </p:nvPicPr>
          <p:blipFill>
            <a:blip r:embed="rId3"/>
            <a:stretch>
              <a:fillRect/>
            </a:stretch>
          </p:blipFill>
          <p:spPr>
            <a:xfrm>
              <a:off x="2547578" y="-1"/>
              <a:ext cx="7341317" cy="6994525"/>
            </a:xfrm>
            <a:prstGeom prst="rect">
              <a:avLst/>
            </a:prstGeom>
          </p:spPr>
        </p:pic>
        <p:pic>
          <p:nvPicPr>
            <p:cNvPr id="3" name="Picture 2"/>
            <p:cNvPicPr>
              <a:picLocks noChangeAspect="1"/>
            </p:cNvPicPr>
            <p:nvPr/>
          </p:nvPicPr>
          <p:blipFill>
            <a:blip r:embed="rId4"/>
            <a:stretch>
              <a:fillRect/>
            </a:stretch>
          </p:blipFill>
          <p:spPr>
            <a:xfrm>
              <a:off x="5456237" y="5326062"/>
              <a:ext cx="381000" cy="353786"/>
            </a:xfrm>
            <a:prstGeom prst="rect">
              <a:avLst/>
            </a:prstGeom>
          </p:spPr>
        </p:pic>
      </p:grpSp>
    </p:spTree>
    <p:extLst>
      <p:ext uri="{BB962C8B-B14F-4D97-AF65-F5344CB8AC3E}">
        <p14:creationId xmlns:p14="http://schemas.microsoft.com/office/powerpoint/2010/main" val="199138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8437" y="144462"/>
            <a:ext cx="12039600" cy="6705599"/>
            <a:chOff x="198437" y="144462"/>
            <a:chExt cx="12039600" cy="6705599"/>
          </a:xfrm>
        </p:grpSpPr>
        <p:sp>
          <p:nvSpPr>
            <p:cNvPr id="6" name="Rectangle 5"/>
            <p:cNvSpPr/>
            <p:nvPr/>
          </p:nvSpPr>
          <p:spPr bwMode="auto">
            <a:xfrm>
              <a:off x="198437" y="399938"/>
              <a:ext cx="12039600" cy="6450123"/>
            </a:xfrm>
            <a:prstGeom prst="rect">
              <a:avLst/>
            </a:prstGeom>
            <a:noFill/>
            <a:ln w="38100" cap="flat" cmpd="sng" algn="ctr">
              <a:solidFill>
                <a:srgbClr val="0078D7"/>
              </a:solidFill>
              <a:prstDash val="solid"/>
              <a:miter lim="800000"/>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7" name="Group 6"/>
            <p:cNvGrpSpPr/>
            <p:nvPr/>
          </p:nvGrpSpPr>
          <p:grpSpPr>
            <a:xfrm>
              <a:off x="350837" y="144462"/>
              <a:ext cx="2057400" cy="649705"/>
              <a:chOff x="1265237" y="3344862"/>
              <a:chExt cx="2895600" cy="914400"/>
            </a:xfrm>
          </p:grpSpPr>
          <p:sp>
            <p:nvSpPr>
              <p:cNvPr id="8" name="Rectangle 7"/>
              <p:cNvSpPr/>
              <p:nvPr/>
            </p:nvSpPr>
            <p:spPr bwMode="auto">
              <a:xfrm>
                <a:off x="1265237" y="3344862"/>
                <a:ext cx="2895600" cy="914400"/>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311" y="3344862"/>
                <a:ext cx="2827452" cy="895827"/>
              </a:xfrm>
              <a:prstGeom prst="rect">
                <a:avLst/>
              </a:prstGeom>
            </p:spPr>
          </p:pic>
        </p:grpSp>
      </p:grpSp>
      <p:pic>
        <p:nvPicPr>
          <p:cNvPr id="3" name="Picture 2"/>
          <p:cNvPicPr>
            <a:picLocks noChangeAspect="1"/>
          </p:cNvPicPr>
          <p:nvPr/>
        </p:nvPicPr>
        <p:blipFill>
          <a:blip r:embed="rId3"/>
          <a:stretch>
            <a:fillRect/>
          </a:stretch>
        </p:blipFill>
        <p:spPr>
          <a:xfrm>
            <a:off x="3164491" y="708850"/>
            <a:ext cx="6107491" cy="5832298"/>
          </a:xfrm>
          <a:prstGeom prst="rect">
            <a:avLst/>
          </a:prstGeom>
        </p:spPr>
      </p:pic>
    </p:spTree>
    <p:extLst>
      <p:ext uri="{BB962C8B-B14F-4D97-AF65-F5344CB8AC3E}">
        <p14:creationId xmlns:p14="http://schemas.microsoft.com/office/powerpoint/2010/main" val="92234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8437" y="144462"/>
            <a:ext cx="12039600" cy="6705599"/>
            <a:chOff x="198437" y="144462"/>
            <a:chExt cx="12039600" cy="6705599"/>
          </a:xfrm>
        </p:grpSpPr>
        <p:sp>
          <p:nvSpPr>
            <p:cNvPr id="6" name="Rectangle 5"/>
            <p:cNvSpPr/>
            <p:nvPr/>
          </p:nvSpPr>
          <p:spPr bwMode="auto">
            <a:xfrm>
              <a:off x="198437" y="399938"/>
              <a:ext cx="12039600" cy="6450123"/>
            </a:xfrm>
            <a:prstGeom prst="rect">
              <a:avLst/>
            </a:prstGeom>
            <a:noFill/>
            <a:ln w="38100" cap="flat" cmpd="sng" algn="ctr">
              <a:solidFill>
                <a:srgbClr val="0078D7"/>
              </a:solidFill>
              <a:prstDash val="solid"/>
              <a:miter lim="800000"/>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7" name="Group 6"/>
            <p:cNvGrpSpPr/>
            <p:nvPr/>
          </p:nvGrpSpPr>
          <p:grpSpPr>
            <a:xfrm>
              <a:off x="350837" y="144462"/>
              <a:ext cx="2057400" cy="649705"/>
              <a:chOff x="1265237" y="3344862"/>
              <a:chExt cx="2895600" cy="914400"/>
            </a:xfrm>
          </p:grpSpPr>
          <p:sp>
            <p:nvSpPr>
              <p:cNvPr id="8" name="Rectangle 7"/>
              <p:cNvSpPr/>
              <p:nvPr/>
            </p:nvSpPr>
            <p:spPr bwMode="auto">
              <a:xfrm>
                <a:off x="1265237" y="3344862"/>
                <a:ext cx="2895600" cy="914400"/>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311" y="3344862"/>
                <a:ext cx="2827452" cy="895827"/>
              </a:xfrm>
              <a:prstGeom prst="rect">
                <a:avLst/>
              </a:prstGeom>
            </p:spPr>
          </p:pic>
        </p:grpSp>
      </p:grpSp>
      <p:pic>
        <p:nvPicPr>
          <p:cNvPr id="3" name="Picture 2"/>
          <p:cNvPicPr>
            <a:picLocks noChangeAspect="1"/>
          </p:cNvPicPr>
          <p:nvPr/>
        </p:nvPicPr>
        <p:blipFill>
          <a:blip r:embed="rId3"/>
          <a:stretch>
            <a:fillRect/>
          </a:stretch>
        </p:blipFill>
        <p:spPr>
          <a:xfrm>
            <a:off x="3163490" y="712333"/>
            <a:ext cx="6109494" cy="5825331"/>
          </a:xfrm>
          <a:prstGeom prst="rect">
            <a:avLst/>
          </a:prstGeom>
        </p:spPr>
      </p:pic>
    </p:spTree>
    <p:extLst>
      <p:ext uri="{BB962C8B-B14F-4D97-AF65-F5344CB8AC3E}">
        <p14:creationId xmlns:p14="http://schemas.microsoft.com/office/powerpoint/2010/main" val="155305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68139" y="712333"/>
            <a:ext cx="6100195" cy="5825331"/>
          </a:xfrm>
          <a:prstGeom prst="rect">
            <a:avLst/>
          </a:prstGeom>
        </p:spPr>
      </p:pic>
      <p:grpSp>
        <p:nvGrpSpPr>
          <p:cNvPr id="4" name="Group 3"/>
          <p:cNvGrpSpPr/>
          <p:nvPr/>
        </p:nvGrpSpPr>
        <p:grpSpPr>
          <a:xfrm>
            <a:off x="198437" y="144462"/>
            <a:ext cx="12039600" cy="6705599"/>
            <a:chOff x="198437" y="144462"/>
            <a:chExt cx="12039600" cy="6705599"/>
          </a:xfrm>
        </p:grpSpPr>
        <p:sp>
          <p:nvSpPr>
            <p:cNvPr id="5" name="Rectangle 4"/>
            <p:cNvSpPr/>
            <p:nvPr/>
          </p:nvSpPr>
          <p:spPr bwMode="auto">
            <a:xfrm>
              <a:off x="198437" y="399938"/>
              <a:ext cx="12039600" cy="6450123"/>
            </a:xfrm>
            <a:prstGeom prst="rect">
              <a:avLst/>
            </a:prstGeom>
            <a:noFill/>
            <a:ln w="38100" cap="flat" cmpd="sng" algn="ctr">
              <a:solidFill>
                <a:srgbClr val="0078D7"/>
              </a:solidFill>
              <a:prstDash val="solid"/>
              <a:miter lim="800000"/>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6" name="Group 5"/>
            <p:cNvGrpSpPr/>
            <p:nvPr/>
          </p:nvGrpSpPr>
          <p:grpSpPr>
            <a:xfrm>
              <a:off x="350837" y="144462"/>
              <a:ext cx="2057400" cy="649705"/>
              <a:chOff x="1265237" y="3344862"/>
              <a:chExt cx="2895600" cy="914400"/>
            </a:xfrm>
          </p:grpSpPr>
          <p:sp>
            <p:nvSpPr>
              <p:cNvPr id="7" name="Rectangle 6"/>
              <p:cNvSpPr/>
              <p:nvPr/>
            </p:nvSpPr>
            <p:spPr bwMode="auto">
              <a:xfrm>
                <a:off x="1265237" y="3344862"/>
                <a:ext cx="2895600" cy="914400"/>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311" y="3344862"/>
                <a:ext cx="2827452" cy="895827"/>
              </a:xfrm>
              <a:prstGeom prst="rect">
                <a:avLst/>
              </a:prstGeom>
            </p:spPr>
          </p:pic>
        </p:grpSp>
      </p:grpSp>
    </p:spTree>
    <p:extLst>
      <p:ext uri="{BB962C8B-B14F-4D97-AF65-F5344CB8AC3E}">
        <p14:creationId xmlns:p14="http://schemas.microsoft.com/office/powerpoint/2010/main" val="29436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8808670" y="2598184"/>
            <a:ext cx="2254418" cy="2254418"/>
          </a:xfrm>
          <a:prstGeom prst="ellipse">
            <a:avLst/>
          </a:prstGeom>
          <a:solidFill>
            <a:schemeClr val="tx1">
              <a:lumMod val="20000"/>
              <a:lumOff val="80000"/>
              <a:alpha val="7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50" name="Title 49"/>
          <p:cNvSpPr>
            <a:spLocks noGrp="1"/>
          </p:cNvSpPr>
          <p:nvPr>
            <p:ph type="title"/>
          </p:nvPr>
        </p:nvSpPr>
        <p:spPr/>
        <p:txBody>
          <a:bodyPr/>
          <a:lstStyle/>
          <a:p>
            <a:r>
              <a:rPr lang="en-US" dirty="0"/>
              <a:t>SharePoint Extensibility Principles</a:t>
            </a:r>
            <a:br>
              <a:rPr lang="en-US" dirty="0"/>
            </a:br>
            <a:r>
              <a:rPr lang="en-US" sz="2800" spc="-50" dirty="0">
                <a:gradFill>
                  <a:gsLst>
                    <a:gs pos="21875">
                      <a:schemeClr val="tx2"/>
                    </a:gs>
                    <a:gs pos="61000">
                      <a:schemeClr val="tx2"/>
                    </a:gs>
                  </a:gsLst>
                  <a:lin ang="5400000" scaled="0"/>
                </a:gradFill>
              </a:rPr>
              <a:t>Build </a:t>
            </a:r>
            <a:r>
              <a:rPr lang="en-US" sz="2800" spc="-50" dirty="0">
                <a:gradFill>
                  <a:gsLst>
                    <a:gs pos="21875">
                      <a:schemeClr val="tx2"/>
                    </a:gs>
                    <a:gs pos="61000">
                      <a:schemeClr val="tx2"/>
                    </a:gs>
                  </a:gsLst>
                  <a:lin ang="5400000" scaled="0"/>
                </a:gradFill>
                <a:latin typeface="Segoe UI Semibold" panose="020B0702040204020203" pitchFamily="34" charset="0"/>
              </a:rPr>
              <a:t>long-term, value-added </a:t>
            </a:r>
            <a:r>
              <a:rPr lang="en-US" sz="2800" spc="-50" dirty="0">
                <a:gradFill>
                  <a:gsLst>
                    <a:gs pos="21875">
                      <a:schemeClr val="tx2"/>
                    </a:gs>
                    <a:gs pos="61000">
                      <a:schemeClr val="tx2"/>
                    </a:gs>
                  </a:gsLst>
                  <a:lin ang="5400000" scaled="0"/>
                </a:gradFill>
              </a:rPr>
              <a:t>services for enterprise mobility</a:t>
            </a:r>
            <a:endParaRPr lang="en-US" spc="-50" dirty="0"/>
          </a:p>
        </p:txBody>
      </p:sp>
      <p:sp>
        <p:nvSpPr>
          <p:cNvPr id="114" name="Rectangle 113"/>
          <p:cNvSpPr/>
          <p:nvPr/>
        </p:nvSpPr>
        <p:spPr bwMode="auto">
          <a:xfrm>
            <a:off x="1764" y="6528992"/>
            <a:ext cx="12432948" cy="479676"/>
          </a:xfrm>
          <a:prstGeom prst="rect">
            <a:avLst/>
          </a:prstGeom>
          <a:solidFill>
            <a:schemeClr val="tx2"/>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eaLnBrk="1" fontAlgn="base" latinLnBrk="0" hangingPunct="1">
              <a:lnSpc>
                <a:spcPct val="100000"/>
              </a:lnSpc>
              <a:spcBef>
                <a:spcPct val="0"/>
              </a:spcBef>
              <a:spcAft>
                <a:spcPct val="0"/>
              </a:spcAft>
              <a:buClrTx/>
              <a:buSzTx/>
              <a:buFontTx/>
              <a:buNone/>
              <a:tabLst/>
              <a:defRPr/>
            </a:pPr>
            <a:endParaRPr kumimoji="0" lang="en-US" sz="176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21" name="Rectangle 120"/>
          <p:cNvSpPr/>
          <p:nvPr/>
        </p:nvSpPr>
        <p:spPr bwMode="auto">
          <a:xfrm>
            <a:off x="850125" y="2603858"/>
            <a:ext cx="5444301" cy="2106946"/>
          </a:xfrm>
          <a:prstGeom prst="rect">
            <a:avLst/>
          </a:prstGeom>
          <a:noFill/>
          <a:ln w="10795" cap="flat" cmpd="sng" algn="ctr">
            <a:noFill/>
            <a:prstDash val="solid"/>
            <a:headEnd type="none" w="med" len="med"/>
            <a:tailEnd type="none" w="med" len="med"/>
          </a:ln>
          <a:effectLst/>
        </p:spPr>
        <p:txBody>
          <a:bodyPr vert="horz" wrap="square" lIns="89616" tIns="45706" rIns="89616" bIns="45706" numCol="1" rtlCol="0" anchor="t" anchorCtr="0" compatLnSpc="1">
            <a:prstTxWarp prst="textNoShape">
              <a:avLst/>
            </a:prstTxWarp>
          </a:bodyPr>
          <a:lstStyle/>
          <a:p>
            <a:pPr marL="0" marR="0" lvl="0" indent="0" defTabSz="913751" eaLnBrk="1" fontAlgn="base" latinLnBrk="0" hangingPunct="1">
              <a:lnSpc>
                <a:spcPct val="100000"/>
              </a:lnSpc>
              <a:spcBef>
                <a:spcPct val="0"/>
              </a:spcBef>
              <a:spcAft>
                <a:spcPts val="2353"/>
              </a:spcAft>
              <a:buClrTx/>
              <a:buSzTx/>
              <a:buFontTx/>
              <a:buNone/>
              <a:tabLst/>
              <a:defRPr/>
            </a:pPr>
            <a:r>
              <a:rPr kumimoji="0" lang="en-US" sz="2000" b="0" i="0" u="none" strike="noStrike" kern="0" cap="none" spc="0" normalizeH="0" baseline="0" noProof="0" dirty="0">
                <a:ln>
                  <a:solidFill>
                    <a:srgbClr val="FFFFFF">
                      <a:alpha val="0"/>
                    </a:srgbClr>
                  </a:solidFill>
                </a:ln>
                <a:solidFill>
                  <a:srgbClr val="505050"/>
                </a:solidFill>
                <a:effectLst/>
                <a:uLnTx/>
                <a:uFillTx/>
                <a:latin typeface="Segoe UI" panose="020B0502040204020203" pitchFamily="34" charset="0"/>
                <a:cs typeface="Segoe UI" panose="020B0502040204020203" pitchFamily="34" charset="0"/>
              </a:rPr>
              <a:t>To provide an Application Development Framework that aligns 1</a:t>
            </a:r>
            <a:r>
              <a:rPr kumimoji="0" lang="en-US" sz="2000" b="0" i="0" u="none" strike="noStrike" kern="0" cap="none" spc="0" normalizeH="0" baseline="30000" noProof="0" dirty="0">
                <a:ln>
                  <a:solidFill>
                    <a:srgbClr val="FFFFFF">
                      <a:alpha val="0"/>
                    </a:srgbClr>
                  </a:solidFill>
                </a:ln>
                <a:solidFill>
                  <a:srgbClr val="505050"/>
                </a:solidFill>
                <a:effectLst/>
                <a:uLnTx/>
                <a:uFillTx/>
                <a:latin typeface="Segoe UI" panose="020B0502040204020203" pitchFamily="34" charset="0"/>
                <a:cs typeface="Segoe UI" panose="020B0502040204020203" pitchFamily="34" charset="0"/>
              </a:rPr>
              <a:t>st</a:t>
            </a:r>
            <a:r>
              <a:rPr kumimoji="0" lang="en-US" sz="2000" b="0" i="0" u="none" strike="noStrike" kern="0" cap="none" spc="0" normalizeH="0" baseline="0" noProof="0" dirty="0">
                <a:ln>
                  <a:solidFill>
                    <a:srgbClr val="FFFFFF">
                      <a:alpha val="0"/>
                    </a:srgbClr>
                  </a:solidFill>
                </a:ln>
                <a:solidFill>
                  <a:srgbClr val="505050"/>
                </a:solidFill>
                <a:effectLst/>
                <a:uLnTx/>
                <a:uFillTx/>
                <a:latin typeface="Segoe UI" panose="020B0502040204020203" pitchFamily="34" charset="0"/>
                <a:cs typeface="Segoe UI" panose="020B0502040204020203" pitchFamily="34" charset="0"/>
              </a:rPr>
              <a:t> and 3</a:t>
            </a:r>
            <a:r>
              <a:rPr kumimoji="0" lang="en-US" sz="2000" b="0" i="0" u="none" strike="noStrike" kern="0" cap="none" spc="0" normalizeH="0" baseline="30000" noProof="0" dirty="0">
                <a:ln>
                  <a:solidFill>
                    <a:srgbClr val="FFFFFF">
                      <a:alpha val="0"/>
                    </a:srgbClr>
                  </a:solidFill>
                </a:ln>
                <a:solidFill>
                  <a:srgbClr val="505050"/>
                </a:solidFill>
                <a:effectLst/>
                <a:uLnTx/>
                <a:uFillTx/>
                <a:latin typeface="Segoe UI" panose="020B0502040204020203" pitchFamily="34" charset="0"/>
                <a:cs typeface="Segoe UI" panose="020B0502040204020203" pitchFamily="34" charset="0"/>
              </a:rPr>
              <a:t>rd</a:t>
            </a:r>
            <a:r>
              <a:rPr kumimoji="0" lang="en-US" sz="2000" b="0" i="0" u="none" strike="noStrike" kern="0" cap="none" spc="0" normalizeH="0" baseline="0" noProof="0" dirty="0">
                <a:ln>
                  <a:solidFill>
                    <a:srgbClr val="FFFFFF">
                      <a:alpha val="0"/>
                    </a:srgbClr>
                  </a:solidFill>
                </a:ln>
                <a:solidFill>
                  <a:srgbClr val="505050"/>
                </a:solidFill>
                <a:effectLst/>
                <a:uLnTx/>
                <a:uFillTx/>
                <a:latin typeface="Segoe UI" panose="020B0502040204020203" pitchFamily="34" charset="0"/>
                <a:cs typeface="Segoe UI" panose="020B0502040204020203" pitchFamily="34" charset="0"/>
              </a:rPr>
              <a:t> parties</a:t>
            </a:r>
          </a:p>
          <a:p>
            <a:pPr marL="0" marR="0" lvl="0" indent="0" defTabSz="913751" eaLnBrk="1" fontAlgn="base" latinLnBrk="0" hangingPunct="1">
              <a:lnSpc>
                <a:spcPct val="100000"/>
              </a:lnSpc>
              <a:spcBef>
                <a:spcPct val="0"/>
              </a:spcBef>
              <a:spcAft>
                <a:spcPts val="2353"/>
              </a:spcAft>
              <a:buClrTx/>
              <a:buSzTx/>
              <a:buFontTx/>
              <a:buNone/>
              <a:tabLst/>
              <a:defRPr/>
            </a:pPr>
            <a:r>
              <a:rPr kumimoji="0" lang="en-US" sz="2000" b="0" i="0" u="none" strike="noStrike" kern="0" cap="none" spc="0" normalizeH="0" baseline="0" noProof="0" dirty="0">
                <a:ln>
                  <a:solidFill>
                    <a:srgbClr val="FFFFFF">
                      <a:alpha val="0"/>
                    </a:srgbClr>
                  </a:solidFill>
                </a:ln>
                <a:solidFill>
                  <a:srgbClr val="505050"/>
                </a:solidFill>
                <a:effectLst/>
                <a:uLnTx/>
                <a:uFillTx/>
                <a:latin typeface="Segoe UI" panose="020B0502040204020203" pitchFamily="34" charset="0"/>
                <a:cs typeface="Segoe UI" panose="020B0502040204020203" pitchFamily="34" charset="0"/>
              </a:rPr>
              <a:t>To build industry leading client side solutions On-Premises and in the Cloud</a:t>
            </a:r>
          </a:p>
          <a:p>
            <a:pPr marL="0" marR="0" lvl="0" indent="0" defTabSz="913751" eaLnBrk="1" fontAlgn="base" latinLnBrk="0" hangingPunct="1">
              <a:lnSpc>
                <a:spcPct val="100000"/>
              </a:lnSpc>
              <a:spcBef>
                <a:spcPct val="0"/>
              </a:spcBef>
              <a:spcAft>
                <a:spcPts val="2353"/>
              </a:spcAft>
              <a:buClrTx/>
              <a:buSzTx/>
              <a:buFontTx/>
              <a:buNone/>
              <a:tabLst/>
              <a:defRPr/>
            </a:pPr>
            <a:r>
              <a:rPr kumimoji="0" lang="en-US" sz="2000" b="0" i="0" u="none" strike="noStrike" kern="0" cap="none" spc="0" normalizeH="0" baseline="0" noProof="0" dirty="0">
                <a:ln>
                  <a:solidFill>
                    <a:srgbClr val="FFFFFF">
                      <a:alpha val="0"/>
                    </a:srgbClr>
                  </a:solidFill>
                </a:ln>
                <a:solidFill>
                  <a:srgbClr val="505050"/>
                </a:solidFill>
                <a:effectLst/>
                <a:uLnTx/>
                <a:uFillTx/>
                <a:latin typeface="Segoe UI" panose="020B0502040204020203" pitchFamily="34" charset="0"/>
                <a:cs typeface="Segoe UI" panose="020B0502040204020203" pitchFamily="34" charset="0"/>
              </a:rPr>
              <a:t>Unlocking the potentials of SharePoint </a:t>
            </a:r>
            <a:br>
              <a:rPr kumimoji="0" lang="en-US" sz="2000" b="0" i="0" u="none" strike="noStrike" kern="0" cap="none" spc="0" normalizeH="0" baseline="0" noProof="0" dirty="0">
                <a:ln>
                  <a:solidFill>
                    <a:srgbClr val="FFFFFF">
                      <a:alpha val="0"/>
                    </a:srgbClr>
                  </a:solidFill>
                </a:ln>
                <a:solidFill>
                  <a:srgbClr val="505050"/>
                </a:solidFill>
                <a:effectLst/>
                <a:uLnTx/>
                <a:uFillTx/>
                <a:latin typeface="Segoe UI" panose="020B0502040204020203" pitchFamily="34" charset="0"/>
                <a:cs typeface="Segoe UI" panose="020B0502040204020203" pitchFamily="34" charset="0"/>
              </a:rPr>
            </a:br>
            <a:r>
              <a:rPr kumimoji="0" lang="en-US" sz="2000" b="0" i="0" u="none" strike="noStrike" kern="0" cap="none" spc="0" normalizeH="0" baseline="0" noProof="0" dirty="0">
                <a:ln>
                  <a:solidFill>
                    <a:srgbClr val="FFFFFF">
                      <a:alpha val="0"/>
                    </a:srgbClr>
                  </a:solidFill>
                </a:ln>
                <a:solidFill>
                  <a:srgbClr val="505050"/>
                </a:solidFill>
                <a:effectLst/>
                <a:uLnTx/>
                <a:uFillTx/>
                <a:latin typeface="Segoe UI" panose="020B0502040204020203" pitchFamily="34" charset="0"/>
                <a:cs typeface="Segoe UI" panose="020B0502040204020203" pitchFamily="34" charset="0"/>
              </a:rPr>
              <a:t>and the Microsoft Graph on desktops </a:t>
            </a:r>
            <a:br>
              <a:rPr kumimoji="0" lang="en-US" sz="2000" b="0" i="0" u="none" strike="noStrike" kern="0" cap="none" spc="0" normalizeH="0" baseline="0" noProof="0" dirty="0">
                <a:ln>
                  <a:solidFill>
                    <a:srgbClr val="FFFFFF">
                      <a:alpha val="0"/>
                    </a:srgbClr>
                  </a:solidFill>
                </a:ln>
                <a:solidFill>
                  <a:srgbClr val="505050"/>
                </a:solidFill>
                <a:effectLst/>
                <a:uLnTx/>
                <a:uFillTx/>
                <a:latin typeface="Segoe UI" panose="020B0502040204020203" pitchFamily="34" charset="0"/>
                <a:cs typeface="Segoe UI" panose="020B0502040204020203" pitchFamily="34" charset="0"/>
              </a:rPr>
            </a:br>
            <a:r>
              <a:rPr kumimoji="0" lang="en-US" sz="2000" b="0" i="0" u="none" strike="noStrike" kern="0" cap="none" spc="0" normalizeH="0" baseline="0" noProof="0" dirty="0">
                <a:ln>
                  <a:solidFill>
                    <a:srgbClr val="FFFFFF">
                      <a:alpha val="0"/>
                    </a:srgbClr>
                  </a:solidFill>
                </a:ln>
                <a:solidFill>
                  <a:srgbClr val="505050"/>
                </a:solidFill>
                <a:effectLst/>
                <a:uLnTx/>
                <a:uFillTx/>
                <a:latin typeface="Segoe UI" panose="020B0502040204020203" pitchFamily="34" charset="0"/>
                <a:cs typeface="Segoe UI" panose="020B0502040204020203" pitchFamily="34" charset="0"/>
              </a:rPr>
              <a:t>or any device</a:t>
            </a:r>
          </a:p>
        </p:txBody>
      </p:sp>
      <p:sp>
        <p:nvSpPr>
          <p:cNvPr id="122" name="Freeform 9"/>
          <p:cNvSpPr>
            <a:spLocks noEditPoints="1"/>
          </p:cNvSpPr>
          <p:nvPr/>
        </p:nvSpPr>
        <p:spPr bwMode="black">
          <a:xfrm>
            <a:off x="432255" y="2642454"/>
            <a:ext cx="364119" cy="365599"/>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89616" tIns="44809" rIns="89616" bIns="44809" numCol="1" anchor="t" anchorCtr="0" compatLnSpc="1">
            <a:prstTxWarp prst="textNoShape">
              <a:avLst/>
            </a:prstTxWarp>
          </a:bodyPr>
          <a:lstStyle/>
          <a:p>
            <a:pPr marL="0" marR="0" lvl="0" indent="0" defTabSz="913844"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dirty="0">
              <a:ln>
                <a:noFill/>
              </a:ln>
              <a:solidFill>
                <a:srgbClr val="505050"/>
              </a:solidFill>
              <a:effectLst/>
              <a:uLnTx/>
              <a:uFillTx/>
              <a:latin typeface="Segoe UI"/>
            </a:endParaRPr>
          </a:p>
        </p:txBody>
      </p:sp>
      <p:sp>
        <p:nvSpPr>
          <p:cNvPr id="123" name="Freeform 9"/>
          <p:cNvSpPr>
            <a:spLocks noEditPoints="1"/>
          </p:cNvSpPr>
          <p:nvPr/>
        </p:nvSpPr>
        <p:spPr bwMode="black">
          <a:xfrm>
            <a:off x="436232" y="3551547"/>
            <a:ext cx="364119" cy="365599"/>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89616" tIns="44809" rIns="89616" bIns="44809" numCol="1" anchor="t" anchorCtr="0" compatLnSpc="1">
            <a:prstTxWarp prst="textNoShape">
              <a:avLst/>
            </a:prstTxWarp>
          </a:bodyPr>
          <a:lstStyle/>
          <a:p>
            <a:pPr marL="0" marR="0" lvl="0" indent="0" defTabSz="913844"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dirty="0">
              <a:ln>
                <a:noFill/>
              </a:ln>
              <a:solidFill>
                <a:srgbClr val="505050"/>
              </a:solidFill>
              <a:effectLst/>
              <a:uLnTx/>
              <a:uFillTx/>
              <a:latin typeface="Segoe UI"/>
            </a:endParaRPr>
          </a:p>
        </p:txBody>
      </p:sp>
      <p:sp>
        <p:nvSpPr>
          <p:cNvPr id="124" name="Freeform 9"/>
          <p:cNvSpPr>
            <a:spLocks noEditPoints="1"/>
          </p:cNvSpPr>
          <p:nvPr/>
        </p:nvSpPr>
        <p:spPr bwMode="black">
          <a:xfrm>
            <a:off x="432255" y="4460642"/>
            <a:ext cx="364119" cy="365599"/>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89616" tIns="44809" rIns="89616" bIns="44809" numCol="1" anchor="t" anchorCtr="0" compatLnSpc="1">
            <a:prstTxWarp prst="textNoShape">
              <a:avLst/>
            </a:prstTxWarp>
          </a:bodyPr>
          <a:lstStyle/>
          <a:p>
            <a:pPr marL="0" marR="0" lvl="0" indent="0" defTabSz="913844"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dirty="0">
              <a:ln>
                <a:noFill/>
              </a:ln>
              <a:solidFill>
                <a:srgbClr val="505050"/>
              </a:solidFill>
              <a:effectLst/>
              <a:uLnTx/>
              <a:uFillTx/>
              <a:latin typeface="Segoe UI"/>
            </a:endParaRPr>
          </a:p>
        </p:txBody>
      </p:sp>
      <p:sp>
        <p:nvSpPr>
          <p:cNvPr id="125" name="TextBox 124"/>
          <p:cNvSpPr txBox="1"/>
          <p:nvPr/>
        </p:nvSpPr>
        <p:spPr>
          <a:xfrm>
            <a:off x="422550" y="2138337"/>
            <a:ext cx="3324530" cy="442865"/>
          </a:xfrm>
          <a:prstGeom prst="rect">
            <a:avLst/>
          </a:prstGeom>
          <a:noFill/>
        </p:spPr>
        <p:txBody>
          <a:bodyPr wrap="square" lIns="0" tIns="0" rIns="0" bIns="0" rtlCol="0">
            <a:spAutoFit/>
          </a:bodyPr>
          <a:lstStyle/>
          <a:p>
            <a:pPr marL="0" marR="0" lvl="0" indent="0" defTabSz="913844" eaLnBrk="1" fontAlgn="auto" latinLnBrk="0" hangingPunct="1">
              <a:lnSpc>
                <a:spcPct val="90000"/>
              </a:lnSpc>
              <a:spcBef>
                <a:spcPts val="0"/>
              </a:spcBef>
              <a:spcAft>
                <a:spcPts val="586"/>
              </a:spcAft>
              <a:buClrTx/>
              <a:buSzTx/>
              <a:buFontTx/>
              <a:buNone/>
              <a:tabLst/>
              <a:defRPr/>
            </a:pPr>
            <a:r>
              <a:rPr kumimoji="0" lang="en-US" sz="3135" b="0" i="0" u="none" strike="noStrike" kern="0" cap="none" spc="0" normalizeH="0" baseline="0" noProof="0" dirty="0">
                <a:ln>
                  <a:noFill/>
                </a:ln>
                <a:gradFill>
                  <a:gsLst>
                    <a:gs pos="97744">
                      <a:srgbClr val="0078D7"/>
                    </a:gs>
                    <a:gs pos="82707">
                      <a:srgbClr val="0078D7"/>
                    </a:gs>
                  </a:gsLst>
                  <a:lin ang="5400000" scaled="0"/>
                </a:gradFill>
                <a:effectLst/>
                <a:uLnTx/>
                <a:uFillTx/>
                <a:latin typeface="Segoe UI Light"/>
              </a:rPr>
              <a:t>Principles</a:t>
            </a:r>
          </a:p>
        </p:txBody>
      </p:sp>
      <p:pic>
        <p:nvPicPr>
          <p:cNvPr id="57" name="Picture 56"/>
          <p:cNvPicPr>
            <a:picLocks noChangeAspect="1"/>
          </p:cNvPicPr>
          <p:nvPr/>
        </p:nvPicPr>
        <p:blipFill rotWithShape="1">
          <a:blip r:embed="rId3" cstate="print">
            <a:extLst>
              <a:ext uri="{28A0092B-C50C-407E-A947-70E740481C1C}">
                <a14:useLocalDpi xmlns:a14="http://schemas.microsoft.com/office/drawing/2010/main" val="0"/>
              </a:ext>
            </a:extLst>
          </a:blip>
          <a:srcRect l="58654" t="51285" r="23396"/>
          <a:stretch/>
        </p:blipFill>
        <p:spPr>
          <a:xfrm>
            <a:off x="9545019" y="3076163"/>
            <a:ext cx="752851" cy="1189831"/>
          </a:xfrm>
          <a:prstGeom prst="rect">
            <a:avLst/>
          </a:prstGeom>
        </p:spPr>
      </p:pic>
      <p:pic>
        <p:nvPicPr>
          <p:cNvPr id="58" name="Picture 57"/>
          <p:cNvPicPr>
            <a:picLocks noChangeAspect="1"/>
          </p:cNvPicPr>
          <p:nvPr/>
        </p:nvPicPr>
        <p:blipFill rotWithShape="1">
          <a:blip r:embed="rId4">
            <a:duotone>
              <a:schemeClr val="accent1">
                <a:shade val="45000"/>
                <a:satMod val="135000"/>
              </a:schemeClr>
              <a:prstClr val="white"/>
            </a:duotone>
          </a:blip>
          <a:srcRect r="52385"/>
          <a:stretch/>
        </p:blipFill>
        <p:spPr>
          <a:xfrm>
            <a:off x="7202204" y="2101547"/>
            <a:ext cx="1229070" cy="4003843"/>
          </a:xfrm>
          <a:prstGeom prst="rect">
            <a:avLst/>
          </a:prstGeom>
        </p:spPr>
      </p:pic>
      <p:pic>
        <p:nvPicPr>
          <p:cNvPr id="59" name="Picture 58"/>
          <p:cNvPicPr>
            <a:picLocks noChangeAspect="1"/>
          </p:cNvPicPr>
          <p:nvPr/>
        </p:nvPicPr>
        <p:blipFill rotWithShape="1">
          <a:blip r:embed="rId4">
            <a:duotone>
              <a:schemeClr val="accent1">
                <a:shade val="45000"/>
                <a:satMod val="135000"/>
              </a:schemeClr>
              <a:prstClr val="white"/>
            </a:duotone>
          </a:blip>
          <a:srcRect l="45908"/>
          <a:stretch/>
        </p:blipFill>
        <p:spPr>
          <a:xfrm>
            <a:off x="7662007" y="2925102"/>
            <a:ext cx="1396256" cy="4003843"/>
          </a:xfrm>
          <a:prstGeom prst="rect">
            <a:avLst/>
          </a:prstGeom>
        </p:spPr>
      </p:pic>
      <p:grpSp>
        <p:nvGrpSpPr>
          <p:cNvPr id="60" name="Group 59"/>
          <p:cNvGrpSpPr/>
          <p:nvPr/>
        </p:nvGrpSpPr>
        <p:grpSpPr>
          <a:xfrm>
            <a:off x="5773079" y="5333524"/>
            <a:ext cx="6905354" cy="2189034"/>
            <a:chOff x="-924524" y="5149390"/>
            <a:chExt cx="6771530" cy="2146612"/>
          </a:xfrm>
        </p:grpSpPr>
        <p:pic>
          <p:nvPicPr>
            <p:cNvPr id="61" name="Picture 60"/>
            <p:cNvPicPr>
              <a:picLocks noChangeAspect="1"/>
            </p:cNvPicPr>
            <p:nvPr/>
          </p:nvPicPr>
          <p:blipFill>
            <a:blip r:embed="rId5"/>
            <a:stretch>
              <a:fillRect/>
            </a:stretch>
          </p:blipFill>
          <p:spPr>
            <a:xfrm>
              <a:off x="2176557" y="5689480"/>
              <a:ext cx="3670449" cy="1521304"/>
            </a:xfrm>
            <a:prstGeom prst="rect">
              <a:avLst/>
            </a:prstGeom>
          </p:spPr>
        </p:pic>
        <p:grpSp>
          <p:nvGrpSpPr>
            <p:cNvPr id="62" name="Group 61"/>
            <p:cNvGrpSpPr/>
            <p:nvPr/>
          </p:nvGrpSpPr>
          <p:grpSpPr>
            <a:xfrm>
              <a:off x="-924524" y="5149390"/>
              <a:ext cx="6320686" cy="2146612"/>
              <a:chOff x="-924524" y="5263960"/>
              <a:chExt cx="6320686" cy="2146612"/>
            </a:xfrm>
          </p:grpSpPr>
          <p:pic>
            <p:nvPicPr>
              <p:cNvPr id="63" name="Picture 62"/>
              <p:cNvPicPr>
                <a:picLocks noChangeAspect="1"/>
              </p:cNvPicPr>
              <p:nvPr/>
            </p:nvPicPr>
            <p:blipFill>
              <a:blip r:embed="rId5"/>
              <a:stretch>
                <a:fillRect/>
              </a:stretch>
            </p:blipFill>
            <p:spPr>
              <a:xfrm>
                <a:off x="217032" y="5263960"/>
                <a:ext cx="5179130" cy="2146612"/>
              </a:xfrm>
              <a:prstGeom prst="rect">
                <a:avLst/>
              </a:prstGeom>
            </p:spPr>
          </p:pic>
          <p:pic>
            <p:nvPicPr>
              <p:cNvPr id="64" name="Picture 63"/>
              <p:cNvPicPr>
                <a:picLocks noChangeAspect="1"/>
              </p:cNvPicPr>
              <p:nvPr/>
            </p:nvPicPr>
            <p:blipFill>
              <a:blip r:embed="rId5">
                <a:grayscl/>
              </a:blip>
              <a:stretch>
                <a:fillRect/>
              </a:stretch>
            </p:blipFill>
            <p:spPr>
              <a:xfrm>
                <a:off x="-924524" y="5426598"/>
                <a:ext cx="3670449" cy="1521304"/>
              </a:xfrm>
              <a:prstGeom prst="rect">
                <a:avLst/>
              </a:prstGeom>
            </p:spPr>
          </p:pic>
        </p:grpSp>
      </p:grpSp>
    </p:spTree>
    <p:extLst>
      <p:ext uri="{BB962C8B-B14F-4D97-AF65-F5344CB8AC3E}">
        <p14:creationId xmlns:p14="http://schemas.microsoft.com/office/powerpoint/2010/main" val="42605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42" presetClass="path" presetSubtype="0" decel="100000" fill="hold" grpId="1" nodeType="withEffect">
                                  <p:stCondLst>
                                    <p:cond delay="0"/>
                                  </p:stCondLst>
                                  <p:childTnLst>
                                    <p:animMotion origin="layout" path="M -6.38244E-7 -0.07784 L -6.38244E-7 4.70268E-6 " pathEditMode="relative" rAng="0" ptsTypes="AA">
                                      <p:cBhvr>
                                        <p:cTn id="9" dur="500" fill="hold"/>
                                        <p:tgtEl>
                                          <p:spTgt spid="50"/>
                                        </p:tgtEl>
                                        <p:attrNameLst>
                                          <p:attrName>ppt_x</p:attrName>
                                          <p:attrName>ppt_y</p:attrName>
                                        </p:attrNameLst>
                                      </p:cBhvr>
                                      <p:rCtr x="0" y="38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Deploy, ramp-up on new services and onboard new </a:t>
            </a:r>
            <a:br>
              <a:rPr lang="en-US" sz="3200" dirty="0"/>
            </a:br>
            <a:r>
              <a:rPr lang="en-US" sz="3200" dirty="0"/>
              <a:t>users with Microsoft FastTrack:</a:t>
            </a:r>
            <a:br>
              <a:rPr lang="en-US" sz="3200" dirty="0"/>
            </a:br>
            <a:br>
              <a:rPr lang="en-US" sz="3200" dirty="0"/>
            </a:br>
            <a:r>
              <a:rPr lang="en-US" sz="3200" u="sng" dirty="0">
                <a:hlinkClick r:id="rId2"/>
              </a:rPr>
              <a:t>http://fasttrack.microsoft.com/</a:t>
            </a:r>
            <a:r>
              <a:rPr lang="en-US" sz="3200" dirty="0"/>
              <a:t> </a:t>
            </a:r>
          </a:p>
        </p:txBody>
      </p:sp>
      <p:pic>
        <p:nvPicPr>
          <p:cNvPr id="10" name="Picture Placeholder 9"/>
          <p:cNvPicPr>
            <a:picLocks noGrp="1" noChangeAspect="1"/>
          </p:cNvPicPr>
          <p:nvPr>
            <p:ph type="pic" sz="quarter" idx="10"/>
          </p:nvPr>
        </p:nvPicPr>
        <p:blipFill rotWithShape="1">
          <a:blip r:embed="rId3"/>
          <a:srcRect l="4372" r="36376"/>
          <a:stretch/>
        </p:blipFill>
        <p:spPr/>
      </p:pic>
    </p:spTree>
    <p:extLst>
      <p:ext uri="{BB962C8B-B14F-4D97-AF65-F5344CB8AC3E}">
        <p14:creationId xmlns:p14="http://schemas.microsoft.com/office/powerpoint/2010/main" val="422477310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5486399" cy="2123658"/>
          </a:xfrm>
        </p:spPr>
        <p:txBody>
          <a:bodyPr/>
          <a:lstStyle/>
          <a:p>
            <a:r>
              <a:rPr lang="en-US" sz="2800" dirty="0"/>
              <a:t>Join the Microsoft Tech Community </a:t>
            </a:r>
            <a:br>
              <a:rPr lang="en-US" sz="2800" dirty="0"/>
            </a:br>
            <a:r>
              <a:rPr lang="en-US" sz="2800" dirty="0"/>
              <a:t>to collaborate, share, and learn </a:t>
            </a:r>
            <a:br>
              <a:rPr lang="en-US" sz="2800" dirty="0"/>
            </a:br>
            <a:r>
              <a:rPr lang="en-US" sz="2800" dirty="0"/>
              <a:t>from the experts:</a:t>
            </a:r>
            <a:br>
              <a:rPr lang="en-US" sz="2800" dirty="0"/>
            </a:br>
            <a:br>
              <a:rPr lang="en-US" sz="2800" dirty="0"/>
            </a:br>
            <a:r>
              <a:rPr lang="en-US" sz="2800" u="sng" dirty="0">
                <a:hlinkClick r:id="rId2"/>
              </a:rPr>
              <a:t>http://techcommunity.microsoft.com</a:t>
            </a:r>
            <a:r>
              <a:rPr lang="en-US" sz="2800" dirty="0"/>
              <a:t> </a:t>
            </a:r>
          </a:p>
        </p:txBody>
      </p:sp>
      <p:pic>
        <p:nvPicPr>
          <p:cNvPr id="4" name="Picture Placeholder 3"/>
          <p:cNvPicPr>
            <a:picLocks noGrp="1" noChangeAspect="1"/>
          </p:cNvPicPr>
          <p:nvPr>
            <p:ph type="pic" sz="quarter" idx="10"/>
          </p:nvPr>
        </p:nvPicPr>
        <p:blipFill rotWithShape="1">
          <a:blip r:embed="rId3"/>
          <a:srcRect l="40748"/>
          <a:stretch/>
        </p:blipFill>
        <p:spPr/>
      </p:pic>
    </p:spTree>
    <p:extLst>
      <p:ext uri="{BB962C8B-B14F-4D97-AF65-F5344CB8AC3E}">
        <p14:creationId xmlns:p14="http://schemas.microsoft.com/office/powerpoint/2010/main" val="125292362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742">
              <a:spcBef>
                <a:spcPct val="0"/>
              </a:spcBef>
            </a:pPr>
            <a:endParaRPr lang="en-US" sz="2400" dirty="0">
              <a:gradFill>
                <a:gsLst>
                  <a:gs pos="24779">
                    <a:srgbClr val="292929"/>
                  </a:gs>
                  <a:gs pos="52000">
                    <a:srgbClr val="292929"/>
                  </a:gs>
                </a:gsLst>
                <a:lin ang="5400000" scaled="1"/>
              </a:gradFill>
              <a:latin typeface="+mn-lt"/>
            </a:endParaRPr>
          </a:p>
          <a:p>
            <a:pPr defTabSz="932742">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a:t>
            </a: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298678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66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SharePoint Framework (</a:t>
            </a:r>
            <a:r>
              <a:rPr lang="en-US" dirty="0" err="1"/>
              <a:t>SPFx</a:t>
            </a:r>
            <a:r>
              <a:rPr lang="en-US" dirty="0"/>
              <a:t>)</a:t>
            </a:r>
          </a:p>
        </p:txBody>
      </p:sp>
      <p:grpSp>
        <p:nvGrpSpPr>
          <p:cNvPr id="6" name="Group 5"/>
          <p:cNvGrpSpPr/>
          <p:nvPr/>
        </p:nvGrpSpPr>
        <p:grpSpPr>
          <a:xfrm>
            <a:off x="6440484" y="1536545"/>
            <a:ext cx="5530765" cy="4702753"/>
            <a:chOff x="6440608" y="1425577"/>
            <a:chExt cx="5533905" cy="4705423"/>
          </a:xfrm>
        </p:grpSpPr>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3958" y="1425577"/>
              <a:ext cx="1334644" cy="2732280"/>
            </a:xfrm>
            <a:prstGeom prst="rect">
              <a:avLst/>
            </a:prstGeom>
          </p:spPr>
        </p:pic>
        <p:sp>
          <p:nvSpPr>
            <p:cNvPr id="19" name="Left-Right Arrow 18"/>
            <p:cNvSpPr/>
            <p:nvPr/>
          </p:nvSpPr>
          <p:spPr bwMode="auto">
            <a:xfrm>
              <a:off x="6440608" y="4370583"/>
              <a:ext cx="5533905" cy="244914"/>
            </a:xfrm>
            <a:prstGeom prst="lef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15" tIns="149133" rIns="186415" bIns="149133" numCol="1" spcCol="0" rtlCol="0" fromWordArt="0" anchor="t" anchorCtr="0" forceAA="0" compatLnSpc="1">
              <a:prstTxWarp prst="textNoShape">
                <a:avLst/>
              </a:prstTxWarp>
              <a:noAutofit/>
            </a:bodyPr>
            <a:lstStyle/>
            <a:p>
              <a:pPr marL="0" marR="0" lvl="0" indent="0" algn="ctr" defTabSz="950299"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sp>
          <p:nvSpPr>
            <p:cNvPr id="20" name="TextBox 19"/>
            <p:cNvSpPr txBox="1"/>
            <p:nvPr/>
          </p:nvSpPr>
          <p:spPr>
            <a:xfrm>
              <a:off x="7467031" y="4551680"/>
              <a:ext cx="3500700" cy="647314"/>
            </a:xfrm>
            <a:prstGeom prst="rect">
              <a:avLst/>
            </a:prstGeom>
            <a:noFill/>
          </p:spPr>
          <p:txBody>
            <a:bodyPr wrap="none" lIns="186415" tIns="149133" rIns="186415" bIns="149133" rtlCol="0">
              <a:spAutoFit/>
            </a:bodyPr>
            <a:lstStyle/>
            <a:p>
              <a:pPr marL="0" marR="0" lvl="0" indent="0" defTabSz="932060" eaLnBrk="1" fontAlgn="auto" latinLnBrk="0" hangingPunct="1">
                <a:lnSpc>
                  <a:spcPct val="90000"/>
                </a:lnSpc>
                <a:spcBef>
                  <a:spcPts val="0"/>
                </a:spcBef>
                <a:spcAft>
                  <a:spcPts val="612"/>
                </a:spcAft>
                <a:buClrTx/>
                <a:buSzTx/>
                <a:buFontTx/>
                <a:buNone/>
                <a:tabLst/>
                <a:defRPr/>
              </a:pPr>
              <a:r>
                <a:rPr kumimoji="0" lang="en-US" sz="2448" b="0" i="0" u="none" strike="noStrike" kern="0" cap="none" spc="0" normalizeH="0" baseline="0" noProof="0" dirty="0">
                  <a:ln>
                    <a:noFill/>
                  </a:ln>
                  <a:gradFill>
                    <a:gsLst>
                      <a:gs pos="5660">
                        <a:schemeClr val="tx2"/>
                      </a:gs>
                      <a:gs pos="38000">
                        <a:schemeClr val="tx2"/>
                      </a:gs>
                    </a:gsLst>
                    <a:lin ang="5400000" scaled="0"/>
                  </a:gradFill>
                  <a:effectLst/>
                  <a:uLnTx/>
                  <a:uFillTx/>
                </a:rPr>
                <a:t>SharePoint framework</a:t>
              </a:r>
            </a:p>
          </p:txBody>
        </p:sp>
        <p:sp>
          <p:nvSpPr>
            <p:cNvPr id="21" name="Rectangle 20"/>
            <p:cNvSpPr/>
            <p:nvPr/>
          </p:nvSpPr>
          <p:spPr bwMode="auto">
            <a:xfrm>
              <a:off x="9148012" y="5390465"/>
              <a:ext cx="2826501" cy="740535"/>
            </a:xfrm>
            <a:prstGeom prst="rect">
              <a:avLst/>
            </a:prstGeom>
            <a:noFill/>
            <a:ln w="28575">
              <a:solidFill>
                <a:schemeClr val="tx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04" rIns="0" bIns="46604" numCol="1" spcCol="0" rtlCol="0" fromWordArt="0" anchor="ctr" anchorCtr="0" forceAA="0" compatLnSpc="1">
              <a:prstTxWarp prst="textNoShape">
                <a:avLst/>
              </a:prstTxWarp>
              <a:noAutofit/>
            </a:bodyPr>
            <a:lstStyle/>
            <a:p>
              <a:pPr marL="0" marR="0" lvl="0" indent="0" algn="ctr" defTabSz="931577"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gradFill>
                    <a:gsLst>
                      <a:gs pos="73585">
                        <a:schemeClr val="tx1"/>
                      </a:gs>
                      <a:gs pos="53000">
                        <a:schemeClr val="tx1"/>
                      </a:gs>
                    </a:gsLst>
                    <a:lin ang="5400000" scaled="0"/>
                  </a:gradFill>
                  <a:effectLst/>
                  <a:uLnTx/>
                  <a:uFillTx/>
                  <a:latin typeface="Segoe UI Semilight"/>
                </a:rPr>
                <a:t>LOB Systems and Cloud Services</a:t>
              </a:r>
            </a:p>
          </p:txBody>
        </p:sp>
        <p:sp>
          <p:nvSpPr>
            <p:cNvPr id="17" name="Rectangle 16"/>
            <p:cNvSpPr/>
            <p:nvPr/>
          </p:nvSpPr>
          <p:spPr bwMode="auto">
            <a:xfrm>
              <a:off x="10448741" y="5179981"/>
              <a:ext cx="233012" cy="4209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15" tIns="149133" rIns="186415" bIns="149133" numCol="1" spcCol="0" rtlCol="0" fromWordArt="0" anchor="t" anchorCtr="0" forceAA="0" compatLnSpc="1">
              <a:prstTxWarp prst="textNoShape">
                <a:avLst/>
              </a:prstTxWarp>
              <a:noAutofit/>
            </a:bodyPr>
            <a:lstStyle/>
            <a:p>
              <a:pPr marL="0" marR="0" lvl="0" indent="0" algn="ctr" defTabSz="950299"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2" name="Rectangle 21"/>
            <p:cNvSpPr/>
            <p:nvPr/>
          </p:nvSpPr>
          <p:spPr bwMode="auto">
            <a:xfrm>
              <a:off x="6440609" y="5390465"/>
              <a:ext cx="2533707" cy="740535"/>
            </a:xfrm>
            <a:prstGeom prst="rect">
              <a:avLst/>
            </a:prstGeom>
            <a:noFill/>
            <a:ln w="28575">
              <a:solidFill>
                <a:schemeClr val="tx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04" rIns="0" bIns="46604" numCol="1" spcCol="0" rtlCol="0" fromWordArt="0" anchor="ctr" anchorCtr="0" forceAA="0" compatLnSpc="1">
              <a:prstTxWarp prst="textNoShape">
                <a:avLst/>
              </a:prstTxWarp>
              <a:noAutofit/>
            </a:bodyPr>
            <a:lstStyle/>
            <a:p>
              <a:pPr marL="0" marR="0" lvl="0" indent="0" algn="ctr" defTabSz="931577"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gradFill>
                    <a:gsLst>
                      <a:gs pos="73585">
                        <a:schemeClr val="tx1"/>
                      </a:gs>
                      <a:gs pos="53000">
                        <a:schemeClr val="tx1"/>
                      </a:gs>
                    </a:gsLst>
                    <a:lin ang="5400000" scaled="0"/>
                  </a:gradFill>
                  <a:effectLst/>
                  <a:uLnTx/>
                  <a:uFillTx/>
                  <a:latin typeface="Segoe UI Semilight"/>
                </a:rPr>
                <a:t>Microsoft Graph</a:t>
              </a:r>
            </a:p>
          </p:txBody>
        </p:sp>
        <p:sp>
          <p:nvSpPr>
            <p:cNvPr id="3" name="Rectangle 2"/>
            <p:cNvSpPr/>
            <p:nvPr/>
          </p:nvSpPr>
          <p:spPr bwMode="auto">
            <a:xfrm>
              <a:off x="7590956" y="5159125"/>
              <a:ext cx="233012" cy="4209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15" tIns="149133" rIns="186415" bIns="149133" numCol="1" spcCol="0" rtlCol="0" fromWordArt="0" anchor="t" anchorCtr="0" forceAA="0" compatLnSpc="1">
              <a:prstTxWarp prst="textNoShape">
                <a:avLst/>
              </a:prstTxWarp>
              <a:noAutofit/>
            </a:bodyPr>
            <a:lstStyle/>
            <a:p>
              <a:pPr marL="0" marR="0" lvl="0" indent="0" algn="ctr" defTabSz="950299"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4" name="Up-Down Arrow 23"/>
            <p:cNvSpPr/>
            <p:nvPr/>
          </p:nvSpPr>
          <p:spPr bwMode="auto">
            <a:xfrm>
              <a:off x="7629745" y="5216542"/>
              <a:ext cx="155434" cy="339050"/>
            </a:xfrm>
            <a:prstGeom prst="upDown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15" tIns="149133" rIns="186415" bIns="149133" numCol="1" spcCol="0" rtlCol="0" fromWordArt="0" anchor="t" anchorCtr="0" forceAA="0" compatLnSpc="1">
              <a:prstTxWarp prst="textNoShape">
                <a:avLst/>
              </a:prstTxWarp>
              <a:noAutofit/>
            </a:bodyPr>
            <a:lstStyle/>
            <a:p>
              <a:pPr marL="0" marR="0" lvl="0" indent="0" algn="ctr" defTabSz="950299"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sp>
          <p:nvSpPr>
            <p:cNvPr id="26" name="Up-Down Arrow 25"/>
            <p:cNvSpPr/>
            <p:nvPr/>
          </p:nvSpPr>
          <p:spPr bwMode="auto">
            <a:xfrm>
              <a:off x="10483544" y="5216542"/>
              <a:ext cx="155434" cy="339050"/>
            </a:xfrm>
            <a:prstGeom prst="upDown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15" tIns="149133" rIns="186415" bIns="149133" numCol="1" spcCol="0" rtlCol="0" fromWordArt="0" anchor="t" anchorCtr="0" forceAA="0" compatLnSpc="1">
              <a:prstTxWarp prst="textNoShape">
                <a:avLst/>
              </a:prstTxWarp>
              <a:noAutofit/>
            </a:bodyPr>
            <a:lstStyle/>
            <a:p>
              <a:pPr marL="0" marR="0" lvl="0" indent="0" algn="ctr" defTabSz="950299"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pic>
          <p:nvPicPr>
            <p:cNvPr id="13" name="Picture 12"/>
            <p:cNvPicPr>
              <a:picLocks noChangeAspect="1"/>
            </p:cNvPicPr>
            <p:nvPr/>
          </p:nvPicPr>
          <p:blipFill rotWithShape="1">
            <a:blip r:embed="rId4"/>
            <a:srcRect l="869" t="1438" r="865" b="979"/>
            <a:stretch/>
          </p:blipFill>
          <p:spPr>
            <a:xfrm>
              <a:off x="8048221" y="1425577"/>
              <a:ext cx="3926292" cy="2732280"/>
            </a:xfrm>
            <a:prstGeom prst="rect">
              <a:avLst/>
            </a:prstGeom>
            <a:solidFill>
              <a:schemeClr val="tx1"/>
            </a:solidFill>
            <a:ln>
              <a:solidFill>
                <a:schemeClr val="bg2"/>
              </a:solidFill>
            </a:ln>
          </p:spPr>
        </p:pic>
        <p:sp>
          <p:nvSpPr>
            <p:cNvPr id="27" name="WP Emphasis 2"/>
            <p:cNvSpPr/>
            <p:nvPr/>
          </p:nvSpPr>
          <p:spPr bwMode="auto">
            <a:xfrm>
              <a:off x="9324056" y="2156218"/>
              <a:ext cx="1347505" cy="1687885"/>
            </a:xfrm>
            <a:prstGeom prst="rect">
              <a:avLst/>
            </a:prstGeom>
            <a:noFill/>
            <a:ln w="28575">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376" tIns="45688" rIns="45688" bIns="91376" numCol="1" spcCol="0" rtlCol="0" fromWordArt="0" anchor="b" anchorCtr="0" forceAA="0" compatLnSpc="1">
              <a:prstTxWarp prst="textNoShape">
                <a:avLst/>
              </a:prstTxWarp>
              <a:noAutofit/>
            </a:bodyPr>
            <a:lstStyle/>
            <a:p>
              <a:pPr marL="0" marR="0" lvl="0" indent="0" algn="ctr" defTabSz="913222"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grpSp>
      <p:grpSp>
        <p:nvGrpSpPr>
          <p:cNvPr id="8" name="Group 7"/>
          <p:cNvGrpSpPr/>
          <p:nvPr/>
        </p:nvGrpSpPr>
        <p:grpSpPr>
          <a:xfrm>
            <a:off x="278856" y="2464773"/>
            <a:ext cx="5482380" cy="3653731"/>
            <a:chOff x="271722" y="2416520"/>
            <a:chExt cx="5376132" cy="3582922"/>
          </a:xfrm>
        </p:grpSpPr>
        <p:sp>
          <p:nvSpPr>
            <p:cNvPr id="10" name="Text Placeholder 1"/>
            <p:cNvSpPr txBox="1">
              <a:spLocks/>
            </p:cNvSpPr>
            <p:nvPr/>
          </p:nvSpPr>
          <p:spPr>
            <a:xfrm>
              <a:off x="271722" y="2416520"/>
              <a:ext cx="5376132" cy="3582922"/>
            </a:xfrm>
            <a:prstGeom prst="rect">
              <a:avLst/>
            </a:prstGeom>
          </p:spPr>
          <p:txBody>
            <a:bodyPr vert="horz" wrap="square" lIns="182776" tIns="93207" rIns="149133" bIns="93207"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Modern client-side development</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Lightweight web and mobile</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Powers our own experiences</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Backward compatible </a:t>
              </a:r>
            </a:p>
            <a:p>
              <a:pPr marL="0" marR="0" lvl="0" indent="0" algn="l" defTabSz="931614" rtl="0" eaLnBrk="1" fontAlgn="auto" latinLnBrk="0" hangingPunct="1">
                <a:lnSpc>
                  <a:spcPct val="90000"/>
                </a:lnSpc>
                <a:spcBef>
                  <a:spcPts val="0"/>
                </a:spcBef>
                <a:spcAft>
                  <a:spcPts val="0"/>
                </a:spcAft>
                <a:buClrTx/>
                <a:buSzPct val="90000"/>
                <a:buFont typeface="Arial" pitchFamily="34" charset="0"/>
                <a:buNone/>
                <a:tabLst/>
                <a:defRPr/>
              </a:pPr>
              <a:endPar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1614" rtl="0" eaLnBrk="1" fontAlgn="auto" latinLnBrk="0" hangingPunct="1">
                <a:lnSpc>
                  <a:spcPct val="10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Supports open source tools </a:t>
              </a:r>
              <a:b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br>
              <a:r>
                <a:rPr kumimoji="0" lang="en-US" sz="2400" b="0" i="0" u="none" strike="noStrike" kern="1200" cap="none" spc="0" normalizeH="0" baseline="0" noProof="0" dirty="0">
                  <a:ln>
                    <a:noFill/>
                  </a:ln>
                  <a:gradFill>
                    <a:gsLst>
                      <a:gs pos="9623">
                        <a:schemeClr val="tx1"/>
                      </a:gs>
                      <a:gs pos="29000">
                        <a:schemeClr val="tx1"/>
                      </a:gs>
                    </a:gsLst>
                    <a:lin ang="5400000" scaled="1"/>
                  </a:gradFill>
                  <a:effectLst/>
                  <a:uLnTx/>
                  <a:uFillTx/>
                  <a:latin typeface="Segoe UI Semilight" panose="020B0402040204020203" pitchFamily="34" charset="0"/>
                  <a:ea typeface="+mn-ea"/>
                  <a:cs typeface="Segoe UI Semilight" panose="020B0402040204020203" pitchFamily="34" charset="0"/>
                </a:rPr>
                <a:t>and JavaScript web frameworks</a:t>
              </a:r>
            </a:p>
          </p:txBody>
        </p:sp>
        <p:grpSp>
          <p:nvGrpSpPr>
            <p:cNvPr id="4" name="Group 3"/>
            <p:cNvGrpSpPr/>
            <p:nvPr/>
          </p:nvGrpSpPr>
          <p:grpSpPr>
            <a:xfrm>
              <a:off x="437924" y="3021931"/>
              <a:ext cx="5209930" cy="1909214"/>
              <a:chOff x="437924" y="3021931"/>
              <a:chExt cx="5209930" cy="1909214"/>
            </a:xfrm>
          </p:grpSpPr>
          <p:cxnSp>
            <p:nvCxnSpPr>
              <p:cNvPr id="11" name="Straight Connector 10"/>
              <p:cNvCxnSpPr/>
              <p:nvPr/>
            </p:nvCxnSpPr>
            <p:spPr>
              <a:xfrm>
                <a:off x="437924" y="3021931"/>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7924" y="4296607"/>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37924" y="3659269"/>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7924" y="4931145"/>
                <a:ext cx="520993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8" name="Rectangle 27"/>
          <p:cNvSpPr/>
          <p:nvPr/>
        </p:nvSpPr>
        <p:spPr bwMode="auto">
          <a:xfrm>
            <a:off x="3089" y="6528992"/>
            <a:ext cx="12432948" cy="479676"/>
          </a:xfrm>
          <a:prstGeom prst="rect">
            <a:avLst/>
          </a:prstGeom>
          <a:solidFill>
            <a:schemeClr val="tx2"/>
          </a:solidFill>
          <a:ln w="10795" cap="flat" cmpd="sng" algn="ctr">
            <a:noFill/>
            <a:prstDash val="solid"/>
            <a:headEnd type="none" w="med" len="med"/>
            <a:tailEnd type="none" w="med" len="med"/>
          </a:ln>
          <a:effectLst/>
        </p:spPr>
        <p:txBody>
          <a:bodyPr vert="horz" wrap="square" lIns="91440" tIns="45706" rIns="0" bIns="45706" numCol="1" rtlCol="0" anchor="ctr" anchorCtr="0" compatLnSpc="1">
            <a:prstTxWarp prst="textNoShape">
              <a:avLst/>
            </a:prstTxWarp>
          </a:bodyPr>
          <a:lstStyle/>
          <a:p>
            <a:pPr marL="0" marR="0" lvl="0" indent="0" defTabSz="91375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BRK2114 – Get an introduction to SharePoint Framework</a:t>
            </a:r>
          </a:p>
        </p:txBody>
      </p:sp>
    </p:spTree>
    <p:extLst>
      <p:ext uri="{BB962C8B-B14F-4D97-AF65-F5344CB8AC3E}">
        <p14:creationId xmlns:p14="http://schemas.microsoft.com/office/powerpoint/2010/main" val="416710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6.38244E-7 -0.07784 L -6.38244E-7 4.70268E-6 " pathEditMode="relative" rAng="0" ptsTypes="AA">
                                      <p:cBhvr>
                                        <p:cTn id="9" dur="500" fill="hold"/>
                                        <p:tgtEl>
                                          <p:spTgt spid="2"/>
                                        </p:tgtEl>
                                        <p:attrNameLst>
                                          <p:attrName>ppt_x</p:attrName>
                                          <p:attrName>ppt_y</p:attrName>
                                        </p:attrNameLst>
                                      </p:cBhvr>
                                      <p:rCtr x="0" y="3813"/>
                                    </p:animMotion>
                                  </p:childTnLst>
                                </p:cTn>
                              </p:par>
                              <p:par>
                                <p:cTn id="10" presetID="2" presetClass="entr" presetSubtype="2" decel="10000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47688" y="295275"/>
            <a:ext cx="11888787" cy="917575"/>
          </a:xfrm>
        </p:spPr>
        <p:txBody>
          <a:bodyPr/>
          <a:lstStyle/>
          <a:p>
            <a:r>
              <a:rPr lang="en-US" dirty="0"/>
              <a:t>SharePoint Framework Components</a:t>
            </a:r>
          </a:p>
        </p:txBody>
      </p:sp>
      <p:grpSp>
        <p:nvGrpSpPr>
          <p:cNvPr id="2" name="Group 1"/>
          <p:cNvGrpSpPr/>
          <p:nvPr/>
        </p:nvGrpSpPr>
        <p:grpSpPr>
          <a:xfrm>
            <a:off x="471790" y="2591449"/>
            <a:ext cx="3768294" cy="2592590"/>
            <a:chOff x="471790" y="2591449"/>
            <a:chExt cx="3768294" cy="2592590"/>
          </a:xfrm>
        </p:grpSpPr>
        <p:sp>
          <p:nvSpPr>
            <p:cNvPr id="4" name="Rectangle 3"/>
            <p:cNvSpPr/>
            <p:nvPr/>
          </p:nvSpPr>
          <p:spPr bwMode="auto">
            <a:xfrm>
              <a:off x="471790" y="2593239"/>
              <a:ext cx="3762803" cy="2590800"/>
            </a:xfrm>
            <a:prstGeom prst="rect">
              <a:avLst/>
            </a:prstGeom>
            <a:ln w="381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182880" bIns="46637" numCol="1" rtlCol="0" anchor="t"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chemeClr val="tx1">
                    <a:lumMod val="40000"/>
                    <a:lumOff val="60000"/>
                  </a:schemeClr>
                </a:solidFill>
                <a:effectLst/>
                <a:uLnTx/>
                <a:uFillTx/>
              </a:endParaRPr>
            </a:p>
          </p:txBody>
        </p:sp>
        <p:sp>
          <p:nvSpPr>
            <p:cNvPr id="5" name="TextBox 4"/>
            <p:cNvSpPr txBox="1"/>
            <p:nvPr/>
          </p:nvSpPr>
          <p:spPr>
            <a:xfrm>
              <a:off x="852790" y="3277417"/>
              <a:ext cx="3387294" cy="1846659"/>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Client-Side Web Parts</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Modern Page Canvas </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JavaScript Resource Management</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Page Context &amp; Site Data APIs</a:t>
              </a:r>
            </a:p>
          </p:txBody>
        </p:sp>
        <p:sp>
          <p:nvSpPr>
            <p:cNvPr id="9" name="Rectangle 8"/>
            <p:cNvSpPr/>
            <p:nvPr/>
          </p:nvSpPr>
          <p:spPr bwMode="auto">
            <a:xfrm>
              <a:off x="471791" y="2591449"/>
              <a:ext cx="3762802" cy="575828"/>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0" tIns="0" rIns="0" bIns="0" numCol="1" rtlCol="0" anchor="ctr"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  User Experience</a:t>
              </a:r>
            </a:p>
          </p:txBody>
        </p:sp>
        <p:pic>
          <p:nvPicPr>
            <p:cNvPr id="10" name="Picture 9"/>
            <p:cNvPicPr>
              <a:picLocks noChangeAspect="1"/>
            </p:cNvPicPr>
            <p:nvPr/>
          </p:nvPicPr>
          <p:blipFill>
            <a:blip r:embed="rId2"/>
            <a:stretch>
              <a:fillRect/>
            </a:stretch>
          </p:blipFill>
          <p:spPr>
            <a:xfrm>
              <a:off x="586090" y="2701589"/>
              <a:ext cx="365760" cy="320040"/>
            </a:xfrm>
            <a:prstGeom prst="rect">
              <a:avLst/>
            </a:prstGeom>
          </p:spPr>
        </p:pic>
      </p:grpSp>
      <p:grpSp>
        <p:nvGrpSpPr>
          <p:cNvPr id="7" name="Group 6"/>
          <p:cNvGrpSpPr/>
          <p:nvPr/>
        </p:nvGrpSpPr>
        <p:grpSpPr>
          <a:xfrm>
            <a:off x="8151465" y="2582862"/>
            <a:ext cx="3857972" cy="2590800"/>
            <a:chOff x="8151465" y="2582862"/>
            <a:chExt cx="3857972" cy="2590800"/>
          </a:xfrm>
        </p:grpSpPr>
        <p:sp>
          <p:nvSpPr>
            <p:cNvPr id="16" name="Rectangle 15"/>
            <p:cNvSpPr/>
            <p:nvPr/>
          </p:nvSpPr>
          <p:spPr bwMode="auto">
            <a:xfrm>
              <a:off x="8178150" y="2582862"/>
              <a:ext cx="3831287" cy="2590800"/>
            </a:xfrm>
            <a:prstGeom prst="rect">
              <a:avLst/>
            </a:prstGeom>
            <a:ln w="381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182880" bIns="46637" numCol="1" rtlCol="0" anchor="t"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chemeClr val="tx1">
                    <a:lumMod val="40000"/>
                    <a:lumOff val="60000"/>
                  </a:schemeClr>
                </a:solidFill>
                <a:effectLst/>
                <a:uLnTx/>
                <a:uFillTx/>
              </a:endParaRPr>
            </a:p>
          </p:txBody>
        </p:sp>
        <p:sp>
          <p:nvSpPr>
            <p:cNvPr id="17" name="TextBox 16"/>
            <p:cNvSpPr txBox="1"/>
            <p:nvPr/>
          </p:nvSpPr>
          <p:spPr>
            <a:xfrm>
              <a:off x="8532464" y="3275964"/>
              <a:ext cx="2867373" cy="1846659"/>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Yeoman Templates</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Gulp-based Build Process</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SharePoint Workbench</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endPar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sp>
          <p:nvSpPr>
            <p:cNvPr id="18" name="Rectangle 17"/>
            <p:cNvSpPr/>
            <p:nvPr/>
          </p:nvSpPr>
          <p:spPr bwMode="auto">
            <a:xfrm>
              <a:off x="8151465" y="2589996"/>
              <a:ext cx="3857972" cy="575828"/>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0" tIns="0" rIns="0" bIns="0" numCol="1" rtlCol="0" anchor="ctr"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  Build Process &amp; Tooling</a:t>
              </a:r>
            </a:p>
          </p:txBody>
        </p:sp>
        <p:pic>
          <p:nvPicPr>
            <p:cNvPr id="20" name="Picture 19"/>
            <p:cNvPicPr>
              <a:picLocks noChangeAspect="1"/>
            </p:cNvPicPr>
            <p:nvPr/>
          </p:nvPicPr>
          <p:blipFill>
            <a:blip r:embed="rId3"/>
            <a:stretch>
              <a:fillRect/>
            </a:stretch>
          </p:blipFill>
          <p:spPr>
            <a:xfrm>
              <a:off x="8265764" y="2670627"/>
              <a:ext cx="356616" cy="414566"/>
            </a:xfrm>
            <a:prstGeom prst="rect">
              <a:avLst/>
            </a:prstGeom>
          </p:spPr>
        </p:pic>
      </p:grpSp>
      <p:grpSp>
        <p:nvGrpSpPr>
          <p:cNvPr id="6" name="Group 5"/>
          <p:cNvGrpSpPr/>
          <p:nvPr/>
        </p:nvGrpSpPr>
        <p:grpSpPr>
          <a:xfrm>
            <a:off x="4532739" y="2589996"/>
            <a:ext cx="3464782" cy="2594043"/>
            <a:chOff x="4532739" y="2589996"/>
            <a:chExt cx="3464782" cy="2594043"/>
          </a:xfrm>
        </p:grpSpPr>
        <p:sp>
          <p:nvSpPr>
            <p:cNvPr id="11" name="Rectangle 10"/>
            <p:cNvSpPr/>
            <p:nvPr/>
          </p:nvSpPr>
          <p:spPr bwMode="auto">
            <a:xfrm>
              <a:off x="4541836" y="2670627"/>
              <a:ext cx="3455685" cy="2513412"/>
            </a:xfrm>
            <a:prstGeom prst="rect">
              <a:avLst/>
            </a:prstGeom>
            <a:ln w="381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182880" bIns="46637" numCol="1" rtlCol="0" anchor="t"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chemeClr val="tx1">
                    <a:lumMod val="40000"/>
                    <a:lumOff val="60000"/>
                  </a:schemeClr>
                </a:solidFill>
                <a:effectLst/>
                <a:uLnTx/>
                <a:uFillTx/>
              </a:endParaRPr>
            </a:p>
          </p:txBody>
        </p:sp>
        <p:sp>
          <p:nvSpPr>
            <p:cNvPr id="12" name="TextBox 11"/>
            <p:cNvSpPr txBox="1"/>
            <p:nvPr/>
          </p:nvSpPr>
          <p:spPr>
            <a:xfrm>
              <a:off x="4703060" y="3275964"/>
              <a:ext cx="3039177" cy="960263"/>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Client-side Solutions</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Tenant-Scoped Deployment</a:t>
              </a:r>
            </a:p>
          </p:txBody>
        </p:sp>
        <p:sp>
          <p:nvSpPr>
            <p:cNvPr id="13" name="Rectangle 12"/>
            <p:cNvSpPr/>
            <p:nvPr/>
          </p:nvSpPr>
          <p:spPr bwMode="auto">
            <a:xfrm>
              <a:off x="4532739" y="2589996"/>
              <a:ext cx="3438098" cy="575828"/>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0" tIns="0" rIns="0" bIns="0" numCol="1" rtlCol="0" anchor="ctr"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  Packaging</a:t>
              </a:r>
            </a:p>
          </p:txBody>
        </p:sp>
        <p:pic>
          <p:nvPicPr>
            <p:cNvPr id="21" name="Picture 20"/>
            <p:cNvPicPr>
              <a:picLocks noChangeAspect="1"/>
            </p:cNvPicPr>
            <p:nvPr/>
          </p:nvPicPr>
          <p:blipFill>
            <a:blip r:embed="rId4"/>
            <a:stretch>
              <a:fillRect/>
            </a:stretch>
          </p:blipFill>
          <p:spPr>
            <a:xfrm>
              <a:off x="4633321" y="2709347"/>
              <a:ext cx="356616" cy="339834"/>
            </a:xfrm>
            <a:prstGeom prst="rect">
              <a:avLst/>
            </a:prstGeom>
          </p:spPr>
        </p:pic>
      </p:grpSp>
    </p:spTree>
    <p:extLst>
      <p:ext uri="{BB962C8B-B14F-4D97-AF65-F5344CB8AC3E}">
        <p14:creationId xmlns:p14="http://schemas.microsoft.com/office/powerpoint/2010/main" val="321810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6.38244E-7 -0.07784 L -6.38244E-7 4.70268E-6 " pathEditMode="relative" rAng="0" ptsTypes="AA">
                                      <p:cBhvr>
                                        <p:cTn id="9" dur="500" fill="hold"/>
                                        <p:tgtEl>
                                          <p:spTgt spid="3"/>
                                        </p:tgtEl>
                                        <p:attrNameLst>
                                          <p:attrName>ppt_x</p:attrName>
                                          <p:attrName>ppt_y</p:attrName>
                                        </p:attrNameLst>
                                      </p:cBhvr>
                                      <p:rCtr x="0" y="3813"/>
                                    </p:animMotion>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Developer Preview Release</a:t>
            </a:r>
          </a:p>
        </p:txBody>
      </p:sp>
      <p:grpSp>
        <p:nvGrpSpPr>
          <p:cNvPr id="14" name="Group 13"/>
          <p:cNvGrpSpPr/>
          <p:nvPr/>
        </p:nvGrpSpPr>
        <p:grpSpPr>
          <a:xfrm>
            <a:off x="7044879" y="1960283"/>
            <a:ext cx="5020274" cy="3828927"/>
            <a:chOff x="7044879" y="1771105"/>
            <a:chExt cx="5020274" cy="3828927"/>
          </a:xfrm>
        </p:grpSpPr>
        <p:grpSp>
          <p:nvGrpSpPr>
            <p:cNvPr id="46" name="Group 45"/>
            <p:cNvGrpSpPr/>
            <p:nvPr/>
          </p:nvGrpSpPr>
          <p:grpSpPr>
            <a:xfrm>
              <a:off x="7044879" y="1771105"/>
              <a:ext cx="5020274" cy="2086096"/>
              <a:chOff x="7157742" y="1139479"/>
              <a:chExt cx="5020274" cy="2086096"/>
            </a:xfrm>
          </p:grpSpPr>
          <p:grpSp>
            <p:nvGrpSpPr>
              <p:cNvPr id="29" name="Group 28"/>
              <p:cNvGrpSpPr/>
              <p:nvPr/>
            </p:nvGrpSpPr>
            <p:grpSpPr>
              <a:xfrm>
                <a:off x="7157742" y="1816975"/>
                <a:ext cx="731104" cy="731104"/>
                <a:chOff x="456158" y="3583027"/>
                <a:chExt cx="717140" cy="717140"/>
              </a:xfrm>
            </p:grpSpPr>
            <p:sp>
              <p:nvSpPr>
                <p:cNvPr id="30" name="Oval 29"/>
                <p:cNvSpPr/>
                <p:nvPr/>
              </p:nvSpPr>
              <p:spPr bwMode="auto">
                <a:xfrm>
                  <a:off x="456158" y="3583027"/>
                  <a:ext cx="717140" cy="717140"/>
                </a:xfrm>
                <a:prstGeom prst="ellipse">
                  <a:avLst/>
                </a:prstGeom>
                <a:solidFill>
                  <a:srgbClr val="EAEAEA"/>
                </a:solidFill>
                <a:ln w="19050" cap="flat" cmpd="sng" algn="ctr">
                  <a:noFill/>
                  <a:prstDash val="solid"/>
                  <a:miter lim="800000"/>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1" name="Group 30"/>
                <p:cNvGrpSpPr/>
                <p:nvPr/>
              </p:nvGrpSpPr>
              <p:grpSpPr>
                <a:xfrm>
                  <a:off x="662217" y="3755997"/>
                  <a:ext cx="305022" cy="371192"/>
                  <a:chOff x="637408" y="3725806"/>
                  <a:chExt cx="354640" cy="431574"/>
                </a:xfrm>
              </p:grpSpPr>
              <p:grpSp>
                <p:nvGrpSpPr>
                  <p:cNvPr id="32" name="Group 31"/>
                  <p:cNvGrpSpPr/>
                  <p:nvPr/>
                </p:nvGrpSpPr>
                <p:grpSpPr>
                  <a:xfrm>
                    <a:off x="637408" y="3954576"/>
                    <a:ext cx="354640" cy="202804"/>
                    <a:chOff x="9118601" y="-2671763"/>
                    <a:chExt cx="2651125" cy="1516062"/>
                  </a:xfrm>
                </p:grpSpPr>
                <p:sp>
                  <p:nvSpPr>
                    <p:cNvPr id="37" name="Oval 14"/>
                    <p:cNvSpPr>
                      <a:spLocks noChangeArrowheads="1"/>
                    </p:cNvSpPr>
                    <p:nvPr/>
                  </p:nvSpPr>
                  <p:spPr bwMode="auto">
                    <a:xfrm>
                      <a:off x="9305926" y="-2671763"/>
                      <a:ext cx="869950" cy="884238"/>
                    </a:xfrm>
                    <a:prstGeom prst="ellipse">
                      <a:avLst/>
                    </a:prstGeom>
                    <a:noFill/>
                    <a:ln w="15875" cap="flat" cmpd="sng" algn="ctr">
                      <a:solidFill>
                        <a:srgbClr val="0078D7"/>
                      </a:solidFill>
                      <a:prstDash val="solid"/>
                      <a:miter lim="800000"/>
                      <a:headEnd type="none" w="med" len="med"/>
                      <a:tailEnd type="none" w="med" len="med"/>
                    </a:ln>
                    <a:effectLst/>
                  </p:spPr>
                  <p:txBody>
                    <a:bodyPr vert="horz" wrap="square" lIns="91388" tIns="45694" rIns="91388" bIns="45694" numCol="1" anchor="t" anchorCtr="0" compatLnSpc="1">
                      <a:prstTxWarp prst="textNoShape">
                        <a:avLst/>
                      </a:prstTxWarp>
                    </a:bodyPr>
                    <a:lstStyle/>
                    <a:p>
                      <a:pPr marL="0" marR="0" lvl="0" indent="0" defTabSz="91369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38" name="Freeform 15"/>
                    <p:cNvSpPr>
                      <a:spLocks/>
                    </p:cNvSpPr>
                    <p:nvPr/>
                  </p:nvSpPr>
                  <p:spPr bwMode="auto">
                    <a:xfrm>
                      <a:off x="9118601" y="-1787526"/>
                      <a:ext cx="1243013" cy="631825"/>
                    </a:xfrm>
                    <a:custGeom>
                      <a:avLst/>
                      <a:gdLst>
                        <a:gd name="T0" fmla="*/ 60 w 60"/>
                        <a:gd name="T1" fmla="*/ 30 h 30"/>
                        <a:gd name="T2" fmla="*/ 30 w 60"/>
                        <a:gd name="T3" fmla="*/ 0 h 30"/>
                        <a:gd name="T4" fmla="*/ 0 w 60"/>
                        <a:gd name="T5" fmla="*/ 30 h 30"/>
                      </a:gdLst>
                      <a:ahLst/>
                      <a:cxnLst>
                        <a:cxn ang="0">
                          <a:pos x="T0" y="T1"/>
                        </a:cxn>
                        <a:cxn ang="0">
                          <a:pos x="T2" y="T3"/>
                        </a:cxn>
                        <a:cxn ang="0">
                          <a:pos x="T4" y="T5"/>
                        </a:cxn>
                      </a:cxnLst>
                      <a:rect l="0" t="0" r="r" b="b"/>
                      <a:pathLst>
                        <a:path w="60" h="30">
                          <a:moveTo>
                            <a:pt x="60" y="30"/>
                          </a:moveTo>
                          <a:cubicBezTo>
                            <a:pt x="60" y="13"/>
                            <a:pt x="46" y="0"/>
                            <a:pt x="30" y="0"/>
                          </a:cubicBezTo>
                          <a:cubicBezTo>
                            <a:pt x="14" y="0"/>
                            <a:pt x="0" y="13"/>
                            <a:pt x="0" y="30"/>
                          </a:cubicBezTo>
                        </a:path>
                      </a:pathLst>
                    </a:custGeom>
                    <a:noFill/>
                    <a:ln w="15875" cap="flat" cmpd="sng" algn="ctr">
                      <a:solidFill>
                        <a:srgbClr val="0078D7"/>
                      </a:solidFill>
                      <a:prstDash val="solid"/>
                      <a:miter lim="800000"/>
                      <a:headEnd type="none" w="med" len="med"/>
                      <a:tailEnd type="none" w="med" len="med"/>
                    </a:ln>
                    <a:effectLst/>
                  </p:spPr>
                  <p:txBody>
                    <a:bodyPr vert="horz" wrap="square" lIns="91388" tIns="45694" rIns="91388" bIns="45694" numCol="1" anchor="t" anchorCtr="0" compatLnSpc="1">
                      <a:prstTxWarp prst="textNoShape">
                        <a:avLst/>
                      </a:prstTxWarp>
                    </a:bodyPr>
                    <a:lstStyle/>
                    <a:p>
                      <a:pPr marL="0" marR="0" lvl="0" indent="0" defTabSz="91369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39" name="Freeform 16"/>
                    <p:cNvSpPr>
                      <a:spLocks/>
                    </p:cNvSpPr>
                    <p:nvPr/>
                  </p:nvSpPr>
                  <p:spPr bwMode="auto">
                    <a:xfrm>
                      <a:off x="10113963" y="-2460626"/>
                      <a:ext cx="1220788" cy="904875"/>
                    </a:xfrm>
                    <a:custGeom>
                      <a:avLst/>
                      <a:gdLst>
                        <a:gd name="T0" fmla="*/ 78 w 769"/>
                        <a:gd name="T1" fmla="*/ 570 h 570"/>
                        <a:gd name="T2" fmla="*/ 769 w 769"/>
                        <a:gd name="T3" fmla="*/ 570 h 570"/>
                        <a:gd name="T4" fmla="*/ 769 w 769"/>
                        <a:gd name="T5" fmla="*/ 0 h 570"/>
                        <a:gd name="T6" fmla="*/ 0 w 769"/>
                        <a:gd name="T7" fmla="*/ 0 h 570"/>
                      </a:gdLst>
                      <a:ahLst/>
                      <a:cxnLst>
                        <a:cxn ang="0">
                          <a:pos x="T0" y="T1"/>
                        </a:cxn>
                        <a:cxn ang="0">
                          <a:pos x="T2" y="T3"/>
                        </a:cxn>
                        <a:cxn ang="0">
                          <a:pos x="T4" y="T5"/>
                        </a:cxn>
                        <a:cxn ang="0">
                          <a:pos x="T6" y="T7"/>
                        </a:cxn>
                      </a:cxnLst>
                      <a:rect l="0" t="0" r="r" b="b"/>
                      <a:pathLst>
                        <a:path w="769" h="570">
                          <a:moveTo>
                            <a:pt x="78" y="570"/>
                          </a:moveTo>
                          <a:lnTo>
                            <a:pt x="769" y="570"/>
                          </a:lnTo>
                          <a:lnTo>
                            <a:pt x="769" y="0"/>
                          </a:lnTo>
                          <a:lnTo>
                            <a:pt x="0" y="0"/>
                          </a:lnTo>
                        </a:path>
                      </a:pathLst>
                    </a:custGeom>
                    <a:noFill/>
                    <a:ln w="15875" cap="flat" cmpd="sng" algn="ctr">
                      <a:solidFill>
                        <a:srgbClr val="0078D7"/>
                      </a:solidFill>
                      <a:prstDash val="solid"/>
                      <a:miter lim="800000"/>
                      <a:headEnd type="none" w="med" len="med"/>
                      <a:tailEnd type="none" w="med" len="med"/>
                    </a:ln>
                    <a:effectLst/>
                  </p:spPr>
                  <p:txBody>
                    <a:bodyPr vert="horz" wrap="square" lIns="91388" tIns="45694" rIns="91388" bIns="45694" numCol="1" anchor="t" anchorCtr="0" compatLnSpc="1">
                      <a:prstTxWarp prst="textNoShape">
                        <a:avLst/>
                      </a:prstTxWarp>
                    </a:bodyPr>
                    <a:lstStyle/>
                    <a:p>
                      <a:pPr marL="0" marR="0" lvl="0" indent="0" defTabSz="91369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40" name="Line 17"/>
                    <p:cNvSpPr>
                      <a:spLocks noChangeShapeType="1"/>
                    </p:cNvSpPr>
                    <p:nvPr/>
                  </p:nvSpPr>
                  <p:spPr bwMode="auto">
                    <a:xfrm flipV="1">
                      <a:off x="10672763" y="-1555751"/>
                      <a:ext cx="0" cy="295275"/>
                    </a:xfrm>
                    <a:prstGeom prst="line">
                      <a:avLst/>
                    </a:prstGeom>
                    <a:noFill/>
                    <a:ln w="15875" cap="flat" cmpd="sng" algn="ctr">
                      <a:solidFill>
                        <a:srgbClr val="0078D7"/>
                      </a:solidFill>
                      <a:prstDash val="solid"/>
                      <a:miter lim="800000"/>
                      <a:headEnd type="none" w="med" len="med"/>
                      <a:tailEnd type="none" w="med" len="med"/>
                    </a:ln>
                    <a:effectLst/>
                  </p:spPr>
                  <p:txBody>
                    <a:bodyPr vert="horz" wrap="square" lIns="91388" tIns="45694" rIns="91388" bIns="45694" numCol="1" anchor="t" anchorCtr="0" compatLnSpc="1">
                      <a:prstTxWarp prst="textNoShape">
                        <a:avLst/>
                      </a:prstTxWarp>
                    </a:bodyPr>
                    <a:lstStyle/>
                    <a:p>
                      <a:pPr marL="0" marR="0" lvl="0" indent="0" defTabSz="91369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41" name="Freeform 18"/>
                    <p:cNvSpPr>
                      <a:spLocks/>
                    </p:cNvSpPr>
                    <p:nvPr/>
                  </p:nvSpPr>
                  <p:spPr bwMode="auto">
                    <a:xfrm>
                      <a:off x="11190288" y="-2292351"/>
                      <a:ext cx="579438" cy="1052513"/>
                    </a:xfrm>
                    <a:custGeom>
                      <a:avLst/>
                      <a:gdLst>
                        <a:gd name="T0" fmla="*/ 91 w 365"/>
                        <a:gd name="T1" fmla="*/ 0 h 663"/>
                        <a:gd name="T2" fmla="*/ 365 w 365"/>
                        <a:gd name="T3" fmla="*/ 0 h 663"/>
                        <a:gd name="T4" fmla="*/ 365 w 365"/>
                        <a:gd name="T5" fmla="*/ 663 h 663"/>
                        <a:gd name="T6" fmla="*/ 0 w 365"/>
                        <a:gd name="T7" fmla="*/ 663 h 663"/>
                        <a:gd name="T8" fmla="*/ 0 w 365"/>
                        <a:gd name="T9" fmla="*/ 464 h 663"/>
                      </a:gdLst>
                      <a:ahLst/>
                      <a:cxnLst>
                        <a:cxn ang="0">
                          <a:pos x="T0" y="T1"/>
                        </a:cxn>
                        <a:cxn ang="0">
                          <a:pos x="T2" y="T3"/>
                        </a:cxn>
                        <a:cxn ang="0">
                          <a:pos x="T4" y="T5"/>
                        </a:cxn>
                        <a:cxn ang="0">
                          <a:pos x="T6" y="T7"/>
                        </a:cxn>
                        <a:cxn ang="0">
                          <a:pos x="T8" y="T9"/>
                        </a:cxn>
                      </a:cxnLst>
                      <a:rect l="0" t="0" r="r" b="b"/>
                      <a:pathLst>
                        <a:path w="365" h="663">
                          <a:moveTo>
                            <a:pt x="91" y="0"/>
                          </a:moveTo>
                          <a:lnTo>
                            <a:pt x="365" y="0"/>
                          </a:lnTo>
                          <a:lnTo>
                            <a:pt x="365" y="663"/>
                          </a:lnTo>
                          <a:lnTo>
                            <a:pt x="0" y="663"/>
                          </a:lnTo>
                          <a:lnTo>
                            <a:pt x="0" y="464"/>
                          </a:lnTo>
                        </a:path>
                      </a:pathLst>
                    </a:custGeom>
                    <a:noFill/>
                    <a:ln w="15875" cap="flat" cmpd="sng" algn="ctr">
                      <a:solidFill>
                        <a:srgbClr val="0078D7"/>
                      </a:solidFill>
                      <a:prstDash val="solid"/>
                      <a:miter lim="800000"/>
                      <a:headEnd type="none" w="med" len="med"/>
                      <a:tailEnd type="none" w="med" len="med"/>
                    </a:ln>
                    <a:effectLst/>
                  </p:spPr>
                  <p:txBody>
                    <a:bodyPr vert="horz" wrap="square" lIns="91388" tIns="45694" rIns="91388" bIns="45694" numCol="1" anchor="t" anchorCtr="0" compatLnSpc="1">
                      <a:prstTxWarp prst="textNoShape">
                        <a:avLst/>
                      </a:prstTxWarp>
                    </a:bodyPr>
                    <a:lstStyle/>
                    <a:p>
                      <a:pPr marL="0" marR="0" lvl="0" indent="0" defTabSz="91369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42" name="Line 19"/>
                    <p:cNvSpPr>
                      <a:spLocks noChangeShapeType="1"/>
                    </p:cNvSpPr>
                    <p:nvPr/>
                  </p:nvSpPr>
                  <p:spPr bwMode="auto">
                    <a:xfrm flipH="1">
                      <a:off x="10279063" y="-1239838"/>
                      <a:ext cx="661988" cy="0"/>
                    </a:xfrm>
                    <a:prstGeom prst="line">
                      <a:avLst/>
                    </a:prstGeom>
                    <a:noFill/>
                    <a:ln w="15875" cap="flat" cmpd="sng" algn="ctr">
                      <a:solidFill>
                        <a:srgbClr val="0078D7"/>
                      </a:solidFill>
                      <a:prstDash val="solid"/>
                      <a:miter lim="800000"/>
                      <a:headEnd type="none" w="med" len="med"/>
                      <a:tailEnd type="none" w="med" len="med"/>
                    </a:ln>
                    <a:effectLst/>
                  </p:spPr>
                  <p:txBody>
                    <a:bodyPr vert="horz" wrap="square" lIns="91388" tIns="45694" rIns="91388" bIns="45694" numCol="1" anchor="t" anchorCtr="0" compatLnSpc="1">
                      <a:prstTxWarp prst="textNoShape">
                        <a:avLst/>
                      </a:prstTxWarp>
                    </a:bodyPr>
                    <a:lstStyle/>
                    <a:p>
                      <a:pPr marL="0" marR="0" lvl="0" indent="0" defTabSz="91369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43" name="Line 20"/>
                    <p:cNvSpPr>
                      <a:spLocks noChangeShapeType="1"/>
                    </p:cNvSpPr>
                    <p:nvPr/>
                  </p:nvSpPr>
                  <p:spPr bwMode="auto">
                    <a:xfrm flipH="1">
                      <a:off x="11334751" y="-1955801"/>
                      <a:ext cx="434975" cy="0"/>
                    </a:xfrm>
                    <a:prstGeom prst="line">
                      <a:avLst/>
                    </a:prstGeom>
                    <a:noFill/>
                    <a:ln w="15875" cap="flat" cmpd="sng" algn="ctr">
                      <a:solidFill>
                        <a:srgbClr val="0078D7"/>
                      </a:solidFill>
                      <a:prstDash val="solid"/>
                      <a:miter lim="800000"/>
                      <a:headEnd type="none" w="med" len="med"/>
                      <a:tailEnd type="none" w="med" len="med"/>
                    </a:ln>
                    <a:effectLst/>
                  </p:spPr>
                  <p:txBody>
                    <a:bodyPr vert="horz" wrap="square" lIns="91388" tIns="45694" rIns="91388" bIns="45694" numCol="1" anchor="t" anchorCtr="0" compatLnSpc="1">
                      <a:prstTxWarp prst="textNoShape">
                        <a:avLst/>
                      </a:prstTxWarp>
                    </a:bodyPr>
                    <a:lstStyle/>
                    <a:p>
                      <a:pPr marL="0" marR="0" lvl="0" indent="0" defTabSz="91369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44" name="Line 21"/>
                    <p:cNvSpPr>
                      <a:spLocks noChangeShapeType="1"/>
                    </p:cNvSpPr>
                    <p:nvPr/>
                  </p:nvSpPr>
                  <p:spPr bwMode="auto">
                    <a:xfrm flipH="1">
                      <a:off x="11334751" y="-1681163"/>
                      <a:ext cx="434975" cy="0"/>
                    </a:xfrm>
                    <a:prstGeom prst="line">
                      <a:avLst/>
                    </a:prstGeom>
                    <a:noFill/>
                    <a:ln w="15875" cap="flat" cmpd="sng" algn="ctr">
                      <a:solidFill>
                        <a:srgbClr val="0078D7"/>
                      </a:solidFill>
                      <a:prstDash val="solid"/>
                      <a:miter lim="800000"/>
                      <a:headEnd type="none" w="med" len="med"/>
                      <a:tailEnd type="none" w="med" len="med"/>
                    </a:ln>
                    <a:effectLst/>
                  </p:spPr>
                  <p:txBody>
                    <a:bodyPr vert="horz" wrap="square" lIns="91388" tIns="45694" rIns="91388" bIns="45694" numCol="1" anchor="t" anchorCtr="0" compatLnSpc="1">
                      <a:prstTxWarp prst="textNoShape">
                        <a:avLst/>
                      </a:prstTxWarp>
                    </a:bodyPr>
                    <a:lstStyle/>
                    <a:p>
                      <a:pPr marL="0" marR="0" lvl="0" indent="0" defTabSz="91369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grpSp>
              <p:sp>
                <p:nvSpPr>
                  <p:cNvPr id="33" name="Oval Callout 241"/>
                  <p:cNvSpPr/>
                  <p:nvPr/>
                </p:nvSpPr>
                <p:spPr bwMode="auto">
                  <a:xfrm>
                    <a:off x="740329" y="3725806"/>
                    <a:ext cx="186763" cy="186763"/>
                  </a:xfrm>
                  <a:prstGeom prst="wedgeEllipseCallout">
                    <a:avLst/>
                  </a:prstGeom>
                  <a:noFill/>
                  <a:ln w="15875" cap="flat" cmpd="sng" algn="ctr">
                    <a:solidFill>
                      <a:srgbClr val="0078D7"/>
                    </a:solidFill>
                    <a:prstDash val="solid"/>
                    <a:miter lim="800000"/>
                    <a:headEnd type="none" w="med" len="med"/>
                    <a:tailEnd type="none" w="med" len="med"/>
                  </a:ln>
                  <a:effectLst/>
                </p:spPr>
                <p:txBody>
                  <a:bodyPr vert="horz" wrap="square" lIns="91388" tIns="45694" rIns="91388" bIns="45694" numCol="1" anchor="t" anchorCtr="0" compatLnSpc="1">
                    <a:prstTxWarp prst="textNoShape">
                      <a:avLst/>
                    </a:prstTxWarp>
                  </a:bodyPr>
                  <a:lstStyle/>
                  <a:p>
                    <a:pPr marL="0" marR="0" lvl="0" indent="0" defTabSz="91369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grpSp>
                <p:nvGrpSpPr>
                  <p:cNvPr id="34" name="Group 33"/>
                  <p:cNvGrpSpPr/>
                  <p:nvPr/>
                </p:nvGrpSpPr>
                <p:grpSpPr>
                  <a:xfrm>
                    <a:off x="789135" y="3793719"/>
                    <a:ext cx="81713" cy="55785"/>
                    <a:chOff x="686329" y="3661395"/>
                    <a:chExt cx="205790" cy="140493"/>
                  </a:xfrm>
                </p:grpSpPr>
                <p:cxnSp>
                  <p:nvCxnSpPr>
                    <p:cNvPr id="35" name="Straight Connector 34"/>
                    <p:cNvCxnSpPr/>
                    <p:nvPr/>
                  </p:nvCxnSpPr>
                  <p:spPr>
                    <a:xfrm>
                      <a:off x="686329" y="3676992"/>
                      <a:ext cx="72191" cy="124896"/>
                    </a:xfrm>
                    <a:prstGeom prst="line">
                      <a:avLst/>
                    </a:prstGeom>
                    <a:noFill/>
                    <a:ln w="15875" cap="flat" cmpd="sng" algn="ctr">
                      <a:solidFill>
                        <a:srgbClr val="0078D7"/>
                      </a:solidFill>
                      <a:prstDash val="solid"/>
                      <a:miter lim="800000"/>
                      <a:headEnd type="none" w="med" len="med"/>
                      <a:tailEnd type="none" w="med" len="med"/>
                    </a:ln>
                    <a:effectLst/>
                  </p:spPr>
                </p:cxnSp>
                <p:sp>
                  <p:nvSpPr>
                    <p:cNvPr id="36" name="Freeform 244"/>
                    <p:cNvSpPr/>
                    <p:nvPr/>
                  </p:nvSpPr>
                  <p:spPr bwMode="auto">
                    <a:xfrm>
                      <a:off x="820682" y="3661395"/>
                      <a:ext cx="71437" cy="140493"/>
                    </a:xfrm>
                    <a:custGeom>
                      <a:avLst/>
                      <a:gdLst>
                        <a:gd name="connsiteX0" fmla="*/ 0 w 71437"/>
                        <a:gd name="connsiteY0" fmla="*/ 0 h 140493"/>
                        <a:gd name="connsiteX1" fmla="*/ 71437 w 71437"/>
                        <a:gd name="connsiteY1" fmla="*/ 71437 h 140493"/>
                        <a:gd name="connsiteX2" fmla="*/ 2381 w 71437"/>
                        <a:gd name="connsiteY2" fmla="*/ 140493 h 140493"/>
                      </a:gdLst>
                      <a:ahLst/>
                      <a:cxnLst>
                        <a:cxn ang="0">
                          <a:pos x="connsiteX0" y="connsiteY0"/>
                        </a:cxn>
                        <a:cxn ang="0">
                          <a:pos x="connsiteX1" y="connsiteY1"/>
                        </a:cxn>
                        <a:cxn ang="0">
                          <a:pos x="connsiteX2" y="connsiteY2"/>
                        </a:cxn>
                      </a:cxnLst>
                      <a:rect l="l" t="t" r="r" b="b"/>
                      <a:pathLst>
                        <a:path w="71437" h="140493">
                          <a:moveTo>
                            <a:pt x="0" y="0"/>
                          </a:moveTo>
                          <a:lnTo>
                            <a:pt x="71437" y="71437"/>
                          </a:lnTo>
                          <a:lnTo>
                            <a:pt x="2381" y="140493"/>
                          </a:lnTo>
                        </a:path>
                      </a:pathLst>
                    </a:custGeom>
                    <a:noFill/>
                    <a:ln w="15875" cap="flat" cmpd="sng" algn="ctr">
                      <a:solidFill>
                        <a:srgbClr val="0078D7"/>
                      </a:solidFill>
                      <a:prstDash val="solid"/>
                      <a:miter lim="800000"/>
                      <a:headEnd type="none" w="med" len="med"/>
                      <a:tailEnd type="none" w="med" len="med"/>
                    </a:ln>
                    <a:effectLst/>
                  </p:spPr>
                  <p:txBody>
                    <a:bodyPr vert="horz" wrap="square" lIns="91388" tIns="45694" rIns="91388" bIns="45694" numCol="1" anchor="t" anchorCtr="0" compatLnSpc="1">
                      <a:prstTxWarp prst="textNoShape">
                        <a:avLst/>
                      </a:prstTxWarp>
                    </a:bodyPr>
                    <a:lstStyle/>
                    <a:p>
                      <a:pPr marL="0" marR="0" lvl="0" indent="0" defTabSz="91369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grpSp>
            </p:grpSp>
          </p:grpSp>
          <p:sp>
            <p:nvSpPr>
              <p:cNvPr id="45" name="Text Placeholder 5"/>
              <p:cNvSpPr txBox="1">
                <a:spLocks/>
              </p:cNvSpPr>
              <p:nvPr/>
            </p:nvSpPr>
            <p:spPr>
              <a:xfrm>
                <a:off x="8031998" y="1139479"/>
                <a:ext cx="4146018" cy="2086096"/>
              </a:xfrm>
              <a:prstGeom prst="rect">
                <a:avLst/>
              </a:prstGeom>
            </p:spPr>
            <p:txBody>
              <a:bodyPr vert="horz" wrap="square" lIns="146262" tIns="91414" rIns="146262" bIns="91414" numCol="1" spcCol="0" rtlCol="0" anchor="ctr">
                <a:spAutoFit/>
              </a:bodyPr>
              <a:lstStyle>
                <a:lvl1pPr marL="0" marR="0" indent="0" algn="l" defTabSz="932563" rtl="0" eaLnBrk="1" fontAlgn="auto" latinLnBrk="0" hangingPunct="1">
                  <a:lnSpc>
                    <a:spcPct val="90000"/>
                  </a:lnSpc>
                  <a:spcBef>
                    <a:spcPct val="20000"/>
                  </a:spcBef>
                  <a:spcAft>
                    <a:spcPts val="0"/>
                  </a:spcAft>
                  <a:buClrTx/>
                  <a:buSzPct val="90000"/>
                  <a:buFont typeface="Arial" pitchFamily="34" charset="0"/>
                  <a:buNone/>
                  <a:tabLst/>
                  <a:defRPr sz="3999" kern="1200" spc="0" baseline="0">
                    <a:gradFill>
                      <a:gsLst>
                        <a:gs pos="1250">
                          <a:schemeClr val="tx1"/>
                        </a:gs>
                        <a:gs pos="99000">
                          <a:schemeClr val="tx1"/>
                        </a:gs>
                      </a:gsLst>
                      <a:lin ang="5400000" scaled="0"/>
                    </a:gradFill>
                    <a:latin typeface="+mj-lt"/>
                    <a:ea typeface="+mn-ea"/>
                    <a:cs typeface="+mn-cs"/>
                  </a:defRPr>
                </a:lvl1pPr>
                <a:lvl2pPr marL="0" marR="0" indent="0" algn="l" defTabSz="932563"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57" marR="0" indent="0" algn="l" defTabSz="932563"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112" marR="0" indent="0" algn="l" defTabSz="932563"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669" marR="0" indent="0" algn="l" defTabSz="932563"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205" rtl="0" eaLnBrk="1" fontAlgn="auto" latinLnBrk="0" hangingPunct="1">
                  <a:lnSpc>
                    <a:spcPct val="90000"/>
                  </a:lnSpc>
                  <a:spcBef>
                    <a:spcPts val="1800"/>
                  </a:spcBef>
                  <a:spcAft>
                    <a:spcPts val="0"/>
                  </a:spcAft>
                  <a:buClrTx/>
                  <a:buSzPct val="90000"/>
                  <a:buFont typeface="Arial" pitchFamily="34" charset="0"/>
                  <a:buNone/>
                  <a:tabLst/>
                  <a:defRPr/>
                </a:pPr>
                <a:endParaRPr kumimoji="0" lang="en-US" sz="3196" b="0" i="0" u="none" strike="noStrike" kern="1200" cap="none" spc="0" normalizeH="0" baseline="0" noProof="0" dirty="0">
                  <a:ln>
                    <a:noFill/>
                  </a:ln>
                  <a:gradFill>
                    <a:gsLst>
                      <a:gs pos="943">
                        <a:srgbClr val="0078D7"/>
                      </a:gs>
                      <a:gs pos="63000">
                        <a:srgbClr val="0078D7"/>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l" defTabSz="932205" rtl="0" eaLnBrk="1" fontAlgn="auto" latinLnBrk="0" hangingPunct="1">
                  <a:lnSpc>
                    <a:spcPct val="90000"/>
                  </a:lnSpc>
                  <a:spcBef>
                    <a:spcPts val="180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43">
                          <a:srgbClr val="0078D7"/>
                        </a:gs>
                        <a:gs pos="63000">
                          <a:srgbClr val="0078D7"/>
                        </a:gs>
                      </a:gsLst>
                      <a:lin ang="5400000" scaled="0"/>
                    </a:gradFill>
                    <a:effectLst/>
                    <a:uLnTx/>
                    <a:uFillTx/>
                    <a:latin typeface="Segoe UI Semibold" panose="020B0702040204020203" pitchFamily="34" charset="0"/>
                    <a:ea typeface="+mn-ea"/>
                    <a:cs typeface="Segoe UI Semibold" panose="020B0702040204020203" pitchFamily="34" charset="0"/>
                  </a:rPr>
                  <a:t>Submit/discuss </a:t>
                </a:r>
                <a:r>
                  <a:rPr kumimoji="0" lang="en-US" sz="2400" b="0" i="0" u="none" strike="noStrike" kern="1200" cap="none" spc="0" normalizeH="0" baseline="0" noProof="0" dirty="0" err="1">
                    <a:ln>
                      <a:noFill/>
                    </a:ln>
                    <a:gradFill>
                      <a:gsLst>
                        <a:gs pos="943">
                          <a:srgbClr val="0078D7"/>
                        </a:gs>
                        <a:gs pos="63000">
                          <a:srgbClr val="0078D7"/>
                        </a:gs>
                      </a:gsLst>
                      <a:lin ang="5400000" scaled="0"/>
                    </a:gradFill>
                    <a:effectLst/>
                    <a:uLnTx/>
                    <a:uFillTx/>
                    <a:latin typeface="Segoe UI Semibold" panose="020B0702040204020203" pitchFamily="34" charset="0"/>
                    <a:ea typeface="+mn-ea"/>
                    <a:cs typeface="Segoe UI Semibold" panose="020B0702040204020203" pitchFamily="34" charset="0"/>
                  </a:rPr>
                  <a:t>SPFx</a:t>
                </a:r>
                <a:r>
                  <a:rPr kumimoji="0" lang="en-US" sz="2400" b="0" i="0" u="none" strike="noStrike" kern="1200" cap="none" spc="0" normalizeH="0" baseline="0" noProof="0" dirty="0">
                    <a:ln>
                      <a:noFill/>
                    </a:ln>
                    <a:gradFill>
                      <a:gsLst>
                        <a:gs pos="943">
                          <a:srgbClr val="0078D7"/>
                        </a:gs>
                        <a:gs pos="63000">
                          <a:srgbClr val="0078D7"/>
                        </a:gs>
                      </a:gsLst>
                      <a:lin ang="5400000" scaled="0"/>
                    </a:gradFill>
                    <a:effectLst/>
                    <a:uLnTx/>
                    <a:uFillTx/>
                    <a:latin typeface="Segoe UI Semibold" panose="020B0702040204020203" pitchFamily="34" charset="0"/>
                    <a:ea typeface="+mn-ea"/>
                    <a:cs typeface="Segoe UI Semibold" panose="020B0702040204020203" pitchFamily="34" charset="0"/>
                  </a:rPr>
                  <a:t> Issues</a:t>
                </a:r>
              </a:p>
              <a:p>
                <a:pPr marL="0" marR="0" lvl="0" indent="0" algn="l" defTabSz="932205" rtl="0" eaLnBrk="1" fontAlgn="auto" latinLnBrk="0" hangingPunct="1">
                  <a:lnSpc>
                    <a:spcPct val="90000"/>
                  </a:lnSpc>
                  <a:spcBef>
                    <a:spcPts val="180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Semilight" panose="020B0402040204020203" pitchFamily="34" charset="0"/>
                    <a:ea typeface="+mn-ea"/>
                    <a:cs typeface="Segoe UI Semilight" panose="020B0402040204020203" pitchFamily="34" charset="0"/>
                  </a:rPr>
                  <a:t>http://aka.ms/spfx-issues</a:t>
                </a:r>
                <a:br>
                  <a:rPr kumimoji="0" lang="en-US" sz="2400"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Semilight" panose="020B0402040204020203" pitchFamily="34" charset="0"/>
                    <a:ea typeface="+mn-ea"/>
                    <a:cs typeface="Segoe UI Semilight" panose="020B0402040204020203" pitchFamily="34" charset="0"/>
                  </a:rPr>
                </a:br>
                <a:endParaRPr kumimoji="0" lang="en-US" sz="2400"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grpSp>
        <p:grpSp>
          <p:nvGrpSpPr>
            <p:cNvPr id="65" name="Group 64"/>
            <p:cNvGrpSpPr/>
            <p:nvPr/>
          </p:nvGrpSpPr>
          <p:grpSpPr>
            <a:xfrm>
              <a:off x="7044879" y="3956558"/>
              <a:ext cx="5020274" cy="1643474"/>
              <a:chOff x="6781404" y="3035682"/>
              <a:chExt cx="5020274" cy="1643474"/>
            </a:xfrm>
          </p:grpSpPr>
          <p:grpSp>
            <p:nvGrpSpPr>
              <p:cNvPr id="56" name="Group 55"/>
              <p:cNvGrpSpPr/>
              <p:nvPr/>
            </p:nvGrpSpPr>
            <p:grpSpPr>
              <a:xfrm>
                <a:off x="6781404" y="3491867"/>
                <a:ext cx="731104" cy="731104"/>
                <a:chOff x="456158" y="4551966"/>
                <a:chExt cx="717140" cy="717140"/>
              </a:xfrm>
            </p:grpSpPr>
            <p:sp>
              <p:nvSpPr>
                <p:cNvPr id="57" name="Oval 56"/>
                <p:cNvSpPr/>
                <p:nvPr/>
              </p:nvSpPr>
              <p:spPr bwMode="auto">
                <a:xfrm>
                  <a:off x="456158" y="4551966"/>
                  <a:ext cx="717140" cy="717140"/>
                </a:xfrm>
                <a:prstGeom prst="ellipse">
                  <a:avLst/>
                </a:prstGeom>
                <a:solidFill>
                  <a:srgbClr val="EAEAEA"/>
                </a:solidFill>
                <a:ln w="19050" cap="flat" cmpd="sng" algn="ctr">
                  <a:noFill/>
                  <a:prstDash val="solid"/>
                  <a:miter lim="800000"/>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8" name="Group 57"/>
                <p:cNvGrpSpPr/>
                <p:nvPr/>
              </p:nvGrpSpPr>
              <p:grpSpPr>
                <a:xfrm>
                  <a:off x="665399" y="4771635"/>
                  <a:ext cx="298658" cy="277796"/>
                  <a:chOff x="648436" y="4749490"/>
                  <a:chExt cx="346273" cy="322086"/>
                </a:xfrm>
              </p:grpSpPr>
              <p:sp>
                <p:nvSpPr>
                  <p:cNvPr id="59" name="Freeform 5"/>
                  <p:cNvSpPr>
                    <a:spLocks/>
                  </p:cNvSpPr>
                  <p:nvPr/>
                </p:nvSpPr>
                <p:spPr bwMode="auto">
                  <a:xfrm>
                    <a:off x="648436" y="4774951"/>
                    <a:ext cx="346273" cy="296625"/>
                  </a:xfrm>
                  <a:custGeom>
                    <a:avLst/>
                    <a:gdLst>
                      <a:gd name="T0" fmla="*/ 272 w 272"/>
                      <a:gd name="T1" fmla="*/ 19 h 233"/>
                      <a:gd name="T2" fmla="*/ 272 w 272"/>
                      <a:gd name="T3" fmla="*/ 10 h 233"/>
                      <a:gd name="T4" fmla="*/ 272 w 272"/>
                      <a:gd name="T5" fmla="*/ 0 h 233"/>
                      <a:gd name="T6" fmla="*/ 117 w 272"/>
                      <a:gd name="T7" fmla="*/ 0 h 233"/>
                      <a:gd name="T8" fmla="*/ 117 w 272"/>
                      <a:gd name="T9" fmla="*/ 19 h 233"/>
                      <a:gd name="T10" fmla="*/ 252 w 272"/>
                      <a:gd name="T11" fmla="*/ 19 h 233"/>
                      <a:gd name="T12" fmla="*/ 252 w 272"/>
                      <a:gd name="T13" fmla="*/ 58 h 233"/>
                      <a:gd name="T14" fmla="*/ 117 w 272"/>
                      <a:gd name="T15" fmla="*/ 58 h 233"/>
                      <a:gd name="T16" fmla="*/ 117 w 272"/>
                      <a:gd name="T17" fmla="*/ 78 h 233"/>
                      <a:gd name="T18" fmla="*/ 252 w 272"/>
                      <a:gd name="T19" fmla="*/ 78 h 233"/>
                      <a:gd name="T20" fmla="*/ 252 w 272"/>
                      <a:gd name="T21" fmla="*/ 214 h 233"/>
                      <a:gd name="T22" fmla="*/ 20 w 272"/>
                      <a:gd name="T23" fmla="*/ 214 h 233"/>
                      <a:gd name="T24" fmla="*/ 20 w 272"/>
                      <a:gd name="T25" fmla="*/ 78 h 233"/>
                      <a:gd name="T26" fmla="*/ 59 w 272"/>
                      <a:gd name="T27" fmla="*/ 78 h 233"/>
                      <a:gd name="T28" fmla="*/ 59 w 272"/>
                      <a:gd name="T29" fmla="*/ 58 h 233"/>
                      <a:gd name="T30" fmla="*/ 20 w 272"/>
                      <a:gd name="T31" fmla="*/ 58 h 233"/>
                      <a:gd name="T32" fmla="*/ 20 w 272"/>
                      <a:gd name="T33" fmla="*/ 19 h 233"/>
                      <a:gd name="T34" fmla="*/ 59 w 272"/>
                      <a:gd name="T35" fmla="*/ 19 h 233"/>
                      <a:gd name="T36" fmla="*/ 59 w 272"/>
                      <a:gd name="T37" fmla="*/ 0 h 233"/>
                      <a:gd name="T38" fmla="*/ 0 w 272"/>
                      <a:gd name="T39" fmla="*/ 0 h 233"/>
                      <a:gd name="T40" fmla="*/ 0 w 272"/>
                      <a:gd name="T41" fmla="*/ 10 h 233"/>
                      <a:gd name="T42" fmla="*/ 0 w 272"/>
                      <a:gd name="T43" fmla="*/ 19 h 233"/>
                      <a:gd name="T44" fmla="*/ 0 w 272"/>
                      <a:gd name="T45" fmla="*/ 214 h 233"/>
                      <a:gd name="T46" fmla="*/ 0 w 272"/>
                      <a:gd name="T47" fmla="*/ 224 h 233"/>
                      <a:gd name="T48" fmla="*/ 0 w 272"/>
                      <a:gd name="T49" fmla="*/ 233 h 233"/>
                      <a:gd name="T50" fmla="*/ 252 w 272"/>
                      <a:gd name="T51" fmla="*/ 233 h 233"/>
                      <a:gd name="T52" fmla="*/ 262 w 272"/>
                      <a:gd name="T53" fmla="*/ 233 h 233"/>
                      <a:gd name="T54" fmla="*/ 272 w 272"/>
                      <a:gd name="T55" fmla="*/ 233 h 233"/>
                      <a:gd name="T56" fmla="*/ 272 w 272"/>
                      <a:gd name="T57" fmla="*/ 1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2" h="233">
                        <a:moveTo>
                          <a:pt x="272" y="19"/>
                        </a:moveTo>
                        <a:lnTo>
                          <a:pt x="272" y="10"/>
                        </a:lnTo>
                        <a:lnTo>
                          <a:pt x="272" y="0"/>
                        </a:lnTo>
                        <a:lnTo>
                          <a:pt x="117" y="0"/>
                        </a:lnTo>
                        <a:lnTo>
                          <a:pt x="117" y="19"/>
                        </a:lnTo>
                        <a:lnTo>
                          <a:pt x="252" y="19"/>
                        </a:lnTo>
                        <a:lnTo>
                          <a:pt x="252" y="58"/>
                        </a:lnTo>
                        <a:lnTo>
                          <a:pt x="117" y="58"/>
                        </a:lnTo>
                        <a:lnTo>
                          <a:pt x="117" y="78"/>
                        </a:lnTo>
                        <a:lnTo>
                          <a:pt x="252" y="78"/>
                        </a:lnTo>
                        <a:lnTo>
                          <a:pt x="252" y="214"/>
                        </a:lnTo>
                        <a:lnTo>
                          <a:pt x="20" y="214"/>
                        </a:lnTo>
                        <a:lnTo>
                          <a:pt x="20" y="78"/>
                        </a:lnTo>
                        <a:lnTo>
                          <a:pt x="59" y="78"/>
                        </a:lnTo>
                        <a:lnTo>
                          <a:pt x="59" y="58"/>
                        </a:lnTo>
                        <a:lnTo>
                          <a:pt x="20" y="58"/>
                        </a:lnTo>
                        <a:lnTo>
                          <a:pt x="20" y="19"/>
                        </a:lnTo>
                        <a:lnTo>
                          <a:pt x="59" y="19"/>
                        </a:lnTo>
                        <a:lnTo>
                          <a:pt x="59" y="0"/>
                        </a:lnTo>
                        <a:lnTo>
                          <a:pt x="0" y="0"/>
                        </a:lnTo>
                        <a:lnTo>
                          <a:pt x="0" y="10"/>
                        </a:lnTo>
                        <a:lnTo>
                          <a:pt x="0" y="19"/>
                        </a:lnTo>
                        <a:lnTo>
                          <a:pt x="0" y="214"/>
                        </a:lnTo>
                        <a:lnTo>
                          <a:pt x="0" y="224"/>
                        </a:lnTo>
                        <a:lnTo>
                          <a:pt x="0" y="233"/>
                        </a:lnTo>
                        <a:lnTo>
                          <a:pt x="252" y="233"/>
                        </a:lnTo>
                        <a:lnTo>
                          <a:pt x="262" y="233"/>
                        </a:lnTo>
                        <a:lnTo>
                          <a:pt x="272" y="233"/>
                        </a:lnTo>
                        <a:lnTo>
                          <a:pt x="272" y="19"/>
                        </a:lnTo>
                        <a:close/>
                      </a:path>
                    </a:pathLst>
                  </a:custGeom>
                  <a:solidFill>
                    <a:srgbClr val="0078D7"/>
                  </a:solidFill>
                  <a:ln w="9525">
                    <a:noFill/>
                    <a:round/>
                    <a:headEnd/>
                    <a:tailEnd/>
                  </a:ln>
                  <a:extLst/>
                </p:spPr>
                <p:txBody>
                  <a:bodyPr vert="horz" wrap="square" lIns="91388" tIns="45694" rIns="91388" bIns="45694" numCol="1" anchor="t" anchorCtr="0" compatLnSpc="1">
                    <a:prstTxWarp prst="textNoShape">
                      <a:avLst/>
                    </a:prstTxWarp>
                  </a:bodyPr>
                  <a:lstStyle/>
                  <a:p>
                    <a:pPr marL="0" marR="0" lvl="0" indent="0" defTabSz="93223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0" name="Oval 6"/>
                  <p:cNvSpPr>
                    <a:spLocks noChangeArrowheads="1"/>
                  </p:cNvSpPr>
                  <p:nvPr/>
                </p:nvSpPr>
                <p:spPr bwMode="auto">
                  <a:xfrm>
                    <a:off x="919598" y="4811870"/>
                    <a:ext cx="25461" cy="25461"/>
                  </a:xfrm>
                  <a:prstGeom prst="ellipse">
                    <a:avLst/>
                  </a:prstGeom>
                  <a:solidFill>
                    <a:srgbClr val="0078D7"/>
                  </a:solidFill>
                  <a:ln w="9525">
                    <a:noFill/>
                    <a:round/>
                    <a:headEnd/>
                    <a:tailEnd/>
                  </a:ln>
                  <a:extLst/>
                </p:spPr>
                <p:txBody>
                  <a:bodyPr vert="horz" wrap="square" lIns="91388" tIns="45694" rIns="91388" bIns="45694" numCol="1" anchor="t" anchorCtr="0" compatLnSpc="1">
                    <a:prstTxWarp prst="textNoShape">
                      <a:avLst/>
                    </a:prstTxWarp>
                  </a:bodyPr>
                  <a:lstStyle/>
                  <a:p>
                    <a:pPr marL="0" marR="0" lvl="0" indent="0" defTabSz="93223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1" name="Oval 7"/>
                  <p:cNvSpPr>
                    <a:spLocks noChangeArrowheads="1"/>
                  </p:cNvSpPr>
                  <p:nvPr/>
                </p:nvSpPr>
                <p:spPr bwMode="auto">
                  <a:xfrm>
                    <a:off x="882680" y="4811870"/>
                    <a:ext cx="25461" cy="25461"/>
                  </a:xfrm>
                  <a:prstGeom prst="ellipse">
                    <a:avLst/>
                  </a:prstGeom>
                  <a:solidFill>
                    <a:srgbClr val="0078D7"/>
                  </a:solidFill>
                  <a:ln w="9525">
                    <a:noFill/>
                    <a:round/>
                    <a:headEnd/>
                    <a:tailEnd/>
                  </a:ln>
                  <a:extLst/>
                </p:spPr>
                <p:txBody>
                  <a:bodyPr vert="horz" wrap="square" lIns="91388" tIns="45694" rIns="91388" bIns="45694" numCol="1" anchor="t" anchorCtr="0" compatLnSpc="1">
                    <a:prstTxWarp prst="textNoShape">
                      <a:avLst/>
                    </a:prstTxWarp>
                  </a:bodyPr>
                  <a:lstStyle/>
                  <a:p>
                    <a:pPr marL="0" marR="0" lvl="0" indent="0" defTabSz="93223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2" name="Oval 8"/>
                  <p:cNvSpPr>
                    <a:spLocks noChangeArrowheads="1"/>
                  </p:cNvSpPr>
                  <p:nvPr/>
                </p:nvSpPr>
                <p:spPr bwMode="auto">
                  <a:xfrm>
                    <a:off x="845761" y="4811870"/>
                    <a:ext cx="25461" cy="25461"/>
                  </a:xfrm>
                  <a:prstGeom prst="ellipse">
                    <a:avLst/>
                  </a:prstGeom>
                  <a:solidFill>
                    <a:srgbClr val="0078D7"/>
                  </a:solidFill>
                  <a:ln w="9525">
                    <a:noFill/>
                    <a:round/>
                    <a:headEnd/>
                    <a:tailEnd/>
                  </a:ln>
                  <a:extLst/>
                </p:spPr>
                <p:txBody>
                  <a:bodyPr vert="horz" wrap="square" lIns="91388" tIns="45694" rIns="91388" bIns="45694" numCol="1" anchor="t" anchorCtr="0" compatLnSpc="1">
                    <a:prstTxWarp prst="textNoShape">
                      <a:avLst/>
                    </a:prstTxWarp>
                  </a:bodyPr>
                  <a:lstStyle/>
                  <a:p>
                    <a:pPr marL="0" marR="0" lvl="0" indent="0" defTabSz="93223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3" name="Freeform 9"/>
                  <p:cNvSpPr>
                    <a:spLocks/>
                  </p:cNvSpPr>
                  <p:nvPr/>
                </p:nvSpPr>
                <p:spPr bwMode="auto">
                  <a:xfrm>
                    <a:off x="701905" y="4749490"/>
                    <a:ext cx="117122" cy="267344"/>
                  </a:xfrm>
                  <a:custGeom>
                    <a:avLst/>
                    <a:gdLst>
                      <a:gd name="T0" fmla="*/ 36 w 92"/>
                      <a:gd name="T1" fmla="*/ 0 h 210"/>
                      <a:gd name="T2" fmla="*/ 36 w 92"/>
                      <a:gd name="T3" fmla="*/ 171 h 210"/>
                      <a:gd name="T4" fmla="*/ 14 w 92"/>
                      <a:gd name="T5" fmla="*/ 149 h 210"/>
                      <a:gd name="T6" fmla="*/ 0 w 92"/>
                      <a:gd name="T7" fmla="*/ 163 h 210"/>
                      <a:gd name="T8" fmla="*/ 46 w 92"/>
                      <a:gd name="T9" fmla="*/ 210 h 210"/>
                      <a:gd name="T10" fmla="*/ 92 w 92"/>
                      <a:gd name="T11" fmla="*/ 163 h 210"/>
                      <a:gd name="T12" fmla="*/ 77 w 92"/>
                      <a:gd name="T13" fmla="*/ 149 h 210"/>
                      <a:gd name="T14" fmla="*/ 55 w 92"/>
                      <a:gd name="T15" fmla="*/ 171 h 210"/>
                      <a:gd name="T16" fmla="*/ 55 w 92"/>
                      <a:gd name="T17" fmla="*/ 0 h 210"/>
                      <a:gd name="T18" fmla="*/ 36 w 92"/>
                      <a:gd name="T1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210">
                        <a:moveTo>
                          <a:pt x="36" y="0"/>
                        </a:moveTo>
                        <a:lnTo>
                          <a:pt x="36" y="171"/>
                        </a:lnTo>
                        <a:lnTo>
                          <a:pt x="14" y="149"/>
                        </a:lnTo>
                        <a:lnTo>
                          <a:pt x="0" y="163"/>
                        </a:lnTo>
                        <a:lnTo>
                          <a:pt x="46" y="210"/>
                        </a:lnTo>
                        <a:lnTo>
                          <a:pt x="92" y="163"/>
                        </a:lnTo>
                        <a:lnTo>
                          <a:pt x="77" y="149"/>
                        </a:lnTo>
                        <a:lnTo>
                          <a:pt x="55" y="171"/>
                        </a:lnTo>
                        <a:lnTo>
                          <a:pt x="55" y="0"/>
                        </a:lnTo>
                        <a:lnTo>
                          <a:pt x="36" y="0"/>
                        </a:lnTo>
                        <a:close/>
                      </a:path>
                    </a:pathLst>
                  </a:custGeom>
                  <a:solidFill>
                    <a:srgbClr val="0078D7"/>
                  </a:solidFill>
                  <a:ln w="9525">
                    <a:noFill/>
                    <a:round/>
                    <a:headEnd/>
                    <a:tailEnd/>
                  </a:ln>
                  <a:extLst/>
                </p:spPr>
                <p:txBody>
                  <a:bodyPr vert="horz" wrap="square" lIns="91388" tIns="45694" rIns="91388" bIns="45694" numCol="1" anchor="t" anchorCtr="0" compatLnSpc="1">
                    <a:prstTxWarp prst="textNoShape">
                      <a:avLst/>
                    </a:prstTxWarp>
                  </a:bodyPr>
                  <a:lstStyle/>
                  <a:p>
                    <a:pPr marL="0" marR="0" lvl="0" indent="0" defTabSz="93223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sp>
            <p:nvSpPr>
              <p:cNvPr id="64" name="Text Placeholder 5"/>
              <p:cNvSpPr txBox="1">
                <a:spLocks/>
              </p:cNvSpPr>
              <p:nvPr/>
            </p:nvSpPr>
            <p:spPr>
              <a:xfrm>
                <a:off x="7655660" y="3035682"/>
                <a:ext cx="4146018" cy="1643474"/>
              </a:xfrm>
              <a:prstGeom prst="rect">
                <a:avLst/>
              </a:prstGeom>
            </p:spPr>
            <p:txBody>
              <a:bodyPr vert="horz" wrap="square" lIns="146262" tIns="91414" rIns="146262" bIns="91414" numCol="1" spcCol="0" rtlCol="0" anchor="ctr">
                <a:spAutoFit/>
              </a:bodyPr>
              <a:lstStyle>
                <a:lvl1pPr marL="0" marR="0" indent="0" algn="l" defTabSz="932563" rtl="0" eaLnBrk="1" fontAlgn="auto" latinLnBrk="0" hangingPunct="1">
                  <a:lnSpc>
                    <a:spcPct val="90000"/>
                  </a:lnSpc>
                  <a:spcBef>
                    <a:spcPct val="20000"/>
                  </a:spcBef>
                  <a:spcAft>
                    <a:spcPts val="0"/>
                  </a:spcAft>
                  <a:buClrTx/>
                  <a:buSzPct val="90000"/>
                  <a:buFont typeface="Arial" pitchFamily="34" charset="0"/>
                  <a:buNone/>
                  <a:tabLst/>
                  <a:defRPr sz="3999" kern="1200" spc="0" baseline="0">
                    <a:gradFill>
                      <a:gsLst>
                        <a:gs pos="1250">
                          <a:schemeClr val="tx1"/>
                        </a:gs>
                        <a:gs pos="99000">
                          <a:schemeClr val="tx1"/>
                        </a:gs>
                      </a:gsLst>
                      <a:lin ang="5400000" scaled="0"/>
                    </a:gradFill>
                    <a:latin typeface="+mj-lt"/>
                    <a:ea typeface="+mn-ea"/>
                    <a:cs typeface="+mn-cs"/>
                  </a:defRPr>
                </a:lvl1pPr>
                <a:lvl2pPr marL="0" marR="0" indent="0" algn="l" defTabSz="932563"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57" marR="0" indent="0" algn="l" defTabSz="932563"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112" marR="0" indent="0" algn="l" defTabSz="932563"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669" marR="0" indent="0" algn="l" defTabSz="932563"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205" rtl="0" eaLnBrk="1" fontAlgn="auto" latinLnBrk="0" hangingPunct="1">
                  <a:lnSpc>
                    <a:spcPct val="90000"/>
                  </a:lnSpc>
                  <a:spcBef>
                    <a:spcPts val="180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43">
                          <a:srgbClr val="0078D7"/>
                        </a:gs>
                        <a:gs pos="63000">
                          <a:srgbClr val="0078D7"/>
                        </a:gs>
                      </a:gsLst>
                      <a:lin ang="5400000" scaled="0"/>
                    </a:gradFill>
                    <a:effectLst/>
                    <a:uLnTx/>
                    <a:uFillTx/>
                    <a:latin typeface="Segoe UI Semibold" panose="020B0702040204020203" pitchFamily="34" charset="0"/>
                    <a:ea typeface="+mn-ea"/>
                    <a:cs typeface="Segoe UI Semibold" panose="020B0702040204020203" pitchFamily="34" charset="0"/>
                  </a:rPr>
                  <a:t>Community Contributions</a:t>
                </a:r>
                <a:endParaRPr kumimoji="0" lang="en-US" sz="2400"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32205" rtl="0" eaLnBrk="1" fontAlgn="auto" latinLnBrk="0" hangingPunct="1">
                  <a:lnSpc>
                    <a:spcPct val="90000"/>
                  </a:lnSpc>
                  <a:spcBef>
                    <a:spcPts val="1800"/>
                  </a:spcBef>
                  <a:spcAft>
                    <a:spcPts val="0"/>
                  </a:spcAft>
                  <a:buClrTx/>
                  <a:buSzPct val="90000"/>
                  <a:buFont typeface="Arial" pitchFamily="34" charset="0"/>
                  <a:buNone/>
                  <a:tabLst/>
                  <a:defRPr/>
                </a:pPr>
                <a:r>
                  <a:rPr kumimoji="0" lang="en-US" sz="2400" b="0" i="0" u="none" strike="noStrike" kern="1200" cap="none" spc="0" normalizeH="0" baseline="0" noProof="0" dirty="0" err="1">
                    <a:ln>
                      <a:noFill/>
                    </a:ln>
                    <a:gradFill>
                      <a:gsLst>
                        <a:gs pos="1250">
                          <a:srgbClr val="505050"/>
                        </a:gs>
                        <a:gs pos="99000">
                          <a:srgbClr val="505050"/>
                        </a:gs>
                      </a:gsLst>
                      <a:lin ang="5400000" scaled="0"/>
                    </a:gradFill>
                    <a:effectLst/>
                    <a:uLnTx/>
                    <a:uFillTx/>
                    <a:latin typeface="Segoe UI Semilight" panose="020B0402040204020203" pitchFamily="34" charset="0"/>
                    <a:ea typeface="+mn-ea"/>
                    <a:cs typeface="Segoe UI Semilight" panose="020B0402040204020203" pitchFamily="34" charset="0"/>
                  </a:rPr>
                  <a:t>SPFx</a:t>
                </a:r>
                <a:r>
                  <a:rPr kumimoji="0" lang="en-US" sz="2400"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Semilight" panose="020B0402040204020203" pitchFamily="34" charset="0"/>
                    <a:ea typeface="+mn-ea"/>
                    <a:cs typeface="Segoe UI Semilight" panose="020B0402040204020203" pitchFamily="34" charset="0"/>
                  </a:rPr>
                  <a:t> Documentation</a:t>
                </a:r>
              </a:p>
              <a:p>
                <a:pPr marL="0" marR="0" lvl="0" indent="0" algn="l" defTabSz="932205" rtl="0" eaLnBrk="1" fontAlgn="auto" latinLnBrk="0" hangingPunct="1">
                  <a:lnSpc>
                    <a:spcPct val="90000"/>
                  </a:lnSpc>
                  <a:spcBef>
                    <a:spcPts val="1800"/>
                  </a:spcBef>
                  <a:spcAft>
                    <a:spcPts val="0"/>
                  </a:spcAft>
                  <a:buClrTx/>
                  <a:buSzPct val="90000"/>
                  <a:buFont typeface="Arial" pitchFamily="34" charset="0"/>
                  <a:buNone/>
                  <a:tabLst/>
                  <a:defRPr/>
                </a:pPr>
                <a:r>
                  <a:rPr kumimoji="0" lang="en-US" sz="2400" b="0" i="0" u="none" strike="noStrike" kern="1200" cap="none" spc="0" normalizeH="0" baseline="0" noProof="0" dirty="0" err="1">
                    <a:ln>
                      <a:noFill/>
                    </a:ln>
                    <a:gradFill>
                      <a:gsLst>
                        <a:gs pos="1250">
                          <a:srgbClr val="505050"/>
                        </a:gs>
                        <a:gs pos="99000">
                          <a:srgbClr val="505050"/>
                        </a:gs>
                      </a:gsLst>
                      <a:lin ang="5400000" scaled="0"/>
                    </a:gradFill>
                    <a:effectLst/>
                    <a:uLnTx/>
                    <a:uFillTx/>
                    <a:latin typeface="Segoe UI Semilight" panose="020B0402040204020203" pitchFamily="34" charset="0"/>
                    <a:ea typeface="+mn-ea"/>
                    <a:cs typeface="Segoe UI Semilight" panose="020B0402040204020203" pitchFamily="34" charset="0"/>
                  </a:rPr>
                  <a:t>SPFx</a:t>
                </a:r>
                <a:r>
                  <a:rPr kumimoji="0" lang="en-US" sz="2400"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Semilight" panose="020B0402040204020203" pitchFamily="34" charset="0"/>
                    <a:ea typeface="+mn-ea"/>
                    <a:cs typeface="Segoe UI Semilight" panose="020B0402040204020203" pitchFamily="34" charset="0"/>
                  </a:rPr>
                  <a:t> Web Part Samples</a:t>
                </a:r>
              </a:p>
            </p:txBody>
          </p:sp>
        </p:grpSp>
      </p:grpSp>
      <p:grpSp>
        <p:nvGrpSpPr>
          <p:cNvPr id="13" name="Group 12"/>
          <p:cNvGrpSpPr/>
          <p:nvPr/>
        </p:nvGrpSpPr>
        <p:grpSpPr>
          <a:xfrm>
            <a:off x="731837" y="1872806"/>
            <a:ext cx="5588556" cy="3837682"/>
            <a:chOff x="731837" y="2140706"/>
            <a:chExt cx="5588556" cy="3837682"/>
          </a:xfrm>
        </p:grpSpPr>
        <p:sp>
          <p:nvSpPr>
            <p:cNvPr id="3" name="Rectangle: Rounded Corners 2"/>
            <p:cNvSpPr/>
            <p:nvPr/>
          </p:nvSpPr>
          <p:spPr bwMode="auto">
            <a:xfrm>
              <a:off x="736265" y="3768588"/>
              <a:ext cx="5478530" cy="457200"/>
            </a:xfrm>
            <a:prstGeom prst="round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cxnSp>
          <p:nvCxnSpPr>
            <p:cNvPr id="5" name="Straight Connector 4"/>
            <p:cNvCxnSpPr/>
            <p:nvPr/>
          </p:nvCxnSpPr>
          <p:spPr>
            <a:xfrm>
              <a:off x="1498265" y="4225788"/>
              <a:ext cx="0" cy="990600"/>
            </a:xfrm>
            <a:prstGeom prst="line">
              <a:avLst/>
            </a:prstGeom>
            <a:ln w="38100">
              <a:headEnd type="none"/>
              <a:tailEnd type="none"/>
            </a:ln>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a:off x="2584884" y="2777988"/>
              <a:ext cx="0" cy="990600"/>
            </a:xfrm>
            <a:prstGeom prst="line">
              <a:avLst/>
            </a:prstGeom>
            <a:ln w="38100">
              <a:headEnd type="none"/>
              <a:tailEnd type="none"/>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3848167" y="4225788"/>
              <a:ext cx="0" cy="990600"/>
            </a:xfrm>
            <a:prstGeom prst="line">
              <a:avLst/>
            </a:prstGeom>
            <a:ln w="38100">
              <a:headEnd type="none"/>
              <a:tailEnd type="none"/>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731837" y="5211923"/>
              <a:ext cx="1539525" cy="704808"/>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gradFill>
                    <a:gsLst>
                      <a:gs pos="2917">
                        <a:schemeClr val="tx1"/>
                      </a:gs>
                      <a:gs pos="30000">
                        <a:schemeClr val="tx1"/>
                      </a:gs>
                    </a:gsLst>
                    <a:lin ang="5400000" scaled="0"/>
                  </a:gradFill>
                  <a:effectLst/>
                  <a:uLnTx/>
                  <a:uFillTx/>
                </a:rPr>
                <a:t>August 17, 2016</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err="1">
                  <a:ln>
                    <a:noFill/>
                  </a:ln>
                  <a:gradFill>
                    <a:gsLst>
                      <a:gs pos="2917">
                        <a:schemeClr val="tx1"/>
                      </a:gs>
                      <a:gs pos="30000">
                        <a:schemeClr val="tx1"/>
                      </a:gs>
                    </a:gsLst>
                    <a:lin ang="5400000" scaled="0"/>
                  </a:gradFill>
                  <a:effectLst/>
                  <a:uLnTx/>
                  <a:uFillTx/>
                </a:rPr>
                <a:t>SPFx</a:t>
              </a:r>
              <a:r>
                <a:rPr kumimoji="0" lang="en-US" sz="1200" b="1" i="0" u="none" strike="noStrike" kern="0" cap="none" spc="0" normalizeH="0" baseline="0" noProof="0" dirty="0">
                  <a:ln>
                    <a:noFill/>
                  </a:ln>
                  <a:gradFill>
                    <a:gsLst>
                      <a:gs pos="2917">
                        <a:schemeClr val="tx1"/>
                      </a:gs>
                      <a:gs pos="30000">
                        <a:schemeClr val="tx1"/>
                      </a:gs>
                    </a:gsLst>
                    <a:lin ang="5400000" scaled="0"/>
                  </a:gradFill>
                  <a:effectLst/>
                  <a:uLnTx/>
                  <a:uFillTx/>
                </a:rPr>
                <a:t> </a:t>
              </a:r>
              <a:r>
                <a:rPr kumimoji="0" lang="en-US" sz="1200" b="1" i="0" u="sng" strike="noStrike" kern="0" cap="none" spc="0" normalizeH="0" baseline="0" noProof="0" dirty="0">
                  <a:ln>
                    <a:noFill/>
                  </a:ln>
                  <a:gradFill>
                    <a:gsLst>
                      <a:gs pos="2917">
                        <a:schemeClr val="tx1"/>
                      </a:gs>
                      <a:gs pos="30000">
                        <a:schemeClr val="tx1"/>
                      </a:gs>
                    </a:gsLst>
                    <a:lin ang="5400000" scaled="0"/>
                  </a:gradFill>
                  <a:effectLst/>
                  <a:uLnTx/>
                  <a:uFillTx/>
                </a:rPr>
                <a:t>Drop 1</a:t>
              </a:r>
            </a:p>
          </p:txBody>
        </p:sp>
        <p:sp>
          <p:nvSpPr>
            <p:cNvPr id="9" name="TextBox 8"/>
            <p:cNvSpPr txBox="1"/>
            <p:nvPr/>
          </p:nvSpPr>
          <p:spPr>
            <a:xfrm>
              <a:off x="1722437" y="2140706"/>
              <a:ext cx="1724896" cy="704808"/>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gradFill>
                    <a:gsLst>
                      <a:gs pos="2917">
                        <a:schemeClr val="tx1"/>
                      </a:gs>
                      <a:gs pos="30000">
                        <a:schemeClr val="tx1"/>
                      </a:gs>
                    </a:gsLst>
                    <a:lin ang="5400000" scaled="0"/>
                  </a:gradFill>
                  <a:effectLst/>
                  <a:uLnTx/>
                  <a:uFillTx/>
                </a:rPr>
                <a:t>September 1, 2016</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err="1">
                  <a:ln>
                    <a:noFill/>
                  </a:ln>
                  <a:gradFill>
                    <a:gsLst>
                      <a:gs pos="2917">
                        <a:schemeClr val="tx1"/>
                      </a:gs>
                      <a:gs pos="30000">
                        <a:schemeClr val="tx1"/>
                      </a:gs>
                    </a:gsLst>
                    <a:lin ang="5400000" scaled="0"/>
                  </a:gradFill>
                  <a:effectLst/>
                  <a:uLnTx/>
                  <a:uFillTx/>
                </a:rPr>
                <a:t>SPFx</a:t>
              </a:r>
              <a:r>
                <a:rPr kumimoji="0" lang="en-US" sz="1200" b="1" i="0" u="none" strike="noStrike" kern="0" cap="none" spc="0" normalizeH="0" baseline="0" noProof="0" dirty="0">
                  <a:ln>
                    <a:noFill/>
                  </a:ln>
                  <a:gradFill>
                    <a:gsLst>
                      <a:gs pos="2917">
                        <a:schemeClr val="tx1"/>
                      </a:gs>
                      <a:gs pos="30000">
                        <a:schemeClr val="tx1"/>
                      </a:gs>
                    </a:gsLst>
                    <a:lin ang="5400000" scaled="0"/>
                  </a:gradFill>
                  <a:effectLst/>
                  <a:uLnTx/>
                  <a:uFillTx/>
                </a:rPr>
                <a:t> </a:t>
              </a:r>
              <a:r>
                <a:rPr kumimoji="0" lang="en-US" sz="1200" b="1" i="0" u="sng" strike="noStrike" kern="0" cap="none" spc="0" normalizeH="0" baseline="0" noProof="0" dirty="0">
                  <a:ln>
                    <a:noFill/>
                  </a:ln>
                  <a:gradFill>
                    <a:gsLst>
                      <a:gs pos="2917">
                        <a:schemeClr val="tx1"/>
                      </a:gs>
                      <a:gs pos="30000">
                        <a:schemeClr val="tx1"/>
                      </a:gs>
                    </a:gsLst>
                    <a:lin ang="5400000" scaled="0"/>
                  </a:gradFill>
                  <a:effectLst/>
                  <a:uLnTx/>
                  <a:uFillTx/>
                </a:rPr>
                <a:t>Drop 2</a:t>
              </a:r>
            </a:p>
          </p:txBody>
        </p:sp>
        <p:sp>
          <p:nvSpPr>
            <p:cNvPr id="10" name="TextBox 9"/>
            <p:cNvSpPr txBox="1"/>
            <p:nvPr/>
          </p:nvSpPr>
          <p:spPr>
            <a:xfrm>
              <a:off x="2941637" y="5273580"/>
              <a:ext cx="1813060" cy="704808"/>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gradFill>
                    <a:gsLst>
                      <a:gs pos="2917">
                        <a:schemeClr val="tx1"/>
                      </a:gs>
                      <a:gs pos="30000">
                        <a:schemeClr val="tx1"/>
                      </a:gs>
                    </a:gsLst>
                    <a:lin ang="5400000" scaled="0"/>
                  </a:gradFill>
                  <a:effectLst/>
                  <a:uLnTx/>
                  <a:uFillTx/>
                </a:rPr>
                <a:t>September 14, 2016</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err="1">
                  <a:ln>
                    <a:noFill/>
                  </a:ln>
                  <a:gradFill>
                    <a:gsLst>
                      <a:gs pos="2917">
                        <a:schemeClr val="tx1"/>
                      </a:gs>
                      <a:gs pos="30000">
                        <a:schemeClr val="tx1"/>
                      </a:gs>
                    </a:gsLst>
                    <a:lin ang="5400000" scaled="0"/>
                  </a:gradFill>
                  <a:effectLst/>
                  <a:uLnTx/>
                  <a:uFillTx/>
                </a:rPr>
                <a:t>SPFx</a:t>
              </a:r>
              <a:r>
                <a:rPr kumimoji="0" lang="en-US" sz="1200" b="1" i="0" u="none" strike="noStrike" kern="0" cap="none" spc="0" normalizeH="0" baseline="0" noProof="0" dirty="0">
                  <a:ln>
                    <a:noFill/>
                  </a:ln>
                  <a:gradFill>
                    <a:gsLst>
                      <a:gs pos="2917">
                        <a:schemeClr val="tx1"/>
                      </a:gs>
                      <a:gs pos="30000">
                        <a:schemeClr val="tx1"/>
                      </a:gs>
                    </a:gsLst>
                    <a:lin ang="5400000" scaled="0"/>
                  </a:gradFill>
                  <a:effectLst/>
                  <a:uLnTx/>
                  <a:uFillTx/>
                </a:rPr>
                <a:t> </a:t>
              </a:r>
              <a:r>
                <a:rPr kumimoji="0" lang="en-US" sz="1200" b="1" i="0" u="sng" strike="noStrike" kern="0" cap="none" spc="0" normalizeH="0" baseline="0" noProof="0" dirty="0">
                  <a:ln>
                    <a:noFill/>
                  </a:ln>
                  <a:gradFill>
                    <a:gsLst>
                      <a:gs pos="2917">
                        <a:schemeClr val="tx1"/>
                      </a:gs>
                      <a:gs pos="30000">
                        <a:schemeClr val="tx1"/>
                      </a:gs>
                    </a:gsLst>
                    <a:lin ang="5400000" scaled="0"/>
                  </a:gradFill>
                  <a:effectLst/>
                  <a:uLnTx/>
                  <a:uFillTx/>
                </a:rPr>
                <a:t>Drop 3</a:t>
              </a:r>
            </a:p>
          </p:txBody>
        </p:sp>
        <p:cxnSp>
          <p:nvCxnSpPr>
            <p:cNvPr id="47" name="Straight Connector 46"/>
            <p:cNvCxnSpPr/>
            <p:nvPr/>
          </p:nvCxnSpPr>
          <p:spPr>
            <a:xfrm>
              <a:off x="5413862" y="2777988"/>
              <a:ext cx="0" cy="990600"/>
            </a:xfrm>
            <a:prstGeom prst="line">
              <a:avLst/>
            </a:prstGeom>
            <a:ln w="38100">
              <a:headEnd type="none"/>
              <a:tailEnd type="none"/>
            </a:ln>
          </p:spPr>
          <p:style>
            <a:lnRef idx="3">
              <a:schemeClr val="accent2"/>
            </a:lnRef>
            <a:fillRef idx="0">
              <a:schemeClr val="accent2"/>
            </a:fillRef>
            <a:effectRef idx="2">
              <a:schemeClr val="accent2"/>
            </a:effectRef>
            <a:fontRef idx="minor">
              <a:schemeClr val="tx1"/>
            </a:fontRef>
          </p:style>
        </p:cxnSp>
        <p:sp>
          <p:nvSpPr>
            <p:cNvPr id="48" name="TextBox 47"/>
            <p:cNvSpPr txBox="1"/>
            <p:nvPr/>
          </p:nvSpPr>
          <p:spPr>
            <a:xfrm>
              <a:off x="4507333" y="2140706"/>
              <a:ext cx="1813060" cy="704808"/>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gradFill>
                    <a:gsLst>
                      <a:gs pos="2917">
                        <a:schemeClr val="tx1"/>
                      </a:gs>
                      <a:gs pos="30000">
                        <a:schemeClr val="tx1"/>
                      </a:gs>
                    </a:gsLst>
                    <a:lin ang="5400000" scaled="0"/>
                  </a:gradFill>
                  <a:effectLst/>
                  <a:uLnTx/>
                  <a:uFillTx/>
                </a:rPr>
                <a:t>September 21, 2016</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err="1">
                  <a:ln>
                    <a:noFill/>
                  </a:ln>
                  <a:gradFill>
                    <a:gsLst>
                      <a:gs pos="2917">
                        <a:schemeClr val="tx1"/>
                      </a:gs>
                      <a:gs pos="30000">
                        <a:schemeClr val="tx1"/>
                      </a:gs>
                    </a:gsLst>
                    <a:lin ang="5400000" scaled="0"/>
                  </a:gradFill>
                  <a:effectLst/>
                  <a:uLnTx/>
                  <a:uFillTx/>
                </a:rPr>
                <a:t>SPFx</a:t>
              </a:r>
              <a:r>
                <a:rPr kumimoji="0" lang="en-US" sz="1200" b="1" i="0" u="none" strike="noStrike" kern="0" cap="none" spc="0" normalizeH="0" baseline="0" noProof="0" dirty="0">
                  <a:ln>
                    <a:noFill/>
                  </a:ln>
                  <a:gradFill>
                    <a:gsLst>
                      <a:gs pos="2917">
                        <a:schemeClr val="tx1"/>
                      </a:gs>
                      <a:gs pos="30000">
                        <a:schemeClr val="tx1"/>
                      </a:gs>
                    </a:gsLst>
                    <a:lin ang="5400000" scaled="0"/>
                  </a:gradFill>
                  <a:effectLst/>
                  <a:uLnTx/>
                  <a:uFillTx/>
                </a:rPr>
                <a:t> </a:t>
              </a:r>
              <a:r>
                <a:rPr kumimoji="0" lang="en-US" sz="1200" b="1" i="0" u="sng" strike="noStrike" kern="0" cap="none" spc="0" normalizeH="0" baseline="0" noProof="0" dirty="0">
                  <a:ln>
                    <a:noFill/>
                  </a:ln>
                  <a:gradFill>
                    <a:gsLst>
                      <a:gs pos="2917">
                        <a:schemeClr val="tx1"/>
                      </a:gs>
                      <a:gs pos="30000">
                        <a:schemeClr val="tx1"/>
                      </a:gs>
                    </a:gsLst>
                    <a:lin ang="5400000" scaled="0"/>
                  </a:gradFill>
                  <a:effectLst/>
                  <a:uLnTx/>
                  <a:uFillTx/>
                </a:rPr>
                <a:t>Drop 4</a:t>
              </a:r>
            </a:p>
          </p:txBody>
        </p:sp>
      </p:grpSp>
      <p:sp>
        <p:nvSpPr>
          <p:cNvPr id="15" name="TextBox 14"/>
          <p:cNvSpPr txBox="1"/>
          <p:nvPr/>
        </p:nvSpPr>
        <p:spPr>
          <a:xfrm>
            <a:off x="274639" y="1034978"/>
            <a:ext cx="9040616" cy="6278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hlinkClick r:id="rId2"/>
              </a:rPr>
              <a:t>http://github.com/sharepoint</a:t>
            </a: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 || </a:t>
            </a: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hlinkClick r:id="rId3"/>
              </a:rPr>
              <a:t>http://dev.office.com/sharepoint</a:t>
            </a: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 </a:t>
            </a:r>
          </a:p>
        </p:txBody>
      </p:sp>
      <p:sp>
        <p:nvSpPr>
          <p:cNvPr id="50" name="Rectangle 49"/>
          <p:cNvSpPr/>
          <p:nvPr/>
        </p:nvSpPr>
        <p:spPr bwMode="auto">
          <a:xfrm>
            <a:off x="3089" y="6528992"/>
            <a:ext cx="12432948" cy="479676"/>
          </a:xfrm>
          <a:prstGeom prst="rect">
            <a:avLst/>
          </a:prstGeom>
          <a:solidFill>
            <a:srgbClr val="0078D7"/>
          </a:solidFill>
          <a:ln w="10795" cap="flat" cmpd="sng" algn="ctr">
            <a:noFill/>
            <a:prstDash val="solid"/>
            <a:headEnd type="none" w="med" len="med"/>
            <a:tailEnd type="none" w="med" len="med"/>
          </a:ln>
          <a:effectLst/>
        </p:spPr>
        <p:txBody>
          <a:bodyPr vert="horz" wrap="square" lIns="91440" tIns="45706" rIns="0" bIns="45706" numCol="1" rtlCol="0" anchor="ctr" anchorCtr="0" compatLnSpc="1">
            <a:prstTxWarp prst="textNoShape">
              <a:avLst/>
            </a:prstTxWarp>
          </a:bodyPr>
          <a:lstStyle/>
          <a:p>
            <a:pPr marL="0" marR="0" lvl="0" indent="0" defTabSz="91375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BRK2117 – Discover the future of Microsoft SharePoint development</a:t>
            </a:r>
          </a:p>
        </p:txBody>
      </p:sp>
    </p:spTree>
    <p:extLst>
      <p:ext uri="{BB962C8B-B14F-4D97-AF65-F5344CB8AC3E}">
        <p14:creationId xmlns:p14="http://schemas.microsoft.com/office/powerpoint/2010/main" val="286970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6.38244E-7 -0.07784 L -6.38244E-7 4.70268E-6 " pathEditMode="relative" rAng="0" ptsTypes="AA">
                                      <p:cBhvr>
                                        <p:cTn id="9" dur="500" fill="hold"/>
                                        <p:tgtEl>
                                          <p:spTgt spid="2"/>
                                        </p:tgtEl>
                                        <p:attrNameLst>
                                          <p:attrName>ppt_x</p:attrName>
                                          <p:attrName>ppt_y</p:attrName>
                                        </p:attrNameLst>
                                      </p:cBhvr>
                                      <p:rCtr x="0" y="3813"/>
                                    </p:animMotion>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2179058"/>
          </a:xfrm>
        </p:spPr>
        <p:txBody>
          <a:bodyPr/>
          <a:lstStyle/>
          <a:p>
            <a:r>
              <a:rPr lang="en-US" dirty="0"/>
              <a:t>SharePoint Client-side web parts</a:t>
            </a:r>
          </a:p>
        </p:txBody>
      </p:sp>
    </p:spTree>
    <p:extLst>
      <p:ext uri="{BB962C8B-B14F-4D97-AF65-F5344CB8AC3E}">
        <p14:creationId xmlns:p14="http://schemas.microsoft.com/office/powerpoint/2010/main" val="45365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934946" y="2530915"/>
            <a:ext cx="1029857" cy="624063"/>
            <a:chOff x="4182500" y="2481111"/>
            <a:chExt cx="1010186" cy="612141"/>
          </a:xfrm>
          <a:solidFill>
            <a:srgbClr val="0078D7"/>
          </a:solidFill>
        </p:grpSpPr>
        <p:cxnSp>
          <p:nvCxnSpPr>
            <p:cNvPr id="3" name="Straight Connector 2"/>
            <p:cNvCxnSpPr/>
            <p:nvPr/>
          </p:nvCxnSpPr>
          <p:spPr>
            <a:xfrm>
              <a:off x="4212077" y="2558374"/>
              <a:ext cx="980609" cy="534878"/>
            </a:xfrm>
            <a:prstGeom prst="line">
              <a:avLst/>
            </a:prstGeom>
            <a:grpFill/>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Oval 3"/>
            <p:cNvSpPr/>
            <p:nvPr/>
          </p:nvSpPr>
          <p:spPr bwMode="auto">
            <a:xfrm>
              <a:off x="4182500" y="2481111"/>
              <a:ext cx="236417" cy="236417"/>
            </a:xfrm>
            <a:prstGeom prst="ellipse">
              <a:avLst/>
            </a:prstGeom>
            <a:grp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marL="0" marR="0" lvl="0" indent="0" algn="ctr" defTabSz="950481"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17" name="Group 16"/>
          <p:cNvGrpSpPr/>
          <p:nvPr/>
        </p:nvGrpSpPr>
        <p:grpSpPr>
          <a:xfrm flipV="1">
            <a:off x="3934944" y="4293286"/>
            <a:ext cx="1029856" cy="624063"/>
            <a:chOff x="4182500" y="2481111"/>
            <a:chExt cx="1010185" cy="612141"/>
          </a:xfrm>
          <a:solidFill>
            <a:srgbClr val="0078D7"/>
          </a:solidFill>
        </p:grpSpPr>
        <p:cxnSp>
          <p:nvCxnSpPr>
            <p:cNvPr id="18" name="Straight Connector 17"/>
            <p:cNvCxnSpPr/>
            <p:nvPr/>
          </p:nvCxnSpPr>
          <p:spPr>
            <a:xfrm>
              <a:off x="4212077" y="2558374"/>
              <a:ext cx="980608" cy="534878"/>
            </a:xfrm>
            <a:prstGeom prst="line">
              <a:avLst/>
            </a:prstGeom>
            <a:grpFill/>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Oval 18"/>
            <p:cNvSpPr/>
            <p:nvPr/>
          </p:nvSpPr>
          <p:spPr bwMode="auto">
            <a:xfrm>
              <a:off x="4182500" y="2481111"/>
              <a:ext cx="236417" cy="236417"/>
            </a:xfrm>
            <a:prstGeom prst="ellipse">
              <a:avLst/>
            </a:prstGeom>
            <a:grp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marL="0" marR="0" lvl="0" indent="0" algn="ctr" defTabSz="950481"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20" name="Group 19"/>
          <p:cNvGrpSpPr/>
          <p:nvPr/>
        </p:nvGrpSpPr>
        <p:grpSpPr>
          <a:xfrm flipH="1">
            <a:off x="7380500" y="2530915"/>
            <a:ext cx="1080475" cy="651672"/>
            <a:chOff x="4182500" y="2481111"/>
            <a:chExt cx="1059835" cy="639223"/>
          </a:xfrm>
          <a:solidFill>
            <a:srgbClr val="0078D7"/>
          </a:solidFill>
        </p:grpSpPr>
        <p:cxnSp>
          <p:nvCxnSpPr>
            <p:cNvPr id="21" name="Straight Connector 20"/>
            <p:cNvCxnSpPr/>
            <p:nvPr/>
          </p:nvCxnSpPr>
          <p:spPr>
            <a:xfrm>
              <a:off x="4212077" y="2558374"/>
              <a:ext cx="1030258" cy="561960"/>
            </a:xfrm>
            <a:prstGeom prst="line">
              <a:avLst/>
            </a:prstGeom>
            <a:grpFill/>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bwMode="auto">
            <a:xfrm>
              <a:off x="4182500" y="2481111"/>
              <a:ext cx="236417" cy="236417"/>
            </a:xfrm>
            <a:prstGeom prst="ellipse">
              <a:avLst/>
            </a:prstGeom>
            <a:grp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marL="0" marR="0" lvl="0" indent="0" algn="ctr" defTabSz="950481"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23" name="Group 22"/>
          <p:cNvGrpSpPr/>
          <p:nvPr/>
        </p:nvGrpSpPr>
        <p:grpSpPr>
          <a:xfrm flipH="1" flipV="1">
            <a:off x="7524726" y="4343042"/>
            <a:ext cx="938640" cy="574308"/>
            <a:chOff x="4182500" y="2481111"/>
            <a:chExt cx="920711" cy="563337"/>
          </a:xfrm>
          <a:solidFill>
            <a:srgbClr val="0078D7"/>
          </a:solidFill>
        </p:grpSpPr>
        <p:cxnSp>
          <p:nvCxnSpPr>
            <p:cNvPr id="24" name="Straight Connector 23"/>
            <p:cNvCxnSpPr/>
            <p:nvPr/>
          </p:nvCxnSpPr>
          <p:spPr>
            <a:xfrm>
              <a:off x="4212077" y="2558374"/>
              <a:ext cx="891134" cy="486074"/>
            </a:xfrm>
            <a:prstGeom prst="line">
              <a:avLst/>
            </a:prstGeom>
            <a:grpFill/>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5" name="Oval 24"/>
            <p:cNvSpPr/>
            <p:nvPr/>
          </p:nvSpPr>
          <p:spPr bwMode="auto">
            <a:xfrm>
              <a:off x="4182500" y="2481111"/>
              <a:ext cx="236417" cy="236417"/>
            </a:xfrm>
            <a:prstGeom prst="ellipse">
              <a:avLst/>
            </a:prstGeom>
            <a:grp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marL="0" marR="0" lvl="0" indent="0" algn="ctr" defTabSz="950481"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41" name="TextBox 40"/>
          <p:cNvSpPr txBox="1"/>
          <p:nvPr/>
        </p:nvSpPr>
        <p:spPr>
          <a:xfrm>
            <a:off x="655448" y="1907810"/>
            <a:ext cx="3180258" cy="1464574"/>
          </a:xfrm>
          <a:prstGeom prst="rect">
            <a:avLst/>
          </a:prstGeom>
          <a:noFill/>
        </p:spPr>
        <p:txBody>
          <a:bodyPr wrap="square" lIns="0" tIns="149133" rIns="186415" bIns="149133" rtlCol="0">
            <a:spAutoFit/>
          </a:bodyPr>
          <a:lstStyle/>
          <a:p>
            <a:pPr marL="0" marR="0" lvl="0" indent="0" algn="r" defTabSz="931881" eaLnBrk="1" fontAlgn="auto" latinLnBrk="0" hangingPunct="1">
              <a:lnSpc>
                <a:spcPct val="90000"/>
              </a:lnSpc>
              <a:spcBef>
                <a:spcPts val="0"/>
              </a:spcBef>
              <a:spcAft>
                <a:spcPts val="612"/>
              </a:spcAft>
              <a:buClrTx/>
              <a:buSzTx/>
              <a:buFontTx/>
              <a:buNone/>
              <a:tabLst/>
              <a:defRPr/>
            </a:pPr>
            <a:r>
              <a:rPr kumimoji="0" lang="en-US" sz="2800" b="0" i="0" u="none" strike="noStrike" kern="0" cap="none" spc="0" normalizeH="0" baseline="0" noProof="0" dirty="0">
                <a:ln>
                  <a:noFill/>
                </a:ln>
                <a:gradFill>
                  <a:gsLst>
                    <a:gs pos="96226">
                      <a:schemeClr val="tx2"/>
                    </a:gs>
                    <a:gs pos="60000">
                      <a:schemeClr val="tx2"/>
                    </a:gs>
                  </a:gsLst>
                  <a:lin ang="5400000" scaled="0"/>
                </a:gradFill>
                <a:effectLst/>
                <a:uLnTx/>
                <a:uFillTx/>
                <a:latin typeface="+mj-lt"/>
              </a:rPr>
              <a:t>Configurable, reusable, purpose built components</a:t>
            </a:r>
          </a:p>
        </p:txBody>
      </p:sp>
      <p:sp>
        <p:nvSpPr>
          <p:cNvPr id="42" name="TextBox 41"/>
          <p:cNvSpPr txBox="1"/>
          <p:nvPr/>
        </p:nvSpPr>
        <p:spPr>
          <a:xfrm>
            <a:off x="8760382" y="1897062"/>
            <a:ext cx="2882206" cy="1464574"/>
          </a:xfrm>
          <a:prstGeom prst="rect">
            <a:avLst/>
          </a:prstGeom>
          <a:noFill/>
        </p:spPr>
        <p:txBody>
          <a:bodyPr wrap="square" lIns="0" tIns="149133" rIns="186415" bIns="149133" rtlCol="0">
            <a:spAutoFit/>
          </a:bodyPr>
          <a:lstStyle/>
          <a:p>
            <a:pPr marL="0" marR="0" lvl="0" indent="0" defTabSz="931881" eaLnBrk="1" fontAlgn="auto" latinLnBrk="0" hangingPunct="1">
              <a:lnSpc>
                <a:spcPct val="90000"/>
              </a:lnSpc>
              <a:spcBef>
                <a:spcPts val="0"/>
              </a:spcBef>
              <a:spcAft>
                <a:spcPts val="612"/>
              </a:spcAft>
              <a:buClrTx/>
              <a:buSzTx/>
              <a:buFontTx/>
              <a:buNone/>
              <a:tabLst/>
              <a:defRPr/>
            </a:pPr>
            <a:r>
              <a:rPr kumimoji="0" lang="en-US" sz="2800" b="0" i="0" u="none" strike="noStrike" kern="0" cap="none" spc="0" normalizeH="0" baseline="0" noProof="0" dirty="0">
                <a:ln>
                  <a:noFill/>
                </a:ln>
                <a:gradFill>
                  <a:gsLst>
                    <a:gs pos="96226">
                      <a:schemeClr val="tx2"/>
                    </a:gs>
                    <a:gs pos="60000">
                      <a:schemeClr val="tx2"/>
                    </a:gs>
                  </a:gsLst>
                  <a:lin ang="5400000" scaled="0"/>
                </a:gradFill>
                <a:effectLst/>
                <a:uLnTx/>
                <a:uFillTx/>
                <a:latin typeface="+mj-lt"/>
              </a:rPr>
              <a:t>Add functionality to SharePoint experiences</a:t>
            </a:r>
          </a:p>
        </p:txBody>
      </p:sp>
      <p:sp>
        <p:nvSpPr>
          <p:cNvPr id="43" name="TextBox 42"/>
          <p:cNvSpPr txBox="1"/>
          <p:nvPr/>
        </p:nvSpPr>
        <p:spPr>
          <a:xfrm>
            <a:off x="8760381" y="4401686"/>
            <a:ext cx="2882207" cy="1076776"/>
          </a:xfrm>
          <a:prstGeom prst="rect">
            <a:avLst/>
          </a:prstGeom>
          <a:noFill/>
        </p:spPr>
        <p:txBody>
          <a:bodyPr wrap="square" lIns="0" tIns="149133" rIns="186415" bIns="149133" rtlCol="0">
            <a:spAutoFit/>
          </a:bodyPr>
          <a:lstStyle/>
          <a:p>
            <a:pPr marL="0" marR="0" lvl="0" indent="0" defTabSz="931881" eaLnBrk="1" fontAlgn="auto" latinLnBrk="0" hangingPunct="1">
              <a:lnSpc>
                <a:spcPct val="90000"/>
              </a:lnSpc>
              <a:spcBef>
                <a:spcPts val="0"/>
              </a:spcBef>
              <a:spcAft>
                <a:spcPts val="612"/>
              </a:spcAft>
              <a:buClrTx/>
              <a:buSzTx/>
              <a:buFontTx/>
              <a:buNone/>
              <a:tabLst/>
              <a:defRPr/>
            </a:pPr>
            <a:r>
              <a:rPr kumimoji="0" lang="en-US" sz="2800" b="0" i="0" u="none" strike="noStrike" kern="0" cap="none" spc="0" normalizeH="0" baseline="0" noProof="0" dirty="0">
                <a:ln>
                  <a:noFill/>
                </a:ln>
                <a:gradFill>
                  <a:gsLst>
                    <a:gs pos="96226">
                      <a:schemeClr val="tx2"/>
                    </a:gs>
                    <a:gs pos="60000">
                      <a:schemeClr val="tx2"/>
                    </a:gs>
                  </a:gsLst>
                  <a:lin ang="5400000" scaled="0"/>
                </a:gradFill>
                <a:effectLst/>
                <a:uLnTx/>
                <a:uFillTx/>
                <a:latin typeface="+mj-lt"/>
              </a:rPr>
              <a:t>Context aware parts</a:t>
            </a:r>
          </a:p>
        </p:txBody>
      </p:sp>
      <p:sp>
        <p:nvSpPr>
          <p:cNvPr id="44" name="TextBox 43"/>
          <p:cNvSpPr txBox="1"/>
          <p:nvPr/>
        </p:nvSpPr>
        <p:spPr>
          <a:xfrm>
            <a:off x="808037" y="4053224"/>
            <a:ext cx="3042808" cy="1464574"/>
          </a:xfrm>
          <a:prstGeom prst="rect">
            <a:avLst/>
          </a:prstGeom>
          <a:noFill/>
        </p:spPr>
        <p:txBody>
          <a:bodyPr wrap="square" lIns="0" tIns="149133" rIns="186415" bIns="149133" rtlCol="0">
            <a:spAutoFit/>
          </a:bodyPr>
          <a:lstStyle/>
          <a:p>
            <a:pPr marL="0" marR="0" lvl="0" indent="0" algn="r" defTabSz="931881" eaLnBrk="1" fontAlgn="auto" latinLnBrk="0" hangingPunct="1">
              <a:lnSpc>
                <a:spcPct val="90000"/>
              </a:lnSpc>
              <a:spcBef>
                <a:spcPts val="0"/>
              </a:spcBef>
              <a:spcAft>
                <a:spcPts val="612"/>
              </a:spcAft>
              <a:buClrTx/>
              <a:buSzTx/>
              <a:buFontTx/>
              <a:buNone/>
              <a:tabLst/>
              <a:defRPr/>
            </a:pPr>
            <a:r>
              <a:rPr kumimoji="0" lang="en-US" sz="2800" b="0" i="0" u="none" strike="noStrike" kern="0" cap="none" spc="0" normalizeH="0" baseline="0" noProof="0" dirty="0">
                <a:ln>
                  <a:noFill/>
                </a:ln>
                <a:gradFill>
                  <a:gsLst>
                    <a:gs pos="96226">
                      <a:schemeClr val="tx2"/>
                    </a:gs>
                    <a:gs pos="60000">
                      <a:schemeClr val="tx2"/>
                    </a:gs>
                  </a:gsLst>
                  <a:lin ang="5400000" scaled="0"/>
                </a:gradFill>
                <a:effectLst/>
                <a:uLnTx/>
                <a:uFillTx/>
                <a:latin typeface="+mj-lt"/>
              </a:rPr>
              <a:t>Framework for connecting related components</a:t>
            </a:r>
          </a:p>
        </p:txBody>
      </p:sp>
      <p:cxnSp>
        <p:nvCxnSpPr>
          <p:cNvPr id="31" name="Straight Connector 30"/>
          <p:cNvCxnSpPr/>
          <p:nvPr/>
        </p:nvCxnSpPr>
        <p:spPr>
          <a:xfrm>
            <a:off x="458834" y="3371886"/>
            <a:ext cx="319033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58836" y="5498240"/>
            <a:ext cx="319035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760381" y="5498240"/>
            <a:ext cx="319035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760381" y="3371886"/>
            <a:ext cx="319035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4634951" y="2095267"/>
            <a:ext cx="3166579" cy="3169503"/>
          </a:xfrm>
          <a:prstGeom prst="ellipse">
            <a:avLst/>
          </a:prstGeom>
          <a:solidFill>
            <a:schemeClr val="tx2"/>
          </a:solidFill>
          <a:ln w="0">
            <a:noFill/>
          </a:ln>
        </p:spPr>
        <p:style>
          <a:lnRef idx="2">
            <a:schemeClr val="accent1">
              <a:shade val="50000"/>
            </a:schemeClr>
          </a:lnRef>
          <a:fillRef idx="1">
            <a:schemeClr val="accent1"/>
          </a:fillRef>
          <a:effectRef idx="0">
            <a:schemeClr val="accent1"/>
          </a:effectRef>
          <a:fontRef idx="minor">
            <a:schemeClr val="lt1"/>
          </a:fontRef>
        </p:style>
        <p:txBody>
          <a:bodyPr tIns="274164" bIns="0" rtlCol="0" anchor="ctr"/>
          <a:lstStyle/>
          <a:p>
            <a:pPr marL="0" marR="0" lvl="0" indent="0" algn="ctr" defTabSz="913522" eaLnBrk="1" fontAlgn="auto" latinLnBrk="0" hangingPunct="1">
              <a:lnSpc>
                <a:spcPct val="90000"/>
              </a:lnSpc>
              <a:spcBef>
                <a:spcPts val="600"/>
              </a:spcBef>
              <a:spcAft>
                <a:spcPts val="0"/>
              </a:spcAft>
              <a:buClr>
                <a:srgbClr val="FFFFFF"/>
              </a:buClr>
              <a:buSzPct val="90000"/>
              <a:buFontTx/>
              <a:buNone/>
              <a:tabLst/>
              <a:defRPr/>
            </a:pPr>
            <a:endParaRPr kumimoji="0" lang="en-US" sz="2448"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nvGrpSpPr>
          <p:cNvPr id="26" name="Group 25"/>
          <p:cNvGrpSpPr/>
          <p:nvPr/>
        </p:nvGrpSpPr>
        <p:grpSpPr>
          <a:xfrm>
            <a:off x="5045016" y="3312304"/>
            <a:ext cx="2346447" cy="731210"/>
            <a:chOff x="5123648" y="5206061"/>
            <a:chExt cx="2300647" cy="716938"/>
          </a:xfrm>
        </p:grpSpPr>
        <p:grpSp>
          <p:nvGrpSpPr>
            <p:cNvPr id="27" name="Group 26"/>
            <p:cNvGrpSpPr/>
            <p:nvPr/>
          </p:nvGrpSpPr>
          <p:grpSpPr>
            <a:xfrm>
              <a:off x="5123648" y="5206061"/>
              <a:ext cx="2300647" cy="716938"/>
              <a:chOff x="7764124" y="5885989"/>
              <a:chExt cx="2347112" cy="731416"/>
            </a:xfrm>
          </p:grpSpPr>
          <p:sp>
            <p:nvSpPr>
              <p:cNvPr id="32" name="Oval 31"/>
              <p:cNvSpPr/>
              <p:nvPr/>
            </p:nvSpPr>
            <p:spPr bwMode="auto">
              <a:xfrm>
                <a:off x="7764124" y="5885989"/>
                <a:ext cx="731416" cy="731416"/>
              </a:xfrm>
              <a:prstGeom prst="ellipse">
                <a:avLst/>
              </a:prstGeom>
              <a:solidFill>
                <a:srgbClr val="EAEAEA"/>
              </a:solidFill>
              <a:ln w="19050" cap="flat" cmpd="sng" algn="ctr">
                <a:noFill/>
                <a:prstDash val="solid"/>
                <a:miter lim="800000"/>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 name="Rectangle 32"/>
              <p:cNvSpPr/>
              <p:nvPr/>
            </p:nvSpPr>
            <p:spPr>
              <a:xfrm>
                <a:off x="8520200" y="6039271"/>
                <a:ext cx="1591036" cy="424852"/>
              </a:xfrm>
              <a:prstGeom prst="rect">
                <a:avLst/>
              </a:prstGeom>
            </p:spPr>
            <p:txBody>
              <a:bodyPr wrap="square">
                <a:spAutoFit/>
              </a:bodyPr>
              <a:lstStyle/>
              <a:p>
                <a:pPr marL="0" marR="0" lvl="0" indent="0" defTabSz="913873" eaLnBrk="1" fontAlgn="auto" latinLnBrk="0" hangingPunct="1">
                  <a:lnSpc>
                    <a:spcPct val="90000"/>
                  </a:lnSpc>
                  <a:spcBef>
                    <a:spcPts val="600"/>
                  </a:spcBef>
                  <a:spcAft>
                    <a:spcPts val="0"/>
                  </a:spcAft>
                  <a:buClr>
                    <a:srgbClr val="505050"/>
                  </a:buClr>
                  <a:buSzPct val="90000"/>
                  <a:buFontTx/>
                  <a:buNone/>
                  <a:tabLst/>
                  <a:defRPr/>
                </a:pPr>
                <a:r>
                  <a:rPr kumimoji="0" lang="en-US" sz="2400" b="0" i="0" u="none" strike="noStrike" kern="0" cap="none" spc="0" normalizeH="0" baseline="0" noProof="0" dirty="0">
                    <a:ln>
                      <a:noFill/>
                    </a:ln>
                    <a:solidFill>
                      <a:schemeClr val="bg1"/>
                    </a:solidFill>
                    <a:effectLst/>
                    <a:uLnTx/>
                    <a:uFillTx/>
                  </a:rPr>
                  <a:t>Web Parts</a:t>
                </a:r>
              </a:p>
            </p:txBody>
          </p:sp>
        </p:grpSp>
        <p:grpSp>
          <p:nvGrpSpPr>
            <p:cNvPr id="28" name="Group 27"/>
            <p:cNvGrpSpPr/>
            <p:nvPr/>
          </p:nvGrpSpPr>
          <p:grpSpPr bwMode="black">
            <a:xfrm>
              <a:off x="5273755" y="5383831"/>
              <a:ext cx="438224" cy="338928"/>
              <a:chOff x="813584" y="4312262"/>
              <a:chExt cx="478309" cy="370027"/>
            </a:xfrm>
            <a:solidFill>
              <a:srgbClr val="0078D7"/>
            </a:solidFill>
          </p:grpSpPr>
          <p:sp>
            <p:nvSpPr>
              <p:cNvPr id="29" name="Freeform 79"/>
              <p:cNvSpPr>
                <a:spLocks/>
              </p:cNvSpPr>
              <p:nvPr/>
            </p:nvSpPr>
            <p:spPr bwMode="black">
              <a:xfrm>
                <a:off x="813584" y="4503897"/>
                <a:ext cx="478309" cy="178392"/>
              </a:xfrm>
              <a:custGeom>
                <a:avLst/>
                <a:gdLst>
                  <a:gd name="T0" fmla="*/ 159 w 260"/>
                  <a:gd name="T1" fmla="*/ 7 h 97"/>
                  <a:gd name="T2" fmla="*/ 143 w 260"/>
                  <a:gd name="T3" fmla="*/ 23 h 97"/>
                  <a:gd name="T4" fmla="*/ 121 w 260"/>
                  <a:gd name="T5" fmla="*/ 23 h 97"/>
                  <a:gd name="T6" fmla="*/ 105 w 260"/>
                  <a:gd name="T7" fmla="*/ 7 h 97"/>
                  <a:gd name="T8" fmla="*/ 105 w 260"/>
                  <a:gd name="T9" fmla="*/ 0 h 97"/>
                  <a:gd name="T10" fmla="*/ 0 w 260"/>
                  <a:gd name="T11" fmla="*/ 0 h 97"/>
                  <a:gd name="T12" fmla="*/ 0 w 260"/>
                  <a:gd name="T13" fmla="*/ 81 h 97"/>
                  <a:gd name="T14" fmla="*/ 16 w 260"/>
                  <a:gd name="T15" fmla="*/ 97 h 97"/>
                  <a:gd name="T16" fmla="*/ 244 w 260"/>
                  <a:gd name="T17" fmla="*/ 97 h 97"/>
                  <a:gd name="T18" fmla="*/ 260 w 260"/>
                  <a:gd name="T19" fmla="*/ 81 h 97"/>
                  <a:gd name="T20" fmla="*/ 260 w 260"/>
                  <a:gd name="T21" fmla="*/ 0 h 97"/>
                  <a:gd name="T22" fmla="*/ 159 w 260"/>
                  <a:gd name="T23" fmla="*/ 0 h 97"/>
                  <a:gd name="T24" fmla="*/ 159 w 260"/>
                  <a:gd name="T25" fmla="*/ 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97">
                    <a:moveTo>
                      <a:pt x="159" y="7"/>
                    </a:moveTo>
                    <a:cubicBezTo>
                      <a:pt x="159" y="16"/>
                      <a:pt x="152" y="23"/>
                      <a:pt x="143" y="23"/>
                    </a:cubicBezTo>
                    <a:cubicBezTo>
                      <a:pt x="121" y="23"/>
                      <a:pt x="121" y="23"/>
                      <a:pt x="121" y="23"/>
                    </a:cubicBezTo>
                    <a:cubicBezTo>
                      <a:pt x="112" y="23"/>
                      <a:pt x="105" y="16"/>
                      <a:pt x="105" y="7"/>
                    </a:cubicBezTo>
                    <a:cubicBezTo>
                      <a:pt x="105" y="0"/>
                      <a:pt x="105" y="0"/>
                      <a:pt x="105" y="0"/>
                    </a:cubicBezTo>
                    <a:cubicBezTo>
                      <a:pt x="0" y="0"/>
                      <a:pt x="0" y="0"/>
                      <a:pt x="0" y="0"/>
                    </a:cubicBezTo>
                    <a:cubicBezTo>
                      <a:pt x="0" y="81"/>
                      <a:pt x="0" y="81"/>
                      <a:pt x="0" y="81"/>
                    </a:cubicBezTo>
                    <a:cubicBezTo>
                      <a:pt x="0" y="90"/>
                      <a:pt x="8" y="97"/>
                      <a:pt x="16" y="97"/>
                    </a:cubicBezTo>
                    <a:cubicBezTo>
                      <a:pt x="244" y="97"/>
                      <a:pt x="244" y="97"/>
                      <a:pt x="244" y="97"/>
                    </a:cubicBezTo>
                    <a:cubicBezTo>
                      <a:pt x="253" y="97"/>
                      <a:pt x="260" y="90"/>
                      <a:pt x="260" y="81"/>
                    </a:cubicBezTo>
                    <a:cubicBezTo>
                      <a:pt x="260" y="0"/>
                      <a:pt x="260" y="0"/>
                      <a:pt x="260" y="0"/>
                    </a:cubicBezTo>
                    <a:cubicBezTo>
                      <a:pt x="159" y="0"/>
                      <a:pt x="159" y="0"/>
                      <a:pt x="159" y="0"/>
                    </a:cubicBezTo>
                    <a:lnTo>
                      <a:pt x="159" y="7"/>
                    </a:lnTo>
                    <a:close/>
                  </a:path>
                </a:pathLst>
              </a:custGeom>
              <a:grp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rgbClr val="505050"/>
                  </a:solidFill>
                  <a:effectLst/>
                  <a:uLnTx/>
                  <a:uFillTx/>
                </a:endParaRPr>
              </a:p>
            </p:txBody>
          </p:sp>
          <p:sp>
            <p:nvSpPr>
              <p:cNvPr id="30" name="Freeform 80"/>
              <p:cNvSpPr>
                <a:spLocks noEditPoints="1"/>
              </p:cNvSpPr>
              <p:nvPr/>
            </p:nvSpPr>
            <p:spPr bwMode="black">
              <a:xfrm>
                <a:off x="813584" y="4312262"/>
                <a:ext cx="478309" cy="176834"/>
              </a:xfrm>
              <a:custGeom>
                <a:avLst/>
                <a:gdLst>
                  <a:gd name="T0" fmla="*/ 244 w 260"/>
                  <a:gd name="T1" fmla="*/ 39 h 96"/>
                  <a:gd name="T2" fmla="*/ 212 w 260"/>
                  <a:gd name="T3" fmla="*/ 39 h 96"/>
                  <a:gd name="T4" fmla="*/ 212 w 260"/>
                  <a:gd name="T5" fmla="*/ 19 h 96"/>
                  <a:gd name="T6" fmla="*/ 189 w 260"/>
                  <a:gd name="T7" fmla="*/ 0 h 96"/>
                  <a:gd name="T8" fmla="*/ 70 w 260"/>
                  <a:gd name="T9" fmla="*/ 0 h 96"/>
                  <a:gd name="T10" fmla="*/ 47 w 260"/>
                  <a:gd name="T11" fmla="*/ 19 h 96"/>
                  <a:gd name="T12" fmla="*/ 47 w 260"/>
                  <a:gd name="T13" fmla="*/ 39 h 96"/>
                  <a:gd name="T14" fmla="*/ 16 w 260"/>
                  <a:gd name="T15" fmla="*/ 39 h 96"/>
                  <a:gd name="T16" fmla="*/ 0 w 260"/>
                  <a:gd name="T17" fmla="*/ 54 h 96"/>
                  <a:gd name="T18" fmla="*/ 0 w 260"/>
                  <a:gd name="T19" fmla="*/ 96 h 96"/>
                  <a:gd name="T20" fmla="*/ 105 w 260"/>
                  <a:gd name="T21" fmla="*/ 96 h 96"/>
                  <a:gd name="T22" fmla="*/ 105 w 260"/>
                  <a:gd name="T23" fmla="*/ 89 h 96"/>
                  <a:gd name="T24" fmla="*/ 121 w 260"/>
                  <a:gd name="T25" fmla="*/ 74 h 96"/>
                  <a:gd name="T26" fmla="*/ 143 w 260"/>
                  <a:gd name="T27" fmla="*/ 74 h 96"/>
                  <a:gd name="T28" fmla="*/ 159 w 260"/>
                  <a:gd name="T29" fmla="*/ 89 h 96"/>
                  <a:gd name="T30" fmla="*/ 159 w 260"/>
                  <a:gd name="T31" fmla="*/ 96 h 96"/>
                  <a:gd name="T32" fmla="*/ 260 w 260"/>
                  <a:gd name="T33" fmla="*/ 96 h 96"/>
                  <a:gd name="T34" fmla="*/ 260 w 260"/>
                  <a:gd name="T35" fmla="*/ 54 h 96"/>
                  <a:gd name="T36" fmla="*/ 244 w 260"/>
                  <a:gd name="T37" fmla="*/ 39 h 96"/>
                  <a:gd name="T38" fmla="*/ 197 w 260"/>
                  <a:gd name="T39" fmla="*/ 39 h 96"/>
                  <a:gd name="T40" fmla="*/ 61 w 260"/>
                  <a:gd name="T41" fmla="*/ 39 h 96"/>
                  <a:gd name="T42" fmla="*/ 61 w 260"/>
                  <a:gd name="T43" fmla="*/ 19 h 96"/>
                  <a:gd name="T44" fmla="*/ 70 w 260"/>
                  <a:gd name="T45" fmla="*/ 14 h 96"/>
                  <a:gd name="T46" fmla="*/ 189 w 260"/>
                  <a:gd name="T47" fmla="*/ 14 h 96"/>
                  <a:gd name="T48" fmla="*/ 197 w 260"/>
                  <a:gd name="T49" fmla="*/ 19 h 96"/>
                  <a:gd name="T50" fmla="*/ 197 w 260"/>
                  <a:gd name="T51" fmla="*/ 3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0" h="96">
                    <a:moveTo>
                      <a:pt x="244" y="39"/>
                    </a:moveTo>
                    <a:cubicBezTo>
                      <a:pt x="212" y="39"/>
                      <a:pt x="212" y="39"/>
                      <a:pt x="212" y="39"/>
                    </a:cubicBezTo>
                    <a:cubicBezTo>
                      <a:pt x="212" y="19"/>
                      <a:pt x="212" y="19"/>
                      <a:pt x="212" y="19"/>
                    </a:cubicBezTo>
                    <a:cubicBezTo>
                      <a:pt x="212" y="8"/>
                      <a:pt x="202" y="0"/>
                      <a:pt x="189" y="0"/>
                    </a:cubicBezTo>
                    <a:cubicBezTo>
                      <a:pt x="70" y="0"/>
                      <a:pt x="70" y="0"/>
                      <a:pt x="70" y="0"/>
                    </a:cubicBezTo>
                    <a:cubicBezTo>
                      <a:pt x="57" y="0"/>
                      <a:pt x="47" y="8"/>
                      <a:pt x="47" y="19"/>
                    </a:cubicBezTo>
                    <a:cubicBezTo>
                      <a:pt x="47" y="39"/>
                      <a:pt x="47" y="39"/>
                      <a:pt x="47" y="39"/>
                    </a:cubicBezTo>
                    <a:cubicBezTo>
                      <a:pt x="16" y="39"/>
                      <a:pt x="16" y="39"/>
                      <a:pt x="16" y="39"/>
                    </a:cubicBezTo>
                    <a:cubicBezTo>
                      <a:pt x="8" y="39"/>
                      <a:pt x="0" y="46"/>
                      <a:pt x="0" y="54"/>
                    </a:cubicBezTo>
                    <a:cubicBezTo>
                      <a:pt x="0" y="96"/>
                      <a:pt x="0" y="96"/>
                      <a:pt x="0" y="96"/>
                    </a:cubicBezTo>
                    <a:cubicBezTo>
                      <a:pt x="105" y="96"/>
                      <a:pt x="105" y="96"/>
                      <a:pt x="105" y="96"/>
                    </a:cubicBezTo>
                    <a:cubicBezTo>
                      <a:pt x="105" y="89"/>
                      <a:pt x="105" y="89"/>
                      <a:pt x="105" y="89"/>
                    </a:cubicBezTo>
                    <a:cubicBezTo>
                      <a:pt x="105" y="81"/>
                      <a:pt x="112" y="74"/>
                      <a:pt x="121" y="74"/>
                    </a:cubicBezTo>
                    <a:cubicBezTo>
                      <a:pt x="143" y="74"/>
                      <a:pt x="143" y="74"/>
                      <a:pt x="143" y="74"/>
                    </a:cubicBezTo>
                    <a:cubicBezTo>
                      <a:pt x="152" y="74"/>
                      <a:pt x="159" y="81"/>
                      <a:pt x="159" y="89"/>
                    </a:cubicBezTo>
                    <a:cubicBezTo>
                      <a:pt x="159" y="96"/>
                      <a:pt x="159" y="96"/>
                      <a:pt x="159" y="96"/>
                    </a:cubicBezTo>
                    <a:cubicBezTo>
                      <a:pt x="260" y="96"/>
                      <a:pt x="260" y="96"/>
                      <a:pt x="260" y="96"/>
                    </a:cubicBezTo>
                    <a:cubicBezTo>
                      <a:pt x="260" y="54"/>
                      <a:pt x="260" y="54"/>
                      <a:pt x="260" y="54"/>
                    </a:cubicBezTo>
                    <a:cubicBezTo>
                      <a:pt x="260" y="46"/>
                      <a:pt x="253" y="39"/>
                      <a:pt x="244" y="39"/>
                    </a:cubicBezTo>
                    <a:close/>
                    <a:moveTo>
                      <a:pt x="197" y="39"/>
                    </a:moveTo>
                    <a:cubicBezTo>
                      <a:pt x="61" y="39"/>
                      <a:pt x="61" y="39"/>
                      <a:pt x="61" y="39"/>
                    </a:cubicBezTo>
                    <a:cubicBezTo>
                      <a:pt x="61" y="19"/>
                      <a:pt x="61" y="19"/>
                      <a:pt x="61" y="19"/>
                    </a:cubicBezTo>
                    <a:cubicBezTo>
                      <a:pt x="61" y="17"/>
                      <a:pt x="64" y="14"/>
                      <a:pt x="70" y="14"/>
                    </a:cubicBezTo>
                    <a:cubicBezTo>
                      <a:pt x="189" y="14"/>
                      <a:pt x="189" y="14"/>
                      <a:pt x="189" y="14"/>
                    </a:cubicBezTo>
                    <a:cubicBezTo>
                      <a:pt x="194" y="14"/>
                      <a:pt x="197" y="17"/>
                      <a:pt x="197" y="19"/>
                    </a:cubicBezTo>
                    <a:lnTo>
                      <a:pt x="197" y="39"/>
                    </a:lnTo>
                    <a:close/>
                  </a:path>
                </a:pathLst>
              </a:custGeom>
              <a:grp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rgbClr val="505050"/>
                  </a:solidFill>
                  <a:effectLst/>
                  <a:uLnTx/>
                  <a:uFillTx/>
                </a:endParaRPr>
              </a:p>
            </p:txBody>
          </p:sp>
        </p:grpSp>
      </p:grpSp>
      <p:sp>
        <p:nvSpPr>
          <p:cNvPr id="2" name="Title 1"/>
          <p:cNvSpPr>
            <a:spLocks noGrp="1"/>
          </p:cNvSpPr>
          <p:nvPr>
            <p:ph type="title"/>
          </p:nvPr>
        </p:nvSpPr>
        <p:spPr/>
        <p:txBody>
          <a:bodyPr/>
          <a:lstStyle/>
          <a:p>
            <a:r>
              <a:rPr lang="en-US" dirty="0"/>
              <a:t>SharePoint Web Parts</a:t>
            </a:r>
          </a:p>
        </p:txBody>
      </p:sp>
      <p:sp>
        <p:nvSpPr>
          <p:cNvPr id="36" name="Rectangle 35"/>
          <p:cNvSpPr/>
          <p:nvPr/>
        </p:nvSpPr>
        <p:spPr bwMode="auto">
          <a:xfrm>
            <a:off x="3089" y="6528992"/>
            <a:ext cx="12432948" cy="479676"/>
          </a:xfrm>
          <a:prstGeom prst="rect">
            <a:avLst/>
          </a:prstGeom>
          <a:solidFill>
            <a:srgbClr val="0078D7"/>
          </a:solidFill>
          <a:ln w="10795" cap="flat" cmpd="sng" algn="ctr">
            <a:noFill/>
            <a:prstDash val="solid"/>
            <a:headEnd type="none" w="med" len="med"/>
            <a:tailEnd type="none" w="med" len="med"/>
          </a:ln>
          <a:effectLst/>
        </p:spPr>
        <p:txBody>
          <a:bodyPr vert="horz" wrap="square" lIns="91440" tIns="45706" rIns="0" bIns="45706" numCol="1" rtlCol="0" anchor="ctr" anchorCtr="0" compatLnSpc="1">
            <a:prstTxWarp prst="textNoShape">
              <a:avLst/>
            </a:prstTxWarp>
          </a:bodyPr>
          <a:lstStyle/>
          <a:p>
            <a:pPr marL="0" marR="0" lvl="0" indent="0" defTabSz="91375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BRK2040 – Discover the new SharePoint content publishing experiences</a:t>
            </a:r>
          </a:p>
        </p:txBody>
      </p:sp>
    </p:spTree>
    <p:extLst>
      <p:ext uri="{BB962C8B-B14F-4D97-AF65-F5344CB8AC3E}">
        <p14:creationId xmlns:p14="http://schemas.microsoft.com/office/powerpoint/2010/main" val="29986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6.38244E-7 -0.07784 L -6.38244E-7 4.70268E-6 " pathEditMode="relative" rAng="0" ptsTypes="AA">
                                      <p:cBhvr>
                                        <p:cTn id="9" dur="500" fill="hold"/>
                                        <p:tgtEl>
                                          <p:spTgt spid="2"/>
                                        </p:tgtEl>
                                        <p:attrNameLst>
                                          <p:attrName>ppt_x</p:attrName>
                                          <p:attrName>ppt_y</p:attrName>
                                        </p:attrNameLst>
                                      </p:cBhvr>
                                      <p:rCtr x="0" y="3813"/>
                                    </p:animMotion>
                                  </p:childTnLst>
                                </p:cTn>
                              </p:par>
                              <p:par>
                                <p:cTn id="10" presetID="10" presetClass="entr" presetSubtype="0" fill="hold" nodeType="withEffect">
                                  <p:stCondLst>
                                    <p:cond delay="2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2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20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2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40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64" presetClass="path" presetSubtype="0" decel="100000" fill="hold" grpId="1" nodeType="withEffect">
                                  <p:stCondLst>
                                    <p:cond delay="400"/>
                                  </p:stCondLst>
                                  <p:childTnLst>
                                    <p:animMotion origin="layout" path="M 2.07557E-6 0.02633 L 2.07557E-6 -2.04721E-6 " pathEditMode="relative" rAng="0" ptsTypes="AA">
                                      <p:cBhvr>
                                        <p:cTn id="26" dur="500" fill="hold"/>
                                        <p:tgtEl>
                                          <p:spTgt spid="41"/>
                                        </p:tgtEl>
                                        <p:attrNameLst>
                                          <p:attrName>ppt_x</p:attrName>
                                          <p:attrName>ppt_y</p:attrName>
                                        </p:attrNameLst>
                                      </p:cBhvr>
                                      <p:rCtr x="0" y="-1180"/>
                                    </p:animMotion>
                                  </p:childTnLst>
                                </p:cTn>
                              </p:par>
                              <p:par>
                                <p:cTn id="27" presetID="10" presetClass="entr" presetSubtype="0" fill="hold" grpId="0" nodeType="withEffect">
                                  <p:stCondLst>
                                    <p:cond delay="4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64" presetClass="path" presetSubtype="0" decel="100000" fill="hold" grpId="1" nodeType="withEffect">
                                  <p:stCondLst>
                                    <p:cond delay="400"/>
                                  </p:stCondLst>
                                  <p:childTnLst>
                                    <p:animMotion origin="layout" path="M 2.07557E-6 0.02633 L 2.07557E-6 -2.04721E-6 " pathEditMode="relative" rAng="0" ptsTypes="AA">
                                      <p:cBhvr>
                                        <p:cTn id="31" dur="500" fill="hold"/>
                                        <p:tgtEl>
                                          <p:spTgt spid="42"/>
                                        </p:tgtEl>
                                        <p:attrNameLst>
                                          <p:attrName>ppt_x</p:attrName>
                                          <p:attrName>ppt_y</p:attrName>
                                        </p:attrNameLst>
                                      </p:cBhvr>
                                      <p:rCtr x="0" y="-1180"/>
                                    </p:animMotion>
                                  </p:childTnLst>
                                </p:cTn>
                              </p:par>
                              <p:par>
                                <p:cTn id="32" presetID="10" presetClass="entr" presetSubtype="0" fill="hold" grpId="0" nodeType="withEffect">
                                  <p:stCondLst>
                                    <p:cond delay="4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par>
                                <p:cTn id="35" presetID="64" presetClass="path" presetSubtype="0" decel="100000" fill="hold" grpId="1" nodeType="withEffect">
                                  <p:stCondLst>
                                    <p:cond delay="400"/>
                                  </p:stCondLst>
                                  <p:childTnLst>
                                    <p:animMotion origin="layout" path="M 2.07557E-6 0.02633 L 2.07557E-6 -2.04721E-6 " pathEditMode="relative" rAng="0" ptsTypes="AA">
                                      <p:cBhvr>
                                        <p:cTn id="36" dur="500" fill="hold"/>
                                        <p:tgtEl>
                                          <p:spTgt spid="43"/>
                                        </p:tgtEl>
                                        <p:attrNameLst>
                                          <p:attrName>ppt_x</p:attrName>
                                          <p:attrName>ppt_y</p:attrName>
                                        </p:attrNameLst>
                                      </p:cBhvr>
                                      <p:rCtr x="0" y="-1180"/>
                                    </p:animMotion>
                                  </p:childTnLst>
                                </p:cTn>
                              </p:par>
                              <p:par>
                                <p:cTn id="37" presetID="10" presetClass="entr" presetSubtype="0" fill="hold" grpId="0" nodeType="withEffect">
                                  <p:stCondLst>
                                    <p:cond delay="4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par>
                                <p:cTn id="40" presetID="64" presetClass="path" presetSubtype="0" decel="100000" fill="hold" grpId="1" nodeType="withEffect">
                                  <p:stCondLst>
                                    <p:cond delay="400"/>
                                  </p:stCondLst>
                                  <p:childTnLst>
                                    <p:animMotion origin="layout" path="M 2.07557E-6 0.02633 L 2.07557E-6 -2.04721E-6 " pathEditMode="relative" rAng="0" ptsTypes="AA">
                                      <p:cBhvr>
                                        <p:cTn id="41" dur="500" fill="hold"/>
                                        <p:tgtEl>
                                          <p:spTgt spid="44"/>
                                        </p:tgtEl>
                                        <p:attrNameLst>
                                          <p:attrName>ppt_x</p:attrName>
                                          <p:attrName>ppt_y</p:attrName>
                                        </p:attrNameLst>
                                      </p:cBhvr>
                                      <p:rCtr x="0" y="-1180"/>
                                    </p:animMotion>
                                  </p:childTnLst>
                                </p:cTn>
                              </p:par>
                              <p:par>
                                <p:cTn id="42" presetID="10" presetClass="entr" presetSubtype="0" fill="hold" nodeType="withEffect">
                                  <p:stCondLst>
                                    <p:cond delay="60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nodeType="withEffect">
                                  <p:stCondLst>
                                    <p:cond delay="60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nodeType="withEffect">
                                  <p:stCondLst>
                                    <p:cond delay="60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nodeType="withEffect">
                                  <p:stCondLst>
                                    <p:cond delay="60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500"/>
                                        <p:tgtEl>
                                          <p:spTgt spid="38"/>
                                        </p:tgtEl>
                                      </p:cBhvr>
                                    </p:animEffect>
                                  </p:childTnLst>
                                </p:cTn>
                              </p:par>
                            </p:childTnLst>
                          </p:cTn>
                        </p:par>
                        <p:par>
                          <p:cTn id="54" fill="hold">
                            <p:stCondLst>
                              <p:cond delay="11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42" grpId="0"/>
      <p:bldP spid="42" grpId="1"/>
      <p:bldP spid="43" grpId="0"/>
      <p:bldP spid="43" grpId="1"/>
      <p:bldP spid="44" grpId="0"/>
      <p:bldP spid="44" grpId="1"/>
      <p:bldP spid="2" grpId="0"/>
      <p:bldP spid="2" grpId="1"/>
      <p:bldP spid="36" grpId="0" animBg="1"/>
    </p:bldLst>
  </p:timing>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63611EB3-9A97-4D4F-B762-41E80201E28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010D9A64-1D32-41D6-8220-BE29D3027D94}"/>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792B4888-C2F9-45FC-AD5D-E824DE8783D2}"/>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2919AEDD-0101-441B-B6AF-1CDAE3B8CD78}"/>
    </a:ext>
  </a:extLst>
</a:theme>
</file>

<file path=ppt/theme/theme5.xml><?xml version="1.0" encoding="utf-8"?>
<a:theme xmlns:a="http://schemas.openxmlformats.org/drawingml/2006/main" name="USE_5-50019_The_Future_of_SharePoint_template">
  <a:themeElements>
    <a:clrScheme name="Custom 4">
      <a:dk1>
        <a:srgbClr val="505050"/>
      </a:dk1>
      <a:lt1>
        <a:srgbClr val="FFFFFF"/>
      </a:lt1>
      <a:dk2>
        <a:srgbClr val="0078D7"/>
      </a:dk2>
      <a:lt2>
        <a:srgbClr val="EAEAEA"/>
      </a:lt2>
      <a:accent1>
        <a:srgbClr val="0078D7"/>
      </a:accent1>
      <a:accent2>
        <a:srgbClr val="D83B01"/>
      </a:accent2>
      <a:accent3>
        <a:srgbClr val="FFB900"/>
      </a:accent3>
      <a:accent4>
        <a:srgbClr val="5C2D91"/>
      </a:accent4>
      <a:accent5>
        <a:srgbClr val="008272"/>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Future_of_SharePoint_Template.potx" id="{B52C7E8F-9356-48B6-B9BF-A20B74556EE0}" vid="{23F06201-A059-40DF-8D73-0E0DA5A7E83F}"/>
    </a:ext>
  </a:extLst>
</a:theme>
</file>

<file path=ppt/theme/theme6.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2C5385DD-25CC-4B4A-8E83-9D91F0EF820F}"/>
    </a:ext>
  </a:extLst>
</a:theme>
</file>

<file path=ppt/theme/theme7.xml><?xml version="1.0" encoding="utf-8"?>
<a:theme xmlns:a="http://schemas.openxmlformats.org/drawingml/2006/main" name="1_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3D8EA723-330F-4CE4-9E9B-7A3528C3E25F}"/>
    </a:ext>
  </a:extLst>
</a:theme>
</file>

<file path=ppt/theme/theme8.xml><?xml version="1.0" encoding="utf-8"?>
<a:theme xmlns:a="http://schemas.openxmlformats.org/drawingml/2006/main" name="4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4A547913-FDF7-4DFF-9D24-2FF6685A0CA8}"/>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Chakkaradeep C Chandran</External_x0020_Speaker>
    <m6878b9dd7994da4ba144f95347d99c6 xmlns="01c77077-aee4-4b5f-bd4e-9cd40a6fff29">
      <Terms xmlns="http://schemas.microsoft.com/office/infopath/2007/PartnerControls"/>
    </m6878b9dd7994da4ba144f95347d99c6>
    <Presentation_x0020_Date xmlns="01c77077-aee4-4b5f-bd4e-9cd40a6fff29">2016-09-27T04:00:00+00:00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BRK4015</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purl.org/dc/dcmitype/"/>
    <ds:schemaRef ds:uri="http://www.w3.org/XML/1998/namespace"/>
    <ds:schemaRef ds:uri="http://schemas.microsoft.com/office/infopath/2007/PartnerControls"/>
    <ds:schemaRef ds:uri="http://purl.org/dc/elements/1.1/"/>
    <ds:schemaRef ds:uri="230e9df3-be65-4c73-a93b-d1236ebd677e"/>
    <ds:schemaRef ds:uri="http://schemas.microsoft.com/sharepoint/v3"/>
    <ds:schemaRef ds:uri="http://schemas.microsoft.com/office/2006/documentManagement/types"/>
    <ds:schemaRef ds:uri="http://schemas.microsoft.com/office/2006/metadata/properties"/>
    <ds:schemaRef ds:uri="http://purl.org/dc/terms/"/>
    <ds:schemaRef ds:uri="http://schemas.openxmlformats.org/package/2006/metadata/core-properties"/>
    <ds:schemaRef ds:uri="8ff673fc-3231-4e3a-893b-6d7f7cd32766"/>
    <ds:schemaRef ds:uri="01c77077-aee4-4b5f-bd4e-9cd40a6fff29"/>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1</TotalTime>
  <Words>1337</Words>
  <Application>Microsoft Office PowerPoint</Application>
  <PresentationFormat>Custom</PresentationFormat>
  <Paragraphs>311</Paragraphs>
  <Slides>43</Slides>
  <Notes>15</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43</vt:i4>
      </vt:variant>
    </vt:vector>
  </HeadingPairs>
  <TitlesOfParts>
    <vt:vector size="58" baseType="lpstr">
      <vt:lpstr>Arial</vt:lpstr>
      <vt:lpstr>Consolas</vt:lpstr>
      <vt:lpstr>Segoe UI</vt:lpstr>
      <vt:lpstr>Segoe UI Light</vt:lpstr>
      <vt:lpstr>Segoe UI Semibold</vt:lpstr>
      <vt:lpstr>Segoe UI Semilight</vt:lpstr>
      <vt:lpstr>Wingdings</vt:lpstr>
      <vt:lpstr>5-50002_Ignite_Breakout_Template</vt:lpstr>
      <vt:lpstr>6-30537_Envision 2016 Concurrent Template_Dark</vt:lpstr>
      <vt:lpstr>1_5-50002_Ignite_Breakout_Template</vt:lpstr>
      <vt:lpstr>2_5-50002_Ignite_Breakout_Template</vt:lpstr>
      <vt:lpstr>USE_5-50019_The_Future_of_SharePoint_template</vt:lpstr>
      <vt:lpstr>3_5-50002_Ignite_Breakout_Template</vt:lpstr>
      <vt:lpstr>1_6-30537_Envision 2016 Concurrent Template_Dark</vt:lpstr>
      <vt:lpstr>4_5-50002_Ignite_Breakout_Template</vt:lpstr>
      <vt:lpstr>Build Client-side web parts for Microsoft SharePoint</vt:lpstr>
      <vt:lpstr>Use #BRK4015 throughout the session…</vt:lpstr>
      <vt:lpstr>Session objectives and takeaways</vt:lpstr>
      <vt:lpstr>SharePoint Extensibility Principles Build long-term, value-added services for enterprise mobility</vt:lpstr>
      <vt:lpstr>SharePoint Framework (SPFx)</vt:lpstr>
      <vt:lpstr>SharePoint Framework Components</vt:lpstr>
      <vt:lpstr>Developer Preview Release</vt:lpstr>
      <vt:lpstr>SharePoint Client-side web parts</vt:lpstr>
      <vt:lpstr>SharePoint Web Parts</vt:lpstr>
      <vt:lpstr>Client-side Web Parts</vt:lpstr>
      <vt:lpstr>Pages in Team Sites</vt:lpstr>
      <vt:lpstr>SharePoint Framework Tooling</vt:lpstr>
      <vt:lpstr>Open source tooling</vt:lpstr>
      <vt:lpstr>Server side tool comparison</vt:lpstr>
      <vt:lpstr>Office UI Fabric</vt:lpstr>
      <vt:lpstr>Fabric and its sub-projects</vt:lpstr>
      <vt:lpstr>Building blocks of a web part</vt:lpstr>
      <vt:lpstr>Building blocks: BaseClientWebPart Class</vt:lpstr>
      <vt:lpstr>Building blocks: Web part manifest</vt:lpstr>
      <vt:lpstr>SharePoint Workbench</vt:lpstr>
      <vt:lpstr>Client-side Web Part Build Flow</vt:lpstr>
      <vt:lpstr>HelloWorld Web Part Client-side tooling and development. </vt:lpstr>
      <vt:lpstr>Web Part Deployment Flow</vt:lpstr>
      <vt:lpstr>Web Part Deployment </vt:lpstr>
      <vt:lpstr>Training Path – How to master SP Framework?</vt:lpstr>
      <vt:lpstr>PowerPoint Presentation</vt:lpstr>
      <vt:lpstr>Web Part contest winner!!!</vt:lpstr>
      <vt:lpstr>Session objectives and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Deploy, ramp-up on new services and onboard new  users with Microsoft FastTrack:  http://fasttrack.microsoft.com/ </vt:lpstr>
      <vt:lpstr>Join the Microsoft Tech Community  to collaborate, share, and learn  from the experts:  http://techcommunity.microsoft.com </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 client-side web parts for Microsoft SharePoint</dc:title>
  <dc:subject>&lt;Speech title here&gt;</dc:subject>
  <dc:creator>MS Events 0074</dc:creator>
  <cp:keywords>Microsoft 2016</cp:keywords>
  <dc:description>Template: Mitchell Derrey, Silverfox Productions_x000d_
Formatting: _x000d_
Audience Type:</dc:description>
  <cp:lastModifiedBy>MS Events 0087</cp:lastModifiedBy>
  <cp:revision>3</cp:revision>
  <dcterms:created xsi:type="dcterms:W3CDTF">2016-09-26T16:31:16Z</dcterms:created>
  <dcterms:modified xsi:type="dcterms:W3CDTF">2016-09-27T17:35:47Z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